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2" r:id="rId2"/>
    <p:sldId id="315" r:id="rId3"/>
    <p:sldId id="284" r:id="rId4"/>
    <p:sldId id="301" r:id="rId5"/>
    <p:sldId id="295" r:id="rId6"/>
    <p:sldId id="307" r:id="rId7"/>
    <p:sldId id="305" r:id="rId8"/>
    <p:sldId id="302" r:id="rId9"/>
    <p:sldId id="303" r:id="rId10"/>
    <p:sldId id="287" r:id="rId11"/>
    <p:sldId id="311" r:id="rId12"/>
    <p:sldId id="274" r:id="rId13"/>
    <p:sldId id="313" r:id="rId14"/>
    <p:sldId id="319" r:id="rId15"/>
    <p:sldId id="308" r:id="rId16"/>
    <p:sldId id="310" r:id="rId17"/>
    <p:sldId id="314" r:id="rId18"/>
    <p:sldId id="316"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C99"/>
    <a:srgbClr val="666666"/>
    <a:srgbClr val="D7E59A"/>
    <a:srgbClr val="FEE6CC"/>
    <a:srgbClr val="CCDFDB"/>
    <a:srgbClr val="E5F0EC"/>
    <a:srgbClr val="EBF1CB"/>
    <a:srgbClr val="CDD5E0"/>
    <a:srgbClr val="E6EBEF"/>
    <a:srgbClr val="9CD5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2" autoAdjust="0"/>
    <p:restoredTop sz="85680" autoAdjust="0"/>
  </p:normalViewPr>
  <p:slideViewPr>
    <p:cSldViewPr snapToGrid="0" snapToObjects="1">
      <p:cViewPr varScale="1">
        <p:scale>
          <a:sx n="88" d="100"/>
          <a:sy n="88" d="100"/>
        </p:scale>
        <p:origin x="720"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Försäljning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320-9D47-9FB0-C122A4F41921}"/>
              </c:ext>
            </c:extLst>
          </c:dPt>
          <c:dPt>
            <c:idx val="1"/>
            <c:bubble3D val="0"/>
            <c:spPr>
              <a:solidFill>
                <a:schemeClr val="bg1">
                  <a:lumMod val="85000"/>
                  <a:alpha val="31000"/>
                </a:schemeClr>
              </a:solidFill>
              <a:ln w="19050">
                <a:noFill/>
              </a:ln>
              <a:effectLst/>
            </c:spPr>
            <c:extLst>
              <c:ext xmlns:c16="http://schemas.microsoft.com/office/drawing/2014/chart" uri="{C3380CC4-5D6E-409C-BE32-E72D297353CC}">
                <c16:uniqueId val="{00000001-12D6-2348-A48D-E8B13C0C9AF2}"/>
              </c:ext>
            </c:extLst>
          </c:dPt>
          <c:cat>
            <c:strRef>
              <c:f>Blad1!$A$2:$A$3</c:f>
              <c:strCache>
                <c:ptCount val="2"/>
                <c:pt idx="0">
                  <c:v>Host</c:v>
                </c:pt>
                <c:pt idx="1">
                  <c:v>Member</c:v>
                </c:pt>
              </c:strCache>
            </c:strRef>
          </c:cat>
          <c:val>
            <c:numRef>
              <c:f>Blad1!$B$2:$B$3</c:f>
              <c:numCache>
                <c:formatCode>General</c:formatCode>
                <c:ptCount val="2"/>
                <c:pt idx="0">
                  <c:v>47.5</c:v>
                </c:pt>
                <c:pt idx="1">
                  <c:v>52.5</c:v>
                </c:pt>
              </c:numCache>
            </c:numRef>
          </c:val>
          <c:extLst>
            <c:ext xmlns:c16="http://schemas.microsoft.com/office/drawing/2014/chart" uri="{C3380CC4-5D6E-409C-BE32-E72D297353CC}">
              <c16:uniqueId val="{00000000-12D6-2348-A48D-E8B13C0C9AF2}"/>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Försäljning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775-7147-9A87-1857DDDA2994}"/>
              </c:ext>
            </c:extLst>
          </c:dPt>
          <c:dPt>
            <c:idx val="1"/>
            <c:bubble3D val="0"/>
            <c:spPr>
              <a:solidFill>
                <a:schemeClr val="bg1">
                  <a:lumMod val="85000"/>
                  <a:alpha val="31000"/>
                </a:schemeClr>
              </a:solidFill>
              <a:ln w="19050">
                <a:noFill/>
              </a:ln>
              <a:effectLst/>
            </c:spPr>
            <c:extLst>
              <c:ext xmlns:c16="http://schemas.microsoft.com/office/drawing/2014/chart" uri="{C3380CC4-5D6E-409C-BE32-E72D297353CC}">
                <c16:uniqueId val="{00000001-12D6-2348-A48D-E8B13C0C9AF2}"/>
              </c:ext>
            </c:extLst>
          </c:dPt>
          <c:cat>
            <c:strRef>
              <c:f>Blad1!$A$2:$A$3</c:f>
              <c:strCache>
                <c:ptCount val="2"/>
                <c:pt idx="0">
                  <c:v>Host</c:v>
                </c:pt>
                <c:pt idx="1">
                  <c:v>Member</c:v>
                </c:pt>
              </c:strCache>
            </c:strRef>
          </c:cat>
          <c:val>
            <c:numRef>
              <c:f>Blad1!$B$2:$B$3</c:f>
              <c:numCache>
                <c:formatCode>General</c:formatCode>
                <c:ptCount val="2"/>
                <c:pt idx="0">
                  <c:v>15</c:v>
                </c:pt>
                <c:pt idx="1">
                  <c:v>85</c:v>
                </c:pt>
              </c:numCache>
            </c:numRef>
          </c:val>
          <c:extLst>
            <c:ext xmlns:c16="http://schemas.microsoft.com/office/drawing/2014/chart" uri="{C3380CC4-5D6E-409C-BE32-E72D297353CC}">
              <c16:uniqueId val="{00000000-12D6-2348-A48D-E8B13C0C9AF2}"/>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Försäljning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85C-ED49-AE91-765F99EEB4A5}"/>
              </c:ext>
            </c:extLst>
          </c:dPt>
          <c:dPt>
            <c:idx val="1"/>
            <c:bubble3D val="0"/>
            <c:spPr>
              <a:solidFill>
                <a:schemeClr val="bg1">
                  <a:lumMod val="85000"/>
                  <a:alpha val="31000"/>
                </a:schemeClr>
              </a:solidFill>
              <a:ln w="19050">
                <a:noFill/>
              </a:ln>
              <a:effectLst/>
            </c:spPr>
            <c:extLst>
              <c:ext xmlns:c16="http://schemas.microsoft.com/office/drawing/2014/chart" uri="{C3380CC4-5D6E-409C-BE32-E72D297353CC}">
                <c16:uniqueId val="{00000001-12D6-2348-A48D-E8B13C0C9AF2}"/>
              </c:ext>
            </c:extLst>
          </c:dPt>
          <c:cat>
            <c:strRef>
              <c:f>Blad1!$A$2:$A$3</c:f>
              <c:strCache>
                <c:ptCount val="2"/>
                <c:pt idx="0">
                  <c:v>Member</c:v>
                </c:pt>
                <c:pt idx="1">
                  <c:v>Host</c:v>
                </c:pt>
              </c:strCache>
            </c:strRef>
          </c:cat>
          <c:val>
            <c:numRef>
              <c:f>Blad1!$B$2:$B$3</c:f>
              <c:numCache>
                <c:formatCode>General</c:formatCode>
                <c:ptCount val="2"/>
                <c:pt idx="0">
                  <c:v>52.5</c:v>
                </c:pt>
                <c:pt idx="1">
                  <c:v>47.5</c:v>
                </c:pt>
              </c:numCache>
            </c:numRef>
          </c:val>
          <c:extLst>
            <c:ext xmlns:c16="http://schemas.microsoft.com/office/drawing/2014/chart" uri="{C3380CC4-5D6E-409C-BE32-E72D297353CC}">
              <c16:uniqueId val="{00000000-12D6-2348-A48D-E8B13C0C9AF2}"/>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Försäljning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775-7147-9A87-1857DDDA2994}"/>
              </c:ext>
            </c:extLst>
          </c:dPt>
          <c:dPt>
            <c:idx val="1"/>
            <c:bubble3D val="0"/>
            <c:spPr>
              <a:solidFill>
                <a:schemeClr val="bg1">
                  <a:lumMod val="85000"/>
                  <a:alpha val="31000"/>
                </a:schemeClr>
              </a:solidFill>
              <a:ln w="19050">
                <a:noFill/>
              </a:ln>
              <a:effectLst/>
            </c:spPr>
            <c:extLst>
              <c:ext xmlns:c16="http://schemas.microsoft.com/office/drawing/2014/chart" uri="{C3380CC4-5D6E-409C-BE32-E72D297353CC}">
                <c16:uniqueId val="{00000001-12D6-2348-A48D-E8B13C0C9AF2}"/>
              </c:ext>
            </c:extLst>
          </c:dPt>
          <c:cat>
            <c:strRef>
              <c:f>Blad1!$A$2:$A$3</c:f>
              <c:strCache>
                <c:ptCount val="2"/>
                <c:pt idx="0">
                  <c:v>Member</c:v>
                </c:pt>
                <c:pt idx="1">
                  <c:v>Host</c:v>
                </c:pt>
              </c:strCache>
            </c:strRef>
          </c:cat>
          <c:val>
            <c:numRef>
              <c:f>Blad1!$B$2:$B$3</c:f>
              <c:numCache>
                <c:formatCode>General</c:formatCode>
                <c:ptCount val="2"/>
                <c:pt idx="0">
                  <c:v>85</c:v>
                </c:pt>
                <c:pt idx="1">
                  <c:v>15</c:v>
                </c:pt>
              </c:numCache>
            </c:numRef>
          </c:val>
          <c:extLst>
            <c:ext xmlns:c16="http://schemas.microsoft.com/office/drawing/2014/chart" uri="{C3380CC4-5D6E-409C-BE32-E72D297353CC}">
              <c16:uniqueId val="{00000000-12D6-2348-A48D-E8B13C0C9AF2}"/>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2021-03-17</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Inledning</a:t>
            </a:r>
          </a:p>
          <a:p>
            <a:endParaRPr lang="sv-SE" dirty="0"/>
          </a:p>
          <a:p>
            <a:r>
              <a:rPr lang="sv-SE" dirty="0"/>
              <a:t>Detta är en grundläggande presentation av ESS avsedd för svenska målgrupper, främst inom näringsliv.</a:t>
            </a:r>
          </a:p>
          <a:p>
            <a:endParaRPr lang="sv-SE" dirty="0"/>
          </a:p>
          <a:p>
            <a:r>
              <a:rPr lang="sv-SE" dirty="0"/>
              <a:t>Presentation av presentatören.</a:t>
            </a:r>
          </a:p>
        </p:txBody>
      </p:sp>
      <p:sp>
        <p:nvSpPr>
          <p:cNvPr id="4" name="Platshållare för bildnummer 3"/>
          <p:cNvSpPr>
            <a:spLocks noGrp="1"/>
          </p:cNvSpPr>
          <p:nvPr>
            <p:ph type="sldNum" sz="quarter" idx="5"/>
          </p:nvPr>
        </p:nvSpPr>
        <p:spPr/>
        <p:txBody>
          <a:bodyPr/>
          <a:lstStyle/>
          <a:p>
            <a:fld id="{3AE5A434-646A-2746-9BDC-885B2382B33E}" type="slidenum">
              <a:rPr lang="sv-SE" smtClean="0"/>
              <a:t>1</a:t>
            </a:fld>
            <a:endParaRPr lang="sv-SE"/>
          </a:p>
        </p:txBody>
      </p:sp>
    </p:spTree>
    <p:extLst>
      <p:ext uri="{BB962C8B-B14F-4D97-AF65-F5344CB8AC3E}">
        <p14:creationId xmlns:p14="http://schemas.microsoft.com/office/powerpoint/2010/main" val="410311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1" kern="1200" dirty="0">
                <a:solidFill>
                  <a:schemeClr val="tx1"/>
                </a:solidFill>
                <a:effectLst/>
                <a:latin typeface="+mn-lt"/>
                <a:ea typeface="+mn-ea"/>
                <a:cs typeface="+mn-cs"/>
              </a:rPr>
              <a:t>Så fungerar ESS</a:t>
            </a:r>
          </a:p>
          <a:p>
            <a:pPr>
              <a:defRPr/>
            </a:pPr>
            <a:endParaRPr lang="sv-SE" sz="1200" kern="1200" dirty="0">
              <a:solidFill>
                <a:schemeClr val="tx1"/>
              </a:solidFill>
              <a:effectLst/>
              <a:latin typeface="+mn-lt"/>
              <a:ea typeface="+mn-ea"/>
              <a:cs typeface="+mn-cs"/>
            </a:endParaRPr>
          </a:p>
          <a:p>
            <a:pPr>
              <a:defRPr/>
            </a:pPr>
            <a:r>
              <a:rPr lang="sv-SE" sz="1200" kern="1200" dirty="0">
                <a:solidFill>
                  <a:schemeClr val="tx1"/>
                </a:solidFill>
                <a:effectLst/>
                <a:latin typeface="+mn-lt"/>
                <a:ea typeface="+mn-ea"/>
                <a:cs typeface="+mn-cs"/>
              </a:rPr>
              <a:t>Anläggningen består av världens mest kraftfulla neutronkälla, en linjär accelerator, en målstation, specialbyggda forskningsinstrument, laboratorier, ett datacentrum i Köpenhamn. </a:t>
            </a:r>
            <a:r>
              <a:rPr lang="sv-SE" dirty="0" err="1"/>
              <a:t>Spallation</a:t>
            </a:r>
            <a:r>
              <a:rPr lang="sv-SE" dirty="0"/>
              <a:t> använder neutroner för att göra vad mikroskopet gjorde tidigare och lägger till nya dimensioner (4D / processer).</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Protoner accelereras genom den drygt 600 meter långa tunneln (1) och träffar målstationen (3) av volfram där neutroner frigörs. Neutronerna guidas till något av de 15 skräddarsydda instrumenten (5 och 6) där de används för att analysera olika prover. Forskarna övervakar processen på plats med hjälp av ESS personal. Data samlas in och skickas till ESS datacenter i Köpenhamn (7) för analys.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1465305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Fakta om ESS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ESS blir världens mest kraftfulla neutronkälla med 5MW och 2MW vid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finns 15 olika instrument redo från start och det går att uppgradera till 22 instrument.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Anläggningen kommer årligen att användas av ungefär 3000 forskare från hela världen när den är i full drift. </a:t>
            </a:r>
          </a:p>
          <a:p>
            <a:endParaRPr lang="sv-SE" dirty="0"/>
          </a:p>
          <a:p>
            <a:r>
              <a:rPr lang="sv-SE" dirty="0"/>
              <a:t>800 olika experiment kommer att kunna utföras årligen.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Ambitionen är att ESS ska bli klimatneutral under sin livstid, bland annat genom att enbart förnybar energi används och överskottsvärmen återanvänds.</a:t>
            </a: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11</a:t>
            </a:fld>
            <a:endParaRPr lang="sv-SE"/>
          </a:p>
        </p:txBody>
      </p:sp>
    </p:spTree>
    <p:extLst>
      <p:ext uri="{BB962C8B-B14F-4D97-AF65-F5344CB8AC3E}">
        <p14:creationId xmlns:p14="http://schemas.microsoft.com/office/powerpoint/2010/main" val="254243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ESS bygger på spetsteknologi som utvecklas av de ledande experterna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ESS är banbrytande på många sätt. Det handlar inte bara om den färdiga anläggningens utrustning och förmåga, utan också hur den utvecklas och byggs. ESS lockar drygt 500 medarbetare från 56 länder och arbetar med det internationella forskarsamhället, de framtida användarna, för att försäkra sig om att instrumenten möter forskarnas behov och för att möjliggöra nya landvinningar inom vetenskapen.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Merparten av utrustningen utvecklas och byggs i medlemsländerna som resultat av samarbetsavtal (så kallade in-kind-avtal). Samarbetena sker med olika institutioner, vilket har kommit att i sig bli ett landmärke inom det vetenskapliga samfundet. </a:t>
            </a: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282340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Nuläge och framtid</a:t>
            </a:r>
          </a:p>
          <a:p>
            <a:r>
              <a:rPr lang="sv-SE" sz="1200" kern="1200" dirty="0">
                <a:solidFill>
                  <a:schemeClr val="tx1"/>
                </a:solidFill>
                <a:effectLst/>
                <a:latin typeface="+mn-lt"/>
                <a:ea typeface="+mn-ea"/>
                <a:cs typeface="+mn-cs"/>
              </a:rPr>
              <a:t>2021: Anläggningen är till cirka tre fjärdedelar färdigbyggd.</a:t>
            </a:r>
          </a:p>
          <a:p>
            <a:r>
              <a:rPr lang="sv-SE" sz="1200" kern="1200" dirty="0">
                <a:solidFill>
                  <a:schemeClr val="tx1"/>
                </a:solidFill>
                <a:effectLst/>
                <a:latin typeface="+mn-lt"/>
                <a:ea typeface="+mn-ea"/>
                <a:cs typeface="+mn-cs"/>
              </a:rPr>
              <a:t>2023: Anläggningen öppnar för användare.</a:t>
            </a:r>
          </a:p>
          <a:p>
            <a:r>
              <a:rPr lang="sv-SE" sz="1200" kern="1200" dirty="0">
                <a:solidFill>
                  <a:schemeClr val="tx1"/>
                </a:solidFill>
                <a:effectLst/>
                <a:latin typeface="+mn-lt"/>
                <a:ea typeface="+mn-ea"/>
                <a:cs typeface="+mn-cs"/>
              </a:rPr>
              <a:t>2025: Konstruktionsfasen avslutad, 2026 beräknas ESS vara i full drift med 15 instrument. Anläggningens livslängd beräknas vara minst 40 år.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Historia</a:t>
            </a:r>
          </a:p>
          <a:p>
            <a:r>
              <a:rPr lang="sv-SE" sz="1200" kern="1200" dirty="0">
                <a:solidFill>
                  <a:schemeClr val="tx1"/>
                </a:solidFill>
                <a:effectLst/>
                <a:latin typeface="+mn-lt"/>
                <a:ea typeface="+mn-ea"/>
                <a:cs typeface="+mn-cs"/>
              </a:rPr>
              <a:t>3 oktober 2000: Skandinaviska forskare samlas på Biskopshuset i Lund under ledning av professor Lars Börjesson för att bilda ESS Scandinavia, en organisation som verkar för att ESS placeras i Lund.</a:t>
            </a:r>
          </a:p>
          <a:p>
            <a:r>
              <a:rPr lang="sv-SE" sz="1200" kern="1200" dirty="0">
                <a:solidFill>
                  <a:schemeClr val="tx1"/>
                </a:solidFill>
                <a:effectLst/>
                <a:latin typeface="+mn-lt"/>
                <a:ea typeface="+mn-ea"/>
                <a:cs typeface="+mn-cs"/>
              </a:rPr>
              <a:t>2004: Allan Larsson får svenska regeringens uppdrag att undersöka ”möjligheterna att placera ESS i Sverige” och utses senare till förhandlare för Sverige. Utredningen Svenskt värdskap för ESS får 2005 positivt bemötande.</a:t>
            </a:r>
          </a:p>
          <a:p>
            <a:r>
              <a:rPr lang="sv-SE" sz="1200" kern="1200" dirty="0">
                <a:solidFill>
                  <a:schemeClr val="tx1"/>
                </a:solidFill>
                <a:effectLst/>
                <a:latin typeface="+mn-lt"/>
                <a:ea typeface="+mn-ea"/>
                <a:cs typeface="+mn-cs"/>
              </a:rPr>
              <a:t>26 februari 2007: Regeringen beslutar att Sverige ska erbjuda sig att ta värdskapet för ESS. Utbildningsminister Lars Leijonborg spelar en viktig roll, liksom hans statssekreterare Peter </a:t>
            </a:r>
            <a:r>
              <a:rPr lang="sv-SE" sz="1200" kern="1200" dirty="0" err="1">
                <a:solidFill>
                  <a:schemeClr val="tx1"/>
                </a:solidFill>
                <a:effectLst/>
                <a:latin typeface="+mn-lt"/>
                <a:ea typeface="+mn-ea"/>
                <a:cs typeface="+mn-cs"/>
              </a:rPr>
              <a:t>Honeth</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28 maj 2009: 13 europeiska länder enas om att ESS ska lokaliseras till Sverige och Danmark, alternativen är Spanien och Ungern.</a:t>
            </a:r>
          </a:p>
          <a:p>
            <a:r>
              <a:rPr lang="sv-SE" sz="1200" kern="1200" dirty="0">
                <a:solidFill>
                  <a:schemeClr val="tx1"/>
                </a:solidFill>
                <a:effectLst/>
                <a:latin typeface="+mn-lt"/>
                <a:ea typeface="+mn-ea"/>
                <a:cs typeface="+mn-cs"/>
              </a:rPr>
              <a:t>2012: ESS tekniska design uppdateras för att säkerställa att anläggningen blir världens mest kraftfulla neutronkälla och svarar upp mot framtida krav.</a:t>
            </a:r>
          </a:p>
          <a:p>
            <a:r>
              <a:rPr lang="sv-SE" sz="1200" kern="1200" dirty="0">
                <a:solidFill>
                  <a:schemeClr val="tx1"/>
                </a:solidFill>
                <a:effectLst/>
                <a:latin typeface="+mn-lt"/>
                <a:ea typeface="+mn-ea"/>
                <a:cs typeface="+mn-cs"/>
              </a:rPr>
              <a:t>2014: Byggstart i Lund, granne med forskningsanläggningen Max IV.</a:t>
            </a:r>
          </a:p>
          <a:p>
            <a:r>
              <a:rPr lang="sv-SE" sz="1200" kern="1200" dirty="0">
                <a:solidFill>
                  <a:schemeClr val="tx1"/>
                </a:solidFill>
                <a:effectLst/>
                <a:latin typeface="+mn-lt"/>
                <a:ea typeface="+mn-ea"/>
                <a:cs typeface="+mn-cs"/>
              </a:rPr>
              <a:t>2018: Jonkällan, den första stora tekniska komponenten i acceleratorn, installeras och driftsätts.</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117602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13 medlemsländer delar på kostnaden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Utöver ESS värdländer Sverige och Danmark är Estland, Frankrike, Italien, Norge, Polen, Spanien, Schweiz, Storbritannien, Tjeckien, Tyskland och Ungern medlemmar i ESS, och fler kan tillkomma.</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totala budgeten för uppförandet av ESS uppgår till 1,84 miljarder euro</a:t>
            </a:r>
            <a:r>
              <a:rPr lang="sv-SE" sz="1200" kern="1200" baseline="-25000" dirty="0">
                <a:solidFill>
                  <a:schemeClr val="tx1"/>
                </a:solidFill>
                <a:effectLst/>
                <a:latin typeface="+mn-lt"/>
                <a:ea typeface="+mn-ea"/>
                <a:cs typeface="+mn-cs"/>
              </a:rPr>
              <a:t>2013</a:t>
            </a:r>
            <a:r>
              <a:rPr lang="sv-SE" sz="1200" kern="1200" dirty="0">
                <a:solidFill>
                  <a:schemeClr val="tx1"/>
                </a:solidFill>
                <a:effectLst/>
                <a:latin typeface="+mn-lt"/>
                <a:ea typeface="+mn-ea"/>
                <a:cs typeface="+mn-cs"/>
              </a:rPr>
              <a:t>, varav värdländerna Sverige och Danmark står för 35 respektive 12,5 procent.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årliga driftskostnaden beräknas ligga på 140 miljoner euro</a:t>
            </a:r>
            <a:r>
              <a:rPr lang="sv-SE" sz="1200" kern="1200" baseline="-25000" dirty="0">
                <a:solidFill>
                  <a:schemeClr val="tx1"/>
                </a:solidFill>
                <a:effectLst/>
                <a:latin typeface="+mn-lt"/>
                <a:ea typeface="+mn-ea"/>
                <a:cs typeface="+mn-cs"/>
              </a:rPr>
              <a:t>2013</a:t>
            </a:r>
            <a:r>
              <a:rPr lang="sv-SE" sz="1200" kern="1200" dirty="0">
                <a:solidFill>
                  <a:schemeClr val="tx1"/>
                </a:solidFill>
                <a:effectLst/>
                <a:latin typeface="+mn-lt"/>
                <a:ea typeface="+mn-ea"/>
                <a:cs typeface="+mn-cs"/>
              </a:rPr>
              <a:t>. </a:t>
            </a:r>
            <a:endParaRPr lang="sv-SE" dirty="0"/>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14</a:t>
            </a:fld>
            <a:endParaRPr lang="sv-SE"/>
          </a:p>
        </p:txBody>
      </p:sp>
    </p:spTree>
    <p:extLst>
      <p:ext uri="{BB962C8B-B14F-4D97-AF65-F5344CB8AC3E}">
        <p14:creationId xmlns:p14="http://schemas.microsoft.com/office/powerpoint/2010/main" val="100599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Unik organisationsmodell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ESS är i dag organiserat som ett europeiskt konsortium för forskningsinfrastruktur (ERIC) med medlemsländer i hela Europa. ERIC är en juridisk enhet som skapats av EU för att forskningsanläggningar ska kunna ägas och styras gemensamt av medlemsstaterna. Det ger ESS rättslig status i samtliga partnerländer, så att de kan delta i beslutsfattandet och finansiera ESS.</a:t>
            </a:r>
          </a:p>
          <a:p>
            <a:endParaRPr lang="sv-SE" dirty="0"/>
          </a:p>
          <a:p>
            <a:r>
              <a:rPr lang="sv-SE" sz="1200" kern="1200" dirty="0">
                <a:solidFill>
                  <a:schemeClr val="tx1"/>
                </a:solidFill>
                <a:effectLst/>
                <a:latin typeface="+mn-lt"/>
                <a:ea typeface="+mn-ea"/>
                <a:cs typeface="+mn-cs"/>
              </a:rPr>
              <a:t>En ERIC styrs av stadgar som antagits av dess medlemsstater. Dessa stadgar berör bland annat styrelse och operativa riktlinjer, medlemskap, finansiering och bidrag till organisationen samt partnerländernas rättigheter och skyldigheter. </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European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Spallation</a:t>
            </a:r>
            <a:r>
              <a:rPr lang="sv-SE" sz="1200" kern="1200" dirty="0">
                <a:solidFill>
                  <a:schemeClr val="tx1"/>
                </a:solidFill>
                <a:effectLst/>
                <a:latin typeface="+mn-lt"/>
                <a:ea typeface="+mn-ea"/>
                <a:cs typeface="+mn-cs"/>
              </a:rPr>
              <a:t> Source ERIC Council består av representanter från samtliga medlemsländer och fungerar som styrande organ för ESS. Council har utsett Kevin Jones till </a:t>
            </a:r>
            <a:r>
              <a:rPr lang="sv-SE" sz="1200" kern="1200" dirty="0" err="1">
                <a:solidFill>
                  <a:schemeClr val="tx1"/>
                </a:solidFill>
                <a:effectLst/>
                <a:latin typeface="+mn-lt"/>
                <a:ea typeface="+mn-ea"/>
                <a:cs typeface="+mn-cs"/>
              </a:rPr>
              <a:t>Acting</a:t>
            </a:r>
            <a:r>
              <a:rPr lang="sv-SE" sz="1200" kern="1200" dirty="0">
                <a:solidFill>
                  <a:schemeClr val="tx1"/>
                </a:solidFill>
                <a:effectLst/>
                <a:latin typeface="+mn-lt"/>
                <a:ea typeface="+mn-ea"/>
                <a:cs typeface="+mn-cs"/>
              </a:rPr>
              <a:t> Director General, Dr. Beatrix </a:t>
            </a:r>
            <a:r>
              <a:rPr lang="sv-SE" sz="1200" kern="1200" dirty="0" err="1">
                <a:solidFill>
                  <a:schemeClr val="tx1"/>
                </a:solidFill>
                <a:effectLst/>
                <a:latin typeface="+mn-lt"/>
                <a:ea typeface="+mn-ea"/>
                <a:cs typeface="+mn-cs"/>
              </a:rPr>
              <a:t>Vierkorn</a:t>
            </a:r>
            <a:r>
              <a:rPr lang="sv-SE" sz="1200" kern="1200" dirty="0">
                <a:solidFill>
                  <a:schemeClr val="tx1"/>
                </a:solidFill>
                <a:effectLst/>
                <a:latin typeface="+mn-lt"/>
                <a:ea typeface="+mn-ea"/>
                <a:cs typeface="+mn-cs"/>
              </a:rPr>
              <a:t>-Rudolph till ordförande och Kurt Clausen till vice ordförande. </a:t>
            </a: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15</a:t>
            </a:fld>
            <a:endParaRPr lang="sv-SE"/>
          </a:p>
        </p:txBody>
      </p:sp>
    </p:spTree>
    <p:extLst>
      <p:ext uri="{BB962C8B-B14F-4D97-AF65-F5344CB8AC3E}">
        <p14:creationId xmlns:p14="http://schemas.microsoft.com/office/powerpoint/2010/main" val="1762594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Executive</a:t>
            </a:r>
            <a:r>
              <a:rPr lang="sv-SE" b="1" dirty="0"/>
              <a:t> </a:t>
            </a:r>
            <a:r>
              <a:rPr lang="sv-SE" b="1" dirty="0" err="1"/>
              <a:t>Advisory</a:t>
            </a:r>
            <a:r>
              <a:rPr lang="sv-SE" b="1" dirty="0"/>
              <a:t> Board</a:t>
            </a:r>
          </a:p>
          <a:p>
            <a:endParaRPr lang="sv-SE" dirty="0"/>
          </a:p>
          <a:p>
            <a:r>
              <a:rPr lang="sv-SE" dirty="0"/>
              <a:t>ESS har tillsatt en </a:t>
            </a:r>
            <a:r>
              <a:rPr lang="sv-SE" dirty="0" err="1"/>
              <a:t>Executive</a:t>
            </a:r>
            <a:r>
              <a:rPr lang="sv-SE" dirty="0"/>
              <a:t> </a:t>
            </a:r>
            <a:r>
              <a:rPr lang="sv-SE" dirty="0" err="1"/>
              <a:t>Advisory</a:t>
            </a:r>
            <a:r>
              <a:rPr lang="sv-SE" dirty="0"/>
              <a:t> Board för att få hjälp med råd och nätverk som bidrar till att stärka ESS förankring inom näringsliv och politik, primärt i Sverige men på sikt även internationellt.</a:t>
            </a:r>
          </a:p>
        </p:txBody>
      </p:sp>
      <p:sp>
        <p:nvSpPr>
          <p:cNvPr id="4" name="Platshållare för bildnummer 3"/>
          <p:cNvSpPr>
            <a:spLocks noGrp="1"/>
          </p:cNvSpPr>
          <p:nvPr>
            <p:ph type="sldNum" sz="quarter" idx="5"/>
          </p:nvPr>
        </p:nvSpPr>
        <p:spPr/>
        <p:txBody>
          <a:bodyPr/>
          <a:lstStyle/>
          <a:p>
            <a:fld id="{3AE5A434-646A-2746-9BDC-885B2382B33E}" type="slidenum">
              <a:rPr lang="sv-SE" smtClean="0"/>
              <a:t>16</a:t>
            </a:fld>
            <a:endParaRPr lang="sv-SE"/>
          </a:p>
        </p:txBody>
      </p:sp>
    </p:spTree>
    <p:extLst>
      <p:ext uri="{BB962C8B-B14F-4D97-AF65-F5344CB8AC3E}">
        <p14:creationId xmlns:p14="http://schemas.microsoft.com/office/powerpoint/2010/main" val="3068429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ESS är en investering på 40 års sikt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som kommer att definiera ESS framgång som flaggskepp bland Big Science-anläggningar är förmågan att hjälpa forskarna att leverera excellent forskning i syfte att lösa de stora utmaningar som vårt samhälle står inför. </a:t>
            </a:r>
            <a:r>
              <a:rPr lang="sv-SE" dirty="0">
                <a:effectLst/>
              </a:rPr>
              <a:t> </a:t>
            </a:r>
          </a:p>
          <a:p>
            <a:endParaRPr lang="sv-SE" dirty="0">
              <a:effectLst/>
            </a:endParaRPr>
          </a:p>
          <a:p>
            <a:r>
              <a:rPr lang="sv-SE" dirty="0">
                <a:effectLst/>
              </a:rPr>
              <a:t>ESS är en mycket långsiktig investering – från initiativ till drift tar nästan 25 år (första experiment 2023, full drift 2026) och de första Nobelprisen som delas ut till forskare som gjort genombrott vid anläggningen dröjer ytterligare.</a:t>
            </a:r>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17</a:t>
            </a:fld>
            <a:endParaRPr lang="sv-SE"/>
          </a:p>
        </p:txBody>
      </p:sp>
    </p:spTree>
    <p:extLst>
      <p:ext uri="{BB962C8B-B14F-4D97-AF65-F5344CB8AC3E}">
        <p14:creationId xmlns:p14="http://schemas.microsoft.com/office/powerpoint/2010/main" val="204523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 frågor?</a:t>
            </a:r>
          </a:p>
        </p:txBody>
      </p:sp>
      <p:sp>
        <p:nvSpPr>
          <p:cNvPr id="4" name="Platshållare för bildnummer 3"/>
          <p:cNvSpPr>
            <a:spLocks noGrp="1"/>
          </p:cNvSpPr>
          <p:nvPr>
            <p:ph type="sldNum" sz="quarter" idx="5"/>
          </p:nvPr>
        </p:nvSpPr>
        <p:spPr/>
        <p:txBody>
          <a:bodyPr/>
          <a:lstStyle/>
          <a:p>
            <a:fld id="{3AE5A434-646A-2746-9BDC-885B2382B33E}" type="slidenum">
              <a:rPr lang="sv-SE" smtClean="0"/>
              <a:t>18</a:t>
            </a:fld>
            <a:endParaRPr lang="sv-SE"/>
          </a:p>
        </p:txBody>
      </p:sp>
    </p:spTree>
    <p:extLst>
      <p:ext uri="{BB962C8B-B14F-4D97-AF65-F5344CB8AC3E}">
        <p14:creationId xmlns:p14="http://schemas.microsoft.com/office/powerpoint/2010/main" val="325291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ESS sätter Sverige på den globala forskningskartan</a:t>
            </a:r>
          </a:p>
          <a:p>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European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Spallation</a:t>
            </a:r>
            <a:r>
              <a:rPr lang="sv-SE" sz="1200" kern="1200" dirty="0">
                <a:solidFill>
                  <a:schemeClr val="tx1"/>
                </a:solidFill>
                <a:effectLst/>
                <a:latin typeface="+mn-lt"/>
                <a:ea typeface="+mn-ea"/>
                <a:cs typeface="+mn-cs"/>
              </a:rPr>
              <a:t> Source (ESS) är en sameuropeisk forskningsanläggning under uppbyggnad med Sverige och Danmark som värdnationer och utgör ett av de största och högst prioriterade forskningsinfrastrukturprojekten i Europa.</a:t>
            </a:r>
            <a:r>
              <a:rPr lang="sv-SE" dirty="0">
                <a:effectLst/>
              </a:rPr>
              <a:t> Anläggningen är utan tvekan den största investeringen i en forskningsanläggning i Sverige någonsin.</a:t>
            </a:r>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259565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Skandinaviska forskare tog initiativ till ESS i Lund.</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Initiativet till att bygga den nya stora europeiska forskningsanläggningen ESS i Lund togs år 2000 av en grupp skandinaviska forskare. Då hade behovet av en ny anläggning i Europa redan formulerats av forskare inom ramen för ESS Council och en förstudie var klar. Efter många års diskussioner och förhandlingar togs beslutet att bygga ESS i Sverige år 2009.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ESS passar svensk industritradition väl med sitt fokus på materialvetenskap och att förbättra material och processer.</a:t>
            </a: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88441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Fokus på materialforskning med många tillämpningsområden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Medan fysiker och ingenjörer vid CERN studerar de minsta beståndsdelarna i grundläggande partiklar för att ge insikt i naturlagarna, så kommer ESS att välkomna forskare från hela världen att genomföra sina experiment och bygga en djupare förståelse för material och molekyler. Var är atomerna och vad gör de?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Materialforskningen vid ESS kommer att ta sig an många av det 21:a århundradets stora utmaningar inom till exempel hållbarhet, hälso- och sjukvård och klimatförändringar. ESS kommer, tillsammans med grannen Max IV, att utgöra ett ekosystem för forskning som kommer att driva global innovation.</a:t>
            </a: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305007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ESS innebär stora möjligheter för Sverige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en världsledande forskningsanläggning som ESS placeras i Lund, Sverige, innebär stora möjligheter för svensk forskning och industri. ESS har långtgående samarbeten med svenska universitet för att utveckla anläggningen. För svensk industri kan ESS leda till teknik- och kompetensutveckling och fler affärer. Det gäller både att kunna dra nytta av forskningen och leverera utrustning till anläggningen. </a:t>
            </a:r>
          </a:p>
          <a:p>
            <a:endParaRPr lang="sv-SE" dirty="0"/>
          </a:p>
          <a:p>
            <a:r>
              <a:rPr lang="sv-SE" dirty="0"/>
              <a:t>Hittills har 85 procent av inköpen skett från stora svenska företag som ABB, </a:t>
            </a:r>
            <a:r>
              <a:rPr lang="sv-SE" dirty="0" err="1"/>
              <a:t>Elajo</a:t>
            </a:r>
            <a:r>
              <a:rPr lang="sv-SE" dirty="0"/>
              <a:t>, Skanska, </a:t>
            </a:r>
            <a:r>
              <a:rPr lang="sv-SE" dirty="0" err="1"/>
              <a:t>Sweco</a:t>
            </a:r>
            <a:r>
              <a:rPr lang="sv-SE" dirty="0"/>
              <a:t> och </a:t>
            </a:r>
            <a:r>
              <a:rPr lang="sv-SE" dirty="0" err="1"/>
              <a:t>Tyréns</a:t>
            </a:r>
            <a:r>
              <a:rPr lang="sv-SE" dirty="0"/>
              <a:t> men även från mindre företag som </a:t>
            </a:r>
            <a:r>
              <a:rPr lang="sv-SE" dirty="0" err="1"/>
              <a:t>Examec</a:t>
            </a:r>
            <a:r>
              <a:rPr lang="sv-SE" dirty="0"/>
              <a:t> och RFR Solutions.</a:t>
            </a:r>
          </a:p>
          <a:p>
            <a:endParaRPr lang="sv-SE" dirty="0"/>
          </a:p>
          <a:p>
            <a:r>
              <a:rPr lang="sv-SE" dirty="0"/>
              <a:t>För varje krona Sverige investerar i anläggningen investerar andra länder två kronor. I framtida drift blir utväxlingen ännu bättre. Samtidigt sätter ESS Sverige på den vetenskapliga kartan som materialvetenskapens motsvarighet till CERN.</a:t>
            </a:r>
          </a:p>
        </p:txBody>
      </p:sp>
      <p:sp>
        <p:nvSpPr>
          <p:cNvPr id="4" name="Platshållare för bildnumm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39458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ESS fungerar som ett gigantiskt mikroskop</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ESS kan jämföras med ett gigantiskt mikroskop som används för att titta in i material. Anläggningen kommer att vara upp till 20 gånger mer kraftfull än sina föregångare vilket ger ökade möjligheter för forskning. Den förbättrade prestandan möjliggör mindre prover, snabbare mätningar och mer komplexa experiment. Fler vetenskaper kommer att kunna använda sig av neutronspridning som forskningsmetod.</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Tack vare ESS kommer nya smarta material med skräddarsydda egenskaper att kunna utvecklas och cellers funktioner och innersta strukturer studeras, vilket öppnar för ny forskning inom områden som </a:t>
            </a:r>
            <a:r>
              <a:rPr lang="sv-SE" sz="1200" kern="1200" dirty="0" err="1">
                <a:solidFill>
                  <a:schemeClr val="tx1"/>
                </a:solidFill>
                <a:effectLst/>
                <a:latin typeface="+mn-lt"/>
                <a:ea typeface="+mn-ea"/>
                <a:cs typeface="+mn-cs"/>
              </a:rPr>
              <a:t>life</a:t>
            </a:r>
            <a:r>
              <a:rPr lang="sv-SE" sz="1200" kern="1200" dirty="0">
                <a:solidFill>
                  <a:schemeClr val="tx1"/>
                </a:solidFill>
                <a:effectLst/>
                <a:latin typeface="+mn-lt"/>
                <a:ea typeface="+mn-ea"/>
                <a:cs typeface="+mn-cs"/>
              </a:rPr>
              <a:t> science, materialvetenskap, arkeologi och energi. </a:t>
            </a: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264770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Exempel: Förädla förnybara energikällor</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Medan det redan finns många solenergisystem runt om i världen, fortsätter industrin ha stora utmaningar att använda solenergi som primär energikälla. Forskare arbetar för att hitta bättre sätt att nyttja solljusets potential, med särskilt fokus på att effektivisera organiska solceller, då de kan leverera en mer mångsidig, attraktiv och billig solenergilösning. ESS möjliggör för forskare att undersöka elektriska egenskaper hos upphettade organiska solceller på en </a:t>
            </a:r>
            <a:r>
              <a:rPr lang="sv-SE" sz="1200" kern="1200" dirty="0" err="1">
                <a:solidFill>
                  <a:schemeClr val="tx1"/>
                </a:solidFill>
                <a:effectLst/>
                <a:latin typeface="+mn-lt"/>
                <a:ea typeface="+mn-ea"/>
                <a:cs typeface="+mn-cs"/>
              </a:rPr>
              <a:t>nanoskala</a:t>
            </a:r>
            <a:r>
              <a:rPr lang="sv-SE" sz="1200" kern="1200" dirty="0">
                <a:solidFill>
                  <a:schemeClr val="tx1"/>
                </a:solidFill>
                <a:effectLst/>
                <a:latin typeface="+mn-lt"/>
                <a:ea typeface="+mn-ea"/>
                <a:cs typeface="+mn-cs"/>
              </a:rPr>
              <a:t> – något som tidigare inte var möjligt. Att förstå strukturförändringar när solceller värms upp kommer bli avgörande att kunna nyttja en mer effektiv och hållbar solcellsteknik för daglig användning.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ESS kommer att vara världens kraftfullaste neutronkälla vilket kommer hjälpa oss att förstå mer om molekyl- och atomstrukturerna och energin i olika material. Förståelsen för detta kan bidra till nya upptäckter.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ESS kan även bidra till ny kunskap och högre energidensitet inom batteriteknologi, t ex genom att studera litium och väte i batterier medan de används, laddas i och laddas ur. Det samma gäller vätgasceller och bättre magneter till generatorerna i vindturbiner.</a:t>
            </a:r>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53122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Exempel: Modernisera cancerdiagnostiken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Varje år utförs 80 miljoner undersökningar med magnetröntgen som hjälper läkare och vårdpersonal att diagnostisera en rad sjukdomar, bland annat olika cancerformer. Däremot är detaljnivån i dagens skannrar fortfarande begränsande. För att utveckla en mer detaljerad MR-skanner krävs nya, bättre supraledande material som kan skapa starkare magneter och därmed större magnetfält. Forskningen med neutroner som kommer att bedrivas på ESS möjliggör en analys av magnetisk struktur av supraledande material som tidigare var omöjlig, vilket i sin tur skapar gynnsammare förutsättningar för utvecklingen av till exempel MR-skannrar.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Samma insikter kring supraledande material och magnetiska material kan bidra till att utveckla kvantdatorer.</a:t>
            </a:r>
            <a:r>
              <a:rPr lang="sv-SE" sz="1200" i="0" kern="1200" dirty="0">
                <a:solidFill>
                  <a:schemeClr val="tx1"/>
                </a:solidFill>
                <a:effectLst/>
                <a:latin typeface="+mn-lt"/>
                <a:ea typeface="+mn-ea"/>
                <a:cs typeface="+mn-cs"/>
              </a:rPr>
              <a:t> </a:t>
            </a:r>
            <a:r>
              <a:rPr lang="sv-SE" i="0" dirty="0"/>
              <a:t>Andra exempel på forskning inom </a:t>
            </a:r>
            <a:r>
              <a:rPr lang="sv-SE" i="0" dirty="0" err="1"/>
              <a:t>life</a:t>
            </a:r>
            <a:r>
              <a:rPr lang="sv-SE" i="0" dirty="0"/>
              <a:t> science som kan bedrivas vid ESS är inom diabetesområdet och kring sjukdomen Parkinsons. ESS kan hjälpa forskare och utvecklingsavdelningar att förstå proteiner och enzymer på molekyl- och atomnivå för att förbättra - eller utveckla nya - läkemedel.</a:t>
            </a:r>
          </a:p>
        </p:txBody>
      </p:sp>
      <p:sp>
        <p:nvSpPr>
          <p:cNvPr id="4" name="Platshållare för bildnummer 3"/>
          <p:cNvSpPr>
            <a:spLocks noGrp="1"/>
          </p:cNvSpPr>
          <p:nvPr>
            <p:ph type="sldNum" sz="quarter" idx="5"/>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367383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Exempel: </a:t>
            </a:r>
            <a:r>
              <a:rPr lang="sv-SE" sz="1200" b="1" kern="1200" dirty="0">
                <a:solidFill>
                  <a:schemeClr val="tx1"/>
                </a:solidFill>
                <a:effectLst/>
                <a:latin typeface="+mn-lt"/>
                <a:ea typeface="+mn-ea"/>
                <a:cs typeface="+mn-cs"/>
              </a:rPr>
              <a:t>Effektivisera inom transportsektorn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Snabb, säker och effektiv transport bygger på starka, lätta och värmebeständiga material. För att skapa nya material som möter morgondagens utmaningar inom transportsektorn arbetar forskare med att påverka materialegenskaper. Genom att förändra materialegenskaper för att till exempel tåla högre temperaturer kan materialen bevara förbränning bättre, vilket i sin tur leder till effektivare processer och t ex bättre motorer.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ESS kommer forskarna få en bättre förståelse för hur atomer reagerar på värme, spänningar och belastningar som uppstår både under tillverkningsprocessen och i driftslivcykeln. Detta då instrumenten på anläggningen möjliggör undersökning av process- och driftförhållanden av materialen i realtid.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Genom att ESS kan se processer och 4D i realtid kan anläggningen t ex undersöka hur smörjningen i en motor kan optimeras.</a:t>
            </a:r>
            <a:r>
              <a:rPr lang="sv-SE" dirty="0"/>
              <a:t> ESS kan även bidra till att förbättra kvaliteten, öka livslängden och minska kostnaderna genom att göra material lättare, starkare, billigare och mer hållbara. ESS kan också ge stöd för livscykelöverväganden och studera nedbrytning av material.</a:t>
            </a:r>
          </a:p>
        </p:txBody>
      </p:sp>
      <p:sp>
        <p:nvSpPr>
          <p:cNvPr id="4" name="Platshållare för bildnummer 3"/>
          <p:cNvSpPr>
            <a:spLocks noGrp="1"/>
          </p:cNvSpPr>
          <p:nvPr>
            <p:ph type="sldNum" sz="quarter" idx="5"/>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4265892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257EF3A0-7A71-4641-A0F6-DA70CC1395D6}" type="datetime1">
              <a:rPr lang="sv-SE" smtClean="0"/>
              <a:t>2021-03-17</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sv-SE"/>
              <a:t>Klicka på ikonen för att lägga till en tabell</a:t>
            </a:r>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1" name="Platshållare för datum 3">
            <a:extLst>
              <a:ext uri="{FF2B5EF4-FFF2-40B4-BE49-F238E27FC236}">
                <a16:creationId xmlns:a16="http://schemas.microsoft.com/office/drawing/2014/main" id="{1D09AD65-1FD9-4184-BEE4-83A5D1103417}"/>
              </a:ext>
            </a:extLst>
          </p:cNvPr>
          <p:cNvSpPr>
            <a:spLocks noGrp="1"/>
          </p:cNvSpPr>
          <p:nvPr>
            <p:ph type="dt" sz="half" idx="12"/>
          </p:nvPr>
        </p:nvSpPr>
        <p:spPr>
          <a:xfrm>
            <a:off x="1930395" y="6117873"/>
            <a:ext cx="3215183" cy="459883"/>
          </a:xfrm>
        </p:spPr>
        <p:txBody>
          <a:bodyPr tIns="18000" bIns="18000" anchor="t" anchorCtr="0"/>
          <a:lstStyle>
            <a:lvl1pPr>
              <a:defRPr sz="1200" b="1">
                <a:solidFill>
                  <a:schemeClr val="bg1"/>
                </a:solidFill>
              </a:defRPr>
            </a:lvl1pPr>
          </a:lstStyle>
          <a:p>
            <a:fld id="{D18409B3-8719-45C7-BE20-BC56EA367BE6}" type="datetime1">
              <a:rPr lang="sv-SE" smtClean="0"/>
              <a:t>2021-03-17</a:t>
            </a:fld>
            <a:endParaRPr lang="sv-SE"/>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lvl1pPr>
              <a:defRPr>
                <a:solidFill>
                  <a:schemeClr val="bg1"/>
                </a:solidFill>
              </a:defRPr>
            </a:lvl1pPr>
          </a:lstStyle>
          <a:p>
            <a:fld id="{02A7548C-C5E5-4271-B49F-00D67235943B}" type="datetime1">
              <a:rPr lang="sv-SE" smtClean="0"/>
              <a:t>2021-03-17</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sv-SE"/>
              <a:t>Klicka här för att ändra format på bakgrundstexten</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7665D16A-5F90-4B72-97CC-CB791922DCBB}" type="datetime1">
              <a:rPr lang="sv-SE" smtClean="0"/>
              <a:t>2021-03-17</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D1340339-53BC-4E33-8BD6-3CA286BDE3E6}" type="datetime1">
              <a:rPr lang="sv-SE" smtClean="0"/>
              <a:t>2021-03-17</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E87822C3-E9C6-4BFB-A4B1-54A5D4B8738A}" type="datetime1">
              <a:rPr lang="sv-SE" smtClean="0"/>
              <a:t>2021-03-17</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2021-03-17</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sv-SE"/>
              <a:t>Klicka på ikonen för att lägga till ett diagram</a:t>
            </a:r>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2021-03-17</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50" r:id="rId5"/>
    <p:sldLayoutId id="2147483668" r:id="rId6"/>
    <p:sldLayoutId id="2147483662" r:id="rId7"/>
    <p:sldLayoutId id="2147483664" r:id="rId8"/>
    <p:sldLayoutId id="2147483663" r:id="rId9"/>
    <p:sldLayoutId id="214748366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7.png"/><Relationship Id="rId7"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emf"/><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tiff"/><Relationship Id="rId10" Type="http://schemas.openxmlformats.org/officeDocument/2006/relationships/image" Target="../media/image37.jpg"/><Relationship Id="rId4" Type="http://schemas.openxmlformats.org/officeDocument/2006/relationships/image" Target="../media/image31.jpeg"/><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5AD440-C500-2340-A708-BB0AAC89D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0807" y="138223"/>
            <a:ext cx="464195" cy="287670"/>
          </a:xfrm>
          <a:prstGeom prst="rect">
            <a:avLst/>
          </a:prstGeom>
        </p:spPr>
      </p:pic>
      <p:sp>
        <p:nvSpPr>
          <p:cNvPr id="3" name="textruta 2">
            <a:extLst>
              <a:ext uri="{FF2B5EF4-FFF2-40B4-BE49-F238E27FC236}">
                <a16:creationId xmlns:a16="http://schemas.microsoft.com/office/drawing/2014/main" id="{995F8FC2-EE6F-9149-89B4-F3A4B8A143C7}"/>
              </a:ext>
            </a:extLst>
          </p:cNvPr>
          <p:cNvSpPr txBox="1"/>
          <p:nvPr/>
        </p:nvSpPr>
        <p:spPr>
          <a:xfrm>
            <a:off x="304800" y="6611779"/>
            <a:ext cx="1574470" cy="246221"/>
          </a:xfrm>
          <a:prstGeom prst="rect">
            <a:avLst/>
          </a:prstGeom>
          <a:noFill/>
        </p:spPr>
        <p:txBody>
          <a:bodyPr wrap="none" rtlCol="0">
            <a:spAutoFit/>
          </a:bodyPr>
          <a:lstStyle/>
          <a:p>
            <a:pPr algn="l"/>
            <a:r>
              <a:rPr lang="sv-SE" sz="1000" dirty="0">
                <a:solidFill>
                  <a:schemeClr val="accent1">
                    <a:lumMod val="75000"/>
                  </a:schemeClr>
                </a:solidFill>
              </a:rPr>
              <a:t>Last </a:t>
            </a:r>
            <a:r>
              <a:rPr lang="sv-SE" sz="1000" dirty="0" err="1">
                <a:solidFill>
                  <a:schemeClr val="accent1">
                    <a:lumMod val="75000"/>
                  </a:schemeClr>
                </a:solidFill>
              </a:rPr>
              <a:t>update</a:t>
            </a:r>
            <a:r>
              <a:rPr lang="sv-SE" sz="1000" dirty="0">
                <a:solidFill>
                  <a:schemeClr val="accent1">
                    <a:lumMod val="75000"/>
                  </a:schemeClr>
                </a:solidFill>
              </a:rPr>
              <a:t>: </a:t>
            </a:r>
            <a:r>
              <a:rPr lang="sv-SE" sz="1000" dirty="0" err="1">
                <a:solidFill>
                  <a:schemeClr val="accent1">
                    <a:lumMod val="75000"/>
                  </a:schemeClr>
                </a:solidFill>
              </a:rPr>
              <a:t>March</a:t>
            </a:r>
            <a:r>
              <a:rPr lang="sv-SE" sz="1000" dirty="0">
                <a:solidFill>
                  <a:schemeClr val="accent1">
                    <a:lumMod val="75000"/>
                  </a:schemeClr>
                </a:solidFill>
              </a:rPr>
              <a:t> 2021</a:t>
            </a:r>
          </a:p>
        </p:txBody>
      </p:sp>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US" dirty="0"/>
              <a:t>The technology</a:t>
            </a:r>
            <a:endParaRPr lang="sv-SE" dirty="0"/>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t>10</a:t>
            </a:fld>
            <a:endParaRPr lang="sv-SE"/>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US" dirty="0"/>
              <a:t>How a spallation source works</a:t>
            </a:r>
            <a:endParaRPr lang="sv-SE" dirty="0"/>
          </a:p>
        </p:txBody>
      </p:sp>
      <p:grpSp>
        <p:nvGrpSpPr>
          <p:cNvPr id="6" name="Grupp 5">
            <a:extLst>
              <a:ext uri="{FF2B5EF4-FFF2-40B4-BE49-F238E27FC236}">
                <a16:creationId xmlns:a16="http://schemas.microsoft.com/office/drawing/2014/main" id="{7A2A1290-5BB5-1941-94E2-93F7F1D50674}"/>
              </a:ext>
            </a:extLst>
          </p:cNvPr>
          <p:cNvGrpSpPr/>
          <p:nvPr/>
        </p:nvGrpSpPr>
        <p:grpSpPr>
          <a:xfrm>
            <a:off x="1876445" y="1259174"/>
            <a:ext cx="9602047" cy="5598826"/>
            <a:chOff x="1876445" y="1259174"/>
            <a:chExt cx="9602047" cy="5598826"/>
          </a:xfrm>
        </p:grpSpPr>
        <p:pic>
          <p:nvPicPr>
            <p:cNvPr id="4" name="Bildobjekt 3">
              <a:extLst>
                <a:ext uri="{FF2B5EF4-FFF2-40B4-BE49-F238E27FC236}">
                  <a16:creationId xmlns:a16="http://schemas.microsoft.com/office/drawing/2014/main" id="{139FF1CC-EE6F-7643-9D04-25F375A4B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6445" y="1259174"/>
              <a:ext cx="9602047" cy="5598826"/>
            </a:xfrm>
            <a:prstGeom prst="rect">
              <a:avLst/>
            </a:prstGeom>
          </p:spPr>
        </p:pic>
        <p:sp>
          <p:nvSpPr>
            <p:cNvPr id="3" name="Ellips 2">
              <a:extLst>
                <a:ext uri="{FF2B5EF4-FFF2-40B4-BE49-F238E27FC236}">
                  <a16:creationId xmlns:a16="http://schemas.microsoft.com/office/drawing/2014/main" id="{795CDBFE-51AC-BA49-9FAC-A9B29B9134BE}"/>
                </a:ext>
              </a:extLst>
            </p:cNvPr>
            <p:cNvSpPr/>
            <p:nvPr/>
          </p:nvSpPr>
          <p:spPr>
            <a:xfrm>
              <a:off x="2671973" y="2834640"/>
              <a:ext cx="135235" cy="13523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1</a:t>
              </a:r>
            </a:p>
          </p:txBody>
        </p:sp>
      </p:grpSp>
    </p:spTree>
    <p:extLst>
      <p:ext uri="{BB962C8B-B14F-4D97-AF65-F5344CB8AC3E}">
        <p14:creationId xmlns:p14="http://schemas.microsoft.com/office/powerpoint/2010/main" val="198333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t>11</a:t>
            </a:fld>
            <a:endParaRPr lang="sv-SE"/>
          </a:p>
        </p:txBody>
      </p:sp>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sv-SE" dirty="0"/>
              <a:t>Hard </a:t>
            </a:r>
            <a:r>
              <a:rPr lang="sv-SE" dirty="0" err="1"/>
              <a:t>facts</a:t>
            </a:r>
            <a:r>
              <a:rPr lang="sv-SE" dirty="0"/>
              <a:t> </a:t>
            </a:r>
            <a:r>
              <a:rPr lang="sv-SE" dirty="0" err="1"/>
              <a:t>about</a:t>
            </a:r>
            <a:r>
              <a:rPr lang="sv-SE" dirty="0"/>
              <a:t> ESS</a:t>
            </a:r>
          </a:p>
        </p:txBody>
      </p:sp>
      <p:sp>
        <p:nvSpPr>
          <p:cNvPr id="23" name="textruta 22">
            <a:extLst>
              <a:ext uri="{FF2B5EF4-FFF2-40B4-BE49-F238E27FC236}">
                <a16:creationId xmlns:a16="http://schemas.microsoft.com/office/drawing/2014/main" id="{A79AC090-CA98-874A-94B8-F177B7A2932D}"/>
              </a:ext>
            </a:extLst>
          </p:cNvPr>
          <p:cNvSpPr txBox="1"/>
          <p:nvPr/>
        </p:nvSpPr>
        <p:spPr>
          <a:xfrm>
            <a:off x="823391" y="3405352"/>
            <a:ext cx="1993802" cy="954107"/>
          </a:xfrm>
          <a:prstGeom prst="rect">
            <a:avLst/>
          </a:prstGeom>
          <a:noFill/>
        </p:spPr>
        <p:txBody>
          <a:bodyPr wrap="square" rtlCol="0">
            <a:spAutoFit/>
          </a:bodyPr>
          <a:lstStyle/>
          <a:p>
            <a:pPr algn="ctr"/>
            <a:r>
              <a:rPr lang="sv-SE" sz="1600" dirty="0">
                <a:solidFill>
                  <a:schemeClr val="accent1"/>
                </a:solidFill>
                <a:latin typeface="+mj-lt"/>
              </a:rPr>
              <a:t>5 MW</a:t>
            </a:r>
            <a:endParaRPr lang="sv-SE" sz="1600" dirty="0">
              <a:solidFill>
                <a:srgbClr val="666666"/>
              </a:solidFill>
              <a:latin typeface="+mj-lt"/>
            </a:endParaRPr>
          </a:p>
          <a:p>
            <a:pPr algn="ctr"/>
            <a:r>
              <a:rPr lang="sv-SE" sz="1600" dirty="0" err="1">
                <a:solidFill>
                  <a:schemeClr val="accent1"/>
                </a:solidFill>
                <a:latin typeface="+mj-lt"/>
              </a:rPr>
              <a:t>particle</a:t>
            </a:r>
            <a:r>
              <a:rPr lang="sv-SE" sz="1600" dirty="0">
                <a:solidFill>
                  <a:schemeClr val="accent1"/>
                </a:solidFill>
                <a:latin typeface="+mj-lt"/>
              </a:rPr>
              <a:t> accelerator</a:t>
            </a:r>
          </a:p>
          <a:p>
            <a:pPr algn="ctr"/>
            <a:endParaRPr lang="sv-SE" sz="1200" dirty="0">
              <a:solidFill>
                <a:srgbClr val="666666"/>
              </a:solidFill>
            </a:endParaRPr>
          </a:p>
          <a:p>
            <a:pPr algn="ctr"/>
            <a:r>
              <a:rPr lang="sv-SE" sz="1200" dirty="0">
                <a:solidFill>
                  <a:srgbClr val="666666"/>
                </a:solidFill>
              </a:rPr>
              <a:t>2 MW at start</a:t>
            </a:r>
            <a:endParaRPr lang="sv-SE" sz="1100" dirty="0">
              <a:solidFill>
                <a:srgbClr val="666666"/>
              </a:solidFill>
            </a:endParaRPr>
          </a:p>
        </p:txBody>
      </p:sp>
      <p:cxnSp>
        <p:nvCxnSpPr>
          <p:cNvPr id="33" name="Rak 32">
            <a:extLst>
              <a:ext uri="{FF2B5EF4-FFF2-40B4-BE49-F238E27FC236}">
                <a16:creationId xmlns:a16="http://schemas.microsoft.com/office/drawing/2014/main" id="{8EFB8940-34E6-4A4A-A8AA-DE2C7570E53B}"/>
              </a:ext>
            </a:extLst>
          </p:cNvPr>
          <p:cNvCxnSpPr/>
          <p:nvPr/>
        </p:nvCxnSpPr>
        <p:spPr>
          <a:xfrm>
            <a:off x="2790557" y="2624174"/>
            <a:ext cx="0" cy="215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338F330-8E37-CD41-BD17-BE8E8A353BB7}"/>
              </a:ext>
            </a:extLst>
          </p:cNvPr>
          <p:cNvCxnSpPr/>
          <p:nvPr/>
        </p:nvCxnSpPr>
        <p:spPr>
          <a:xfrm>
            <a:off x="4890778" y="2632945"/>
            <a:ext cx="0" cy="2151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k 34">
            <a:extLst>
              <a:ext uri="{FF2B5EF4-FFF2-40B4-BE49-F238E27FC236}">
                <a16:creationId xmlns:a16="http://schemas.microsoft.com/office/drawing/2014/main" id="{86EE4A69-AD03-4C47-BBF7-8BA414BE8C61}"/>
              </a:ext>
            </a:extLst>
          </p:cNvPr>
          <p:cNvCxnSpPr/>
          <p:nvPr/>
        </p:nvCxnSpPr>
        <p:spPr>
          <a:xfrm>
            <a:off x="9962781" y="2632945"/>
            <a:ext cx="0" cy="215152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25AF3DFB-7ABB-CD48-A2FB-B02DAFF80F19}"/>
              </a:ext>
            </a:extLst>
          </p:cNvPr>
          <p:cNvSpPr txBox="1"/>
          <p:nvPr/>
        </p:nvSpPr>
        <p:spPr>
          <a:xfrm>
            <a:off x="7909060" y="3405352"/>
            <a:ext cx="2004282" cy="584775"/>
          </a:xfrm>
          <a:prstGeom prst="rect">
            <a:avLst/>
          </a:prstGeom>
          <a:noFill/>
        </p:spPr>
        <p:txBody>
          <a:bodyPr wrap="square" rtlCol="0">
            <a:spAutoFit/>
          </a:bodyPr>
          <a:lstStyle/>
          <a:p>
            <a:pPr algn="ctr"/>
            <a:r>
              <a:rPr lang="sv-SE" sz="1600" dirty="0">
                <a:solidFill>
                  <a:schemeClr val="accent1"/>
                </a:solidFill>
                <a:latin typeface="+mj-lt"/>
              </a:rPr>
              <a:t>800</a:t>
            </a:r>
            <a:endParaRPr lang="sv-SE" sz="1600" dirty="0">
              <a:solidFill>
                <a:srgbClr val="666666"/>
              </a:solidFill>
              <a:latin typeface="+mj-lt"/>
            </a:endParaRPr>
          </a:p>
          <a:p>
            <a:pPr algn="ctr"/>
            <a:r>
              <a:rPr lang="sv-SE" sz="1600" dirty="0">
                <a:solidFill>
                  <a:schemeClr val="accent1"/>
                </a:solidFill>
                <a:latin typeface="+mj-lt"/>
              </a:rPr>
              <a:t>experiments per </a:t>
            </a:r>
            <a:r>
              <a:rPr lang="sv-SE" sz="1600" dirty="0" err="1">
                <a:solidFill>
                  <a:schemeClr val="accent1"/>
                </a:solidFill>
                <a:latin typeface="+mj-lt"/>
              </a:rPr>
              <a:t>year</a:t>
            </a:r>
            <a:endParaRPr lang="sv-SE" sz="1600" dirty="0">
              <a:solidFill>
                <a:schemeClr val="accent1"/>
              </a:solidFill>
              <a:latin typeface="+mj-lt"/>
            </a:endParaRPr>
          </a:p>
        </p:txBody>
      </p:sp>
      <p:sp>
        <p:nvSpPr>
          <p:cNvPr id="22" name="textruta 21">
            <a:extLst>
              <a:ext uri="{FF2B5EF4-FFF2-40B4-BE49-F238E27FC236}">
                <a16:creationId xmlns:a16="http://schemas.microsoft.com/office/drawing/2014/main" id="{30FEE520-2653-294D-910B-03965C7CA5EF}"/>
              </a:ext>
            </a:extLst>
          </p:cNvPr>
          <p:cNvSpPr txBox="1"/>
          <p:nvPr/>
        </p:nvSpPr>
        <p:spPr>
          <a:xfrm>
            <a:off x="4913389" y="3405352"/>
            <a:ext cx="2893748" cy="954107"/>
          </a:xfrm>
          <a:prstGeom prst="rect">
            <a:avLst/>
          </a:prstGeom>
          <a:noFill/>
        </p:spPr>
        <p:txBody>
          <a:bodyPr wrap="square" rtlCol="0">
            <a:spAutoFit/>
          </a:bodyPr>
          <a:lstStyle/>
          <a:p>
            <a:pPr algn="ctr"/>
            <a:r>
              <a:rPr lang="sv-SE" sz="1600" dirty="0">
                <a:solidFill>
                  <a:schemeClr val="accent1"/>
                </a:solidFill>
                <a:latin typeface="+mj-lt"/>
              </a:rPr>
              <a:t>3 000</a:t>
            </a:r>
            <a:endParaRPr lang="sv-SE" sz="1600" dirty="0">
              <a:solidFill>
                <a:srgbClr val="666666"/>
              </a:solidFill>
              <a:latin typeface="+mj-lt"/>
            </a:endParaRPr>
          </a:p>
          <a:p>
            <a:pPr algn="ctr"/>
            <a:r>
              <a:rPr lang="sv-SE" sz="1600" dirty="0" err="1">
                <a:solidFill>
                  <a:schemeClr val="accent1"/>
                </a:solidFill>
                <a:latin typeface="+mj-lt"/>
              </a:rPr>
              <a:t>guest</a:t>
            </a:r>
            <a:r>
              <a:rPr lang="sv-SE" sz="1600" dirty="0">
                <a:solidFill>
                  <a:schemeClr val="accent1"/>
                </a:solidFill>
                <a:latin typeface="+mj-lt"/>
              </a:rPr>
              <a:t> scientists </a:t>
            </a:r>
            <a:r>
              <a:rPr lang="sv-SE" sz="1600" dirty="0" err="1">
                <a:solidFill>
                  <a:schemeClr val="accent1"/>
                </a:solidFill>
                <a:latin typeface="+mj-lt"/>
              </a:rPr>
              <a:t>visiting</a:t>
            </a:r>
            <a:r>
              <a:rPr lang="sv-SE" sz="1600" dirty="0">
                <a:solidFill>
                  <a:schemeClr val="accent1"/>
                </a:solidFill>
                <a:latin typeface="+mj-lt"/>
              </a:rPr>
              <a:t> per </a:t>
            </a:r>
            <a:r>
              <a:rPr lang="sv-SE" sz="1600" dirty="0" err="1">
                <a:solidFill>
                  <a:schemeClr val="accent1"/>
                </a:solidFill>
                <a:latin typeface="+mj-lt"/>
              </a:rPr>
              <a:t>year</a:t>
            </a:r>
            <a:endParaRPr lang="sv-SE" sz="1600" dirty="0">
              <a:solidFill>
                <a:schemeClr val="accent1"/>
              </a:solidFill>
              <a:latin typeface="+mj-lt"/>
            </a:endParaRPr>
          </a:p>
          <a:p>
            <a:pPr algn="ctr"/>
            <a:br>
              <a:rPr lang="sv-SE" sz="1200" dirty="0">
                <a:solidFill>
                  <a:srgbClr val="666666"/>
                </a:solidFill>
              </a:rPr>
            </a:br>
            <a:r>
              <a:rPr lang="sv-SE" sz="1200" dirty="0">
                <a:solidFill>
                  <a:srgbClr val="666666"/>
                </a:solidFill>
              </a:rPr>
              <a:t>to </a:t>
            </a:r>
            <a:r>
              <a:rPr lang="sv-SE" sz="1200" dirty="0" err="1">
                <a:solidFill>
                  <a:srgbClr val="666666"/>
                </a:solidFill>
              </a:rPr>
              <a:t>conduct</a:t>
            </a:r>
            <a:r>
              <a:rPr lang="sv-SE" sz="1200" dirty="0">
                <a:solidFill>
                  <a:srgbClr val="666666"/>
                </a:solidFill>
              </a:rPr>
              <a:t> experiments </a:t>
            </a:r>
          </a:p>
        </p:txBody>
      </p:sp>
      <p:sp>
        <p:nvSpPr>
          <p:cNvPr id="24" name="textruta 23">
            <a:extLst>
              <a:ext uri="{FF2B5EF4-FFF2-40B4-BE49-F238E27FC236}">
                <a16:creationId xmlns:a16="http://schemas.microsoft.com/office/drawing/2014/main" id="{E1C26611-5E4C-B748-A496-CF36845E6F0F}"/>
              </a:ext>
            </a:extLst>
          </p:cNvPr>
          <p:cNvSpPr txBox="1"/>
          <p:nvPr/>
        </p:nvSpPr>
        <p:spPr>
          <a:xfrm>
            <a:off x="10013581" y="3405352"/>
            <a:ext cx="1799256" cy="1077218"/>
          </a:xfrm>
          <a:prstGeom prst="rect">
            <a:avLst/>
          </a:prstGeom>
          <a:noFill/>
        </p:spPr>
        <p:txBody>
          <a:bodyPr wrap="square" rtlCol="0">
            <a:spAutoFit/>
          </a:bodyPr>
          <a:lstStyle/>
          <a:p>
            <a:pPr algn="ctr"/>
            <a:r>
              <a:rPr lang="sv-SE" sz="1600" dirty="0">
                <a:solidFill>
                  <a:schemeClr val="accent1"/>
                </a:solidFill>
                <a:latin typeface="+mj-lt"/>
              </a:rPr>
              <a:t>BREEAM</a:t>
            </a:r>
            <a:endParaRPr lang="sv-SE" sz="1600" dirty="0">
              <a:solidFill>
                <a:srgbClr val="666666"/>
              </a:solidFill>
              <a:latin typeface="+mj-lt"/>
            </a:endParaRPr>
          </a:p>
          <a:p>
            <a:pPr algn="ctr"/>
            <a:r>
              <a:rPr lang="sv-SE" sz="1600" dirty="0" err="1">
                <a:solidFill>
                  <a:schemeClr val="accent1"/>
                </a:solidFill>
                <a:latin typeface="+mj-lt"/>
              </a:rPr>
              <a:t>Renewable</a:t>
            </a:r>
            <a:r>
              <a:rPr lang="sv-SE" sz="1600" dirty="0">
                <a:solidFill>
                  <a:schemeClr val="accent1"/>
                </a:solidFill>
                <a:latin typeface="+mj-lt"/>
              </a:rPr>
              <a:t> </a:t>
            </a:r>
            <a:r>
              <a:rPr lang="sv-SE" sz="1600" dirty="0" err="1">
                <a:solidFill>
                  <a:schemeClr val="accent1"/>
                </a:solidFill>
                <a:latin typeface="+mj-lt"/>
              </a:rPr>
              <a:t>energy</a:t>
            </a:r>
            <a:r>
              <a:rPr lang="sv-SE" sz="1600" dirty="0">
                <a:solidFill>
                  <a:schemeClr val="accent1"/>
                </a:solidFill>
                <a:latin typeface="+mj-lt"/>
              </a:rPr>
              <a:t> &amp; </a:t>
            </a:r>
            <a:r>
              <a:rPr lang="sv-SE" sz="1600" dirty="0" err="1">
                <a:solidFill>
                  <a:schemeClr val="accent1"/>
                </a:solidFill>
                <a:latin typeface="+mj-lt"/>
              </a:rPr>
              <a:t>waste</a:t>
            </a:r>
            <a:r>
              <a:rPr lang="sv-SE" sz="1600" dirty="0">
                <a:solidFill>
                  <a:schemeClr val="accent1"/>
                </a:solidFill>
                <a:latin typeface="+mj-lt"/>
              </a:rPr>
              <a:t> heat </a:t>
            </a:r>
            <a:r>
              <a:rPr lang="sv-SE" sz="1600" dirty="0" err="1">
                <a:solidFill>
                  <a:schemeClr val="accent1"/>
                </a:solidFill>
                <a:latin typeface="+mj-lt"/>
              </a:rPr>
              <a:t>recovery</a:t>
            </a:r>
            <a:endParaRPr lang="sv-SE" sz="1600" dirty="0">
              <a:solidFill>
                <a:schemeClr val="accent1"/>
              </a:solidFill>
              <a:latin typeface="+mj-lt"/>
            </a:endParaRPr>
          </a:p>
        </p:txBody>
      </p:sp>
      <p:pic>
        <p:nvPicPr>
          <p:cNvPr id="25" name="Bildobjekt 24">
            <a:extLst>
              <a:ext uri="{FF2B5EF4-FFF2-40B4-BE49-F238E27FC236}">
                <a16:creationId xmlns:a16="http://schemas.microsoft.com/office/drawing/2014/main" id="{C108F85B-FE40-F348-9880-054BEA9BE8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616007" y="2816661"/>
            <a:ext cx="425370" cy="425370"/>
          </a:xfrm>
          <a:prstGeom prst="rect">
            <a:avLst/>
          </a:prstGeom>
        </p:spPr>
      </p:pic>
      <p:pic>
        <p:nvPicPr>
          <p:cNvPr id="26" name="Bildobjekt 25">
            <a:extLst>
              <a:ext uri="{FF2B5EF4-FFF2-40B4-BE49-F238E27FC236}">
                <a16:creationId xmlns:a16="http://schemas.microsoft.com/office/drawing/2014/main" id="{F04A7C40-6D04-8145-834B-9EE9627613A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16242" y="2831876"/>
            <a:ext cx="373350" cy="373350"/>
          </a:xfrm>
          <a:prstGeom prst="rect">
            <a:avLst/>
          </a:prstGeom>
        </p:spPr>
      </p:pic>
      <p:pic>
        <p:nvPicPr>
          <p:cNvPr id="27" name="Bildobjekt 26">
            <a:extLst>
              <a:ext uri="{FF2B5EF4-FFF2-40B4-BE49-F238E27FC236}">
                <a16:creationId xmlns:a16="http://schemas.microsoft.com/office/drawing/2014/main" id="{FF7A7F88-253F-2641-A99D-23EF3B3D796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751500" y="2847090"/>
            <a:ext cx="321332" cy="321332"/>
          </a:xfrm>
          <a:prstGeom prst="rect">
            <a:avLst/>
          </a:prstGeom>
        </p:spPr>
      </p:pic>
      <p:pic>
        <p:nvPicPr>
          <p:cNvPr id="28" name="Bildobjekt 27">
            <a:extLst>
              <a:ext uri="{FF2B5EF4-FFF2-40B4-BE49-F238E27FC236}">
                <a16:creationId xmlns:a16="http://schemas.microsoft.com/office/drawing/2014/main" id="{4BCCF004-F7A5-C340-BCB0-F2A5B4D9D34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712788" y="2831876"/>
            <a:ext cx="373350" cy="373350"/>
          </a:xfrm>
          <a:prstGeom prst="rect">
            <a:avLst/>
          </a:prstGeom>
        </p:spPr>
      </p:pic>
      <p:grpSp>
        <p:nvGrpSpPr>
          <p:cNvPr id="16" name="Grupp 15">
            <a:extLst>
              <a:ext uri="{FF2B5EF4-FFF2-40B4-BE49-F238E27FC236}">
                <a16:creationId xmlns:a16="http://schemas.microsoft.com/office/drawing/2014/main" id="{00B592B8-0CC2-3B4A-948D-E09A8F3DA2A5}"/>
              </a:ext>
            </a:extLst>
          </p:cNvPr>
          <p:cNvGrpSpPr/>
          <p:nvPr/>
        </p:nvGrpSpPr>
        <p:grpSpPr>
          <a:xfrm>
            <a:off x="6056510" y="2795901"/>
            <a:ext cx="607506" cy="423710"/>
            <a:chOff x="5240369" y="5347273"/>
            <a:chExt cx="607506" cy="423710"/>
          </a:xfrm>
        </p:grpSpPr>
        <p:sp>
          <p:nvSpPr>
            <p:cNvPr id="4" name="Rektangel med rundade hörn 3">
              <a:extLst>
                <a:ext uri="{FF2B5EF4-FFF2-40B4-BE49-F238E27FC236}">
                  <a16:creationId xmlns:a16="http://schemas.microsoft.com/office/drawing/2014/main" id="{C99F1DBC-432F-3B49-BCAC-76FB165089E1}"/>
                </a:ext>
              </a:extLst>
            </p:cNvPr>
            <p:cNvSpPr/>
            <p:nvPr/>
          </p:nvSpPr>
          <p:spPr>
            <a:xfrm>
              <a:off x="5337828" y="5442952"/>
              <a:ext cx="412589" cy="294586"/>
            </a:xfrm>
            <a:prstGeom prst="roundRect">
              <a:avLst>
                <a:gd name="adj" fmla="val 5088"/>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ACF623DB-A67F-EE4B-A4D7-DD82432C380F}"/>
                </a:ext>
              </a:extLst>
            </p:cNvPr>
            <p:cNvSpPr txBox="1"/>
            <p:nvPr/>
          </p:nvSpPr>
          <p:spPr>
            <a:xfrm>
              <a:off x="5240369" y="5570928"/>
              <a:ext cx="607506" cy="200055"/>
            </a:xfrm>
            <a:prstGeom prst="rect">
              <a:avLst/>
            </a:prstGeom>
            <a:noFill/>
          </p:spPr>
          <p:txBody>
            <a:bodyPr wrap="square" rtlCol="0">
              <a:spAutoFit/>
            </a:bodyPr>
            <a:lstStyle/>
            <a:p>
              <a:pPr algn="ctr"/>
              <a:r>
                <a:rPr lang="sv-SE" sz="700" b="1" dirty="0">
                  <a:solidFill>
                    <a:schemeClr val="accent1"/>
                  </a:solidFill>
                </a:rPr>
                <a:t>VISITOR </a:t>
              </a:r>
              <a:endParaRPr lang="sv-SE" sz="500" dirty="0">
                <a:solidFill>
                  <a:srgbClr val="666666"/>
                </a:solidFill>
                <a:latin typeface="+mj-lt"/>
              </a:endParaRPr>
            </a:p>
          </p:txBody>
        </p:sp>
        <p:sp>
          <p:nvSpPr>
            <p:cNvPr id="32" name="Rektangel med rundade hörn 31">
              <a:extLst>
                <a:ext uri="{FF2B5EF4-FFF2-40B4-BE49-F238E27FC236}">
                  <a16:creationId xmlns:a16="http://schemas.microsoft.com/office/drawing/2014/main" id="{5A77258E-6CA4-8C40-B7A4-446E20982770}"/>
                </a:ext>
              </a:extLst>
            </p:cNvPr>
            <p:cNvSpPr/>
            <p:nvPr/>
          </p:nvSpPr>
          <p:spPr>
            <a:xfrm>
              <a:off x="5516795" y="5347273"/>
              <a:ext cx="45719" cy="65982"/>
            </a:xfrm>
            <a:prstGeom prst="roundRect">
              <a:avLst>
                <a:gd name="adj" fmla="val 5088"/>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6">
              <a:extLst>
                <a:ext uri="{FF2B5EF4-FFF2-40B4-BE49-F238E27FC236}">
                  <a16:creationId xmlns:a16="http://schemas.microsoft.com/office/drawing/2014/main" id="{8FF7E443-C1B9-5344-A7B5-DECC422FED1A}"/>
                </a:ext>
              </a:extLst>
            </p:cNvPr>
            <p:cNvCxnSpPr/>
            <p:nvPr/>
          </p:nvCxnSpPr>
          <p:spPr>
            <a:xfrm>
              <a:off x="5562514" y="5508885"/>
              <a:ext cx="1300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Rak 36">
              <a:extLst>
                <a:ext uri="{FF2B5EF4-FFF2-40B4-BE49-F238E27FC236}">
                  <a16:creationId xmlns:a16="http://schemas.microsoft.com/office/drawing/2014/main" id="{CD2E30E8-1243-4D45-9B71-815B2A2FE7F4}"/>
                </a:ext>
              </a:extLst>
            </p:cNvPr>
            <p:cNvCxnSpPr>
              <a:cxnSpLocks/>
            </p:cNvCxnSpPr>
            <p:nvPr/>
          </p:nvCxnSpPr>
          <p:spPr>
            <a:xfrm>
              <a:off x="5516795" y="5561351"/>
              <a:ext cx="17572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E896E9FB-6271-2D4A-8F3A-628D7C4135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69753" y="5475216"/>
              <a:ext cx="123825" cy="123825"/>
            </a:xfrm>
            <a:prstGeom prst="rect">
              <a:avLst/>
            </a:prstGeom>
          </p:spPr>
        </p:pic>
      </p:grpSp>
      <p:sp>
        <p:nvSpPr>
          <p:cNvPr id="40" name="textruta 39">
            <a:extLst>
              <a:ext uri="{FF2B5EF4-FFF2-40B4-BE49-F238E27FC236}">
                <a16:creationId xmlns:a16="http://schemas.microsoft.com/office/drawing/2014/main" id="{71695F63-14F9-B343-8FBB-C6D6426BFC54}"/>
              </a:ext>
            </a:extLst>
          </p:cNvPr>
          <p:cNvSpPr txBox="1"/>
          <p:nvPr/>
        </p:nvSpPr>
        <p:spPr>
          <a:xfrm>
            <a:off x="2860256" y="3405352"/>
            <a:ext cx="2006110" cy="954107"/>
          </a:xfrm>
          <a:prstGeom prst="rect">
            <a:avLst/>
          </a:prstGeom>
          <a:noFill/>
        </p:spPr>
        <p:txBody>
          <a:bodyPr wrap="square" rtlCol="0">
            <a:spAutoFit/>
          </a:bodyPr>
          <a:lstStyle/>
          <a:p>
            <a:pPr algn="ctr"/>
            <a:r>
              <a:rPr lang="sv-SE" sz="1600" dirty="0">
                <a:solidFill>
                  <a:schemeClr val="accent1"/>
                </a:solidFill>
                <a:latin typeface="+mj-lt"/>
              </a:rPr>
              <a:t>15</a:t>
            </a:r>
            <a:endParaRPr lang="sv-SE" sz="1600" dirty="0">
              <a:solidFill>
                <a:srgbClr val="666666"/>
              </a:solidFill>
              <a:latin typeface="+mj-lt"/>
            </a:endParaRPr>
          </a:p>
          <a:p>
            <a:pPr algn="ctr"/>
            <a:r>
              <a:rPr lang="sv-SE" sz="1600" dirty="0">
                <a:solidFill>
                  <a:schemeClr val="accent1"/>
                </a:solidFill>
                <a:latin typeface="+mj-lt"/>
              </a:rPr>
              <a:t>instruments</a:t>
            </a:r>
          </a:p>
          <a:p>
            <a:pPr algn="ctr"/>
            <a:endParaRPr lang="sv-SE" sz="1200" dirty="0">
              <a:solidFill>
                <a:srgbClr val="666666"/>
              </a:solidFill>
            </a:endParaRPr>
          </a:p>
          <a:p>
            <a:pPr algn="ctr"/>
            <a:r>
              <a:rPr lang="sv-SE" sz="1200" dirty="0" err="1">
                <a:solidFill>
                  <a:srgbClr val="666666"/>
                </a:solidFill>
              </a:rPr>
              <a:t>next</a:t>
            </a:r>
            <a:r>
              <a:rPr lang="sv-SE" sz="1200" dirty="0">
                <a:solidFill>
                  <a:srgbClr val="666666"/>
                </a:solidFill>
              </a:rPr>
              <a:t> step is 22</a:t>
            </a:r>
            <a:endParaRPr lang="sv-SE" sz="1100" dirty="0">
              <a:solidFill>
                <a:srgbClr val="666666"/>
              </a:solidFill>
            </a:endParaRPr>
          </a:p>
        </p:txBody>
      </p:sp>
      <p:cxnSp>
        <p:nvCxnSpPr>
          <p:cNvPr id="42" name="Rak 41">
            <a:extLst>
              <a:ext uri="{FF2B5EF4-FFF2-40B4-BE49-F238E27FC236}">
                <a16:creationId xmlns:a16="http://schemas.microsoft.com/office/drawing/2014/main" id="{CC734712-4D08-5546-985D-404876DE8020}"/>
              </a:ext>
            </a:extLst>
          </p:cNvPr>
          <p:cNvCxnSpPr/>
          <p:nvPr/>
        </p:nvCxnSpPr>
        <p:spPr>
          <a:xfrm>
            <a:off x="7836577" y="2632945"/>
            <a:ext cx="0" cy="21515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03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43227DA-0838-4445-BFF7-195CB12214FF}"/>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1" y="-1"/>
            <a:ext cx="12192002" cy="6858001"/>
          </a:xfrm>
        </p:spPr>
      </p:pic>
      <p:pic>
        <p:nvPicPr>
          <p:cNvPr id="6" name="Bildobjekt 5">
            <a:extLst>
              <a:ext uri="{FF2B5EF4-FFF2-40B4-BE49-F238E27FC236}">
                <a16:creationId xmlns:a16="http://schemas.microsoft.com/office/drawing/2014/main" id="{DCBE8FC1-B945-C44E-BE4D-133658C549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2868"/>
            <a:ext cx="9360527" cy="6890973"/>
          </a:xfrm>
          <a:prstGeom prst="rect">
            <a:avLst/>
          </a:prstGeom>
        </p:spPr>
      </p:pic>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a:solidFill>
            <a:schemeClr val="accent1"/>
          </a:solidFill>
        </p:spPr>
        <p:txBody>
          <a:bodyPr/>
          <a:lstStyle/>
          <a:p>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001891" y="4377782"/>
            <a:ext cx="4535309" cy="2462613"/>
          </a:xfrm>
        </p:spPr>
        <p:txBody>
          <a:bodyPr anchor="ctr"/>
          <a:lstStyle/>
          <a:p>
            <a:r>
              <a:rPr lang="en-GB" sz="2400" dirty="0"/>
              <a:t>500 employees </a:t>
            </a:r>
            <a:r>
              <a:rPr lang="en-GB" sz="2400"/>
              <a:t>from 56 </a:t>
            </a:r>
            <a:r>
              <a:rPr lang="en-GB" sz="2400" dirty="0"/>
              <a:t>countries all over the world, and more than 100 collaborating institutions are constructing and building the worlds most powerful neutron source.</a:t>
            </a:r>
            <a:endParaRPr lang="sv-SE" sz="2400" dirty="0"/>
          </a:p>
          <a:p>
            <a:endParaRPr lang="sv-SE" sz="2400" dirty="0"/>
          </a:p>
        </p:txBody>
      </p:sp>
      <p:sp>
        <p:nvSpPr>
          <p:cNvPr id="10" name="Platshållare för bildnummer 4">
            <a:extLst>
              <a:ext uri="{FF2B5EF4-FFF2-40B4-BE49-F238E27FC236}">
                <a16:creationId xmlns:a16="http://schemas.microsoft.com/office/drawing/2014/main" id="{C5AD74B1-E611-784C-8B84-68665874CB3A}"/>
              </a:ext>
            </a:extLst>
          </p:cNvPr>
          <p:cNvSpPr txBox="1">
            <a:spLocks/>
          </p:cNvSpPr>
          <p:nvPr/>
        </p:nvSpPr>
        <p:spPr>
          <a:xfrm>
            <a:off x="8735292" y="6475270"/>
            <a:ext cx="2743200" cy="365125"/>
          </a:xfrm>
          <a:prstGeom prst="rect">
            <a:avLst/>
          </a:prstGeom>
          <a:noFill/>
        </p:spPr>
        <p:txBody>
          <a:bodyPr vert="horz" lIns="0" tIns="45720" rIns="91440" bIns="45720" rtlCol="0" anchor="ctr">
            <a:normAutofit/>
          </a:bodyPr>
          <a:lstStyle>
            <a:lvl1pPr marL="101600" indent="-101600" algn="ctr" defTabSz="914400" rtl="0" eaLnBrk="1" latinLnBrk="0" hangingPunct="1">
              <a:lnSpc>
                <a:spcPct val="100000"/>
              </a:lnSpc>
              <a:spcBef>
                <a:spcPts val="1000"/>
              </a:spcBef>
              <a:buClr>
                <a:srgbClr val="666666"/>
              </a:buClr>
              <a:buFont typeface="Segoe UI" panose="020B0502040204020203" pitchFamily="34" charset="0"/>
              <a:buChar char=" "/>
              <a:defRPr sz="8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F7283078-D760-1647-8B80-66BA8B52336D}" type="slidenum">
              <a:rPr lang="sv-SE" b="1" smtClean="0">
                <a:solidFill>
                  <a:schemeClr val="accent1"/>
                </a:solidFill>
              </a:rPr>
              <a:pPr algn="r"/>
              <a:t>12</a:t>
            </a:fld>
            <a:endParaRPr lang="sv-SE" b="1" dirty="0">
              <a:solidFill>
                <a:schemeClr val="accent1"/>
              </a:solidFill>
            </a:endParaRP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43227DA-0838-4445-BFF7-195CB12214FF}"/>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2850" y="-22869"/>
            <a:ext cx="12197700" cy="6890974"/>
          </a:xfrm>
        </p:spPr>
      </p:pic>
      <p:pic>
        <p:nvPicPr>
          <p:cNvPr id="6" name="Bildobjekt 5">
            <a:extLst>
              <a:ext uri="{FF2B5EF4-FFF2-40B4-BE49-F238E27FC236}">
                <a16:creationId xmlns:a16="http://schemas.microsoft.com/office/drawing/2014/main" id="{DCBE8FC1-B945-C44E-BE4D-133658C549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92"/>
          <a:stretch/>
        </p:blipFill>
        <p:spPr>
          <a:xfrm>
            <a:off x="-1" y="-22868"/>
            <a:ext cx="13083612" cy="6890973"/>
          </a:xfrm>
          <a:prstGeom prst="rect">
            <a:avLst/>
          </a:prstGeom>
        </p:spPr>
      </p:pic>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a:solidFill>
            <a:schemeClr val="accent1"/>
          </a:solidFill>
        </p:spPr>
        <p:txBody>
          <a:bodyPr/>
          <a:lstStyle/>
          <a:p>
            <a:endParaRPr lang="sv-SE" dirty="0"/>
          </a:p>
        </p:txBody>
      </p:sp>
      <p:sp>
        <p:nvSpPr>
          <p:cNvPr id="9" name="Platshållare för text 2">
            <a:extLst>
              <a:ext uri="{FF2B5EF4-FFF2-40B4-BE49-F238E27FC236}">
                <a16:creationId xmlns:a16="http://schemas.microsoft.com/office/drawing/2014/main" id="{D08AC229-9C93-D840-B65B-A372393A2A53}"/>
              </a:ext>
            </a:extLst>
          </p:cNvPr>
          <p:cNvSpPr>
            <a:spLocks noGrp="1"/>
          </p:cNvSpPr>
          <p:nvPr>
            <p:ph type="body" sz="quarter" idx="11"/>
          </p:nvPr>
        </p:nvSpPr>
        <p:spPr>
          <a:xfrm>
            <a:off x="10924611" y="417443"/>
            <a:ext cx="828000" cy="799200"/>
          </a:xfrm>
        </p:spPr>
        <p:txBody>
          <a:bodyPr/>
          <a:lstStyle/>
          <a:p>
            <a:endParaRPr lang="sv-SE"/>
          </a:p>
        </p:txBody>
      </p:sp>
      <p:pic>
        <p:nvPicPr>
          <p:cNvPr id="10" name="Bildobjekt 9">
            <a:extLst>
              <a:ext uri="{FF2B5EF4-FFF2-40B4-BE49-F238E27FC236}">
                <a16:creationId xmlns:a16="http://schemas.microsoft.com/office/drawing/2014/main" id="{E3CDB904-655C-9342-A5BA-9E43A31D61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8" name="Ellips 7">
            <a:extLst>
              <a:ext uri="{FF2B5EF4-FFF2-40B4-BE49-F238E27FC236}">
                <a16:creationId xmlns:a16="http://schemas.microsoft.com/office/drawing/2014/main" id="{A683A8F2-44AB-3443-9BF5-3E42AA693E5D}"/>
              </a:ext>
            </a:extLst>
          </p:cNvPr>
          <p:cNvSpPr/>
          <p:nvPr/>
        </p:nvSpPr>
        <p:spPr>
          <a:xfrm>
            <a:off x="1673254" y="3537849"/>
            <a:ext cx="292088" cy="2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28">
            <a:extLst>
              <a:ext uri="{FF2B5EF4-FFF2-40B4-BE49-F238E27FC236}">
                <a16:creationId xmlns:a16="http://schemas.microsoft.com/office/drawing/2014/main" id="{29365477-45FD-BA48-B4D3-707E9A7272B9}"/>
              </a:ext>
            </a:extLst>
          </p:cNvPr>
          <p:cNvCxnSpPr>
            <a:cxnSpLocks/>
            <a:endCxn id="43" idx="2"/>
          </p:cNvCxnSpPr>
          <p:nvPr/>
        </p:nvCxnSpPr>
        <p:spPr>
          <a:xfrm flipV="1">
            <a:off x="1872679" y="3683893"/>
            <a:ext cx="7202347" cy="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69AE4793-537A-3444-B5AD-8DE571CA89D6}"/>
              </a:ext>
            </a:extLst>
          </p:cNvPr>
          <p:cNvSpPr txBox="1"/>
          <p:nvPr/>
        </p:nvSpPr>
        <p:spPr>
          <a:xfrm>
            <a:off x="1673254" y="3939606"/>
            <a:ext cx="1640963" cy="769441"/>
          </a:xfrm>
          <a:prstGeom prst="rect">
            <a:avLst/>
          </a:prstGeom>
          <a:noFill/>
        </p:spPr>
        <p:txBody>
          <a:bodyPr wrap="square" rtlCol="0">
            <a:spAutoFit/>
          </a:bodyPr>
          <a:lstStyle/>
          <a:p>
            <a:r>
              <a:rPr lang="sv-SE" sz="1600" dirty="0">
                <a:solidFill>
                  <a:schemeClr val="accent1"/>
                </a:solidFill>
                <a:latin typeface="+mj-lt"/>
              </a:rPr>
              <a:t>2003</a:t>
            </a:r>
            <a:endParaRPr lang="sv-SE" sz="1400" dirty="0">
              <a:solidFill>
                <a:schemeClr val="accent1"/>
              </a:solidFill>
              <a:latin typeface="+mj-lt"/>
            </a:endParaRPr>
          </a:p>
          <a:p>
            <a:r>
              <a:rPr lang="sv-SE" sz="1400" dirty="0" err="1">
                <a:solidFill>
                  <a:schemeClr val="bg1"/>
                </a:solidFill>
              </a:rPr>
              <a:t>Concept</a:t>
            </a:r>
            <a:r>
              <a:rPr lang="sv-SE" sz="1400" dirty="0">
                <a:solidFill>
                  <a:schemeClr val="bg1"/>
                </a:solidFill>
              </a:rPr>
              <a:t> design </a:t>
            </a:r>
            <a:r>
              <a:rPr lang="sv-SE" sz="1400" dirty="0" err="1">
                <a:solidFill>
                  <a:schemeClr val="bg1"/>
                </a:solidFill>
              </a:rPr>
              <a:t>of</a:t>
            </a:r>
            <a:r>
              <a:rPr lang="sv-SE" sz="1400" dirty="0">
                <a:solidFill>
                  <a:schemeClr val="bg1"/>
                </a:solidFill>
              </a:rPr>
              <a:t> ESS </a:t>
            </a:r>
            <a:r>
              <a:rPr lang="sv-SE" sz="1400" dirty="0" err="1">
                <a:solidFill>
                  <a:schemeClr val="bg1"/>
                </a:solidFill>
              </a:rPr>
              <a:t>presented</a:t>
            </a:r>
            <a:endParaRPr lang="sv-SE" sz="1400" dirty="0">
              <a:solidFill>
                <a:schemeClr val="bg1"/>
              </a:solidFill>
            </a:endParaRPr>
          </a:p>
        </p:txBody>
      </p:sp>
      <p:sp>
        <p:nvSpPr>
          <p:cNvPr id="35" name="Ellips 34">
            <a:extLst>
              <a:ext uri="{FF2B5EF4-FFF2-40B4-BE49-F238E27FC236}">
                <a16:creationId xmlns:a16="http://schemas.microsoft.com/office/drawing/2014/main" id="{7C2EA353-16F8-4949-B122-C4710341ECAF}"/>
              </a:ext>
            </a:extLst>
          </p:cNvPr>
          <p:cNvSpPr/>
          <p:nvPr/>
        </p:nvSpPr>
        <p:spPr>
          <a:xfrm>
            <a:off x="2959616" y="3537849"/>
            <a:ext cx="292088" cy="2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textruta 35">
            <a:extLst>
              <a:ext uri="{FF2B5EF4-FFF2-40B4-BE49-F238E27FC236}">
                <a16:creationId xmlns:a16="http://schemas.microsoft.com/office/drawing/2014/main" id="{FCA9BE15-424A-1C42-9A8D-6F4C75F9541E}"/>
              </a:ext>
            </a:extLst>
          </p:cNvPr>
          <p:cNvSpPr txBox="1"/>
          <p:nvPr/>
        </p:nvSpPr>
        <p:spPr>
          <a:xfrm>
            <a:off x="2961677" y="2643515"/>
            <a:ext cx="1640963" cy="769441"/>
          </a:xfrm>
          <a:prstGeom prst="rect">
            <a:avLst/>
          </a:prstGeom>
          <a:noFill/>
        </p:spPr>
        <p:txBody>
          <a:bodyPr wrap="square" rtlCol="0">
            <a:spAutoFit/>
          </a:bodyPr>
          <a:lstStyle/>
          <a:p>
            <a:r>
              <a:rPr lang="sv-SE" sz="1600" dirty="0">
                <a:solidFill>
                  <a:schemeClr val="accent1"/>
                </a:solidFill>
                <a:latin typeface="+mj-lt"/>
              </a:rPr>
              <a:t>2009</a:t>
            </a:r>
            <a:endParaRPr lang="sv-SE" sz="1400" dirty="0">
              <a:solidFill>
                <a:schemeClr val="accent1"/>
              </a:solidFill>
              <a:latin typeface="+mj-lt"/>
            </a:endParaRPr>
          </a:p>
          <a:p>
            <a:r>
              <a:rPr lang="sv-SE" sz="1400" dirty="0">
                <a:solidFill>
                  <a:schemeClr val="bg1"/>
                </a:solidFill>
              </a:rPr>
              <a:t>Decision to site ESS in Lund</a:t>
            </a:r>
          </a:p>
        </p:txBody>
      </p:sp>
      <p:sp>
        <p:nvSpPr>
          <p:cNvPr id="37" name="Ellips 36">
            <a:extLst>
              <a:ext uri="{FF2B5EF4-FFF2-40B4-BE49-F238E27FC236}">
                <a16:creationId xmlns:a16="http://schemas.microsoft.com/office/drawing/2014/main" id="{CE15160A-58E4-5843-AEFE-C9DC5472894C}"/>
              </a:ext>
            </a:extLst>
          </p:cNvPr>
          <p:cNvSpPr/>
          <p:nvPr/>
        </p:nvSpPr>
        <p:spPr>
          <a:xfrm>
            <a:off x="4264738" y="3537849"/>
            <a:ext cx="292088" cy="2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295ECF93-C861-DA48-91B6-D18909E6790D}"/>
              </a:ext>
            </a:extLst>
          </p:cNvPr>
          <p:cNvSpPr/>
          <p:nvPr/>
        </p:nvSpPr>
        <p:spPr>
          <a:xfrm>
            <a:off x="6824057" y="3537849"/>
            <a:ext cx="292088" cy="2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86390DA6-828B-294F-AC5A-C6E669C6D276}"/>
              </a:ext>
            </a:extLst>
          </p:cNvPr>
          <p:cNvSpPr/>
          <p:nvPr/>
        </p:nvSpPr>
        <p:spPr>
          <a:xfrm>
            <a:off x="7721970" y="3537849"/>
            <a:ext cx="292088" cy="2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Ellips 42">
            <a:extLst>
              <a:ext uri="{FF2B5EF4-FFF2-40B4-BE49-F238E27FC236}">
                <a16:creationId xmlns:a16="http://schemas.microsoft.com/office/drawing/2014/main" id="{6BD803AB-DB23-1742-9483-F6E4E9B511AA}"/>
              </a:ext>
            </a:extLst>
          </p:cNvPr>
          <p:cNvSpPr/>
          <p:nvPr/>
        </p:nvSpPr>
        <p:spPr>
          <a:xfrm>
            <a:off x="9075026" y="3537849"/>
            <a:ext cx="292088" cy="29208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D93A1F42-9761-1740-9156-BC47440B5F41}"/>
              </a:ext>
            </a:extLst>
          </p:cNvPr>
          <p:cNvSpPr txBox="1"/>
          <p:nvPr/>
        </p:nvSpPr>
        <p:spPr>
          <a:xfrm>
            <a:off x="4256192" y="3939606"/>
            <a:ext cx="1640963" cy="769441"/>
          </a:xfrm>
          <a:prstGeom prst="rect">
            <a:avLst/>
          </a:prstGeom>
          <a:noFill/>
        </p:spPr>
        <p:txBody>
          <a:bodyPr wrap="square" rtlCol="0">
            <a:spAutoFit/>
          </a:bodyPr>
          <a:lstStyle/>
          <a:p>
            <a:r>
              <a:rPr lang="sv-SE" sz="1600" dirty="0">
                <a:solidFill>
                  <a:schemeClr val="bg1"/>
                </a:solidFill>
                <a:latin typeface="+mj-lt"/>
              </a:rPr>
              <a:t>2012</a:t>
            </a:r>
            <a:endParaRPr lang="sv-SE" sz="1400" dirty="0">
              <a:solidFill>
                <a:schemeClr val="bg1"/>
              </a:solidFill>
              <a:latin typeface="+mj-lt"/>
            </a:endParaRPr>
          </a:p>
          <a:p>
            <a:r>
              <a:rPr lang="sv-SE" sz="1400" dirty="0">
                <a:solidFill>
                  <a:schemeClr val="bg1"/>
                </a:solidFill>
              </a:rPr>
              <a:t>ESS design </a:t>
            </a:r>
            <a:r>
              <a:rPr lang="sv-SE" sz="1400" dirty="0" err="1">
                <a:solidFill>
                  <a:schemeClr val="bg1"/>
                </a:solidFill>
              </a:rPr>
              <a:t>update</a:t>
            </a:r>
            <a:r>
              <a:rPr lang="sv-SE" sz="1400" dirty="0">
                <a:solidFill>
                  <a:schemeClr val="bg1"/>
                </a:solidFill>
              </a:rPr>
              <a:t> </a:t>
            </a:r>
            <a:r>
              <a:rPr lang="sv-SE" sz="1400" dirty="0" err="1">
                <a:solidFill>
                  <a:schemeClr val="bg1"/>
                </a:solidFill>
              </a:rPr>
              <a:t>phase</a:t>
            </a:r>
            <a:r>
              <a:rPr lang="sv-SE" sz="1400" dirty="0">
                <a:solidFill>
                  <a:schemeClr val="bg1"/>
                </a:solidFill>
              </a:rPr>
              <a:t> </a:t>
            </a:r>
            <a:r>
              <a:rPr lang="sv-SE" sz="1400" dirty="0" err="1">
                <a:solidFill>
                  <a:schemeClr val="bg1"/>
                </a:solidFill>
              </a:rPr>
              <a:t>complete</a:t>
            </a:r>
            <a:endParaRPr lang="sv-SE" sz="1400" dirty="0">
              <a:solidFill>
                <a:schemeClr val="bg1"/>
              </a:solidFill>
            </a:endParaRPr>
          </a:p>
        </p:txBody>
      </p:sp>
      <p:sp>
        <p:nvSpPr>
          <p:cNvPr id="46" name="Ellips 45">
            <a:extLst>
              <a:ext uri="{FF2B5EF4-FFF2-40B4-BE49-F238E27FC236}">
                <a16:creationId xmlns:a16="http://schemas.microsoft.com/office/drawing/2014/main" id="{F72BAC18-A096-564C-88FA-7E9C1699CAB8}"/>
              </a:ext>
            </a:extLst>
          </p:cNvPr>
          <p:cNvSpPr/>
          <p:nvPr/>
        </p:nvSpPr>
        <p:spPr>
          <a:xfrm>
            <a:off x="5019434" y="3537849"/>
            <a:ext cx="292088" cy="2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B229495F-61E1-CC42-B5B4-7ABE2B4C798D}"/>
              </a:ext>
            </a:extLst>
          </p:cNvPr>
          <p:cNvSpPr txBox="1"/>
          <p:nvPr/>
        </p:nvSpPr>
        <p:spPr>
          <a:xfrm>
            <a:off x="5021860" y="2643515"/>
            <a:ext cx="1640963" cy="769441"/>
          </a:xfrm>
          <a:prstGeom prst="rect">
            <a:avLst/>
          </a:prstGeom>
          <a:noFill/>
        </p:spPr>
        <p:txBody>
          <a:bodyPr wrap="square" rtlCol="0">
            <a:spAutoFit/>
          </a:bodyPr>
          <a:lstStyle/>
          <a:p>
            <a:r>
              <a:rPr lang="sv-SE" sz="1600" dirty="0">
                <a:solidFill>
                  <a:schemeClr val="accent1"/>
                </a:solidFill>
                <a:latin typeface="+mj-lt"/>
              </a:rPr>
              <a:t>2014</a:t>
            </a:r>
            <a:endParaRPr lang="sv-SE" sz="1400" dirty="0">
              <a:solidFill>
                <a:schemeClr val="accent1"/>
              </a:solidFill>
              <a:latin typeface="+mj-lt"/>
            </a:endParaRPr>
          </a:p>
          <a:p>
            <a:r>
              <a:rPr lang="sv-SE" sz="1400" dirty="0">
                <a:solidFill>
                  <a:schemeClr val="bg1"/>
                </a:solidFill>
              </a:rPr>
              <a:t>Start </a:t>
            </a:r>
            <a:r>
              <a:rPr lang="sv-SE" sz="1400" dirty="0" err="1">
                <a:solidFill>
                  <a:schemeClr val="bg1"/>
                </a:solidFill>
              </a:rPr>
              <a:t>of</a:t>
            </a:r>
            <a:r>
              <a:rPr lang="sv-SE" sz="1400" dirty="0">
                <a:solidFill>
                  <a:schemeClr val="bg1"/>
                </a:solidFill>
              </a:rPr>
              <a:t> </a:t>
            </a:r>
            <a:r>
              <a:rPr lang="sv-SE" sz="1400" dirty="0" err="1">
                <a:solidFill>
                  <a:schemeClr val="bg1"/>
                </a:solidFill>
              </a:rPr>
              <a:t>construction</a:t>
            </a:r>
            <a:endParaRPr lang="sv-SE" sz="1400" dirty="0">
              <a:solidFill>
                <a:schemeClr val="bg1"/>
              </a:solidFill>
            </a:endParaRPr>
          </a:p>
        </p:txBody>
      </p:sp>
      <p:cxnSp>
        <p:nvCxnSpPr>
          <p:cNvPr id="50" name="Rak 49">
            <a:extLst>
              <a:ext uri="{FF2B5EF4-FFF2-40B4-BE49-F238E27FC236}">
                <a16:creationId xmlns:a16="http://schemas.microsoft.com/office/drawing/2014/main" id="{F7C15936-D1E7-A84D-806E-0E83E96702EF}"/>
              </a:ext>
            </a:extLst>
          </p:cNvPr>
          <p:cNvCxnSpPr>
            <a:cxnSpLocks/>
          </p:cNvCxnSpPr>
          <p:nvPr/>
        </p:nvCxnSpPr>
        <p:spPr>
          <a:xfrm>
            <a:off x="2980398" y="2727251"/>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3D756155-A041-DC4F-AFCF-C778FDD7E2BC}"/>
              </a:ext>
            </a:extLst>
          </p:cNvPr>
          <p:cNvSpPr txBox="1"/>
          <p:nvPr/>
        </p:nvSpPr>
        <p:spPr>
          <a:xfrm>
            <a:off x="6811385" y="3939606"/>
            <a:ext cx="1640963" cy="769441"/>
          </a:xfrm>
          <a:prstGeom prst="rect">
            <a:avLst/>
          </a:prstGeom>
          <a:noFill/>
        </p:spPr>
        <p:txBody>
          <a:bodyPr wrap="square" rtlCol="0">
            <a:spAutoFit/>
          </a:bodyPr>
          <a:lstStyle/>
          <a:p>
            <a:r>
              <a:rPr lang="sv-SE" sz="1600" dirty="0">
                <a:solidFill>
                  <a:schemeClr val="bg1"/>
                </a:solidFill>
                <a:latin typeface="+mj-lt"/>
              </a:rPr>
              <a:t>2019</a:t>
            </a:r>
            <a:endParaRPr lang="sv-SE" sz="1400" dirty="0">
              <a:solidFill>
                <a:schemeClr val="bg1"/>
              </a:solidFill>
              <a:latin typeface="+mj-lt"/>
            </a:endParaRPr>
          </a:p>
          <a:p>
            <a:r>
              <a:rPr lang="sv-SE" sz="1400" dirty="0">
                <a:solidFill>
                  <a:schemeClr val="bg1"/>
                </a:solidFill>
              </a:rPr>
              <a:t>Start </a:t>
            </a:r>
            <a:r>
              <a:rPr lang="sv-SE" sz="1400" dirty="0" err="1">
                <a:solidFill>
                  <a:schemeClr val="bg1"/>
                </a:solidFill>
              </a:rPr>
              <a:t>of</a:t>
            </a:r>
            <a:r>
              <a:rPr lang="sv-SE" sz="1400" dirty="0">
                <a:solidFill>
                  <a:schemeClr val="bg1"/>
                </a:solidFill>
              </a:rPr>
              <a:t> initial operations </a:t>
            </a:r>
            <a:r>
              <a:rPr lang="sv-SE" sz="1400" dirty="0" err="1">
                <a:solidFill>
                  <a:schemeClr val="bg1"/>
                </a:solidFill>
              </a:rPr>
              <a:t>phase</a:t>
            </a:r>
            <a:endParaRPr lang="sv-SE" sz="1400" dirty="0">
              <a:solidFill>
                <a:schemeClr val="bg1"/>
              </a:solidFill>
            </a:endParaRPr>
          </a:p>
        </p:txBody>
      </p:sp>
      <p:sp>
        <p:nvSpPr>
          <p:cNvPr id="55" name="textruta 54">
            <a:extLst>
              <a:ext uri="{FF2B5EF4-FFF2-40B4-BE49-F238E27FC236}">
                <a16:creationId xmlns:a16="http://schemas.microsoft.com/office/drawing/2014/main" id="{AD320EFE-8018-534A-B9E8-50C0AC5CB3C3}"/>
              </a:ext>
            </a:extLst>
          </p:cNvPr>
          <p:cNvSpPr txBox="1"/>
          <p:nvPr/>
        </p:nvSpPr>
        <p:spPr>
          <a:xfrm>
            <a:off x="7686113" y="2643515"/>
            <a:ext cx="1640963" cy="553998"/>
          </a:xfrm>
          <a:prstGeom prst="rect">
            <a:avLst/>
          </a:prstGeom>
          <a:noFill/>
        </p:spPr>
        <p:txBody>
          <a:bodyPr wrap="square" rtlCol="0">
            <a:spAutoFit/>
          </a:bodyPr>
          <a:lstStyle/>
          <a:p>
            <a:r>
              <a:rPr lang="sv-SE" sz="1600" dirty="0">
                <a:solidFill>
                  <a:schemeClr val="bg1"/>
                </a:solidFill>
                <a:latin typeface="+mj-lt"/>
              </a:rPr>
              <a:t>2021</a:t>
            </a:r>
            <a:endParaRPr lang="sv-SE" sz="1400" dirty="0">
              <a:solidFill>
                <a:schemeClr val="bg1"/>
              </a:solidFill>
              <a:latin typeface="+mj-lt"/>
            </a:endParaRPr>
          </a:p>
          <a:p>
            <a:r>
              <a:rPr lang="sv-SE" sz="1400" dirty="0" err="1">
                <a:solidFill>
                  <a:schemeClr val="bg1"/>
                </a:solidFill>
              </a:rPr>
              <a:t>Today</a:t>
            </a:r>
            <a:endParaRPr lang="sv-SE" sz="1400" dirty="0">
              <a:solidFill>
                <a:schemeClr val="bg1"/>
              </a:solidFill>
            </a:endParaRPr>
          </a:p>
        </p:txBody>
      </p:sp>
      <p:sp>
        <p:nvSpPr>
          <p:cNvPr id="58" name="Ellips 57">
            <a:extLst>
              <a:ext uri="{FF2B5EF4-FFF2-40B4-BE49-F238E27FC236}">
                <a16:creationId xmlns:a16="http://schemas.microsoft.com/office/drawing/2014/main" id="{2F056BC6-CC28-3541-B52B-AD621C021D5C}"/>
              </a:ext>
            </a:extLst>
          </p:cNvPr>
          <p:cNvSpPr/>
          <p:nvPr/>
        </p:nvSpPr>
        <p:spPr>
          <a:xfrm>
            <a:off x="9957747" y="3537849"/>
            <a:ext cx="292088" cy="29208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9" name="Rak 58">
            <a:extLst>
              <a:ext uri="{FF2B5EF4-FFF2-40B4-BE49-F238E27FC236}">
                <a16:creationId xmlns:a16="http://schemas.microsoft.com/office/drawing/2014/main" id="{1DF4B3D0-8B5F-B54E-B371-0F7E94F441F7}"/>
              </a:ext>
            </a:extLst>
          </p:cNvPr>
          <p:cNvCxnSpPr>
            <a:cxnSpLocks/>
            <a:stCxn id="43" idx="6"/>
            <a:endCxn id="58" idx="2"/>
          </p:cNvCxnSpPr>
          <p:nvPr/>
        </p:nvCxnSpPr>
        <p:spPr>
          <a:xfrm>
            <a:off x="9367114" y="3683893"/>
            <a:ext cx="59063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ruta 61">
            <a:extLst>
              <a:ext uri="{FF2B5EF4-FFF2-40B4-BE49-F238E27FC236}">
                <a16:creationId xmlns:a16="http://schemas.microsoft.com/office/drawing/2014/main" id="{B71192ED-5F3D-B64B-8E25-795C23534ACF}"/>
              </a:ext>
            </a:extLst>
          </p:cNvPr>
          <p:cNvSpPr txBox="1"/>
          <p:nvPr/>
        </p:nvSpPr>
        <p:spPr>
          <a:xfrm>
            <a:off x="9076021" y="3939606"/>
            <a:ext cx="1640963" cy="553998"/>
          </a:xfrm>
          <a:prstGeom prst="rect">
            <a:avLst/>
          </a:prstGeom>
          <a:noFill/>
        </p:spPr>
        <p:txBody>
          <a:bodyPr wrap="square" rtlCol="0">
            <a:spAutoFit/>
          </a:bodyPr>
          <a:lstStyle/>
          <a:p>
            <a:r>
              <a:rPr lang="sv-SE" sz="1600" dirty="0">
                <a:solidFill>
                  <a:schemeClr val="bg1"/>
                </a:solidFill>
                <a:latin typeface="+mj-lt"/>
              </a:rPr>
              <a:t>2023</a:t>
            </a:r>
            <a:endParaRPr lang="sv-SE" sz="1400" dirty="0">
              <a:solidFill>
                <a:schemeClr val="bg1"/>
              </a:solidFill>
              <a:latin typeface="+mj-lt"/>
            </a:endParaRPr>
          </a:p>
          <a:p>
            <a:r>
              <a:rPr lang="sv-SE" sz="1400" dirty="0" err="1">
                <a:solidFill>
                  <a:schemeClr val="bg1"/>
                </a:solidFill>
              </a:rPr>
              <a:t>First</a:t>
            </a:r>
            <a:r>
              <a:rPr lang="sv-SE" sz="1400" dirty="0">
                <a:solidFill>
                  <a:schemeClr val="bg1"/>
                </a:solidFill>
              </a:rPr>
              <a:t> science</a:t>
            </a:r>
          </a:p>
        </p:txBody>
      </p:sp>
      <p:sp>
        <p:nvSpPr>
          <p:cNvPr id="64" name="textruta 63">
            <a:extLst>
              <a:ext uri="{FF2B5EF4-FFF2-40B4-BE49-F238E27FC236}">
                <a16:creationId xmlns:a16="http://schemas.microsoft.com/office/drawing/2014/main" id="{567B37E1-0A29-4A40-B196-2747A59B8051}"/>
              </a:ext>
            </a:extLst>
          </p:cNvPr>
          <p:cNvSpPr txBox="1"/>
          <p:nvPr/>
        </p:nvSpPr>
        <p:spPr>
          <a:xfrm>
            <a:off x="9940095" y="2643515"/>
            <a:ext cx="1640963" cy="984885"/>
          </a:xfrm>
          <a:prstGeom prst="rect">
            <a:avLst/>
          </a:prstGeom>
          <a:noFill/>
        </p:spPr>
        <p:txBody>
          <a:bodyPr wrap="square" rtlCol="0">
            <a:spAutoFit/>
          </a:bodyPr>
          <a:lstStyle/>
          <a:p>
            <a:r>
              <a:rPr lang="sv-SE" sz="1600" dirty="0">
                <a:solidFill>
                  <a:schemeClr val="accent1"/>
                </a:solidFill>
                <a:latin typeface="+mj-lt"/>
              </a:rPr>
              <a:t>2025</a:t>
            </a:r>
            <a:endParaRPr lang="sv-SE" sz="1400" dirty="0">
              <a:solidFill>
                <a:schemeClr val="accent1"/>
              </a:solidFill>
              <a:latin typeface="+mj-lt"/>
            </a:endParaRPr>
          </a:p>
          <a:p>
            <a:r>
              <a:rPr lang="sv-SE" sz="1400" dirty="0">
                <a:solidFill>
                  <a:schemeClr val="bg1"/>
                </a:solidFill>
              </a:rPr>
              <a:t>Construction </a:t>
            </a:r>
            <a:r>
              <a:rPr lang="sv-SE" sz="1400" dirty="0" err="1">
                <a:solidFill>
                  <a:schemeClr val="bg1"/>
                </a:solidFill>
              </a:rPr>
              <a:t>phase</a:t>
            </a:r>
            <a:r>
              <a:rPr lang="sv-SE" sz="1400" dirty="0">
                <a:solidFill>
                  <a:schemeClr val="bg1"/>
                </a:solidFill>
              </a:rPr>
              <a:t> </a:t>
            </a:r>
            <a:r>
              <a:rPr lang="sv-SE" sz="1400" dirty="0" err="1">
                <a:solidFill>
                  <a:schemeClr val="bg1"/>
                </a:solidFill>
              </a:rPr>
              <a:t>completed</a:t>
            </a:r>
            <a:endParaRPr lang="sv-SE" sz="1400" dirty="0">
              <a:solidFill>
                <a:schemeClr val="bg1"/>
              </a:solidFill>
            </a:endParaRPr>
          </a:p>
          <a:p>
            <a:endParaRPr lang="sv-SE" sz="1400" dirty="0">
              <a:solidFill>
                <a:schemeClr val="bg1"/>
              </a:solidFill>
            </a:endParaRPr>
          </a:p>
        </p:txBody>
      </p:sp>
      <p:cxnSp>
        <p:nvCxnSpPr>
          <p:cNvPr id="69" name="Rak 68">
            <a:extLst>
              <a:ext uri="{FF2B5EF4-FFF2-40B4-BE49-F238E27FC236}">
                <a16:creationId xmlns:a16="http://schemas.microsoft.com/office/drawing/2014/main" id="{E18F403C-4E8A-EB45-8489-14C041A28016}"/>
              </a:ext>
            </a:extLst>
          </p:cNvPr>
          <p:cNvCxnSpPr>
            <a:cxnSpLocks/>
          </p:cNvCxnSpPr>
          <p:nvPr/>
        </p:nvCxnSpPr>
        <p:spPr>
          <a:xfrm>
            <a:off x="5037798" y="2727251"/>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Rak 69">
            <a:extLst>
              <a:ext uri="{FF2B5EF4-FFF2-40B4-BE49-F238E27FC236}">
                <a16:creationId xmlns:a16="http://schemas.microsoft.com/office/drawing/2014/main" id="{5CD9D2C8-A4F7-4D4C-9013-986025C80853}"/>
              </a:ext>
            </a:extLst>
          </p:cNvPr>
          <p:cNvCxnSpPr>
            <a:cxnSpLocks/>
          </p:cNvCxnSpPr>
          <p:nvPr/>
        </p:nvCxnSpPr>
        <p:spPr>
          <a:xfrm>
            <a:off x="7728987" y="2727251"/>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Rak 70">
            <a:extLst>
              <a:ext uri="{FF2B5EF4-FFF2-40B4-BE49-F238E27FC236}">
                <a16:creationId xmlns:a16="http://schemas.microsoft.com/office/drawing/2014/main" id="{54C4F902-F478-A545-945B-981F45A7040D}"/>
              </a:ext>
            </a:extLst>
          </p:cNvPr>
          <p:cNvCxnSpPr>
            <a:cxnSpLocks/>
          </p:cNvCxnSpPr>
          <p:nvPr/>
        </p:nvCxnSpPr>
        <p:spPr>
          <a:xfrm>
            <a:off x="9965398" y="2727251"/>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Rak 71">
            <a:extLst>
              <a:ext uri="{FF2B5EF4-FFF2-40B4-BE49-F238E27FC236}">
                <a16:creationId xmlns:a16="http://schemas.microsoft.com/office/drawing/2014/main" id="{789BEFC5-4051-C049-B033-3439D1127104}"/>
              </a:ext>
            </a:extLst>
          </p:cNvPr>
          <p:cNvCxnSpPr>
            <a:cxnSpLocks/>
          </p:cNvCxnSpPr>
          <p:nvPr/>
        </p:nvCxnSpPr>
        <p:spPr>
          <a:xfrm>
            <a:off x="1698655" y="4022652"/>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Rak 72">
            <a:extLst>
              <a:ext uri="{FF2B5EF4-FFF2-40B4-BE49-F238E27FC236}">
                <a16:creationId xmlns:a16="http://schemas.microsoft.com/office/drawing/2014/main" id="{586A9C7D-DFF8-B749-BD7B-A9CF15FF3782}"/>
              </a:ext>
            </a:extLst>
          </p:cNvPr>
          <p:cNvCxnSpPr>
            <a:cxnSpLocks/>
          </p:cNvCxnSpPr>
          <p:nvPr/>
        </p:nvCxnSpPr>
        <p:spPr>
          <a:xfrm>
            <a:off x="4280988" y="4022652"/>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B489C4D0-488B-634D-AC22-D84721324F38}"/>
              </a:ext>
            </a:extLst>
          </p:cNvPr>
          <p:cNvCxnSpPr>
            <a:cxnSpLocks/>
          </p:cNvCxnSpPr>
          <p:nvPr/>
        </p:nvCxnSpPr>
        <p:spPr>
          <a:xfrm>
            <a:off x="6829455" y="4022652"/>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Rak 74">
            <a:extLst>
              <a:ext uri="{FF2B5EF4-FFF2-40B4-BE49-F238E27FC236}">
                <a16:creationId xmlns:a16="http://schemas.microsoft.com/office/drawing/2014/main" id="{F753B27E-308E-174B-BE55-BD5E326D3F31}"/>
              </a:ext>
            </a:extLst>
          </p:cNvPr>
          <p:cNvCxnSpPr>
            <a:cxnSpLocks/>
          </p:cNvCxnSpPr>
          <p:nvPr/>
        </p:nvCxnSpPr>
        <p:spPr>
          <a:xfrm>
            <a:off x="9106988" y="4022652"/>
            <a:ext cx="0" cy="61604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Platshållare för bildnummer 4">
            <a:extLst>
              <a:ext uri="{FF2B5EF4-FFF2-40B4-BE49-F238E27FC236}">
                <a16:creationId xmlns:a16="http://schemas.microsoft.com/office/drawing/2014/main" id="{5C062ABA-6AC3-7C40-91ED-3CE47200DC59}"/>
              </a:ext>
            </a:extLst>
          </p:cNvPr>
          <p:cNvSpPr txBox="1">
            <a:spLocks/>
          </p:cNvSpPr>
          <p:nvPr/>
        </p:nvSpPr>
        <p:spPr>
          <a:xfrm>
            <a:off x="8735292" y="6475270"/>
            <a:ext cx="2743200" cy="365125"/>
          </a:xfrm>
          <a:prstGeom prst="rect">
            <a:avLst/>
          </a:prstGeom>
          <a:noFill/>
        </p:spPr>
        <p:txBody>
          <a:bodyPr vert="horz" lIns="0" tIns="45720" rIns="91440" bIns="45720" rtlCol="0" anchor="ctr">
            <a:normAutofit/>
          </a:bodyPr>
          <a:lstStyle>
            <a:lvl1pPr marL="101600" indent="-101600" algn="ctr" defTabSz="914400" rtl="0" eaLnBrk="1" latinLnBrk="0" hangingPunct="1">
              <a:lnSpc>
                <a:spcPct val="100000"/>
              </a:lnSpc>
              <a:spcBef>
                <a:spcPts val="1000"/>
              </a:spcBef>
              <a:buClr>
                <a:srgbClr val="666666"/>
              </a:buClr>
              <a:buFont typeface="Segoe UI" panose="020B0502040204020203" pitchFamily="34" charset="0"/>
              <a:buChar char=" "/>
              <a:defRPr sz="8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F7283078-D760-1647-8B80-66BA8B52336D}" type="slidenum">
              <a:rPr lang="sv-SE" b="1" smtClean="0">
                <a:solidFill>
                  <a:schemeClr val="accent1"/>
                </a:solidFill>
              </a:rPr>
              <a:pPr algn="r"/>
              <a:t>13</a:t>
            </a:fld>
            <a:endParaRPr lang="sv-SE" b="1" dirty="0">
              <a:solidFill>
                <a:schemeClr val="accent1"/>
              </a:solidFill>
            </a:endParaRPr>
          </a:p>
        </p:txBody>
      </p:sp>
    </p:spTree>
    <p:extLst>
      <p:ext uri="{BB962C8B-B14F-4D97-AF65-F5344CB8AC3E}">
        <p14:creationId xmlns:p14="http://schemas.microsoft.com/office/powerpoint/2010/main" val="36286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946BC9F-228F-6642-B5DE-D48A27496F74}"/>
              </a:ext>
            </a:extLst>
          </p:cNvPr>
          <p:cNvPicPr>
            <a:picLocks noChangeAspect="1"/>
          </p:cNvPicPr>
          <p:nvPr/>
        </p:nvPicPr>
        <p:blipFill rotWithShape="1">
          <a:blip r:embed="rId3" cstate="email">
            <a:duotone>
              <a:prstClr val="black"/>
              <a:schemeClr val="tx2">
                <a:tint val="45000"/>
                <a:satMod val="400000"/>
              </a:schemeClr>
            </a:duotone>
            <a:alphaModFix amt="38000"/>
            <a:extLst>
              <a:ext uri="{28A0092B-C50C-407E-A947-70E740481C1C}">
                <a14:useLocalDpi xmlns:a14="http://schemas.microsoft.com/office/drawing/2010/main"/>
              </a:ext>
            </a:extLst>
          </a:blip>
          <a:srcRect l="6521"/>
          <a:stretch/>
        </p:blipFill>
        <p:spPr>
          <a:xfrm>
            <a:off x="7057891" y="0"/>
            <a:ext cx="5137646" cy="6858000"/>
          </a:xfrm>
          <a:prstGeom prst="rect">
            <a:avLst/>
          </a:prstGeom>
        </p:spPr>
      </p:pic>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t>14</a:t>
            </a:fld>
            <a:endParaRPr lang="sv-SE"/>
          </a:p>
        </p:txBody>
      </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US" dirty="0"/>
              <a:t>A coalition of 13 European countries</a:t>
            </a:r>
            <a:endParaRPr lang="sv-SE" dirty="0"/>
          </a:p>
        </p:txBody>
      </p:sp>
      <p:sp>
        <p:nvSpPr>
          <p:cNvPr id="17" name="Platshållare för text 6">
            <a:extLst>
              <a:ext uri="{FF2B5EF4-FFF2-40B4-BE49-F238E27FC236}">
                <a16:creationId xmlns:a16="http://schemas.microsoft.com/office/drawing/2014/main" id="{0DB0F9A9-C161-664F-84C0-65F76697ACE7}"/>
              </a:ext>
            </a:extLst>
          </p:cNvPr>
          <p:cNvSpPr txBox="1">
            <a:spLocks/>
          </p:cNvSpPr>
          <p:nvPr/>
        </p:nvSpPr>
        <p:spPr>
          <a:xfrm>
            <a:off x="1189532" y="1529880"/>
            <a:ext cx="4999528"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Host countries</a:t>
            </a:r>
            <a:endParaRPr lang="sv-SE" sz="1800" dirty="0">
              <a:latin typeface="+mj-lt"/>
            </a:endParaRPr>
          </a:p>
        </p:txBody>
      </p:sp>
      <p:graphicFrame>
        <p:nvGraphicFramePr>
          <p:cNvPr id="30" name="Diagram 29">
            <a:extLst>
              <a:ext uri="{FF2B5EF4-FFF2-40B4-BE49-F238E27FC236}">
                <a16:creationId xmlns:a16="http://schemas.microsoft.com/office/drawing/2014/main" id="{B8BAB721-F2B5-BB49-A673-AF8526941577}"/>
              </a:ext>
            </a:extLst>
          </p:cNvPr>
          <p:cNvGraphicFramePr/>
          <p:nvPr/>
        </p:nvGraphicFramePr>
        <p:xfrm>
          <a:off x="895959" y="2720236"/>
          <a:ext cx="1252220" cy="834813"/>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31">
            <a:extLst>
              <a:ext uri="{FF2B5EF4-FFF2-40B4-BE49-F238E27FC236}">
                <a16:creationId xmlns:a16="http://schemas.microsoft.com/office/drawing/2014/main" id="{7FC95A76-1B07-E443-A61A-347D34567346}"/>
              </a:ext>
            </a:extLst>
          </p:cNvPr>
          <p:cNvSpPr txBox="1"/>
          <p:nvPr/>
        </p:nvSpPr>
        <p:spPr>
          <a:xfrm>
            <a:off x="1829245" y="2940199"/>
            <a:ext cx="1045479" cy="430887"/>
          </a:xfrm>
          <a:prstGeom prst="rect">
            <a:avLst/>
          </a:prstGeom>
          <a:noFill/>
        </p:spPr>
        <p:txBody>
          <a:bodyPr wrap="none" rtlCol="0">
            <a:spAutoFit/>
          </a:bodyPr>
          <a:lstStyle/>
          <a:p>
            <a:pPr algn="l"/>
            <a:r>
              <a:rPr lang="sv-SE" sz="1200" dirty="0">
                <a:solidFill>
                  <a:srgbClr val="666666"/>
                </a:solidFill>
                <a:latin typeface="+mj-lt"/>
              </a:rPr>
              <a:t>Construction</a:t>
            </a:r>
            <a:r>
              <a:rPr lang="sv-SE" sz="1200" dirty="0">
                <a:solidFill>
                  <a:srgbClr val="666666"/>
                </a:solidFill>
              </a:rPr>
              <a:t> </a:t>
            </a:r>
            <a:br>
              <a:rPr lang="sv-SE" sz="1200" dirty="0">
                <a:solidFill>
                  <a:srgbClr val="666666"/>
                </a:solidFill>
              </a:rPr>
            </a:br>
            <a:r>
              <a:rPr lang="sv-SE" sz="900" dirty="0">
                <a:solidFill>
                  <a:srgbClr val="666666"/>
                </a:solidFill>
              </a:rPr>
              <a:t>47.5%</a:t>
            </a:r>
            <a:endParaRPr lang="sv-SE" sz="1200" dirty="0">
              <a:solidFill>
                <a:srgbClr val="666666"/>
              </a:solidFill>
            </a:endParaRPr>
          </a:p>
        </p:txBody>
      </p:sp>
      <p:graphicFrame>
        <p:nvGraphicFramePr>
          <p:cNvPr id="36" name="Diagram 35">
            <a:extLst>
              <a:ext uri="{FF2B5EF4-FFF2-40B4-BE49-F238E27FC236}">
                <a16:creationId xmlns:a16="http://schemas.microsoft.com/office/drawing/2014/main" id="{EA985974-7F1A-FE49-8D11-26563E6B86AB}"/>
              </a:ext>
            </a:extLst>
          </p:cNvPr>
          <p:cNvGraphicFramePr/>
          <p:nvPr/>
        </p:nvGraphicFramePr>
        <p:xfrm>
          <a:off x="895959" y="3533027"/>
          <a:ext cx="1252220" cy="834813"/>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ruta 36">
            <a:extLst>
              <a:ext uri="{FF2B5EF4-FFF2-40B4-BE49-F238E27FC236}">
                <a16:creationId xmlns:a16="http://schemas.microsoft.com/office/drawing/2014/main" id="{B397B58D-E7E1-9F4A-90BE-3202BD189A6D}"/>
              </a:ext>
            </a:extLst>
          </p:cNvPr>
          <p:cNvSpPr txBox="1"/>
          <p:nvPr/>
        </p:nvSpPr>
        <p:spPr>
          <a:xfrm>
            <a:off x="1829245" y="3734763"/>
            <a:ext cx="898003" cy="415498"/>
          </a:xfrm>
          <a:prstGeom prst="rect">
            <a:avLst/>
          </a:prstGeom>
          <a:noFill/>
        </p:spPr>
        <p:txBody>
          <a:bodyPr wrap="none" rtlCol="0">
            <a:spAutoFit/>
          </a:bodyPr>
          <a:lstStyle/>
          <a:p>
            <a:pPr algn="l"/>
            <a:r>
              <a:rPr lang="sv-SE" sz="1200" dirty="0">
                <a:solidFill>
                  <a:srgbClr val="666666"/>
                </a:solidFill>
                <a:latin typeface="+mj-lt"/>
              </a:rPr>
              <a:t>Operations</a:t>
            </a:r>
          </a:p>
          <a:p>
            <a:pPr algn="l"/>
            <a:r>
              <a:rPr lang="sv-SE" sz="900" dirty="0">
                <a:solidFill>
                  <a:srgbClr val="666666"/>
                </a:solidFill>
              </a:rPr>
              <a:t>15%</a:t>
            </a:r>
          </a:p>
        </p:txBody>
      </p:sp>
      <p:sp>
        <p:nvSpPr>
          <p:cNvPr id="40" name="Platshållare för text 6">
            <a:extLst>
              <a:ext uri="{FF2B5EF4-FFF2-40B4-BE49-F238E27FC236}">
                <a16:creationId xmlns:a16="http://schemas.microsoft.com/office/drawing/2014/main" id="{9DD18E4D-B427-9F40-8633-A9B4ED21652D}"/>
              </a:ext>
            </a:extLst>
          </p:cNvPr>
          <p:cNvSpPr txBox="1">
            <a:spLocks/>
          </p:cNvSpPr>
          <p:nvPr/>
        </p:nvSpPr>
        <p:spPr>
          <a:xfrm>
            <a:off x="4323875" y="1524190"/>
            <a:ext cx="4876798"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Non host member countries</a:t>
            </a:r>
            <a:endParaRPr lang="sv-SE" sz="1800" dirty="0">
              <a:latin typeface="+mj-lt"/>
            </a:endParaRPr>
          </a:p>
        </p:txBody>
      </p:sp>
      <p:graphicFrame>
        <p:nvGraphicFramePr>
          <p:cNvPr id="43" name="Diagram 42">
            <a:extLst>
              <a:ext uri="{FF2B5EF4-FFF2-40B4-BE49-F238E27FC236}">
                <a16:creationId xmlns:a16="http://schemas.microsoft.com/office/drawing/2014/main" id="{C69E8962-6865-AD40-98D9-C862103D7E36}"/>
              </a:ext>
            </a:extLst>
          </p:cNvPr>
          <p:cNvGraphicFramePr/>
          <p:nvPr/>
        </p:nvGraphicFramePr>
        <p:xfrm>
          <a:off x="4090990" y="2720236"/>
          <a:ext cx="1252220" cy="834813"/>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ruta 43">
            <a:extLst>
              <a:ext uri="{FF2B5EF4-FFF2-40B4-BE49-F238E27FC236}">
                <a16:creationId xmlns:a16="http://schemas.microsoft.com/office/drawing/2014/main" id="{4778D436-8E0E-EE43-A4B6-75D5006667A3}"/>
              </a:ext>
            </a:extLst>
          </p:cNvPr>
          <p:cNvSpPr txBox="1"/>
          <p:nvPr/>
        </p:nvSpPr>
        <p:spPr>
          <a:xfrm>
            <a:off x="5024276" y="2940199"/>
            <a:ext cx="2396810" cy="415498"/>
          </a:xfrm>
          <a:prstGeom prst="rect">
            <a:avLst/>
          </a:prstGeom>
          <a:noFill/>
        </p:spPr>
        <p:txBody>
          <a:bodyPr wrap="none" rtlCol="0">
            <a:spAutoFit/>
          </a:bodyPr>
          <a:lstStyle/>
          <a:p>
            <a:pPr algn="l"/>
            <a:r>
              <a:rPr lang="sv-SE" sz="1200" dirty="0">
                <a:solidFill>
                  <a:srgbClr val="666666"/>
                </a:solidFill>
                <a:latin typeface="+mj-lt"/>
              </a:rPr>
              <a:t>Construction</a:t>
            </a:r>
            <a:r>
              <a:rPr lang="sv-SE" sz="1200" dirty="0">
                <a:solidFill>
                  <a:srgbClr val="666666"/>
                </a:solidFill>
              </a:rPr>
              <a:t> </a:t>
            </a:r>
            <a:br>
              <a:rPr lang="sv-SE" sz="1200" dirty="0">
                <a:solidFill>
                  <a:srgbClr val="666666"/>
                </a:solidFill>
              </a:rPr>
            </a:br>
            <a:r>
              <a:rPr lang="sv-SE" sz="900" dirty="0">
                <a:solidFill>
                  <a:srgbClr val="666666"/>
                </a:solidFill>
              </a:rPr>
              <a:t>52.5% (</a:t>
            </a:r>
            <a:r>
              <a:rPr lang="en-GB" sz="900" dirty="0">
                <a:solidFill>
                  <a:srgbClr val="666666"/>
                </a:solidFill>
              </a:rPr>
              <a:t>of which 70% is in kind deliverables)</a:t>
            </a:r>
            <a:endParaRPr lang="en-GB" sz="1200" dirty="0">
              <a:solidFill>
                <a:srgbClr val="666666"/>
              </a:solidFill>
            </a:endParaRPr>
          </a:p>
        </p:txBody>
      </p:sp>
      <p:graphicFrame>
        <p:nvGraphicFramePr>
          <p:cNvPr id="45" name="Diagram 44">
            <a:extLst>
              <a:ext uri="{FF2B5EF4-FFF2-40B4-BE49-F238E27FC236}">
                <a16:creationId xmlns:a16="http://schemas.microsoft.com/office/drawing/2014/main" id="{56414021-764D-E247-B82E-262C4BE9FBBD}"/>
              </a:ext>
            </a:extLst>
          </p:cNvPr>
          <p:cNvGraphicFramePr/>
          <p:nvPr/>
        </p:nvGraphicFramePr>
        <p:xfrm>
          <a:off x="4090990" y="3533027"/>
          <a:ext cx="1252220" cy="834813"/>
        </p:xfrm>
        <a:graphic>
          <a:graphicData uri="http://schemas.openxmlformats.org/drawingml/2006/chart">
            <c:chart xmlns:c="http://schemas.openxmlformats.org/drawingml/2006/chart" xmlns:r="http://schemas.openxmlformats.org/officeDocument/2006/relationships" r:id="rId7"/>
          </a:graphicData>
        </a:graphic>
      </p:graphicFrame>
      <p:sp>
        <p:nvSpPr>
          <p:cNvPr id="46" name="textruta 45">
            <a:extLst>
              <a:ext uri="{FF2B5EF4-FFF2-40B4-BE49-F238E27FC236}">
                <a16:creationId xmlns:a16="http://schemas.microsoft.com/office/drawing/2014/main" id="{58A901FD-7638-C040-8828-7A84B6463E69}"/>
              </a:ext>
            </a:extLst>
          </p:cNvPr>
          <p:cNvSpPr txBox="1"/>
          <p:nvPr/>
        </p:nvSpPr>
        <p:spPr>
          <a:xfrm>
            <a:off x="5024276" y="3734763"/>
            <a:ext cx="898003" cy="415498"/>
          </a:xfrm>
          <a:prstGeom prst="rect">
            <a:avLst/>
          </a:prstGeom>
          <a:noFill/>
        </p:spPr>
        <p:txBody>
          <a:bodyPr wrap="none" rtlCol="0">
            <a:spAutoFit/>
          </a:bodyPr>
          <a:lstStyle/>
          <a:p>
            <a:pPr algn="l"/>
            <a:r>
              <a:rPr lang="sv-SE" sz="1200" dirty="0">
                <a:solidFill>
                  <a:srgbClr val="666666"/>
                </a:solidFill>
                <a:latin typeface="+mj-lt"/>
              </a:rPr>
              <a:t>Operations</a:t>
            </a:r>
          </a:p>
          <a:p>
            <a:pPr algn="l"/>
            <a:r>
              <a:rPr lang="sv-SE" sz="900" dirty="0">
                <a:solidFill>
                  <a:srgbClr val="666666"/>
                </a:solidFill>
              </a:rPr>
              <a:t>85%</a:t>
            </a:r>
          </a:p>
        </p:txBody>
      </p:sp>
      <p:cxnSp>
        <p:nvCxnSpPr>
          <p:cNvPr id="29" name="Rak 28">
            <a:extLst>
              <a:ext uri="{FF2B5EF4-FFF2-40B4-BE49-F238E27FC236}">
                <a16:creationId xmlns:a16="http://schemas.microsoft.com/office/drawing/2014/main" id="{E3DEB291-F627-D54F-887B-A2F08125675A}"/>
              </a:ext>
            </a:extLst>
          </p:cNvPr>
          <p:cNvCxnSpPr/>
          <p:nvPr/>
        </p:nvCxnSpPr>
        <p:spPr>
          <a:xfrm>
            <a:off x="4325953" y="1539240"/>
            <a:ext cx="0" cy="47167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F8AC8A38-6030-CC43-A0E8-1DEC2B9D6406}"/>
              </a:ext>
            </a:extLst>
          </p:cNvPr>
          <p:cNvSpPr txBox="1"/>
          <p:nvPr/>
        </p:nvSpPr>
        <p:spPr>
          <a:xfrm>
            <a:off x="1189532" y="4428681"/>
            <a:ext cx="2727292" cy="430887"/>
          </a:xfrm>
          <a:prstGeom prst="rect">
            <a:avLst/>
          </a:prstGeom>
          <a:solidFill>
            <a:schemeClr val="bg1"/>
          </a:solidFill>
          <a:ln w="6350">
            <a:noFill/>
          </a:ln>
        </p:spPr>
        <p:txBody>
          <a:bodyPr wrap="square" rtlCol="0">
            <a:spAutoFit/>
          </a:bodyPr>
          <a:lstStyle/>
          <a:p>
            <a:r>
              <a:rPr lang="sv-SE" sz="1100" dirty="0">
                <a:solidFill>
                  <a:schemeClr val="bg1">
                    <a:lumMod val="50000"/>
                  </a:schemeClr>
                </a:solidFill>
              </a:rPr>
              <a:t>Budget for </a:t>
            </a:r>
            <a:r>
              <a:rPr lang="sv-SE" sz="1100" dirty="0" err="1">
                <a:solidFill>
                  <a:schemeClr val="bg1">
                    <a:lumMod val="50000"/>
                  </a:schemeClr>
                </a:solidFill>
              </a:rPr>
              <a:t>construction</a:t>
            </a:r>
            <a:r>
              <a:rPr lang="sv-SE" sz="1100" dirty="0">
                <a:solidFill>
                  <a:schemeClr val="bg1">
                    <a:lumMod val="50000"/>
                  </a:schemeClr>
                </a:solidFill>
              </a:rPr>
              <a:t> 1,84 billion euro.</a:t>
            </a:r>
          </a:p>
          <a:p>
            <a:r>
              <a:rPr lang="sv-SE" sz="1100" dirty="0" err="1">
                <a:solidFill>
                  <a:schemeClr val="bg1">
                    <a:lumMod val="50000"/>
                  </a:schemeClr>
                </a:solidFill>
              </a:rPr>
              <a:t>Estimated</a:t>
            </a:r>
            <a:r>
              <a:rPr lang="sv-SE" sz="1100" dirty="0">
                <a:solidFill>
                  <a:schemeClr val="bg1">
                    <a:lumMod val="50000"/>
                  </a:schemeClr>
                </a:solidFill>
              </a:rPr>
              <a:t> </a:t>
            </a:r>
            <a:r>
              <a:rPr lang="sv-SE" sz="1100" dirty="0" err="1">
                <a:solidFill>
                  <a:schemeClr val="bg1">
                    <a:lumMod val="50000"/>
                  </a:schemeClr>
                </a:solidFill>
              </a:rPr>
              <a:t>annual</a:t>
            </a:r>
            <a:r>
              <a:rPr lang="sv-SE" sz="1100" dirty="0">
                <a:solidFill>
                  <a:schemeClr val="bg1">
                    <a:lumMod val="50000"/>
                  </a:schemeClr>
                </a:solidFill>
              </a:rPr>
              <a:t> budget 140 million euro.</a:t>
            </a:r>
          </a:p>
        </p:txBody>
      </p:sp>
      <p:cxnSp>
        <p:nvCxnSpPr>
          <p:cNvPr id="57" name="Rak 56">
            <a:extLst>
              <a:ext uri="{FF2B5EF4-FFF2-40B4-BE49-F238E27FC236}">
                <a16:creationId xmlns:a16="http://schemas.microsoft.com/office/drawing/2014/main" id="{178A8D4D-00E7-4C4A-851B-F0D47B709DE3}"/>
              </a:ext>
            </a:extLst>
          </p:cNvPr>
          <p:cNvCxnSpPr>
            <a:cxnSpLocks/>
          </p:cNvCxnSpPr>
          <p:nvPr/>
        </p:nvCxnSpPr>
        <p:spPr>
          <a:xfrm flipH="1">
            <a:off x="1282339" y="2722515"/>
            <a:ext cx="17041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E031503D-4463-A241-B561-7BC4A0CA3808}"/>
              </a:ext>
            </a:extLst>
          </p:cNvPr>
          <p:cNvCxnSpPr/>
          <p:nvPr/>
        </p:nvCxnSpPr>
        <p:spPr>
          <a:xfrm>
            <a:off x="1177735" y="1539240"/>
            <a:ext cx="0" cy="47167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17492FEE-426F-3E41-B348-E3F40AD7C14B}"/>
              </a:ext>
            </a:extLst>
          </p:cNvPr>
          <p:cNvCxnSpPr>
            <a:cxnSpLocks/>
          </p:cNvCxnSpPr>
          <p:nvPr/>
        </p:nvCxnSpPr>
        <p:spPr>
          <a:xfrm flipH="1">
            <a:off x="4434179" y="2692040"/>
            <a:ext cx="17041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92DC5E66-72A9-9241-9993-657C2EF1FEF1}"/>
              </a:ext>
            </a:extLst>
          </p:cNvPr>
          <p:cNvSpPr txBox="1"/>
          <p:nvPr/>
        </p:nvSpPr>
        <p:spPr>
          <a:xfrm>
            <a:off x="1189532" y="1947738"/>
            <a:ext cx="646331" cy="261610"/>
          </a:xfrm>
          <a:prstGeom prst="rect">
            <a:avLst/>
          </a:prstGeom>
          <a:noFill/>
        </p:spPr>
        <p:txBody>
          <a:bodyPr wrap="none" rtlCol="0">
            <a:spAutoFit/>
          </a:bodyPr>
          <a:lstStyle/>
          <a:p>
            <a:pPr algn="l"/>
            <a:r>
              <a:rPr lang="sv-SE" sz="1100" dirty="0">
                <a:solidFill>
                  <a:srgbClr val="666666"/>
                </a:solidFill>
                <a:latin typeface="+mj-lt"/>
              </a:rPr>
              <a:t>Sweden</a:t>
            </a:r>
            <a:endParaRPr lang="en-GB" sz="1100" dirty="0">
              <a:solidFill>
                <a:srgbClr val="666666"/>
              </a:solidFill>
            </a:endParaRPr>
          </a:p>
        </p:txBody>
      </p:sp>
      <p:sp>
        <p:nvSpPr>
          <p:cNvPr id="55" name="textruta 54">
            <a:extLst>
              <a:ext uri="{FF2B5EF4-FFF2-40B4-BE49-F238E27FC236}">
                <a16:creationId xmlns:a16="http://schemas.microsoft.com/office/drawing/2014/main" id="{A30A09D2-9C67-1F4F-BA68-0C4244C265C6}"/>
              </a:ext>
            </a:extLst>
          </p:cNvPr>
          <p:cNvSpPr txBox="1"/>
          <p:nvPr/>
        </p:nvSpPr>
        <p:spPr>
          <a:xfrm>
            <a:off x="4326055" y="1947738"/>
            <a:ext cx="3587842" cy="261610"/>
          </a:xfrm>
          <a:prstGeom prst="rect">
            <a:avLst/>
          </a:prstGeom>
          <a:noFill/>
        </p:spPr>
        <p:txBody>
          <a:bodyPr wrap="none" rtlCol="0">
            <a:spAutoFit/>
          </a:bodyPr>
          <a:lstStyle/>
          <a:p>
            <a:r>
              <a:rPr lang="sv-SE" sz="1100" dirty="0" err="1">
                <a:solidFill>
                  <a:srgbClr val="666666"/>
                </a:solidFill>
                <a:latin typeface="+mj-lt"/>
              </a:rPr>
              <a:t>Czech</a:t>
            </a:r>
            <a:r>
              <a:rPr lang="sv-SE" sz="1100" dirty="0">
                <a:solidFill>
                  <a:srgbClr val="666666"/>
                </a:solidFill>
                <a:latin typeface="+mj-lt"/>
              </a:rPr>
              <a:t> </a:t>
            </a:r>
            <a:r>
              <a:rPr lang="sv-SE" sz="1100" dirty="0" err="1">
                <a:solidFill>
                  <a:srgbClr val="666666"/>
                </a:solidFill>
                <a:latin typeface="+mj-lt"/>
              </a:rPr>
              <a:t>Republic</a:t>
            </a:r>
            <a:r>
              <a:rPr lang="sv-SE" sz="1100" dirty="0">
                <a:solidFill>
                  <a:srgbClr val="666666"/>
                </a:solidFill>
                <a:latin typeface="+mj-lt"/>
              </a:rPr>
              <a:t>, Estonia, </a:t>
            </a:r>
            <a:r>
              <a:rPr lang="sv-SE" sz="1100" dirty="0" err="1">
                <a:solidFill>
                  <a:srgbClr val="666666"/>
                </a:solidFill>
                <a:latin typeface="+mj-lt"/>
              </a:rPr>
              <a:t>France</a:t>
            </a:r>
            <a:r>
              <a:rPr lang="sv-SE" sz="1100" dirty="0">
                <a:solidFill>
                  <a:srgbClr val="666666"/>
                </a:solidFill>
                <a:latin typeface="+mj-lt"/>
              </a:rPr>
              <a:t>, </a:t>
            </a:r>
            <a:r>
              <a:rPr lang="sv-SE" sz="1100" dirty="0" err="1">
                <a:solidFill>
                  <a:srgbClr val="666666"/>
                </a:solidFill>
                <a:latin typeface="+mj-lt"/>
              </a:rPr>
              <a:t>Germany</a:t>
            </a:r>
            <a:r>
              <a:rPr lang="sv-SE" sz="1100" dirty="0">
                <a:solidFill>
                  <a:srgbClr val="666666"/>
                </a:solidFill>
                <a:latin typeface="+mj-lt"/>
              </a:rPr>
              <a:t>, </a:t>
            </a:r>
            <a:r>
              <a:rPr lang="sv-SE" sz="1100" dirty="0" err="1">
                <a:solidFill>
                  <a:srgbClr val="666666"/>
                </a:solidFill>
                <a:latin typeface="+mj-lt"/>
              </a:rPr>
              <a:t>Hungary</a:t>
            </a:r>
            <a:r>
              <a:rPr lang="sv-SE" sz="1100" dirty="0">
                <a:solidFill>
                  <a:srgbClr val="666666"/>
                </a:solidFill>
                <a:latin typeface="+mj-lt"/>
              </a:rPr>
              <a:t>, </a:t>
            </a:r>
            <a:r>
              <a:rPr lang="sv-SE" sz="1100" dirty="0" err="1">
                <a:solidFill>
                  <a:srgbClr val="666666"/>
                </a:solidFill>
                <a:latin typeface="+mj-lt"/>
              </a:rPr>
              <a:t>Italy</a:t>
            </a:r>
            <a:r>
              <a:rPr lang="sv-SE" sz="1100" dirty="0">
                <a:solidFill>
                  <a:srgbClr val="666666"/>
                </a:solidFill>
                <a:latin typeface="+mj-lt"/>
              </a:rPr>
              <a:t>,</a:t>
            </a:r>
          </a:p>
        </p:txBody>
      </p:sp>
      <p:pic>
        <p:nvPicPr>
          <p:cNvPr id="77" name="Bildobjekt 76">
            <a:extLst>
              <a:ext uri="{FF2B5EF4-FFF2-40B4-BE49-F238E27FC236}">
                <a16:creationId xmlns:a16="http://schemas.microsoft.com/office/drawing/2014/main" id="{F1383FB1-D376-BF46-9A7A-E4F34D2737D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51" name="textruta 50">
            <a:extLst>
              <a:ext uri="{FF2B5EF4-FFF2-40B4-BE49-F238E27FC236}">
                <a16:creationId xmlns:a16="http://schemas.microsoft.com/office/drawing/2014/main" id="{AC4AF07B-177A-F241-ADAA-206C0B7B4FD5}"/>
              </a:ext>
            </a:extLst>
          </p:cNvPr>
          <p:cNvSpPr txBox="1"/>
          <p:nvPr/>
        </p:nvSpPr>
        <p:spPr>
          <a:xfrm>
            <a:off x="4326055" y="2311076"/>
            <a:ext cx="3339376" cy="261610"/>
          </a:xfrm>
          <a:prstGeom prst="rect">
            <a:avLst/>
          </a:prstGeom>
          <a:noFill/>
        </p:spPr>
        <p:txBody>
          <a:bodyPr wrap="none" rtlCol="0">
            <a:spAutoFit/>
          </a:bodyPr>
          <a:lstStyle/>
          <a:p>
            <a:r>
              <a:rPr lang="sv-SE" sz="1100" dirty="0" err="1">
                <a:solidFill>
                  <a:srgbClr val="666666"/>
                </a:solidFill>
                <a:latin typeface="+mj-lt"/>
              </a:rPr>
              <a:t>Norway</a:t>
            </a:r>
            <a:r>
              <a:rPr lang="sv-SE" sz="1100" dirty="0">
                <a:solidFill>
                  <a:srgbClr val="666666"/>
                </a:solidFill>
                <a:latin typeface="+mj-lt"/>
              </a:rPr>
              <a:t>, </a:t>
            </a:r>
            <a:r>
              <a:rPr lang="sv-SE" sz="1100" dirty="0" err="1">
                <a:solidFill>
                  <a:srgbClr val="666666"/>
                </a:solidFill>
                <a:latin typeface="+mj-lt"/>
              </a:rPr>
              <a:t>Poland</a:t>
            </a:r>
            <a:r>
              <a:rPr lang="sv-SE" sz="1100" dirty="0">
                <a:solidFill>
                  <a:srgbClr val="666666"/>
                </a:solidFill>
                <a:latin typeface="+mj-lt"/>
              </a:rPr>
              <a:t>, </a:t>
            </a:r>
            <a:r>
              <a:rPr lang="sv-SE" sz="1100" dirty="0" err="1">
                <a:solidFill>
                  <a:srgbClr val="666666"/>
                </a:solidFill>
                <a:latin typeface="+mj-lt"/>
              </a:rPr>
              <a:t>Spain</a:t>
            </a:r>
            <a:r>
              <a:rPr lang="sv-SE" sz="1100" dirty="0">
                <a:solidFill>
                  <a:srgbClr val="666666"/>
                </a:solidFill>
                <a:latin typeface="+mj-lt"/>
              </a:rPr>
              <a:t>, </a:t>
            </a:r>
            <a:r>
              <a:rPr lang="sv-SE" sz="1100" dirty="0" err="1">
                <a:solidFill>
                  <a:srgbClr val="666666"/>
                </a:solidFill>
                <a:latin typeface="+mj-lt"/>
              </a:rPr>
              <a:t>Switzerland</a:t>
            </a:r>
            <a:r>
              <a:rPr lang="sv-SE" sz="1100" dirty="0">
                <a:solidFill>
                  <a:srgbClr val="666666"/>
                </a:solidFill>
                <a:latin typeface="+mj-lt"/>
              </a:rPr>
              <a:t>, United </a:t>
            </a:r>
            <a:r>
              <a:rPr lang="sv-SE" sz="1100" dirty="0" err="1">
                <a:solidFill>
                  <a:srgbClr val="666666"/>
                </a:solidFill>
                <a:latin typeface="+mj-lt"/>
              </a:rPr>
              <a:t>Kingdom</a:t>
            </a:r>
            <a:r>
              <a:rPr lang="sv-SE" sz="1100" dirty="0">
                <a:solidFill>
                  <a:srgbClr val="666666"/>
                </a:solidFill>
                <a:latin typeface="+mj-lt"/>
              </a:rPr>
              <a:t>.</a:t>
            </a:r>
          </a:p>
        </p:txBody>
      </p:sp>
      <p:sp>
        <p:nvSpPr>
          <p:cNvPr id="53" name="textruta 52">
            <a:extLst>
              <a:ext uri="{FF2B5EF4-FFF2-40B4-BE49-F238E27FC236}">
                <a16:creationId xmlns:a16="http://schemas.microsoft.com/office/drawing/2014/main" id="{DBC5A1E9-C3C3-9549-874D-0A44782FF738}"/>
              </a:ext>
            </a:extLst>
          </p:cNvPr>
          <p:cNvSpPr txBox="1"/>
          <p:nvPr/>
        </p:nvSpPr>
        <p:spPr>
          <a:xfrm>
            <a:off x="1189532" y="2311076"/>
            <a:ext cx="718466" cy="261610"/>
          </a:xfrm>
          <a:prstGeom prst="rect">
            <a:avLst/>
          </a:prstGeom>
          <a:noFill/>
        </p:spPr>
        <p:txBody>
          <a:bodyPr wrap="none" rtlCol="0">
            <a:spAutoFit/>
          </a:bodyPr>
          <a:lstStyle/>
          <a:p>
            <a:pPr algn="l"/>
            <a:r>
              <a:rPr lang="sv-SE" sz="1100" dirty="0" err="1">
                <a:solidFill>
                  <a:srgbClr val="666666"/>
                </a:solidFill>
                <a:latin typeface="+mj-lt"/>
              </a:rPr>
              <a:t>Denmark</a:t>
            </a:r>
            <a:endParaRPr lang="en-GB" sz="1100" dirty="0">
              <a:solidFill>
                <a:srgbClr val="666666"/>
              </a:solidFill>
            </a:endParaRPr>
          </a:p>
        </p:txBody>
      </p:sp>
      <p:sp>
        <p:nvSpPr>
          <p:cNvPr id="3" name="Ellips 2">
            <a:extLst>
              <a:ext uri="{FF2B5EF4-FFF2-40B4-BE49-F238E27FC236}">
                <a16:creationId xmlns:a16="http://schemas.microsoft.com/office/drawing/2014/main" id="{49EB6BFF-45D5-4649-A59B-B46B0FB48619}"/>
              </a:ext>
            </a:extLst>
          </p:cNvPr>
          <p:cNvSpPr/>
          <p:nvPr/>
        </p:nvSpPr>
        <p:spPr>
          <a:xfrm>
            <a:off x="10278486" y="2376566"/>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07127F82-5DD6-2D4E-A515-7EC5A6A81A93}"/>
              </a:ext>
            </a:extLst>
          </p:cNvPr>
          <p:cNvSpPr/>
          <p:nvPr/>
        </p:nvSpPr>
        <p:spPr>
          <a:xfrm>
            <a:off x="9820614" y="3351257"/>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69A7F432-92CC-E14B-B303-FD8C7FB7F7A6}"/>
              </a:ext>
            </a:extLst>
          </p:cNvPr>
          <p:cNvSpPr/>
          <p:nvPr/>
        </p:nvSpPr>
        <p:spPr>
          <a:xfrm>
            <a:off x="8232974" y="3974255"/>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6E251FB4-26F6-4A47-8DCA-EE1CE55342A5}"/>
              </a:ext>
            </a:extLst>
          </p:cNvPr>
          <p:cNvSpPr/>
          <p:nvPr/>
        </p:nvSpPr>
        <p:spPr>
          <a:xfrm>
            <a:off x="7894832" y="6163730"/>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Ellips 33">
            <a:extLst>
              <a:ext uri="{FF2B5EF4-FFF2-40B4-BE49-F238E27FC236}">
                <a16:creationId xmlns:a16="http://schemas.microsoft.com/office/drawing/2014/main" id="{1AF07769-113D-D04A-A1E8-9E2BACB78A07}"/>
              </a:ext>
            </a:extLst>
          </p:cNvPr>
          <p:cNvSpPr/>
          <p:nvPr/>
        </p:nvSpPr>
        <p:spPr>
          <a:xfrm>
            <a:off x="8684542" y="5013802"/>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Ellips 37">
            <a:extLst>
              <a:ext uri="{FF2B5EF4-FFF2-40B4-BE49-F238E27FC236}">
                <a16:creationId xmlns:a16="http://schemas.microsoft.com/office/drawing/2014/main" id="{3F4747BD-24CF-1C48-A9FF-D05AEE2F905C}"/>
              </a:ext>
            </a:extLst>
          </p:cNvPr>
          <p:cNvSpPr/>
          <p:nvPr/>
        </p:nvSpPr>
        <p:spPr>
          <a:xfrm>
            <a:off x="11469977" y="2570530"/>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9497FBB8-BDD4-9C4A-AD68-AAD5B0D2F542}"/>
              </a:ext>
            </a:extLst>
          </p:cNvPr>
          <p:cNvSpPr/>
          <p:nvPr/>
        </p:nvSpPr>
        <p:spPr>
          <a:xfrm>
            <a:off x="10208542" y="4431912"/>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4C0D41F4-E160-FD44-89D1-93EA0C5F4382}"/>
              </a:ext>
            </a:extLst>
          </p:cNvPr>
          <p:cNvSpPr/>
          <p:nvPr/>
        </p:nvSpPr>
        <p:spPr>
          <a:xfrm>
            <a:off x="9543523" y="4224094"/>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Ellips 41">
            <a:extLst>
              <a:ext uri="{FF2B5EF4-FFF2-40B4-BE49-F238E27FC236}">
                <a16:creationId xmlns:a16="http://schemas.microsoft.com/office/drawing/2014/main" id="{7E239C00-8C4F-1641-B110-FC5DB212B31C}"/>
              </a:ext>
            </a:extLst>
          </p:cNvPr>
          <p:cNvSpPr/>
          <p:nvPr/>
        </p:nvSpPr>
        <p:spPr>
          <a:xfrm>
            <a:off x="10014578" y="5789657"/>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Ellips 46">
            <a:extLst>
              <a:ext uri="{FF2B5EF4-FFF2-40B4-BE49-F238E27FC236}">
                <a16:creationId xmlns:a16="http://schemas.microsoft.com/office/drawing/2014/main" id="{2FCF6ED7-CE71-1540-8435-F39ADB4707A6}"/>
              </a:ext>
            </a:extLst>
          </p:cNvPr>
          <p:cNvSpPr/>
          <p:nvPr/>
        </p:nvSpPr>
        <p:spPr>
          <a:xfrm>
            <a:off x="10582615" y="4889112"/>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Ellips 47">
            <a:extLst>
              <a:ext uri="{FF2B5EF4-FFF2-40B4-BE49-F238E27FC236}">
                <a16:creationId xmlns:a16="http://schemas.microsoft.com/office/drawing/2014/main" id="{865C5D60-44B1-5C42-9A4D-6F91BFA26650}"/>
              </a:ext>
            </a:extLst>
          </p:cNvPr>
          <p:cNvSpPr/>
          <p:nvPr/>
        </p:nvSpPr>
        <p:spPr>
          <a:xfrm>
            <a:off x="9488777" y="1919366"/>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Ellips 48">
            <a:extLst>
              <a:ext uri="{FF2B5EF4-FFF2-40B4-BE49-F238E27FC236}">
                <a16:creationId xmlns:a16="http://schemas.microsoft.com/office/drawing/2014/main" id="{EEEE73EE-D6E0-9F49-910B-158090654B88}"/>
              </a:ext>
            </a:extLst>
          </p:cNvPr>
          <p:cNvSpPr/>
          <p:nvPr/>
        </p:nvSpPr>
        <p:spPr>
          <a:xfrm>
            <a:off x="9321850" y="4944529"/>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Ellips 49">
            <a:extLst>
              <a:ext uri="{FF2B5EF4-FFF2-40B4-BE49-F238E27FC236}">
                <a16:creationId xmlns:a16="http://schemas.microsoft.com/office/drawing/2014/main" id="{79FBF5DE-BEE4-4541-A658-9418C1EE9FCB}"/>
              </a:ext>
            </a:extLst>
          </p:cNvPr>
          <p:cNvSpPr/>
          <p:nvPr/>
        </p:nvSpPr>
        <p:spPr>
          <a:xfrm>
            <a:off x="10402505" y="3877730"/>
            <a:ext cx="130629" cy="1306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29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t>15</a:t>
            </a:fld>
            <a:endParaRPr lang="sv-SE"/>
          </a:p>
        </p:txBody>
      </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US" dirty="0"/>
              <a:t>Governance</a:t>
            </a:r>
            <a:endParaRPr lang="sv-SE" dirty="0"/>
          </a:p>
        </p:txBody>
      </p:sp>
      <p:pic>
        <p:nvPicPr>
          <p:cNvPr id="77" name="Bildobjekt 76">
            <a:extLst>
              <a:ext uri="{FF2B5EF4-FFF2-40B4-BE49-F238E27FC236}">
                <a16:creationId xmlns:a16="http://schemas.microsoft.com/office/drawing/2014/main" id="{F1383FB1-D376-BF46-9A7A-E4F34D2737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27" name="textruta 26">
            <a:extLst>
              <a:ext uri="{FF2B5EF4-FFF2-40B4-BE49-F238E27FC236}">
                <a16:creationId xmlns:a16="http://schemas.microsoft.com/office/drawing/2014/main" id="{E38B6518-1AFB-164F-A101-578E8E8A3FFF}"/>
              </a:ext>
            </a:extLst>
          </p:cNvPr>
          <p:cNvSpPr txBox="1"/>
          <p:nvPr/>
        </p:nvSpPr>
        <p:spPr>
          <a:xfrm>
            <a:off x="2064322" y="4058163"/>
            <a:ext cx="2528618" cy="892552"/>
          </a:xfrm>
          <a:prstGeom prst="rect">
            <a:avLst/>
          </a:prstGeom>
          <a:noFill/>
        </p:spPr>
        <p:txBody>
          <a:bodyPr wrap="square" rtlCol="0">
            <a:spAutoFit/>
          </a:bodyPr>
          <a:lstStyle/>
          <a:p>
            <a:pPr algn="ctr"/>
            <a:r>
              <a:rPr lang="sv-SE" sz="1400" dirty="0">
                <a:solidFill>
                  <a:schemeClr val="accent1"/>
                </a:solidFill>
                <a:latin typeface="+mj-lt"/>
              </a:rPr>
              <a:t>Beatrix </a:t>
            </a:r>
            <a:r>
              <a:rPr lang="sv-SE" sz="1400" dirty="0" err="1">
                <a:solidFill>
                  <a:schemeClr val="accent1"/>
                </a:solidFill>
                <a:latin typeface="+mj-lt"/>
              </a:rPr>
              <a:t>Vierkorn</a:t>
            </a:r>
            <a:r>
              <a:rPr lang="sv-SE" sz="1400" dirty="0">
                <a:solidFill>
                  <a:schemeClr val="accent1"/>
                </a:solidFill>
                <a:latin typeface="+mj-lt"/>
              </a:rPr>
              <a:t>-Rudolph </a:t>
            </a:r>
            <a:r>
              <a:rPr lang="sv-SE" sz="1050" dirty="0">
                <a:solidFill>
                  <a:schemeClr val="accent1"/>
                </a:solidFill>
                <a:latin typeface="+mj-lt"/>
              </a:rPr>
              <a:t>(</a:t>
            </a:r>
            <a:r>
              <a:rPr lang="sv-SE" sz="1050" dirty="0" err="1">
                <a:solidFill>
                  <a:schemeClr val="accent1"/>
                </a:solidFill>
                <a:latin typeface="+mj-lt"/>
              </a:rPr>
              <a:t>Chair</a:t>
            </a:r>
            <a:r>
              <a:rPr lang="sv-SE" sz="1050" dirty="0">
                <a:solidFill>
                  <a:schemeClr val="accent1"/>
                </a:solidFill>
                <a:latin typeface="+mj-lt"/>
              </a:rPr>
              <a:t>)</a:t>
            </a:r>
            <a:br>
              <a:rPr lang="sv-SE" sz="1400" dirty="0">
                <a:solidFill>
                  <a:srgbClr val="666666"/>
                </a:solidFill>
                <a:latin typeface="+mj-lt"/>
              </a:rPr>
            </a:br>
            <a:endParaRPr lang="sv-SE" sz="1400" dirty="0">
              <a:solidFill>
                <a:srgbClr val="666666"/>
              </a:solidFill>
              <a:latin typeface="+mj-lt"/>
            </a:endParaRPr>
          </a:p>
          <a:p>
            <a:pPr algn="ctr"/>
            <a:r>
              <a:rPr lang="sv-SE" sz="1200" dirty="0">
                <a:solidFill>
                  <a:srgbClr val="666666"/>
                </a:solidFill>
              </a:rPr>
              <a:t>German Federal </a:t>
            </a:r>
            <a:r>
              <a:rPr lang="sv-SE" sz="1200" dirty="0" err="1">
                <a:solidFill>
                  <a:srgbClr val="666666"/>
                </a:solidFill>
              </a:rPr>
              <a:t>Ministry</a:t>
            </a:r>
            <a:r>
              <a:rPr lang="sv-SE" sz="1200" dirty="0">
                <a:solidFill>
                  <a:srgbClr val="666666"/>
                </a:solidFill>
              </a:rPr>
              <a:t> </a:t>
            </a:r>
            <a:r>
              <a:rPr lang="sv-SE" sz="1200" dirty="0" err="1">
                <a:solidFill>
                  <a:srgbClr val="666666"/>
                </a:solidFill>
              </a:rPr>
              <a:t>of</a:t>
            </a:r>
            <a:r>
              <a:rPr lang="sv-SE" sz="1200" dirty="0">
                <a:solidFill>
                  <a:srgbClr val="666666"/>
                </a:solidFill>
              </a:rPr>
              <a:t> </a:t>
            </a:r>
            <a:r>
              <a:rPr lang="sv-SE" sz="1200" dirty="0" err="1">
                <a:solidFill>
                  <a:srgbClr val="666666"/>
                </a:solidFill>
              </a:rPr>
              <a:t>Education</a:t>
            </a:r>
            <a:r>
              <a:rPr lang="sv-SE" sz="1200" dirty="0">
                <a:solidFill>
                  <a:srgbClr val="666666"/>
                </a:solidFill>
              </a:rPr>
              <a:t> &amp; Research</a:t>
            </a:r>
            <a:endParaRPr lang="sv-SE" sz="1400" dirty="0">
              <a:solidFill>
                <a:srgbClr val="666666"/>
              </a:solidFill>
            </a:endParaRPr>
          </a:p>
        </p:txBody>
      </p:sp>
      <p:sp>
        <p:nvSpPr>
          <p:cNvPr id="28" name="textruta 27">
            <a:extLst>
              <a:ext uri="{FF2B5EF4-FFF2-40B4-BE49-F238E27FC236}">
                <a16:creationId xmlns:a16="http://schemas.microsoft.com/office/drawing/2014/main" id="{31EB75F2-0FA3-A645-A3F0-3B1F99181BFE}"/>
              </a:ext>
            </a:extLst>
          </p:cNvPr>
          <p:cNvSpPr txBox="1"/>
          <p:nvPr/>
        </p:nvSpPr>
        <p:spPr>
          <a:xfrm>
            <a:off x="4795189" y="4058163"/>
            <a:ext cx="2111458" cy="892552"/>
          </a:xfrm>
          <a:prstGeom prst="rect">
            <a:avLst/>
          </a:prstGeom>
          <a:noFill/>
        </p:spPr>
        <p:txBody>
          <a:bodyPr wrap="square" rtlCol="0">
            <a:spAutoFit/>
          </a:bodyPr>
          <a:lstStyle/>
          <a:p>
            <a:pPr algn="ctr"/>
            <a:r>
              <a:rPr lang="sv-SE" sz="1400" dirty="0">
                <a:solidFill>
                  <a:schemeClr val="accent1"/>
                </a:solidFill>
                <a:latin typeface="+mj-lt"/>
              </a:rPr>
              <a:t>Kurt Clausen </a:t>
            </a:r>
            <a:r>
              <a:rPr lang="sv-SE" sz="1050" dirty="0">
                <a:solidFill>
                  <a:schemeClr val="accent1"/>
                </a:solidFill>
                <a:latin typeface="+mj-lt"/>
              </a:rPr>
              <a:t>(Vice-</a:t>
            </a:r>
            <a:r>
              <a:rPr lang="sv-SE" sz="1050" dirty="0" err="1">
                <a:solidFill>
                  <a:schemeClr val="accent1"/>
                </a:solidFill>
                <a:latin typeface="+mj-lt"/>
              </a:rPr>
              <a:t>Chair</a:t>
            </a:r>
            <a:r>
              <a:rPr lang="sv-SE" sz="1050" dirty="0">
                <a:solidFill>
                  <a:schemeClr val="accent1"/>
                </a:solidFill>
                <a:latin typeface="+mj-lt"/>
              </a:rPr>
              <a:t>)</a:t>
            </a:r>
            <a:br>
              <a:rPr lang="sv-SE" sz="1400" dirty="0">
                <a:solidFill>
                  <a:srgbClr val="666666"/>
                </a:solidFill>
                <a:latin typeface="+mj-lt"/>
              </a:rPr>
            </a:br>
            <a:endParaRPr lang="sv-SE" sz="1400" dirty="0">
              <a:solidFill>
                <a:srgbClr val="666666"/>
              </a:solidFill>
              <a:latin typeface="+mj-lt"/>
            </a:endParaRPr>
          </a:p>
          <a:p>
            <a:pPr algn="ctr"/>
            <a:r>
              <a:rPr lang="sv-SE" sz="1200" dirty="0" err="1">
                <a:solidFill>
                  <a:srgbClr val="666666"/>
                </a:solidFill>
              </a:rPr>
              <a:t>Technical</a:t>
            </a:r>
            <a:r>
              <a:rPr lang="sv-SE" sz="1200" dirty="0">
                <a:solidFill>
                  <a:srgbClr val="666666"/>
                </a:solidFill>
              </a:rPr>
              <a:t> University </a:t>
            </a:r>
            <a:r>
              <a:rPr lang="sv-SE" sz="1200" dirty="0" err="1">
                <a:solidFill>
                  <a:srgbClr val="666666"/>
                </a:solidFill>
              </a:rPr>
              <a:t>of</a:t>
            </a:r>
            <a:r>
              <a:rPr lang="sv-SE" sz="1200" dirty="0">
                <a:solidFill>
                  <a:srgbClr val="666666"/>
                </a:solidFill>
              </a:rPr>
              <a:t> </a:t>
            </a:r>
            <a:r>
              <a:rPr lang="sv-SE" sz="1200" dirty="0" err="1">
                <a:solidFill>
                  <a:srgbClr val="666666"/>
                </a:solidFill>
              </a:rPr>
              <a:t>Denmark</a:t>
            </a:r>
            <a:r>
              <a:rPr lang="sv-SE" sz="1200" dirty="0">
                <a:solidFill>
                  <a:srgbClr val="666666"/>
                </a:solidFill>
              </a:rPr>
              <a:t> - DTU</a:t>
            </a:r>
            <a:endParaRPr lang="sv-SE" sz="1400" dirty="0">
              <a:solidFill>
                <a:srgbClr val="666666"/>
              </a:solidFill>
            </a:endParaRPr>
          </a:p>
        </p:txBody>
      </p:sp>
      <p:sp>
        <p:nvSpPr>
          <p:cNvPr id="34" name="textruta 33">
            <a:extLst>
              <a:ext uri="{FF2B5EF4-FFF2-40B4-BE49-F238E27FC236}">
                <a16:creationId xmlns:a16="http://schemas.microsoft.com/office/drawing/2014/main" id="{A09EBF25-72C7-2149-B29B-F7068F9BD37B}"/>
              </a:ext>
            </a:extLst>
          </p:cNvPr>
          <p:cNvSpPr txBox="1"/>
          <p:nvPr/>
        </p:nvSpPr>
        <p:spPr>
          <a:xfrm>
            <a:off x="7189557" y="4058163"/>
            <a:ext cx="2324762" cy="677108"/>
          </a:xfrm>
          <a:prstGeom prst="rect">
            <a:avLst/>
          </a:prstGeom>
          <a:noFill/>
        </p:spPr>
        <p:txBody>
          <a:bodyPr wrap="square" rtlCol="0">
            <a:spAutoFit/>
          </a:bodyPr>
          <a:lstStyle/>
          <a:p>
            <a:pPr algn="ctr"/>
            <a:r>
              <a:rPr lang="sv-SE" sz="1400" dirty="0">
                <a:solidFill>
                  <a:schemeClr val="accent1"/>
                </a:solidFill>
                <a:latin typeface="+mj-lt"/>
              </a:rPr>
              <a:t>Kevin Jones</a:t>
            </a:r>
            <a:endParaRPr lang="sv-SE" sz="1400" dirty="0">
              <a:solidFill>
                <a:srgbClr val="666666"/>
              </a:solidFill>
              <a:latin typeface="+mj-lt"/>
            </a:endParaRPr>
          </a:p>
          <a:p>
            <a:pPr algn="ctr"/>
            <a:r>
              <a:rPr lang="sv-SE" sz="1200" dirty="0" err="1">
                <a:solidFill>
                  <a:srgbClr val="666666"/>
                </a:solidFill>
              </a:rPr>
              <a:t>Acting</a:t>
            </a:r>
            <a:r>
              <a:rPr lang="sv-SE" sz="1200" dirty="0">
                <a:solidFill>
                  <a:srgbClr val="666666"/>
                </a:solidFill>
              </a:rPr>
              <a:t> Director General </a:t>
            </a:r>
            <a:r>
              <a:rPr lang="sv-SE" sz="1200" dirty="0" err="1">
                <a:solidFill>
                  <a:srgbClr val="666666"/>
                </a:solidFill>
              </a:rPr>
              <a:t>of</a:t>
            </a:r>
            <a:r>
              <a:rPr lang="sv-SE" sz="1200" dirty="0">
                <a:solidFill>
                  <a:srgbClr val="666666"/>
                </a:solidFill>
              </a:rPr>
              <a:t> </a:t>
            </a:r>
            <a:r>
              <a:rPr lang="sv-SE" sz="1200" dirty="0" err="1">
                <a:solidFill>
                  <a:srgbClr val="666666"/>
                </a:solidFill>
              </a:rPr>
              <a:t>European</a:t>
            </a:r>
            <a:r>
              <a:rPr lang="sv-SE" sz="1200" dirty="0">
                <a:solidFill>
                  <a:srgbClr val="666666"/>
                </a:solidFill>
              </a:rPr>
              <a:t> </a:t>
            </a:r>
            <a:r>
              <a:rPr lang="sv-SE" sz="1200" dirty="0" err="1">
                <a:solidFill>
                  <a:srgbClr val="666666"/>
                </a:solidFill>
              </a:rPr>
              <a:t>Spallation</a:t>
            </a:r>
            <a:r>
              <a:rPr lang="sv-SE" sz="1200" dirty="0">
                <a:solidFill>
                  <a:srgbClr val="666666"/>
                </a:solidFill>
              </a:rPr>
              <a:t> Source</a:t>
            </a:r>
            <a:endParaRPr lang="sv-SE" sz="1400" dirty="0">
              <a:solidFill>
                <a:srgbClr val="666666"/>
              </a:solidFill>
            </a:endParaRPr>
          </a:p>
        </p:txBody>
      </p:sp>
      <p:pic>
        <p:nvPicPr>
          <p:cNvPr id="50" name="Bildobjekt 49">
            <a:extLst>
              <a:ext uri="{FF2B5EF4-FFF2-40B4-BE49-F238E27FC236}">
                <a16:creationId xmlns:a16="http://schemas.microsoft.com/office/drawing/2014/main" id="{D0BF94B7-C371-4841-B80C-6756321080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99936" y="2235264"/>
            <a:ext cx="1301964" cy="1735952"/>
          </a:xfrm>
          <a:prstGeom prst="rect">
            <a:avLst/>
          </a:prstGeom>
        </p:spPr>
      </p:pic>
      <p:pic>
        <p:nvPicPr>
          <p:cNvPr id="18" name="Bildobjekt 17">
            <a:extLst>
              <a:ext uri="{FF2B5EF4-FFF2-40B4-BE49-F238E27FC236}">
                <a16:creationId xmlns:a16="http://schemas.microsoft.com/office/drawing/2014/main" id="{0A5186A8-5B51-5E42-8D2E-86B92E4EC5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77649" y="2235264"/>
            <a:ext cx="1301964" cy="1735952"/>
          </a:xfrm>
          <a:prstGeom prst="rect">
            <a:avLst/>
          </a:prstGeom>
        </p:spPr>
      </p:pic>
      <p:pic>
        <p:nvPicPr>
          <p:cNvPr id="11" name="Platshållare för innehåll 9">
            <a:extLst>
              <a:ext uri="{FF2B5EF4-FFF2-40B4-BE49-F238E27FC236}">
                <a16:creationId xmlns:a16="http://schemas.microsoft.com/office/drawing/2014/main" id="{730C5267-4FA6-0043-8F87-F14B053A8B65}"/>
              </a:ext>
            </a:extLst>
          </p:cNvPr>
          <p:cNvPicPr>
            <a:picLocks noChangeAspect="1"/>
          </p:cNvPicPr>
          <p:nvPr/>
        </p:nvPicPr>
        <p:blipFill rotWithShape="1">
          <a:blip r:embed="rId6"/>
          <a:srcRect l="16336" r="24834"/>
          <a:stretch/>
        </p:blipFill>
        <p:spPr>
          <a:xfrm>
            <a:off x="7541417" y="2235264"/>
            <a:ext cx="1621042" cy="1735952"/>
          </a:xfrm>
          <a:prstGeom prst="rect">
            <a:avLst/>
          </a:prstGeom>
        </p:spPr>
      </p:pic>
    </p:spTree>
    <p:extLst>
      <p:ext uri="{BB962C8B-B14F-4D97-AF65-F5344CB8AC3E}">
        <p14:creationId xmlns:p14="http://schemas.microsoft.com/office/powerpoint/2010/main" val="41601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t>16</a:t>
            </a:fld>
            <a:endParaRPr lang="sv-SE"/>
          </a:p>
        </p:txBody>
      </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US" dirty="0"/>
              <a:t>Executive Advisory Board</a:t>
            </a:r>
            <a:endParaRPr lang="sv-SE" dirty="0"/>
          </a:p>
        </p:txBody>
      </p:sp>
      <p:pic>
        <p:nvPicPr>
          <p:cNvPr id="77" name="Bildobjekt 76">
            <a:extLst>
              <a:ext uri="{FF2B5EF4-FFF2-40B4-BE49-F238E27FC236}">
                <a16:creationId xmlns:a16="http://schemas.microsoft.com/office/drawing/2014/main" id="{F1383FB1-D376-BF46-9A7A-E4F34D2737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27" name="textruta 26">
            <a:extLst>
              <a:ext uri="{FF2B5EF4-FFF2-40B4-BE49-F238E27FC236}">
                <a16:creationId xmlns:a16="http://schemas.microsoft.com/office/drawing/2014/main" id="{E38B6518-1AFB-164F-A101-578E8E8A3FFF}"/>
              </a:ext>
            </a:extLst>
          </p:cNvPr>
          <p:cNvSpPr txBox="1"/>
          <p:nvPr/>
        </p:nvSpPr>
        <p:spPr>
          <a:xfrm>
            <a:off x="1103709" y="4246018"/>
            <a:ext cx="1301961" cy="307777"/>
          </a:xfrm>
          <a:prstGeom prst="rect">
            <a:avLst/>
          </a:prstGeom>
          <a:noFill/>
        </p:spPr>
        <p:txBody>
          <a:bodyPr wrap="square" rtlCol="0">
            <a:spAutoFit/>
          </a:bodyPr>
          <a:lstStyle/>
          <a:p>
            <a:pPr algn="ctr"/>
            <a:r>
              <a:rPr lang="sv-SE" sz="1400" dirty="0">
                <a:solidFill>
                  <a:schemeClr val="accent1"/>
                </a:solidFill>
                <a:latin typeface="+mj-lt"/>
              </a:rPr>
              <a:t>Lars Börjesson</a:t>
            </a:r>
            <a:endParaRPr lang="sv-SE" sz="1400" dirty="0">
              <a:solidFill>
                <a:srgbClr val="666666"/>
              </a:solidFill>
              <a:latin typeface="+mj-lt"/>
            </a:endParaRPr>
          </a:p>
        </p:txBody>
      </p:sp>
      <p:pic>
        <p:nvPicPr>
          <p:cNvPr id="11" name="Bildobjekt 10">
            <a:extLst>
              <a:ext uri="{FF2B5EF4-FFF2-40B4-BE49-F238E27FC236}">
                <a16:creationId xmlns:a16="http://schemas.microsoft.com/office/drawing/2014/main" id="{A966E62B-B92F-BD49-A3D7-E9E5B90214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18894" y="2508317"/>
            <a:ext cx="1301967" cy="1735956"/>
          </a:xfrm>
          <a:prstGeom prst="rect">
            <a:avLst/>
          </a:prstGeom>
        </p:spPr>
      </p:pic>
      <p:pic>
        <p:nvPicPr>
          <p:cNvPr id="12" name="Bildobjekt 11">
            <a:extLst>
              <a:ext uri="{FF2B5EF4-FFF2-40B4-BE49-F238E27FC236}">
                <a16:creationId xmlns:a16="http://schemas.microsoft.com/office/drawing/2014/main" id="{68FC826B-F3A1-E74D-B8B1-60334BA7CD3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
          <a:stretch/>
        </p:blipFill>
        <p:spPr>
          <a:xfrm>
            <a:off x="8264515" y="2508325"/>
            <a:ext cx="1301961" cy="1735948"/>
          </a:xfrm>
          <a:prstGeom prst="rect">
            <a:avLst/>
          </a:prstGeom>
        </p:spPr>
      </p:pic>
      <p:pic>
        <p:nvPicPr>
          <p:cNvPr id="15" name="Bildobjekt 14">
            <a:extLst>
              <a:ext uri="{FF2B5EF4-FFF2-40B4-BE49-F238E27FC236}">
                <a16:creationId xmlns:a16="http://schemas.microsoft.com/office/drawing/2014/main" id="{F753C112-858A-5544-B260-15FF6AA0CB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1103709" y="2510845"/>
            <a:ext cx="1301961" cy="1735948"/>
          </a:xfrm>
          <a:prstGeom prst="rect">
            <a:avLst/>
          </a:prstGeom>
        </p:spPr>
      </p:pic>
      <p:pic>
        <p:nvPicPr>
          <p:cNvPr id="16" name="Bildobjekt 15">
            <a:extLst>
              <a:ext uri="{FF2B5EF4-FFF2-40B4-BE49-F238E27FC236}">
                <a16:creationId xmlns:a16="http://schemas.microsoft.com/office/drawing/2014/main" id="{97C91B66-7B1B-7E4E-B45A-8B6694E4F30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95111" y="2508317"/>
            <a:ext cx="1301967" cy="1735956"/>
          </a:xfrm>
          <a:prstGeom prst="rect">
            <a:avLst/>
          </a:prstGeom>
        </p:spPr>
      </p:pic>
      <p:pic>
        <p:nvPicPr>
          <p:cNvPr id="17" name="Bildobjekt 16">
            <a:extLst>
              <a:ext uri="{FF2B5EF4-FFF2-40B4-BE49-F238E27FC236}">
                <a16:creationId xmlns:a16="http://schemas.microsoft.com/office/drawing/2014/main" id="{083BB4BF-A0EF-344C-8215-DF4E0A265B7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04942" y="2508317"/>
            <a:ext cx="1301967" cy="1735956"/>
          </a:xfrm>
          <a:prstGeom prst="rect">
            <a:avLst/>
          </a:prstGeom>
        </p:spPr>
      </p:pic>
      <p:sp>
        <p:nvSpPr>
          <p:cNvPr id="18" name="textruta 17">
            <a:extLst>
              <a:ext uri="{FF2B5EF4-FFF2-40B4-BE49-F238E27FC236}">
                <a16:creationId xmlns:a16="http://schemas.microsoft.com/office/drawing/2014/main" id="{FA6A6C2A-4CAD-A14A-84CF-AA34AC310B43}"/>
              </a:ext>
            </a:extLst>
          </p:cNvPr>
          <p:cNvSpPr txBox="1"/>
          <p:nvPr/>
        </p:nvSpPr>
        <p:spPr>
          <a:xfrm>
            <a:off x="6577785" y="4266321"/>
            <a:ext cx="1669776" cy="307777"/>
          </a:xfrm>
          <a:prstGeom prst="rect">
            <a:avLst/>
          </a:prstGeom>
          <a:noFill/>
        </p:spPr>
        <p:txBody>
          <a:bodyPr wrap="square" rtlCol="0">
            <a:spAutoFit/>
          </a:bodyPr>
          <a:lstStyle/>
          <a:p>
            <a:pPr algn="ctr"/>
            <a:r>
              <a:rPr lang="sv-SE" sz="1400" dirty="0">
                <a:solidFill>
                  <a:schemeClr val="accent1"/>
                </a:solidFill>
                <a:latin typeface="+mj-lt"/>
              </a:rPr>
              <a:t>Lena Olving</a:t>
            </a:r>
            <a:endParaRPr lang="sv-SE" sz="1400" dirty="0">
              <a:solidFill>
                <a:srgbClr val="666666"/>
              </a:solidFill>
              <a:latin typeface="+mj-lt"/>
            </a:endParaRPr>
          </a:p>
        </p:txBody>
      </p:sp>
      <p:sp>
        <p:nvSpPr>
          <p:cNvPr id="19" name="textruta 18">
            <a:extLst>
              <a:ext uri="{FF2B5EF4-FFF2-40B4-BE49-F238E27FC236}">
                <a16:creationId xmlns:a16="http://schemas.microsoft.com/office/drawing/2014/main" id="{9D72CA0C-662C-FE45-9774-E72D317A3D9A}"/>
              </a:ext>
            </a:extLst>
          </p:cNvPr>
          <p:cNvSpPr txBox="1"/>
          <p:nvPr/>
        </p:nvSpPr>
        <p:spPr>
          <a:xfrm>
            <a:off x="5404942" y="4258787"/>
            <a:ext cx="1301967" cy="307777"/>
          </a:xfrm>
          <a:prstGeom prst="rect">
            <a:avLst/>
          </a:prstGeom>
          <a:noFill/>
        </p:spPr>
        <p:txBody>
          <a:bodyPr wrap="square" rtlCol="0">
            <a:spAutoFit/>
          </a:bodyPr>
          <a:lstStyle/>
          <a:p>
            <a:pPr algn="ctr"/>
            <a:r>
              <a:rPr lang="sv-SE" sz="1400" dirty="0">
                <a:solidFill>
                  <a:schemeClr val="accent1"/>
                </a:solidFill>
                <a:latin typeface="+mj-lt"/>
              </a:rPr>
              <a:t>Bert Nordberg</a:t>
            </a:r>
            <a:endParaRPr lang="sv-SE" sz="1400" dirty="0">
              <a:solidFill>
                <a:srgbClr val="666666"/>
              </a:solidFill>
              <a:latin typeface="+mj-lt"/>
            </a:endParaRPr>
          </a:p>
        </p:txBody>
      </p:sp>
      <p:sp>
        <p:nvSpPr>
          <p:cNvPr id="21" name="textruta 20">
            <a:extLst>
              <a:ext uri="{FF2B5EF4-FFF2-40B4-BE49-F238E27FC236}">
                <a16:creationId xmlns:a16="http://schemas.microsoft.com/office/drawing/2014/main" id="{FEE1DB76-2F44-2B43-9923-474065F8916C}"/>
              </a:ext>
            </a:extLst>
          </p:cNvPr>
          <p:cNvSpPr txBox="1"/>
          <p:nvPr/>
        </p:nvSpPr>
        <p:spPr>
          <a:xfrm>
            <a:off x="8063651" y="4273301"/>
            <a:ext cx="1669776" cy="307777"/>
          </a:xfrm>
          <a:prstGeom prst="rect">
            <a:avLst/>
          </a:prstGeom>
          <a:noFill/>
        </p:spPr>
        <p:txBody>
          <a:bodyPr wrap="square" rtlCol="0">
            <a:spAutoFit/>
          </a:bodyPr>
          <a:lstStyle/>
          <a:p>
            <a:pPr algn="ctr"/>
            <a:r>
              <a:rPr lang="sv-SE" sz="1400" dirty="0">
                <a:solidFill>
                  <a:schemeClr val="accent1"/>
                </a:solidFill>
                <a:latin typeface="+mj-lt"/>
              </a:rPr>
              <a:t>Björn Savén</a:t>
            </a:r>
            <a:endParaRPr lang="sv-SE" sz="1400" dirty="0">
              <a:solidFill>
                <a:srgbClr val="666666"/>
              </a:solidFill>
              <a:latin typeface="+mj-lt"/>
            </a:endParaRPr>
          </a:p>
        </p:txBody>
      </p:sp>
      <p:sp>
        <p:nvSpPr>
          <p:cNvPr id="22" name="textruta 21">
            <a:extLst>
              <a:ext uri="{FF2B5EF4-FFF2-40B4-BE49-F238E27FC236}">
                <a16:creationId xmlns:a16="http://schemas.microsoft.com/office/drawing/2014/main" id="{0DDA5F08-B411-E845-822A-9D16728D2077}"/>
              </a:ext>
            </a:extLst>
          </p:cNvPr>
          <p:cNvSpPr txBox="1"/>
          <p:nvPr/>
        </p:nvSpPr>
        <p:spPr>
          <a:xfrm>
            <a:off x="9415301" y="4273301"/>
            <a:ext cx="1887632" cy="307777"/>
          </a:xfrm>
          <a:prstGeom prst="rect">
            <a:avLst/>
          </a:prstGeom>
          <a:noFill/>
        </p:spPr>
        <p:txBody>
          <a:bodyPr wrap="square" rtlCol="0">
            <a:spAutoFit/>
          </a:bodyPr>
          <a:lstStyle/>
          <a:p>
            <a:pPr algn="ctr"/>
            <a:r>
              <a:rPr lang="sv-SE" sz="1400" dirty="0">
                <a:solidFill>
                  <a:schemeClr val="accent1"/>
                </a:solidFill>
                <a:latin typeface="+mj-lt"/>
              </a:rPr>
              <a:t>Johan Söderström</a:t>
            </a:r>
            <a:endParaRPr lang="sv-SE" sz="1400" dirty="0">
              <a:solidFill>
                <a:srgbClr val="666666"/>
              </a:solidFill>
              <a:latin typeface="+mj-lt"/>
            </a:endParaRPr>
          </a:p>
        </p:txBody>
      </p:sp>
      <p:pic>
        <p:nvPicPr>
          <p:cNvPr id="23" name="Bildobjekt 22">
            <a:extLst>
              <a:ext uri="{FF2B5EF4-FFF2-40B4-BE49-F238E27FC236}">
                <a16:creationId xmlns:a16="http://schemas.microsoft.com/office/drawing/2014/main" id="{DA64A19E-5767-DC4E-B166-729FF6CE985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986931" y="2494561"/>
            <a:ext cx="1303497" cy="1722200"/>
          </a:xfrm>
          <a:prstGeom prst="rect">
            <a:avLst/>
          </a:prstGeom>
          <a:noFill/>
        </p:spPr>
      </p:pic>
      <p:sp>
        <p:nvSpPr>
          <p:cNvPr id="24" name="textruta 23">
            <a:extLst>
              <a:ext uri="{FF2B5EF4-FFF2-40B4-BE49-F238E27FC236}">
                <a16:creationId xmlns:a16="http://schemas.microsoft.com/office/drawing/2014/main" id="{217ED7AB-1444-3D45-88B9-3A4479BA456E}"/>
              </a:ext>
            </a:extLst>
          </p:cNvPr>
          <p:cNvSpPr txBox="1"/>
          <p:nvPr/>
        </p:nvSpPr>
        <p:spPr>
          <a:xfrm>
            <a:off x="3870929" y="4257679"/>
            <a:ext cx="1301961" cy="307777"/>
          </a:xfrm>
          <a:prstGeom prst="rect">
            <a:avLst/>
          </a:prstGeom>
          <a:noFill/>
        </p:spPr>
        <p:txBody>
          <a:bodyPr wrap="square" rtlCol="0">
            <a:spAutoFit/>
          </a:bodyPr>
          <a:lstStyle/>
          <a:p>
            <a:pPr algn="ctr"/>
            <a:r>
              <a:rPr lang="sv-SE" sz="1400" dirty="0">
                <a:solidFill>
                  <a:schemeClr val="accent1"/>
                </a:solidFill>
                <a:latin typeface="+mj-lt"/>
              </a:rPr>
              <a:t>Arne Karlsson</a:t>
            </a:r>
            <a:endParaRPr lang="sv-SE" sz="1400" dirty="0">
              <a:solidFill>
                <a:srgbClr val="666666"/>
              </a:solidFill>
              <a:latin typeface="+mj-lt"/>
            </a:endParaRPr>
          </a:p>
        </p:txBody>
      </p:sp>
      <p:pic>
        <p:nvPicPr>
          <p:cNvPr id="20" name="Bildobjekt 19">
            <a:extLst>
              <a:ext uri="{FF2B5EF4-FFF2-40B4-BE49-F238E27FC236}">
                <a16:creationId xmlns:a16="http://schemas.microsoft.com/office/drawing/2014/main" id="{5B9C4576-2339-3042-806A-45BF18B4D810}"/>
              </a:ext>
            </a:extLst>
          </p:cNvPr>
          <p:cNvPicPr>
            <a:picLocks noChangeAspect="1"/>
          </p:cNvPicPr>
          <p:nvPr/>
        </p:nvPicPr>
        <p:blipFill rotWithShape="1">
          <a:blip r:embed="rId10"/>
          <a:srcRect l="29141" r="28641"/>
          <a:stretch/>
        </p:blipFill>
        <p:spPr>
          <a:xfrm>
            <a:off x="2545375" y="2510845"/>
            <a:ext cx="1301961" cy="1735948"/>
          </a:xfrm>
          <a:prstGeom prst="rect">
            <a:avLst/>
          </a:prstGeom>
          <a:noFill/>
        </p:spPr>
      </p:pic>
      <p:sp>
        <p:nvSpPr>
          <p:cNvPr id="25" name="textruta 24">
            <a:extLst>
              <a:ext uri="{FF2B5EF4-FFF2-40B4-BE49-F238E27FC236}">
                <a16:creationId xmlns:a16="http://schemas.microsoft.com/office/drawing/2014/main" id="{28B0F8FA-8B09-9540-BD98-65308B7E0E28}"/>
              </a:ext>
            </a:extLst>
          </p:cNvPr>
          <p:cNvSpPr txBox="1"/>
          <p:nvPr/>
        </p:nvSpPr>
        <p:spPr>
          <a:xfrm>
            <a:off x="2449212" y="4257678"/>
            <a:ext cx="1484377" cy="307777"/>
          </a:xfrm>
          <a:prstGeom prst="rect">
            <a:avLst/>
          </a:prstGeom>
          <a:noFill/>
        </p:spPr>
        <p:txBody>
          <a:bodyPr wrap="square" rtlCol="0">
            <a:spAutoFit/>
          </a:bodyPr>
          <a:lstStyle/>
          <a:p>
            <a:pPr algn="ctr"/>
            <a:r>
              <a:rPr lang="sv-SE" sz="1400" dirty="0">
                <a:solidFill>
                  <a:schemeClr val="accent1"/>
                </a:solidFill>
                <a:latin typeface="+mj-lt"/>
              </a:rPr>
              <a:t>Håkan Björklund</a:t>
            </a:r>
            <a:endParaRPr lang="sv-SE" sz="1400" dirty="0">
              <a:solidFill>
                <a:srgbClr val="666666"/>
              </a:solidFill>
              <a:latin typeface="+mj-lt"/>
            </a:endParaRPr>
          </a:p>
        </p:txBody>
      </p:sp>
    </p:spTree>
    <p:extLst>
      <p:ext uri="{BB962C8B-B14F-4D97-AF65-F5344CB8AC3E}">
        <p14:creationId xmlns:p14="http://schemas.microsoft.com/office/powerpoint/2010/main" val="248638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43227DA-0838-4445-BFF7-195CB12214FF}"/>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1" y="0"/>
            <a:ext cx="12192002" cy="6868105"/>
          </a:xfrm>
        </p:spPr>
      </p:pic>
      <p:pic>
        <p:nvPicPr>
          <p:cNvPr id="6" name="Bildobjekt 5">
            <a:extLst>
              <a:ext uri="{FF2B5EF4-FFF2-40B4-BE49-F238E27FC236}">
                <a16:creationId xmlns:a16="http://schemas.microsoft.com/office/drawing/2014/main" id="{DCBE8FC1-B945-C44E-BE4D-133658C549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2868"/>
            <a:ext cx="9360527" cy="6890973"/>
          </a:xfrm>
          <a:prstGeom prst="rect">
            <a:avLst/>
          </a:prstGeom>
        </p:spPr>
      </p:pic>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a:solidFill>
            <a:schemeClr val="accent1"/>
          </a:solidFill>
        </p:spPr>
        <p:txBody>
          <a:bodyPr/>
          <a:lstStyle/>
          <a:p>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6157137" cy="2462613"/>
          </a:xfrm>
        </p:spPr>
        <p:txBody>
          <a:bodyPr anchor="ctr"/>
          <a:lstStyle/>
          <a:p>
            <a:r>
              <a:rPr lang="en-US" sz="3200" dirty="0"/>
              <a:t>We are in it for the long run: initiated in 2000, first science 2023, harvesting future Nobel prizes in 2040?</a:t>
            </a:r>
          </a:p>
        </p:txBody>
      </p:sp>
      <p:sp>
        <p:nvSpPr>
          <p:cNvPr id="8" name="Platshållare för bildnummer 4">
            <a:extLst>
              <a:ext uri="{FF2B5EF4-FFF2-40B4-BE49-F238E27FC236}">
                <a16:creationId xmlns:a16="http://schemas.microsoft.com/office/drawing/2014/main" id="{EE1B62E5-5D22-0E4C-B11D-5C450A1BA344}"/>
              </a:ext>
            </a:extLst>
          </p:cNvPr>
          <p:cNvSpPr txBox="1">
            <a:spLocks/>
          </p:cNvSpPr>
          <p:nvPr/>
        </p:nvSpPr>
        <p:spPr>
          <a:xfrm>
            <a:off x="8735292" y="6475270"/>
            <a:ext cx="2743200" cy="365125"/>
          </a:xfrm>
          <a:prstGeom prst="rect">
            <a:avLst/>
          </a:prstGeom>
          <a:noFill/>
        </p:spPr>
        <p:txBody>
          <a:bodyPr vert="horz" lIns="0" tIns="45720" rIns="91440" bIns="45720" rtlCol="0" anchor="ctr">
            <a:normAutofit/>
          </a:bodyPr>
          <a:lstStyle>
            <a:lvl1pPr marL="101600" indent="-101600" algn="ctr" defTabSz="914400" rtl="0" eaLnBrk="1" latinLnBrk="0" hangingPunct="1">
              <a:lnSpc>
                <a:spcPct val="100000"/>
              </a:lnSpc>
              <a:spcBef>
                <a:spcPts val="1000"/>
              </a:spcBef>
              <a:buClr>
                <a:srgbClr val="666666"/>
              </a:buClr>
              <a:buFont typeface="Segoe UI" panose="020B0502040204020203" pitchFamily="34" charset="0"/>
              <a:buChar char=" "/>
              <a:defRPr sz="8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F7283078-D760-1647-8B80-66BA8B52336D}" type="slidenum">
              <a:rPr lang="sv-SE" b="1" smtClean="0">
                <a:solidFill>
                  <a:schemeClr val="accent1"/>
                </a:solidFill>
              </a:rPr>
              <a:pPr algn="r"/>
              <a:t>17</a:t>
            </a:fld>
            <a:endParaRPr lang="sv-SE" b="1" dirty="0">
              <a:solidFill>
                <a:schemeClr val="accent1"/>
              </a:solidFill>
            </a:endParaRPr>
          </a:p>
        </p:txBody>
      </p:sp>
    </p:spTree>
    <p:extLst>
      <p:ext uri="{BB962C8B-B14F-4D97-AF65-F5344CB8AC3E}">
        <p14:creationId xmlns:p14="http://schemas.microsoft.com/office/powerpoint/2010/main" val="12365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8CE5A46-15B8-2843-A5B0-CB91D24EE2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9535" y="6464595"/>
            <a:ext cx="275467" cy="170712"/>
          </a:xfrm>
          <a:prstGeom prst="rect">
            <a:avLst/>
          </a:prstGeom>
        </p:spPr>
      </p:pic>
    </p:spTree>
    <p:extLst>
      <p:ext uri="{BB962C8B-B14F-4D97-AF65-F5344CB8AC3E}">
        <p14:creationId xmlns:p14="http://schemas.microsoft.com/office/powerpoint/2010/main" val="405344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43227DA-0838-4445-BFF7-195CB12214FF}"/>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12192000" cy="6868105"/>
          </a:xfrm>
        </p:spPr>
      </p:pic>
      <p:pic>
        <p:nvPicPr>
          <p:cNvPr id="6" name="Bildobjekt 5">
            <a:extLst>
              <a:ext uri="{FF2B5EF4-FFF2-40B4-BE49-F238E27FC236}">
                <a16:creationId xmlns:a16="http://schemas.microsoft.com/office/drawing/2014/main" id="{DCBE8FC1-B945-C44E-BE4D-133658C549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2868"/>
            <a:ext cx="9360527" cy="6890973"/>
          </a:xfrm>
          <a:prstGeom prst="rect">
            <a:avLst/>
          </a:prstGeom>
        </p:spPr>
      </p:pic>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a:solidFill>
            <a:schemeClr val="accent1"/>
          </a:solidFill>
        </p:spPr>
        <p:txBody>
          <a:bodyPr/>
          <a:lstStyle/>
          <a:p>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6157137" cy="2462613"/>
          </a:xfrm>
        </p:spPr>
        <p:txBody>
          <a:bodyPr anchor="ctr"/>
          <a:lstStyle/>
          <a:p>
            <a:r>
              <a:rPr lang="en-US" sz="3200" dirty="0"/>
              <a:t>European Spallation Source is the largest ever science investment in Sweden’s future.</a:t>
            </a:r>
            <a:endParaRPr lang="sv-SE" sz="3200" dirty="0"/>
          </a:p>
        </p:txBody>
      </p:sp>
      <p:sp>
        <p:nvSpPr>
          <p:cNvPr id="10" name="Platshållare för bildnummer 4">
            <a:extLst>
              <a:ext uri="{FF2B5EF4-FFF2-40B4-BE49-F238E27FC236}">
                <a16:creationId xmlns:a16="http://schemas.microsoft.com/office/drawing/2014/main" id="{FB6A2008-7AC2-8348-8EB1-3CDD18EBF00A}"/>
              </a:ext>
            </a:extLst>
          </p:cNvPr>
          <p:cNvSpPr txBox="1">
            <a:spLocks/>
          </p:cNvSpPr>
          <p:nvPr/>
        </p:nvSpPr>
        <p:spPr>
          <a:xfrm>
            <a:off x="8735292" y="6475270"/>
            <a:ext cx="2743200" cy="365125"/>
          </a:xfrm>
          <a:prstGeom prst="rect">
            <a:avLst/>
          </a:prstGeom>
          <a:noFill/>
        </p:spPr>
        <p:txBody>
          <a:bodyPr vert="horz" lIns="0" tIns="45720" rIns="91440" bIns="45720" rtlCol="0" anchor="ctr">
            <a:normAutofit/>
          </a:bodyPr>
          <a:lstStyle>
            <a:lvl1pPr marL="101600" indent="-101600" algn="ctr" defTabSz="914400" rtl="0" eaLnBrk="1" latinLnBrk="0" hangingPunct="1">
              <a:lnSpc>
                <a:spcPct val="100000"/>
              </a:lnSpc>
              <a:spcBef>
                <a:spcPts val="1000"/>
              </a:spcBef>
              <a:buClr>
                <a:srgbClr val="666666"/>
              </a:buClr>
              <a:buFont typeface="Segoe UI" panose="020B0502040204020203" pitchFamily="34" charset="0"/>
              <a:buChar char=" "/>
              <a:defRPr sz="8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F7283078-D760-1647-8B80-66BA8B52336D}" type="slidenum">
              <a:rPr lang="sv-SE" b="1" smtClean="0">
                <a:solidFill>
                  <a:schemeClr val="accent1"/>
                </a:solidFill>
              </a:rPr>
              <a:pPr algn="r"/>
              <a:t>2</a:t>
            </a:fld>
            <a:endParaRPr lang="sv-SE" b="1" dirty="0">
              <a:solidFill>
                <a:schemeClr val="accent1"/>
              </a:solidFill>
            </a:endParaRPr>
          </a:p>
        </p:txBody>
      </p:sp>
    </p:spTree>
    <p:extLst>
      <p:ext uri="{BB962C8B-B14F-4D97-AF65-F5344CB8AC3E}">
        <p14:creationId xmlns:p14="http://schemas.microsoft.com/office/powerpoint/2010/main" val="16914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E8C8D56F-188C-AC41-98FF-593DA52CEB24}"/>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1" y="0"/>
            <a:ext cx="12280911" cy="6858000"/>
          </a:xfrm>
        </p:spPr>
      </p:pic>
      <p:pic>
        <p:nvPicPr>
          <p:cNvPr id="13" name="Bildobjekt 12">
            <a:extLst>
              <a:ext uri="{FF2B5EF4-FFF2-40B4-BE49-F238E27FC236}">
                <a16:creationId xmlns:a16="http://schemas.microsoft.com/office/drawing/2014/main" id="{625177AE-9910-4A4A-A63C-D5B94AAA183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235" y="-22868"/>
            <a:ext cx="12250618" cy="6890973"/>
          </a:xfrm>
          <a:prstGeom prst="rect">
            <a:avLst/>
          </a:prstGeom>
        </p:spPr>
      </p:pic>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US" dirty="0">
                <a:solidFill>
                  <a:schemeClr val="bg1"/>
                </a:solidFill>
              </a:rPr>
              <a:t>The European Spallation Source</a:t>
            </a:r>
            <a:endParaRPr lang="sv-SE" dirty="0">
              <a:solidFill>
                <a:schemeClr val="bg1"/>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2446450"/>
            <a:ext cx="4993785" cy="1989692"/>
          </a:xfrm>
        </p:spPr>
        <p:txBody>
          <a:bodyPr/>
          <a:lstStyle/>
          <a:p>
            <a:r>
              <a:rPr lang="en-GB" dirty="0">
                <a:solidFill>
                  <a:schemeClr val="bg1"/>
                </a:solidFill>
              </a:rPr>
              <a:t>Initiated by Swedes, built in Sweden, and with a perfect strategic fit with our industrial tradition. </a:t>
            </a:r>
          </a:p>
          <a:p>
            <a:r>
              <a:rPr lang="en-GB" dirty="0">
                <a:solidFill>
                  <a:schemeClr val="bg1"/>
                </a:solidFill>
              </a:rPr>
              <a:t>ESS will support science and practical engineering, and will advance Sweden as a knowledge based society.</a:t>
            </a:r>
          </a:p>
          <a:p>
            <a:pPr lvl="1"/>
            <a:endParaRPr lang="en-GB" dirty="0">
              <a:solidFill>
                <a:schemeClr val="bg1"/>
              </a:solidFill>
            </a:endParaRPr>
          </a:p>
        </p:txBody>
      </p:sp>
      <p:sp>
        <p:nvSpPr>
          <p:cNvPr id="9" name="Rektangel 8">
            <a:extLst>
              <a:ext uri="{FF2B5EF4-FFF2-40B4-BE49-F238E27FC236}">
                <a16:creationId xmlns:a16="http://schemas.microsoft.com/office/drawing/2014/main" id="{A1ADE606-F737-3F43-9311-21A09359998F}"/>
              </a:ext>
            </a:extLst>
          </p:cNvPr>
          <p:cNvSpPr/>
          <p:nvPr/>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509B4789-66D5-4E40-8C26-88EBAB5D19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t>3</a:t>
            </a:fld>
            <a:endParaRPr lang="sv-SE" dirty="0"/>
          </a:p>
        </p:txBody>
      </p:sp>
    </p:spTree>
    <p:extLst>
      <p:ext uri="{BB962C8B-B14F-4D97-AF65-F5344CB8AC3E}">
        <p14:creationId xmlns:p14="http://schemas.microsoft.com/office/powerpoint/2010/main" val="233711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7704F60-DF2E-8E42-AE4F-0DF6D23ADD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 y="0"/>
            <a:ext cx="12192001" cy="6858000"/>
          </a:xfrm>
          <a:prstGeom prst="rect">
            <a:avLst/>
          </a:prstGeom>
        </p:spPr>
      </p:pic>
      <p:pic>
        <p:nvPicPr>
          <p:cNvPr id="13" name="Bildobjekt 12">
            <a:extLst>
              <a:ext uri="{FF2B5EF4-FFF2-40B4-BE49-F238E27FC236}">
                <a16:creationId xmlns:a16="http://schemas.microsoft.com/office/drawing/2014/main" id="{1CBFF086-BA04-604F-A89E-8EEC1E5BD1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660850" y="-2660850"/>
            <a:ext cx="6870295" cy="12191999"/>
          </a:xfrm>
          <a:prstGeom prst="rect">
            <a:avLst/>
          </a:prstGeom>
        </p:spPr>
      </p:pic>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t>4</a:t>
            </a:fld>
            <a:endParaRPr lang="sv-SE"/>
          </a:p>
        </p:txBody>
      </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US" dirty="0">
                <a:solidFill>
                  <a:schemeClr val="bg1"/>
                </a:solidFill>
              </a:rPr>
              <a:t>Where are the atoms?</a:t>
            </a:r>
            <a:endParaRPr lang="sv-SE" dirty="0">
              <a:solidFill>
                <a:schemeClr val="bg1"/>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7351953" y="3652837"/>
            <a:ext cx="4473481" cy="1989692"/>
          </a:xfrm>
        </p:spPr>
        <p:txBody>
          <a:bodyPr anchor="ctr"/>
          <a:lstStyle/>
          <a:p>
            <a:r>
              <a:rPr lang="en-GB" sz="1800" dirty="0">
                <a:solidFill>
                  <a:schemeClr val="bg1"/>
                </a:solidFill>
              </a:rPr>
              <a:t>ESS will welcome scientists from all over the world to come and conduct their experiments, building a deeper understanding of materials and molecules. </a:t>
            </a: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US" dirty="0"/>
              <a:t>And what do they do?</a:t>
            </a:r>
            <a:endParaRPr lang="sv-SE" dirty="0"/>
          </a:p>
        </p:txBody>
      </p:sp>
      <p:sp>
        <p:nvSpPr>
          <p:cNvPr id="9" name="Rektangel 8">
            <a:extLst>
              <a:ext uri="{FF2B5EF4-FFF2-40B4-BE49-F238E27FC236}">
                <a16:creationId xmlns:a16="http://schemas.microsoft.com/office/drawing/2014/main" id="{A1ADE606-F737-3F43-9311-21A09359998F}"/>
              </a:ext>
            </a:extLst>
          </p:cNvPr>
          <p:cNvSpPr/>
          <p:nvPr/>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509B4789-66D5-4E40-8C26-88EBAB5D19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86074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pic>
        <p:nvPicPr>
          <p:cNvPr id="7" name="Platshållare för bild 6">
            <a:extLst>
              <a:ext uri="{FF2B5EF4-FFF2-40B4-BE49-F238E27FC236}">
                <a16:creationId xmlns:a16="http://schemas.microsoft.com/office/drawing/2014/main" id="{643227DA-0838-4445-BFF7-195CB12214FF}"/>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472164" y="-1"/>
            <a:ext cx="5767209" cy="6858002"/>
          </a:xfrm>
        </p:spPr>
      </p:pic>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852892"/>
            <a:ext cx="4255909" cy="1152215"/>
          </a:xfrm>
        </p:spPr>
        <p:txBody>
          <a:bodyPr/>
          <a:lstStyle/>
          <a:p>
            <a:r>
              <a:rPr lang="en-US" sz="3200" dirty="0"/>
              <a:t>Industrial return</a:t>
            </a:r>
          </a:p>
          <a:p>
            <a:r>
              <a:rPr lang="en-US" sz="3200" dirty="0"/>
              <a:t>– what’s in it for us?</a:t>
            </a:r>
            <a:endParaRPr lang="sv-SE" sz="3200" dirty="0"/>
          </a:p>
        </p:txBody>
      </p:sp>
      <p:pic>
        <p:nvPicPr>
          <p:cNvPr id="6" name="Bildobjekt 5">
            <a:extLst>
              <a:ext uri="{FF2B5EF4-FFF2-40B4-BE49-F238E27FC236}">
                <a16:creationId xmlns:a16="http://schemas.microsoft.com/office/drawing/2014/main" id="{AF08F2C5-AAD4-7849-9B77-496A96E7D65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4" name="Platshållare för bildnummer 4">
            <a:extLst>
              <a:ext uri="{FF2B5EF4-FFF2-40B4-BE49-F238E27FC236}">
                <a16:creationId xmlns:a16="http://schemas.microsoft.com/office/drawing/2014/main" id="{21DBBEAB-7AFA-3447-80FD-94D83582E6A7}"/>
              </a:ext>
            </a:extLst>
          </p:cNvPr>
          <p:cNvSpPr txBox="1">
            <a:spLocks/>
          </p:cNvSpPr>
          <p:nvPr/>
        </p:nvSpPr>
        <p:spPr>
          <a:xfrm>
            <a:off x="8735292" y="6475270"/>
            <a:ext cx="2743200" cy="365125"/>
          </a:xfrm>
          <a:prstGeom prst="rect">
            <a:avLst/>
          </a:prstGeom>
          <a:noFill/>
        </p:spPr>
        <p:txBody>
          <a:bodyPr vert="horz" lIns="0" tIns="45720" rIns="91440" bIns="45720" rtlCol="0" anchor="ctr">
            <a:normAutofit/>
          </a:bodyPr>
          <a:lstStyle>
            <a:lvl1pPr marL="101600" indent="-101600" algn="ctr" defTabSz="914400" rtl="0" eaLnBrk="1" latinLnBrk="0" hangingPunct="1">
              <a:lnSpc>
                <a:spcPct val="100000"/>
              </a:lnSpc>
              <a:spcBef>
                <a:spcPts val="1000"/>
              </a:spcBef>
              <a:buClr>
                <a:srgbClr val="666666"/>
              </a:buClr>
              <a:buFont typeface="Segoe UI" panose="020B0502040204020203" pitchFamily="34" charset="0"/>
              <a:buChar char=" "/>
              <a:defRPr sz="8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F7283078-D760-1647-8B80-66BA8B52336D}" type="slidenum">
              <a:rPr lang="sv-SE" b="1" smtClean="0">
                <a:solidFill>
                  <a:schemeClr val="accent1"/>
                </a:solidFill>
              </a:rPr>
              <a:pPr algn="r"/>
              <a:t>5</a:t>
            </a:fld>
            <a:endParaRPr lang="sv-SE" b="1" dirty="0">
              <a:solidFill>
                <a:schemeClr val="accent1"/>
              </a:solidFill>
            </a:endParaRPr>
          </a:p>
        </p:txBody>
      </p:sp>
    </p:spTree>
    <p:extLst>
      <p:ext uri="{BB962C8B-B14F-4D97-AF65-F5344CB8AC3E}">
        <p14:creationId xmlns:p14="http://schemas.microsoft.com/office/powerpoint/2010/main" val="157478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inomhus, man, liten, nära&#10;&#10;Automatiskt genererad beskrivning">
            <a:extLst>
              <a:ext uri="{FF2B5EF4-FFF2-40B4-BE49-F238E27FC236}">
                <a16:creationId xmlns:a16="http://schemas.microsoft.com/office/drawing/2014/main" id="{729D4A3B-82A8-A645-9FD8-AE107B822B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241" y="0"/>
            <a:ext cx="12192000" cy="7517580"/>
          </a:xfrm>
          <a:prstGeom prst="rect">
            <a:avLst/>
          </a:prstGeom>
        </p:spPr>
      </p:pic>
      <p:pic>
        <p:nvPicPr>
          <p:cNvPr id="18" name="Bildobjekt 17">
            <a:extLst>
              <a:ext uri="{FF2B5EF4-FFF2-40B4-BE49-F238E27FC236}">
                <a16:creationId xmlns:a16="http://schemas.microsoft.com/office/drawing/2014/main" id="{05F2F0AD-B729-D94C-B635-7A03EFDDCDC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
            <a:ext cx="8573636" cy="7338648"/>
          </a:xfrm>
          <a:prstGeom prst="rect">
            <a:avLst/>
          </a:prstGeom>
        </p:spPr>
      </p:pic>
      <p:sp>
        <p:nvSpPr>
          <p:cNvPr id="4" name="Platshållare för text 3">
            <a:extLst>
              <a:ext uri="{FF2B5EF4-FFF2-40B4-BE49-F238E27FC236}">
                <a16:creationId xmlns:a16="http://schemas.microsoft.com/office/drawing/2014/main" id="{9014D690-8A2F-3148-846D-D678A4455676}"/>
              </a:ext>
            </a:extLst>
          </p:cNvPr>
          <p:cNvSpPr>
            <a:spLocks noGrp="1"/>
          </p:cNvSpPr>
          <p:nvPr>
            <p:ph type="body" sz="quarter" idx="10"/>
          </p:nvPr>
        </p:nvSpPr>
        <p:spPr>
          <a:solidFill>
            <a:schemeClr val="accent1"/>
          </a:solidFill>
        </p:spPr>
        <p:txBody>
          <a:bodyPr/>
          <a:lstStyle/>
          <a:p>
            <a:endParaRPr lang="sv-SE" dirty="0"/>
          </a:p>
        </p:txBody>
      </p:sp>
      <p:sp>
        <p:nvSpPr>
          <p:cNvPr id="6" name="Platshållare för text 5">
            <a:extLst>
              <a:ext uri="{FF2B5EF4-FFF2-40B4-BE49-F238E27FC236}">
                <a16:creationId xmlns:a16="http://schemas.microsoft.com/office/drawing/2014/main" id="{156B8363-2E5E-E64B-B263-D4538E40C8A9}"/>
              </a:ext>
            </a:extLst>
          </p:cNvPr>
          <p:cNvSpPr>
            <a:spLocks noGrp="1"/>
          </p:cNvSpPr>
          <p:nvPr>
            <p:ph type="body" sz="quarter" idx="14"/>
          </p:nvPr>
        </p:nvSpPr>
        <p:spPr/>
        <p:txBody>
          <a:bodyPr anchor="ctr"/>
          <a:lstStyle/>
          <a:p>
            <a:r>
              <a:rPr lang="sv-SE" sz="3200" dirty="0" err="1"/>
              <a:t>Advancing</a:t>
            </a:r>
            <a:r>
              <a:rPr lang="sv-SE" sz="3200" dirty="0"/>
              <a:t> the </a:t>
            </a:r>
            <a:r>
              <a:rPr lang="sv-SE" sz="3200" dirty="0" err="1"/>
              <a:t>frontiers</a:t>
            </a:r>
            <a:r>
              <a:rPr lang="sv-SE" sz="3200" dirty="0"/>
              <a:t> in research.</a:t>
            </a:r>
          </a:p>
        </p:txBody>
      </p:sp>
      <p:pic>
        <p:nvPicPr>
          <p:cNvPr id="11" name="Bildobjekt 10">
            <a:extLst>
              <a:ext uri="{FF2B5EF4-FFF2-40B4-BE49-F238E27FC236}">
                <a16:creationId xmlns:a16="http://schemas.microsoft.com/office/drawing/2014/main" id="{B598CBF6-54B9-FA47-8430-65CD605DBE4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4" name="Platshållare för bildnummer 4">
            <a:extLst>
              <a:ext uri="{FF2B5EF4-FFF2-40B4-BE49-F238E27FC236}">
                <a16:creationId xmlns:a16="http://schemas.microsoft.com/office/drawing/2014/main" id="{DDE596EA-BA39-ED48-A7FD-1E3A310EDE22}"/>
              </a:ext>
            </a:extLst>
          </p:cNvPr>
          <p:cNvSpPr txBox="1">
            <a:spLocks/>
          </p:cNvSpPr>
          <p:nvPr/>
        </p:nvSpPr>
        <p:spPr>
          <a:xfrm>
            <a:off x="8735292" y="6475270"/>
            <a:ext cx="2743200" cy="365125"/>
          </a:xfrm>
          <a:prstGeom prst="rect">
            <a:avLst/>
          </a:prstGeom>
          <a:noFill/>
        </p:spPr>
        <p:txBody>
          <a:bodyPr vert="horz" lIns="0" tIns="45720" rIns="91440" bIns="45720" rtlCol="0" anchor="ctr">
            <a:normAutofit/>
          </a:bodyPr>
          <a:lstStyle>
            <a:lvl1pPr marL="101600" indent="-101600" algn="ctr" defTabSz="914400" rtl="0" eaLnBrk="1" latinLnBrk="0" hangingPunct="1">
              <a:lnSpc>
                <a:spcPct val="100000"/>
              </a:lnSpc>
              <a:spcBef>
                <a:spcPts val="1000"/>
              </a:spcBef>
              <a:buClr>
                <a:srgbClr val="666666"/>
              </a:buClr>
              <a:buFont typeface="Segoe UI" panose="020B0502040204020203" pitchFamily="34" charset="0"/>
              <a:buChar char=" "/>
              <a:defRPr sz="8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F7283078-D760-1647-8B80-66BA8B52336D}" type="slidenum">
              <a:rPr lang="sv-SE" b="1" smtClean="0">
                <a:solidFill>
                  <a:schemeClr val="accent1"/>
                </a:solidFill>
              </a:rPr>
              <a:pPr algn="r"/>
              <a:t>6</a:t>
            </a:fld>
            <a:endParaRPr lang="sv-SE" b="1" dirty="0">
              <a:solidFill>
                <a:schemeClr val="accent1"/>
              </a:solidFill>
            </a:endParaRPr>
          </a:p>
        </p:txBody>
      </p:sp>
      <p:pic>
        <p:nvPicPr>
          <p:cNvPr id="12" name="Bildobjekt 11">
            <a:extLst>
              <a:ext uri="{FF2B5EF4-FFF2-40B4-BE49-F238E27FC236}">
                <a16:creationId xmlns:a16="http://schemas.microsoft.com/office/drawing/2014/main" id="{D0ECF094-DDAE-4946-A59C-1F9BA93F84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16147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0DFAC6B-1266-BA4B-BFEF-9CF3661EDE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 y="0"/>
            <a:ext cx="12191999" cy="6869986"/>
          </a:xfrm>
          <a:prstGeom prst="rect">
            <a:avLst/>
          </a:prstGeom>
        </p:spPr>
      </p:pic>
      <p:pic>
        <p:nvPicPr>
          <p:cNvPr id="16" name="Bildobjekt 15">
            <a:extLst>
              <a:ext uri="{FF2B5EF4-FFF2-40B4-BE49-F238E27FC236}">
                <a16:creationId xmlns:a16="http://schemas.microsoft.com/office/drawing/2014/main" id="{638D6AAE-5579-F648-820B-7DDDB83C6A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9591"/>
            <a:ext cx="9313143" cy="6890973"/>
          </a:xfrm>
          <a:prstGeom prst="rect">
            <a:avLst/>
          </a:prstGeom>
        </p:spPr>
      </p:pic>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t>7</a:t>
            </a:fld>
            <a:endParaRPr lang="sv-SE"/>
          </a:p>
        </p:txBody>
      </p:sp>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sv-SE" dirty="0" err="1">
                <a:solidFill>
                  <a:schemeClr val="bg1"/>
                </a:solidFill>
              </a:rPr>
              <a:t>Refine</a:t>
            </a:r>
            <a:r>
              <a:rPr lang="sv-SE" dirty="0">
                <a:solidFill>
                  <a:schemeClr val="bg1"/>
                </a:solidFill>
              </a:rPr>
              <a:t> </a:t>
            </a:r>
            <a:r>
              <a:rPr lang="sv-SE" dirty="0" err="1">
                <a:solidFill>
                  <a:schemeClr val="bg1"/>
                </a:solidFill>
              </a:rPr>
              <a:t>renewable</a:t>
            </a:r>
            <a:r>
              <a:rPr lang="sv-SE" dirty="0">
                <a:solidFill>
                  <a:schemeClr val="bg1"/>
                </a:solidFill>
              </a:rPr>
              <a:t> </a:t>
            </a:r>
            <a:r>
              <a:rPr lang="sv-SE" dirty="0" err="1">
                <a:solidFill>
                  <a:schemeClr val="bg1"/>
                </a:solidFill>
              </a:rPr>
              <a:t>energy</a:t>
            </a:r>
            <a:r>
              <a:rPr lang="sv-SE" dirty="0">
                <a:solidFill>
                  <a:schemeClr val="bg1"/>
                </a:solidFill>
              </a:rPr>
              <a:t> </a:t>
            </a:r>
            <a:r>
              <a:rPr lang="sv-SE" dirty="0" err="1">
                <a:solidFill>
                  <a:schemeClr val="bg1"/>
                </a:solidFill>
              </a:rPr>
              <a:t>sources</a:t>
            </a:r>
            <a:endParaRPr lang="sv-SE" dirty="0">
              <a:solidFill>
                <a:schemeClr val="bg1"/>
              </a:solidFill>
            </a:endParaRPr>
          </a:p>
        </p:txBody>
      </p:sp>
      <p:sp>
        <p:nvSpPr>
          <p:cNvPr id="13" name="Rektangel 12">
            <a:extLst>
              <a:ext uri="{FF2B5EF4-FFF2-40B4-BE49-F238E27FC236}">
                <a16:creationId xmlns:a16="http://schemas.microsoft.com/office/drawing/2014/main" id="{1B68D0F0-0E92-E143-8135-B0DE046BDFBA}"/>
              </a:ext>
            </a:extLst>
          </p:cNvPr>
          <p:cNvSpPr/>
          <p:nvPr/>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866647E7-05D6-FD49-9369-4EE45896F2E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Tree>
    <p:extLst>
      <p:ext uri="{BB962C8B-B14F-4D97-AF65-F5344CB8AC3E}">
        <p14:creationId xmlns:p14="http://schemas.microsoft.com/office/powerpoint/2010/main" val="25230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7DC454F-FB94-6848-8FFB-C35391C689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2974"/>
            <a:ext cx="12192000" cy="6890974"/>
          </a:xfrm>
          <a:prstGeom prst="rect">
            <a:avLst/>
          </a:prstGeom>
        </p:spPr>
      </p:pic>
      <p:pic>
        <p:nvPicPr>
          <p:cNvPr id="16" name="Bildobjekt 15">
            <a:extLst>
              <a:ext uri="{FF2B5EF4-FFF2-40B4-BE49-F238E27FC236}">
                <a16:creationId xmlns:a16="http://schemas.microsoft.com/office/drawing/2014/main" id="{638D6AAE-5579-F648-820B-7DDDB83C6A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9591"/>
            <a:ext cx="9313143" cy="6890973"/>
          </a:xfrm>
          <a:prstGeom prst="rect">
            <a:avLst/>
          </a:prstGeom>
        </p:spPr>
      </p:pic>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t>8</a:t>
            </a:fld>
            <a:endParaRPr lang="sv-SE"/>
          </a:p>
        </p:txBody>
      </p:sp>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sv-SE" dirty="0" err="1">
                <a:solidFill>
                  <a:schemeClr val="bg1"/>
                </a:solidFill>
              </a:rPr>
              <a:t>Modernize</a:t>
            </a:r>
            <a:r>
              <a:rPr lang="sv-SE" dirty="0">
                <a:solidFill>
                  <a:schemeClr val="bg1"/>
                </a:solidFill>
              </a:rPr>
              <a:t> cancer </a:t>
            </a:r>
            <a:r>
              <a:rPr lang="sv-SE" dirty="0" err="1">
                <a:solidFill>
                  <a:schemeClr val="bg1"/>
                </a:solidFill>
              </a:rPr>
              <a:t>diagnostics</a:t>
            </a:r>
            <a:endParaRPr lang="sv-SE" dirty="0">
              <a:solidFill>
                <a:schemeClr val="bg1"/>
              </a:solidFill>
            </a:endParaRPr>
          </a:p>
        </p:txBody>
      </p:sp>
      <p:sp>
        <p:nvSpPr>
          <p:cNvPr id="13" name="Rektangel 12">
            <a:extLst>
              <a:ext uri="{FF2B5EF4-FFF2-40B4-BE49-F238E27FC236}">
                <a16:creationId xmlns:a16="http://schemas.microsoft.com/office/drawing/2014/main" id="{1B68D0F0-0E92-E143-8135-B0DE046BDFBA}"/>
              </a:ext>
            </a:extLst>
          </p:cNvPr>
          <p:cNvSpPr/>
          <p:nvPr/>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FD34CBAC-7724-2941-9555-E28B3FAA30A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924611" y="417443"/>
            <a:ext cx="826394" cy="800100"/>
          </a:xfrm>
          <a:prstGeom prst="rect">
            <a:avLst/>
          </a:prstGeom>
        </p:spPr>
      </p:pic>
    </p:spTree>
    <p:extLst>
      <p:ext uri="{BB962C8B-B14F-4D97-AF65-F5344CB8AC3E}">
        <p14:creationId xmlns:p14="http://schemas.microsoft.com/office/powerpoint/2010/main" val="413655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7DC454F-FB94-6848-8FFB-C35391C689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pic>
        <p:nvPicPr>
          <p:cNvPr id="16" name="Bildobjekt 15">
            <a:extLst>
              <a:ext uri="{FF2B5EF4-FFF2-40B4-BE49-F238E27FC236}">
                <a16:creationId xmlns:a16="http://schemas.microsoft.com/office/drawing/2014/main" id="{638D6AAE-5579-F648-820B-7DDDB83C6A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9591"/>
            <a:ext cx="9313143" cy="6890973"/>
          </a:xfrm>
          <a:prstGeom prst="rect">
            <a:avLst/>
          </a:prstGeom>
        </p:spPr>
      </p:pic>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t>9</a:t>
            </a:fld>
            <a:endParaRPr lang="sv-SE"/>
          </a:p>
        </p:txBody>
      </p:sp>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sv-SE" dirty="0" err="1">
                <a:solidFill>
                  <a:schemeClr val="bg1"/>
                </a:solidFill>
              </a:rPr>
              <a:t>Improve</a:t>
            </a:r>
            <a:r>
              <a:rPr lang="sv-SE" dirty="0">
                <a:solidFill>
                  <a:schemeClr val="bg1"/>
                </a:solidFill>
              </a:rPr>
              <a:t> </a:t>
            </a:r>
            <a:r>
              <a:rPr lang="sv-SE" dirty="0" err="1">
                <a:solidFill>
                  <a:schemeClr val="bg1"/>
                </a:solidFill>
              </a:rPr>
              <a:t>efficiency</a:t>
            </a:r>
            <a:r>
              <a:rPr lang="sv-SE" dirty="0">
                <a:solidFill>
                  <a:schemeClr val="bg1"/>
                </a:solidFill>
              </a:rPr>
              <a:t> in the transport </a:t>
            </a:r>
            <a:r>
              <a:rPr lang="sv-SE" dirty="0" err="1">
                <a:solidFill>
                  <a:schemeClr val="bg1"/>
                </a:solidFill>
              </a:rPr>
              <a:t>sector</a:t>
            </a:r>
            <a:endParaRPr lang="sv-SE" dirty="0">
              <a:solidFill>
                <a:schemeClr val="bg1"/>
              </a:solidFill>
            </a:endParaRPr>
          </a:p>
        </p:txBody>
      </p:sp>
      <p:sp>
        <p:nvSpPr>
          <p:cNvPr id="13" name="Rektangel 12">
            <a:extLst>
              <a:ext uri="{FF2B5EF4-FFF2-40B4-BE49-F238E27FC236}">
                <a16:creationId xmlns:a16="http://schemas.microsoft.com/office/drawing/2014/main" id="{1B68D0F0-0E92-E143-8135-B0DE046BDFBA}"/>
              </a:ext>
            </a:extLst>
          </p:cNvPr>
          <p:cNvSpPr/>
          <p:nvPr/>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63DD7354-FEC6-A147-B5BC-C0E5EFB7B4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20460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15132</TotalTime>
  <Words>2333</Words>
  <Application>Microsoft Macintosh PowerPoint</Application>
  <PresentationFormat>Bredbild</PresentationFormat>
  <Paragraphs>224</Paragraphs>
  <Slides>18</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Segoe UI</vt:lpstr>
      <vt:lpstr>Segoe UI Light</vt:lpstr>
      <vt:lpstr>Segoe UI Semibold</vt:lpstr>
      <vt:lpstr>Wingdings</vt:lpstr>
      <vt:lpstr>Office-tema</vt:lpstr>
      <vt:lpstr>PowerPoint-presentation</vt:lpstr>
      <vt:lpstr>PowerPoint-presentation</vt:lpstr>
      <vt:lpstr>The European Spallation Source</vt:lpstr>
      <vt:lpstr>Where are the atoms?</vt:lpstr>
      <vt:lpstr>PowerPoint-presentation</vt:lpstr>
      <vt:lpstr>PowerPoint-presentation</vt:lpstr>
      <vt:lpstr>Refine renewable energy sources</vt:lpstr>
      <vt:lpstr>Modernize cancer diagnostics</vt:lpstr>
      <vt:lpstr>Improve efficiency in the transport sector</vt:lpstr>
      <vt:lpstr>The technology</vt:lpstr>
      <vt:lpstr>Hard facts about ESS</vt:lpstr>
      <vt:lpstr>PowerPoint-presentation</vt:lpstr>
      <vt:lpstr>PowerPoint-presentation</vt:lpstr>
      <vt:lpstr>A coalition of 13 European countries</vt:lpstr>
      <vt:lpstr>Governance</vt:lpstr>
      <vt:lpstr>Executive Advisory Board</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Elias Månsson</dc:creator>
  <cp:lastModifiedBy>Thomas Pålsson</cp:lastModifiedBy>
  <cp:revision>47</cp:revision>
  <cp:lastPrinted>2020-05-14T13:46:01Z</cp:lastPrinted>
  <dcterms:created xsi:type="dcterms:W3CDTF">2020-04-06T11:53:43Z</dcterms:created>
  <dcterms:modified xsi:type="dcterms:W3CDTF">2021-03-17T09:04:46Z</dcterms:modified>
</cp:coreProperties>
</file>