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99" r:id="rId2"/>
    <p:sldId id="409" r:id="rId3"/>
    <p:sldId id="422" r:id="rId4"/>
    <p:sldId id="420" r:id="rId5"/>
    <p:sldId id="421" r:id="rId6"/>
    <p:sldId id="410" r:id="rId7"/>
    <p:sldId id="426" r:id="rId8"/>
    <p:sldId id="415" r:id="rId9"/>
    <p:sldId id="413" r:id="rId10"/>
    <p:sldId id="412" r:id="rId11"/>
    <p:sldId id="427" r:id="rId12"/>
    <p:sldId id="424" r:id="rId13"/>
    <p:sldId id="417" r:id="rId14"/>
    <p:sldId id="414" r:id="rId15"/>
    <p:sldId id="425" r:id="rId16"/>
    <p:sldId id="419" r:id="rId17"/>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8" autoAdjust="0"/>
    <p:restoredTop sz="77326" autoAdjust="0"/>
  </p:normalViewPr>
  <p:slideViewPr>
    <p:cSldViewPr>
      <p:cViewPr>
        <p:scale>
          <a:sx n="100" d="100"/>
          <a:sy n="100" d="100"/>
        </p:scale>
        <p:origin x="1548" y="-1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98" d="100"/>
        <a:sy n="9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8B59BAE-03B2-3641-B7B0-F4835AFC2AC8}" type="datetimeFigureOut">
              <a:rPr lang="en-US" smtClean="0"/>
              <a:t>4/10/2018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FB4E81-2BA6-9E41-A35C-53ACC1056F96}" type="slidenum">
              <a:rPr lang="en-US" smtClean="0"/>
              <a:t>‹#›</a:t>
            </a:fld>
            <a:endParaRPr lang="en-US"/>
          </a:p>
        </p:txBody>
      </p:sp>
    </p:spTree>
    <p:extLst>
      <p:ext uri="{BB962C8B-B14F-4D97-AF65-F5344CB8AC3E}">
        <p14:creationId xmlns:p14="http://schemas.microsoft.com/office/powerpoint/2010/main" val="25293889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9F57FC-B3FF-4DF2-9417-962901C07B3B}" type="datetimeFigureOut">
              <a:rPr lang="sv-SE" smtClean="0"/>
              <a:t>2018-04-10</a:t>
            </a:fld>
            <a:endParaRPr lang="sv-SE"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1A53A7-64CD-4D0E-AAE8-1AC9C79D7085}" type="slidenum">
              <a:rPr lang="sv-SE" smtClean="0"/>
              <a:t>‹#›</a:t>
            </a:fld>
            <a:endParaRPr lang="sv-SE" dirty="0"/>
          </a:p>
        </p:txBody>
      </p:sp>
    </p:spTree>
    <p:extLst>
      <p:ext uri="{BB962C8B-B14F-4D97-AF65-F5344CB8AC3E}">
        <p14:creationId xmlns:p14="http://schemas.microsoft.com/office/powerpoint/2010/main" val="12846559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location and type of monitors should be defined by a RP/Beam line/Target </a:t>
            </a:r>
            <a:r>
              <a:rPr lang="sv-SE" sz="1200" b="0" i="0" u="none" strike="noStrike" kern="1200" baseline="0" dirty="0" err="1" smtClean="0">
                <a:solidFill>
                  <a:schemeClr val="tx1"/>
                </a:solidFill>
                <a:latin typeface="+mn-lt"/>
                <a:ea typeface="+mn-ea"/>
                <a:cs typeface="+mn-cs"/>
              </a:rPr>
              <a:t>physicist</a:t>
            </a:r>
            <a:endParaRPr lang="en-GB" dirty="0" smtClean="0"/>
          </a:p>
          <a:p>
            <a:pPr marL="228600" indent="-228600">
              <a:buAutoNum type="arabicParenR"/>
            </a:pPr>
            <a:endParaRPr lang="en-GB" dirty="0" smtClean="0"/>
          </a:p>
          <a:p>
            <a:r>
              <a:rPr lang="en-US" sz="1200" b="0" i="0" u="none" strike="noStrike" kern="1200" baseline="0" dirty="0" smtClean="0">
                <a:solidFill>
                  <a:schemeClr val="tx1"/>
                </a:solidFill>
                <a:latin typeface="+mn-lt"/>
                <a:ea typeface="+mn-ea"/>
                <a:cs typeface="+mn-cs"/>
              </a:rPr>
              <a:t>Market search for appropriate RP monitoring system must be done as soon as possible. This project must have highest priority. In this context, collaborations with other laboratories, e.g. CERN or DESY should be investigated, to benefit, e.g. via technology transfer, from existing systems (REMUS at CERN, PANDORA at DESY).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For the ion source and test stand commissioning, the collaboration between CERN and ESS in HSE matters should be pursued. ESS and CERN should study the pros and cons of using REMUS for ESS. Orders for monitors could be grouped by CERN and ESS. The possibility exists to establish a time plan and to check with CERN during which period even more CERN detectors could be lent.</a:t>
            </a:r>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2</a:t>
            </a:fld>
            <a:endParaRPr lang="sv-SE" dirty="0"/>
          </a:p>
        </p:txBody>
      </p:sp>
    </p:spTree>
    <p:extLst>
      <p:ext uri="{BB962C8B-B14F-4D97-AF65-F5344CB8AC3E}">
        <p14:creationId xmlns:p14="http://schemas.microsoft.com/office/powerpoint/2010/main" val="3481503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13</a:t>
            </a:fld>
            <a:endParaRPr lang="sv-SE" dirty="0"/>
          </a:p>
        </p:txBody>
      </p:sp>
    </p:spTree>
    <p:extLst>
      <p:ext uri="{BB962C8B-B14F-4D97-AF65-F5344CB8AC3E}">
        <p14:creationId xmlns:p14="http://schemas.microsoft.com/office/powerpoint/2010/main" val="279779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F03</a:t>
            </a:r>
            <a:r>
              <a:rPr lang="en-GB" baseline="0" dirty="0" smtClean="0"/>
              <a:t> </a:t>
            </a:r>
            <a:r>
              <a:rPr lang="en-GB" baseline="0" dirty="0" err="1" smtClean="0"/>
              <a:t>extenstion</a:t>
            </a:r>
            <a:r>
              <a:rPr lang="en-GB" baseline="0" dirty="0" smtClean="0"/>
              <a:t> solution.</a:t>
            </a:r>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14</a:t>
            </a:fld>
            <a:endParaRPr lang="sv-SE" dirty="0"/>
          </a:p>
        </p:txBody>
      </p:sp>
    </p:spTree>
    <p:extLst>
      <p:ext uri="{BB962C8B-B14F-4D97-AF65-F5344CB8AC3E}">
        <p14:creationId xmlns:p14="http://schemas.microsoft.com/office/powerpoint/2010/main" val="266048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15</a:t>
            </a:fld>
            <a:endParaRPr lang="sv-SE" dirty="0"/>
          </a:p>
        </p:txBody>
      </p:sp>
    </p:spTree>
    <p:extLst>
      <p:ext uri="{BB962C8B-B14F-4D97-AF65-F5344CB8AC3E}">
        <p14:creationId xmlns:p14="http://schemas.microsoft.com/office/powerpoint/2010/main" val="417498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Talk about suppliers,</a:t>
            </a:r>
            <a:r>
              <a:rPr lang="en-GB" baseline="0" dirty="0" smtClean="0"/>
              <a:t> Also </a:t>
            </a:r>
            <a:r>
              <a:rPr lang="en-GB" dirty="0" err="1" smtClean="0"/>
              <a:t>Desy</a:t>
            </a:r>
            <a:r>
              <a:rPr lang="en-GB" dirty="0" smtClean="0"/>
              <a:t> </a:t>
            </a:r>
            <a:r>
              <a:rPr lang="en-GB" dirty="0" err="1" smtClean="0"/>
              <a:t>Cern</a:t>
            </a:r>
            <a:r>
              <a:rPr lang="en-GB" dirty="0" smtClean="0"/>
              <a:t> and Fermilab</a:t>
            </a:r>
            <a:r>
              <a:rPr lang="en-GB" baseline="0" dirty="0" smtClean="0"/>
              <a:t> designing own systems, market exposure.</a:t>
            </a:r>
            <a:endParaRPr lang="sv-SE" dirty="0" smtClean="0"/>
          </a:p>
          <a:p>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3</a:t>
            </a:fld>
            <a:endParaRPr lang="sv-SE" dirty="0"/>
          </a:p>
        </p:txBody>
      </p:sp>
    </p:spTree>
    <p:extLst>
      <p:ext uri="{BB962C8B-B14F-4D97-AF65-F5344CB8AC3E}">
        <p14:creationId xmlns:p14="http://schemas.microsoft.com/office/powerpoint/2010/main" val="3397581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ESHAC#7</a:t>
            </a:r>
            <a:r>
              <a:rPr lang="en-GB" baseline="0" dirty="0" smtClean="0"/>
              <a:t> presented cost 6.8 million</a:t>
            </a:r>
            <a:endParaRPr lang="sv-SE" dirty="0"/>
          </a:p>
        </p:txBody>
      </p:sp>
      <p:sp>
        <p:nvSpPr>
          <p:cNvPr id="4" name="Slide Number Placeholder 3"/>
          <p:cNvSpPr>
            <a:spLocks noGrp="1"/>
          </p:cNvSpPr>
          <p:nvPr>
            <p:ph type="sldNum" sz="quarter" idx="10"/>
          </p:nvPr>
        </p:nvSpPr>
        <p:spPr/>
        <p:txBody>
          <a:bodyPr/>
          <a:lstStyle/>
          <a:p>
            <a:fld id="{161A53A7-64CD-4D0E-AAE8-1AC9C79D7085}" type="slidenum">
              <a:rPr lang="sv-SE" smtClean="0"/>
              <a:t>4</a:t>
            </a:fld>
            <a:endParaRPr lang="sv-SE" dirty="0"/>
          </a:p>
        </p:txBody>
      </p:sp>
    </p:spTree>
    <p:extLst>
      <p:ext uri="{BB962C8B-B14F-4D97-AF65-F5344CB8AC3E}">
        <p14:creationId xmlns:p14="http://schemas.microsoft.com/office/powerpoint/2010/main" val="540274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161A53A7-64CD-4D0E-AAE8-1AC9C79D7085}" type="slidenum">
              <a:rPr lang="sv-SE" smtClean="0"/>
              <a:t>5</a:t>
            </a:fld>
            <a:endParaRPr lang="sv-SE" dirty="0"/>
          </a:p>
        </p:txBody>
      </p:sp>
    </p:spTree>
    <p:extLst>
      <p:ext uri="{BB962C8B-B14F-4D97-AF65-F5344CB8AC3E}">
        <p14:creationId xmlns:p14="http://schemas.microsoft.com/office/powerpoint/2010/main" val="1343523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1A53A7-64CD-4D0E-AAE8-1AC9C79D7085}" type="slidenum">
              <a:rPr lang="sv-SE" smtClean="0"/>
              <a:t>6</a:t>
            </a:fld>
            <a:endParaRPr lang="sv-SE" dirty="0"/>
          </a:p>
        </p:txBody>
      </p:sp>
    </p:spTree>
    <p:extLst>
      <p:ext uri="{BB962C8B-B14F-4D97-AF65-F5344CB8AC3E}">
        <p14:creationId xmlns:p14="http://schemas.microsoft.com/office/powerpoint/2010/main" val="4208185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161A53A7-64CD-4D0E-AAE8-1AC9C79D7085}" type="slidenum">
              <a:rPr lang="sv-SE" smtClean="0"/>
              <a:t>8</a:t>
            </a:fld>
            <a:endParaRPr lang="sv-SE" dirty="0"/>
          </a:p>
        </p:txBody>
      </p:sp>
    </p:spTree>
    <p:extLst>
      <p:ext uri="{BB962C8B-B14F-4D97-AF65-F5344CB8AC3E}">
        <p14:creationId xmlns:p14="http://schemas.microsoft.com/office/powerpoint/2010/main" val="127382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i="1" dirty="0" smtClean="0"/>
              <a:t>2 x AGM (1 Pandora in parallel) &amp; 1 XRM</a:t>
            </a:r>
            <a:r>
              <a:rPr lang="en-GB" i="1" baseline="0" dirty="0" smtClean="0"/>
              <a:t> (similar layout X-box)</a:t>
            </a:r>
            <a:br>
              <a:rPr lang="en-GB" i="1" baseline="0" dirty="0" smtClean="0"/>
            </a:br>
            <a:r>
              <a:rPr lang="en-GB" i="1" baseline="0" dirty="0" smtClean="0"/>
              <a:t>integrated</a:t>
            </a:r>
            <a:endParaRPr lang="en-GB" i="1" dirty="0"/>
          </a:p>
        </p:txBody>
      </p:sp>
      <p:sp>
        <p:nvSpPr>
          <p:cNvPr id="4" name="Slide Number Placeholder 3"/>
          <p:cNvSpPr>
            <a:spLocks noGrp="1"/>
          </p:cNvSpPr>
          <p:nvPr>
            <p:ph type="sldNum" sz="quarter" idx="10"/>
          </p:nvPr>
        </p:nvSpPr>
        <p:spPr/>
        <p:txBody>
          <a:bodyPr/>
          <a:lstStyle/>
          <a:p>
            <a:fld id="{161A53A7-64CD-4D0E-AAE8-1AC9C79D7085}" type="slidenum">
              <a:rPr lang="sv-SE" smtClean="0"/>
              <a:t>9</a:t>
            </a:fld>
            <a:endParaRPr lang="sv-SE" dirty="0"/>
          </a:p>
        </p:txBody>
      </p:sp>
    </p:spTree>
    <p:extLst>
      <p:ext uri="{BB962C8B-B14F-4D97-AF65-F5344CB8AC3E}">
        <p14:creationId xmlns:p14="http://schemas.microsoft.com/office/powerpoint/2010/main" val="2348672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61A53A7-64CD-4D0E-AAE8-1AC9C79D7085}" type="slidenum">
              <a:rPr lang="sv-SE" smtClean="0"/>
              <a:t>10</a:t>
            </a:fld>
            <a:endParaRPr lang="sv-SE" dirty="0"/>
          </a:p>
        </p:txBody>
      </p:sp>
    </p:spTree>
    <p:extLst>
      <p:ext uri="{BB962C8B-B14F-4D97-AF65-F5344CB8AC3E}">
        <p14:creationId xmlns:p14="http://schemas.microsoft.com/office/powerpoint/2010/main" val="3158645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Then talk about Target</a:t>
            </a:r>
            <a:r>
              <a:rPr lang="en-GB" baseline="0" dirty="0" smtClean="0"/>
              <a:t> </a:t>
            </a:r>
            <a:r>
              <a:rPr lang="en-GB" baseline="0" dirty="0" smtClean="0"/>
              <a:t>… NSS</a:t>
            </a:r>
            <a:endParaRPr lang="sv-SE" dirty="0"/>
          </a:p>
        </p:txBody>
      </p:sp>
      <p:sp>
        <p:nvSpPr>
          <p:cNvPr id="4" name="Slide Number Placeholder 3"/>
          <p:cNvSpPr>
            <a:spLocks noGrp="1"/>
          </p:cNvSpPr>
          <p:nvPr>
            <p:ph type="sldNum" sz="quarter" idx="10"/>
          </p:nvPr>
        </p:nvSpPr>
        <p:spPr/>
        <p:txBody>
          <a:bodyPr/>
          <a:lstStyle/>
          <a:p>
            <a:fld id="{161A53A7-64CD-4D0E-AAE8-1AC9C79D7085}" type="slidenum">
              <a:rPr lang="sv-SE" smtClean="0"/>
              <a:t>11</a:t>
            </a:fld>
            <a:endParaRPr lang="sv-SE" dirty="0"/>
          </a:p>
        </p:txBody>
      </p:sp>
    </p:spTree>
    <p:extLst>
      <p:ext uri="{BB962C8B-B14F-4D97-AF65-F5344CB8AC3E}">
        <p14:creationId xmlns:p14="http://schemas.microsoft.com/office/powerpoint/2010/main" val="849390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94C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smtClean="0"/>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Click to edit Master subtitle style</a:t>
            </a:r>
            <a:endParaRPr lang="sv-SE"/>
          </a:p>
        </p:txBody>
      </p:sp>
      <p:sp>
        <p:nvSpPr>
          <p:cNvPr id="4" name="Date Placeholder 3"/>
          <p:cNvSpPr>
            <a:spLocks noGrp="1"/>
          </p:cNvSpPr>
          <p:nvPr>
            <p:ph type="dt" sz="half" idx="10"/>
          </p:nvPr>
        </p:nvSpPr>
        <p:spPr/>
        <p:txBody>
          <a:bodyPr/>
          <a:lstStyle/>
          <a:p>
            <a:fld id="{2365EF4F-8DED-0E4F-BA7D-90F70C66482D}" type="datetime1">
              <a:rPr lang="en-US" smtClean="0"/>
              <a:t>4/10/2018</a:t>
            </a:fld>
            <a:endParaRPr lang="sv-SE" dirty="0"/>
          </a:p>
        </p:txBody>
      </p:sp>
      <p:sp>
        <p:nvSpPr>
          <p:cNvPr id="5" name="Footer Placeholder 4"/>
          <p:cNvSpPr>
            <a:spLocks noGrp="1"/>
          </p:cNvSpPr>
          <p:nvPr>
            <p:ph type="ftr" sz="quarter" idx="11"/>
          </p:nvPr>
        </p:nvSpPr>
        <p:spPr/>
        <p:txBody>
          <a:bodyPr/>
          <a:lstStyle/>
          <a:p>
            <a:r>
              <a:rPr lang="pl-PL" smtClean="0"/>
              <a:t>1.b.i</a:t>
            </a:r>
            <a:endParaRPr lang="sv-SE" dirty="0"/>
          </a:p>
        </p:txBody>
      </p:sp>
      <p:sp>
        <p:nvSpPr>
          <p:cNvPr id="6" name="Slide Number Placeholder 5"/>
          <p:cNvSpPr>
            <a:spLocks noGrp="1"/>
          </p:cNvSpPr>
          <p:nvPr>
            <p:ph type="sldNum" sz="quarter" idx="12"/>
          </p:nvPr>
        </p:nvSpPr>
        <p:spPr/>
        <p:txBody>
          <a:bodyPr/>
          <a:lstStyle/>
          <a:p>
            <a:fld id="{551115BC-487E-4422-894C-CB7CD3E79223}" type="slidenum">
              <a:rPr lang="sv-SE" smtClean="0"/>
              <a:t>‹#›</a:t>
            </a:fld>
            <a:endParaRPr lang="sv-SE" dirty="0"/>
          </a:p>
        </p:txBody>
      </p:sp>
      <p:pic>
        <p:nvPicPr>
          <p:cNvPr id="7" name="Bildobjekt 7" descr="ESS-vit-logg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08304" y="260648"/>
            <a:ext cx="1656184" cy="886059"/>
          </a:xfrm>
          <a:prstGeom prst="rect">
            <a:avLst/>
          </a:prstGeom>
        </p:spPr>
      </p:pic>
    </p:spTree>
    <p:extLst>
      <p:ext uri="{BB962C8B-B14F-4D97-AF65-F5344CB8AC3E}">
        <p14:creationId xmlns:p14="http://schemas.microsoft.com/office/powerpoint/2010/main" val="2439884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ktangel 6"/>
          <p:cNvSpPr/>
          <p:nvPr userDrawn="1"/>
        </p:nvSpPr>
        <p:spPr>
          <a:xfrm>
            <a:off x="0" y="0"/>
            <a:ext cx="9144000" cy="1434354"/>
          </a:xfrm>
          <a:prstGeom prst="rect">
            <a:avLst/>
          </a:prstGeom>
          <a:solidFill>
            <a:srgbClr val="0094CA"/>
          </a:solidFill>
          <a:ln>
            <a:noFill/>
          </a:ln>
          <a:effectLst/>
          <a:scene3d>
            <a:camera prst="orthographicFront"/>
            <a:lightRig rig="threePt" dir="t"/>
          </a:scene3d>
          <a:sp3d>
            <a:bevelT w="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0094CA"/>
              </a:solidFill>
            </a:endParaRPr>
          </a:p>
        </p:txBody>
      </p:sp>
      <p:sp>
        <p:nvSpPr>
          <p:cNvPr id="2" name="Title 1"/>
          <p:cNvSpPr>
            <a:spLocks noGrp="1"/>
          </p:cNvSpPr>
          <p:nvPr>
            <p:ph type="title"/>
          </p:nvPr>
        </p:nvSpPr>
        <p:spPr/>
        <p:txBody>
          <a:bodyPr/>
          <a:lstStyle/>
          <a:p>
            <a:r>
              <a:rPr lang="sv-SE" smtClean="0"/>
              <a:t>Click to edit Master title style</a:t>
            </a:r>
            <a:endParaRPr lang="sv-SE"/>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sv-SE" dirty="0"/>
          </a:p>
        </p:txBody>
      </p:sp>
      <p:sp>
        <p:nvSpPr>
          <p:cNvPr id="4" name="Date Placeholder 3"/>
          <p:cNvSpPr>
            <a:spLocks noGrp="1"/>
          </p:cNvSpPr>
          <p:nvPr>
            <p:ph type="dt" sz="half" idx="10"/>
          </p:nvPr>
        </p:nvSpPr>
        <p:spPr/>
        <p:txBody>
          <a:bodyPr/>
          <a:lstStyle/>
          <a:p>
            <a:fld id="{D7A06D71-EF2C-CE4F-8000-DC3A80AB5DD5}" type="datetime1">
              <a:rPr lang="en-US" smtClean="0"/>
              <a:t>4/10/2018</a:t>
            </a:fld>
            <a:endParaRPr lang="sv-SE" dirty="0"/>
          </a:p>
        </p:txBody>
      </p:sp>
      <p:sp>
        <p:nvSpPr>
          <p:cNvPr id="5" name="Footer Placeholder 4"/>
          <p:cNvSpPr>
            <a:spLocks noGrp="1"/>
          </p:cNvSpPr>
          <p:nvPr>
            <p:ph type="ftr" sz="quarter" idx="11"/>
          </p:nvPr>
        </p:nvSpPr>
        <p:spPr/>
        <p:txBody>
          <a:bodyPr/>
          <a:lstStyle/>
          <a:p>
            <a:r>
              <a:rPr lang="pl-PL" smtClean="0"/>
              <a:t>1.b.i</a:t>
            </a:r>
            <a:endParaRPr lang="sv-SE" dirty="0"/>
          </a:p>
        </p:txBody>
      </p:sp>
      <p:sp>
        <p:nvSpPr>
          <p:cNvPr id="6" name="Slide Number Placeholder 5"/>
          <p:cNvSpPr>
            <a:spLocks noGrp="1"/>
          </p:cNvSpPr>
          <p:nvPr>
            <p:ph type="sldNum" sz="quarter" idx="12"/>
          </p:nvPr>
        </p:nvSpPr>
        <p:spPr/>
        <p:txBody>
          <a:bodyPr/>
          <a:lstStyle/>
          <a:p>
            <a:fld id="{551115BC-487E-4422-894C-CB7CD3E79223}" type="slidenum">
              <a:rPr lang="sv-SE" smtClean="0"/>
              <a:t>‹#›</a:t>
            </a:fld>
            <a:endParaRPr lang="sv-SE" dirty="0"/>
          </a:p>
        </p:txBody>
      </p:sp>
      <p:pic>
        <p:nvPicPr>
          <p:cNvPr id="8" name="Bildobjekt 5" descr="ESS-vit-logg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4008" y="319530"/>
            <a:ext cx="1370480" cy="733206"/>
          </a:xfrm>
          <a:prstGeom prst="rect">
            <a:avLst/>
          </a:prstGeom>
        </p:spPr>
      </p:pic>
    </p:spTree>
    <p:extLst>
      <p:ext uri="{BB962C8B-B14F-4D97-AF65-F5344CB8AC3E}">
        <p14:creationId xmlns:p14="http://schemas.microsoft.com/office/powerpoint/2010/main" val="135109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ktangel 6"/>
          <p:cNvSpPr/>
          <p:nvPr userDrawn="1"/>
        </p:nvSpPr>
        <p:spPr>
          <a:xfrm>
            <a:off x="0" y="0"/>
            <a:ext cx="9144000" cy="1434354"/>
          </a:xfrm>
          <a:prstGeom prst="rect">
            <a:avLst/>
          </a:prstGeom>
          <a:solidFill>
            <a:srgbClr val="0094CA"/>
          </a:solidFill>
          <a:ln>
            <a:noFill/>
          </a:ln>
          <a:effectLst/>
          <a:scene3d>
            <a:camera prst="orthographicFront"/>
            <a:lightRig rig="threePt" dir="t"/>
          </a:scene3d>
          <a:sp3d>
            <a:bevelT w="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0094CA"/>
              </a:solidFill>
            </a:endParaRPr>
          </a:p>
        </p:txBody>
      </p:sp>
      <p:sp>
        <p:nvSpPr>
          <p:cNvPr id="2" name="Title 1"/>
          <p:cNvSpPr>
            <a:spLocks noGrp="1"/>
          </p:cNvSpPr>
          <p:nvPr>
            <p:ph type="title"/>
          </p:nvPr>
        </p:nvSpPr>
        <p:spPr/>
        <p:txBody>
          <a:bodyPr/>
          <a:lstStyle/>
          <a:p>
            <a:r>
              <a:rPr lang="sv-SE" smtClean="0"/>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p:txBody>
      </p:sp>
      <p:sp>
        <p:nvSpPr>
          <p:cNvPr id="5" name="Date Placeholder 4"/>
          <p:cNvSpPr>
            <a:spLocks noGrp="1"/>
          </p:cNvSpPr>
          <p:nvPr>
            <p:ph type="dt" sz="half" idx="10"/>
          </p:nvPr>
        </p:nvSpPr>
        <p:spPr/>
        <p:txBody>
          <a:bodyPr/>
          <a:lstStyle/>
          <a:p>
            <a:fld id="{5658E866-7F1D-DE4F-BAED-C3D3633DA189}" type="datetime1">
              <a:rPr lang="en-US" smtClean="0"/>
              <a:t>4/10/2018</a:t>
            </a:fld>
            <a:endParaRPr lang="sv-SE" dirty="0"/>
          </a:p>
        </p:txBody>
      </p:sp>
      <p:sp>
        <p:nvSpPr>
          <p:cNvPr id="6" name="Footer Placeholder 5"/>
          <p:cNvSpPr>
            <a:spLocks noGrp="1"/>
          </p:cNvSpPr>
          <p:nvPr>
            <p:ph type="ftr" sz="quarter" idx="11"/>
          </p:nvPr>
        </p:nvSpPr>
        <p:spPr/>
        <p:txBody>
          <a:bodyPr/>
          <a:lstStyle/>
          <a:p>
            <a:r>
              <a:rPr lang="pl-PL" smtClean="0"/>
              <a:t>1.b.i</a:t>
            </a:r>
            <a:endParaRPr lang="sv-SE" dirty="0"/>
          </a:p>
        </p:txBody>
      </p:sp>
      <p:sp>
        <p:nvSpPr>
          <p:cNvPr id="7" name="Slide Number Placeholder 6"/>
          <p:cNvSpPr>
            <a:spLocks noGrp="1"/>
          </p:cNvSpPr>
          <p:nvPr>
            <p:ph type="sldNum" sz="quarter" idx="12"/>
          </p:nvPr>
        </p:nvSpPr>
        <p:spPr/>
        <p:txBody>
          <a:bodyPr/>
          <a:lstStyle/>
          <a:p>
            <a:fld id="{551115BC-487E-4422-894C-CB7CD3E79223}" type="slidenum">
              <a:rPr lang="sv-SE" smtClean="0"/>
              <a:t>‹#›</a:t>
            </a:fld>
            <a:endParaRPr lang="sv-SE" dirty="0"/>
          </a:p>
        </p:txBody>
      </p:sp>
      <p:pic>
        <p:nvPicPr>
          <p:cNvPr id="9" name="Bildobjekt 7" descr="ESS-vit-logg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04662" y="260648"/>
            <a:ext cx="1359826" cy="727507"/>
          </a:xfrm>
          <a:prstGeom prst="rect">
            <a:avLst/>
          </a:prstGeom>
        </p:spPr>
      </p:pic>
    </p:spTree>
    <p:extLst>
      <p:ext uri="{BB962C8B-B14F-4D97-AF65-F5344CB8AC3E}">
        <p14:creationId xmlns:p14="http://schemas.microsoft.com/office/powerpoint/2010/main" val="136283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sv-SE"/>
          </a:p>
        </p:txBody>
      </p:sp>
      <p:sp>
        <p:nvSpPr>
          <p:cNvPr id="7" name="Date Placeholder 6"/>
          <p:cNvSpPr>
            <a:spLocks noGrp="1"/>
          </p:cNvSpPr>
          <p:nvPr>
            <p:ph type="dt" sz="half" idx="10"/>
          </p:nvPr>
        </p:nvSpPr>
        <p:spPr/>
        <p:txBody>
          <a:bodyPr/>
          <a:lstStyle/>
          <a:p>
            <a:fld id="{8CE9DCD1-062E-6249-BAC0-ED2991516AC3}" type="datetime1">
              <a:rPr lang="en-US" smtClean="0"/>
              <a:t>4/10/2018</a:t>
            </a:fld>
            <a:endParaRPr lang="sv-SE" dirty="0"/>
          </a:p>
        </p:txBody>
      </p:sp>
      <p:sp>
        <p:nvSpPr>
          <p:cNvPr id="8" name="Footer Placeholder 7"/>
          <p:cNvSpPr>
            <a:spLocks noGrp="1"/>
          </p:cNvSpPr>
          <p:nvPr>
            <p:ph type="ftr" sz="quarter" idx="11"/>
          </p:nvPr>
        </p:nvSpPr>
        <p:spPr/>
        <p:txBody>
          <a:bodyPr/>
          <a:lstStyle/>
          <a:p>
            <a:r>
              <a:rPr lang="pl-PL" smtClean="0"/>
              <a:t>1.b.i</a:t>
            </a:r>
            <a:endParaRPr lang="sv-SE" dirty="0"/>
          </a:p>
        </p:txBody>
      </p:sp>
      <p:sp>
        <p:nvSpPr>
          <p:cNvPr id="9" name="Slide Number Placeholder 8"/>
          <p:cNvSpPr>
            <a:spLocks noGrp="1"/>
          </p:cNvSpPr>
          <p:nvPr>
            <p:ph type="sldNum" sz="quarter" idx="12"/>
          </p:nvPr>
        </p:nvSpPr>
        <p:spPr/>
        <p:txBody>
          <a:bodyPr/>
          <a:lstStyle/>
          <a:p>
            <a:fld id="{551115BC-487E-4422-894C-CB7CD3E79223}" type="slidenum">
              <a:rPr lang="sv-SE" smtClean="0"/>
              <a:t>‹#›</a:t>
            </a:fld>
            <a:endParaRPr lang="sv-SE" dirty="0"/>
          </a:p>
        </p:txBody>
      </p:sp>
      <p:sp>
        <p:nvSpPr>
          <p:cNvPr id="10" name="Rektangel 6"/>
          <p:cNvSpPr/>
          <p:nvPr userDrawn="1"/>
        </p:nvSpPr>
        <p:spPr>
          <a:xfrm>
            <a:off x="0" y="0"/>
            <a:ext cx="9144000" cy="1434354"/>
          </a:xfrm>
          <a:prstGeom prst="rect">
            <a:avLst/>
          </a:prstGeom>
          <a:solidFill>
            <a:srgbClr val="0094CA"/>
          </a:solidFill>
          <a:ln>
            <a:noFill/>
          </a:ln>
          <a:effectLst/>
          <a:scene3d>
            <a:camera prst="orthographicFront"/>
            <a:lightRig rig="threePt" dir="t"/>
          </a:scene3d>
          <a:sp3d>
            <a:bevelT w="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0094CA"/>
              </a:solidFill>
            </a:endParaRPr>
          </a:p>
        </p:txBody>
      </p:sp>
    </p:spTree>
    <p:extLst>
      <p:ext uri="{BB962C8B-B14F-4D97-AF65-F5344CB8AC3E}">
        <p14:creationId xmlns:p14="http://schemas.microsoft.com/office/powerpoint/2010/main" val="12497403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139136" cy="1143000"/>
          </a:xfrm>
          <a:prstGeom prst="rect">
            <a:avLst/>
          </a:prstGeom>
        </p:spPr>
        <p:txBody>
          <a:bodyPr vert="horz" lIns="91440" tIns="45720" rIns="91440" bIns="45720" rtlCol="0" anchor="ctr">
            <a:normAutofit/>
          </a:bodyPr>
          <a:lstStyle/>
          <a:p>
            <a:r>
              <a:rPr lang="sv-SE" smtClean="0"/>
              <a:t>Click to edit Master title style</a:t>
            </a:r>
            <a:endParaRPr lang="sv-SE"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C4CCDD-6AF4-A34B-A9FC-741454E2115D}" type="datetime1">
              <a:rPr lang="en-US" smtClean="0"/>
              <a:t>4/10/2018</a:t>
            </a:fld>
            <a:endParaRPr lang="sv-SE"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smtClean="0"/>
              <a:t>1.b.i</a:t>
            </a:r>
            <a:endParaRPr lang="sv-SE"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1115BC-487E-4422-894C-CB7CD3E79223}" type="slidenum">
              <a:rPr lang="sv-SE" smtClean="0"/>
              <a:t>‹#›</a:t>
            </a:fld>
            <a:endParaRPr lang="sv-SE" dirty="0"/>
          </a:p>
        </p:txBody>
      </p:sp>
    </p:spTree>
    <p:extLst>
      <p:ext uri="{BB962C8B-B14F-4D97-AF65-F5344CB8AC3E}">
        <p14:creationId xmlns:p14="http://schemas.microsoft.com/office/powerpoint/2010/main" val="3806408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ftr="0" dt="0"/>
  <p:txStyles>
    <p:titleStyle>
      <a:lvl1pPr algn="l" defTabSz="914400" rtl="0" eaLnBrk="1" latinLnBrk="0" hangingPunct="1">
        <a:spcBef>
          <a:spcPct val="0"/>
        </a:spcBef>
        <a:buNone/>
        <a:defRPr sz="3200" kern="1200" baseline="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baseline="0">
          <a:solidFill>
            <a:schemeClr val="bg1">
              <a:lumMod val="5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bg1">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bg1">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bg1">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europeanspallationsource.s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jira.esss.lu.se/browse/CFPRO-8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smtClean="0"/>
              <a:t>Radiological and Environmental Monitoring System (REMS)</a:t>
            </a:r>
            <a:endParaRPr lang="en-GB" sz="2800" noProof="0" dirty="0"/>
          </a:p>
        </p:txBody>
      </p:sp>
      <p:sp>
        <p:nvSpPr>
          <p:cNvPr id="3" name="Subtitle 2"/>
          <p:cNvSpPr>
            <a:spLocks noGrp="1"/>
          </p:cNvSpPr>
          <p:nvPr>
            <p:ph type="subTitle" idx="1"/>
          </p:nvPr>
        </p:nvSpPr>
        <p:spPr/>
        <p:txBody>
          <a:bodyPr>
            <a:noAutofit/>
          </a:bodyPr>
          <a:lstStyle/>
          <a:p>
            <a:r>
              <a:rPr lang="en-GB" dirty="0" smtClean="0">
                <a:solidFill>
                  <a:schemeClr val="bg1"/>
                </a:solidFill>
              </a:rPr>
              <a:t>Alasdair DAY</a:t>
            </a:r>
            <a:endParaRPr lang="en-GB" noProof="0" dirty="0">
              <a:solidFill>
                <a:schemeClr val="bg1"/>
              </a:solidFill>
            </a:endParaRPr>
          </a:p>
        </p:txBody>
      </p:sp>
      <p:sp>
        <p:nvSpPr>
          <p:cNvPr id="4" name="Rectangle 3"/>
          <p:cNvSpPr/>
          <p:nvPr/>
        </p:nvSpPr>
        <p:spPr>
          <a:xfrm>
            <a:off x="2286000" y="5949280"/>
            <a:ext cx="4572000" cy="683264"/>
          </a:xfrm>
          <a:prstGeom prst="rect">
            <a:avLst/>
          </a:prstGeom>
        </p:spPr>
        <p:txBody>
          <a:bodyPr>
            <a:spAutoFit/>
          </a:bodyPr>
          <a:lstStyle/>
          <a:p>
            <a:pPr algn="ctr">
              <a:lnSpc>
                <a:spcPct val="120000"/>
              </a:lnSpc>
            </a:pPr>
            <a:r>
              <a:rPr lang="en-GB" sz="1600" dirty="0" smtClean="0">
                <a:solidFill>
                  <a:schemeClr val="bg1"/>
                </a:solidFill>
              </a:rPr>
              <a:t>ESHAC #8, 11th April 2018</a:t>
            </a:r>
            <a:endParaRPr lang="en-GB" sz="1600" dirty="0">
              <a:solidFill>
                <a:schemeClr val="bg1"/>
              </a:solidFill>
            </a:endParaRPr>
          </a:p>
          <a:p>
            <a:pPr algn="ctr">
              <a:lnSpc>
                <a:spcPct val="120000"/>
              </a:lnSpc>
            </a:pPr>
            <a:r>
              <a:rPr lang="en-GB" sz="1600" dirty="0" smtClean="0">
                <a:solidFill>
                  <a:srgbClr val="FFFFFF"/>
                </a:solidFill>
                <a:hlinkClick r:id="rId2"/>
              </a:rPr>
              <a:t>www.europeanspallationsource.se</a:t>
            </a:r>
            <a:endParaRPr lang="en-GB" sz="1600" dirty="0" smtClean="0">
              <a:solidFill>
                <a:srgbClr val="FFFFFF"/>
              </a:solidFill>
            </a:endParaRPr>
          </a:p>
        </p:txBody>
      </p:sp>
    </p:spTree>
    <p:extLst>
      <p:ext uri="{BB962C8B-B14F-4D97-AF65-F5344CB8AC3E}">
        <p14:creationId xmlns:p14="http://schemas.microsoft.com/office/powerpoint/2010/main" val="152285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Radiation Protection - Warm Linac</a:t>
            </a:r>
            <a:endParaRPr lang="en-GB" dirty="0"/>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75" t="36" r="-75" b="36"/>
          <a:stretch/>
        </p:blipFill>
        <p:spPr>
          <a:xfrm>
            <a:off x="858416" y="1484784"/>
            <a:ext cx="7422344" cy="5248800"/>
          </a:xfrm>
        </p:spPr>
      </p:pic>
      <p:sp>
        <p:nvSpPr>
          <p:cNvPr id="4" name="Slide Number Placeholder 3"/>
          <p:cNvSpPr>
            <a:spLocks noGrp="1"/>
          </p:cNvSpPr>
          <p:nvPr>
            <p:ph type="sldNum" sz="quarter" idx="12"/>
          </p:nvPr>
        </p:nvSpPr>
        <p:spPr/>
        <p:txBody>
          <a:bodyPr/>
          <a:lstStyle/>
          <a:p>
            <a:fld id="{551115BC-487E-4422-894C-CB7CD3E79223}" type="slidenum">
              <a:rPr lang="sv-SE" smtClean="0"/>
              <a:t>10</a:t>
            </a:fld>
            <a:endParaRPr lang="sv-SE" dirty="0"/>
          </a:p>
        </p:txBody>
      </p:sp>
    </p:spTree>
    <p:extLst>
      <p:ext uri="{BB962C8B-B14F-4D97-AF65-F5344CB8AC3E}">
        <p14:creationId xmlns:p14="http://schemas.microsoft.com/office/powerpoint/2010/main" val="916168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Radiation Protection – Cold </a:t>
            </a:r>
            <a:r>
              <a:rPr lang="en-GB" dirty="0" err="1" smtClean="0"/>
              <a:t>Linac</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56800" y="1556792"/>
            <a:ext cx="7430400" cy="5253034"/>
          </a:xfrm>
        </p:spPr>
      </p:pic>
      <p:sp>
        <p:nvSpPr>
          <p:cNvPr id="4" name="Slide Number Placeholder 3"/>
          <p:cNvSpPr>
            <a:spLocks noGrp="1"/>
          </p:cNvSpPr>
          <p:nvPr>
            <p:ph type="sldNum" sz="quarter" idx="12"/>
          </p:nvPr>
        </p:nvSpPr>
        <p:spPr/>
        <p:txBody>
          <a:bodyPr/>
          <a:lstStyle/>
          <a:p>
            <a:fld id="{551115BC-487E-4422-894C-CB7CD3E79223}" type="slidenum">
              <a:rPr lang="sv-SE" smtClean="0"/>
              <a:t>11</a:t>
            </a:fld>
            <a:endParaRPr lang="sv-SE" dirty="0"/>
          </a:p>
        </p:txBody>
      </p:sp>
    </p:spTree>
    <p:extLst>
      <p:ext uri="{BB962C8B-B14F-4D97-AF65-F5344CB8AC3E}">
        <p14:creationId xmlns:p14="http://schemas.microsoft.com/office/powerpoint/2010/main" val="3764318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Radiological  Environmental Program</a:t>
            </a:r>
            <a:endParaRPr lang="sv-SE"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61" t="-389" r="-561" b="-389"/>
          <a:stretch/>
        </p:blipFill>
        <p:spPr>
          <a:xfrm>
            <a:off x="822413" y="1472707"/>
            <a:ext cx="7499175" cy="5296867"/>
          </a:xfrm>
        </p:spPr>
      </p:pic>
      <p:sp>
        <p:nvSpPr>
          <p:cNvPr id="4" name="Slide Number Placeholder 3"/>
          <p:cNvSpPr>
            <a:spLocks noGrp="1"/>
          </p:cNvSpPr>
          <p:nvPr>
            <p:ph type="sldNum" sz="quarter" idx="12"/>
          </p:nvPr>
        </p:nvSpPr>
        <p:spPr/>
        <p:txBody>
          <a:bodyPr/>
          <a:lstStyle/>
          <a:p>
            <a:fld id="{551115BC-487E-4422-894C-CB7CD3E79223}" type="slidenum">
              <a:rPr lang="sv-SE" smtClean="0"/>
              <a:t>12</a:t>
            </a:fld>
            <a:endParaRPr lang="sv-SE" dirty="0"/>
          </a:p>
        </p:txBody>
      </p:sp>
    </p:spTree>
    <p:extLst>
      <p:ext uri="{BB962C8B-B14F-4D97-AF65-F5344CB8AC3E}">
        <p14:creationId xmlns:p14="http://schemas.microsoft.com/office/powerpoint/2010/main" val="2217036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Systems Integration Engineer responsible for all REMS equipment integration into EPICS.</a:t>
            </a:r>
          </a:p>
          <a:p>
            <a:pPr lvl="1"/>
            <a:r>
              <a:rPr lang="en-GB" dirty="0" err="1" smtClean="0"/>
              <a:t>Juha</a:t>
            </a:r>
            <a:r>
              <a:rPr lang="en-GB" dirty="0" smtClean="0"/>
              <a:t> HAST started 3</a:t>
            </a:r>
            <a:r>
              <a:rPr lang="en-GB" baseline="30000" dirty="0" smtClean="0"/>
              <a:t>rd</a:t>
            </a:r>
            <a:r>
              <a:rPr lang="en-GB" dirty="0" smtClean="0"/>
              <a:t> April</a:t>
            </a:r>
          </a:p>
          <a:p>
            <a:r>
              <a:rPr lang="en-GB" dirty="0" smtClean="0"/>
              <a:t>Post for 1</a:t>
            </a:r>
            <a:r>
              <a:rPr lang="en-GB" baseline="30000" dirty="0" smtClean="0"/>
              <a:t>st</a:t>
            </a:r>
            <a:r>
              <a:rPr lang="en-GB" dirty="0" smtClean="0"/>
              <a:t> Maintenance &amp; </a:t>
            </a:r>
            <a:r>
              <a:rPr lang="en-GB" dirty="0"/>
              <a:t>O</a:t>
            </a:r>
            <a:r>
              <a:rPr lang="en-GB" dirty="0" smtClean="0"/>
              <a:t>perations Technician launch during April/May.</a:t>
            </a:r>
          </a:p>
          <a:p>
            <a:r>
              <a:rPr lang="en-GB" dirty="0" smtClean="0"/>
              <a:t>2 Technicians loaned from AD for our installation in TS2</a:t>
            </a:r>
          </a:p>
          <a:p>
            <a:pPr lvl="1"/>
            <a:r>
              <a:rPr lang="en-GB" dirty="0" smtClean="0"/>
              <a:t>Will be sent to CERN in May for specialist ultra low current connector training.</a:t>
            </a:r>
          </a:p>
          <a:p>
            <a:r>
              <a:rPr lang="en-GB" dirty="0" smtClean="0"/>
              <a:t>50% Engineer from ICS for infrastructure and installation around Warm Linac.</a:t>
            </a:r>
          </a:p>
          <a:p>
            <a:r>
              <a:rPr lang="en-GB" dirty="0" smtClean="0"/>
              <a:t>Meeting in two weeks with </a:t>
            </a:r>
            <a:r>
              <a:rPr lang="en-GB" dirty="0" err="1" smtClean="0"/>
              <a:t>Nuvia</a:t>
            </a:r>
            <a:r>
              <a:rPr lang="en-GB" dirty="0" smtClean="0"/>
              <a:t> to possibly provide M&amp;O contract technicians.</a:t>
            </a:r>
          </a:p>
          <a:p>
            <a:pPr marL="0" indent="0">
              <a:buNone/>
            </a:pPr>
            <a:endParaRPr lang="en-GB" dirty="0"/>
          </a:p>
          <a:p>
            <a:pPr marL="0" indent="0">
              <a:buNone/>
            </a:pPr>
            <a:r>
              <a:rPr lang="en-GB" dirty="0" smtClean="0"/>
              <a:t>* Laboratory/Sources </a:t>
            </a:r>
            <a:r>
              <a:rPr lang="en-GB" dirty="0"/>
              <a:t>m</a:t>
            </a:r>
            <a:r>
              <a:rPr lang="en-GB" dirty="0" smtClean="0"/>
              <a:t>anager post (at ES&amp;H level)</a:t>
            </a:r>
            <a:endParaRPr lang="sv-SE" dirty="0"/>
          </a:p>
        </p:txBody>
      </p:sp>
      <p:sp>
        <p:nvSpPr>
          <p:cNvPr id="4" name="Slide Number Placeholder 3"/>
          <p:cNvSpPr>
            <a:spLocks noGrp="1"/>
          </p:cNvSpPr>
          <p:nvPr>
            <p:ph type="sldNum" sz="quarter" idx="12"/>
          </p:nvPr>
        </p:nvSpPr>
        <p:spPr/>
        <p:txBody>
          <a:bodyPr/>
          <a:lstStyle/>
          <a:p>
            <a:fld id="{551115BC-487E-4422-894C-CB7CD3E79223}" type="slidenum">
              <a:rPr lang="sv-SE" smtClean="0"/>
              <a:t>13</a:t>
            </a:fld>
            <a:endParaRPr lang="sv-SE" dirty="0"/>
          </a:p>
        </p:txBody>
      </p:sp>
      <p:sp>
        <p:nvSpPr>
          <p:cNvPr id="8" name="Content Placeholder 2"/>
          <p:cNvSpPr txBox="1">
            <a:spLocks/>
          </p:cNvSpPr>
          <p:nvPr/>
        </p:nvSpPr>
        <p:spPr>
          <a:xfrm>
            <a:off x="467544" y="1772816"/>
            <a:ext cx="8229600" cy="32012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sv-SE" dirty="0"/>
          </a:p>
        </p:txBody>
      </p:sp>
    </p:spTree>
    <p:extLst>
      <p:ext uri="{BB962C8B-B14F-4D97-AF65-F5344CB8AC3E}">
        <p14:creationId xmlns:p14="http://schemas.microsoft.com/office/powerpoint/2010/main" val="4037351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 - </a:t>
            </a:r>
            <a:r>
              <a:rPr lang="en-GB" sz="2000" dirty="0" smtClean="0"/>
              <a:t>Workshop, labs &amp; source storage </a:t>
            </a:r>
            <a:endParaRPr lang="en-GB" sz="2000"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3528" y="2761183"/>
            <a:ext cx="5606575" cy="3960292"/>
          </a:xfrm>
        </p:spPr>
      </p:pic>
      <p:sp>
        <p:nvSpPr>
          <p:cNvPr id="4" name="Slide Number Placeholder 3"/>
          <p:cNvSpPr>
            <a:spLocks noGrp="1"/>
          </p:cNvSpPr>
          <p:nvPr>
            <p:ph type="sldNum" sz="quarter" idx="12"/>
          </p:nvPr>
        </p:nvSpPr>
        <p:spPr/>
        <p:txBody>
          <a:bodyPr/>
          <a:lstStyle/>
          <a:p>
            <a:fld id="{551115BC-487E-4422-894C-CB7CD3E79223}" type="slidenum">
              <a:rPr lang="sv-SE" smtClean="0"/>
              <a:t>14</a:t>
            </a:fld>
            <a:endParaRPr lang="sv-SE"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6890" y="1446684"/>
            <a:ext cx="5267188" cy="3724795"/>
          </a:xfrm>
          <a:prstGeom prst="rect">
            <a:avLst/>
          </a:prstGeom>
        </p:spPr>
      </p:pic>
      <p:sp>
        <p:nvSpPr>
          <p:cNvPr id="8"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1494496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Misc</a:t>
            </a:r>
            <a:endParaRPr lang="sv-SE" dirty="0"/>
          </a:p>
        </p:txBody>
      </p:sp>
      <p:sp>
        <p:nvSpPr>
          <p:cNvPr id="3" name="Content Placeholder 2"/>
          <p:cNvSpPr>
            <a:spLocks noGrp="1"/>
          </p:cNvSpPr>
          <p:nvPr>
            <p:ph idx="1"/>
          </p:nvPr>
        </p:nvSpPr>
        <p:spPr/>
        <p:txBody>
          <a:bodyPr/>
          <a:lstStyle/>
          <a:p>
            <a:r>
              <a:rPr lang="sv-SE" dirty="0" smtClean="0"/>
              <a:t>Site gate monitors for F03 &amp; F04</a:t>
            </a:r>
          </a:p>
          <a:p>
            <a:r>
              <a:rPr lang="sv-SE" dirty="0" smtClean="0"/>
              <a:t>Offsite reference environmental monitoring</a:t>
            </a:r>
          </a:p>
          <a:p>
            <a:r>
              <a:rPr lang="sv-SE" dirty="0" smtClean="0"/>
              <a:t>Databases (LIMS, Dosimetry, etc)</a:t>
            </a:r>
          </a:p>
          <a:p>
            <a:r>
              <a:rPr lang="sv-SE" dirty="0" smtClean="0"/>
              <a:t>Radioactive source service</a:t>
            </a:r>
          </a:p>
          <a:p>
            <a:pPr lvl="1"/>
            <a:r>
              <a:rPr lang="en-GB" dirty="0" smtClean="0"/>
              <a:t>Receive sources into temporary </a:t>
            </a:r>
            <a:r>
              <a:rPr lang="en-GB" dirty="0" smtClean="0"/>
              <a:t>lab and </a:t>
            </a:r>
            <a:r>
              <a:rPr lang="en-GB" smtClean="0"/>
              <a:t>permanent solution</a:t>
            </a:r>
            <a:endParaRPr lang="sv-SE" dirty="0" smtClean="0"/>
          </a:p>
          <a:p>
            <a:pPr lvl="1"/>
            <a:r>
              <a:rPr lang="sv-SE" dirty="0" smtClean="0"/>
              <a:t>Source holders</a:t>
            </a:r>
          </a:p>
          <a:p>
            <a:r>
              <a:rPr lang="sv-SE" dirty="0" smtClean="0"/>
              <a:t>RP Handbook </a:t>
            </a:r>
            <a:r>
              <a:rPr lang="sv-SE" dirty="0" err="1" smtClean="0"/>
              <a:t>Chapter</a:t>
            </a:r>
            <a:r>
              <a:rPr lang="sv-SE" dirty="0" smtClean="0"/>
              <a:t> </a:t>
            </a:r>
            <a:r>
              <a:rPr lang="sv-SE" dirty="0" smtClean="0"/>
              <a:t>7</a:t>
            </a:r>
          </a:p>
          <a:p>
            <a:r>
              <a:rPr lang="en-GB" dirty="0" smtClean="0"/>
              <a:t>Infrastructure</a:t>
            </a:r>
            <a:endParaRPr lang="sv-SE" dirty="0" smtClean="0"/>
          </a:p>
          <a:p>
            <a:endParaRPr lang="sv-SE" dirty="0"/>
          </a:p>
        </p:txBody>
      </p:sp>
      <p:sp>
        <p:nvSpPr>
          <p:cNvPr id="4" name="Slide Number Placeholder 3"/>
          <p:cNvSpPr>
            <a:spLocks noGrp="1"/>
          </p:cNvSpPr>
          <p:nvPr>
            <p:ph type="sldNum" sz="quarter" idx="12"/>
          </p:nvPr>
        </p:nvSpPr>
        <p:spPr/>
        <p:txBody>
          <a:bodyPr/>
          <a:lstStyle/>
          <a:p>
            <a:fld id="{551115BC-487E-4422-894C-CB7CD3E79223}" type="slidenum">
              <a:rPr lang="sv-SE" smtClean="0"/>
              <a:t>15</a:t>
            </a:fld>
            <a:endParaRPr lang="sv-SE" dirty="0"/>
          </a:p>
        </p:txBody>
      </p:sp>
    </p:spTree>
    <p:extLst>
      <p:ext uri="{BB962C8B-B14F-4D97-AF65-F5344CB8AC3E}">
        <p14:creationId xmlns:p14="http://schemas.microsoft.com/office/powerpoint/2010/main" val="1371610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Six months in</a:t>
            </a:r>
            <a:r>
              <a:rPr lang="en-GB" dirty="0"/>
              <a:t>, what have I </a:t>
            </a:r>
            <a:r>
              <a:rPr lang="en-GB" dirty="0" smtClean="0"/>
              <a:t>missed</a:t>
            </a:r>
            <a:endParaRPr lang="en-GB" dirty="0"/>
          </a:p>
        </p:txBody>
      </p:sp>
      <p:sp>
        <p:nvSpPr>
          <p:cNvPr id="4" name="Slide Number Placeholder 3"/>
          <p:cNvSpPr>
            <a:spLocks noGrp="1"/>
          </p:cNvSpPr>
          <p:nvPr>
            <p:ph type="sldNum" sz="quarter" idx="12"/>
          </p:nvPr>
        </p:nvSpPr>
        <p:spPr/>
        <p:txBody>
          <a:bodyPr/>
          <a:lstStyle/>
          <a:p>
            <a:fld id="{551115BC-487E-4422-894C-CB7CD3E79223}" type="slidenum">
              <a:rPr lang="sv-SE" smtClean="0"/>
              <a:t>16</a:t>
            </a:fld>
            <a:endParaRPr lang="sv-SE"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484782"/>
            <a:ext cx="7013911" cy="5260433"/>
          </a:xfrm>
          <a:prstGeom prst="rect">
            <a:avLst/>
          </a:prstGeom>
        </p:spPr>
      </p:pic>
    </p:spTree>
    <p:extLst>
      <p:ext uri="{BB962C8B-B14F-4D97-AF65-F5344CB8AC3E}">
        <p14:creationId xmlns:p14="http://schemas.microsoft.com/office/powerpoint/2010/main" val="2314292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a:t>
            </a:r>
            <a:endParaRPr lang="en-GB" dirty="0"/>
          </a:p>
        </p:txBody>
      </p:sp>
      <p:sp>
        <p:nvSpPr>
          <p:cNvPr id="3" name="Content Placeholder 2"/>
          <p:cNvSpPr>
            <a:spLocks noGrp="1"/>
          </p:cNvSpPr>
          <p:nvPr>
            <p:ph idx="1"/>
          </p:nvPr>
        </p:nvSpPr>
        <p:spPr/>
        <p:txBody>
          <a:bodyPr anchor="ctr" anchorCtr="0">
            <a:normAutofit fontScale="92500" lnSpcReduction="20000"/>
          </a:bodyPr>
          <a:lstStyle/>
          <a:p>
            <a:pPr marL="0" indent="0" algn="just">
              <a:buNone/>
            </a:pPr>
            <a:r>
              <a:rPr lang="en-GB" dirty="0" smtClean="0"/>
              <a:t>Three main recommendations from ESHAC #7</a:t>
            </a:r>
          </a:p>
          <a:p>
            <a:pPr algn="just"/>
            <a:r>
              <a:rPr lang="en-GB" i="1" dirty="0" smtClean="0"/>
              <a:t>Location </a:t>
            </a:r>
            <a:r>
              <a:rPr lang="en-GB" i="1" dirty="0"/>
              <a:t>&amp; type of </a:t>
            </a:r>
            <a:r>
              <a:rPr lang="en-GB" i="1" dirty="0" smtClean="0"/>
              <a:t>monitors </a:t>
            </a:r>
            <a:r>
              <a:rPr lang="en-GB" i="1" dirty="0" smtClean="0"/>
              <a:t>should be defined …</a:t>
            </a:r>
            <a:endParaRPr lang="en-GB" i="1" dirty="0"/>
          </a:p>
          <a:p>
            <a:pPr algn="just"/>
            <a:r>
              <a:rPr lang="en-GB" i="1" dirty="0"/>
              <a:t>Market </a:t>
            </a:r>
            <a:r>
              <a:rPr lang="en-GB" i="1" dirty="0" smtClean="0"/>
              <a:t>search </a:t>
            </a:r>
            <a:r>
              <a:rPr lang="en-GB" i="1" dirty="0" smtClean="0"/>
              <a:t>&amp; collaboration</a:t>
            </a:r>
            <a:endParaRPr lang="en-GB" i="1" dirty="0"/>
          </a:p>
          <a:p>
            <a:pPr algn="just"/>
            <a:r>
              <a:rPr lang="en-GB" i="1" dirty="0"/>
              <a:t>First </a:t>
            </a:r>
            <a:r>
              <a:rPr lang="en-GB" i="1" dirty="0" smtClean="0"/>
              <a:t>installations, REMUS &amp; collaboration</a:t>
            </a:r>
          </a:p>
          <a:p>
            <a:pPr algn="just"/>
            <a:endParaRPr lang="en-GB" i="1" dirty="0" smtClean="0"/>
          </a:p>
          <a:p>
            <a:pPr marL="0" indent="0" algn="just">
              <a:buNone/>
            </a:pPr>
            <a:r>
              <a:rPr lang="en-GB" dirty="0" smtClean="0"/>
              <a:t>Addressing the recommendations</a:t>
            </a:r>
          </a:p>
          <a:p>
            <a:pPr algn="just"/>
            <a:r>
              <a:rPr lang="en-GB" dirty="0" smtClean="0"/>
              <a:t>Procurement / Budget</a:t>
            </a:r>
          </a:p>
          <a:p>
            <a:pPr algn="just"/>
            <a:r>
              <a:rPr lang="en-GB" dirty="0" smtClean="0"/>
              <a:t>REMS Project / CERN Collaboration</a:t>
            </a:r>
          </a:p>
          <a:p>
            <a:pPr algn="just"/>
            <a:r>
              <a:rPr lang="en-GB" dirty="0" smtClean="0"/>
              <a:t>Resources</a:t>
            </a:r>
          </a:p>
          <a:p>
            <a:pPr algn="just"/>
            <a:r>
              <a:rPr lang="en-GB" dirty="0" smtClean="0"/>
              <a:t>Space</a:t>
            </a:r>
          </a:p>
          <a:p>
            <a:pPr algn="just"/>
            <a:r>
              <a:rPr lang="en-GB" dirty="0" err="1" smtClean="0"/>
              <a:t>Misc</a:t>
            </a:r>
            <a:endParaRPr lang="en-GB" dirty="0" smtClean="0"/>
          </a:p>
          <a:p>
            <a:pPr algn="just"/>
            <a:endParaRPr lang="en-GB" dirty="0"/>
          </a:p>
        </p:txBody>
      </p:sp>
      <p:sp>
        <p:nvSpPr>
          <p:cNvPr id="4" name="Slide Number Placeholder 3"/>
          <p:cNvSpPr>
            <a:spLocks noGrp="1"/>
          </p:cNvSpPr>
          <p:nvPr>
            <p:ph type="sldNum" sz="quarter" idx="12"/>
          </p:nvPr>
        </p:nvSpPr>
        <p:spPr/>
        <p:txBody>
          <a:bodyPr/>
          <a:lstStyle/>
          <a:p>
            <a:fld id="{551115BC-487E-4422-894C-CB7CD3E79223}" type="slidenum">
              <a:rPr lang="sv-SE" smtClean="0"/>
              <a:t>2</a:t>
            </a:fld>
            <a:endParaRPr lang="sv-SE" dirty="0"/>
          </a:p>
        </p:txBody>
      </p:sp>
    </p:spTree>
    <p:extLst>
      <p:ext uri="{BB962C8B-B14F-4D97-AF65-F5344CB8AC3E}">
        <p14:creationId xmlns:p14="http://schemas.microsoft.com/office/powerpoint/2010/main" val="3742290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Procurement – Request for Information</a:t>
            </a:r>
            <a:endParaRPr lang="en-GB" dirty="0"/>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t>RFI process to identifier suppliers for full suite of instrumentation </a:t>
            </a:r>
          </a:p>
          <a:p>
            <a:pPr marL="400050" lvl="1" indent="0">
              <a:buNone/>
            </a:pPr>
            <a:r>
              <a:rPr lang="en-GB" dirty="0" smtClean="0"/>
              <a:t>Launched 15</a:t>
            </a:r>
            <a:r>
              <a:rPr lang="en-GB" baseline="30000" dirty="0" smtClean="0"/>
              <a:t>th</a:t>
            </a:r>
            <a:r>
              <a:rPr lang="en-GB" dirty="0" smtClean="0"/>
              <a:t> Dec 2017</a:t>
            </a:r>
          </a:p>
          <a:p>
            <a:pPr marL="400050" lvl="1" indent="0">
              <a:buNone/>
            </a:pPr>
            <a:r>
              <a:rPr lang="en-GB" dirty="0" smtClean="0"/>
              <a:t>Closed 23</a:t>
            </a:r>
            <a:r>
              <a:rPr lang="en-GB" baseline="30000" dirty="0" smtClean="0"/>
              <a:t>rd</a:t>
            </a:r>
            <a:r>
              <a:rPr lang="en-GB" dirty="0" smtClean="0"/>
              <a:t> Feb 2018</a:t>
            </a:r>
          </a:p>
          <a:p>
            <a:pPr marL="0" indent="0">
              <a:buNone/>
            </a:pPr>
            <a:r>
              <a:rPr lang="en-GB" dirty="0" smtClean="0"/>
              <a:t>20 Submissions</a:t>
            </a:r>
          </a:p>
          <a:p>
            <a:pPr marL="0" indent="0">
              <a:buNone/>
            </a:pPr>
            <a:endParaRPr lang="en-GB" dirty="0"/>
          </a:p>
          <a:p>
            <a:pPr marL="0" indent="0">
              <a:buNone/>
            </a:pPr>
            <a:r>
              <a:rPr lang="en-GB" dirty="0" smtClean="0"/>
              <a:t>Already purchased</a:t>
            </a:r>
          </a:p>
          <a:p>
            <a:pPr marL="400050" lvl="1" indent="0">
              <a:buNone/>
            </a:pPr>
            <a:r>
              <a:rPr lang="en-GB" dirty="0"/>
              <a:t>Berthold LB6419 (DESY Pandora) for comparison on </a:t>
            </a:r>
            <a:r>
              <a:rPr lang="en-GB" dirty="0" smtClean="0"/>
              <a:t>TS2, </a:t>
            </a:r>
            <a:r>
              <a:rPr lang="en-GB" dirty="0"/>
              <a:t>then Warm </a:t>
            </a:r>
            <a:r>
              <a:rPr lang="en-GB" dirty="0" smtClean="0"/>
              <a:t>Linac, </a:t>
            </a:r>
            <a:r>
              <a:rPr lang="en-GB" dirty="0"/>
              <a:t>with CROME</a:t>
            </a:r>
            <a:endParaRPr lang="en-GB" dirty="0" smtClean="0"/>
          </a:p>
          <a:p>
            <a:pPr marL="400050" lvl="1" indent="0">
              <a:buNone/>
            </a:pPr>
            <a:r>
              <a:rPr lang="en-GB" dirty="0" smtClean="0"/>
              <a:t>Various handheld monitors for testing by RP</a:t>
            </a:r>
          </a:p>
          <a:p>
            <a:pPr marL="400050" lvl="1" indent="0">
              <a:buNone/>
            </a:pPr>
            <a:r>
              <a:rPr lang="en-GB" dirty="0" smtClean="0"/>
              <a:t>Radioactive source safes</a:t>
            </a:r>
          </a:p>
          <a:p>
            <a:pPr marL="400050" lvl="1" indent="0">
              <a:buNone/>
            </a:pPr>
            <a:r>
              <a:rPr lang="en-GB" dirty="0" smtClean="0"/>
              <a:t>Radioactive sources (awaiting licence)</a:t>
            </a:r>
          </a:p>
          <a:p>
            <a:pPr marL="400050" lvl="1" indent="0">
              <a:buNone/>
            </a:pPr>
            <a:r>
              <a:rPr lang="en-GB" dirty="0" smtClean="0"/>
              <a:t>Traka key control system</a:t>
            </a:r>
          </a:p>
          <a:p>
            <a:pPr marL="0" indent="0">
              <a:buNone/>
            </a:pPr>
            <a:endParaRPr lang="en-GB" dirty="0" smtClean="0"/>
          </a:p>
        </p:txBody>
      </p:sp>
      <p:sp>
        <p:nvSpPr>
          <p:cNvPr id="4" name="Slide Number Placeholder 3"/>
          <p:cNvSpPr>
            <a:spLocks noGrp="1"/>
          </p:cNvSpPr>
          <p:nvPr>
            <p:ph type="sldNum" sz="quarter" idx="12"/>
          </p:nvPr>
        </p:nvSpPr>
        <p:spPr/>
        <p:txBody>
          <a:bodyPr/>
          <a:lstStyle/>
          <a:p>
            <a:fld id="{551115BC-487E-4422-894C-CB7CD3E79223}" type="slidenum">
              <a:rPr lang="sv-SE" smtClean="0"/>
              <a:t>3</a:t>
            </a:fld>
            <a:endParaRPr lang="sv-SE" dirty="0"/>
          </a:p>
        </p:txBody>
      </p:sp>
    </p:spTree>
    <p:extLst>
      <p:ext uri="{BB962C8B-B14F-4D97-AF65-F5344CB8AC3E}">
        <p14:creationId xmlns:p14="http://schemas.microsoft.com/office/powerpoint/2010/main" val="3304201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a:t>
            </a:r>
            <a:endParaRPr lang="sv-SE" dirty="0"/>
          </a:p>
        </p:txBody>
      </p:sp>
      <p:sp>
        <p:nvSpPr>
          <p:cNvPr id="4" name="Slide Number Placeholder 3"/>
          <p:cNvSpPr>
            <a:spLocks noGrp="1"/>
          </p:cNvSpPr>
          <p:nvPr>
            <p:ph type="sldNum" sz="quarter" idx="12"/>
          </p:nvPr>
        </p:nvSpPr>
        <p:spPr/>
        <p:txBody>
          <a:bodyPr/>
          <a:lstStyle/>
          <a:p>
            <a:fld id="{551115BC-487E-4422-894C-CB7CD3E79223}" type="slidenum">
              <a:rPr lang="sv-SE" smtClean="0"/>
              <a:t>4</a:t>
            </a:fld>
            <a:endParaRPr lang="sv-SE" dirty="0"/>
          </a:p>
        </p:txBody>
      </p:sp>
      <p:sp>
        <p:nvSpPr>
          <p:cNvPr id="6" name="Content Placeholder 5"/>
          <p:cNvSpPr>
            <a:spLocks noGrp="1"/>
          </p:cNvSpPr>
          <p:nvPr>
            <p:ph idx="1"/>
          </p:nvPr>
        </p:nvSpPr>
        <p:spPr/>
        <p:txBody>
          <a:bodyPr anchor="t">
            <a:normAutofit/>
          </a:bodyPr>
          <a:lstStyle/>
          <a:p>
            <a:pPr marL="0" indent="0">
              <a:buNone/>
            </a:pPr>
            <a:r>
              <a:rPr lang="en-GB" sz="2400" dirty="0" smtClean="0"/>
              <a:t>Full equipment requirements ongoing</a:t>
            </a:r>
          </a:p>
          <a:p>
            <a:pPr marL="0" indent="0">
              <a:buNone/>
            </a:pPr>
            <a:r>
              <a:rPr lang="en-GB" sz="2400" dirty="0" smtClean="0"/>
              <a:t>Asset management – FBS structures defined, LBS ongoing</a:t>
            </a:r>
          </a:p>
          <a:p>
            <a:pPr marL="0" indent="0">
              <a:buNone/>
            </a:pPr>
            <a:r>
              <a:rPr lang="en-GB" sz="2400" dirty="0" smtClean="0"/>
              <a:t>Equipment catalogue ongoing</a:t>
            </a:r>
          </a:p>
          <a:p>
            <a:pPr marL="0" indent="0">
              <a:buNone/>
            </a:pPr>
            <a:endParaRPr lang="en-GB" dirty="0" smtClean="0"/>
          </a:p>
          <a:p>
            <a:endParaRPr lang="en-GB" dirty="0"/>
          </a:p>
          <a:p>
            <a:endParaRPr lang="en-GB" dirty="0" smtClean="0"/>
          </a:p>
          <a:p>
            <a:endParaRPr lang="en-GB" dirty="0"/>
          </a:p>
          <a:p>
            <a:endParaRPr lang="en-GB" dirty="0" smtClean="0"/>
          </a:p>
          <a:p>
            <a:pPr marL="0" indent="0">
              <a:buNone/>
            </a:pPr>
            <a:endParaRPr lang="sv-SE" dirty="0"/>
          </a:p>
        </p:txBody>
      </p:sp>
      <p:graphicFrame>
        <p:nvGraphicFramePr>
          <p:cNvPr id="7" name="Table 6"/>
          <p:cNvGraphicFramePr>
            <a:graphicFrameLocks noGrp="1"/>
          </p:cNvGraphicFramePr>
          <p:nvPr>
            <p:extLst>
              <p:ext uri="{D42A27DB-BD31-4B8C-83A1-F6EECF244321}">
                <p14:modId xmlns:p14="http://schemas.microsoft.com/office/powerpoint/2010/main" val="3991499893"/>
              </p:ext>
            </p:extLst>
          </p:nvPr>
        </p:nvGraphicFramePr>
        <p:xfrm>
          <a:off x="1733549" y="3463925"/>
          <a:ext cx="5676901" cy="3257550"/>
        </p:xfrm>
        <a:graphic>
          <a:graphicData uri="http://schemas.openxmlformats.org/drawingml/2006/table">
            <a:tbl>
              <a:tblPr/>
              <a:tblGrid>
                <a:gridCol w="977794">
                  <a:extLst>
                    <a:ext uri="{9D8B030D-6E8A-4147-A177-3AD203B41FA5}">
                      <a16:colId xmlns:a16="http://schemas.microsoft.com/office/drawing/2014/main" val="1179639492"/>
                    </a:ext>
                  </a:extLst>
                </a:gridCol>
                <a:gridCol w="977794">
                  <a:extLst>
                    <a:ext uri="{9D8B030D-6E8A-4147-A177-3AD203B41FA5}">
                      <a16:colId xmlns:a16="http://schemas.microsoft.com/office/drawing/2014/main" val="2111981830"/>
                    </a:ext>
                  </a:extLst>
                </a:gridCol>
                <a:gridCol w="977794">
                  <a:extLst>
                    <a:ext uri="{9D8B030D-6E8A-4147-A177-3AD203B41FA5}">
                      <a16:colId xmlns:a16="http://schemas.microsoft.com/office/drawing/2014/main" val="3059741670"/>
                    </a:ext>
                  </a:extLst>
                </a:gridCol>
                <a:gridCol w="977794">
                  <a:extLst>
                    <a:ext uri="{9D8B030D-6E8A-4147-A177-3AD203B41FA5}">
                      <a16:colId xmlns:a16="http://schemas.microsoft.com/office/drawing/2014/main" val="956749451"/>
                    </a:ext>
                  </a:extLst>
                </a:gridCol>
                <a:gridCol w="787931">
                  <a:extLst>
                    <a:ext uri="{9D8B030D-6E8A-4147-A177-3AD203B41FA5}">
                      <a16:colId xmlns:a16="http://schemas.microsoft.com/office/drawing/2014/main" val="3836918894"/>
                    </a:ext>
                  </a:extLst>
                </a:gridCol>
                <a:gridCol w="977794">
                  <a:extLst>
                    <a:ext uri="{9D8B030D-6E8A-4147-A177-3AD203B41FA5}">
                      <a16:colId xmlns:a16="http://schemas.microsoft.com/office/drawing/2014/main" val="4154275021"/>
                    </a:ext>
                  </a:extLst>
                </a:gridCol>
              </a:tblGrid>
              <a:tr h="361950">
                <a:tc>
                  <a:txBody>
                    <a:bodyPr/>
                    <a:lstStyle/>
                    <a:p>
                      <a:pPr algn="ctr" fontAlgn="ctr"/>
                      <a:endParaRPr lang="sv-SE" sz="1100" b="0" i="0" u="none" strike="noStrike" dirty="0">
                        <a:solidFill>
                          <a:srgbClr val="000000"/>
                        </a:solidFill>
                        <a:effectLst/>
                        <a:latin typeface="Calibri" panose="020F050202020403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sv-SE" sz="1100" b="1" i="0" u="none" strike="noStrike" dirty="0">
                          <a:solidFill>
                            <a:srgbClr val="000000"/>
                          </a:solidFill>
                          <a:effectLst/>
                          <a:latin typeface="Calibri" panose="020F0502020204030204" pitchFamily="34" charset="0"/>
                        </a:rPr>
                        <a:t>Equipment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100" b="1" i="0" u="none" strike="noStrike" noProof="0" dirty="0" smtClean="0">
                          <a:solidFill>
                            <a:srgbClr val="000000"/>
                          </a:solidFill>
                          <a:effectLst/>
                          <a:latin typeface="Calibri" panose="020F0502020204030204" pitchFamily="34" charset="0"/>
                        </a:rPr>
                        <a:t>Infrastructure</a:t>
                      </a:r>
                      <a:endParaRPr lang="en-GB" sz="1100" b="1" i="0" u="none" strike="noStrike" noProof="0"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1" i="0" u="none" strike="noStrike">
                          <a:solidFill>
                            <a:srgbClr val="000000"/>
                          </a:solidFill>
                          <a:effectLst/>
                          <a:latin typeface="Calibri" panose="020F0502020204030204" pitchFamily="34" charset="0"/>
                        </a:rPr>
                        <a:t>Installation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1" i="0" u="none" strike="noStrike">
                          <a:solidFill>
                            <a:srgbClr val="000000"/>
                          </a:solidFill>
                          <a:effectLst/>
                          <a:latin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3047047"/>
                  </a:ext>
                </a:extLst>
              </a:tr>
              <a:tr h="361950">
                <a:tc>
                  <a:txBody>
                    <a:bodyPr/>
                    <a:lstStyle/>
                    <a:p>
                      <a:pPr algn="ctr" fontAlgn="ctr"/>
                      <a:r>
                        <a:rPr lang="sv-SE" sz="1100" b="1" i="0" u="none" strike="noStrike">
                          <a:solidFill>
                            <a:srgbClr val="000000"/>
                          </a:solidFill>
                          <a:effectLst/>
                          <a:latin typeface="Calibri" panose="020F0502020204030204" pitchFamily="34" charset="0"/>
                        </a:rPr>
                        <a:t>2018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€1,157,998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€349,833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€47,600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a:solidFill>
                            <a:srgbClr val="000000"/>
                          </a:solidFill>
                          <a:effectLst/>
                          <a:latin typeface="Calibri" panose="020F0502020204030204" pitchFamily="34" charset="0"/>
                        </a:rPr>
                        <a:t>€1,555,431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9821727"/>
                  </a:ext>
                </a:extLst>
              </a:tr>
              <a:tr h="361950">
                <a:tc>
                  <a:txBody>
                    <a:bodyPr/>
                    <a:lstStyle/>
                    <a:p>
                      <a:pPr algn="ctr" fontAlgn="ctr"/>
                      <a:r>
                        <a:rPr lang="sv-SE" sz="1100" b="1" i="0" u="none" strike="noStrike">
                          <a:solidFill>
                            <a:srgbClr val="000000"/>
                          </a:solidFill>
                          <a:effectLst/>
                          <a:latin typeface="Calibri" panose="020F0502020204030204" pitchFamily="34" charset="0"/>
                        </a:rPr>
                        <a:t>2019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€2,380,733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€186,125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€106,800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a:solidFill>
                            <a:srgbClr val="000000"/>
                          </a:solidFill>
                          <a:effectLst/>
                          <a:latin typeface="Calibri" panose="020F0502020204030204" pitchFamily="34" charset="0"/>
                        </a:rPr>
                        <a:t>€2,673,658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70265"/>
                  </a:ext>
                </a:extLst>
              </a:tr>
              <a:tr h="361950">
                <a:tc>
                  <a:txBody>
                    <a:bodyPr/>
                    <a:lstStyle/>
                    <a:p>
                      <a:pPr algn="ctr" fontAlgn="ctr"/>
                      <a:r>
                        <a:rPr lang="sv-SE" sz="1100" b="1" i="0" u="none" strike="noStrike">
                          <a:solidFill>
                            <a:srgbClr val="000000"/>
                          </a:solidFill>
                          <a:effectLst/>
                          <a:latin typeface="Calibri" panose="020F0502020204030204" pitchFamily="34" charset="0"/>
                        </a:rPr>
                        <a:t>2020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€3,453,336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€183,300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€95,400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a:solidFill>
                            <a:srgbClr val="000000"/>
                          </a:solidFill>
                          <a:effectLst/>
                          <a:latin typeface="Calibri" panose="020F0502020204030204" pitchFamily="34" charset="0"/>
                        </a:rPr>
                        <a:t>€3,732,036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5089099"/>
                  </a:ext>
                </a:extLst>
              </a:tr>
              <a:tr h="361950">
                <a:tc>
                  <a:txBody>
                    <a:bodyPr/>
                    <a:lstStyle/>
                    <a:p>
                      <a:pPr algn="ctr" fontAlgn="ctr"/>
                      <a:r>
                        <a:rPr lang="sv-SE" sz="1100" b="1" i="0" u="none" strike="noStrike" dirty="0">
                          <a:solidFill>
                            <a:srgbClr val="000000"/>
                          </a:solidFill>
                          <a:effectLst/>
                          <a:latin typeface="Calibri" panose="020F0502020204030204" pitchFamily="34" charset="0"/>
                        </a:rPr>
                        <a:t>2021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€832,496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€58,250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€24,900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a:solidFill>
                            <a:srgbClr val="000000"/>
                          </a:solidFill>
                          <a:effectLst/>
                          <a:latin typeface="Calibri" panose="020F0502020204030204" pitchFamily="34" charset="0"/>
                        </a:rPr>
                        <a:t>€915,646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184818"/>
                  </a:ext>
                </a:extLst>
              </a:tr>
              <a:tr h="361950">
                <a:tc>
                  <a:txBody>
                    <a:bodyPr/>
                    <a:lstStyle/>
                    <a:p>
                      <a:pPr algn="ctr" fontAlgn="ctr"/>
                      <a:r>
                        <a:rPr lang="sv-SE" sz="1100" b="1" i="0" u="none" strike="noStrike">
                          <a:solidFill>
                            <a:srgbClr val="000000"/>
                          </a:solidFill>
                          <a:effectLst/>
                          <a:latin typeface="Calibri" panose="020F0502020204030204" pitchFamily="34" charset="0"/>
                        </a:rPr>
                        <a:t>2022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€1,154,864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€103,583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€59,200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dirty="0">
                          <a:solidFill>
                            <a:srgbClr val="000000"/>
                          </a:solidFill>
                          <a:effectLst/>
                          <a:latin typeface="Calibri" panose="020F0502020204030204" pitchFamily="34" charset="0"/>
                        </a:rPr>
                        <a:t>€1,317,648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158893"/>
                  </a:ext>
                </a:extLst>
              </a:tr>
              <a:tr h="361950">
                <a:tc>
                  <a:txBody>
                    <a:bodyPr/>
                    <a:lstStyle/>
                    <a:p>
                      <a:pPr algn="ctr" fontAlgn="ctr"/>
                      <a:r>
                        <a:rPr lang="sv-SE" sz="1100" b="1" i="0" u="none" strike="noStrike">
                          <a:solidFill>
                            <a:srgbClr val="000000"/>
                          </a:solidFill>
                          <a:effectLst/>
                          <a:latin typeface="Calibri" panose="020F0502020204030204" pitchFamily="34" charset="0"/>
                        </a:rPr>
                        <a:t>2023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€1,024,506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€103,583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€62,200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a:solidFill>
                            <a:srgbClr val="000000"/>
                          </a:solidFill>
                          <a:effectLst/>
                          <a:latin typeface="Calibri" panose="020F0502020204030204" pitchFamily="34" charset="0"/>
                        </a:rPr>
                        <a:t>€1,190,290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87111"/>
                  </a:ext>
                </a:extLst>
              </a:tr>
              <a:tr h="361950">
                <a:tc>
                  <a:txBody>
                    <a:bodyPr/>
                    <a:lstStyle/>
                    <a:p>
                      <a:pPr algn="ctr" fontAlgn="ctr"/>
                      <a:endParaRPr lang="sv-SE" sz="11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sv-SE" sz="11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sv-SE" sz="11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sv-SE" sz="1100" b="0" i="0" u="none" strike="noStrike" dirty="0">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499446"/>
                  </a:ext>
                </a:extLst>
              </a:tr>
              <a:tr h="361950">
                <a:tc>
                  <a:txBody>
                    <a:bodyPr/>
                    <a:lstStyle/>
                    <a:p>
                      <a:pPr algn="ctr" fontAlgn="ctr"/>
                      <a:r>
                        <a:rPr lang="sv-SE" sz="1100" b="1" i="0" u="none" strike="noStrike">
                          <a:solidFill>
                            <a:srgbClr val="000000"/>
                          </a:solidFill>
                          <a:effectLst/>
                          <a:latin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€10,003,933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a:solidFill>
                            <a:srgbClr val="000000"/>
                          </a:solidFill>
                          <a:effectLst/>
                          <a:latin typeface="Calibri" panose="020F0502020204030204" pitchFamily="34" charset="0"/>
                        </a:rPr>
                        <a:t>€984,675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v-SE" sz="1100" b="0" i="0" u="none" strike="noStrike" dirty="0">
                          <a:solidFill>
                            <a:srgbClr val="000000"/>
                          </a:solidFill>
                          <a:effectLst/>
                          <a:latin typeface="Calibri" panose="020F0502020204030204" pitchFamily="34" charset="0"/>
                        </a:rPr>
                        <a:t>€396,100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sv-SE" sz="1100" b="0" i="0" u="none" strike="noStrike">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sv-SE" sz="1100" b="0" i="0" u="none" strike="noStrike" dirty="0">
                          <a:solidFill>
                            <a:srgbClr val="000000"/>
                          </a:solidFill>
                          <a:effectLst/>
                          <a:latin typeface="Calibri" panose="020F0502020204030204" pitchFamily="34" charset="0"/>
                        </a:rPr>
                        <a:t>€11,384,708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8201211"/>
                  </a:ext>
                </a:extLst>
              </a:tr>
            </a:tbl>
          </a:graphicData>
        </a:graphic>
      </p:graphicFrame>
      <p:sp>
        <p:nvSpPr>
          <p:cNvPr id="8"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733067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Budget - 2018</a:t>
            </a:r>
            <a:endParaRPr lang="sv-SE"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a:t>Change Control Board </a:t>
            </a:r>
            <a:r>
              <a:rPr lang="en-GB" dirty="0" smtClean="0"/>
              <a:t>15</a:t>
            </a:r>
            <a:r>
              <a:rPr lang="en-GB" baseline="30000" dirty="0" smtClean="0"/>
              <a:t>th</a:t>
            </a:r>
            <a:r>
              <a:rPr lang="en-GB" dirty="0" smtClean="0"/>
              <a:t> December approved CR0192 for </a:t>
            </a:r>
            <a:r>
              <a:rPr lang="en-GB" dirty="0" smtClean="0"/>
              <a:t>1.5M</a:t>
            </a:r>
            <a:r>
              <a:rPr lang="en-GB" dirty="0" smtClean="0"/>
              <a:t>€ for 2018</a:t>
            </a:r>
          </a:p>
          <a:p>
            <a:pPr marL="0" indent="0">
              <a:buNone/>
            </a:pPr>
            <a:endParaRPr lang="en-GB" dirty="0"/>
          </a:p>
          <a:p>
            <a:pPr marL="0" indent="0">
              <a:buNone/>
            </a:pPr>
            <a:r>
              <a:rPr lang="en-GB" dirty="0"/>
              <a:t>800k€ </a:t>
            </a:r>
            <a:r>
              <a:rPr lang="en-GB" dirty="0" smtClean="0"/>
              <a:t>Environmental &amp; RP </a:t>
            </a:r>
            <a:r>
              <a:rPr lang="en-GB" dirty="0"/>
              <a:t>Lab </a:t>
            </a:r>
            <a:r>
              <a:rPr lang="en-GB" dirty="0" smtClean="0"/>
              <a:t>equipment</a:t>
            </a:r>
          </a:p>
          <a:p>
            <a:pPr marL="0" indent="0">
              <a:buNone/>
            </a:pPr>
            <a:r>
              <a:rPr lang="en-GB" dirty="0" smtClean="0"/>
              <a:t>350k€ </a:t>
            </a:r>
            <a:r>
              <a:rPr lang="en-GB" dirty="0"/>
              <a:t>Environmental </a:t>
            </a:r>
            <a:r>
              <a:rPr lang="en-GB" dirty="0" smtClean="0"/>
              <a:t>Civil </a:t>
            </a:r>
            <a:r>
              <a:rPr lang="en-GB" dirty="0" smtClean="0"/>
              <a:t>Engineering &amp; Infrastructure</a:t>
            </a:r>
            <a:endParaRPr lang="en-GB" dirty="0" smtClean="0"/>
          </a:p>
          <a:p>
            <a:pPr marL="0" indent="0">
              <a:buNone/>
            </a:pPr>
            <a:r>
              <a:rPr lang="en-GB" dirty="0" smtClean="0"/>
              <a:t>100</a:t>
            </a:r>
            <a:r>
              <a:rPr lang="en-GB" dirty="0"/>
              <a:t>k€ </a:t>
            </a:r>
            <a:r>
              <a:rPr lang="en-GB" dirty="0" smtClean="0"/>
              <a:t>Environmental </a:t>
            </a:r>
            <a:r>
              <a:rPr lang="en-GB" dirty="0" smtClean="0"/>
              <a:t>Monitoring</a:t>
            </a:r>
          </a:p>
          <a:p>
            <a:pPr marL="0" indent="0">
              <a:buNone/>
            </a:pPr>
            <a:r>
              <a:rPr lang="en-GB" dirty="0" smtClean="0"/>
              <a:t>85k</a:t>
            </a:r>
            <a:r>
              <a:rPr lang="en-GB" dirty="0"/>
              <a:t>€ </a:t>
            </a:r>
            <a:r>
              <a:rPr lang="en-GB" dirty="0" smtClean="0"/>
              <a:t>Hand &amp; Foot Monitors</a:t>
            </a:r>
            <a:endParaRPr lang="en-GB" dirty="0"/>
          </a:p>
          <a:p>
            <a:pPr marL="0" indent="0">
              <a:buNone/>
            </a:pPr>
            <a:r>
              <a:rPr lang="en-GB" dirty="0" smtClean="0"/>
              <a:t>60k</a:t>
            </a:r>
            <a:r>
              <a:rPr lang="en-GB" dirty="0"/>
              <a:t>€ </a:t>
            </a:r>
            <a:r>
              <a:rPr lang="en-GB" dirty="0" smtClean="0"/>
              <a:t>Gas / Aerosol Monitors</a:t>
            </a:r>
            <a:endParaRPr lang="en-GB" dirty="0" smtClean="0"/>
          </a:p>
          <a:p>
            <a:pPr marL="0" indent="0">
              <a:buNone/>
            </a:pPr>
            <a:r>
              <a:rPr lang="en-GB" dirty="0" smtClean="0"/>
              <a:t>50</a:t>
            </a:r>
            <a:r>
              <a:rPr lang="en-GB" dirty="0"/>
              <a:t>k€ </a:t>
            </a:r>
            <a:r>
              <a:rPr lang="en-GB" dirty="0" smtClean="0"/>
              <a:t>Hand Held Equipment</a:t>
            </a:r>
          </a:p>
          <a:p>
            <a:pPr marL="0" indent="0">
              <a:buNone/>
            </a:pPr>
            <a:r>
              <a:rPr lang="en-GB" dirty="0"/>
              <a:t>50k€ </a:t>
            </a:r>
            <a:r>
              <a:rPr lang="en-GB" dirty="0" smtClean="0"/>
              <a:t>Installation Cost (resources)</a:t>
            </a:r>
            <a:endParaRPr lang="en-GB" dirty="0"/>
          </a:p>
          <a:p>
            <a:pPr marL="0" indent="0">
              <a:buNone/>
            </a:pPr>
            <a:endParaRPr lang="en-GB" dirty="0" smtClean="0"/>
          </a:p>
          <a:p>
            <a:pPr marL="0" indent="0">
              <a:buNone/>
            </a:pPr>
            <a:r>
              <a:rPr lang="en-GB" dirty="0" smtClean="0"/>
              <a:t>RP </a:t>
            </a:r>
            <a:r>
              <a:rPr lang="en-GB" dirty="0" smtClean="0"/>
              <a:t>monitoring costs for TS2 &amp; Warm Linac rolled over into 2019 due </a:t>
            </a:r>
            <a:r>
              <a:rPr lang="en-GB" dirty="0" smtClean="0"/>
              <a:t>equipment </a:t>
            </a:r>
            <a:r>
              <a:rPr lang="en-GB" dirty="0" smtClean="0"/>
              <a:t>loaned through collaboration agreement</a:t>
            </a:r>
            <a:r>
              <a:rPr lang="en-GB" dirty="0" smtClean="0"/>
              <a:t>.</a:t>
            </a:r>
            <a:endParaRPr lang="en-GB" dirty="0"/>
          </a:p>
        </p:txBody>
      </p:sp>
      <p:sp>
        <p:nvSpPr>
          <p:cNvPr id="4" name="Slide Number Placeholder 3"/>
          <p:cNvSpPr>
            <a:spLocks noGrp="1"/>
          </p:cNvSpPr>
          <p:nvPr>
            <p:ph type="sldNum" sz="quarter" idx="12"/>
          </p:nvPr>
        </p:nvSpPr>
        <p:spPr/>
        <p:txBody>
          <a:bodyPr/>
          <a:lstStyle/>
          <a:p>
            <a:fld id="{551115BC-487E-4422-894C-CB7CD3E79223}" type="slidenum">
              <a:rPr lang="sv-SE" smtClean="0"/>
              <a:t>5</a:t>
            </a:fld>
            <a:endParaRPr lang="sv-SE" dirty="0"/>
          </a:p>
        </p:txBody>
      </p:sp>
    </p:spTree>
    <p:extLst>
      <p:ext uri="{BB962C8B-B14F-4D97-AF65-F5344CB8AC3E}">
        <p14:creationId xmlns:p14="http://schemas.microsoft.com/office/powerpoint/2010/main" val="3618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Procurement – pipeline </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Civil engineering for the Environment Monitoring Program </a:t>
            </a:r>
            <a:r>
              <a:rPr lang="en-GB" dirty="0" smtClean="0">
                <a:hlinkClick r:id="rId3"/>
              </a:rPr>
              <a:t>CFPRO-85</a:t>
            </a:r>
            <a:endParaRPr lang="en-GB" dirty="0" smtClean="0"/>
          </a:p>
          <a:p>
            <a:r>
              <a:rPr lang="en-GB" dirty="0"/>
              <a:t>Stray radiation monitoring cabinets </a:t>
            </a:r>
            <a:r>
              <a:rPr lang="en-GB" dirty="0" smtClean="0"/>
              <a:t>– awaiting CF confirmation</a:t>
            </a:r>
            <a:endParaRPr lang="en-GB" dirty="0"/>
          </a:p>
          <a:p>
            <a:endParaRPr lang="en-GB" dirty="0"/>
          </a:p>
          <a:p>
            <a:r>
              <a:rPr lang="en-GB" dirty="0" smtClean="0"/>
              <a:t>Labs and Workshop bungalows – tendering launched</a:t>
            </a:r>
          </a:p>
          <a:p>
            <a:r>
              <a:rPr lang="en-GB" dirty="0" smtClean="0"/>
              <a:t>5 </a:t>
            </a:r>
            <a:r>
              <a:rPr lang="en-GB" dirty="0"/>
              <a:t>year HFM </a:t>
            </a:r>
            <a:r>
              <a:rPr lang="en-GB" dirty="0" smtClean="0"/>
              <a:t>contract – meeting likely supplier in two weeks</a:t>
            </a:r>
            <a:endParaRPr lang="en-GB" dirty="0"/>
          </a:p>
          <a:p>
            <a:r>
              <a:rPr lang="en-GB" dirty="0"/>
              <a:t>Gas and aerosol monitor for W</a:t>
            </a:r>
            <a:r>
              <a:rPr lang="en-GB" dirty="0" smtClean="0"/>
              <a:t>arm </a:t>
            </a:r>
            <a:r>
              <a:rPr lang="en-GB" dirty="0"/>
              <a:t>L</a:t>
            </a:r>
            <a:r>
              <a:rPr lang="en-GB" dirty="0" smtClean="0"/>
              <a:t>inac – waiting for temporary shielding wall to be finalised.</a:t>
            </a:r>
            <a:endParaRPr lang="en-GB" dirty="0"/>
          </a:p>
          <a:p>
            <a:r>
              <a:rPr lang="en-GB" dirty="0" smtClean="0"/>
              <a:t>Lab </a:t>
            </a:r>
            <a:r>
              <a:rPr lang="en-GB" dirty="0"/>
              <a:t>equipment – awaiting </a:t>
            </a:r>
            <a:r>
              <a:rPr lang="en-GB" dirty="0" smtClean="0"/>
              <a:t>specifications</a:t>
            </a:r>
          </a:p>
          <a:p>
            <a:r>
              <a:rPr lang="en-GB" dirty="0" smtClean="0"/>
              <a:t>Meteorological weather mast – need 3</a:t>
            </a:r>
            <a:r>
              <a:rPr lang="en-GB" baseline="30000" dirty="0" smtClean="0"/>
              <a:t>rd</a:t>
            </a:r>
            <a:r>
              <a:rPr lang="en-GB" dirty="0" smtClean="0"/>
              <a:t> quote</a:t>
            </a:r>
            <a:endParaRPr lang="en-GB" dirty="0"/>
          </a:p>
          <a:p>
            <a:pPr marL="0" indent="0">
              <a:buNone/>
            </a:pPr>
            <a:endParaRPr lang="en-GB" dirty="0" smtClean="0"/>
          </a:p>
          <a:p>
            <a:pPr marL="0" indent="0">
              <a:buNone/>
            </a:pPr>
            <a:endParaRPr lang="en-GB" dirty="0" smtClean="0"/>
          </a:p>
        </p:txBody>
      </p:sp>
      <p:sp>
        <p:nvSpPr>
          <p:cNvPr id="4" name="Slide Number Placeholder 3"/>
          <p:cNvSpPr>
            <a:spLocks noGrp="1"/>
          </p:cNvSpPr>
          <p:nvPr>
            <p:ph type="sldNum" sz="quarter" idx="12"/>
          </p:nvPr>
        </p:nvSpPr>
        <p:spPr/>
        <p:txBody>
          <a:bodyPr/>
          <a:lstStyle/>
          <a:p>
            <a:fld id="{551115BC-487E-4422-894C-CB7CD3E79223}" type="slidenum">
              <a:rPr lang="sv-SE" smtClean="0"/>
              <a:t>6</a:t>
            </a:fld>
            <a:endParaRPr lang="sv-SE" dirty="0"/>
          </a:p>
        </p:txBody>
      </p:sp>
    </p:spTree>
    <p:extLst>
      <p:ext uri="{BB962C8B-B14F-4D97-AF65-F5344CB8AC3E}">
        <p14:creationId xmlns:p14="http://schemas.microsoft.com/office/powerpoint/2010/main" val="2905827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Timeline</a:t>
            </a:r>
            <a:endParaRPr lang="en-GB" dirty="0"/>
          </a:p>
        </p:txBody>
      </p:sp>
      <p:sp>
        <p:nvSpPr>
          <p:cNvPr id="3" name="Content Placeholder 2"/>
          <p:cNvSpPr>
            <a:spLocks noGrp="1"/>
          </p:cNvSpPr>
          <p:nvPr>
            <p:ph idx="1"/>
          </p:nvPr>
        </p:nvSpPr>
        <p:spPr/>
        <p:txBody>
          <a:bodyPr/>
          <a:lstStyle/>
          <a:p>
            <a:r>
              <a:rPr lang="en-GB" sz="2400" dirty="0" smtClean="0"/>
              <a:t>Timeline, not taking into account project re-baselining process</a:t>
            </a:r>
          </a:p>
          <a:p>
            <a:endParaRPr lang="en-GB" sz="2400" dirty="0" smtClean="0"/>
          </a:p>
          <a:p>
            <a:pPr lvl="1"/>
            <a:r>
              <a:rPr lang="en-GB" dirty="0" smtClean="0"/>
              <a:t>Test Stand 2 		June 2018</a:t>
            </a:r>
          </a:p>
          <a:p>
            <a:pPr lvl="1"/>
            <a:r>
              <a:rPr lang="en-GB" dirty="0" smtClean="0"/>
              <a:t>Warm </a:t>
            </a:r>
            <a:r>
              <a:rPr lang="en-GB" dirty="0" err="1" smtClean="0"/>
              <a:t>Linac</a:t>
            </a:r>
            <a:r>
              <a:rPr lang="en-GB" dirty="0" smtClean="0"/>
              <a:t> 		October 2018</a:t>
            </a:r>
          </a:p>
          <a:p>
            <a:pPr lvl="1"/>
            <a:r>
              <a:rPr lang="en-GB" dirty="0" smtClean="0"/>
              <a:t>Cold </a:t>
            </a:r>
            <a:r>
              <a:rPr lang="en-GB" dirty="0" err="1" smtClean="0"/>
              <a:t>Linac</a:t>
            </a:r>
            <a:r>
              <a:rPr lang="en-GB" dirty="0" smtClean="0"/>
              <a:t>		June 2019</a:t>
            </a:r>
          </a:p>
          <a:p>
            <a:pPr lvl="1"/>
            <a:r>
              <a:rPr lang="en-GB" dirty="0" smtClean="0"/>
              <a:t>Waste building 		Oct 2019 (start)</a:t>
            </a:r>
          </a:p>
          <a:p>
            <a:pPr lvl="1"/>
            <a:r>
              <a:rPr lang="en-GB" dirty="0" smtClean="0"/>
              <a:t>Target Building		July 2020</a:t>
            </a:r>
          </a:p>
          <a:p>
            <a:pPr lvl="1"/>
            <a:r>
              <a:rPr lang="en-GB" dirty="0" smtClean="0"/>
              <a:t>Active cell 		2021</a:t>
            </a:r>
          </a:p>
          <a:p>
            <a:pPr lvl="1"/>
            <a:r>
              <a:rPr lang="en-GB" dirty="0" smtClean="0"/>
              <a:t>User program		2023</a:t>
            </a:r>
          </a:p>
          <a:p>
            <a:pPr lvl="1"/>
            <a:endParaRPr lang="en-GB" dirty="0" smtClean="0"/>
          </a:p>
          <a:p>
            <a:pPr lvl="1"/>
            <a:endParaRPr lang="en-GB" dirty="0"/>
          </a:p>
        </p:txBody>
      </p:sp>
      <p:sp>
        <p:nvSpPr>
          <p:cNvPr id="4" name="Slide Number Placeholder 3"/>
          <p:cNvSpPr>
            <a:spLocks noGrp="1"/>
          </p:cNvSpPr>
          <p:nvPr>
            <p:ph type="sldNum" sz="quarter" idx="12"/>
          </p:nvPr>
        </p:nvSpPr>
        <p:spPr/>
        <p:txBody>
          <a:bodyPr/>
          <a:lstStyle/>
          <a:p>
            <a:fld id="{551115BC-487E-4422-894C-CB7CD3E79223}" type="slidenum">
              <a:rPr lang="sv-SE" smtClean="0"/>
              <a:t>7</a:t>
            </a:fld>
            <a:endParaRPr lang="sv-SE" dirty="0"/>
          </a:p>
        </p:txBody>
      </p:sp>
    </p:spTree>
    <p:extLst>
      <p:ext uri="{BB962C8B-B14F-4D97-AF65-F5344CB8AC3E}">
        <p14:creationId xmlns:p14="http://schemas.microsoft.com/office/powerpoint/2010/main" val="181133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Collaboration Addendum with CERN</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t>ESS ES&amp;H / CERN HSE </a:t>
            </a:r>
          </a:p>
          <a:p>
            <a:pPr marL="0" indent="0">
              <a:buNone/>
            </a:pPr>
            <a:r>
              <a:rPr lang="en-GB" dirty="0"/>
              <a:t>	</a:t>
            </a:r>
            <a:r>
              <a:rPr lang="en-GB" dirty="0" smtClean="0"/>
              <a:t>CROME NDA signed 23/02/2018</a:t>
            </a:r>
          </a:p>
          <a:p>
            <a:pPr marL="0" indent="0">
              <a:buNone/>
            </a:pPr>
            <a:r>
              <a:rPr lang="en-GB" dirty="0"/>
              <a:t>	</a:t>
            </a:r>
            <a:r>
              <a:rPr lang="en-GB" dirty="0" smtClean="0"/>
              <a:t>Collaboration addendum for CROME </a:t>
            </a:r>
            <a:r>
              <a:rPr lang="en-GB" dirty="0" smtClean="0"/>
              <a:t>supply – with legal services</a:t>
            </a:r>
            <a:endParaRPr lang="en-GB" dirty="0" smtClean="0"/>
          </a:p>
          <a:p>
            <a:pPr marL="0" indent="0">
              <a:buNone/>
            </a:pPr>
            <a:endParaRPr lang="en-GB" dirty="0"/>
          </a:p>
          <a:p>
            <a:r>
              <a:rPr lang="en-GB" dirty="0" smtClean="0"/>
              <a:t>TS2</a:t>
            </a:r>
          </a:p>
          <a:p>
            <a:pPr lvl="1"/>
            <a:r>
              <a:rPr lang="en-GB" dirty="0" smtClean="0"/>
              <a:t>2 x Area Gamma Monitors</a:t>
            </a:r>
          </a:p>
          <a:p>
            <a:pPr lvl="1"/>
            <a:r>
              <a:rPr lang="en-GB" dirty="0" smtClean="0"/>
              <a:t>1 Area X-ray monitor</a:t>
            </a:r>
          </a:p>
          <a:p>
            <a:r>
              <a:rPr lang="en-GB" dirty="0" smtClean="0"/>
              <a:t>Warm Linac</a:t>
            </a:r>
          </a:p>
          <a:p>
            <a:pPr lvl="1"/>
            <a:r>
              <a:rPr lang="en-GB" dirty="0" smtClean="0"/>
              <a:t>5 x Area Mixed Field Monitors</a:t>
            </a:r>
          </a:p>
          <a:p>
            <a:pPr lvl="1"/>
            <a:r>
              <a:rPr lang="en-GB" dirty="0" smtClean="0"/>
              <a:t>3 x Area induced activity Monitor</a:t>
            </a:r>
          </a:p>
          <a:p>
            <a:pPr lvl="1"/>
            <a:r>
              <a:rPr lang="en-GB" dirty="0" smtClean="0"/>
              <a:t>1 x Hand &amp; Foot Contamination Monitor</a:t>
            </a:r>
          </a:p>
          <a:p>
            <a:pPr marL="57150" indent="0">
              <a:buNone/>
            </a:pPr>
            <a:r>
              <a:rPr lang="en-GB" dirty="0" smtClean="0"/>
              <a:t>Including spare detectors, power supplies, alarm units, cabling, etc.</a:t>
            </a:r>
          </a:p>
          <a:p>
            <a:pPr marL="57150" indent="0">
              <a:buNone/>
            </a:pPr>
            <a:endParaRPr lang="en-GB" dirty="0" smtClean="0"/>
          </a:p>
          <a:p>
            <a:pPr marL="57150" indent="0">
              <a:buNone/>
            </a:pPr>
            <a:r>
              <a:rPr lang="en-GB" dirty="0" smtClean="0"/>
              <a:t>Training for ultra low current connectors</a:t>
            </a:r>
          </a:p>
          <a:p>
            <a:pPr marL="57150" indent="0">
              <a:buNone/>
            </a:pPr>
            <a:endParaRPr lang="en-GB" dirty="0"/>
          </a:p>
        </p:txBody>
      </p:sp>
      <p:sp>
        <p:nvSpPr>
          <p:cNvPr id="4" name="Slide Number Placeholder 3"/>
          <p:cNvSpPr>
            <a:spLocks noGrp="1"/>
          </p:cNvSpPr>
          <p:nvPr>
            <p:ph type="sldNum" sz="quarter" idx="12"/>
          </p:nvPr>
        </p:nvSpPr>
        <p:spPr/>
        <p:txBody>
          <a:bodyPr/>
          <a:lstStyle/>
          <a:p>
            <a:fld id="{551115BC-487E-4422-894C-CB7CD3E79223}" type="slidenum">
              <a:rPr lang="sv-SE" smtClean="0"/>
              <a:t>8</a:t>
            </a:fld>
            <a:endParaRPr lang="sv-SE" dirty="0"/>
          </a:p>
        </p:txBody>
      </p:sp>
    </p:spTree>
    <p:extLst>
      <p:ext uri="{BB962C8B-B14F-4D97-AF65-F5344CB8AC3E}">
        <p14:creationId xmlns:p14="http://schemas.microsoft.com/office/powerpoint/2010/main" val="3424587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smtClean="0"/>
              <a:t>Radiation Protection - Test Stand 2 </a:t>
            </a:r>
            <a:r>
              <a:rPr lang="en-GB" dirty="0"/>
              <a:t>(</a:t>
            </a:r>
            <a:r>
              <a:rPr lang="en-GB" dirty="0" smtClean="0"/>
              <a:t>TS2)</a:t>
            </a:r>
            <a:endParaRPr lang="en-GB" dirty="0"/>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05" t="72" r="-105" b="72"/>
          <a:stretch/>
        </p:blipFill>
        <p:spPr>
          <a:xfrm>
            <a:off x="856199" y="1473017"/>
            <a:ext cx="7431602" cy="5248457"/>
          </a:xfrm>
        </p:spPr>
      </p:pic>
      <p:sp>
        <p:nvSpPr>
          <p:cNvPr id="4" name="Slide Number Placeholder 3"/>
          <p:cNvSpPr>
            <a:spLocks noGrp="1"/>
          </p:cNvSpPr>
          <p:nvPr>
            <p:ph type="sldNum" sz="quarter" idx="12"/>
          </p:nvPr>
        </p:nvSpPr>
        <p:spPr/>
        <p:txBody>
          <a:bodyPr/>
          <a:lstStyle/>
          <a:p>
            <a:fld id="{551115BC-487E-4422-894C-CB7CD3E79223}" type="slidenum">
              <a:rPr lang="sv-SE" smtClean="0"/>
              <a:t>9</a:t>
            </a:fld>
            <a:endParaRPr lang="sv-SE" dirty="0"/>
          </a:p>
        </p:txBody>
      </p:sp>
    </p:spTree>
    <p:extLst>
      <p:ext uri="{BB962C8B-B14F-4D97-AF65-F5344CB8AC3E}">
        <p14:creationId xmlns:p14="http://schemas.microsoft.com/office/powerpoint/2010/main" val="258122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ESS Core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SS Core Powerpoint" id="{F02C5803-D437-4A4B-B279-84472F47EB33}" vid="{77746F4A-52A9-724A-84EC-D1436FAAE3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 Core Powerpoint.potx</Template>
  <TotalTime>50900</TotalTime>
  <Words>750</Words>
  <Application>Microsoft Office PowerPoint</Application>
  <PresentationFormat>On-screen Show (4:3)</PresentationFormat>
  <Paragraphs>183</Paragraphs>
  <Slides>16</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ESS Core Powerpoint</vt:lpstr>
      <vt:lpstr>Radiological and Environmental Monitoring System (REMS)</vt:lpstr>
      <vt:lpstr>Recommendations</vt:lpstr>
      <vt:lpstr>Procurement – Request for Information</vt:lpstr>
      <vt:lpstr>Overview</vt:lpstr>
      <vt:lpstr>Budget - 2018</vt:lpstr>
      <vt:lpstr>Procurement – pipeline </vt:lpstr>
      <vt:lpstr>Timeline</vt:lpstr>
      <vt:lpstr>Collaboration Addendum with CERN</vt:lpstr>
      <vt:lpstr> Radiation Protection - Test Stand 2 (TS2)</vt:lpstr>
      <vt:lpstr>Radiation Protection - Warm Linac</vt:lpstr>
      <vt:lpstr>Radiation Protection – Cold Linac</vt:lpstr>
      <vt:lpstr>Radiological  Environmental Program</vt:lpstr>
      <vt:lpstr>Resources</vt:lpstr>
      <vt:lpstr>Space - Workshop, labs &amp; source storage </vt:lpstr>
      <vt:lpstr>Misc</vt:lpstr>
      <vt:lpstr>Six months in, what have I missed</vt:lpstr>
    </vt:vector>
  </TitlesOfParts>
  <Company>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Day</dc:creator>
  <cp:lastModifiedBy>Alasdair Day</cp:lastModifiedBy>
  <cp:revision>494</cp:revision>
  <cp:lastPrinted>2016-06-07T09:09:36Z</cp:lastPrinted>
  <dcterms:created xsi:type="dcterms:W3CDTF">2013-10-29T16:05:10Z</dcterms:created>
  <dcterms:modified xsi:type="dcterms:W3CDTF">2018-04-10T13:40:15Z</dcterms:modified>
</cp:coreProperties>
</file>