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3">
  <p:sldMasterIdLst>
    <p:sldMasterId id="2147483648" r:id="rId1"/>
  </p:sldMasterIdLst>
  <p:notesMasterIdLst>
    <p:notesMasterId r:id="rId11"/>
  </p:notesMasterIdLst>
  <p:sldIdLst>
    <p:sldId id="256" r:id="rId2"/>
    <p:sldId id="332" r:id="rId3"/>
    <p:sldId id="392" r:id="rId4"/>
    <p:sldId id="418" r:id="rId5"/>
    <p:sldId id="333" r:id="rId6"/>
    <p:sldId id="335" r:id="rId7"/>
    <p:sldId id="328" r:id="rId8"/>
    <p:sldId id="287" r:id="rId9"/>
    <p:sldId id="316" r:id="rId10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A108542-0DA4-2B40-9C47-2BE792198BBF}">
          <p14:sldIdLst>
            <p14:sldId id="256"/>
            <p14:sldId id="332"/>
            <p14:sldId id="392"/>
            <p14:sldId id="418"/>
            <p14:sldId id="333"/>
            <p14:sldId id="335"/>
            <p14:sldId id="328"/>
            <p14:sldId id="287"/>
            <p14:sldId id="31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4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805" autoAdjust="0"/>
    <p:restoredTop sz="92857" autoAdjust="0"/>
  </p:normalViewPr>
  <p:slideViewPr>
    <p:cSldViewPr>
      <p:cViewPr varScale="1">
        <p:scale>
          <a:sx n="105" d="100"/>
          <a:sy n="105" d="100"/>
        </p:scale>
        <p:origin x="2288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55" d="100"/>
          <a:sy n="155" d="100"/>
        </p:scale>
        <p:origin x="-6728" y="-10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9F57FC-B3FF-4DF2-9417-962901C07B3B}" type="datetimeFigureOut">
              <a:rPr lang="sv-SE" smtClean="0"/>
              <a:t>2018-05-07</a:t>
            </a:fld>
            <a:endParaRPr lang="sv-SE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1A53A7-64CD-4D0E-AAE8-1AC9C79D7085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84655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412639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2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498639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3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857281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dirty="0"/>
              <a:t>No in-situ RH maintenance is foreseen.</a:t>
            </a:r>
          </a:p>
          <a:p>
            <a:r>
              <a:rPr lang="en-GB" sz="1200" dirty="0"/>
              <a:t>Installation is not considered a RH-activity.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268444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5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896227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7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603685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Reduce the amount</a:t>
            </a:r>
            <a:r>
              <a:rPr lang="en-GB" baseline="0" dirty="0"/>
              <a:t> of information. Refer to the document and point out the key. Aim for 30min content.</a:t>
            </a:r>
          </a:p>
          <a:p>
            <a:r>
              <a:rPr lang="is-IS" dirty="0"/>
              <a:t>ESS-0042943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8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527048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Add</a:t>
            </a:r>
            <a:r>
              <a:rPr lang="en-GB" baseline="0" dirty="0"/>
              <a:t> extra slides on what we are looking at.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9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389691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/>
              <a:t>Click to edit Master subtitle style</a:t>
            </a:r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7AC81-318B-4D49-A602-9E30227C87EC}" type="datetime1">
              <a:rPr lang="en-GB" noProof="0" smtClean="0"/>
              <a:t>07/05/2018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  <p:pic>
        <p:nvPicPr>
          <p:cNvPr id="7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260648"/>
            <a:ext cx="1656184" cy="886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884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99CB0-346B-43FA-9EE6-F90C3F3BC0BA}" type="datetime1">
              <a:rPr lang="en-GB" noProof="0" smtClean="0"/>
              <a:t>07/05/2018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  <p:pic>
        <p:nvPicPr>
          <p:cNvPr id="8" name="Bildobjekt 5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008" y="319530"/>
            <a:ext cx="1370480" cy="73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099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66B7F-8271-49DA-A25A-F4BB9F476347}" type="datetime1">
              <a:rPr lang="en-GB" noProof="0" smtClean="0"/>
              <a:t>07/05/2018</a:t>
            </a:fld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  <p:pic>
        <p:nvPicPr>
          <p:cNvPr id="9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662" y="260648"/>
            <a:ext cx="1359826" cy="727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83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D23FA-05C4-4CC1-B281-2F815585BC1C}" type="datetime1">
              <a:rPr lang="en-GB" noProof="0" smtClean="0"/>
              <a:t>07/05/2018</a:t>
            </a:fld>
            <a:endParaRPr lang="en-GB" noProof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10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>
              <a:solidFill>
                <a:srgbClr val="0094C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740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391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03233B-D569-4A6E-878F-CDE152514C47}" type="datetime1">
              <a:rPr lang="en-GB" noProof="0" smtClean="0"/>
              <a:t>07/05/2018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806408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000" dirty="0"/>
              <a:t>Remote Handling Workshop</a:t>
            </a:r>
            <a:br>
              <a:rPr lang="en-GB" sz="4000" dirty="0"/>
            </a:br>
            <a:r>
              <a:rPr lang="en-GB" sz="2000" dirty="0"/>
              <a:t>Introduction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GB" sz="2000" dirty="0">
                <a:solidFill>
                  <a:schemeClr val="bg1"/>
                </a:solidFill>
              </a:rPr>
              <a:t>Erik Nilsson</a:t>
            </a:r>
          </a:p>
          <a:p>
            <a:r>
              <a:rPr lang="en-GB" sz="2000" dirty="0">
                <a:solidFill>
                  <a:schemeClr val="bg1"/>
                </a:solidFill>
              </a:rPr>
              <a:t>Mechanical Engineer</a:t>
            </a:r>
          </a:p>
          <a:p>
            <a:r>
              <a:rPr lang="en-GB" sz="2000" dirty="0">
                <a:solidFill>
                  <a:schemeClr val="bg1"/>
                </a:solidFill>
              </a:rPr>
              <a:t>ESS Chopper Group</a:t>
            </a:r>
          </a:p>
        </p:txBody>
      </p:sp>
      <p:sp>
        <p:nvSpPr>
          <p:cNvPr id="4" name="Rectangle 3"/>
          <p:cNvSpPr/>
          <p:nvPr/>
        </p:nvSpPr>
        <p:spPr>
          <a:xfrm>
            <a:off x="2286000" y="5949280"/>
            <a:ext cx="4572000" cy="60324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GB" sz="1600">
                <a:solidFill>
                  <a:srgbClr val="FFFFFF"/>
                </a:solidFill>
              </a:rPr>
              <a:t>www.europeanspallationsource.se</a:t>
            </a:r>
          </a:p>
          <a:p>
            <a:pPr algn="ctr"/>
            <a:fld id="{656E358F-28A8-D04A-99E6-206C49444CD4}" type="datetime3">
              <a:rPr lang="en-GB" sz="1400" smtClean="0">
                <a:solidFill>
                  <a:srgbClr val="FFFFFF"/>
                </a:solidFill>
              </a:rPr>
              <a:t>7 May, 2018</a:t>
            </a:fld>
            <a:endParaRPr lang="en-GB" sz="14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6133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Introduction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t>2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07AA004-8E74-C640-9C03-A2BE6FA5E3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668" y="1463112"/>
            <a:ext cx="3952299" cy="539488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E2BDD21-1F7A-B846-9161-70443F624E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463112"/>
            <a:ext cx="4257740" cy="5102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3919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remote handling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t>3</a:t>
            </a:fld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71" y="1524855"/>
            <a:ext cx="3495265" cy="3231320"/>
          </a:xfrm>
          <a:prstGeom prst="rect">
            <a:avLst/>
          </a:prstGeom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78" r="38600" b="9428"/>
          <a:stretch>
            <a:fillRect/>
          </a:stretch>
        </p:blipFill>
        <p:spPr bwMode="auto">
          <a:xfrm>
            <a:off x="7743012" y="1486619"/>
            <a:ext cx="1070447" cy="4620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3719" y="2527759"/>
            <a:ext cx="3869533" cy="290215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6371" y="4756175"/>
            <a:ext cx="3495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ESS chopper extraction test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693719" y="5461049"/>
            <a:ext cx="38695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FRM-II Guide replacement</a:t>
            </a:r>
          </a:p>
          <a:p>
            <a:pPr algn="ctr"/>
            <a:r>
              <a:rPr lang="en-US" i="1" dirty="0"/>
              <a:t>Image courtesy of E. </a:t>
            </a:r>
            <a:r>
              <a:rPr lang="en-US" i="1" dirty="0" err="1"/>
              <a:t>Calzada</a:t>
            </a:r>
            <a:endParaRPr lang="en-US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5645732" y="6138520"/>
            <a:ext cx="3167727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ISIS Long tool test</a:t>
            </a:r>
          </a:p>
          <a:p>
            <a:pPr algn="r"/>
            <a:r>
              <a:rPr lang="en-US" i="1" dirty="0"/>
              <a:t>Image courtesy of P. Galsworthy</a:t>
            </a:r>
          </a:p>
        </p:txBody>
      </p:sp>
    </p:spTree>
    <p:extLst>
      <p:ext uri="{BB962C8B-B14F-4D97-AF65-F5344CB8AC3E}">
        <p14:creationId xmlns:p14="http://schemas.microsoft.com/office/powerpoint/2010/main" val="34605401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4</a:t>
            </a:fld>
            <a:endParaRPr lang="en-GB" noProof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1540" y="1484785"/>
            <a:ext cx="7427139" cy="525658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818360" y="3929798"/>
            <a:ext cx="1841793" cy="646331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‘Back’</a:t>
            </a:r>
          </a:p>
          <a:p>
            <a:r>
              <a:rPr lang="en-US" dirty="0"/>
              <a:t>Full-RH or No-RH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613012" y="2636912"/>
            <a:ext cx="2205155" cy="646331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/>
              <a:t>‘Front’</a:t>
            </a:r>
          </a:p>
          <a:p>
            <a:r>
              <a:rPr lang="en-US" dirty="0"/>
              <a:t>Full-RH or Limited-RH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2328788"/>
            <a:ext cx="3505508" cy="4424223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en-GB" sz="2000" dirty="0"/>
              <a:t>After 48-72hrs</a:t>
            </a:r>
          </a:p>
          <a:p>
            <a:r>
              <a:rPr lang="en-GB" sz="2000" dirty="0"/>
              <a:t>Front access</a:t>
            </a:r>
          </a:p>
          <a:p>
            <a:pPr lvl="1"/>
            <a:r>
              <a:rPr lang="en-GB" sz="1600" dirty="0"/>
              <a:t>RH only</a:t>
            </a:r>
          </a:p>
          <a:p>
            <a:r>
              <a:rPr lang="en-GB" sz="2000" dirty="0"/>
              <a:t>Rear access</a:t>
            </a:r>
          </a:p>
          <a:p>
            <a:pPr lvl="1"/>
            <a:r>
              <a:rPr lang="en-GB" sz="1600" dirty="0"/>
              <a:t>Hands on (hotspot removed)</a:t>
            </a:r>
          </a:p>
          <a:p>
            <a:pPr lvl="1"/>
            <a:endParaRPr lang="en-GB" sz="1600" dirty="0"/>
          </a:p>
          <a:p>
            <a:pPr marL="0" indent="0">
              <a:buNone/>
            </a:pPr>
            <a:r>
              <a:rPr lang="en-GB" sz="2000" dirty="0"/>
              <a:t>After 10-15days</a:t>
            </a:r>
          </a:p>
          <a:p>
            <a:r>
              <a:rPr lang="en-GB" sz="2000" dirty="0"/>
              <a:t>Front access</a:t>
            </a:r>
          </a:p>
          <a:p>
            <a:pPr lvl="1"/>
            <a:r>
              <a:rPr lang="en-GB" sz="1600" dirty="0"/>
              <a:t>RH only </a:t>
            </a:r>
          </a:p>
          <a:p>
            <a:pPr lvl="1"/>
            <a:r>
              <a:rPr lang="en-GB" sz="1600" dirty="0"/>
              <a:t>or Hands (hotspot removed)</a:t>
            </a:r>
          </a:p>
          <a:p>
            <a:r>
              <a:rPr lang="en-GB" sz="2000" dirty="0"/>
              <a:t>Rear access</a:t>
            </a:r>
          </a:p>
          <a:p>
            <a:pPr lvl="1"/>
            <a:r>
              <a:rPr lang="en-GB" sz="1600" dirty="0"/>
              <a:t>Hands on</a:t>
            </a:r>
          </a:p>
          <a:p>
            <a:r>
              <a:rPr lang="en-GB" sz="2000" dirty="0"/>
              <a:t>Restricted activities </a:t>
            </a:r>
          </a:p>
        </p:txBody>
      </p:sp>
      <p:sp>
        <p:nvSpPr>
          <p:cNvPr id="8" name="Arc 7"/>
          <p:cNvSpPr/>
          <p:nvPr/>
        </p:nvSpPr>
        <p:spPr>
          <a:xfrm rot="6099840">
            <a:off x="3346346" y="187832"/>
            <a:ext cx="3269972" cy="3543101"/>
          </a:xfrm>
          <a:prstGeom prst="arc">
            <a:avLst>
              <a:gd name="adj1" fmla="val 16200000"/>
              <a:gd name="adj2" fmla="val 20567776"/>
            </a:avLst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588224" y="1959456"/>
            <a:ext cx="1195712" cy="36933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Separation</a:t>
            </a:r>
          </a:p>
        </p:txBody>
      </p:sp>
    </p:spTree>
    <p:extLst>
      <p:ext uri="{BB962C8B-B14F-4D97-AF65-F5344CB8AC3E}">
        <p14:creationId xmlns:p14="http://schemas.microsoft.com/office/powerpoint/2010/main" val="2377966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RH workshop 1 – November 2017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t>5</a:t>
            </a:fld>
            <a:endParaRPr lang="en-GB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25DBCE5-A660-EA4C-A7B8-1F20702B18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21275"/>
          </a:xfrm>
        </p:spPr>
        <p:txBody>
          <a:bodyPr>
            <a:normAutofit/>
          </a:bodyPr>
          <a:lstStyle/>
          <a:p>
            <a:r>
              <a:rPr lang="en-GB" sz="2400" dirty="0"/>
              <a:t>15 participants from 6 institutes</a:t>
            </a:r>
          </a:p>
          <a:p>
            <a:r>
              <a:rPr lang="en-GB" sz="2400" dirty="0"/>
              <a:t>Topics:</a:t>
            </a:r>
          </a:p>
          <a:p>
            <a:pPr lvl="1"/>
            <a:r>
              <a:rPr lang="en-GB" sz="1800" dirty="0"/>
              <a:t>Remote handling justification and guidelines</a:t>
            </a:r>
          </a:p>
          <a:p>
            <a:pPr lvl="1"/>
            <a:r>
              <a:rPr lang="en-GB" sz="1800" dirty="0"/>
              <a:t>Basic information on technical solution areas</a:t>
            </a:r>
          </a:p>
          <a:p>
            <a:pPr lvl="1"/>
            <a:r>
              <a:rPr lang="en-GB" sz="1800" dirty="0"/>
              <a:t>System solutions vs. component solutions</a:t>
            </a:r>
          </a:p>
          <a:p>
            <a:pPr lvl="1"/>
            <a:r>
              <a:rPr lang="en-GB" sz="1800" dirty="0"/>
              <a:t>Alignment issues for Z-alignment of guides</a:t>
            </a:r>
          </a:p>
          <a:p>
            <a:r>
              <a:rPr lang="en-GB" sz="2400" dirty="0"/>
              <a:t>Results:</a:t>
            </a:r>
          </a:p>
          <a:p>
            <a:pPr lvl="1"/>
            <a:r>
              <a:rPr lang="en-GB" sz="1800" dirty="0"/>
              <a:t>General understanding of the requirements and environment</a:t>
            </a:r>
          </a:p>
          <a:p>
            <a:pPr lvl="1"/>
            <a:r>
              <a:rPr lang="en-GB" sz="1800" dirty="0"/>
              <a:t>No non-ESS resources available for solution development. </a:t>
            </a:r>
          </a:p>
          <a:p>
            <a:pPr lvl="2"/>
            <a:r>
              <a:rPr lang="en-GB" sz="1400" dirty="0"/>
              <a:t>ESS develops all solutions and provides to partners.</a:t>
            </a:r>
          </a:p>
          <a:p>
            <a:pPr lvl="1"/>
            <a:r>
              <a:rPr lang="en-GB" sz="1800" dirty="0"/>
              <a:t>Report available in ESS-0191767</a:t>
            </a:r>
          </a:p>
        </p:txBody>
      </p:sp>
    </p:spTree>
    <p:extLst>
      <p:ext uri="{BB962C8B-B14F-4D97-AF65-F5344CB8AC3E}">
        <p14:creationId xmlns:p14="http://schemas.microsoft.com/office/powerpoint/2010/main" val="19849678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77C43A-69C3-4D47-9E74-B77A7C0812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Action list RH-workshop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804890-58FD-AA46-A35A-CFAF57FD1E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6</a:t>
            </a:fld>
            <a:endParaRPr lang="en-GB" noProof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A184C12-08F8-914B-8DD0-DDB0E4843A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4460544"/>
              </p:ext>
            </p:extLst>
          </p:nvPr>
        </p:nvGraphicFramePr>
        <p:xfrm>
          <a:off x="107505" y="1484783"/>
          <a:ext cx="8784977" cy="484390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12167">
                  <a:extLst>
                    <a:ext uri="{9D8B030D-6E8A-4147-A177-3AD203B41FA5}">
                      <a16:colId xmlns:a16="http://schemas.microsoft.com/office/drawing/2014/main" val="1115941806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10398300"/>
                    </a:ext>
                  </a:extLst>
                </a:gridCol>
                <a:gridCol w="3473948">
                  <a:extLst>
                    <a:ext uri="{9D8B030D-6E8A-4147-A177-3AD203B41FA5}">
                      <a16:colId xmlns:a16="http://schemas.microsoft.com/office/drawing/2014/main" val="1166614201"/>
                    </a:ext>
                  </a:extLst>
                </a:gridCol>
                <a:gridCol w="2142678">
                  <a:extLst>
                    <a:ext uri="{9D8B030D-6E8A-4147-A177-3AD203B41FA5}">
                      <a16:colId xmlns:a16="http://schemas.microsoft.com/office/drawing/2014/main" val="2159685179"/>
                    </a:ext>
                  </a:extLst>
                </a:gridCol>
              </a:tblGrid>
              <a:tr h="271904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noProof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Area</a:t>
                      </a:r>
                    </a:p>
                  </a:txBody>
                  <a:tcPr marL="5260" marR="5260" marT="0" marB="0"/>
                </a:tc>
                <a:tc>
                  <a:txBody>
                    <a:bodyPr/>
                    <a:lstStyle/>
                    <a:p>
                      <a:r>
                        <a:rPr lang="en-GB" sz="1200" noProof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Task</a:t>
                      </a:r>
                      <a:endParaRPr lang="en-GB" sz="1200" noProof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260" marR="526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noProof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Note</a:t>
                      </a:r>
                    </a:p>
                  </a:txBody>
                  <a:tcPr marL="5260" marR="526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noProof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Status</a:t>
                      </a:r>
                    </a:p>
                  </a:txBody>
                  <a:tcPr marL="5260" marR="5260" marT="0" marB="0"/>
                </a:tc>
                <a:extLst>
                  <a:ext uri="{0D108BD9-81ED-4DB2-BD59-A6C34878D82A}">
                    <a16:rowId xmlns:a16="http://schemas.microsoft.com/office/drawing/2014/main" val="251363932"/>
                  </a:ext>
                </a:extLst>
              </a:tr>
              <a:tr h="232153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noProof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Administrative</a:t>
                      </a:r>
                    </a:p>
                  </a:txBody>
                  <a:tcPr marL="5260" marR="5260" marT="0" marB="0"/>
                </a:tc>
                <a:tc>
                  <a:txBody>
                    <a:bodyPr/>
                    <a:lstStyle/>
                    <a:p>
                      <a:r>
                        <a:rPr lang="en-GB" sz="1200" noProof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Create and maintain component database</a:t>
                      </a:r>
                      <a:endParaRPr lang="en-GB" sz="1200" noProof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260" marR="526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noProof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5260" marR="526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noProof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In Progress</a:t>
                      </a:r>
                    </a:p>
                  </a:txBody>
                  <a:tcPr marL="5260" marR="5260" marT="0" marB="0"/>
                </a:tc>
                <a:extLst>
                  <a:ext uri="{0D108BD9-81ED-4DB2-BD59-A6C34878D82A}">
                    <a16:rowId xmlns:a16="http://schemas.microsoft.com/office/drawing/2014/main" val="3669486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noProof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Location and alignment devices</a:t>
                      </a:r>
                    </a:p>
                  </a:txBody>
                  <a:tcPr marL="5260" marR="5260" marT="0" marB="0"/>
                </a:tc>
                <a:tc>
                  <a:txBody>
                    <a:bodyPr/>
                    <a:lstStyle/>
                    <a:p>
                      <a:r>
                        <a:rPr lang="en-GB" sz="1200" noProof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Basic rules</a:t>
                      </a:r>
                      <a:endParaRPr lang="en-GB" sz="1200" noProof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260" marR="526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noProof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5260" marR="526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noProof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In progress</a:t>
                      </a:r>
                    </a:p>
                  </a:txBody>
                  <a:tcPr marL="5260" marR="5260" marT="0" marB="0"/>
                </a:tc>
                <a:extLst>
                  <a:ext uri="{0D108BD9-81ED-4DB2-BD59-A6C34878D82A}">
                    <a16:rowId xmlns:a16="http://schemas.microsoft.com/office/drawing/2014/main" val="3510347548"/>
                  </a:ext>
                </a:extLst>
              </a:tr>
              <a:tr h="72008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noProof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5260" marR="5260" marT="0" marB="0"/>
                </a:tc>
                <a:tc>
                  <a:txBody>
                    <a:bodyPr/>
                    <a:lstStyle/>
                    <a:p>
                      <a:r>
                        <a:rPr lang="en-GB" sz="1200" noProof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Basic set of components</a:t>
                      </a:r>
                      <a:endParaRPr lang="en-GB" sz="1200" noProof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260" marR="526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noProof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5260" marR="526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noProof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In progress</a:t>
                      </a:r>
                    </a:p>
                  </a:txBody>
                  <a:tcPr marL="5260" marR="5260" marT="0" marB="0"/>
                </a:tc>
                <a:extLst>
                  <a:ext uri="{0D108BD9-81ED-4DB2-BD59-A6C34878D82A}">
                    <a16:rowId xmlns:a16="http://schemas.microsoft.com/office/drawing/2014/main" val="3311702598"/>
                  </a:ext>
                </a:extLst>
              </a:tr>
              <a:tr h="160146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noProof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Lifting and handling features</a:t>
                      </a:r>
                    </a:p>
                  </a:txBody>
                  <a:tcPr marL="5260" marR="5260" marT="0" marB="0"/>
                </a:tc>
                <a:tc>
                  <a:txBody>
                    <a:bodyPr/>
                    <a:lstStyle/>
                    <a:p>
                      <a:r>
                        <a:rPr lang="en-GB" sz="1200" noProof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Chain test</a:t>
                      </a:r>
                      <a:endParaRPr lang="en-GB" sz="1200" noProof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260" marR="526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noProof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Test to investigate possibility to remotely attach normal chain type lifting rigs to components.</a:t>
                      </a:r>
                    </a:p>
                  </a:txBody>
                  <a:tcPr marL="5260" marR="526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noProof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Completed</a:t>
                      </a:r>
                    </a:p>
                  </a:txBody>
                  <a:tcPr marL="5260" marR="5260" marT="0" marB="0"/>
                </a:tc>
                <a:extLst>
                  <a:ext uri="{0D108BD9-81ED-4DB2-BD59-A6C34878D82A}">
                    <a16:rowId xmlns:a16="http://schemas.microsoft.com/office/drawing/2014/main" val="144187952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noProof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5260" marR="5260" marT="0" marB="0"/>
                </a:tc>
                <a:tc>
                  <a:txBody>
                    <a:bodyPr/>
                    <a:lstStyle/>
                    <a:p>
                      <a:r>
                        <a:rPr lang="en-GB" sz="1200" noProof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Single lifting point standard</a:t>
                      </a:r>
                      <a:endParaRPr lang="en-GB" sz="1200" noProof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260" marR="526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noProof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Development and test of a series of standard single point lifting assemblies.</a:t>
                      </a:r>
                    </a:p>
                  </a:txBody>
                  <a:tcPr marL="5260" marR="526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noProof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Completed</a:t>
                      </a:r>
                    </a:p>
                  </a:txBody>
                  <a:tcPr marL="5260" marR="5260" marT="0" marB="0"/>
                </a:tc>
                <a:extLst>
                  <a:ext uri="{0D108BD9-81ED-4DB2-BD59-A6C34878D82A}">
                    <a16:rowId xmlns:a16="http://schemas.microsoft.com/office/drawing/2014/main" val="2541045634"/>
                  </a:ext>
                </a:extLst>
              </a:tr>
              <a:tr h="37291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noProof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5260" marR="5260" marT="0" marB="0"/>
                </a:tc>
                <a:tc>
                  <a:txBody>
                    <a:bodyPr/>
                    <a:lstStyle/>
                    <a:p>
                      <a:r>
                        <a:rPr lang="en-GB" sz="1200" noProof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Multiple lifting point standard</a:t>
                      </a:r>
                      <a:endParaRPr lang="en-GB" sz="1200" noProof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260" marR="526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noProof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Evaluation and conceptual design of multiple lifting point method.</a:t>
                      </a:r>
                    </a:p>
                  </a:txBody>
                  <a:tcPr marL="5260" marR="526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noProof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Completed</a:t>
                      </a:r>
                    </a:p>
                  </a:txBody>
                  <a:tcPr marL="5260" marR="5260" marT="0" marB="0"/>
                </a:tc>
                <a:extLst>
                  <a:ext uri="{0D108BD9-81ED-4DB2-BD59-A6C34878D82A}">
                    <a16:rowId xmlns:a16="http://schemas.microsoft.com/office/drawing/2014/main" val="313566752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noProof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Fasteners</a:t>
                      </a:r>
                    </a:p>
                  </a:txBody>
                  <a:tcPr marL="5260" marR="5260" marT="0" marB="0"/>
                </a:tc>
                <a:tc>
                  <a:txBody>
                    <a:bodyPr/>
                    <a:lstStyle/>
                    <a:p>
                      <a:r>
                        <a:rPr lang="en-GB" sz="1200" noProof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Common design</a:t>
                      </a:r>
                      <a:endParaRPr lang="en-GB" sz="1200" noProof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260" marR="526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noProof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Development and release of common design of series of RH fasteners.</a:t>
                      </a:r>
                    </a:p>
                  </a:txBody>
                  <a:tcPr marL="5260" marR="526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noProof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Completed</a:t>
                      </a:r>
                    </a:p>
                  </a:txBody>
                  <a:tcPr marL="5260" marR="5260" marT="0" marB="0"/>
                </a:tc>
                <a:extLst>
                  <a:ext uri="{0D108BD9-81ED-4DB2-BD59-A6C34878D82A}">
                    <a16:rowId xmlns:a16="http://schemas.microsoft.com/office/drawing/2014/main" val="1803278083"/>
                  </a:ext>
                </a:extLst>
              </a:tr>
              <a:tr h="16572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noProof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Electrical and fluid connectors</a:t>
                      </a:r>
                    </a:p>
                  </a:txBody>
                  <a:tcPr marL="5260" marR="5260" marT="0" marB="0"/>
                </a:tc>
                <a:tc>
                  <a:txBody>
                    <a:bodyPr/>
                    <a:lstStyle/>
                    <a:p>
                      <a:r>
                        <a:rPr lang="en-GB" sz="1200" noProof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Selection and specification</a:t>
                      </a:r>
                      <a:endParaRPr lang="en-GB" sz="1200" noProof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260" marR="526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noProof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Select and specify standard range of connectors.</a:t>
                      </a:r>
                    </a:p>
                  </a:txBody>
                  <a:tcPr marL="5260" marR="526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noProof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Not started (Planned for end of May)</a:t>
                      </a:r>
                    </a:p>
                  </a:txBody>
                  <a:tcPr marL="5260" marR="5260" marT="0" marB="0"/>
                </a:tc>
                <a:extLst>
                  <a:ext uri="{0D108BD9-81ED-4DB2-BD59-A6C34878D82A}">
                    <a16:rowId xmlns:a16="http://schemas.microsoft.com/office/drawing/2014/main" val="2738237162"/>
                  </a:ext>
                </a:extLst>
              </a:tr>
              <a:tr h="168082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noProof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5260" marR="5260" marT="0" marB="0"/>
                </a:tc>
                <a:tc>
                  <a:txBody>
                    <a:bodyPr/>
                    <a:lstStyle/>
                    <a:p>
                      <a:r>
                        <a:rPr lang="en-GB" sz="1200" noProof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Investigate shielding need.</a:t>
                      </a:r>
                      <a:endParaRPr lang="en-GB" sz="1200" noProof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260" marR="526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noProof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Investigate need to shield connectors within the bunker. If so, conceptual design of simple radiation shield is needed.</a:t>
                      </a:r>
                    </a:p>
                  </a:txBody>
                  <a:tcPr marL="5260" marR="526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noProof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Not started</a:t>
                      </a:r>
                    </a:p>
                  </a:txBody>
                  <a:tcPr marL="5260" marR="5260" marT="0" marB="0"/>
                </a:tc>
                <a:extLst>
                  <a:ext uri="{0D108BD9-81ED-4DB2-BD59-A6C34878D82A}">
                    <a16:rowId xmlns:a16="http://schemas.microsoft.com/office/drawing/2014/main" val="21682690"/>
                  </a:ext>
                </a:extLst>
              </a:tr>
              <a:tr h="98436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noProof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RH bellow</a:t>
                      </a:r>
                    </a:p>
                  </a:txBody>
                  <a:tcPr marL="5260" marR="5260" marT="0" marB="0"/>
                </a:tc>
                <a:tc>
                  <a:txBody>
                    <a:bodyPr/>
                    <a:lstStyle/>
                    <a:p>
                      <a:r>
                        <a:rPr lang="en-GB" sz="1200" noProof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Inflatable bellow</a:t>
                      </a:r>
                      <a:endParaRPr lang="en-GB" sz="1200" noProof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260" marR="526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noProof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Development and test of inflatable vacuum bellow</a:t>
                      </a:r>
                    </a:p>
                  </a:txBody>
                  <a:tcPr marL="5260" marR="526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noProof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Disregarded</a:t>
                      </a:r>
                    </a:p>
                  </a:txBody>
                  <a:tcPr marL="5260" marR="5260" marT="0" marB="0"/>
                </a:tc>
                <a:extLst>
                  <a:ext uri="{0D108BD9-81ED-4DB2-BD59-A6C34878D82A}">
                    <a16:rowId xmlns:a16="http://schemas.microsoft.com/office/drawing/2014/main" val="1579238974"/>
                  </a:ext>
                </a:extLst>
              </a:tr>
              <a:tr h="81668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noProof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5260" marR="5260" marT="0" marB="0"/>
                </a:tc>
                <a:tc>
                  <a:txBody>
                    <a:bodyPr/>
                    <a:lstStyle/>
                    <a:p>
                      <a:r>
                        <a:rPr lang="en-GB" sz="1200" noProof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Mechanical bellow</a:t>
                      </a:r>
                      <a:endParaRPr lang="en-GB" sz="1200" noProof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260" marR="526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noProof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Development and test of mechanical bellow</a:t>
                      </a:r>
                    </a:p>
                  </a:txBody>
                  <a:tcPr marL="5260" marR="526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noProof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In Progress – Industrial solution on the way</a:t>
                      </a:r>
                    </a:p>
                  </a:txBody>
                  <a:tcPr marL="5260" marR="5260" marT="0" marB="0"/>
                </a:tc>
                <a:extLst>
                  <a:ext uri="{0D108BD9-81ED-4DB2-BD59-A6C34878D82A}">
                    <a16:rowId xmlns:a16="http://schemas.microsoft.com/office/drawing/2014/main" val="2363308318"/>
                  </a:ext>
                </a:extLst>
              </a:tr>
              <a:tr h="226865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noProof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Guide positioning and realignment</a:t>
                      </a:r>
                    </a:p>
                  </a:txBody>
                  <a:tcPr marL="5260" marR="5260" marT="0" marB="0"/>
                </a:tc>
                <a:tc>
                  <a:txBody>
                    <a:bodyPr/>
                    <a:lstStyle/>
                    <a:p>
                      <a:r>
                        <a:rPr lang="en-GB" sz="1200" noProof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Conceptual design</a:t>
                      </a:r>
                      <a:endParaRPr lang="en-GB" sz="1200" noProof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260" marR="526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noProof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Conceptual design of guide housing realignment system.</a:t>
                      </a:r>
                    </a:p>
                  </a:txBody>
                  <a:tcPr marL="5260" marR="526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GB" sz="1200" noProof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260" marR="5260" marT="0" marB="0"/>
                </a:tc>
                <a:extLst>
                  <a:ext uri="{0D108BD9-81ED-4DB2-BD59-A6C34878D82A}">
                    <a16:rowId xmlns:a16="http://schemas.microsoft.com/office/drawing/2014/main" val="765571123"/>
                  </a:ext>
                </a:extLst>
              </a:tr>
              <a:tr h="66081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noProof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Routing</a:t>
                      </a:r>
                    </a:p>
                  </a:txBody>
                  <a:tcPr marL="5260" marR="5260" marT="0" marB="0"/>
                </a:tc>
                <a:tc>
                  <a:txBody>
                    <a:bodyPr/>
                    <a:lstStyle/>
                    <a:p>
                      <a:r>
                        <a:rPr lang="en-GB" sz="1200" noProof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Snorkel design, build and test</a:t>
                      </a:r>
                      <a:endParaRPr lang="en-GB" sz="1200" noProof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260" marR="526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noProof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5260" marR="526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noProof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Not started</a:t>
                      </a:r>
                    </a:p>
                  </a:txBody>
                  <a:tcPr marL="5260" marR="5260" marT="0" marB="0"/>
                </a:tc>
                <a:extLst>
                  <a:ext uri="{0D108BD9-81ED-4DB2-BD59-A6C34878D82A}">
                    <a16:rowId xmlns:a16="http://schemas.microsoft.com/office/drawing/2014/main" val="29355383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474777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Workshop charge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21275"/>
          </a:xfrm>
        </p:spPr>
        <p:txBody>
          <a:bodyPr>
            <a:normAutofit fontScale="92500" lnSpcReduction="20000"/>
          </a:bodyPr>
          <a:lstStyle/>
          <a:p>
            <a:r>
              <a:rPr lang="en-GB" sz="2400" dirty="0"/>
              <a:t>Goal:</a:t>
            </a:r>
          </a:p>
          <a:p>
            <a:pPr lvl="1"/>
            <a:r>
              <a:rPr lang="en-GB" sz="1800" dirty="0"/>
              <a:t>Provide updates on relevant technical developments</a:t>
            </a:r>
          </a:p>
          <a:p>
            <a:pPr lvl="1"/>
            <a:r>
              <a:rPr lang="en-GB" sz="1800" dirty="0"/>
              <a:t>Show common issues and potential solutions for all instruments</a:t>
            </a:r>
          </a:p>
          <a:p>
            <a:pPr lvl="1"/>
            <a:r>
              <a:rPr lang="en-GB" sz="1800" dirty="0"/>
              <a:t>Discuss and solve instrument specific issues</a:t>
            </a:r>
          </a:p>
          <a:p>
            <a:pPr lvl="1"/>
            <a:r>
              <a:rPr lang="en-GB" sz="1800" dirty="0"/>
              <a:t>Important information required for TG3 systems</a:t>
            </a:r>
          </a:p>
          <a:p>
            <a:r>
              <a:rPr lang="en-GB" sz="2400" dirty="0"/>
              <a:t>Day 1</a:t>
            </a:r>
          </a:p>
          <a:p>
            <a:pPr lvl="1"/>
            <a:r>
              <a:rPr lang="en-GB" sz="1800" dirty="0"/>
              <a:t>Update on guideline development</a:t>
            </a:r>
          </a:p>
          <a:p>
            <a:pPr lvl="1"/>
            <a:r>
              <a:rPr lang="en-GB" sz="1800" dirty="0"/>
              <a:t>Update on technical standards development</a:t>
            </a:r>
          </a:p>
          <a:p>
            <a:pPr lvl="1"/>
            <a:r>
              <a:rPr lang="en-GB" sz="1800" dirty="0"/>
              <a:t>Vacuum flange and below development</a:t>
            </a:r>
          </a:p>
          <a:p>
            <a:pPr lvl="1"/>
            <a:r>
              <a:rPr lang="en-GB" sz="1800" dirty="0"/>
              <a:t>Utilities routing and cabling</a:t>
            </a:r>
          </a:p>
          <a:p>
            <a:pPr lvl="1"/>
            <a:r>
              <a:rPr lang="en-GB" sz="1800" dirty="0"/>
              <a:t>Short presentations – </a:t>
            </a:r>
            <a:r>
              <a:rPr lang="en-GB" sz="1800" b="1" dirty="0"/>
              <a:t>please ask questions and comment</a:t>
            </a:r>
          </a:p>
          <a:p>
            <a:r>
              <a:rPr lang="en-GB" sz="2400" dirty="0"/>
              <a:t>Day 2</a:t>
            </a:r>
          </a:p>
          <a:p>
            <a:pPr lvl="1"/>
            <a:r>
              <a:rPr lang="en-GB" sz="1800" dirty="0"/>
              <a:t>Instrument specific issues and challenges</a:t>
            </a:r>
          </a:p>
          <a:p>
            <a:r>
              <a:rPr lang="en-GB" sz="2400" dirty="0"/>
              <a:t>Workshop spirit</a:t>
            </a:r>
          </a:p>
          <a:p>
            <a:pPr lvl="1"/>
            <a:r>
              <a:rPr lang="en-GB" sz="1800" dirty="0"/>
              <a:t>Focus on finding solutions with a plausible way forward</a:t>
            </a:r>
          </a:p>
          <a:p>
            <a:pPr lvl="1"/>
            <a:r>
              <a:rPr lang="en-GB" sz="1800" dirty="0"/>
              <a:t>Open and equal discussions</a:t>
            </a:r>
          </a:p>
          <a:p>
            <a:pPr lvl="1"/>
            <a:r>
              <a:rPr lang="en-GB" sz="1800" dirty="0"/>
              <a:t>Transparent discussion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59839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2" name="Straight Connector 61"/>
          <p:cNvCxnSpPr/>
          <p:nvPr/>
        </p:nvCxnSpPr>
        <p:spPr>
          <a:xfrm flipV="1">
            <a:off x="2999099" y="1501371"/>
            <a:ext cx="0" cy="4974602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flipV="1">
            <a:off x="4738566" y="1481688"/>
            <a:ext cx="0" cy="4974602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flipV="1">
            <a:off x="6435807" y="1491004"/>
            <a:ext cx="0" cy="4974602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V="1">
            <a:off x="7946678" y="1484630"/>
            <a:ext cx="0" cy="4974602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RH Deployment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t>8</a:t>
            </a:fld>
            <a:endParaRPr lang="en-GB"/>
          </a:p>
        </p:txBody>
      </p:sp>
      <p:grpSp>
        <p:nvGrpSpPr>
          <p:cNvPr id="9" name="Group 8"/>
          <p:cNvGrpSpPr/>
          <p:nvPr/>
        </p:nvGrpSpPr>
        <p:grpSpPr>
          <a:xfrm>
            <a:off x="1259631" y="1458966"/>
            <a:ext cx="1707349" cy="889914"/>
            <a:chOff x="-1" y="90330"/>
            <a:chExt cx="1656315" cy="889914"/>
          </a:xfrm>
        </p:grpSpPr>
        <p:sp>
          <p:nvSpPr>
            <p:cNvPr id="10" name="Right Arrow 9"/>
            <p:cNvSpPr/>
            <p:nvPr/>
          </p:nvSpPr>
          <p:spPr>
            <a:xfrm>
              <a:off x="0" y="90330"/>
              <a:ext cx="1656314" cy="889914"/>
            </a:xfrm>
            <a:prstGeom prst="rightArrow">
              <a:avLst>
                <a:gd name="adj1" fmla="val 50000"/>
                <a:gd name="adj2" fmla="val 5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Right Arrow 4"/>
            <p:cNvSpPr/>
            <p:nvPr/>
          </p:nvSpPr>
          <p:spPr>
            <a:xfrm>
              <a:off x="-1" y="332172"/>
              <a:ext cx="1526359" cy="52710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254000" bIns="167355" numCol="1" spcCol="1270" anchor="ctr" anchorCtr="0">
              <a:noAutofit/>
            </a:bodyPr>
            <a:lstStyle/>
            <a:p>
              <a:pPr lvl="0" algn="l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kern="1200" dirty="0"/>
                <a:t>Baseline strategy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3010211" y="1458966"/>
            <a:ext cx="2781372" cy="889914"/>
            <a:chOff x="1656201" y="481841"/>
            <a:chExt cx="2411662" cy="889914"/>
          </a:xfrm>
        </p:grpSpPr>
        <p:sp>
          <p:nvSpPr>
            <p:cNvPr id="16" name="Right Arrow 15"/>
            <p:cNvSpPr/>
            <p:nvPr/>
          </p:nvSpPr>
          <p:spPr>
            <a:xfrm>
              <a:off x="1656201" y="481841"/>
              <a:ext cx="2411662" cy="889914"/>
            </a:xfrm>
            <a:prstGeom prst="rightArrow">
              <a:avLst>
                <a:gd name="adj1" fmla="val 50000"/>
                <a:gd name="adj2" fmla="val 5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Right Arrow 4"/>
            <p:cNvSpPr/>
            <p:nvPr/>
          </p:nvSpPr>
          <p:spPr>
            <a:xfrm>
              <a:off x="1656201" y="723683"/>
              <a:ext cx="2316235" cy="52710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254000" bIns="167355" numCol="1" spcCol="1270" anchor="ctr" anchorCtr="0">
              <a:noAutofit/>
            </a:bodyPr>
            <a:lstStyle/>
            <a:p>
              <a:pPr lvl="0" algn="l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kern="1200" dirty="0"/>
                <a:t>Technical standards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2987988" y="3226234"/>
            <a:ext cx="2001876" cy="838177"/>
            <a:chOff x="2992145" y="841884"/>
            <a:chExt cx="1158599" cy="838177"/>
          </a:xfrm>
        </p:grpSpPr>
        <p:sp>
          <p:nvSpPr>
            <p:cNvPr id="19" name="Right Arrow 18"/>
            <p:cNvSpPr/>
            <p:nvPr/>
          </p:nvSpPr>
          <p:spPr>
            <a:xfrm>
              <a:off x="2992145" y="841884"/>
              <a:ext cx="1109278" cy="838177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accent4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Right Arrow 4"/>
            <p:cNvSpPr/>
            <p:nvPr/>
          </p:nvSpPr>
          <p:spPr>
            <a:xfrm>
              <a:off x="2992145" y="1031989"/>
              <a:ext cx="1158599" cy="52710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254000" bIns="167355" numCol="1" spcCol="1270" anchor="ctr" anchorCtr="0">
              <a:noAutofit/>
            </a:bodyPr>
            <a:lstStyle/>
            <a:p>
              <a:pPr lvl="0" algn="l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kern="1200" dirty="0"/>
                <a:t>Roll-out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5791583" y="1455888"/>
            <a:ext cx="2534507" cy="871717"/>
            <a:chOff x="4403247" y="2574036"/>
            <a:chExt cx="3049757" cy="871717"/>
          </a:xfrm>
        </p:grpSpPr>
        <p:sp>
          <p:nvSpPr>
            <p:cNvPr id="22" name="Right Arrow 21"/>
            <p:cNvSpPr/>
            <p:nvPr/>
          </p:nvSpPr>
          <p:spPr>
            <a:xfrm>
              <a:off x="4403247" y="2574036"/>
              <a:ext cx="2298498" cy="871717"/>
            </a:xfrm>
            <a:prstGeom prst="rightArrow">
              <a:avLst>
                <a:gd name="adj1" fmla="val 50000"/>
                <a:gd name="adj2" fmla="val 5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sz="1400" dirty="0"/>
            </a:p>
          </p:txBody>
        </p:sp>
        <p:sp>
          <p:nvSpPr>
            <p:cNvPr id="23" name="Right Arrow 4"/>
            <p:cNvSpPr/>
            <p:nvPr/>
          </p:nvSpPr>
          <p:spPr>
            <a:xfrm>
              <a:off x="4468739" y="2808990"/>
              <a:ext cx="2984265" cy="52710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254000" bIns="167355" numCol="1" spcCol="1270" anchor="ctr" anchorCtr="0">
              <a:noAutofit/>
            </a:bodyPr>
            <a:lstStyle/>
            <a:p>
              <a:pPr lvl="0" algn="l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kern="1200" dirty="0"/>
                <a:t>Operations strategy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4915756" y="3226234"/>
            <a:ext cx="4192748" cy="838178"/>
            <a:chOff x="3517391" y="1180809"/>
            <a:chExt cx="3392609" cy="838178"/>
          </a:xfrm>
        </p:grpSpPr>
        <p:sp>
          <p:nvSpPr>
            <p:cNvPr id="25" name="Right Arrow 24"/>
            <p:cNvSpPr/>
            <p:nvPr/>
          </p:nvSpPr>
          <p:spPr>
            <a:xfrm>
              <a:off x="3517391" y="1180809"/>
              <a:ext cx="3392609" cy="838178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accent4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Right Arrow 4"/>
            <p:cNvSpPr/>
            <p:nvPr/>
          </p:nvSpPr>
          <p:spPr>
            <a:xfrm>
              <a:off x="3517391" y="1370914"/>
              <a:ext cx="2965860" cy="52710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254000" bIns="167355" numCol="1" spcCol="1270" anchor="ctr" anchorCtr="0">
              <a:noAutofit/>
            </a:bodyPr>
            <a:lstStyle/>
            <a:p>
              <a:pPr lvl="0" algn="l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kern="1200" dirty="0"/>
                <a:t>Compliance checks</a:t>
              </a: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-64250" y="1707296"/>
            <a:ext cx="11714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Development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-60388" y="3501008"/>
            <a:ext cx="10830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Deployment</a:t>
            </a:r>
          </a:p>
        </p:txBody>
      </p:sp>
      <p:sp>
        <p:nvSpPr>
          <p:cNvPr id="39" name="Rectangle 38"/>
          <p:cNvSpPr/>
          <p:nvPr/>
        </p:nvSpPr>
        <p:spPr>
          <a:xfrm>
            <a:off x="1259631" y="2276872"/>
            <a:ext cx="1633187" cy="89135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marL="171450" indent="-171450">
              <a:buFontTx/>
              <a:buChar char="-"/>
            </a:pPr>
            <a:r>
              <a:rPr lang="en-US" sz="1200" dirty="0"/>
              <a:t>Internal validation </a:t>
            </a:r>
          </a:p>
          <a:p>
            <a:pPr marL="171450" indent="-171450">
              <a:buFontTx/>
              <a:buChar char="-"/>
            </a:pPr>
            <a:r>
              <a:rPr lang="en-US" sz="1200" dirty="0"/>
              <a:t>External validation</a:t>
            </a:r>
          </a:p>
        </p:txBody>
      </p:sp>
      <p:sp>
        <p:nvSpPr>
          <p:cNvPr id="40" name="Rectangle 39"/>
          <p:cNvSpPr/>
          <p:nvPr/>
        </p:nvSpPr>
        <p:spPr>
          <a:xfrm>
            <a:off x="3010211" y="2258713"/>
            <a:ext cx="2281477" cy="97661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marL="171450" indent="-171450">
              <a:buFontTx/>
              <a:buChar char="-"/>
            </a:pPr>
            <a:r>
              <a:rPr lang="en-US" sz="1200" dirty="0"/>
              <a:t>Developed with collaborators.</a:t>
            </a:r>
          </a:p>
          <a:p>
            <a:pPr marL="171450" indent="-171450">
              <a:buFontTx/>
              <a:buChar char="-"/>
            </a:pPr>
            <a:r>
              <a:rPr lang="en-US" sz="1200" dirty="0"/>
              <a:t>External validation.</a:t>
            </a:r>
          </a:p>
          <a:p>
            <a:pPr marL="171450" indent="-171450">
              <a:buFontTx/>
              <a:buChar char="-"/>
            </a:pPr>
            <a:r>
              <a:rPr lang="en-US" sz="1200" dirty="0"/>
              <a:t>Released as packages.</a:t>
            </a:r>
          </a:p>
        </p:txBody>
      </p:sp>
      <p:sp>
        <p:nvSpPr>
          <p:cNvPr id="41" name="Rectangle 40"/>
          <p:cNvSpPr/>
          <p:nvPr/>
        </p:nvSpPr>
        <p:spPr>
          <a:xfrm>
            <a:off x="5802694" y="2258713"/>
            <a:ext cx="1848922" cy="88225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marL="171450" indent="-171450">
              <a:buFontTx/>
              <a:buChar char="-"/>
            </a:pPr>
            <a:r>
              <a:rPr lang="en-US" sz="1200" dirty="0"/>
              <a:t>Aligned with SSM application</a:t>
            </a:r>
          </a:p>
          <a:p>
            <a:pPr marL="171450" indent="-171450">
              <a:buFontTx/>
              <a:buChar char="-"/>
            </a:pPr>
            <a:r>
              <a:rPr lang="en-US" sz="1200" dirty="0"/>
              <a:t>Developed internally</a:t>
            </a:r>
          </a:p>
        </p:txBody>
      </p:sp>
      <p:sp>
        <p:nvSpPr>
          <p:cNvPr id="42" name="Rectangle 41"/>
          <p:cNvSpPr/>
          <p:nvPr/>
        </p:nvSpPr>
        <p:spPr>
          <a:xfrm>
            <a:off x="3010211" y="3961815"/>
            <a:ext cx="1432313" cy="891352"/>
          </a:xfrm>
          <a:prstGeom prst="rect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marL="171450" indent="-171450">
              <a:buFontTx/>
              <a:buChar char="-"/>
            </a:pPr>
            <a:r>
              <a:rPr lang="en-US" sz="1200" dirty="0"/>
              <a:t>IKON</a:t>
            </a:r>
          </a:p>
          <a:p>
            <a:pPr marL="171450" indent="-171450">
              <a:buFontTx/>
              <a:buChar char="-"/>
            </a:pPr>
            <a:r>
              <a:rPr lang="en-US" sz="1200" dirty="0"/>
              <a:t>Newsletter</a:t>
            </a:r>
          </a:p>
          <a:p>
            <a:pPr marL="171450" indent="-171450">
              <a:buFontTx/>
              <a:buChar char="-"/>
            </a:pPr>
            <a:r>
              <a:rPr lang="en-US" sz="1200" dirty="0" err="1"/>
              <a:t>FtF</a:t>
            </a:r>
            <a:r>
              <a:rPr lang="en-US" sz="1200" dirty="0"/>
              <a:t> meetings</a:t>
            </a:r>
          </a:p>
        </p:txBody>
      </p:sp>
      <p:sp>
        <p:nvSpPr>
          <p:cNvPr id="43" name="Rectangle 42"/>
          <p:cNvSpPr/>
          <p:nvPr/>
        </p:nvSpPr>
        <p:spPr>
          <a:xfrm>
            <a:off x="4936764" y="3961815"/>
            <a:ext cx="3237008" cy="891352"/>
          </a:xfrm>
          <a:prstGeom prst="rect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marL="171450" indent="-171450">
              <a:buFontTx/>
              <a:buChar char="-"/>
            </a:pPr>
            <a:r>
              <a:rPr lang="en-US" sz="1200" dirty="0"/>
              <a:t>During detailed design</a:t>
            </a:r>
          </a:p>
          <a:p>
            <a:pPr marL="171450" indent="-171450">
              <a:buFontTx/>
              <a:buChar char="-"/>
            </a:pPr>
            <a:r>
              <a:rPr lang="en-US" sz="1200" dirty="0"/>
              <a:t>During procurement phase</a:t>
            </a:r>
          </a:p>
          <a:p>
            <a:pPr marL="171450" indent="-171450">
              <a:buFontTx/>
              <a:buChar char="-"/>
            </a:pPr>
            <a:r>
              <a:rPr lang="en-US" sz="1200" dirty="0"/>
              <a:t>TG3</a:t>
            </a:r>
          </a:p>
        </p:txBody>
      </p:sp>
      <p:grpSp>
        <p:nvGrpSpPr>
          <p:cNvPr id="44" name="Group 43"/>
          <p:cNvGrpSpPr/>
          <p:nvPr/>
        </p:nvGrpSpPr>
        <p:grpSpPr>
          <a:xfrm>
            <a:off x="6516216" y="4850511"/>
            <a:ext cx="2281898" cy="838177"/>
            <a:chOff x="3518205" y="841884"/>
            <a:chExt cx="1823950" cy="838177"/>
          </a:xfrm>
        </p:grpSpPr>
        <p:sp>
          <p:nvSpPr>
            <p:cNvPr id="45" name="Right Arrow 44"/>
            <p:cNvSpPr/>
            <p:nvPr/>
          </p:nvSpPr>
          <p:spPr>
            <a:xfrm>
              <a:off x="3518206" y="841884"/>
              <a:ext cx="1823949" cy="838177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accent2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6" name="Right Arrow 4"/>
            <p:cNvSpPr/>
            <p:nvPr/>
          </p:nvSpPr>
          <p:spPr>
            <a:xfrm>
              <a:off x="3518205" y="1031989"/>
              <a:ext cx="1611594" cy="52710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254000" bIns="167355" numCol="1" spcCol="1270" anchor="ctr" anchorCtr="0">
              <a:noAutofit/>
            </a:bodyPr>
            <a:lstStyle/>
            <a:p>
              <a:pPr lvl="0" algn="l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dirty="0"/>
                <a:t>Prototypes and testing</a:t>
              </a:r>
              <a:endParaRPr lang="en-US" sz="1400" kern="1200" dirty="0"/>
            </a:p>
          </p:txBody>
        </p:sp>
      </p:grpSp>
      <p:sp>
        <p:nvSpPr>
          <p:cNvPr id="50" name="TextBox 49"/>
          <p:cNvSpPr txBox="1"/>
          <p:nvPr/>
        </p:nvSpPr>
        <p:spPr>
          <a:xfrm>
            <a:off x="-60389" y="5086663"/>
            <a:ext cx="13590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Implementation</a:t>
            </a:r>
          </a:p>
        </p:txBody>
      </p:sp>
      <p:sp>
        <p:nvSpPr>
          <p:cNvPr id="51" name="Rectangle 50"/>
          <p:cNvSpPr/>
          <p:nvPr/>
        </p:nvSpPr>
        <p:spPr>
          <a:xfrm>
            <a:off x="6516217" y="5581311"/>
            <a:ext cx="1800198" cy="654068"/>
          </a:xfrm>
          <a:prstGeom prst="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marL="171450" indent="-171450">
              <a:buFontTx/>
              <a:buChar char="-"/>
            </a:pPr>
            <a:r>
              <a:rPr lang="en-US" sz="1200" dirty="0"/>
              <a:t>Prototyping of critical systems, tools and components.</a:t>
            </a:r>
          </a:p>
          <a:p>
            <a:pPr marL="171450" indent="-171450">
              <a:buFontTx/>
              <a:buChar char="-"/>
            </a:pPr>
            <a:endParaRPr lang="en-US" sz="1200" dirty="0"/>
          </a:p>
        </p:txBody>
      </p:sp>
      <p:grpSp>
        <p:nvGrpSpPr>
          <p:cNvPr id="53" name="Group 52"/>
          <p:cNvGrpSpPr/>
          <p:nvPr/>
        </p:nvGrpSpPr>
        <p:grpSpPr>
          <a:xfrm>
            <a:off x="4705946" y="4871542"/>
            <a:ext cx="2386334" cy="838177"/>
            <a:chOff x="2992145" y="841884"/>
            <a:chExt cx="1907427" cy="838177"/>
          </a:xfrm>
        </p:grpSpPr>
        <p:sp>
          <p:nvSpPr>
            <p:cNvPr id="54" name="Right Arrow 53"/>
            <p:cNvSpPr/>
            <p:nvPr/>
          </p:nvSpPr>
          <p:spPr>
            <a:xfrm>
              <a:off x="2992145" y="841884"/>
              <a:ext cx="1416261" cy="838177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accent2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5" name="Right Arrow 4"/>
            <p:cNvSpPr/>
            <p:nvPr/>
          </p:nvSpPr>
          <p:spPr>
            <a:xfrm>
              <a:off x="2992145" y="1031989"/>
              <a:ext cx="1907427" cy="52710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254000" bIns="167355" numCol="1" spcCol="1270" anchor="ctr" anchorCtr="0">
              <a:noAutofit/>
            </a:bodyPr>
            <a:lstStyle/>
            <a:p>
              <a:pPr lvl="0" algn="l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dirty="0"/>
                <a:t>Tools development</a:t>
              </a:r>
              <a:endParaRPr lang="en-US" sz="1400" kern="1200" dirty="0"/>
            </a:p>
          </p:txBody>
        </p:sp>
      </p:grpSp>
      <p:sp>
        <p:nvSpPr>
          <p:cNvPr id="56" name="Rectangle 55"/>
          <p:cNvSpPr/>
          <p:nvPr/>
        </p:nvSpPr>
        <p:spPr>
          <a:xfrm>
            <a:off x="4741882" y="5620769"/>
            <a:ext cx="1238200" cy="654068"/>
          </a:xfrm>
          <a:prstGeom prst="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marL="171450" indent="-171450">
              <a:buFontTx/>
              <a:buChar char="-"/>
            </a:pPr>
            <a:r>
              <a:rPr lang="en-US" sz="1200" dirty="0"/>
              <a:t>Development of foreseen tools.</a:t>
            </a:r>
          </a:p>
          <a:p>
            <a:pPr marL="171450" indent="-171450">
              <a:buFontTx/>
              <a:buChar char="-"/>
            </a:pPr>
            <a:endParaRPr lang="en-US" sz="1200" dirty="0"/>
          </a:p>
        </p:txBody>
      </p:sp>
      <p:sp>
        <p:nvSpPr>
          <p:cNvPr id="57" name="TextBox 56"/>
          <p:cNvSpPr txBox="1"/>
          <p:nvPr/>
        </p:nvSpPr>
        <p:spPr>
          <a:xfrm>
            <a:off x="2672734" y="6476191"/>
            <a:ext cx="6607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Jan-18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4409198" y="6465606"/>
            <a:ext cx="7585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June-18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6151920" y="6465606"/>
            <a:ext cx="6607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Jan-19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7597864" y="6453000"/>
            <a:ext cx="7585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June-19</a:t>
            </a:r>
          </a:p>
        </p:txBody>
      </p:sp>
      <p:cxnSp>
        <p:nvCxnSpPr>
          <p:cNvPr id="67" name="Straight Connector 66"/>
          <p:cNvCxnSpPr/>
          <p:nvPr/>
        </p:nvCxnSpPr>
        <p:spPr>
          <a:xfrm flipV="1">
            <a:off x="1259632" y="1504244"/>
            <a:ext cx="0" cy="4974602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>
            <a:off x="933267" y="6479064"/>
            <a:ext cx="7585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June-17</a:t>
            </a:r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F5E4356E-E2E0-0D4E-AF6D-6DF0231BE902}"/>
              </a:ext>
            </a:extLst>
          </p:cNvPr>
          <p:cNvSpPr/>
          <p:nvPr/>
        </p:nvSpPr>
        <p:spPr>
          <a:xfrm>
            <a:off x="4421875" y="1583140"/>
            <a:ext cx="1037229" cy="4926842"/>
          </a:xfrm>
          <a:custGeom>
            <a:avLst/>
            <a:gdLst>
              <a:gd name="connsiteX0" fmla="*/ 0 w 1037229"/>
              <a:gd name="connsiteY0" fmla="*/ 0 h 4926842"/>
              <a:gd name="connsiteX1" fmla="*/ 0 w 1037229"/>
              <a:gd name="connsiteY1" fmla="*/ 634621 h 4926842"/>
              <a:gd name="connsiteX2" fmla="*/ 968991 w 1037229"/>
              <a:gd name="connsiteY2" fmla="*/ 634621 h 4926842"/>
              <a:gd name="connsiteX3" fmla="*/ 968991 w 1037229"/>
              <a:gd name="connsiteY3" fmla="*/ 2299648 h 4926842"/>
              <a:gd name="connsiteX4" fmla="*/ 1037229 w 1037229"/>
              <a:gd name="connsiteY4" fmla="*/ 2299648 h 4926842"/>
              <a:gd name="connsiteX5" fmla="*/ 272955 w 1037229"/>
              <a:gd name="connsiteY5" fmla="*/ 2299648 h 4926842"/>
              <a:gd name="connsiteX6" fmla="*/ 272955 w 1037229"/>
              <a:gd name="connsiteY6" fmla="*/ 2613547 h 4926842"/>
              <a:gd name="connsiteX7" fmla="*/ 272955 w 1037229"/>
              <a:gd name="connsiteY7" fmla="*/ 4926842 h 4926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37229" h="4926842">
                <a:moveTo>
                  <a:pt x="0" y="0"/>
                </a:moveTo>
                <a:lnTo>
                  <a:pt x="0" y="634621"/>
                </a:lnTo>
                <a:lnTo>
                  <a:pt x="968991" y="634621"/>
                </a:lnTo>
                <a:lnTo>
                  <a:pt x="968991" y="2299648"/>
                </a:lnTo>
                <a:lnTo>
                  <a:pt x="1037229" y="2299648"/>
                </a:lnTo>
                <a:lnTo>
                  <a:pt x="272955" y="2299648"/>
                </a:lnTo>
                <a:lnTo>
                  <a:pt x="272955" y="2613547"/>
                </a:lnTo>
                <a:lnTo>
                  <a:pt x="272955" y="4926842"/>
                </a:lnTo>
              </a:path>
            </a:pathLst>
          </a:cu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25403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91680" y="4581128"/>
            <a:ext cx="6980312" cy="1470025"/>
          </a:xfrm>
        </p:spPr>
        <p:txBody>
          <a:bodyPr>
            <a:normAutofit/>
          </a:bodyPr>
          <a:lstStyle/>
          <a:p>
            <a:pPr algn="r"/>
            <a:r>
              <a:rPr lang="en-GB" sz="4000" dirty="0"/>
              <a:t>Thank you for your attention</a:t>
            </a:r>
            <a:br>
              <a:rPr lang="en-GB" sz="4000" dirty="0"/>
            </a:br>
            <a:r>
              <a:rPr lang="en-GB" sz="2400" dirty="0"/>
              <a:t> Questions?</a:t>
            </a:r>
          </a:p>
        </p:txBody>
      </p:sp>
    </p:spTree>
    <p:extLst>
      <p:ext uri="{BB962C8B-B14F-4D97-AF65-F5344CB8AC3E}">
        <p14:creationId xmlns:p14="http://schemas.microsoft.com/office/powerpoint/2010/main" val="18086227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B44B2280-2390-4D03-8D38-6C24B0BAA245}" vid="{0B7C071A-F5F7-47CF-A93A-F42DBF6073E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Chess Core Powerpoint</Template>
  <TotalTime>15560</TotalTime>
  <Words>578</Words>
  <Application>Microsoft Macintosh PowerPoint</Application>
  <PresentationFormat>On-screen Show (4:3)</PresentationFormat>
  <Paragraphs>170</Paragraphs>
  <Slides>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Tahoma</vt:lpstr>
      <vt:lpstr>Office Theme</vt:lpstr>
      <vt:lpstr>Remote Handling Workshop Introduction</vt:lpstr>
      <vt:lpstr>Introduction</vt:lpstr>
      <vt:lpstr>What is remote handling</vt:lpstr>
      <vt:lpstr>Implementation</vt:lpstr>
      <vt:lpstr>RH workshop 1 – November 2017</vt:lpstr>
      <vt:lpstr>Action list RH-workshop 1</vt:lpstr>
      <vt:lpstr>Workshop charge</vt:lpstr>
      <vt:lpstr>RH Deployment</vt:lpstr>
      <vt:lpstr>Thank you for your attention  Questions?</vt:lpstr>
    </vt:vector>
  </TitlesOfParts>
  <Company/>
  <LinksUpToDate>false</LinksUpToDate>
  <SharedDoc>false</SharedDoc>
  <HyperlinksChanged>false</HyperlinksChanged>
  <AppVersion>16.0011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Remote Handling Strategy and implementation</dc:title>
  <dc:creator>Erik Nilsson</dc:creator>
  <cp:lastModifiedBy>Erik Nilsson</cp:lastModifiedBy>
  <cp:revision>241</cp:revision>
  <dcterms:created xsi:type="dcterms:W3CDTF">2017-08-22T05:51:57Z</dcterms:created>
  <dcterms:modified xsi:type="dcterms:W3CDTF">2018-05-07T12:50:04Z</dcterms:modified>
</cp:coreProperties>
</file>