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63" r:id="rId3"/>
    <p:sldId id="264" r:id="rId4"/>
    <p:sldId id="265" r:id="rId5"/>
    <p:sldId id="337" r:id="rId6"/>
    <p:sldId id="338" r:id="rId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41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6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D6C08-50CE-C742-98C3-38B85A79C6B6}" type="datetimeFigureOut">
              <a:rPr lang="en-US" smtClean="0"/>
              <a:t>5/8/18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25113-D515-1247-864B-928FCF21C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97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6D9F-0A28-4E3E-B0AC-3D334DA4B30E}" type="datetimeFigureOut">
              <a:rPr lang="sv-SE" smtClean="0"/>
              <a:t>2018-05-08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9338-78AA-49D8-8622-0CF704B46E6B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7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5" y="260650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090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6D9F-0A28-4E3E-B0AC-3D334DA4B30E}" type="datetimeFigureOut">
              <a:rPr lang="sv-SE" smtClean="0"/>
              <a:t>2018-05-08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9338-78AA-49D8-8622-0CF704B46E6B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9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56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350">
                <a:solidFill>
                  <a:schemeClr val="tx1"/>
                </a:solidFill>
              </a:defRPr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350">
                <a:solidFill>
                  <a:schemeClr val="tx1"/>
                </a:solidFill>
              </a:defRPr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6D9F-0A28-4E3E-B0AC-3D334DA4B30E}" type="datetimeFigureOut">
              <a:rPr lang="sv-SE" smtClean="0"/>
              <a:t>2018-05-08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9338-78AA-49D8-8622-0CF704B46E6B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7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3" y="260650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80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6D9F-0A28-4E3E-B0AC-3D334DA4B30E}" type="datetimeFigureOut">
              <a:rPr lang="sv-SE" smtClean="0"/>
              <a:t>2018-05-08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9338-78AA-49D8-8622-0CF704B46E6B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6"/>
          <p:cNvSpPr/>
          <p:nvPr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664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7EA6D9F-0A28-4E3E-B0AC-3D334DA4B30E}" type="datetimeFigureOut">
              <a:rPr lang="sv-SE" smtClean="0"/>
              <a:t>2018-05-08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FE79338-78AA-49D8-8622-0CF704B46E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5050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A6D9F-0A28-4E3E-B0AC-3D334DA4B30E}" type="datetimeFigureOut">
              <a:rPr lang="sv-SE" smtClean="0"/>
              <a:t>2018-05-08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79338-78AA-49D8-8622-0CF704B46E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026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685800" rtl="0" eaLnBrk="1" latinLnBrk="0" hangingPunct="1">
        <a:spcBef>
          <a:spcPct val="0"/>
        </a:spcBef>
        <a:buNone/>
        <a:defRPr sz="2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5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Lifting &amp; Handling features</a:t>
            </a:r>
            <a:endParaRPr lang="sv-S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sz="2000" dirty="0">
                <a:solidFill>
                  <a:schemeClr val="bg1"/>
                </a:solidFill>
              </a:rPr>
              <a:t>Erik </a:t>
            </a:r>
            <a:r>
              <a:rPr lang="sv-SE" sz="2000" dirty="0" err="1">
                <a:solidFill>
                  <a:schemeClr val="bg1"/>
                </a:solidFill>
              </a:rPr>
              <a:t>NIlsson</a:t>
            </a:r>
            <a:endParaRPr lang="sv-SE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Mechanical Engineer</a:t>
            </a:r>
          </a:p>
          <a:p>
            <a:r>
              <a:rPr lang="en-GB" sz="2000" dirty="0">
                <a:solidFill>
                  <a:schemeClr val="bg1"/>
                </a:solidFill>
              </a:rPr>
              <a:t>ESS Chopper Group</a:t>
            </a:r>
          </a:p>
          <a:p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39C53D-994C-4563-87BC-87525752F435}"/>
              </a:ext>
            </a:extLst>
          </p:cNvPr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fld id="{656E358F-28A8-D04A-99E6-206C49444CD4}" type="datetime3">
              <a:rPr lang="en-GB" sz="1400" smtClean="0">
                <a:solidFill>
                  <a:srgbClr val="FFFFFF"/>
                </a:solidFill>
              </a:rPr>
              <a:t>8 May, 2018</a:t>
            </a:fld>
            <a:endParaRPr lang="en-GB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450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E441D-E890-4914-9558-51376DC9D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Single point lifting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A82D5-84F5-4D79-A83C-6239E5775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2"/>
            <a:ext cx="6738257" cy="4525963"/>
          </a:xfrm>
        </p:spPr>
        <p:txBody>
          <a:bodyPr/>
          <a:lstStyle/>
          <a:p>
            <a:r>
              <a:rPr lang="en-GB" sz="2000" dirty="0"/>
              <a:t>One point lifting – in combination with guide rods/rollers</a:t>
            </a:r>
          </a:p>
          <a:p>
            <a:pPr lvl="1"/>
            <a:r>
              <a:rPr lang="en-GB" dirty="0"/>
              <a:t>Simple engagement and disengagement</a:t>
            </a:r>
          </a:p>
          <a:p>
            <a:pPr lvl="1"/>
            <a:r>
              <a:rPr lang="en-GB" dirty="0"/>
              <a:t>Lack of height</a:t>
            </a:r>
          </a:p>
          <a:p>
            <a:r>
              <a:rPr lang="en-GB" sz="2000" dirty="0"/>
              <a:t>Lifting eyes are left in place during operation</a:t>
            </a:r>
          </a:p>
          <a:p>
            <a:r>
              <a:rPr lang="en-GB" sz="2000" dirty="0"/>
              <a:t>Visibility</a:t>
            </a:r>
          </a:p>
          <a:p>
            <a:pPr lvl="1"/>
            <a:r>
              <a:rPr lang="en-GB" dirty="0"/>
              <a:t>Ensure that the lift point is visible to the remote handling operator during hook engagement and disengagement.</a:t>
            </a:r>
          </a:p>
          <a:p>
            <a:r>
              <a:rPr lang="en-GB" sz="2000" dirty="0"/>
              <a:t>Dimensioned for abnormal lifts (SF&gt;5)</a:t>
            </a:r>
          </a:p>
          <a:p>
            <a:r>
              <a:rPr lang="en-GB" sz="2000" dirty="0"/>
              <a:t>Approved components</a:t>
            </a:r>
          </a:p>
          <a:p>
            <a:pPr lvl="1"/>
            <a:r>
              <a:rPr lang="en-GB" dirty="0"/>
              <a:t>CODIPRO/</a:t>
            </a:r>
            <a:r>
              <a:rPr lang="en-GB" dirty="0" err="1"/>
              <a:t>Gradup</a:t>
            </a:r>
            <a:r>
              <a:rPr lang="en-GB" dirty="0"/>
              <a:t> DSR (M14 or larger) – Primary choice</a:t>
            </a:r>
          </a:p>
          <a:p>
            <a:pPr lvl="1"/>
            <a:r>
              <a:rPr lang="en-GB" dirty="0"/>
              <a:t>RUD VLBG (M18 or larger) – Secondary choice</a:t>
            </a:r>
          </a:p>
          <a:p>
            <a:pPr lvl="1"/>
            <a:endParaRPr lang="en-GB" dirty="0"/>
          </a:p>
          <a:p>
            <a:pPr marL="342900" lvl="1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9D5FD0-5FC6-6B45-BA0E-C475BEC11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57" y="4025225"/>
            <a:ext cx="1383707" cy="25354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2EAEE1-DBED-0948-80F2-880E8F1E8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57" y="1365367"/>
            <a:ext cx="1760212" cy="23597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B37B8C-2A5C-A948-B8CA-2F0232AB3941}"/>
              </a:ext>
            </a:extLst>
          </p:cNvPr>
          <p:cNvSpPr txBox="1"/>
          <p:nvPr/>
        </p:nvSpPr>
        <p:spPr>
          <a:xfrm>
            <a:off x="7147909" y="3564611"/>
            <a:ext cx="1478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CODIPRO DSR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43B553-E8B4-F240-A4D4-4415F02B1DA2}"/>
              </a:ext>
            </a:extLst>
          </p:cNvPr>
          <p:cNvSpPr txBox="1"/>
          <p:nvPr/>
        </p:nvSpPr>
        <p:spPr>
          <a:xfrm>
            <a:off x="7887310" y="6195105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RUD VLBG</a:t>
            </a:r>
          </a:p>
        </p:txBody>
      </p:sp>
    </p:spTree>
    <p:extLst>
      <p:ext uri="{BB962C8B-B14F-4D97-AF65-F5344CB8AC3E}">
        <p14:creationId xmlns:p14="http://schemas.microsoft.com/office/powerpoint/2010/main" val="3314210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7CFBA-3A43-4A98-A341-F28D102E7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Adjustable lifting eye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7096ED-E6FA-4744-AD9E-73A290745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2"/>
            <a:ext cx="8067368" cy="4525963"/>
          </a:xfrm>
        </p:spPr>
        <p:txBody>
          <a:bodyPr/>
          <a:lstStyle/>
          <a:p>
            <a:r>
              <a:rPr lang="en-US" dirty="0"/>
              <a:t>Adjustable in x-direction (along the beam). </a:t>
            </a:r>
          </a:p>
          <a:p>
            <a:r>
              <a:rPr lang="en-US" dirty="0"/>
              <a:t>Compensate for COG alterations due to caused by cables and utilities.</a:t>
            </a:r>
          </a:p>
          <a:p>
            <a:r>
              <a:rPr lang="en-US" dirty="0"/>
              <a:t>Stabilize lift to minimize the risk of damaging equipment.</a:t>
            </a:r>
          </a:p>
          <a:p>
            <a:pPr lvl="1"/>
            <a:endParaRPr lang="en-US" dirty="0"/>
          </a:p>
          <a:p>
            <a:pPr marL="3429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8C21D5-7D11-F548-B41D-3C2F0025D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857" y="2961433"/>
            <a:ext cx="4288971" cy="34720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55F8D5-2AE7-AF43-9A3C-2CD12ECA0E0A}"/>
              </a:ext>
            </a:extLst>
          </p:cNvPr>
          <p:cNvSpPr txBox="1"/>
          <p:nvPr/>
        </p:nvSpPr>
        <p:spPr>
          <a:xfrm>
            <a:off x="4288971" y="6433457"/>
            <a:ext cx="977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860535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6A768-4E6D-4949-A95B-9536DB1C9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Hook assumption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D7A641-46C9-48D3-922A-056FA3D4D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Automatic lifting Hook</a:t>
            </a:r>
          </a:p>
          <a:p>
            <a:pPr lvl="1"/>
            <a:r>
              <a:rPr lang="en-US" dirty="0"/>
              <a:t>One 5 ton lifting Hook </a:t>
            </a:r>
          </a:p>
          <a:p>
            <a:pPr lvl="1"/>
            <a:r>
              <a:rPr lang="en-US" dirty="0"/>
              <a:t>One 20 ton lifting Hook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16D5D41B-F754-4481-8067-DC95FF45F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613" y="2791801"/>
            <a:ext cx="695325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211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E441D-E890-4914-9558-51376DC9D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point lifting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A82D5-84F5-4D79-A83C-6239E5775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2"/>
            <a:ext cx="4517571" cy="4525963"/>
          </a:xfrm>
        </p:spPr>
        <p:txBody>
          <a:bodyPr/>
          <a:lstStyle/>
          <a:p>
            <a:r>
              <a:rPr lang="en-US" sz="2000" dirty="0"/>
              <a:t>Tests performed</a:t>
            </a:r>
          </a:p>
          <a:p>
            <a:pPr lvl="1"/>
            <a:r>
              <a:rPr lang="en-US" sz="1700" dirty="0"/>
              <a:t>Successful</a:t>
            </a:r>
          </a:p>
          <a:p>
            <a:pPr lvl="1"/>
            <a:r>
              <a:rPr lang="en-US" sz="1700" dirty="0"/>
              <a:t>Not preferable</a:t>
            </a:r>
          </a:p>
          <a:p>
            <a:r>
              <a:rPr lang="en-US" sz="2000" dirty="0"/>
              <a:t>Specialized tool required</a:t>
            </a:r>
          </a:p>
          <a:p>
            <a:r>
              <a:rPr lang="en-US" sz="2000" dirty="0"/>
              <a:t>Approved components</a:t>
            </a:r>
          </a:p>
          <a:p>
            <a:pPr lvl="1"/>
            <a:r>
              <a:rPr lang="en-US" dirty="0"/>
              <a:t>Use DIN580 or DIN582</a:t>
            </a:r>
          </a:p>
          <a:p>
            <a:pPr lvl="1"/>
            <a:r>
              <a:rPr lang="en-US" dirty="0"/>
              <a:t>M20 or larger </a:t>
            </a:r>
          </a:p>
          <a:p>
            <a:pPr lvl="1"/>
            <a:r>
              <a:rPr lang="en-US" dirty="0"/>
              <a:t>Material C-15 (1.1141)</a:t>
            </a:r>
          </a:p>
          <a:p>
            <a:endParaRPr lang="sv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0A0285-57D5-0345-B20A-71F801D6BC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336" y="1763485"/>
            <a:ext cx="3551464" cy="473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397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E441D-E890-4914-9558-51376DC9D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Lifting adapters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2B96EE-C8C0-7542-AFB5-8E4560004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6" y="2893485"/>
            <a:ext cx="7903028" cy="2975429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8E5DF73-CE0A-BA4D-945D-A366C37E9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For some components integrated lifting adapters might be required</a:t>
            </a:r>
          </a:p>
        </p:txBody>
      </p:sp>
    </p:spTree>
    <p:extLst>
      <p:ext uri="{BB962C8B-B14F-4D97-AF65-F5344CB8AC3E}">
        <p14:creationId xmlns:p14="http://schemas.microsoft.com/office/powerpoint/2010/main" val="3902516745"/>
      </p:ext>
    </p:extLst>
  </p:cSld>
  <p:clrMapOvr>
    <a:masterClrMapping/>
  </p:clrMapOvr>
</p:sld>
</file>

<file path=ppt/theme/theme1.xml><?xml version="1.0" encoding="utf-8"?>
<a:theme xmlns:a="http://schemas.openxmlformats.org/drawingml/2006/main" name="ES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S" id="{D1461287-885F-41F8-B692-07830F90887D}" vid="{9FAAC1B5-919D-45E7-B715-EDF495313EE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</Template>
  <TotalTime>8083</TotalTime>
  <Words>188</Words>
  <Application>Microsoft Macintosh PowerPoint</Application>
  <PresentationFormat>On-screen Show (4:3)</PresentationFormat>
  <Paragraphs>41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ESS</vt:lpstr>
      <vt:lpstr>Lifting &amp; Handling features</vt:lpstr>
      <vt:lpstr>Single point lifting</vt:lpstr>
      <vt:lpstr>Adjustable lifting eye</vt:lpstr>
      <vt:lpstr>Current Hook assumption</vt:lpstr>
      <vt:lpstr>Multiple point lifting</vt:lpstr>
      <vt:lpstr>Lifting adapters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uncouple guides remotely</dc:title>
  <dc:creator>Talal Osman</dc:creator>
  <cp:lastModifiedBy>Erik Nilsson</cp:lastModifiedBy>
  <cp:revision>74</cp:revision>
  <dcterms:created xsi:type="dcterms:W3CDTF">2016-11-24T08:55:25Z</dcterms:created>
  <dcterms:modified xsi:type="dcterms:W3CDTF">2018-05-08T10:38:05Z</dcterms:modified>
</cp:coreProperties>
</file>