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337" r:id="rId3"/>
    <p:sldId id="338" r:id="rId4"/>
    <p:sldId id="340" r:id="rId5"/>
    <p:sldId id="342" r:id="rId6"/>
    <p:sldId id="341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2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598C2-4A53-034C-AADD-6B51AB8C0C1A}" type="datetimeFigureOut">
              <a:rPr lang="en-GB" smtClean="0"/>
              <a:t>08/05/2018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DA2AA-1DCD-194D-9C7C-E313BEB31B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71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6D9F-0A28-4E3E-B0AC-3D334DA4B30E}" type="datetimeFigureOut">
              <a:rPr lang="sv-SE" smtClean="0"/>
              <a:t>2018-05-08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9338-78AA-49D8-8622-0CF704B46E6B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7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260650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9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6D9F-0A28-4E3E-B0AC-3D334DA4B30E}" type="datetimeFigureOut">
              <a:rPr lang="sv-SE" smtClean="0"/>
              <a:t>2018-05-08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9338-78AA-49D8-8622-0CF704B46E6B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9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5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6D9F-0A28-4E3E-B0AC-3D334DA4B30E}" type="datetimeFigureOut">
              <a:rPr lang="sv-SE" smtClean="0"/>
              <a:t>2018-05-08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9338-78AA-49D8-8622-0CF704B46E6B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7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3" y="260650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8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6D9F-0A28-4E3E-B0AC-3D334DA4B30E}" type="datetimeFigureOut">
              <a:rPr lang="sv-SE" smtClean="0"/>
              <a:t>2018-05-08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9338-78AA-49D8-8622-0CF704B46E6B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6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7EA6D9F-0A28-4E3E-B0AC-3D334DA4B30E}" type="datetimeFigureOut">
              <a:rPr lang="sv-SE" smtClean="0"/>
              <a:t>2018-05-08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5FE79338-78AA-49D8-8622-0CF704B46E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505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A6D9F-0A28-4E3E-B0AC-3D334DA4B30E}" type="datetimeFigureOut">
              <a:rPr lang="sv-SE" smtClean="0"/>
              <a:t>2018-05-08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79338-78AA-49D8-8622-0CF704B46E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026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4000" dirty="0"/>
            </a:br>
            <a:r>
              <a:rPr lang="en-GB" sz="4400" dirty="0"/>
              <a:t>Remote Handling Fasteners</a:t>
            </a:r>
            <a:br>
              <a:rPr lang="en-GB" sz="6600" dirty="0"/>
            </a:b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Erik Nilsson</a:t>
            </a:r>
          </a:p>
          <a:p>
            <a:r>
              <a:rPr lang="en-GB" sz="2000" dirty="0">
                <a:solidFill>
                  <a:schemeClr val="bg1"/>
                </a:solidFill>
              </a:rPr>
              <a:t>Mechanical Engineer</a:t>
            </a:r>
          </a:p>
          <a:p>
            <a:r>
              <a:rPr lang="en-GB" sz="2000" dirty="0">
                <a:solidFill>
                  <a:schemeClr val="bg1"/>
                </a:solidFill>
              </a:rPr>
              <a:t>ESS Chopper Group</a:t>
            </a: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E23633-3780-4993-9358-648C198DCEDB}"/>
              </a:ext>
            </a:extLst>
          </p:cNvPr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8 May, 2018</a:t>
            </a:fld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5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9AA91-49FE-C64E-A3D4-3AD0E120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 screws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8070E9-55F6-7F48-903B-C89A6ECBE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50" y="3518994"/>
            <a:ext cx="3634701" cy="1985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2E112F-D42B-3B49-85E0-6C989E926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50" y="5504965"/>
            <a:ext cx="3756409" cy="98491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9BEF32-80F0-A642-A7AD-378E28DF6BA5}"/>
              </a:ext>
            </a:extLst>
          </p:cNvPr>
          <p:cNvSpPr txBox="1">
            <a:spLocks/>
          </p:cNvSpPr>
          <p:nvPr/>
        </p:nvSpPr>
        <p:spPr>
          <a:xfrm>
            <a:off x="0" y="1561171"/>
            <a:ext cx="5932449" cy="36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Remote handling fasteners for remote handling interfaces.</a:t>
            </a:r>
          </a:p>
          <a:p>
            <a:r>
              <a:rPr lang="en-GB" sz="1800" dirty="0"/>
              <a:t>Few bolts as possible.</a:t>
            </a:r>
          </a:p>
          <a:p>
            <a:r>
              <a:rPr lang="en-GB" sz="1800" dirty="0"/>
              <a:t>Few sizes as possible.</a:t>
            </a:r>
          </a:p>
          <a:p>
            <a:r>
              <a:rPr lang="en-GB" sz="1800" dirty="0"/>
              <a:t>Titanium screws.</a:t>
            </a:r>
          </a:p>
          <a:p>
            <a:r>
              <a:rPr lang="en-GB" sz="1800" dirty="0"/>
              <a:t>Threads in aluminium shall be made using threaded inserts. </a:t>
            </a:r>
            <a:r>
              <a:rPr lang="en-GB" sz="1800" dirty="0" err="1"/>
              <a:t>Helicoil</a:t>
            </a:r>
            <a:r>
              <a:rPr lang="en-GB" sz="1800" dirty="0"/>
              <a:t> Plus A4 inserts or equivalent are recommended.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5DFF51-2315-AF40-B20F-8D1D40170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765" y="1561171"/>
            <a:ext cx="3274950" cy="52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8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9AA91-49FE-C64E-A3D4-3AD0E120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Captive pop-up 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19084-B9FE-B04A-956E-7D7367FEE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73" y="1850937"/>
            <a:ext cx="6066263" cy="430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4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9AA91-49FE-C64E-A3D4-3AD0E120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Materials changes – Updated activation tables (March)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9BEF32-80F0-A642-A7AD-378E28DF6BA5}"/>
              </a:ext>
            </a:extLst>
          </p:cNvPr>
          <p:cNvSpPr txBox="1">
            <a:spLocks/>
          </p:cNvSpPr>
          <p:nvPr/>
        </p:nvSpPr>
        <p:spPr>
          <a:xfrm>
            <a:off x="0" y="1561170"/>
            <a:ext cx="3746810" cy="5207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dirty="0"/>
              <a:t>The source term was updated to the most recent one (significant change).</a:t>
            </a:r>
          </a:p>
          <a:p>
            <a:r>
              <a:rPr lang="en-GB" sz="1700" dirty="0"/>
              <a:t>The duct source variance reduction was turned off, and the source position moved (minor tweak).</a:t>
            </a:r>
          </a:p>
          <a:p>
            <a:r>
              <a:rPr lang="en-GB" sz="1700" dirty="0"/>
              <a:t>The method of computing the worker dose was originally a very rough area multiplication with the DCHAIN output.  The new normalisation uses a microkernel method for arbitrary source shapes, and is cross-checked against the 1 m sphere calculation reported in DCHAIN results</a:t>
            </a:r>
          </a:p>
          <a:p>
            <a:r>
              <a:rPr lang="en-GB" sz="1700" dirty="0"/>
              <a:t>The activation concentrations were thoroughly cross-checked with similar calculations done by target division.</a:t>
            </a:r>
            <a:endParaRPr lang="en-GB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696B74-E7A0-5E40-BF99-2EE53BD36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10" y="1684441"/>
            <a:ext cx="5275101" cy="4359519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2C8027AC-C953-264C-96ED-62BEA62C68DB}"/>
              </a:ext>
            </a:extLst>
          </p:cNvPr>
          <p:cNvSpPr/>
          <p:nvPr/>
        </p:nvSpPr>
        <p:spPr>
          <a:xfrm>
            <a:off x="4298950" y="3136900"/>
            <a:ext cx="3251200" cy="476250"/>
          </a:xfrm>
          <a:custGeom>
            <a:avLst/>
            <a:gdLst>
              <a:gd name="connsiteX0" fmla="*/ 0 w 3251200"/>
              <a:gd name="connsiteY0" fmla="*/ 0 h 476250"/>
              <a:gd name="connsiteX1" fmla="*/ 6350 w 3251200"/>
              <a:gd name="connsiteY1" fmla="*/ 260350 h 476250"/>
              <a:gd name="connsiteX2" fmla="*/ 120650 w 3251200"/>
              <a:gd name="connsiteY2" fmla="*/ 298450 h 476250"/>
              <a:gd name="connsiteX3" fmla="*/ 228600 w 3251200"/>
              <a:gd name="connsiteY3" fmla="*/ 330200 h 476250"/>
              <a:gd name="connsiteX4" fmla="*/ 787400 w 3251200"/>
              <a:gd name="connsiteY4" fmla="*/ 393700 h 476250"/>
              <a:gd name="connsiteX5" fmla="*/ 1619250 w 3251200"/>
              <a:gd name="connsiteY5" fmla="*/ 431800 h 476250"/>
              <a:gd name="connsiteX6" fmla="*/ 3251200 w 3251200"/>
              <a:gd name="connsiteY6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1200" h="476250">
                <a:moveTo>
                  <a:pt x="0" y="0"/>
                </a:moveTo>
                <a:lnTo>
                  <a:pt x="6350" y="260350"/>
                </a:lnTo>
                <a:lnTo>
                  <a:pt x="120650" y="298450"/>
                </a:lnTo>
                <a:lnTo>
                  <a:pt x="228600" y="330200"/>
                </a:lnTo>
                <a:lnTo>
                  <a:pt x="787400" y="393700"/>
                </a:lnTo>
                <a:lnTo>
                  <a:pt x="1619250" y="431800"/>
                </a:lnTo>
                <a:lnTo>
                  <a:pt x="3251200" y="476250"/>
                </a:lnTo>
              </a:path>
            </a:pathLst>
          </a:cu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2E5A3B73-A973-DC48-93C4-3F9198BC7919}"/>
              </a:ext>
            </a:extLst>
          </p:cNvPr>
          <p:cNvSpPr/>
          <p:nvPr/>
        </p:nvSpPr>
        <p:spPr>
          <a:xfrm>
            <a:off x="4318000" y="2921000"/>
            <a:ext cx="3390900" cy="1244600"/>
          </a:xfrm>
          <a:custGeom>
            <a:avLst/>
            <a:gdLst>
              <a:gd name="connsiteX0" fmla="*/ 0 w 3390900"/>
              <a:gd name="connsiteY0" fmla="*/ 0 h 1676400"/>
              <a:gd name="connsiteX1" fmla="*/ 76200 w 3390900"/>
              <a:gd name="connsiteY1" fmla="*/ 787400 h 1676400"/>
              <a:gd name="connsiteX2" fmla="*/ 330200 w 3390900"/>
              <a:gd name="connsiteY2" fmla="*/ 1346200 h 1676400"/>
              <a:gd name="connsiteX3" fmla="*/ 1333500 w 3390900"/>
              <a:gd name="connsiteY3" fmla="*/ 1536700 h 1676400"/>
              <a:gd name="connsiteX4" fmla="*/ 3390900 w 3390900"/>
              <a:gd name="connsiteY4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0900" h="1676400">
                <a:moveTo>
                  <a:pt x="0" y="0"/>
                </a:moveTo>
                <a:lnTo>
                  <a:pt x="76200" y="787400"/>
                </a:lnTo>
                <a:lnTo>
                  <a:pt x="330200" y="1346200"/>
                </a:lnTo>
                <a:lnTo>
                  <a:pt x="1333500" y="1536700"/>
                </a:lnTo>
                <a:lnTo>
                  <a:pt x="3390900" y="1676400"/>
                </a:lnTo>
              </a:path>
            </a:pathLst>
          </a:custGeom>
          <a:noFill/>
          <a:ln w="762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89558E-AA00-6547-9176-0FA4E960EA52}"/>
              </a:ext>
            </a:extLst>
          </p:cNvPr>
          <p:cNvCxnSpPr>
            <a:cxnSpLocks/>
          </p:cNvCxnSpPr>
          <p:nvPr/>
        </p:nvCxnSpPr>
        <p:spPr>
          <a:xfrm flipV="1">
            <a:off x="5949950" y="3613150"/>
            <a:ext cx="0" cy="463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05FFDB9-C9AA-414D-8921-5189F59894EF}"/>
              </a:ext>
            </a:extLst>
          </p:cNvPr>
          <p:cNvCxnSpPr>
            <a:cxnSpLocks/>
          </p:cNvCxnSpPr>
          <p:nvPr/>
        </p:nvCxnSpPr>
        <p:spPr>
          <a:xfrm flipV="1">
            <a:off x="6953250" y="3688729"/>
            <a:ext cx="0" cy="4768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11D3086-10C8-B647-8833-89336E38963F}"/>
              </a:ext>
            </a:extLst>
          </p:cNvPr>
          <p:cNvCxnSpPr>
            <a:cxnSpLocks/>
          </p:cNvCxnSpPr>
          <p:nvPr/>
        </p:nvCxnSpPr>
        <p:spPr>
          <a:xfrm flipV="1">
            <a:off x="4946650" y="3517900"/>
            <a:ext cx="0" cy="406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04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9AA91-49FE-C64E-A3D4-3AD0E120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Materials changes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9BEF32-80F0-A642-A7AD-378E28DF6BA5}"/>
              </a:ext>
            </a:extLst>
          </p:cNvPr>
          <p:cNvSpPr txBox="1">
            <a:spLocks/>
          </p:cNvSpPr>
          <p:nvPr/>
        </p:nvSpPr>
        <p:spPr>
          <a:xfrm>
            <a:off x="0" y="1561171"/>
            <a:ext cx="4168202" cy="36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Some steels are comparable to Titanium now.</a:t>
            </a:r>
          </a:p>
          <a:p>
            <a:r>
              <a:rPr lang="en-GB" sz="1800" dirty="0"/>
              <a:t>Lower comparable strengths (880MPa Yield to </a:t>
            </a:r>
            <a:r>
              <a:rPr lang="sv-SE" sz="1800" dirty="0"/>
              <a:t>~300MPa </a:t>
            </a:r>
            <a:r>
              <a:rPr lang="sv-SE" sz="1800" dirty="0" err="1"/>
              <a:t>Yield</a:t>
            </a:r>
            <a:r>
              <a:rPr lang="sv-SE" sz="1800" dirty="0"/>
              <a:t>).</a:t>
            </a:r>
          </a:p>
          <a:p>
            <a:pPr lvl="1"/>
            <a:r>
              <a:rPr lang="sv-SE" sz="1500" dirty="0"/>
              <a:t>1.4404</a:t>
            </a:r>
          </a:p>
          <a:p>
            <a:pPr lvl="1"/>
            <a:r>
              <a:rPr lang="sv-SE" sz="1500" dirty="0"/>
              <a:t>1.4162</a:t>
            </a:r>
          </a:p>
          <a:p>
            <a:pPr lvl="1"/>
            <a:r>
              <a:rPr lang="sv-SE" sz="1500" dirty="0"/>
              <a:t>1.4016</a:t>
            </a:r>
          </a:p>
          <a:p>
            <a:pPr lvl="1"/>
            <a:r>
              <a:rPr lang="en-GB" sz="1500" dirty="0"/>
              <a:t>8.8 (impurities issues)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095592-4C40-7246-80F9-0DCE11BE6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202" y="1561171"/>
            <a:ext cx="4975797" cy="416652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0225F20-FEF7-174B-9938-FF4B24C6C77B}"/>
              </a:ext>
            </a:extLst>
          </p:cNvPr>
          <p:cNvSpPr/>
          <p:nvPr/>
        </p:nvSpPr>
        <p:spPr>
          <a:xfrm>
            <a:off x="4521200" y="3240724"/>
            <a:ext cx="3989536" cy="353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508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9AA91-49FE-C64E-A3D4-3AD0E120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 forward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9BEF32-80F0-A642-A7AD-378E28DF6BA5}"/>
              </a:ext>
            </a:extLst>
          </p:cNvPr>
          <p:cNvSpPr txBox="1">
            <a:spLocks/>
          </p:cNvSpPr>
          <p:nvPr/>
        </p:nvSpPr>
        <p:spPr>
          <a:xfrm>
            <a:off x="334176" y="1561170"/>
            <a:ext cx="8098623" cy="4979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Suggestion: </a:t>
            </a:r>
          </a:p>
          <a:p>
            <a:pPr lvl="1"/>
            <a:r>
              <a:rPr lang="en-GB" dirty="0"/>
              <a:t>Keep Titanium bolts for general RH use.</a:t>
            </a:r>
          </a:p>
          <a:p>
            <a:pPr lvl="1"/>
            <a:r>
              <a:rPr lang="en-GB" dirty="0"/>
              <a:t>Possibility to use Low strength stainless if calculated accordingly</a:t>
            </a:r>
          </a:p>
          <a:p>
            <a:r>
              <a:rPr lang="en-GB" sz="2400" dirty="0"/>
              <a:t>Irradiation tests planned to confirm simulations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ADD97D-7E45-B343-8177-FCD671C26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3346115"/>
            <a:ext cx="7086600" cy="31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70824"/>
      </p:ext>
    </p:extLst>
  </p:cSld>
  <p:clrMapOvr>
    <a:masterClrMapping/>
  </p:clrMapOvr>
</p:sld>
</file>

<file path=ppt/theme/theme1.xml><?xml version="1.0" encoding="utf-8"?>
<a:theme xmlns:a="http://schemas.openxmlformats.org/drawingml/2006/main" name="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S" id="{D1461287-885F-41F8-B692-07830F90887D}" vid="{9FAAC1B5-919D-45E7-B715-EDF495313E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</Template>
  <TotalTime>8193</TotalTime>
  <Words>174</Words>
  <Application>Microsoft Macintosh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ESS</vt:lpstr>
      <vt:lpstr> Remote Handling Fasteners </vt:lpstr>
      <vt:lpstr>Standard screws</vt:lpstr>
      <vt:lpstr>Captive pop-up design</vt:lpstr>
      <vt:lpstr>Materials changes – Updated activation tables (March)</vt:lpstr>
      <vt:lpstr>Materials changes</vt:lpstr>
      <vt:lpstr>Way forward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uncouple guides remotely</dc:title>
  <dc:creator>Talal Osman</dc:creator>
  <cp:lastModifiedBy>Erik Nilsson</cp:lastModifiedBy>
  <cp:revision>71</cp:revision>
  <dcterms:created xsi:type="dcterms:W3CDTF">2016-11-24T08:55:25Z</dcterms:created>
  <dcterms:modified xsi:type="dcterms:W3CDTF">2018-05-08T06:33:10Z</dcterms:modified>
</cp:coreProperties>
</file>