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0"/>
  </p:notesMasterIdLst>
  <p:sldIdLst>
    <p:sldId id="256" r:id="rId2"/>
    <p:sldId id="335" r:id="rId3"/>
    <p:sldId id="338" r:id="rId4"/>
    <p:sldId id="337" r:id="rId5"/>
    <p:sldId id="343" r:id="rId6"/>
    <p:sldId id="339" r:id="rId7"/>
    <p:sldId id="336" r:id="rId8"/>
    <p:sldId id="34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335"/>
            <p14:sldId id="338"/>
            <p14:sldId id="337"/>
            <p14:sldId id="343"/>
            <p14:sldId id="339"/>
            <p14:sldId id="336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2857" autoAdjust="0"/>
  </p:normalViewPr>
  <p:slideViewPr>
    <p:cSldViewPr>
      <p:cViewPr varScale="1">
        <p:scale>
          <a:sx n="105" d="100"/>
          <a:sy n="105" d="100"/>
        </p:scale>
        <p:origin x="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2018-05-14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30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Activities restricted to </a:t>
            </a:r>
          </a:p>
          <a:p>
            <a:pPr lvl="1"/>
            <a:r>
              <a:rPr lang="en-GB" sz="1800" b="1" dirty="0"/>
              <a:t>Extraction (RH-I and RH-II)</a:t>
            </a:r>
          </a:p>
          <a:p>
            <a:pPr lvl="1"/>
            <a:r>
              <a:rPr lang="en-GB" sz="1800" b="1" dirty="0"/>
              <a:t>Reinstallation (RH-I)</a:t>
            </a:r>
          </a:p>
          <a:p>
            <a:pPr lvl="1"/>
            <a:r>
              <a:rPr lang="en-GB" sz="1800" dirty="0"/>
              <a:t>Inspection and/or realignment of component/module (if required)</a:t>
            </a:r>
            <a:endParaRPr lang="en-GB" sz="2400" dirty="0"/>
          </a:p>
          <a:p>
            <a:r>
              <a:rPr lang="en-GB" sz="2400" dirty="0"/>
              <a:t>Complex RH activities shall be avoided.</a:t>
            </a:r>
          </a:p>
          <a:p>
            <a:pPr lvl="1"/>
            <a:r>
              <a:rPr lang="en-GB" sz="1800" dirty="0"/>
              <a:t>Reduced design complexity</a:t>
            </a:r>
          </a:p>
          <a:p>
            <a:pPr lvl="1"/>
            <a:r>
              <a:rPr lang="en-GB" sz="1800" dirty="0"/>
              <a:t>Reduced construction cost</a:t>
            </a:r>
          </a:p>
          <a:p>
            <a:pPr lvl="1"/>
            <a:r>
              <a:rPr lang="en-GB" sz="1800" dirty="0"/>
              <a:t>Reduced tooling cost</a:t>
            </a:r>
          </a:p>
          <a:p>
            <a:r>
              <a:rPr lang="en-GB" sz="2400" dirty="0"/>
              <a:t>No in-situ RH maintenance is foreseen.</a:t>
            </a:r>
          </a:p>
          <a:p>
            <a:pPr lvl="1"/>
            <a:r>
              <a:rPr lang="en-GB" sz="1800" dirty="0"/>
              <a:t>Modules/components stored on site during cool down</a:t>
            </a:r>
            <a:r>
              <a:rPr lang="en-US" sz="1800" dirty="0"/>
              <a:t>.</a:t>
            </a:r>
          </a:p>
          <a:p>
            <a:pPr lvl="1"/>
            <a:r>
              <a:rPr lang="en-GB" sz="1800" dirty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34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Activities restricted to </a:t>
            </a:r>
          </a:p>
          <a:p>
            <a:pPr lvl="1"/>
            <a:r>
              <a:rPr lang="en-GB" sz="1800" b="1" dirty="0"/>
              <a:t>Extraction (RH-I and RH-II)</a:t>
            </a:r>
          </a:p>
          <a:p>
            <a:pPr lvl="1"/>
            <a:r>
              <a:rPr lang="en-GB" sz="1800" b="1" dirty="0"/>
              <a:t>Reinstallation (RH-I)</a:t>
            </a:r>
          </a:p>
          <a:p>
            <a:pPr lvl="1"/>
            <a:r>
              <a:rPr lang="en-GB" sz="1800" dirty="0"/>
              <a:t>Inspection and/or realignment of component/module (if required)</a:t>
            </a:r>
            <a:endParaRPr lang="en-GB" sz="2400" dirty="0"/>
          </a:p>
          <a:p>
            <a:r>
              <a:rPr lang="en-GB" sz="2400" dirty="0"/>
              <a:t>Complex RH activities shall be avoided.</a:t>
            </a:r>
          </a:p>
          <a:p>
            <a:pPr lvl="1"/>
            <a:r>
              <a:rPr lang="en-GB" sz="1800" dirty="0"/>
              <a:t>Reduced design complexity</a:t>
            </a:r>
          </a:p>
          <a:p>
            <a:pPr lvl="1"/>
            <a:r>
              <a:rPr lang="en-GB" sz="1800" dirty="0"/>
              <a:t>Reduced construction cost</a:t>
            </a:r>
          </a:p>
          <a:p>
            <a:pPr lvl="1"/>
            <a:r>
              <a:rPr lang="en-GB" sz="1800" dirty="0"/>
              <a:t>Reduced tooling cost</a:t>
            </a:r>
          </a:p>
          <a:p>
            <a:r>
              <a:rPr lang="en-GB" sz="2400" dirty="0"/>
              <a:t>No in-situ RH maintenance is foreseen.</a:t>
            </a:r>
          </a:p>
          <a:p>
            <a:pPr lvl="1"/>
            <a:r>
              <a:rPr lang="en-GB" sz="1800" dirty="0"/>
              <a:t>Modules/components stored on site during cool down</a:t>
            </a:r>
            <a:r>
              <a:rPr lang="en-US" sz="1800" dirty="0"/>
              <a:t>.</a:t>
            </a:r>
          </a:p>
          <a:p>
            <a:pPr lvl="1"/>
            <a:r>
              <a:rPr lang="en-GB" sz="1800" dirty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2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Location and Alignment devices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ESS Chopper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14 May,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GB" dirty="0"/>
              <a:t>Safe alignment of module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/Users/eriknilsson/Desktop/Screen Shot 2017-05-02 at 15.38.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8068"/>
            <a:ext cx="4338713" cy="344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504" y="2033006"/>
          <a:ext cx="4464496" cy="369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0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Step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DoF’s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 Module held in free space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 Module located on dowel ball-end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 Module located on single long ball-ended dowel pin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 Module item located on second short dowel pin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 Module fully in contact with mating face 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Rotation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4778" y="5791300"/>
            <a:ext cx="517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of gradual kinematic constraint</a:t>
            </a:r>
          </a:p>
        </p:txBody>
      </p:sp>
    </p:spTree>
    <p:extLst>
      <p:ext uri="{BB962C8B-B14F-4D97-AF65-F5344CB8AC3E}">
        <p14:creationId xmlns:p14="http://schemas.microsoft.com/office/powerpoint/2010/main" val="429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Dowel arrangement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10003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Positioning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6556960" y="4653136"/>
            <a:ext cx="217465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Positioning dowels (fitted </a:t>
            </a:r>
            <a:r>
              <a:rPr lang="en-US"/>
              <a:t>and slotted holes)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68670" y="6356350"/>
            <a:ext cx="31566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Remote Z-realignment available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068960"/>
            <a:ext cx="22002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Second guide block to </a:t>
            </a:r>
            <a:r>
              <a:rPr lang="en-US"/>
              <a:t>prohibit tilt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045" y="1591020"/>
            <a:ext cx="260620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Length of guide rods to allow bunker installation (and protect surrounding)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A2BD3-5192-2346-87F6-01C477E4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47" y="1545610"/>
            <a:ext cx="6308639" cy="52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1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7952-023D-F347-84B9-DA847370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Chopper Z-realignment component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6D57C8-67F1-0744-9630-ACE64394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8" y="1472412"/>
            <a:ext cx="3240360" cy="5032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C945-6D63-2040-8461-D76DEA49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31545-F3BD-B344-BF7A-ED26BDD59BD4}"/>
              </a:ext>
            </a:extLst>
          </p:cNvPr>
          <p:cNvSpPr txBox="1"/>
          <p:nvPr/>
        </p:nvSpPr>
        <p:spPr>
          <a:xfrm>
            <a:off x="398812" y="5710019"/>
            <a:ext cx="26062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Based on industrial component</a:t>
            </a:r>
          </a:p>
        </p:txBody>
      </p:sp>
    </p:spTree>
    <p:extLst>
      <p:ext uri="{BB962C8B-B14F-4D97-AF65-F5344CB8AC3E}">
        <p14:creationId xmlns:p14="http://schemas.microsoft.com/office/powerpoint/2010/main" val="100148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Rollers </a:t>
            </a:r>
            <a:r>
              <a:rPr lang="mr-IN" dirty="0"/>
              <a:t>–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5" y="2348880"/>
            <a:ext cx="5426865" cy="3343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7090" y="574339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LARMOR (ISIS)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4CC45-B229-634C-A015-80AFD888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8" y="1417638"/>
            <a:ext cx="1957731" cy="5440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CC119-CFEC-C446-869E-184EB762C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02" y="2348496"/>
            <a:ext cx="2045477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96" y="172131"/>
            <a:ext cx="7139136" cy="1143000"/>
          </a:xfrm>
        </p:spPr>
        <p:txBody>
          <a:bodyPr/>
          <a:lstStyle/>
          <a:p>
            <a:r>
              <a:rPr lang="en-GB" dirty="0"/>
              <a:t>Component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C80A2-9A7A-CC45-A74E-5CAD7FCB1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4" y="1624806"/>
            <a:ext cx="3428504" cy="2322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4A1B3-5F2A-7F49-970A-295E7B02B763}"/>
              </a:ext>
            </a:extLst>
          </p:cNvPr>
          <p:cNvSpPr txBox="1"/>
          <p:nvPr/>
        </p:nvSpPr>
        <p:spPr>
          <a:xfrm>
            <a:off x="5981693" y="3810501"/>
            <a:ext cx="257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Rollco</a:t>
            </a:r>
            <a:r>
              <a:rPr lang="en-GB" dirty="0"/>
              <a:t> stainless roller </a:t>
            </a:r>
          </a:p>
          <a:p>
            <a:pPr algn="ctr"/>
            <a:r>
              <a:rPr lang="en-GB" dirty="0"/>
              <a:t>currently being evaluated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9C874-DD35-8D49-A3A9-113653CF1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6" y="1555742"/>
            <a:ext cx="3707904" cy="2254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6EE24-A8DA-E04D-8659-4AAADAAB9130}"/>
              </a:ext>
            </a:extLst>
          </p:cNvPr>
          <p:cNvSpPr txBox="1"/>
          <p:nvPr/>
        </p:nvSpPr>
        <p:spPr>
          <a:xfrm>
            <a:off x="579508" y="3810500"/>
            <a:ext cx="257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Misumi</a:t>
            </a:r>
            <a:r>
              <a:rPr lang="en-GB" dirty="0"/>
              <a:t> dowels </a:t>
            </a:r>
          </a:p>
          <a:p>
            <a:pPr algn="ctr"/>
            <a:r>
              <a:rPr lang="en-GB" dirty="0"/>
              <a:t>currently being evaluated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5F8045-FF2D-804B-AC62-D45CA251B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15" y="4257343"/>
            <a:ext cx="2771800" cy="18355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A76F37-85D7-D544-A5F5-16E041EDE319}"/>
              </a:ext>
            </a:extLst>
          </p:cNvPr>
          <p:cNvSpPr txBox="1"/>
          <p:nvPr/>
        </p:nvSpPr>
        <p:spPr>
          <a:xfrm>
            <a:off x="3296976" y="6082412"/>
            <a:ext cx="257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Plastic rollers </a:t>
            </a:r>
          </a:p>
          <a:p>
            <a:pPr algn="ctr"/>
            <a:r>
              <a:rPr lang="en-GB" dirty="0"/>
              <a:t>currently being evaluated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ADC62-6E3E-8A41-B7CA-917E367F084D}"/>
              </a:ext>
            </a:extLst>
          </p:cNvPr>
          <p:cNvSpPr txBox="1"/>
          <p:nvPr/>
        </p:nvSpPr>
        <p:spPr>
          <a:xfrm>
            <a:off x="131596" y="6352143"/>
            <a:ext cx="26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Send in your suggestions!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67B21-6880-E14B-A59D-35B7C669331C}"/>
              </a:ext>
            </a:extLst>
          </p:cNvPr>
          <p:cNvSpPr txBox="1"/>
          <p:nvPr/>
        </p:nvSpPr>
        <p:spPr>
          <a:xfrm>
            <a:off x="6650061" y="6028977"/>
            <a:ext cx="22633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materials issues as with fasteners.</a:t>
            </a:r>
          </a:p>
        </p:txBody>
      </p:sp>
    </p:spTree>
    <p:extLst>
      <p:ext uri="{BB962C8B-B14F-4D97-AF65-F5344CB8AC3E}">
        <p14:creationId xmlns:p14="http://schemas.microsoft.com/office/powerpoint/2010/main" val="65110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and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/Users/eriknilsson/Desktop/image001.png">
            <a:extLst>
              <a:ext uri="{FF2B5EF4-FFF2-40B4-BE49-F238E27FC236}">
                <a16:creationId xmlns:a16="http://schemas.microsoft.com/office/drawing/2014/main" id="{CE6C7A96-7C53-C543-A52C-15348FF3D8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6208"/>
            <a:ext cx="3059430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60E4A-5BE1-C945-803B-0C171F6A3092}"/>
              </a:ext>
            </a:extLst>
          </p:cNvPr>
          <p:cNvSpPr txBox="1"/>
          <p:nvPr/>
        </p:nvSpPr>
        <p:spPr>
          <a:xfrm>
            <a:off x="6537544" y="4188232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ESS Survey cone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F5B4E-095D-A545-B085-78E1D073B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356"/>
            <a:ext cx="4331734" cy="3315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5CF27-241F-F142-B229-C887E7B1369F}"/>
              </a:ext>
            </a:extLst>
          </p:cNvPr>
          <p:cNvSpPr txBox="1"/>
          <p:nvPr/>
        </p:nvSpPr>
        <p:spPr>
          <a:xfrm>
            <a:off x="1318406" y="5990786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points visible from platform</a:t>
            </a:r>
          </a:p>
        </p:txBody>
      </p:sp>
    </p:spTree>
    <p:extLst>
      <p:ext uri="{BB962C8B-B14F-4D97-AF65-F5344CB8AC3E}">
        <p14:creationId xmlns:p14="http://schemas.microsoft.com/office/powerpoint/2010/main" val="335341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14951</TotalTime>
  <Words>354</Words>
  <Application>Microsoft Macintosh PowerPoint</Application>
  <PresentationFormat>On-screen Show (4:3)</PresentationFormat>
  <Paragraphs>86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Mangal</vt:lpstr>
      <vt:lpstr>Tahoma</vt:lpstr>
      <vt:lpstr>Times New Roman</vt:lpstr>
      <vt:lpstr>Office Theme</vt:lpstr>
      <vt:lpstr>Location and Alignment devices</vt:lpstr>
      <vt:lpstr>Best practices – Safe alignment of module</vt:lpstr>
      <vt:lpstr>Dowel arrangement</vt:lpstr>
      <vt:lpstr>Positioning example</vt:lpstr>
      <vt:lpstr>Chopper Z-realignment component</vt:lpstr>
      <vt:lpstr>Rollers – example</vt:lpstr>
      <vt:lpstr>Component examples</vt:lpstr>
      <vt:lpstr>Survey and alignment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230</cp:revision>
  <dcterms:created xsi:type="dcterms:W3CDTF">2017-08-22T05:51:57Z</dcterms:created>
  <dcterms:modified xsi:type="dcterms:W3CDTF">2018-05-14T08:15:28Z</dcterms:modified>
</cp:coreProperties>
</file>