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tiff" ContentType="image/tiff"/>
  <Default Extension="emf" ContentType="image/x-emf"/>
  <Default Extension="jpeg" ContentType="image/jpeg"/>
  <Default Extension="rels" ContentType="application/vnd.openxmlformats-package.relationships+xml"/>
  <Default Extension="gif" ContentType="image/gi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4"/>
  </p:notesMasterIdLst>
  <p:sldIdLst>
    <p:sldId id="257" r:id="rId2"/>
    <p:sldId id="344" r:id="rId3"/>
    <p:sldId id="342" r:id="rId4"/>
    <p:sldId id="341" r:id="rId5"/>
    <p:sldId id="413" r:id="rId6"/>
    <p:sldId id="370" r:id="rId7"/>
    <p:sldId id="318" r:id="rId8"/>
    <p:sldId id="298" r:id="rId9"/>
    <p:sldId id="343" r:id="rId10"/>
    <p:sldId id="270" r:id="rId11"/>
    <p:sldId id="309" r:id="rId12"/>
    <p:sldId id="281" r:id="rId13"/>
    <p:sldId id="304" r:id="rId14"/>
    <p:sldId id="307" r:id="rId15"/>
    <p:sldId id="316" r:id="rId16"/>
    <p:sldId id="315" r:id="rId17"/>
    <p:sldId id="347" r:id="rId18"/>
    <p:sldId id="346" r:id="rId19"/>
    <p:sldId id="355" r:id="rId20"/>
    <p:sldId id="377" r:id="rId21"/>
    <p:sldId id="380" r:id="rId22"/>
    <p:sldId id="354" r:id="rId23"/>
    <p:sldId id="353" r:id="rId24"/>
    <p:sldId id="356" r:id="rId25"/>
    <p:sldId id="411" r:id="rId26"/>
    <p:sldId id="349" r:id="rId27"/>
    <p:sldId id="357" r:id="rId28"/>
    <p:sldId id="381" r:id="rId29"/>
    <p:sldId id="350" r:id="rId30"/>
    <p:sldId id="361" r:id="rId31"/>
    <p:sldId id="362" r:id="rId32"/>
    <p:sldId id="359" r:id="rId33"/>
    <p:sldId id="351" r:id="rId34"/>
    <p:sldId id="412" r:id="rId35"/>
    <p:sldId id="363" r:id="rId36"/>
    <p:sldId id="364" r:id="rId37"/>
    <p:sldId id="365" r:id="rId38"/>
    <p:sldId id="386" r:id="rId39"/>
    <p:sldId id="376" r:id="rId40"/>
    <p:sldId id="387" r:id="rId41"/>
    <p:sldId id="375" r:id="rId42"/>
    <p:sldId id="388" r:id="rId43"/>
    <p:sldId id="390" r:id="rId44"/>
    <p:sldId id="397" r:id="rId45"/>
    <p:sldId id="389" r:id="rId46"/>
    <p:sldId id="385" r:id="rId47"/>
    <p:sldId id="391" r:id="rId48"/>
    <p:sldId id="402" r:id="rId49"/>
    <p:sldId id="394" r:id="rId50"/>
    <p:sldId id="393" r:id="rId51"/>
    <p:sldId id="392" r:id="rId52"/>
    <p:sldId id="399" r:id="rId53"/>
    <p:sldId id="378" r:id="rId54"/>
    <p:sldId id="401" r:id="rId55"/>
    <p:sldId id="409" r:id="rId56"/>
    <p:sldId id="408" r:id="rId57"/>
    <p:sldId id="395" r:id="rId58"/>
    <p:sldId id="398" r:id="rId59"/>
    <p:sldId id="396" r:id="rId60"/>
    <p:sldId id="405" r:id="rId61"/>
    <p:sldId id="406" r:id="rId62"/>
    <p:sldId id="407" r:id="rId63"/>
    <p:sldId id="382" r:id="rId64"/>
    <p:sldId id="374" r:id="rId65"/>
    <p:sldId id="368" r:id="rId66"/>
    <p:sldId id="366" r:id="rId67"/>
    <p:sldId id="358" r:id="rId68"/>
    <p:sldId id="334" r:id="rId69"/>
    <p:sldId id="331" r:id="rId70"/>
    <p:sldId id="332" r:id="rId71"/>
    <p:sldId id="410" r:id="rId72"/>
    <p:sldId id="320" r:id="rId73"/>
    <p:sldId id="290" r:id="rId74"/>
    <p:sldId id="327" r:id="rId75"/>
    <p:sldId id="369" r:id="rId76"/>
    <p:sldId id="297" r:id="rId77"/>
    <p:sldId id="269" r:id="rId78"/>
    <p:sldId id="404" r:id="rId79"/>
    <p:sldId id="403" r:id="rId80"/>
    <p:sldId id="367" r:id="rId81"/>
    <p:sldId id="278" r:id="rId82"/>
    <p:sldId id="360" r:id="rId8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 &amp; Functional desc." id="{8176A371-61AC-534E-B88F-D1F86E89F2EE}">
          <p14:sldIdLst>
            <p14:sldId id="257"/>
            <p14:sldId id="344"/>
            <p14:sldId id="342"/>
            <p14:sldId id="341"/>
            <p14:sldId id="413"/>
            <p14:sldId id="370"/>
            <p14:sldId id="318"/>
            <p14:sldId id="298"/>
            <p14:sldId id="343"/>
            <p14:sldId id="270"/>
          </p14:sldIdLst>
        </p14:section>
        <p14:section name="BDS Optics Design" id="{BCBE321F-77C4-AE4B-9582-A3EF53F20256}">
          <p14:sldIdLst>
            <p14:sldId id="309"/>
            <p14:sldId id="281"/>
            <p14:sldId id="304"/>
            <p14:sldId id="307"/>
            <p14:sldId id="316"/>
            <p14:sldId id="315"/>
          </p14:sldIdLst>
        </p14:section>
        <p14:section name="Magnets" id="{B3C29648-2354-5145-8434-0C2C5320C031}">
          <p14:sldIdLst>
            <p14:sldId id="347"/>
            <p14:sldId id="346"/>
            <p14:sldId id="355"/>
            <p14:sldId id="377"/>
            <p14:sldId id="380"/>
            <p14:sldId id="354"/>
          </p14:sldIdLst>
        </p14:section>
        <p14:section name="Vacuum chambers &amp; support" id="{C108C8F6-4F68-7148-B065-CEA54604469D}">
          <p14:sldIdLst>
            <p14:sldId id="353"/>
            <p14:sldId id="356"/>
            <p14:sldId id="411"/>
            <p14:sldId id="349"/>
            <p14:sldId id="357"/>
            <p14:sldId id="381"/>
          </p14:sldIdLst>
        </p14:section>
        <p14:section name="Power supply" id="{345EE18D-9DE3-B040-995D-17FD243D1DF7}">
          <p14:sldIdLst>
            <p14:sldId id="350"/>
            <p14:sldId id="361"/>
            <p14:sldId id="362"/>
            <p14:sldId id="359"/>
            <p14:sldId id="351"/>
            <p14:sldId id="412"/>
            <p14:sldId id="363"/>
            <p14:sldId id="364"/>
            <p14:sldId id="365"/>
            <p14:sldId id="386"/>
          </p14:sldIdLst>
        </p14:section>
        <p14:section name="Verification: FAT" id="{60617B6A-A390-9049-BA0A-9D77DF8F8426}">
          <p14:sldIdLst>
            <p14:sldId id="376"/>
            <p14:sldId id="387"/>
            <p14:sldId id="375"/>
            <p14:sldId id="388"/>
            <p14:sldId id="390"/>
          </p14:sldIdLst>
        </p14:section>
        <p14:section name="Verification: SAT" id="{E7D37D4D-D889-D948-BFE0-C433BB54C551}">
          <p14:sldIdLst>
            <p14:sldId id="397"/>
            <p14:sldId id="389"/>
            <p14:sldId id="385"/>
            <p14:sldId id="391"/>
            <p14:sldId id="402"/>
            <p14:sldId id="394"/>
            <p14:sldId id="393"/>
          </p14:sldIdLst>
        </p14:section>
        <p14:section name="SAT: Thermal testing" id="{91D687C8-344E-EE4A-96E9-ADD00F925DB8}">
          <p14:sldIdLst>
            <p14:sldId id="392"/>
            <p14:sldId id="399"/>
            <p14:sldId id="378"/>
            <p14:sldId id="401"/>
            <p14:sldId id="409"/>
            <p14:sldId id="408"/>
          </p14:sldIdLst>
        </p14:section>
        <p14:section name="SAT: Long-Term Testing" id="{FC183B1D-F52E-7549-A0C6-B128FF580538}">
          <p14:sldIdLst>
            <p14:sldId id="395"/>
            <p14:sldId id="398"/>
            <p14:sldId id="396"/>
            <p14:sldId id="405"/>
            <p14:sldId id="406"/>
            <p14:sldId id="407"/>
            <p14:sldId id="382"/>
            <p14:sldId id="374"/>
          </p14:sldIdLst>
        </p14:section>
        <p14:section name="ICS" id="{401A6504-7348-5F4D-9176-049FECE35220}">
          <p14:sldIdLst>
            <p14:sldId id="368"/>
            <p14:sldId id="366"/>
            <p14:sldId id="358"/>
            <p14:sldId id="334"/>
            <p14:sldId id="331"/>
            <p14:sldId id="332"/>
          </p14:sldIdLst>
        </p14:section>
        <p14:section name="Safety, Quality &amp; RAMI" id="{D920ACBB-1AD9-CB4C-AF4D-0AEFCDBA21CD}">
          <p14:sldIdLst>
            <p14:sldId id="410"/>
            <p14:sldId id="320"/>
            <p14:sldId id="290"/>
            <p14:sldId id="327"/>
            <p14:sldId id="369"/>
            <p14:sldId id="297"/>
            <p14:sldId id="269"/>
          </p14:sldIdLst>
        </p14:section>
        <p14:section name="Closing" id="{49AF44A7-5A59-604B-A63B-284E74C75764}">
          <p14:sldIdLst>
            <p14:sldId id="404"/>
            <p14:sldId id="403"/>
            <p14:sldId id="367"/>
          </p14:sldIdLst>
        </p14:section>
        <p14:section name="Extra Slides" id="{C5494E59-34E5-B542-ABCC-58C6209C48B9}">
          <p14:sldIdLst>
            <p14:sldId id="278"/>
            <p14:sldId id="36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9D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91" autoAdjust="0"/>
    <p:restoredTop sz="85472" autoAdjust="0"/>
  </p:normalViewPr>
  <p:slideViewPr>
    <p:cSldViewPr snapToGrid="0" snapToObjects="1">
      <p:cViewPr varScale="1">
        <p:scale>
          <a:sx n="82" d="100"/>
          <a:sy n="82" d="100"/>
        </p:scale>
        <p:origin x="-128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notesMaster" Target="notesMasters/notesMaster1.xml"/><Relationship Id="rId85" Type="http://schemas.openxmlformats.org/officeDocument/2006/relationships/printerSettings" Target="printerSettings/printerSettings1.bin"/><Relationship Id="rId86" Type="http://schemas.openxmlformats.org/officeDocument/2006/relationships/presProps" Target="presProps.xml"/><Relationship Id="rId87" Type="http://schemas.openxmlformats.org/officeDocument/2006/relationships/viewProps" Target="viewProps.xml"/><Relationship Id="rId88" Type="http://schemas.openxmlformats.org/officeDocument/2006/relationships/theme" Target="theme/theme1.xml"/><Relationship Id="rId8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CEE514-E28F-CE46-AA89-273CA14B16E9}" type="datetimeFigureOut">
              <a:rPr lang="en-US" smtClean="0"/>
              <a:t>01/05/18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 smtClean="0"/>
              <a:t>Click to edit Master text styles</a:t>
            </a:r>
          </a:p>
          <a:p>
            <a:pPr lvl="1"/>
            <a:r>
              <a:rPr lang="da-DK" smtClean="0"/>
              <a:t>Second level</a:t>
            </a:r>
          </a:p>
          <a:p>
            <a:pPr lvl="2"/>
            <a:r>
              <a:rPr lang="da-DK" smtClean="0"/>
              <a:t>Third level</a:t>
            </a:r>
          </a:p>
          <a:p>
            <a:pPr lvl="3"/>
            <a:r>
              <a:rPr lang="da-DK" smtClean="0"/>
              <a:t>Fourth level</a:t>
            </a:r>
          </a:p>
          <a:p>
            <a:pPr lvl="4"/>
            <a:r>
              <a:rPr lang="da-DK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199DBC-8801-AF45-BFD7-32F4668218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524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4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8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 </a:t>
            </a:r>
            <a:r>
              <a:rPr lang="en-US" dirty="0" err="1" smtClean="0"/>
              <a:t>mT.m</a:t>
            </a:r>
            <a:r>
              <a:rPr lang="en-US" dirty="0" smtClean="0"/>
              <a:t> = 100</a:t>
            </a:r>
            <a:r>
              <a:rPr lang="en-US" dirty="0" smtClean="0"/>
              <a:t>%</a:t>
            </a:r>
          </a:p>
          <a:p>
            <a:r>
              <a:rPr lang="en-US" dirty="0" err="1" smtClean="0"/>
              <a:t>Danfysik</a:t>
            </a:r>
            <a:r>
              <a:rPr lang="en-US" dirty="0" smtClean="0"/>
              <a:t> spreadsheet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2994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7016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Out of vacuum</a:t>
            </a:r>
            <a:r>
              <a:rPr lang="en-US" baseline="0" dirty="0" smtClean="0"/>
              <a:t> magnet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40 kHz, Ceramic chamber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Alignment &amp; field quality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mechanical properties, G11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Etronax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pieces are added to the vulnerable areas and the spaces between each loop will be filled with G11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Etronax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pieces.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coils will be vacuum resin impregnated with radiation resistant CTD101K (25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MGy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inside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mould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CTD403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 CTD422</a:t>
            </a:r>
            <a:endParaRPr lang="en-US" dirty="0" smtClean="0"/>
          </a:p>
          <a:p>
            <a:pPr marL="171450" indent="-171450">
              <a:buFontTx/>
              <a:buChar char="-"/>
            </a:pPr>
            <a:r>
              <a:rPr lang="en-US" dirty="0" smtClean="0"/>
              <a:t>Alignment</a:t>
            </a:r>
            <a:r>
              <a:rPr lang="en-US" baseline="0" dirty="0" smtClean="0"/>
              <a:t> </a:t>
            </a:r>
            <a:r>
              <a:rPr lang="en-US" baseline="0" dirty="0" smtClean="0"/>
              <a:t>positions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7149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</a:t>
            </a:r>
            <a:r>
              <a:rPr lang="en-US" baseline="0" dirty="0" smtClean="0"/>
              <a:t> prototype: machining, paint job, equipment labels,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4797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3889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- “design and manufacturing shall follow </a:t>
            </a:r>
            <a:r>
              <a:rPr lang="is-I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ESS vacuum standard handbook”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UHV standards in general. Oil free</a:t>
            </a:r>
            <a:r>
              <a:rPr lang="is-I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brazed transition pieces made from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NiFe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alloy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The ceramic pieces will be prepared for a possible metallization of its interior by having the metallization for brazing extended on the inner surface by 4-5mm. </a:t>
            </a: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0132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Metallization plans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7149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fixed but removable </a:t>
            </a:r>
            <a:r>
              <a:rPr lang="en-US" dirty="0" smtClean="0"/>
              <a:t>metallic covers </a:t>
            </a:r>
            <a:r>
              <a:rPr lang="en-US" dirty="0" smtClean="0"/>
              <a:t>for HV connections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alignment </a:t>
            </a:r>
            <a:r>
              <a:rPr lang="en-US" dirty="0" smtClean="0"/>
              <a:t>procedure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(dx, </a:t>
            </a:r>
            <a:r>
              <a:rPr lang="en-US" dirty="0" err="1" smtClean="0"/>
              <a:t>dy</a:t>
            </a:r>
            <a:r>
              <a:rPr lang="en-US" dirty="0" smtClean="0"/>
              <a:t>) &lt; 0.5 mm, </a:t>
            </a:r>
            <a:r>
              <a:rPr lang="en-US" dirty="0" err="1" smtClean="0"/>
              <a:t>dz</a:t>
            </a:r>
            <a:r>
              <a:rPr lang="en-US" dirty="0" smtClean="0"/>
              <a:t> &lt; 0.3 mm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(</a:t>
            </a:r>
            <a:r>
              <a:rPr lang="en-US" dirty="0" err="1" smtClean="0"/>
              <a:t>ϕ</a:t>
            </a:r>
            <a:r>
              <a:rPr lang="en-US" baseline="-25000" dirty="0" err="1" smtClean="0"/>
              <a:t>x</a:t>
            </a:r>
            <a:r>
              <a:rPr lang="en-US" dirty="0" smtClean="0"/>
              <a:t>, </a:t>
            </a:r>
            <a:r>
              <a:rPr lang="en-US" dirty="0" err="1" smtClean="0"/>
              <a:t>ϕ</a:t>
            </a:r>
            <a:r>
              <a:rPr lang="en-US" baseline="-25000" dirty="0" err="1" smtClean="0"/>
              <a:t>y</a:t>
            </a:r>
            <a:r>
              <a:rPr lang="en-US" dirty="0" smtClean="0"/>
              <a:t>, </a:t>
            </a:r>
            <a:r>
              <a:rPr lang="en-US" dirty="0" err="1" smtClean="0"/>
              <a:t>ϕ</a:t>
            </a:r>
            <a:r>
              <a:rPr lang="en-US" baseline="-25000" dirty="0" err="1" smtClean="0"/>
              <a:t>z</a:t>
            </a:r>
            <a:r>
              <a:rPr lang="en-US" dirty="0" smtClean="0"/>
              <a:t>,) &lt; 1 </a:t>
            </a:r>
            <a:r>
              <a:rPr lang="en-US" dirty="0" err="1" smtClean="0"/>
              <a:t>mrad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7149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Predictive formula for VDCL</a:t>
            </a:r>
          </a:p>
          <a:p>
            <a:r>
              <a:rPr lang="en-US" dirty="0" smtClean="0"/>
              <a:t>Capacitor charging time constant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8850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Integrator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0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Current output peaks are detected and sampled</a:t>
            </a:r>
            <a:r>
              <a:rPr lang="en-US" baseline="0" dirty="0" smtClean="0"/>
              <a:t> (ADC)</a:t>
            </a:r>
          </a:p>
          <a:p>
            <a:r>
              <a:rPr lang="en-US" baseline="0" dirty="0" smtClean="0"/>
              <a:t>Simulations show that offset regulation can be very efficient</a:t>
            </a:r>
          </a:p>
          <a:p>
            <a:r>
              <a:rPr lang="en-US" baseline="0" dirty="0" smtClean="0"/>
              <a:t>Cable distortion and filter effects + slight overshoot (350/340 = 1.03</a:t>
            </a:r>
            <a:r>
              <a:rPr lang="en-US" baseline="0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340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baseline="0" dirty="0" smtClean="0"/>
              <a:t>Apertures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838336-306B-450D-902A-709919433BD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2361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Snubbers</a:t>
            </a:r>
            <a:r>
              <a:rPr lang="en-US" dirty="0" smtClean="0"/>
              <a:t> were found unnecessary: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7551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Amplitude accuracy:</a:t>
            </a:r>
            <a:r>
              <a:rPr lang="en-US" baseline="0" dirty="0" smtClean="0"/>
              <a:t> no regulation at load, remote sense wires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8644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Comment on FAT2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3245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Focus on tests not already conducted at vendor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7539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1025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Only measured</a:t>
            </a:r>
            <a:r>
              <a:rPr lang="en-US" baseline="0" dirty="0" smtClean="0"/>
              <a:t> for a RSM pair!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9692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Bushings</a:t>
            </a:r>
          </a:p>
          <a:p>
            <a:r>
              <a:rPr lang="en-US" dirty="0" smtClean="0"/>
              <a:t>Does not meet requirements /</a:t>
            </a:r>
            <a:r>
              <a:rPr lang="en-US" baseline="0" dirty="0" smtClean="0"/>
              <a:t> expectations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4201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8996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5105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Robust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err="1" smtClean="0"/>
              <a:t>LabVIEW</a:t>
            </a:r>
            <a:r>
              <a:rPr lang="en-US" baseline="0" dirty="0" smtClean="0"/>
              <a:t> code </a:t>
            </a:r>
            <a:r>
              <a:rPr lang="mr-IN" baseline="0" dirty="0" smtClean="0"/>
              <a:t>–</a:t>
            </a:r>
            <a:r>
              <a:rPr lang="en-US" baseline="0" dirty="0" smtClean="0"/>
              <a:t> signal generator</a:t>
            </a:r>
            <a:endParaRPr lang="en-US" dirty="0" smtClean="0"/>
          </a:p>
          <a:p>
            <a:r>
              <a:rPr lang="en-US" dirty="0" smtClean="0"/>
              <a:t>Droop =</a:t>
            </a:r>
            <a:r>
              <a:rPr lang="en-US" baseline="0" dirty="0" smtClean="0"/>
              <a:t> 0.3% / 3 </a:t>
            </a:r>
            <a:r>
              <a:rPr lang="en-US" baseline="0" dirty="0" err="1" smtClean="0"/>
              <a:t>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29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baseline="0" dirty="0" smtClean="0"/>
              <a:t>produce and monitor frequencies</a:t>
            </a:r>
          </a:p>
          <a:p>
            <a:pPr marL="171450" indent="-171450">
              <a:buFontTx/>
              <a:buChar char="-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simplicity makes the system easy to comprehend for any operator.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Suppresses </a:t>
            </a:r>
            <a:r>
              <a:rPr lang="en-US" dirty="0" err="1" smtClean="0"/>
              <a:t>beamlet</a:t>
            </a:r>
            <a:r>
              <a:rPr lang="en-US" dirty="0" smtClean="0"/>
              <a:t> profiles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pure Gaussian </a:t>
            </a:r>
            <a:r>
              <a:rPr lang="en-US" dirty="0" err="1" smtClean="0"/>
              <a:t>vs</a:t>
            </a:r>
            <a:r>
              <a:rPr lang="en-US" dirty="0" smtClean="0"/>
              <a:t> end-to-end</a:t>
            </a:r>
            <a:r>
              <a:rPr lang="en-US" baseline="0" dirty="0" smtClean="0"/>
              <a:t> beam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1A53A7-64CD-4D0E-AAE8-1AC9C79D7085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2926879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Errors are logged</a:t>
            </a:r>
            <a:r>
              <a:rPr lang="en-US" baseline="0" dirty="0" smtClean="0"/>
              <a:t> and counted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88217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Stability &amp; Failures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57253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50 x 24 hours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83253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Specifically amplitude, waveform</a:t>
            </a:r>
            <a:r>
              <a:rPr lang="en-US" baseline="0" dirty="0" smtClean="0"/>
              <a:t> shape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56708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FF0000"/>
                </a:solidFill>
              </a:rPr>
              <a:t>RSMPS + FPGA </a:t>
            </a:r>
            <a:r>
              <a:rPr lang="en-US" dirty="0" err="1" smtClean="0">
                <a:solidFill>
                  <a:srgbClr val="FF0000"/>
                </a:solidFill>
              </a:rPr>
              <a:t>DevKit</a:t>
            </a:r>
            <a:r>
              <a:rPr lang="en-US" baseline="0" dirty="0" smtClean="0">
                <a:solidFill>
                  <a:srgbClr val="FF0000"/>
                </a:solidFill>
              </a:rPr>
              <a:t> </a:t>
            </a:r>
            <a:r>
              <a:rPr lang="en-US" baseline="0" dirty="0" smtClean="0">
                <a:solidFill>
                  <a:srgbClr val="FF0000"/>
                </a:solidFill>
              </a:rPr>
              <a:t>~ FDU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64331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Degraded mode</a:t>
            </a:r>
          </a:p>
          <a:p>
            <a:r>
              <a:rPr lang="en-US" dirty="0" smtClean="0"/>
              <a:t>Cooling water!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80292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Danfysik</a:t>
            </a:r>
            <a:r>
              <a:rPr lang="en-US" dirty="0" smtClean="0"/>
              <a:t> ISO9000, provides monthly status reports reports that are shared with 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55158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Caught early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35367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Amplitude spectra of neutron intensity fluctuations induced by raster scanning the </a:t>
            </a:r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proton beam (0.8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neutron pulses from the thermal moderator)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1A53A7-64CD-4D0E-AAE8-1AC9C79D7085}" type="slidenum">
              <a:rPr lang="sv-SE" smtClean="0"/>
              <a:t>82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163255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Cooling water</a:t>
            </a:r>
          </a:p>
          <a:p>
            <a:r>
              <a:rPr lang="en-US" dirty="0" smtClean="0"/>
              <a:t>Bellows, pumps, gauges</a:t>
            </a:r>
          </a:p>
          <a:p>
            <a:r>
              <a:rPr lang="en-US" dirty="0" smtClean="0"/>
              <a:t>Girder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117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0480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n-US" dirty="0" smtClean="0"/>
              <a:t>Flanges are identical size</a:t>
            </a:r>
          </a:p>
          <a:p>
            <a:pPr marL="457200" indent="-457200">
              <a:buAutoNum type="arabicPeriod"/>
            </a:pPr>
            <a:r>
              <a:rPr lang="en-US" dirty="0" smtClean="0"/>
              <a:t>External power supply expert at CDR-3</a:t>
            </a:r>
          </a:p>
          <a:p>
            <a:pPr marL="457200" indent="-457200">
              <a:buAutoNum type="arabicPeriod"/>
            </a:pPr>
            <a:r>
              <a:rPr lang="en-US" dirty="0" smtClean="0"/>
              <a:t>Thermal breakers on RSMs</a:t>
            </a:r>
          </a:p>
          <a:p>
            <a:pPr marL="0" indent="0">
              <a:buNone/>
            </a:pPr>
            <a:r>
              <a:rPr lang="en-US" dirty="0" smtClean="0"/>
              <a:t>6. Ceramic chamber spares</a:t>
            </a:r>
          </a:p>
          <a:p>
            <a:pPr marL="0" indent="0">
              <a:buNone/>
            </a:pPr>
            <a:r>
              <a:rPr lang="en-US" dirty="0" smtClean="0"/>
              <a:t>7+8: FDU and EVR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PDR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824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Danfysik</a:t>
            </a:r>
            <a:r>
              <a:rPr lang="en-US" dirty="0" smtClean="0"/>
              <a:t>: Gantt-chart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386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baseline="0" dirty="0" smtClean="0"/>
              <a:t>RSM physical apertures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838336-306B-450D-902A-709919433BDE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2361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99DBC-8801-AF45-BFD7-32F46682188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903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0094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7AC81-318B-4D49-A602-9E30227C87EC}" type="datetime1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01/05/18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7" name="Bildobjekt 7" descr="ESS-vit-logg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260648"/>
            <a:ext cx="1656184" cy="886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2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0" y="0"/>
            <a:ext cx="9144000" cy="1434354"/>
          </a:xfrm>
          <a:prstGeom prst="rect">
            <a:avLst/>
          </a:prstGeom>
          <a:solidFill>
            <a:srgbClr val="0094CA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sv-SE" dirty="0">
              <a:solidFill>
                <a:srgbClr val="0094CA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GB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99CB0-346B-43FA-9EE6-F90C3F3BC0BA}" type="datetime1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01/05/18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8" name="Bildobjekt 5" descr="ESS-vit-logg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008" y="319530"/>
            <a:ext cx="1370480" cy="73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597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6"/>
          <p:cNvSpPr/>
          <p:nvPr userDrawn="1"/>
        </p:nvSpPr>
        <p:spPr>
          <a:xfrm>
            <a:off x="0" y="0"/>
            <a:ext cx="9144000" cy="1434354"/>
          </a:xfrm>
          <a:prstGeom prst="rect">
            <a:avLst/>
          </a:prstGeom>
          <a:solidFill>
            <a:srgbClr val="0094CA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sv-SE" dirty="0">
              <a:solidFill>
                <a:srgbClr val="0094CA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66B7F-8271-49DA-A25A-F4BB9F476347}" type="datetime1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01/05/18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9" name="Bildobjekt 7" descr="ESS-vit-logg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662" y="260648"/>
            <a:ext cx="1359826" cy="72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958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D23FA-05C4-4CC1-B281-2F815585BC1C}" type="datetime1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01/05/18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0" name="Rektangel 6"/>
          <p:cNvSpPr/>
          <p:nvPr userDrawn="1"/>
        </p:nvSpPr>
        <p:spPr>
          <a:xfrm>
            <a:off x="0" y="0"/>
            <a:ext cx="9144000" cy="1434354"/>
          </a:xfrm>
          <a:prstGeom prst="rect">
            <a:avLst/>
          </a:prstGeom>
          <a:solidFill>
            <a:srgbClr val="0094CA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sv-SE" dirty="0">
              <a:solidFill>
                <a:srgbClr val="0094C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6071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3913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Click to edit Master title style</a:t>
            </a:r>
            <a:endParaRPr lang="sv-S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7103233B-D569-4A6E-878F-CDE152514C47}" type="datetime1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/>
              <a:t>01/05/18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/>
              <a:t>‹#›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6318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 baseline="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 baseline="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 baseline="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 baseline="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www.europeanspallationsource.se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tiff"/><Relationship Id="rId3" Type="http://schemas.openxmlformats.org/officeDocument/2006/relationships/image" Target="../media/image13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4" Type="http://schemas.openxmlformats.org/officeDocument/2006/relationships/image" Target="../media/image18.tiff"/><Relationship Id="rId5" Type="http://schemas.openxmlformats.org/officeDocument/2006/relationships/image" Target="../media/image19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0.tiff"/><Relationship Id="rId3" Type="http://schemas.openxmlformats.org/officeDocument/2006/relationships/image" Target="../media/image21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4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jp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8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4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1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microsoft.com/office/2007/relationships/hdphoto" Target="../media/hdphoto2.wdp"/><Relationship Id="rId5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6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tif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tiff"/><Relationship Id="rId3" Type="http://schemas.openxmlformats.org/officeDocument/2006/relationships/image" Target="../media/image40.tif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2.tif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3.tif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jp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gif"/><Relationship Id="rId5" Type="http://schemas.openxmlformats.org/officeDocument/2006/relationships/image" Target="file://localhost/Users/heine/Dropbox/rasterAPT/scans/raster_anim_path.gif" TargetMode="External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jpg"/><Relationship Id="rId3" Type="http://schemas.openxmlformats.org/officeDocument/2006/relationships/image" Target="../media/image55.jp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jpg"/><Relationship Id="rId3" Type="http://schemas.openxmlformats.org/officeDocument/2006/relationships/image" Target="../media/image57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4" Type="http://schemas.openxmlformats.org/officeDocument/2006/relationships/image" Target="../media/image59.jpg"/><Relationship Id="rId5" Type="http://schemas.openxmlformats.org/officeDocument/2006/relationships/image" Target="../media/image60.jpg"/><Relationship Id="rId6" Type="http://schemas.openxmlformats.org/officeDocument/2006/relationships/image" Target="../media/image61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jpg"/><Relationship Id="rId3" Type="http://schemas.openxmlformats.org/officeDocument/2006/relationships/image" Target="../media/image63.jp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64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4" Type="http://schemas.openxmlformats.org/officeDocument/2006/relationships/image" Target="../media/image66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67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68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69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1.tiff"/><Relationship Id="rId3" Type="http://schemas.openxmlformats.org/officeDocument/2006/relationships/image" Target="../media/image72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73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4" Type="http://schemas.openxmlformats.org/officeDocument/2006/relationships/image" Target="../media/image78.png"/><Relationship Id="rId5" Type="http://schemas.openxmlformats.org/officeDocument/2006/relationships/image" Target="../media/image79.png"/><Relationship Id="rId6" Type="http://schemas.openxmlformats.org/officeDocument/2006/relationships/image" Target="../media/image80.png"/><Relationship Id="rId7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emf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tiff"/><Relationship Id="rId4" Type="http://schemas.openxmlformats.org/officeDocument/2006/relationships/image" Target="../media/image83.tiff"/><Relationship Id="rId5" Type="http://schemas.openxmlformats.org/officeDocument/2006/relationships/image" Target="../media/image84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/>
              <a:t>Raster Scanning Magnet System CDR</a:t>
            </a:r>
            <a:r>
              <a:rPr lang="en-US" sz="4000" dirty="0" smtClean="0"/>
              <a:t>-3</a:t>
            </a:r>
            <a:endParaRPr lang="sv-SE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sv-SE" sz="2000" dirty="0" err="1" smtClean="0">
                <a:solidFill>
                  <a:srgbClr val="FFFFFF"/>
                </a:solidFill>
              </a:rPr>
              <a:t>Validation</a:t>
            </a:r>
            <a:r>
              <a:rPr lang="sv-SE" sz="2000" dirty="0" smtClean="0">
                <a:solidFill>
                  <a:srgbClr val="FFFFFF"/>
                </a:solidFill>
              </a:rPr>
              <a:t> </a:t>
            </a:r>
            <a:r>
              <a:rPr lang="sv-SE" sz="2000" dirty="0" err="1" smtClean="0">
                <a:solidFill>
                  <a:srgbClr val="FFFFFF"/>
                </a:solidFill>
              </a:rPr>
              <a:t>of</a:t>
            </a:r>
            <a:r>
              <a:rPr lang="sv-SE" sz="2000" dirty="0" smtClean="0">
                <a:solidFill>
                  <a:srgbClr val="FFFFFF"/>
                </a:solidFill>
              </a:rPr>
              <a:t> </a:t>
            </a:r>
            <a:r>
              <a:rPr lang="sv-SE" sz="2000" dirty="0" smtClean="0">
                <a:solidFill>
                  <a:srgbClr val="FFFFFF"/>
                </a:solidFill>
              </a:rPr>
              <a:t>Pre-Series</a:t>
            </a:r>
            <a:endParaRPr lang="sv-SE" sz="2000" dirty="0" smtClean="0">
              <a:solidFill>
                <a:srgbClr val="FFFFFF"/>
              </a:solidFill>
            </a:endParaRPr>
          </a:p>
          <a:p>
            <a:endParaRPr lang="sv-SE" sz="2000" b="1" dirty="0" smtClean="0">
              <a:solidFill>
                <a:schemeClr val="bg1"/>
              </a:solidFill>
            </a:endParaRPr>
          </a:p>
          <a:p>
            <a:r>
              <a:rPr lang="sv-SE" sz="2000" b="1" dirty="0" smtClean="0">
                <a:solidFill>
                  <a:schemeClr val="bg1"/>
                </a:solidFill>
              </a:rPr>
              <a:t>Heine D. Thomsen</a:t>
            </a:r>
            <a:r>
              <a:rPr lang="sv-SE" sz="2000" dirty="0" smtClean="0">
                <a:solidFill>
                  <a:schemeClr val="bg1"/>
                </a:solidFill>
              </a:rPr>
              <a:t>, Søren </a:t>
            </a:r>
            <a:r>
              <a:rPr lang="sv-SE" sz="2000" dirty="0" err="1" smtClean="0">
                <a:solidFill>
                  <a:schemeClr val="bg1"/>
                </a:solidFill>
              </a:rPr>
              <a:t>Pape</a:t>
            </a:r>
            <a:r>
              <a:rPr lang="sv-SE" sz="2000" dirty="0" smtClean="0">
                <a:solidFill>
                  <a:schemeClr val="bg1"/>
                </a:solidFill>
              </a:rPr>
              <a:t> Møller</a:t>
            </a:r>
          </a:p>
          <a:p>
            <a:r>
              <a:rPr lang="sv-SE" sz="2000" dirty="0" smtClean="0">
                <a:solidFill>
                  <a:schemeClr val="bg1"/>
                </a:solidFill>
              </a:rPr>
              <a:t>Aarhus University (AU), </a:t>
            </a:r>
            <a:r>
              <a:rPr lang="sv-SE" sz="2000" dirty="0" err="1" smtClean="0">
                <a:solidFill>
                  <a:schemeClr val="bg1"/>
                </a:solidFill>
              </a:rPr>
              <a:t>Denmark</a:t>
            </a:r>
            <a:endParaRPr lang="sv-SE" sz="2000" dirty="0" smtClean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0" y="5949280"/>
            <a:ext cx="4572000" cy="6032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4400">
              <a:lnSpc>
                <a:spcPct val="120000"/>
              </a:lnSpc>
            </a:pPr>
            <a:r>
              <a:rPr lang="en-GB" sz="1600" dirty="0">
                <a:solidFill>
                  <a:srgbClr val="FFFFFF"/>
                </a:solidFill>
                <a:latin typeface="Calibri"/>
                <a:hlinkClick r:id="rId2"/>
              </a:rPr>
              <a:t>www.europeanspallationsource.se</a:t>
            </a:r>
            <a:endParaRPr lang="en-GB" sz="1600" dirty="0">
              <a:solidFill>
                <a:srgbClr val="FFFFFF"/>
              </a:solidFill>
              <a:latin typeface="Calibri"/>
            </a:endParaRPr>
          </a:p>
          <a:p>
            <a:pPr algn="ctr" defTabSz="914400"/>
            <a:r>
              <a:rPr lang="en-GB" sz="1400" dirty="0" smtClean="0">
                <a:solidFill>
                  <a:srgbClr val="FFFFFF"/>
                </a:solidFill>
                <a:latin typeface="Calibri"/>
              </a:rPr>
              <a:t>January 13, 2017</a:t>
            </a:r>
            <a:endParaRPr lang="en-GB" sz="1400" dirty="0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39712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85699" tIns="42850" rIns="85699" bIns="42850">
            <a:normAutofit/>
          </a:bodyPr>
          <a:lstStyle/>
          <a:p>
            <a:r>
              <a:rPr lang="en-US" sz="3400" dirty="0" smtClean="0"/>
              <a:t>RSM Past, Present &amp; Future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 lIns="85699" tIns="42850" rIns="85699" bIns="42850">
            <a:normAutofit fontScale="70000" lnSpcReduction="20000"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2015.10.08, CDR-1: to start procurement</a:t>
            </a:r>
            <a:endParaRPr lang="en-US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2016.06.01, Contract signed with </a:t>
            </a:r>
            <a:r>
              <a:rPr lang="en-US" dirty="0" smtClean="0">
                <a:solidFill>
                  <a:srgbClr val="000000"/>
                </a:solidFill>
              </a:rPr>
              <a:t>vendor (</a:t>
            </a:r>
            <a:r>
              <a:rPr lang="en-US" dirty="0" err="1" smtClean="0">
                <a:solidFill>
                  <a:srgbClr val="000000"/>
                </a:solidFill>
              </a:rPr>
              <a:t>Danfysik</a:t>
            </a:r>
            <a:r>
              <a:rPr lang="en-US" dirty="0" smtClean="0">
                <a:solidFill>
                  <a:srgbClr val="000000"/>
                </a:solidFill>
              </a:rPr>
              <a:t>, </a:t>
            </a:r>
            <a:r>
              <a:rPr lang="en-US" dirty="0" err="1" smtClean="0">
                <a:solidFill>
                  <a:srgbClr val="000000"/>
                </a:solidFill>
              </a:rPr>
              <a:t>Taastrup</a:t>
            </a:r>
            <a:r>
              <a:rPr lang="en-US" dirty="0" smtClean="0">
                <a:solidFill>
                  <a:srgbClr val="000000"/>
                </a:solidFill>
              </a:rPr>
              <a:t>, DK)</a:t>
            </a:r>
            <a:endParaRPr lang="en-US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2017.01.13, CDR-2</a:t>
            </a:r>
            <a:r>
              <a:rPr lang="en-US" dirty="0"/>
              <a:t>: Validation of DDR &amp; FAT-I</a:t>
            </a:r>
          </a:p>
          <a:p>
            <a:pPr>
              <a:buFont typeface="Arial"/>
              <a:buChar char="•"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2017.11: FAT-I</a:t>
            </a:r>
          </a:p>
          <a:p>
            <a:pPr>
              <a:buFont typeface="Arial"/>
              <a:buChar char="•"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r>
              <a:rPr lang="en-US" dirty="0" smtClean="0"/>
              <a:t>2017.12-2018.04: SAT-I</a:t>
            </a:r>
          </a:p>
          <a:p>
            <a:pPr>
              <a:buFont typeface="Arial"/>
              <a:buChar char="•"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2018.05.15, </a:t>
            </a:r>
            <a:r>
              <a:rPr lang="en-US" dirty="0" smtClean="0">
                <a:solidFill>
                  <a:srgbClr val="FF0000"/>
                </a:solidFill>
              </a:rPr>
              <a:t>CDR-3: approving the performance of the pre-</a:t>
            </a:r>
            <a:r>
              <a:rPr lang="en-US" dirty="0" smtClean="0">
                <a:solidFill>
                  <a:srgbClr val="FF0000"/>
                </a:solidFill>
              </a:rPr>
              <a:t>series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2018.06.11:</a:t>
            </a:r>
            <a:r>
              <a:rPr lang="en-US" dirty="0" smtClean="0"/>
              <a:t> Purchase period II. Vendor initiates procurement of remaining materials and parts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Spares?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2018.11: delivery of RSMS to ESS (following FAT-2)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C62C7-F79B-CD4A-A5DF-5683BBEC4A65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10</a:t>
            </a:fld>
            <a:endParaRPr lang="sv-S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79465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BDS Optics Design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(Same state as CDR-2)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11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323268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A2T Beam Optics</a:t>
            </a:r>
            <a:endParaRPr lang="en-US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06" y="1613794"/>
            <a:ext cx="8840467" cy="4689591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33B077-37AA-48F4-99B7-C581F53B8092}" type="slidenum">
              <a:rPr lang="da-DK" smtClean="0"/>
              <a:pPr>
                <a:defRPr/>
              </a:pPr>
              <a:t>12</a:t>
            </a:fld>
            <a:endParaRPr lang="da-DK" dirty="0"/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757226" y="1657884"/>
            <a:ext cx="0" cy="4264352"/>
          </a:xfrm>
          <a:prstGeom prst="line">
            <a:avLst/>
          </a:prstGeom>
          <a:solidFill>
            <a:schemeClr val="accent2"/>
          </a:solidFill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-78099" y="3607860"/>
            <a:ext cx="916090" cy="548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2800" dirty="0" smtClean="0">
                <a:solidFill>
                  <a:srgbClr val="FF0000"/>
                </a:solidFill>
              </a:rPr>
              <a:t>ACH</a:t>
            </a:r>
            <a:endParaRPr lang="da-DK" sz="28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2363" y="3244914"/>
            <a:ext cx="32123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000" dirty="0" smtClean="0">
                <a:solidFill>
                  <a:schemeClr val="tx2"/>
                </a:solidFill>
              </a:rPr>
              <a:t>B</a:t>
            </a:r>
            <a:r>
              <a:rPr lang="da-DK" sz="2000" baseline="-25000" dirty="0" smtClean="0">
                <a:solidFill>
                  <a:schemeClr val="tx2"/>
                </a:solidFill>
              </a:rPr>
              <a:t>y</a:t>
            </a:r>
            <a:r>
              <a:rPr lang="da-DK" sz="2000" dirty="0" smtClean="0">
                <a:solidFill>
                  <a:schemeClr val="tx2"/>
                </a:solidFill>
              </a:rPr>
              <a:t> B</a:t>
            </a:r>
            <a:r>
              <a:rPr lang="da-DK" sz="2000" baseline="-25000" dirty="0" smtClean="0">
                <a:solidFill>
                  <a:schemeClr val="tx2"/>
                </a:solidFill>
              </a:rPr>
              <a:t>y</a:t>
            </a:r>
            <a:r>
              <a:rPr lang="da-DK" sz="2000" dirty="0" smtClean="0">
                <a:solidFill>
                  <a:schemeClr val="tx2"/>
                </a:solidFill>
              </a:rPr>
              <a:t> </a:t>
            </a:r>
            <a:r>
              <a:rPr lang="da-DK" sz="2000" dirty="0" smtClean="0">
                <a:solidFill>
                  <a:srgbClr val="FF0000"/>
                </a:solidFill>
              </a:rPr>
              <a:t>B</a:t>
            </a:r>
            <a:r>
              <a:rPr lang="da-DK" sz="2000" baseline="-25000" dirty="0" smtClean="0">
                <a:solidFill>
                  <a:srgbClr val="FF0000"/>
                </a:solidFill>
              </a:rPr>
              <a:t>x</a:t>
            </a:r>
            <a:r>
              <a:rPr lang="da-DK" sz="2000" dirty="0" smtClean="0">
                <a:solidFill>
                  <a:srgbClr val="FF0000"/>
                </a:solidFill>
              </a:rPr>
              <a:t> B</a:t>
            </a:r>
            <a:r>
              <a:rPr lang="da-DK" sz="2000" baseline="-25000" dirty="0" smtClean="0">
                <a:solidFill>
                  <a:srgbClr val="FF0000"/>
                </a:solidFill>
              </a:rPr>
              <a:t>x</a:t>
            </a:r>
            <a:r>
              <a:rPr lang="da-DK" sz="2000" dirty="0" smtClean="0">
                <a:solidFill>
                  <a:srgbClr val="03428E"/>
                </a:solidFill>
              </a:rPr>
              <a:t> </a:t>
            </a:r>
            <a:r>
              <a:rPr lang="da-DK" sz="2000" b="1" dirty="0" smtClean="0"/>
              <a:t>|</a:t>
            </a:r>
            <a:r>
              <a:rPr lang="da-DK" sz="2000" dirty="0">
                <a:solidFill>
                  <a:srgbClr val="FF0000"/>
                </a:solidFill>
              </a:rPr>
              <a:t> B</a:t>
            </a:r>
            <a:r>
              <a:rPr lang="da-DK" sz="2000" baseline="-25000" dirty="0">
                <a:solidFill>
                  <a:srgbClr val="FF0000"/>
                </a:solidFill>
              </a:rPr>
              <a:t>x</a:t>
            </a:r>
            <a:r>
              <a:rPr lang="da-DK" sz="2000" dirty="0">
                <a:solidFill>
                  <a:srgbClr val="FF0000"/>
                </a:solidFill>
              </a:rPr>
              <a:t> B</a:t>
            </a:r>
            <a:r>
              <a:rPr lang="da-DK" sz="2000" baseline="-25000" dirty="0">
                <a:solidFill>
                  <a:srgbClr val="FF0000"/>
                </a:solidFill>
              </a:rPr>
              <a:t>x</a:t>
            </a:r>
            <a:r>
              <a:rPr lang="da-DK" sz="2000" dirty="0" smtClean="0">
                <a:solidFill>
                  <a:srgbClr val="FF0000"/>
                </a:solidFill>
              </a:rPr>
              <a:t> </a:t>
            </a:r>
            <a:r>
              <a:rPr lang="da-DK" sz="2000" dirty="0" smtClean="0">
                <a:solidFill>
                  <a:srgbClr val="03428E"/>
                </a:solidFill>
              </a:rPr>
              <a:t>B</a:t>
            </a:r>
            <a:r>
              <a:rPr lang="da-DK" sz="2000" baseline="-25000" dirty="0" smtClean="0">
                <a:solidFill>
                  <a:srgbClr val="03428E"/>
                </a:solidFill>
              </a:rPr>
              <a:t>y</a:t>
            </a:r>
            <a:r>
              <a:rPr lang="da-DK" sz="2000" dirty="0" smtClean="0">
                <a:solidFill>
                  <a:srgbClr val="03428E"/>
                </a:solidFill>
              </a:rPr>
              <a:t> B</a:t>
            </a:r>
            <a:r>
              <a:rPr lang="da-DK" sz="2000" baseline="-25000" dirty="0" smtClean="0">
                <a:solidFill>
                  <a:srgbClr val="03428E"/>
                </a:solidFill>
              </a:rPr>
              <a:t>y</a:t>
            </a:r>
            <a:endParaRPr lang="da-DK" sz="2000" b="1" baseline="-25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11495" y="3989922"/>
            <a:ext cx="627759" cy="548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2800" dirty="0" smtClean="0">
                <a:solidFill>
                  <a:srgbClr val="FF0000"/>
                </a:solidFill>
              </a:rPr>
              <a:t>AP</a:t>
            </a:r>
            <a:endParaRPr lang="da-DK" sz="2800" dirty="0">
              <a:solidFill>
                <a:srgbClr val="FF0000"/>
              </a:solidFill>
            </a:endParaRPr>
          </a:p>
        </p:txBody>
      </p:sp>
      <p:sp>
        <p:nvSpPr>
          <p:cNvPr id="14" name="Trapezoid 13"/>
          <p:cNvSpPr/>
          <p:nvPr/>
        </p:nvSpPr>
        <p:spPr bwMode="auto">
          <a:xfrm>
            <a:off x="1526139" y="2906535"/>
            <a:ext cx="2855821" cy="429660"/>
          </a:xfrm>
          <a:prstGeom prst="trapezoid">
            <a:avLst>
              <a:gd name="adj" fmla="val 257022"/>
            </a:avLst>
          </a:prstGeom>
          <a:noFill/>
          <a:ln w="19050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U Passat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96123" y="3605335"/>
            <a:ext cx="813043" cy="548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2800" dirty="0" smtClean="0">
                <a:solidFill>
                  <a:srgbClr val="FF0000"/>
                </a:solidFill>
              </a:rPr>
              <a:t>A2T</a:t>
            </a:r>
            <a:endParaRPr lang="da-DK" sz="28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9044" y="1334995"/>
            <a:ext cx="2015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400" dirty="0" smtClean="0">
                <a:solidFill>
                  <a:srgbClr val="000000"/>
                </a:solidFill>
              </a:rPr>
              <a:t>QP1-4</a:t>
            </a:r>
            <a:endParaRPr lang="da-DK" sz="2400" b="1" dirty="0">
              <a:solidFill>
                <a:srgbClr val="000000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050345" y="1796660"/>
            <a:ext cx="1144629" cy="638374"/>
            <a:chOff x="1050345" y="1796660"/>
            <a:chExt cx="1144629" cy="638374"/>
          </a:xfrm>
        </p:grpSpPr>
        <p:cxnSp>
          <p:nvCxnSpPr>
            <p:cNvPr id="21" name="Straight Arrow Connector 20"/>
            <p:cNvCxnSpPr>
              <a:stCxn id="8" idx="2"/>
            </p:cNvCxnSpPr>
            <p:nvPr/>
          </p:nvCxnSpPr>
          <p:spPr bwMode="auto">
            <a:xfrm flipH="1">
              <a:off x="1050345" y="1796660"/>
              <a:ext cx="706558" cy="630451"/>
            </a:xfrm>
            <a:prstGeom prst="straightConnector1">
              <a:avLst/>
            </a:prstGeom>
            <a:solidFill>
              <a:schemeClr val="accent2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8" name="Straight Arrow Connector 27"/>
            <p:cNvCxnSpPr>
              <a:stCxn id="8" idx="2"/>
            </p:cNvCxnSpPr>
            <p:nvPr/>
          </p:nvCxnSpPr>
          <p:spPr bwMode="auto">
            <a:xfrm flipH="1">
              <a:off x="1302637" y="1796660"/>
              <a:ext cx="454266" cy="638374"/>
            </a:xfrm>
            <a:prstGeom prst="straightConnector1">
              <a:avLst/>
            </a:prstGeom>
            <a:solidFill>
              <a:schemeClr val="accent2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2" name="Straight Arrow Connector 31"/>
            <p:cNvCxnSpPr>
              <a:stCxn id="8" idx="2"/>
            </p:cNvCxnSpPr>
            <p:nvPr/>
          </p:nvCxnSpPr>
          <p:spPr bwMode="auto">
            <a:xfrm>
              <a:off x="1756903" y="1796660"/>
              <a:ext cx="203388" cy="633150"/>
            </a:xfrm>
            <a:prstGeom prst="straightConnector1">
              <a:avLst/>
            </a:prstGeom>
            <a:solidFill>
              <a:schemeClr val="accent2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7" name="Straight Arrow Connector 36"/>
            <p:cNvCxnSpPr>
              <a:stCxn id="8" idx="2"/>
            </p:cNvCxnSpPr>
            <p:nvPr/>
          </p:nvCxnSpPr>
          <p:spPr bwMode="auto">
            <a:xfrm>
              <a:off x="1756903" y="1796660"/>
              <a:ext cx="438071" cy="633150"/>
            </a:xfrm>
            <a:prstGeom prst="straightConnector1">
              <a:avLst/>
            </a:prstGeom>
            <a:solidFill>
              <a:schemeClr val="accent2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49" name="Group 48"/>
          <p:cNvGrpSpPr/>
          <p:nvPr/>
        </p:nvGrpSpPr>
        <p:grpSpPr>
          <a:xfrm>
            <a:off x="3225252" y="1332172"/>
            <a:ext cx="1492469" cy="1097037"/>
            <a:chOff x="4495312" y="1332172"/>
            <a:chExt cx="1492469" cy="1097037"/>
          </a:xfrm>
        </p:grpSpPr>
        <p:sp>
          <p:nvSpPr>
            <p:cNvPr id="10" name="TextBox 9"/>
            <p:cNvSpPr txBox="1"/>
            <p:nvPr/>
          </p:nvSpPr>
          <p:spPr>
            <a:xfrm>
              <a:off x="4495312" y="1332172"/>
              <a:ext cx="14924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2400" dirty="0" smtClean="0">
                  <a:solidFill>
                    <a:srgbClr val="000000"/>
                  </a:solidFill>
                </a:rPr>
                <a:t>QP5,6</a:t>
              </a:r>
              <a:endParaRPr lang="da-DK" sz="24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5085745" y="1793837"/>
              <a:ext cx="367012" cy="635372"/>
              <a:chOff x="5085745" y="1793837"/>
              <a:chExt cx="367012" cy="635372"/>
            </a:xfrm>
          </p:grpSpPr>
          <p:cxnSp>
            <p:nvCxnSpPr>
              <p:cNvPr id="41" name="Straight Arrow Connector 40"/>
              <p:cNvCxnSpPr>
                <a:stCxn id="10" idx="2"/>
              </p:cNvCxnSpPr>
              <p:nvPr/>
            </p:nvCxnSpPr>
            <p:spPr bwMode="auto">
              <a:xfrm>
                <a:off x="5241547" y="1793837"/>
                <a:ext cx="211210" cy="635372"/>
              </a:xfrm>
              <a:prstGeom prst="straightConnector1">
                <a:avLst/>
              </a:prstGeom>
              <a:solidFill>
                <a:schemeClr val="accent2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44" name="Straight Arrow Connector 43"/>
              <p:cNvCxnSpPr>
                <a:stCxn id="10" idx="2"/>
              </p:cNvCxnSpPr>
              <p:nvPr/>
            </p:nvCxnSpPr>
            <p:spPr bwMode="auto">
              <a:xfrm flipH="1">
                <a:off x="5085745" y="1793837"/>
                <a:ext cx="155802" cy="635372"/>
              </a:xfrm>
              <a:prstGeom prst="straightConnector1">
                <a:avLst/>
              </a:prstGeom>
              <a:solidFill>
                <a:schemeClr val="accent2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</p:grpSp>
      <p:sp>
        <p:nvSpPr>
          <p:cNvPr id="3" name="TextBox 2"/>
          <p:cNvSpPr txBox="1"/>
          <p:nvPr/>
        </p:nvSpPr>
        <p:spPr>
          <a:xfrm>
            <a:off x="442371" y="6149905"/>
            <a:ext cx="7824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3428E"/>
                </a:solidFill>
              </a:rPr>
              <a:t>2.0 GeV: </a:t>
            </a:r>
            <a:r>
              <a:rPr lang="en-US" sz="2800" dirty="0" smtClean="0">
                <a:solidFill>
                  <a:srgbClr val="FF0000"/>
                </a:solidFill>
              </a:rPr>
              <a:t>B</a:t>
            </a:r>
            <a:r>
              <a:rPr lang="en-US" sz="2800" baseline="-25000" dirty="0" smtClean="0">
                <a:solidFill>
                  <a:srgbClr val="FF0000"/>
                </a:solidFill>
              </a:rPr>
              <a:t>x</a:t>
            </a:r>
            <a:r>
              <a:rPr lang="en-US" sz="2800" dirty="0" smtClean="0">
                <a:solidFill>
                  <a:srgbClr val="FF0000"/>
                </a:solidFill>
              </a:rPr>
              <a:t>L</a:t>
            </a:r>
            <a:r>
              <a:rPr lang="en-US" sz="2800" dirty="0" smtClean="0">
                <a:solidFill>
                  <a:srgbClr val="03428E"/>
                </a:solidFill>
              </a:rPr>
              <a:t> = </a:t>
            </a:r>
            <a:r>
              <a:rPr lang="en-US" sz="2800" dirty="0" smtClean="0">
                <a:solidFill>
                  <a:schemeClr val="tx2"/>
                </a:solidFill>
              </a:rPr>
              <a:t>±</a:t>
            </a:r>
            <a:r>
              <a:rPr lang="en-US" sz="2800" dirty="0" smtClean="0">
                <a:solidFill>
                  <a:srgbClr val="03428E"/>
                </a:solidFill>
              </a:rPr>
              <a:t>2.6 mT.m</a:t>
            </a:r>
            <a:r>
              <a:rPr lang="en-US" sz="2800" dirty="0" smtClean="0">
                <a:solidFill>
                  <a:schemeClr val="tx2"/>
                </a:solidFill>
              </a:rPr>
              <a:t>, B</a:t>
            </a:r>
            <a:r>
              <a:rPr lang="en-US" sz="2800" baseline="-25000" dirty="0" smtClean="0">
                <a:solidFill>
                  <a:schemeClr val="tx2"/>
                </a:solidFill>
              </a:rPr>
              <a:t>y</a:t>
            </a:r>
            <a:r>
              <a:rPr lang="en-US" sz="2800" dirty="0" smtClean="0">
                <a:solidFill>
                  <a:schemeClr val="tx2"/>
                </a:solidFill>
              </a:rPr>
              <a:t>L </a:t>
            </a:r>
            <a:r>
              <a:rPr lang="en-US" sz="2800" dirty="0">
                <a:solidFill>
                  <a:schemeClr val="tx2"/>
                </a:solidFill>
              </a:rPr>
              <a:t>= </a:t>
            </a:r>
            <a:r>
              <a:rPr lang="en-US" sz="2800" dirty="0" smtClean="0">
                <a:solidFill>
                  <a:schemeClr val="tx2"/>
                </a:solidFill>
              </a:rPr>
              <a:t>±1.5 mT.m,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smtClean="0">
                <a:solidFill>
                  <a:srgbClr val="FF0000"/>
                </a:solidFill>
              </a:rPr>
              <a:t>±</a:t>
            </a:r>
            <a:r>
              <a:rPr lang="en-US" sz="2800" dirty="0">
                <a:solidFill>
                  <a:srgbClr val="FF0000"/>
                </a:solidFill>
              </a:rPr>
              <a:t>5 mT.m</a:t>
            </a:r>
            <a:endParaRPr lang="en-US" sz="2800" dirty="0"/>
          </a:p>
        </p:txBody>
      </p:sp>
      <p:sp>
        <p:nvSpPr>
          <p:cNvPr id="29" name="TextBox 28"/>
          <p:cNvSpPr txBox="1"/>
          <p:nvPr/>
        </p:nvSpPr>
        <p:spPr>
          <a:xfrm>
            <a:off x="7152027" y="1260858"/>
            <a:ext cx="1876358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da-DK" sz="2400" dirty="0" smtClean="0">
                <a:solidFill>
                  <a:srgbClr val="000000"/>
                </a:solidFill>
              </a:rPr>
              <a:t>PBW</a:t>
            </a:r>
            <a:endParaRPr lang="da-DK" sz="2000" b="1" dirty="0">
              <a:solidFill>
                <a:srgbClr val="000000"/>
              </a:solidFill>
            </a:endParaRPr>
          </a:p>
        </p:txBody>
      </p:sp>
      <p:cxnSp>
        <p:nvCxnSpPr>
          <p:cNvPr id="30" name="Straight Arrow Connector 29"/>
          <p:cNvCxnSpPr/>
          <p:nvPr/>
        </p:nvCxnSpPr>
        <p:spPr bwMode="auto">
          <a:xfrm>
            <a:off x="8080251" y="1808286"/>
            <a:ext cx="0" cy="564444"/>
          </a:xfrm>
          <a:prstGeom prst="straightConnector1">
            <a:avLst/>
          </a:prstGeom>
          <a:solidFill>
            <a:schemeClr val="accent2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7911841" y="1247586"/>
            <a:ext cx="1876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400" dirty="0" smtClean="0">
                <a:solidFill>
                  <a:srgbClr val="000000"/>
                </a:solidFill>
              </a:rPr>
              <a:t>BEW</a:t>
            </a:r>
            <a:endParaRPr lang="da-DK" sz="2000" b="1" dirty="0">
              <a:solidFill>
                <a:srgbClr val="000000"/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 bwMode="auto">
          <a:xfrm>
            <a:off x="8922895" y="1795014"/>
            <a:ext cx="0" cy="564444"/>
          </a:xfrm>
          <a:prstGeom prst="straightConnector1">
            <a:avLst/>
          </a:prstGeom>
          <a:solidFill>
            <a:schemeClr val="accent2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8" name="TextBox 37"/>
          <p:cNvSpPr txBox="1"/>
          <p:nvPr/>
        </p:nvSpPr>
        <p:spPr>
          <a:xfrm>
            <a:off x="4510809" y="658002"/>
            <a:ext cx="28243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400" dirty="0" smtClean="0">
                <a:solidFill>
                  <a:srgbClr val="FF1493"/>
                </a:solidFill>
              </a:rPr>
              <a:t>Centroid</a:t>
            </a:r>
          </a:p>
          <a:p>
            <a:pPr algn="ctr"/>
            <a:r>
              <a:rPr lang="da-DK" sz="2400" dirty="0" smtClean="0">
                <a:solidFill>
                  <a:srgbClr val="3366FF"/>
                </a:solidFill>
              </a:rPr>
              <a:t>10 x RMS beamlet</a:t>
            </a:r>
            <a:endParaRPr lang="da-DK" sz="2000" dirty="0">
              <a:solidFill>
                <a:srgbClr val="3366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17444" y="1303949"/>
            <a:ext cx="2015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400" dirty="0" smtClean="0">
                <a:solidFill>
                  <a:srgbClr val="000000"/>
                </a:solidFill>
              </a:rPr>
              <a:t>8 x </a:t>
            </a:r>
            <a:r>
              <a:rPr lang="da-DK" sz="2400" dirty="0" err="1" smtClean="0">
                <a:solidFill>
                  <a:srgbClr val="000000"/>
                </a:solidFill>
              </a:rPr>
              <a:t>RSMs</a:t>
            </a:r>
            <a:endParaRPr lang="da-DK" sz="2400" b="1" dirty="0">
              <a:solidFill>
                <a:srgbClr val="000000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946267" y="4767312"/>
            <a:ext cx="2537274" cy="437445"/>
            <a:chOff x="946267" y="4767312"/>
            <a:chExt cx="2537274" cy="437445"/>
          </a:xfrm>
        </p:grpSpPr>
        <p:sp>
          <p:nvSpPr>
            <p:cNvPr id="13" name="Rectangle 12"/>
            <p:cNvSpPr/>
            <p:nvPr/>
          </p:nvSpPr>
          <p:spPr bwMode="auto">
            <a:xfrm>
              <a:off x="239440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 bwMode="auto">
            <a:xfrm>
              <a:off x="342709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 bwMode="auto">
            <a:xfrm>
              <a:off x="158724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 bwMode="auto">
            <a:xfrm>
              <a:off x="94626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944363" y="2480652"/>
            <a:ext cx="2537274" cy="437445"/>
            <a:chOff x="946267" y="4767312"/>
            <a:chExt cx="2537274" cy="437445"/>
          </a:xfrm>
        </p:grpSpPr>
        <p:sp>
          <p:nvSpPr>
            <p:cNvPr id="43" name="Rectangle 42"/>
            <p:cNvSpPr/>
            <p:nvPr/>
          </p:nvSpPr>
          <p:spPr bwMode="auto">
            <a:xfrm>
              <a:off x="239440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 bwMode="auto">
            <a:xfrm>
              <a:off x="342709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 bwMode="auto">
            <a:xfrm>
              <a:off x="158724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 bwMode="auto">
            <a:xfrm>
              <a:off x="94626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</p:grpSp>
      <p:sp>
        <p:nvSpPr>
          <p:cNvPr id="50" name="Rounded Rectangle 49"/>
          <p:cNvSpPr/>
          <p:nvPr/>
        </p:nvSpPr>
        <p:spPr>
          <a:xfrm>
            <a:off x="2555321" y="1802796"/>
            <a:ext cx="746680" cy="4081538"/>
          </a:xfrm>
          <a:prstGeom prst="roundRect">
            <a:avLst>
              <a:gd name="adj" fmla="val 0"/>
            </a:avLst>
          </a:prstGeom>
          <a:noFill/>
          <a:ln w="28575" cmpd="sng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4451625" y="3986697"/>
            <a:ext cx="736099" cy="548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2800" dirty="0" smtClean="0">
                <a:solidFill>
                  <a:srgbClr val="FF0000"/>
                </a:solidFill>
              </a:rPr>
              <a:t>CO</a:t>
            </a:r>
            <a:endParaRPr lang="da-DK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0379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Multiparticle</a:t>
            </a:r>
            <a:r>
              <a:rPr lang="en-US" dirty="0" smtClean="0"/>
              <a:t> Studies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13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11" name="Picture 10" descr="error_table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492" y="3884488"/>
            <a:ext cx="3928508" cy="2973512"/>
          </a:xfrm>
          <a:prstGeom prst="rect">
            <a:avLst/>
          </a:prstGeom>
        </p:spPr>
      </p:pic>
      <p:pic>
        <p:nvPicPr>
          <p:cNvPr id="10" name="Content Placeholder 9" descr="error_results.tiff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78" b="1805"/>
          <a:stretch/>
        </p:blipFill>
        <p:spPr>
          <a:xfrm>
            <a:off x="-69624" y="1417638"/>
            <a:ext cx="9272296" cy="2486744"/>
          </a:xfrm>
        </p:spPr>
      </p:pic>
      <p:sp>
        <p:nvSpPr>
          <p:cNvPr id="12" name="TextBox 11"/>
          <p:cNvSpPr txBox="1"/>
          <p:nvPr/>
        </p:nvSpPr>
        <p:spPr>
          <a:xfrm>
            <a:off x="94581" y="6396880"/>
            <a:ext cx="2086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IPAC’14, WEPRO074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4569055"/>
            <a:ext cx="50577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 smtClean="0"/>
              <a:t>1000 HEBTs x 10</a:t>
            </a:r>
            <a:r>
              <a:rPr lang="en-US" sz="2000" baseline="30000" dirty="0" smtClean="0"/>
              <a:t>6</a:t>
            </a:r>
            <a:r>
              <a:rPr lang="en-US" sz="2000" dirty="0" smtClean="0"/>
              <a:t> particles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RSM aperture (</a:t>
            </a:r>
            <a:r>
              <a:rPr lang="en-US" sz="2000" i="1" dirty="0" smtClean="0"/>
              <a:t>s</a:t>
            </a:r>
            <a:r>
              <a:rPr lang="en-US" sz="2000" dirty="0" smtClean="0"/>
              <a:t> </a:t>
            </a:r>
            <a:r>
              <a:rPr lang="en-US" sz="2000" dirty="0"/>
              <a:t>=</a:t>
            </a:r>
            <a:r>
              <a:rPr lang="en-US" sz="2000" dirty="0" smtClean="0"/>
              <a:t> 207 m) appears adequate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NSW aperture (</a:t>
            </a:r>
            <a:r>
              <a:rPr lang="en-US" sz="2000" i="1" dirty="0" smtClean="0"/>
              <a:t>s</a:t>
            </a:r>
            <a:r>
              <a:rPr lang="en-US" sz="2000" dirty="0" smtClean="0"/>
              <a:t> = 220 m) appears adequate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51383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A2T Quadrupole Magnet Harmonics?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A2T quad harmonics were scanned in log. </a:t>
            </a:r>
            <a:r>
              <a:rPr lang="en-US" dirty="0"/>
              <a:t>s</a:t>
            </a:r>
            <a:r>
              <a:rPr lang="en-US" dirty="0" smtClean="0"/>
              <a:t>teps, </a:t>
            </a:r>
            <a:r>
              <a:rPr lang="en-US" dirty="0" smtClean="0"/>
              <a:t>1 u to 100 u (</a:t>
            </a:r>
            <a:r>
              <a:rPr lang="en-US" i="1" dirty="0" smtClean="0"/>
              <a:t>u</a:t>
            </a:r>
            <a:r>
              <a:rPr lang="en-US" baseline="-25000" dirty="0" smtClean="0"/>
              <a:t>n</a:t>
            </a:r>
            <a:r>
              <a:rPr lang="en-US" dirty="0" smtClean="0"/>
              <a:t> = ∫∆</a:t>
            </a:r>
            <a:r>
              <a:rPr lang="en-US" dirty="0" err="1" smtClean="0"/>
              <a:t>B</a:t>
            </a:r>
            <a:r>
              <a:rPr lang="en-US" baseline="-25000" dirty="0" err="1" smtClean="0"/>
              <a:t>n</a:t>
            </a:r>
            <a:r>
              <a:rPr lang="en-US" dirty="0" smtClean="0"/>
              <a:t>/B0 x 10</a:t>
            </a:r>
            <a:r>
              <a:rPr lang="en-US" baseline="30000" dirty="0" smtClean="0"/>
              <a:t>4</a:t>
            </a:r>
            <a:r>
              <a:rPr lang="en-US" dirty="0" smtClean="0"/>
              <a:t> = 1 u)</a:t>
            </a:r>
          </a:p>
          <a:p>
            <a:r>
              <a:rPr lang="en-US" dirty="0" smtClean="0"/>
              <a:t>500 k particles tracked to target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14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6" name="Picture 5" descr="out_NPS_dist_nodist_part_dtl_05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19170" y="1288445"/>
            <a:ext cx="327781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37517" y="6356350"/>
            <a:ext cx="3507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/>
              <a:t>7.7 unit contamination for each </a:t>
            </a:r>
            <a:r>
              <a:rPr lang="en-US" b="1" i="1" dirty="0" smtClean="0"/>
              <a:t>u</a:t>
            </a:r>
            <a:r>
              <a:rPr lang="en-US" b="1" baseline="-25000" dirty="0" smtClean="0"/>
              <a:t>n</a:t>
            </a:r>
            <a:endParaRPr lang="en-US" b="1" baseline="-25000" dirty="0"/>
          </a:p>
        </p:txBody>
      </p:sp>
    </p:spTree>
    <p:extLst>
      <p:ext uri="{BB962C8B-B14F-4D97-AF65-F5344CB8AC3E}">
        <p14:creationId xmlns:p14="http://schemas.microsoft.com/office/powerpoint/2010/main" val="2350130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RSM Systematic Sextupole?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15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8" name="Content Placeholder 7" descr="out_multipole_result.pdf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761" b="-3761"/>
          <a:stretch>
            <a:fillRect/>
          </a:stretch>
        </p:blipFill>
        <p:spPr>
          <a:xfrm rot="5400000">
            <a:off x="4648200" y="1600200"/>
            <a:ext cx="4038600" cy="4525963"/>
          </a:xfrm>
        </p:spPr>
      </p:pic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>
                <a:solidFill>
                  <a:srgbClr val="000000"/>
                </a:solidFill>
              </a:rPr>
              <a:t>u</a:t>
            </a:r>
            <a:r>
              <a:rPr lang="en-US" baseline="-25000" dirty="0" smtClean="0">
                <a:solidFill>
                  <a:srgbClr val="000000"/>
                </a:solidFill>
              </a:rPr>
              <a:t>3</a:t>
            </a:r>
            <a:r>
              <a:rPr lang="en-US" dirty="0" smtClean="0">
                <a:solidFill>
                  <a:srgbClr val="000000"/>
                </a:solidFill>
              </a:rPr>
              <a:t> = </a:t>
            </a:r>
            <a:r>
              <a:rPr lang="en-US" dirty="0">
                <a:solidFill>
                  <a:srgbClr val="000000"/>
                </a:solidFill>
              </a:rPr>
              <a:t>∫∆</a:t>
            </a:r>
            <a:r>
              <a:rPr lang="en-US" dirty="0" smtClean="0">
                <a:solidFill>
                  <a:srgbClr val="000000"/>
                </a:solidFill>
              </a:rPr>
              <a:t>B</a:t>
            </a:r>
            <a:r>
              <a:rPr lang="en-US" baseline="-25000" dirty="0" smtClean="0">
                <a:solidFill>
                  <a:srgbClr val="000000"/>
                </a:solidFill>
              </a:rPr>
              <a:t>3</a:t>
            </a:r>
            <a:r>
              <a:rPr lang="en-US" dirty="0" smtClean="0">
                <a:solidFill>
                  <a:srgbClr val="000000"/>
                </a:solidFill>
              </a:rPr>
              <a:t>/B</a:t>
            </a:r>
            <a:r>
              <a:rPr lang="en-US" baseline="-25000" dirty="0" smtClean="0">
                <a:solidFill>
                  <a:srgbClr val="000000"/>
                </a:solidFill>
              </a:rPr>
              <a:t>0</a:t>
            </a:r>
            <a:r>
              <a:rPr lang="en-US" dirty="0" smtClean="0">
                <a:solidFill>
                  <a:srgbClr val="000000"/>
                </a:solidFill>
              </a:rPr>
              <a:t>(t) </a:t>
            </a:r>
            <a:r>
              <a:rPr lang="en-US" dirty="0">
                <a:solidFill>
                  <a:srgbClr val="000000"/>
                </a:solidFill>
              </a:rPr>
              <a:t>x </a:t>
            </a:r>
            <a:r>
              <a:rPr lang="en-US" dirty="0" smtClean="0">
                <a:solidFill>
                  <a:srgbClr val="000000"/>
                </a:solidFill>
              </a:rPr>
              <a:t>10</a:t>
            </a:r>
            <a:r>
              <a:rPr lang="en-US" baseline="30000" dirty="0" smtClean="0">
                <a:solidFill>
                  <a:srgbClr val="000000"/>
                </a:solidFill>
              </a:rPr>
              <a:t>4</a:t>
            </a:r>
          </a:p>
          <a:p>
            <a:r>
              <a:rPr lang="en-US" dirty="0">
                <a:solidFill>
                  <a:srgbClr val="000000"/>
                </a:solidFill>
              </a:rPr>
              <a:t>Beam along RSMs:</a:t>
            </a:r>
          </a:p>
          <a:p>
            <a:pPr lvl="1"/>
            <a:r>
              <a:rPr lang="en-US" dirty="0" err="1">
                <a:solidFill>
                  <a:srgbClr val="000000"/>
                </a:solidFill>
              </a:rPr>
              <a:t>rms</a:t>
            </a:r>
            <a:r>
              <a:rPr lang="en-US" dirty="0">
                <a:solidFill>
                  <a:srgbClr val="000000"/>
                </a:solidFill>
              </a:rPr>
              <a:t> size &lt; 1 mm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dx, </a:t>
            </a:r>
            <a:r>
              <a:rPr lang="en-US" dirty="0" err="1">
                <a:solidFill>
                  <a:srgbClr val="000000"/>
                </a:solidFill>
              </a:rPr>
              <a:t>dy</a:t>
            </a:r>
            <a:r>
              <a:rPr lang="en-US" dirty="0">
                <a:solidFill>
                  <a:srgbClr val="000000"/>
                </a:solidFill>
              </a:rPr>
              <a:t> &lt; 3 mm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RSMs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GFR = ± 15 mm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G</a:t>
            </a:r>
            <a:r>
              <a:rPr lang="en-US" dirty="0" smtClean="0">
                <a:solidFill>
                  <a:srgbClr val="000000"/>
                </a:solidFill>
              </a:rPr>
              <a:t>ap = ± 50 mm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Aperture = </a:t>
            </a:r>
            <a:r>
              <a:rPr lang="en-US" dirty="0" smtClean="0">
                <a:solidFill>
                  <a:srgbClr val="FF0000"/>
                </a:solidFill>
              </a:rPr>
              <a:t>78.0±2.5 </a:t>
            </a:r>
            <a:r>
              <a:rPr lang="en-US" dirty="0" smtClean="0">
                <a:solidFill>
                  <a:srgbClr val="FF0000"/>
                </a:solidFill>
              </a:rPr>
              <a:t>mm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RSM </a:t>
            </a:r>
            <a:r>
              <a:rPr lang="en-US" i="1" dirty="0" smtClean="0">
                <a:solidFill>
                  <a:srgbClr val="FF0000"/>
                </a:solidFill>
              </a:rPr>
              <a:t>u</a:t>
            </a:r>
            <a:r>
              <a:rPr lang="en-US" baseline="-25000" dirty="0" smtClean="0">
                <a:solidFill>
                  <a:srgbClr val="FF0000"/>
                </a:solidFill>
              </a:rPr>
              <a:t>3</a:t>
            </a:r>
            <a:r>
              <a:rPr lang="en-US" dirty="0" smtClean="0">
                <a:solidFill>
                  <a:srgbClr val="FF0000"/>
                </a:solidFill>
              </a:rPr>
              <a:t> &lt; 10</a:t>
            </a:r>
            <a:r>
              <a:rPr lang="en-US" baseline="30000" dirty="0" smtClean="0">
                <a:solidFill>
                  <a:srgbClr val="FF0000"/>
                </a:solidFill>
              </a:rPr>
              <a:t>3</a:t>
            </a:r>
            <a:r>
              <a:rPr lang="en-US" dirty="0" smtClean="0">
                <a:solidFill>
                  <a:srgbClr val="FF0000"/>
                </a:solidFill>
              </a:rPr>
              <a:t> (or 10%)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94363" y="5855089"/>
            <a:ext cx="37924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Systematic sextupole (</a:t>
            </a:r>
            <a:r>
              <a:rPr lang="en-US" i="1" dirty="0">
                <a:solidFill>
                  <a:srgbClr val="000000"/>
                </a:solidFill>
              </a:rPr>
              <a:t>u</a:t>
            </a:r>
            <a:r>
              <a:rPr lang="en-US" baseline="-25000" dirty="0">
                <a:solidFill>
                  <a:srgbClr val="000000"/>
                </a:solidFill>
              </a:rPr>
              <a:t>3</a:t>
            </a:r>
            <a:r>
              <a:rPr lang="en-US" dirty="0">
                <a:solidFill>
                  <a:srgbClr val="000000"/>
                </a:solidFill>
              </a:rPr>
              <a:t>) in H RSM set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76103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RSM Alignment Errors?</a:t>
            </a:r>
            <a:endParaRPr lang="en-US" dirty="0"/>
          </a:p>
        </p:txBody>
      </p:sp>
      <p:pic>
        <p:nvPicPr>
          <p:cNvPr id="7" name="Content Placeholder 6" descr="out_rotation.pdf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4" r="5384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16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Insensitive to displacements: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dx, </a:t>
            </a:r>
            <a:r>
              <a:rPr lang="en-US" dirty="0" err="1" smtClean="0">
                <a:solidFill>
                  <a:srgbClr val="FF0000"/>
                </a:solidFill>
              </a:rPr>
              <a:t>dy</a:t>
            </a:r>
            <a:r>
              <a:rPr lang="en-US" dirty="0" smtClean="0">
                <a:solidFill>
                  <a:srgbClr val="FF0000"/>
                </a:solidFill>
              </a:rPr>
              <a:t> &lt; 0.5 mm</a:t>
            </a:r>
          </a:p>
          <a:p>
            <a:pPr lvl="1"/>
            <a:r>
              <a:rPr lang="en-US" dirty="0" err="1" smtClean="0">
                <a:solidFill>
                  <a:srgbClr val="FF0000"/>
                </a:solidFill>
              </a:rPr>
              <a:t>dz</a:t>
            </a:r>
            <a:r>
              <a:rPr lang="en-US" dirty="0" smtClean="0">
                <a:solidFill>
                  <a:srgbClr val="FF0000"/>
                </a:solidFill>
              </a:rPr>
              <a:t> &lt; 0.3 mm</a:t>
            </a: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Roll errors: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distorts pattern outline (shearing)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depends on average roll error in H/V set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pitch, yaw, roll &lt; 1 </a:t>
            </a:r>
            <a:r>
              <a:rPr lang="en-US" dirty="0" err="1" smtClean="0">
                <a:solidFill>
                  <a:srgbClr val="FF0000"/>
                </a:solidFill>
              </a:rPr>
              <a:t>mrad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764118" y="3974353"/>
            <a:ext cx="240552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169647" y="6126163"/>
            <a:ext cx="3328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Roll error distribution &lt; 100 </a:t>
            </a:r>
            <a:r>
              <a:rPr lang="en-US" dirty="0" err="1" smtClean="0"/>
              <a:t>mrad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0068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Magnets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17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221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Raster Scanning Magnet (RSM)</a:t>
            </a:r>
            <a:endParaRPr lang="en-US" dirty="0"/>
          </a:p>
        </p:txBody>
      </p:sp>
      <p:pic>
        <p:nvPicPr>
          <p:cNvPr id="5" name="Content Placeholder 4" descr="7103033504.pd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299" r="-14299"/>
          <a:stretch>
            <a:fillRect/>
          </a:stretch>
        </p:blipFill>
        <p:spPr>
          <a:xfrm>
            <a:off x="-342965" y="1348758"/>
            <a:ext cx="10017506" cy="550924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18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6" name="Picture 5" descr="rsm_yoke_springs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93" y="3118552"/>
            <a:ext cx="2438210" cy="1689158"/>
          </a:xfrm>
          <a:prstGeom prst="rect">
            <a:avLst/>
          </a:prstGeom>
        </p:spPr>
      </p:pic>
      <p:pic>
        <p:nvPicPr>
          <p:cNvPr id="7" name="Picture 6" descr="rsm_specs.tif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119" y="4510793"/>
            <a:ext cx="2718009" cy="233465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4807" y="6383069"/>
            <a:ext cx="4915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Field </a:t>
            </a:r>
            <a:r>
              <a:rPr lang="pt-BR" dirty="0" err="1" smtClean="0"/>
              <a:t>quality</a:t>
            </a:r>
            <a:r>
              <a:rPr lang="pt-BR" dirty="0" smtClean="0"/>
              <a:t>: </a:t>
            </a:r>
            <a:r>
              <a:rPr lang="pt-BR" dirty="0" err="1" smtClean="0"/>
              <a:t>Δ</a:t>
            </a:r>
            <a:r>
              <a:rPr lang="pt-BR" dirty="0"/>
              <a:t>(∫</a:t>
            </a:r>
            <a:r>
              <a:rPr lang="pt-BR" dirty="0" err="1"/>
              <a:t>Bdl</a:t>
            </a:r>
            <a:r>
              <a:rPr lang="pt-BR" dirty="0"/>
              <a:t>)/∫</a:t>
            </a:r>
            <a:r>
              <a:rPr lang="pt-BR" dirty="0" err="1"/>
              <a:t>Bdl</a:t>
            </a:r>
            <a:r>
              <a:rPr lang="pt-BR" dirty="0"/>
              <a:t> &lt;</a:t>
            </a:r>
            <a:r>
              <a:rPr lang="en-US" dirty="0"/>
              <a:t> 10% @ </a:t>
            </a:r>
            <a:r>
              <a:rPr lang="en-US" dirty="0">
                <a:solidFill>
                  <a:srgbClr val="000000"/>
                </a:solidFill>
              </a:rPr>
              <a:t>GFR = ± 15 mm</a:t>
            </a:r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7290" y="4720112"/>
            <a:ext cx="4604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Window frame magnet (CMD5005 </a:t>
            </a:r>
            <a:r>
              <a:rPr lang="en-US" dirty="0" err="1" smtClean="0"/>
              <a:t>NiZn</a:t>
            </a:r>
            <a:r>
              <a:rPr lang="en-US" dirty="0" smtClean="0"/>
              <a:t> ferrite)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693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RSM Connections</a:t>
            </a:r>
            <a:endParaRPr lang="en-US" dirty="0"/>
          </a:p>
        </p:txBody>
      </p:sp>
      <p:pic>
        <p:nvPicPr>
          <p:cNvPr id="7" name="Content Placeholder 6" descr="rsm_coil_connections.tiff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13" b="-1013"/>
          <a:stretch>
            <a:fillRect/>
          </a:stretch>
        </p:blipFill>
        <p:spPr/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19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425274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Bus bars at top and bottom of coil ends</a:t>
            </a:r>
          </a:p>
          <a:p>
            <a:r>
              <a:rPr lang="en-US" dirty="0" err="1" smtClean="0">
                <a:solidFill>
                  <a:schemeClr val="tx1"/>
                </a:solidFill>
              </a:rPr>
              <a:t>Bdot</a:t>
            </a:r>
            <a:r>
              <a:rPr lang="en-US" dirty="0" smtClean="0">
                <a:solidFill>
                  <a:schemeClr val="tx1"/>
                </a:solidFill>
              </a:rPr>
              <a:t> loop: 1 / RSM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a single loop around return yoke 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± 51 V at full </a:t>
            </a:r>
            <a:r>
              <a:rPr lang="en-US" dirty="0" smtClean="0">
                <a:solidFill>
                  <a:schemeClr val="tx1"/>
                </a:solidFill>
              </a:rPr>
              <a:t>amp. Divided to ± 10 V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" name="Picture 9" descr="rsm_bdot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4025474"/>
            <a:ext cx="4672260" cy="205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5885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Shall raster the 0.2-2.0 </a:t>
            </a:r>
            <a:r>
              <a:rPr lang="en-US" dirty="0" err="1" smtClean="0"/>
              <a:t>GeV</a:t>
            </a:r>
            <a:r>
              <a:rPr lang="en-US" dirty="0" smtClean="0"/>
              <a:t> beam in both horizontal (H) and vertical (V) direction across the target</a:t>
            </a:r>
          </a:p>
          <a:p>
            <a:pPr lvl="1"/>
            <a:r>
              <a:rPr lang="en-US" dirty="0" smtClean="0"/>
              <a:t>maintain distinct H&amp;V amplitude </a:t>
            </a:r>
            <a:r>
              <a:rPr lang="en-US" dirty="0" err="1" smtClean="0"/>
              <a:t>setpoints</a:t>
            </a:r>
            <a:endParaRPr lang="en-US" dirty="0" smtClean="0"/>
          </a:p>
          <a:p>
            <a:pPr lvl="2"/>
            <a:r>
              <a:rPr lang="en-US" dirty="0" smtClean="0"/>
              <a:t>5 </a:t>
            </a:r>
            <a:r>
              <a:rPr lang="en-US" dirty="0" err="1" smtClean="0"/>
              <a:t>mT.m</a:t>
            </a:r>
            <a:r>
              <a:rPr lang="en-US" dirty="0" smtClean="0"/>
              <a:t> / magnet (nominally </a:t>
            </a:r>
            <a:r>
              <a:rPr lang="en-US" dirty="0" err="1" smtClean="0"/>
              <a:t>B</a:t>
            </a:r>
            <a:r>
              <a:rPr lang="en-US" baseline="-25000" dirty="0" err="1" smtClean="0"/>
              <a:t>y</a:t>
            </a:r>
            <a:r>
              <a:rPr lang="en-US" dirty="0" err="1" smtClean="0"/>
              <a:t>L</a:t>
            </a:r>
            <a:r>
              <a:rPr lang="en-US" dirty="0" smtClean="0"/>
              <a:t> =1.5 </a:t>
            </a:r>
            <a:r>
              <a:rPr lang="en-US" dirty="0" err="1" smtClean="0"/>
              <a:t>mT.m</a:t>
            </a:r>
            <a:r>
              <a:rPr lang="en-US" dirty="0"/>
              <a:t> and </a:t>
            </a:r>
            <a:r>
              <a:rPr lang="en-US" dirty="0" err="1"/>
              <a:t>B</a:t>
            </a:r>
            <a:r>
              <a:rPr lang="en-US" baseline="-25000" dirty="0" err="1"/>
              <a:t>x</a:t>
            </a:r>
            <a:r>
              <a:rPr lang="en-US" dirty="0" err="1"/>
              <a:t>L</a:t>
            </a:r>
            <a:r>
              <a:rPr lang="en-US" dirty="0"/>
              <a:t> </a:t>
            </a:r>
            <a:r>
              <a:rPr lang="en-US" dirty="0" smtClean="0"/>
              <a:t>=2.6 </a:t>
            </a:r>
            <a:r>
              <a:rPr lang="en-US" dirty="0" err="1" smtClean="0"/>
              <a:t>mT.m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/>
              <a:t>maintain distinct H&amp;V </a:t>
            </a:r>
            <a:r>
              <a:rPr lang="en-US" dirty="0" smtClean="0"/>
              <a:t>frequency </a:t>
            </a:r>
            <a:r>
              <a:rPr lang="en-US" dirty="0" err="1" smtClean="0"/>
              <a:t>setpoints</a:t>
            </a:r>
            <a:endParaRPr lang="en-US" dirty="0" smtClean="0"/>
          </a:p>
          <a:p>
            <a:pPr lvl="2"/>
            <a:r>
              <a:rPr lang="en-US" dirty="0" smtClean="0"/>
              <a:t>configurable up to 40 kHz (10-40 kHz) </a:t>
            </a:r>
          </a:p>
          <a:p>
            <a:r>
              <a:rPr lang="en-US" dirty="0" smtClean="0"/>
              <a:t>Shall be synchronized to (and fully cover) the proton beam pulse (14 Hz x 3.57 </a:t>
            </a:r>
            <a:r>
              <a:rPr lang="en-US" dirty="0" err="1" smtClean="0"/>
              <a:t>ms</a:t>
            </a:r>
            <a:r>
              <a:rPr lang="en-US" dirty="0" smtClean="0"/>
              <a:t> = 5% duty cycle)</a:t>
            </a:r>
          </a:p>
          <a:p>
            <a:r>
              <a:rPr lang="en-US" dirty="0" smtClean="0"/>
              <a:t>Shall be robust towards localized component and configuration failures:</a:t>
            </a:r>
          </a:p>
          <a:p>
            <a:pPr lvl="1"/>
            <a:r>
              <a:rPr lang="en-US" dirty="0" smtClean="0"/>
              <a:t>4-fold redundancy in both planes, individually powered by dedicated (identical supplies)</a:t>
            </a:r>
          </a:p>
          <a:p>
            <a:r>
              <a:rPr lang="is-IS" dirty="0" smtClean="0"/>
              <a:t>…</a:t>
            </a: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22325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RSM Pair</a:t>
            </a:r>
            <a:endParaRPr lang="en-US" dirty="0"/>
          </a:p>
        </p:txBody>
      </p:sp>
      <p:pic>
        <p:nvPicPr>
          <p:cNvPr id="5" name="Content Placeholder 4" descr="2017-12-15 13.37.30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>
          <a:xfrm rot="10800000">
            <a:off x="-384488" y="1451065"/>
            <a:ext cx="9912976" cy="545175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20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78243" y="6282425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Coil </a:t>
            </a:r>
            <a:r>
              <a:rPr lang="en-US" dirty="0" err="1"/>
              <a:t>b</a:t>
            </a:r>
            <a:r>
              <a:rPr lang="en-US" dirty="0" err="1" smtClean="0"/>
              <a:t>usbars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299993" y="1757070"/>
            <a:ext cx="2467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Thermal circuit breakers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-13919" y="2372641"/>
            <a:ext cx="1035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Coil ends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87758" y="3914554"/>
            <a:ext cx="1403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RSM housing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90881" y="6203517"/>
            <a:ext cx="18312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Ceramic chamber</a:t>
            </a:r>
          </a:p>
          <a:p>
            <a:r>
              <a:rPr lang="en-US" dirty="0" smtClean="0"/>
              <a:t>alignment</a:t>
            </a:r>
            <a:endParaRPr lang="en-US" dirty="0"/>
          </a:p>
        </p:txBody>
      </p:sp>
      <p:pic>
        <p:nvPicPr>
          <p:cNvPr id="11" name="Picture 10" descr="2018-03-12 11.23.30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262" t="-15947" r="36262" b="15947"/>
          <a:stretch/>
        </p:blipFill>
        <p:spPr>
          <a:xfrm rot="5400000">
            <a:off x="5157186" y="-1329329"/>
            <a:ext cx="5356412" cy="4017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404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Coil Impregnation Design?</a:t>
            </a:r>
            <a:endParaRPr lang="en-US" dirty="0"/>
          </a:p>
        </p:txBody>
      </p:sp>
      <p:pic>
        <p:nvPicPr>
          <p:cNvPr id="6" name="Content Placeholder 5" descr="coil_design_case1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062" b="-31062"/>
          <a:stretch>
            <a:fillRect/>
          </a:stretch>
        </p:blipFill>
        <p:spPr>
          <a:xfrm>
            <a:off x="5514875" y="1088936"/>
            <a:ext cx="3600000" cy="197986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21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Picture 4" descr="2018-04-13 10.58.3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3573" y="1664916"/>
            <a:ext cx="5400000" cy="4050000"/>
          </a:xfrm>
          <a:prstGeom prst="rect">
            <a:avLst/>
          </a:prstGeom>
        </p:spPr>
      </p:pic>
      <p:pic>
        <p:nvPicPr>
          <p:cNvPr id="7" name="Picture 6" descr="coil_design_case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875" y="2720338"/>
            <a:ext cx="3600000" cy="1508451"/>
          </a:xfrm>
          <a:prstGeom prst="rect">
            <a:avLst/>
          </a:prstGeom>
        </p:spPr>
      </p:pic>
      <p:pic>
        <p:nvPicPr>
          <p:cNvPr id="8" name="Picture 7" descr="coil_design_case3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875" y="4259248"/>
            <a:ext cx="3600000" cy="150315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21362" y="4410001"/>
            <a:ext cx="45873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Cu</a:t>
            </a:r>
            <a:endParaRPr lang="en-US" sz="2000" b="1" dirty="0"/>
          </a:p>
          <a:p>
            <a:pPr algn="r"/>
            <a:r>
              <a:rPr lang="en-US" sz="2000" b="1" dirty="0" smtClean="0">
                <a:solidFill>
                  <a:srgbClr val="FFFF00"/>
                </a:solidFill>
              </a:rPr>
              <a:t>G11</a:t>
            </a:r>
            <a:endParaRPr lang="en-US" sz="2000" b="1" dirty="0"/>
          </a:p>
          <a:p>
            <a:pPr algn="r"/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epoxy</a:t>
            </a:r>
          </a:p>
          <a:p>
            <a:pPr algn="r"/>
            <a:r>
              <a:rPr lang="en-US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epoxy + alumina </a:t>
            </a:r>
            <a:endParaRPr lang="en-US" sz="20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44917" y="3122732"/>
            <a:ext cx="499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v2</a:t>
            </a:r>
            <a:endParaRPr lang="en-US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844917" y="1721268"/>
            <a:ext cx="499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v1</a:t>
            </a:r>
            <a:endParaRPr lang="en-US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844917" y="4664645"/>
            <a:ext cx="499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v3</a:t>
            </a:r>
            <a:endParaRPr lang="en-US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9666" y="5792288"/>
            <a:ext cx="7141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/>
              <a:t>~60% glass / alumina fill </a:t>
            </a:r>
            <a:r>
              <a:rPr lang="en-US" sz="2000" dirty="0" smtClean="0"/>
              <a:t>factor in epoxy matrix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Radiation resistance of glass and alumina assumed to be similar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v3: a simpler coil, i.e. expected to be cheaper</a:t>
            </a:r>
            <a:endParaRPr lang="en-US" sz="2000" dirty="0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3765176" y="3376706"/>
            <a:ext cx="1957295" cy="537882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3679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Field Studies – 2D &amp; 3D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Using the transient module in Opera 2D, eddy current and proximity effects </a:t>
            </a:r>
            <a:r>
              <a:rPr lang="en-US" dirty="0" smtClean="0"/>
              <a:t>have </a:t>
            </a:r>
            <a:r>
              <a:rPr lang="en-US" dirty="0"/>
              <a:t>been evaluated</a:t>
            </a:r>
          </a:p>
          <a:p>
            <a:pPr lvl="1"/>
            <a:r>
              <a:rPr lang="en-US" dirty="0"/>
              <a:t>current distributions are affected but the design is not compromised at 40 kHz (skin depth ~0.3 mm in Cu)</a:t>
            </a:r>
          </a:p>
          <a:p>
            <a:endParaRPr lang="en-US" dirty="0" smtClean="0"/>
          </a:p>
          <a:p>
            <a:r>
              <a:rPr lang="en-US" dirty="0" smtClean="0"/>
              <a:t>Only minor surprises found:</a:t>
            </a:r>
          </a:p>
          <a:p>
            <a:pPr lvl="1"/>
            <a:r>
              <a:rPr lang="en-US" dirty="0"/>
              <a:t>The inductance is found to be larger than the analytical calculation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Integrated </a:t>
            </a:r>
            <a:r>
              <a:rPr lang="en-US" dirty="0"/>
              <a:t>field </a:t>
            </a:r>
            <a:r>
              <a:rPr lang="en-US" dirty="0" smtClean="0"/>
              <a:t>homogeneity @ GFR = 15 mm </a:t>
            </a:r>
            <a:r>
              <a:rPr lang="en-US" dirty="0" smtClean="0"/>
              <a:t>(spec. </a:t>
            </a:r>
            <a:r>
              <a:rPr lang="en-US" dirty="0" smtClean="0"/>
              <a:t>&lt;</a:t>
            </a:r>
            <a:r>
              <a:rPr lang="en-US" dirty="0" smtClean="0"/>
              <a:t>10%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DDR simulations: 1</a:t>
            </a:r>
            <a:r>
              <a:rPr lang="en-US" dirty="0"/>
              <a:t>% </a:t>
            </a:r>
            <a:endParaRPr lang="en-US" dirty="0" smtClean="0"/>
          </a:p>
          <a:p>
            <a:pPr lvl="1"/>
            <a:r>
              <a:rPr lang="en-US" dirty="0" smtClean="0"/>
              <a:t>FAT: &lt;= 0.26% (calibrated strip </a:t>
            </a:r>
            <a:r>
              <a:rPr lang="en-US" dirty="0"/>
              <a:t>line </a:t>
            </a:r>
            <a:r>
              <a:rPr lang="en-US" dirty="0" smtClean="0"/>
              <a:t>probe)</a:t>
            </a:r>
            <a:endParaRPr lang="en-US" dirty="0" smtClean="0"/>
          </a:p>
          <a:p>
            <a:r>
              <a:rPr lang="en-US" dirty="0" smtClean="0"/>
              <a:t>Thermal calculation: ~15 W (300 W @ 5% duty cycle) is dissipated in each magnet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22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581930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Vacuum Chambers &amp;</a:t>
            </a:r>
            <a:r>
              <a:rPr lang="en-US" dirty="0" smtClean="0"/>
              <a:t> </a:t>
            </a:r>
            <a:r>
              <a:rPr lang="en-US" dirty="0"/>
              <a:t>Support Structures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23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0477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Vacuum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Vacuum system consists of</a:t>
            </a:r>
          </a:p>
          <a:p>
            <a:r>
              <a:rPr lang="en-US" dirty="0">
                <a:solidFill>
                  <a:srgbClr val="000000"/>
                </a:solidFill>
              </a:rPr>
              <a:t>Ceramic (Al</a:t>
            </a:r>
            <a:r>
              <a:rPr lang="en-US" baseline="-25000" dirty="0">
                <a:solidFill>
                  <a:srgbClr val="000000"/>
                </a:solidFill>
              </a:rPr>
              <a:t>2</a:t>
            </a:r>
            <a:r>
              <a:rPr lang="en-US" dirty="0">
                <a:solidFill>
                  <a:srgbClr val="000000"/>
                </a:solidFill>
              </a:rPr>
              <a:t>O</a:t>
            </a:r>
            <a:r>
              <a:rPr lang="en-US" baseline="-25000" dirty="0">
                <a:solidFill>
                  <a:srgbClr val="000000"/>
                </a:solidFill>
              </a:rPr>
              <a:t>2</a:t>
            </a:r>
            <a:r>
              <a:rPr lang="en-US" dirty="0">
                <a:solidFill>
                  <a:srgbClr val="000000"/>
                </a:solidFill>
              </a:rPr>
              <a:t>) chambers at the </a:t>
            </a:r>
            <a:r>
              <a:rPr lang="en-US" dirty="0" smtClean="0">
                <a:solidFill>
                  <a:srgbClr val="000000"/>
                </a:solidFill>
              </a:rPr>
              <a:t>RSMs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Quick-</a:t>
            </a:r>
            <a:r>
              <a:rPr lang="en-US" dirty="0" err="1" smtClean="0">
                <a:solidFill>
                  <a:srgbClr val="000000"/>
                </a:solidFill>
              </a:rPr>
              <a:t>Conflat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flanges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Hydro-formed bellows, ID Ø120 mm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No pumps, gauges, etc. are relevant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No metallization layer is provided (but prepared)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One c</a:t>
            </a:r>
            <a:r>
              <a:rPr lang="en-US" dirty="0" smtClean="0">
                <a:solidFill>
                  <a:srgbClr val="000000"/>
                </a:solidFill>
              </a:rPr>
              <a:t>hamber design, QCF100</a:t>
            </a:r>
            <a:r>
              <a:rPr lang="en-US" dirty="0">
                <a:solidFill>
                  <a:srgbClr val="000000"/>
                </a:solidFill>
              </a:rPr>
              <a:t>+</a:t>
            </a:r>
            <a:r>
              <a:rPr lang="en-US" dirty="0" smtClean="0">
                <a:solidFill>
                  <a:srgbClr val="000000"/>
                </a:solidFill>
              </a:rPr>
              <a:t>QCF100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24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Picture 4" descr="rsm_vacuum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750" y="3917652"/>
            <a:ext cx="4208250" cy="2940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7001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Ceramic Chambers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25" y="1348758"/>
            <a:ext cx="7789725" cy="550924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25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3" name="Picture 2" descr="2018-03-14 13.21.01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31"/>
          <a:stretch/>
        </p:blipFill>
        <p:spPr>
          <a:xfrm rot="10800000">
            <a:off x="0" y="3859781"/>
            <a:ext cx="3660588" cy="299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117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RSM Support (1 of 2)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35" y="1348758"/>
            <a:ext cx="7799306" cy="550924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26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59847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Girder-based: most elements are fixed to precision-machined surfaces on a girder that is aligned as a rigid body relative to two </a:t>
            </a:r>
            <a:r>
              <a:rPr lang="en-US" dirty="0" smtClean="0"/>
              <a:t>support stand columns</a:t>
            </a:r>
            <a:r>
              <a:rPr lang="en-US" dirty="0" smtClean="0"/>
              <a:t>.</a:t>
            </a:r>
            <a:endParaRPr lang="en-US" dirty="0" smtClean="0"/>
          </a:p>
          <a:p>
            <a:pPr lvl="1"/>
            <a:r>
              <a:rPr lang="en-US" dirty="0" smtClean="0"/>
              <a:t>magnet-to-magnet </a:t>
            </a:r>
            <a:r>
              <a:rPr lang="en-US" dirty="0"/>
              <a:t>alignment </a:t>
            </a:r>
            <a:r>
              <a:rPr lang="en-US" dirty="0" smtClean="0"/>
              <a:t>will </a:t>
            </a:r>
            <a:r>
              <a:rPr lang="en-US" dirty="0"/>
              <a:t>be checked within a girder section </a:t>
            </a:r>
            <a:r>
              <a:rPr lang="en-US" dirty="0" smtClean="0"/>
              <a:t>during assembly</a:t>
            </a:r>
          </a:p>
          <a:p>
            <a:r>
              <a:rPr lang="en-US" dirty="0" smtClean="0"/>
              <a:t>3 </a:t>
            </a:r>
            <a:r>
              <a:rPr lang="en-US" dirty="0"/>
              <a:t>screws +</a:t>
            </a:r>
            <a:r>
              <a:rPr lang="en-US" dirty="0" smtClean="0"/>
              <a:t> 3 turnbuckles </a:t>
            </a:r>
            <a:r>
              <a:rPr lang="en-US" dirty="0"/>
              <a:t>provide six degree of freedom for alignment of the </a:t>
            </a:r>
            <a:r>
              <a:rPr lang="en-US" dirty="0" smtClean="0"/>
              <a:t>girder</a:t>
            </a:r>
          </a:p>
          <a:p>
            <a:r>
              <a:rPr lang="en-US" dirty="0"/>
              <a:t>A total of ±25 mm horizontal range and ±35 vertical range </a:t>
            </a:r>
          </a:p>
          <a:p>
            <a:r>
              <a:rPr lang="en-US" dirty="0" smtClean="0"/>
              <a:t>Alignment – iterate:</a:t>
            </a:r>
          </a:p>
          <a:p>
            <a:pPr lvl="1"/>
            <a:r>
              <a:rPr lang="en-US" dirty="0" smtClean="0"/>
              <a:t>reach nominal beam height </a:t>
            </a:r>
            <a:r>
              <a:rPr lang="en-US" dirty="0"/>
              <a:t>of 1500 </a:t>
            </a:r>
            <a:r>
              <a:rPr lang="en-US" dirty="0" smtClean="0"/>
              <a:t>mm</a:t>
            </a:r>
          </a:p>
          <a:p>
            <a:pPr lvl="1"/>
            <a:r>
              <a:rPr lang="en-US" dirty="0" smtClean="0"/>
              <a:t>angular </a:t>
            </a:r>
            <a:r>
              <a:rPr lang="en-US" dirty="0"/>
              <a:t>alignment to ±0.1° (pitch/yaw/roll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transverse </a:t>
            </a:r>
            <a:r>
              <a:rPr lang="en-US" dirty="0"/>
              <a:t>adjustments </a:t>
            </a:r>
            <a:endParaRPr lang="en-US" dirty="0" smtClean="0"/>
          </a:p>
          <a:p>
            <a:r>
              <a:rPr lang="en-US" dirty="0" smtClean="0"/>
              <a:t>RSM housing top plate features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 </a:t>
            </a:r>
            <a:r>
              <a:rPr lang="en-US" dirty="0"/>
              <a:t>set of alignment </a:t>
            </a:r>
            <a:r>
              <a:rPr lang="en-US" dirty="0" err="1"/>
              <a:t>fiducial</a:t>
            </a:r>
            <a:r>
              <a:rPr lang="en-US" dirty="0"/>
              <a:t> </a:t>
            </a:r>
            <a:r>
              <a:rPr lang="en-US" dirty="0" smtClean="0"/>
              <a:t>holes</a:t>
            </a:r>
          </a:p>
          <a:p>
            <a:pPr lvl="1"/>
            <a:r>
              <a:rPr lang="en-US" dirty="0" smtClean="0"/>
              <a:t>room </a:t>
            </a:r>
            <a:r>
              <a:rPr lang="en-US" dirty="0"/>
              <a:t>for a precision level gauge 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27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Picture 4" descr="rsm_cable_busbar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592" y="4669524"/>
            <a:ext cx="3469408" cy="2186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6962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 Test Lab</a:t>
            </a:r>
            <a:endParaRPr lang="en-US" dirty="0"/>
          </a:p>
        </p:txBody>
      </p:sp>
      <p:pic>
        <p:nvPicPr>
          <p:cNvPr id="5" name="Content Placeholder 4" descr="2018-01-05 15.39.06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093" b="-15093"/>
          <a:stretch>
            <a:fillRect/>
          </a:stretch>
        </p:blipFill>
        <p:spPr>
          <a:xfrm>
            <a:off x="-627529" y="1078346"/>
            <a:ext cx="10399058" cy="571908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28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34353" y="4811060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Termination box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23999" y="2557929"/>
            <a:ext cx="14849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RSM2    RSM1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 rot="16200000">
            <a:off x="4066959" y="3382674"/>
            <a:ext cx="14849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RSM2    RSM1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061991" y="2248361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PLC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630645" y="328228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Power cables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196309" y="3625923"/>
            <a:ext cx="780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Girder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396824" y="5149905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Local PC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872842" y="2535230"/>
            <a:ext cx="1137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PicoScope</a:t>
            </a:r>
            <a:endParaRPr lang="en-US" dirty="0"/>
          </a:p>
        </p:txBody>
      </p:sp>
      <p:cxnSp>
        <p:nvCxnSpPr>
          <p:cNvPr id="15" name="Straight Arrow Connector 14"/>
          <p:cNvCxnSpPr>
            <a:stCxn id="13" idx="2"/>
          </p:cNvCxnSpPr>
          <p:nvPr/>
        </p:nvCxnSpPr>
        <p:spPr>
          <a:xfrm>
            <a:off x="6441718" y="2904562"/>
            <a:ext cx="568875" cy="59167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040029" y="4471610"/>
            <a:ext cx="693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(EVR)</a:t>
            </a:r>
            <a:endParaRPr lang="en-US" dirty="0"/>
          </a:p>
        </p:txBody>
      </p:sp>
      <p:pic>
        <p:nvPicPr>
          <p:cNvPr id="18" name="Picture 17" descr="picoscope_4262_35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468" y="2198596"/>
            <a:ext cx="1066800" cy="533400"/>
          </a:xfrm>
          <a:prstGeom prst="rect">
            <a:avLst/>
          </a:prstGeom>
        </p:spPr>
      </p:pic>
      <p:pic>
        <p:nvPicPr>
          <p:cNvPr id="19" name="Picture 18" descr="2017-12-22 21.30.44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3" t="21569" r="3432" b="7624"/>
          <a:stretch/>
        </p:blipFill>
        <p:spPr>
          <a:xfrm rot="10800000">
            <a:off x="2110067" y="1417638"/>
            <a:ext cx="1797667" cy="1084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3101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RSM Power Supply (RSMPS)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29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43572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 smtClean="0"/>
              <a:t>ESS A2T DC Beam Optics:</a:t>
            </a:r>
            <a:br>
              <a:rPr lang="en-US" sz="3200" dirty="0" smtClean="0"/>
            </a:br>
            <a:r>
              <a:rPr lang="en-US" sz="3200" dirty="0" smtClean="0"/>
              <a:t>Similar to LANL MTS (</a:t>
            </a:r>
            <a:r>
              <a:rPr lang="en-US" sz="2700" dirty="0" smtClean="0"/>
              <a:t>B. Blind, LINAC’06, MOP055</a:t>
            </a:r>
            <a:r>
              <a:rPr lang="en-US" sz="3200" dirty="0" smtClean="0"/>
              <a:t>)</a:t>
            </a:r>
            <a:endParaRPr lang="en-US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06" y="1613794"/>
            <a:ext cx="8840467" cy="4689591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33B077-37AA-48F4-99B7-C581F53B8092}" type="slidenum">
              <a:rPr lang="da-DK" smtClean="0"/>
              <a:pPr>
                <a:defRPr/>
              </a:pPr>
              <a:t>3</a:t>
            </a:fld>
            <a:endParaRPr lang="da-DK" dirty="0"/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757226" y="1657884"/>
            <a:ext cx="0" cy="4264352"/>
          </a:xfrm>
          <a:prstGeom prst="line">
            <a:avLst/>
          </a:prstGeom>
          <a:solidFill>
            <a:schemeClr val="accent2"/>
          </a:solidFill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-78099" y="3607860"/>
            <a:ext cx="916090" cy="548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2800" dirty="0" smtClean="0">
                <a:solidFill>
                  <a:srgbClr val="FF0000"/>
                </a:solidFill>
              </a:rPr>
              <a:t>ACH</a:t>
            </a:r>
            <a:endParaRPr lang="da-DK" sz="28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11495" y="3989922"/>
            <a:ext cx="627759" cy="548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2800" dirty="0" smtClean="0">
                <a:solidFill>
                  <a:srgbClr val="FF0000"/>
                </a:solidFill>
              </a:rPr>
              <a:t>AP</a:t>
            </a:r>
            <a:endParaRPr lang="da-DK" sz="28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96123" y="3605335"/>
            <a:ext cx="813043" cy="548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a-DK" sz="2800" dirty="0" smtClean="0">
                <a:solidFill>
                  <a:srgbClr val="FF0000"/>
                </a:solidFill>
              </a:rPr>
              <a:t>A2T</a:t>
            </a:r>
            <a:endParaRPr lang="da-DK" sz="2800" dirty="0">
              <a:solidFill>
                <a:srgbClr val="FF0000"/>
              </a:solidFill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749044" y="1334995"/>
            <a:ext cx="2015718" cy="1100039"/>
            <a:chOff x="749044" y="1334995"/>
            <a:chExt cx="2015718" cy="1100039"/>
          </a:xfrm>
        </p:grpSpPr>
        <p:sp>
          <p:nvSpPr>
            <p:cNvPr id="8" name="TextBox 7"/>
            <p:cNvSpPr txBox="1"/>
            <p:nvPr/>
          </p:nvSpPr>
          <p:spPr>
            <a:xfrm>
              <a:off x="749044" y="1334995"/>
              <a:ext cx="20157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2400" dirty="0" smtClean="0">
                  <a:solidFill>
                    <a:srgbClr val="000000"/>
                  </a:solidFill>
                </a:rPr>
                <a:t>QP1-4</a:t>
              </a:r>
              <a:endParaRPr lang="da-DK" sz="24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1050345" y="1796660"/>
              <a:ext cx="1144629" cy="638374"/>
              <a:chOff x="1050345" y="1796660"/>
              <a:chExt cx="1144629" cy="638374"/>
            </a:xfrm>
          </p:grpSpPr>
          <p:cxnSp>
            <p:nvCxnSpPr>
              <p:cNvPr id="21" name="Straight Arrow Connector 20"/>
              <p:cNvCxnSpPr>
                <a:stCxn id="8" idx="2"/>
              </p:cNvCxnSpPr>
              <p:nvPr/>
            </p:nvCxnSpPr>
            <p:spPr bwMode="auto">
              <a:xfrm flipH="1">
                <a:off x="1050345" y="1796660"/>
                <a:ext cx="706558" cy="630451"/>
              </a:xfrm>
              <a:prstGeom prst="straightConnector1">
                <a:avLst/>
              </a:prstGeom>
              <a:solidFill>
                <a:schemeClr val="accent2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28" name="Straight Arrow Connector 27"/>
              <p:cNvCxnSpPr>
                <a:stCxn id="8" idx="2"/>
              </p:cNvCxnSpPr>
              <p:nvPr/>
            </p:nvCxnSpPr>
            <p:spPr bwMode="auto">
              <a:xfrm flipH="1">
                <a:off x="1302637" y="1796660"/>
                <a:ext cx="454266" cy="638374"/>
              </a:xfrm>
              <a:prstGeom prst="straightConnector1">
                <a:avLst/>
              </a:prstGeom>
              <a:solidFill>
                <a:schemeClr val="accent2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32" name="Straight Arrow Connector 31"/>
              <p:cNvCxnSpPr>
                <a:stCxn id="8" idx="2"/>
              </p:cNvCxnSpPr>
              <p:nvPr/>
            </p:nvCxnSpPr>
            <p:spPr bwMode="auto">
              <a:xfrm>
                <a:off x="1756903" y="1796660"/>
                <a:ext cx="203388" cy="633150"/>
              </a:xfrm>
              <a:prstGeom prst="straightConnector1">
                <a:avLst/>
              </a:prstGeom>
              <a:solidFill>
                <a:schemeClr val="accent2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37" name="Straight Arrow Connector 36"/>
              <p:cNvCxnSpPr>
                <a:stCxn id="8" idx="2"/>
              </p:cNvCxnSpPr>
              <p:nvPr/>
            </p:nvCxnSpPr>
            <p:spPr bwMode="auto">
              <a:xfrm>
                <a:off x="1756903" y="1796660"/>
                <a:ext cx="438071" cy="633150"/>
              </a:xfrm>
              <a:prstGeom prst="straightConnector1">
                <a:avLst/>
              </a:prstGeom>
              <a:solidFill>
                <a:schemeClr val="accent2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</p:grpSp>
      <p:grpSp>
        <p:nvGrpSpPr>
          <p:cNvPr id="49" name="Group 48"/>
          <p:cNvGrpSpPr/>
          <p:nvPr/>
        </p:nvGrpSpPr>
        <p:grpSpPr>
          <a:xfrm>
            <a:off x="3225252" y="1332172"/>
            <a:ext cx="1492469" cy="1097037"/>
            <a:chOff x="4495312" y="1332172"/>
            <a:chExt cx="1492469" cy="1097037"/>
          </a:xfrm>
        </p:grpSpPr>
        <p:sp>
          <p:nvSpPr>
            <p:cNvPr id="10" name="TextBox 9"/>
            <p:cNvSpPr txBox="1"/>
            <p:nvPr/>
          </p:nvSpPr>
          <p:spPr>
            <a:xfrm>
              <a:off x="4495312" y="1332172"/>
              <a:ext cx="14924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a-DK" sz="2400" dirty="0" smtClean="0">
                  <a:solidFill>
                    <a:srgbClr val="000000"/>
                  </a:solidFill>
                </a:rPr>
                <a:t>QP5,6</a:t>
              </a:r>
              <a:endParaRPr lang="da-DK" sz="24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5085745" y="1793837"/>
              <a:ext cx="367012" cy="635372"/>
              <a:chOff x="5085745" y="1793837"/>
              <a:chExt cx="367012" cy="635372"/>
            </a:xfrm>
          </p:grpSpPr>
          <p:cxnSp>
            <p:nvCxnSpPr>
              <p:cNvPr id="41" name="Straight Arrow Connector 40"/>
              <p:cNvCxnSpPr>
                <a:stCxn id="10" idx="2"/>
              </p:cNvCxnSpPr>
              <p:nvPr/>
            </p:nvCxnSpPr>
            <p:spPr bwMode="auto">
              <a:xfrm>
                <a:off x="5241547" y="1793837"/>
                <a:ext cx="211210" cy="635372"/>
              </a:xfrm>
              <a:prstGeom prst="straightConnector1">
                <a:avLst/>
              </a:prstGeom>
              <a:solidFill>
                <a:schemeClr val="accent2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44" name="Straight Arrow Connector 43"/>
              <p:cNvCxnSpPr>
                <a:stCxn id="10" idx="2"/>
              </p:cNvCxnSpPr>
              <p:nvPr/>
            </p:nvCxnSpPr>
            <p:spPr bwMode="auto">
              <a:xfrm flipH="1">
                <a:off x="5085745" y="1793837"/>
                <a:ext cx="155802" cy="635372"/>
              </a:xfrm>
              <a:prstGeom prst="straightConnector1">
                <a:avLst/>
              </a:prstGeom>
              <a:solidFill>
                <a:schemeClr val="accent2"/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</p:grpSp>
      <p:sp>
        <p:nvSpPr>
          <p:cNvPr id="3" name="TextBox 2"/>
          <p:cNvSpPr txBox="1"/>
          <p:nvPr/>
        </p:nvSpPr>
        <p:spPr>
          <a:xfrm>
            <a:off x="442371" y="6149905"/>
            <a:ext cx="63382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3428E"/>
                </a:solidFill>
              </a:rPr>
              <a:t>2.0 </a:t>
            </a:r>
            <a:r>
              <a:rPr lang="en-US" sz="2800" dirty="0" err="1" smtClean="0">
                <a:solidFill>
                  <a:srgbClr val="03428E"/>
                </a:solidFill>
              </a:rPr>
              <a:t>GeV</a:t>
            </a:r>
            <a:r>
              <a:rPr lang="en-US" sz="2800" dirty="0" smtClean="0">
                <a:solidFill>
                  <a:srgbClr val="03428E"/>
                </a:solidFill>
              </a:rPr>
              <a:t>: </a:t>
            </a:r>
            <a:r>
              <a:rPr lang="en-US" sz="2800" dirty="0" err="1" smtClean="0">
                <a:solidFill>
                  <a:srgbClr val="03428E"/>
                </a:solidFill>
              </a:rPr>
              <a:t>Σ</a:t>
            </a:r>
            <a:r>
              <a:rPr lang="en-US" sz="2800" dirty="0" err="1" smtClean="0">
                <a:solidFill>
                  <a:srgbClr val="FF0000"/>
                </a:solidFill>
              </a:rPr>
              <a:t>B</a:t>
            </a:r>
            <a:r>
              <a:rPr lang="en-US" sz="2800" baseline="-25000" dirty="0" err="1" smtClean="0">
                <a:solidFill>
                  <a:srgbClr val="FF0000"/>
                </a:solidFill>
              </a:rPr>
              <a:t>x</a:t>
            </a:r>
            <a:r>
              <a:rPr lang="en-US" sz="2800" dirty="0" err="1" smtClean="0">
                <a:solidFill>
                  <a:srgbClr val="FF0000"/>
                </a:solidFill>
              </a:rPr>
              <a:t>L</a:t>
            </a:r>
            <a:r>
              <a:rPr lang="en-US" sz="2800" dirty="0" smtClean="0">
                <a:solidFill>
                  <a:srgbClr val="03428E"/>
                </a:solidFill>
              </a:rPr>
              <a:t> = </a:t>
            </a:r>
            <a:r>
              <a:rPr lang="en-US" sz="2800" dirty="0" smtClean="0">
                <a:solidFill>
                  <a:schemeClr val="tx2"/>
                </a:solidFill>
              </a:rPr>
              <a:t>±</a:t>
            </a:r>
            <a:r>
              <a:rPr lang="en-US" sz="2800" dirty="0" smtClean="0">
                <a:solidFill>
                  <a:srgbClr val="03428E"/>
                </a:solidFill>
              </a:rPr>
              <a:t>10 mT.m</a:t>
            </a:r>
            <a:r>
              <a:rPr lang="en-US" sz="2800" dirty="0" smtClean="0">
                <a:solidFill>
                  <a:schemeClr val="tx2"/>
                </a:solidFill>
              </a:rPr>
              <a:t>, </a:t>
            </a:r>
            <a:r>
              <a:rPr lang="en-US" sz="2800" dirty="0" err="1">
                <a:solidFill>
                  <a:srgbClr val="03428E"/>
                </a:solidFill>
              </a:rPr>
              <a:t>Σ</a:t>
            </a:r>
            <a:r>
              <a:rPr lang="en-US" sz="2800" dirty="0" err="1" smtClean="0">
                <a:solidFill>
                  <a:schemeClr val="tx2"/>
                </a:solidFill>
              </a:rPr>
              <a:t>B</a:t>
            </a:r>
            <a:r>
              <a:rPr lang="en-US" sz="2800" baseline="-25000" dirty="0" err="1" smtClean="0">
                <a:solidFill>
                  <a:schemeClr val="tx2"/>
                </a:solidFill>
              </a:rPr>
              <a:t>y</a:t>
            </a:r>
            <a:r>
              <a:rPr lang="en-US" sz="2800" dirty="0" err="1" smtClean="0">
                <a:solidFill>
                  <a:schemeClr val="tx2"/>
                </a:solidFill>
              </a:rPr>
              <a:t>L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>
                <a:solidFill>
                  <a:schemeClr val="tx2"/>
                </a:solidFill>
              </a:rPr>
              <a:t>= </a:t>
            </a:r>
            <a:r>
              <a:rPr lang="en-US" sz="2800" dirty="0" smtClean="0">
                <a:solidFill>
                  <a:schemeClr val="tx2"/>
                </a:solidFill>
              </a:rPr>
              <a:t>±</a:t>
            </a:r>
            <a:r>
              <a:rPr lang="en-US" sz="2800" dirty="0">
                <a:solidFill>
                  <a:schemeClr val="tx2"/>
                </a:solidFill>
              </a:rPr>
              <a:t>6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err="1" smtClean="0">
                <a:solidFill>
                  <a:schemeClr val="tx2"/>
                </a:solidFill>
              </a:rPr>
              <a:t>mT.m</a:t>
            </a:r>
            <a:endParaRPr lang="en-US" sz="2800" dirty="0"/>
          </a:p>
        </p:txBody>
      </p:sp>
      <p:sp>
        <p:nvSpPr>
          <p:cNvPr id="29" name="TextBox 28"/>
          <p:cNvSpPr txBox="1"/>
          <p:nvPr/>
        </p:nvSpPr>
        <p:spPr>
          <a:xfrm>
            <a:off x="7152027" y="1340768"/>
            <a:ext cx="1876358" cy="4001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da-DK" sz="2000" dirty="0" smtClean="0">
                <a:solidFill>
                  <a:srgbClr val="000000"/>
                </a:solidFill>
              </a:rPr>
              <a:t>PBW</a:t>
            </a:r>
            <a:endParaRPr lang="da-DK" b="1" dirty="0">
              <a:solidFill>
                <a:srgbClr val="000000"/>
              </a:solidFill>
            </a:endParaRPr>
          </a:p>
        </p:txBody>
      </p:sp>
      <p:cxnSp>
        <p:nvCxnSpPr>
          <p:cNvPr id="30" name="Straight Arrow Connector 29"/>
          <p:cNvCxnSpPr/>
          <p:nvPr/>
        </p:nvCxnSpPr>
        <p:spPr bwMode="auto">
          <a:xfrm>
            <a:off x="8080251" y="1808286"/>
            <a:ext cx="0" cy="564444"/>
          </a:xfrm>
          <a:prstGeom prst="straightConnector1">
            <a:avLst/>
          </a:prstGeom>
          <a:solidFill>
            <a:schemeClr val="accent2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7884368" y="1340768"/>
            <a:ext cx="1876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000" dirty="0" smtClean="0">
                <a:solidFill>
                  <a:srgbClr val="000000"/>
                </a:solidFill>
              </a:rPr>
              <a:t>Target</a:t>
            </a:r>
            <a:endParaRPr lang="da-DK" b="1" dirty="0">
              <a:solidFill>
                <a:srgbClr val="000000"/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 bwMode="auto">
          <a:xfrm>
            <a:off x="8922895" y="1795014"/>
            <a:ext cx="0" cy="564444"/>
          </a:xfrm>
          <a:prstGeom prst="straightConnector1">
            <a:avLst/>
          </a:prstGeom>
          <a:solidFill>
            <a:schemeClr val="accent2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8" name="TextBox 37"/>
          <p:cNvSpPr txBox="1"/>
          <p:nvPr/>
        </p:nvSpPr>
        <p:spPr>
          <a:xfrm>
            <a:off x="4987998" y="3645024"/>
            <a:ext cx="28243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400" dirty="0" smtClean="0">
                <a:solidFill>
                  <a:srgbClr val="FF1493"/>
                </a:solidFill>
              </a:rPr>
              <a:t>Centroid</a:t>
            </a:r>
          </a:p>
          <a:p>
            <a:pPr algn="ctr"/>
            <a:r>
              <a:rPr lang="da-DK" sz="2400" dirty="0" smtClean="0">
                <a:solidFill>
                  <a:srgbClr val="3366FF"/>
                </a:solidFill>
              </a:rPr>
              <a:t>10 x RMS </a:t>
            </a:r>
            <a:r>
              <a:rPr lang="da-DK" sz="2400" dirty="0" err="1" smtClean="0">
                <a:solidFill>
                  <a:srgbClr val="3366FF"/>
                </a:solidFill>
              </a:rPr>
              <a:t>beamlet</a:t>
            </a:r>
            <a:endParaRPr lang="da-DK" sz="2000" dirty="0">
              <a:solidFill>
                <a:srgbClr val="3366FF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17444" y="1303949"/>
            <a:ext cx="2015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2400" dirty="0" smtClean="0">
                <a:solidFill>
                  <a:srgbClr val="000000"/>
                </a:solidFill>
              </a:rPr>
              <a:t>Raster</a:t>
            </a:r>
            <a:endParaRPr lang="da-DK" sz="2400" b="1" dirty="0">
              <a:solidFill>
                <a:srgbClr val="000000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946267" y="4767312"/>
            <a:ext cx="2537274" cy="437445"/>
            <a:chOff x="946267" y="4767312"/>
            <a:chExt cx="2537274" cy="437445"/>
          </a:xfrm>
        </p:grpSpPr>
        <p:sp>
          <p:nvSpPr>
            <p:cNvPr id="13" name="Rectangle 12"/>
            <p:cNvSpPr/>
            <p:nvPr/>
          </p:nvSpPr>
          <p:spPr bwMode="auto">
            <a:xfrm>
              <a:off x="239440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 bwMode="auto">
            <a:xfrm>
              <a:off x="342709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 bwMode="auto">
            <a:xfrm>
              <a:off x="158724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 bwMode="auto">
            <a:xfrm>
              <a:off x="94626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944363" y="2480652"/>
            <a:ext cx="2537274" cy="437445"/>
            <a:chOff x="946267" y="4767312"/>
            <a:chExt cx="2537274" cy="437445"/>
          </a:xfrm>
        </p:grpSpPr>
        <p:sp>
          <p:nvSpPr>
            <p:cNvPr id="43" name="Rectangle 42"/>
            <p:cNvSpPr/>
            <p:nvPr/>
          </p:nvSpPr>
          <p:spPr bwMode="auto">
            <a:xfrm>
              <a:off x="239440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 bwMode="auto">
            <a:xfrm>
              <a:off x="342709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 bwMode="auto">
            <a:xfrm>
              <a:off x="158724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 bwMode="auto">
            <a:xfrm>
              <a:off x="946267" y="4767312"/>
              <a:ext cx="56444" cy="437445"/>
            </a:xfrm>
            <a:prstGeom prst="rect">
              <a:avLst/>
            </a:prstGeom>
            <a:solidFill>
              <a:srgbClr val="008000"/>
            </a:solidFill>
            <a:ln w="1778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ts val="36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U Passata" pitchFamily="34" charset="0"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U Passata" pitchFamily="34" charset="0"/>
              </a:endParaRPr>
            </a:p>
          </p:txBody>
        </p:sp>
      </p:grpSp>
      <p:sp>
        <p:nvSpPr>
          <p:cNvPr id="50" name="Rounded Rectangle 49"/>
          <p:cNvSpPr/>
          <p:nvPr/>
        </p:nvSpPr>
        <p:spPr>
          <a:xfrm>
            <a:off x="2555321" y="1802796"/>
            <a:ext cx="746680" cy="4081538"/>
          </a:xfrm>
          <a:prstGeom prst="roundRect">
            <a:avLst>
              <a:gd name="adj" fmla="val 0"/>
            </a:avLst>
          </a:prstGeom>
          <a:noFill/>
          <a:ln w="28575" cmpd="sng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9" name="Straight Connector 68"/>
          <p:cNvCxnSpPr/>
          <p:nvPr/>
        </p:nvCxnSpPr>
        <p:spPr>
          <a:xfrm>
            <a:off x="4788024" y="1772816"/>
            <a:ext cx="0" cy="4248472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4483973" y="3986697"/>
            <a:ext cx="736099" cy="548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2800" dirty="0" smtClean="0">
                <a:solidFill>
                  <a:srgbClr val="FF0000"/>
                </a:solidFill>
              </a:rPr>
              <a:t>CO</a:t>
            </a:r>
            <a:endParaRPr lang="da-DK" sz="28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8024" y="1340768"/>
            <a:ext cx="12228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Apertures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8" name="Straight Arrow Connector 17"/>
          <p:cNvCxnSpPr>
            <a:stCxn id="12" idx="2"/>
          </p:cNvCxnSpPr>
          <p:nvPr/>
        </p:nvCxnSpPr>
        <p:spPr>
          <a:xfrm flipH="1">
            <a:off x="4644008" y="1740878"/>
            <a:ext cx="755447" cy="391978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53" idx="3"/>
          </p:cNvCxnSpPr>
          <p:nvPr/>
        </p:nvCxnSpPr>
        <p:spPr>
          <a:xfrm flipH="1" flipV="1">
            <a:off x="4932040" y="5517232"/>
            <a:ext cx="2471443" cy="583716"/>
          </a:xfrm>
          <a:prstGeom prst="straightConnector1">
            <a:avLst/>
          </a:prstGeom>
          <a:ln w="28575" cmpd="sng">
            <a:solidFill>
              <a:srgbClr val="1F497D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5" name="Group 24"/>
          <p:cNvGrpSpPr/>
          <p:nvPr/>
        </p:nvGrpSpPr>
        <p:grpSpPr>
          <a:xfrm>
            <a:off x="7338886" y="5229200"/>
            <a:ext cx="1851789" cy="1628800"/>
            <a:chOff x="7338886" y="5229200"/>
            <a:chExt cx="1851789" cy="1628800"/>
          </a:xfrm>
        </p:grpSpPr>
        <p:pic>
          <p:nvPicPr>
            <p:cNvPr id="53" name="Content Placeholder 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899" t="34279" r="47524" b="48276"/>
            <a:stretch/>
          </p:blipFill>
          <p:spPr bwMode="auto">
            <a:xfrm flipH="1">
              <a:off x="7403483" y="5343896"/>
              <a:ext cx="1740515" cy="1514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4" name="Group 53"/>
            <p:cNvGrpSpPr/>
            <p:nvPr/>
          </p:nvGrpSpPr>
          <p:grpSpPr>
            <a:xfrm>
              <a:off x="7740352" y="5652705"/>
              <a:ext cx="1234630" cy="1051639"/>
              <a:chOff x="5834237" y="3012724"/>
              <a:chExt cx="2297532" cy="1957003"/>
            </a:xfrm>
          </p:grpSpPr>
          <p:cxnSp>
            <p:nvCxnSpPr>
              <p:cNvPr id="55" name="Straight Arrow Connector 54"/>
              <p:cNvCxnSpPr>
                <a:cxnSpLocks noChangeAspect="1"/>
              </p:cNvCxnSpPr>
              <p:nvPr/>
            </p:nvCxnSpPr>
            <p:spPr bwMode="auto">
              <a:xfrm>
                <a:off x="7087772" y="4016983"/>
                <a:ext cx="1043997" cy="169316"/>
              </a:xfrm>
              <a:prstGeom prst="straightConnector1">
                <a:avLst/>
              </a:prstGeom>
              <a:solidFill>
                <a:schemeClr val="accent2"/>
              </a:solidFill>
              <a:ln w="571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arrow"/>
              </a:ln>
              <a:effectLst>
                <a:glow rad="101600">
                  <a:schemeClr val="bg1">
                    <a:alpha val="75000"/>
                  </a:schemeClr>
                </a:glow>
              </a:effectLst>
            </p:spPr>
          </p:cxnSp>
          <p:sp>
            <p:nvSpPr>
              <p:cNvPr id="56" name="TextBox 55"/>
              <p:cNvSpPr txBox="1"/>
              <p:nvPr/>
            </p:nvSpPr>
            <p:spPr>
              <a:xfrm>
                <a:off x="5834237" y="3966621"/>
                <a:ext cx="868685" cy="6872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i="1" dirty="0" smtClean="0">
                    <a:solidFill>
                      <a:schemeClr val="tx2"/>
                    </a:solidFill>
                  </a:rPr>
                  <a:t>p</a:t>
                </a:r>
                <a:r>
                  <a:rPr lang="en-US" dirty="0" smtClean="0">
                    <a:solidFill>
                      <a:schemeClr val="tx2"/>
                    </a:solidFill>
                  </a:rPr>
                  <a:t>’s</a:t>
                </a:r>
                <a:endParaRPr lang="en-US" dirty="0">
                  <a:solidFill>
                    <a:schemeClr val="tx2"/>
                  </a:solidFill>
                </a:endParaRPr>
              </a:p>
            </p:txBody>
          </p:sp>
          <p:cxnSp>
            <p:nvCxnSpPr>
              <p:cNvPr id="57" name="Straight Arrow Connector 56"/>
              <p:cNvCxnSpPr/>
              <p:nvPr/>
            </p:nvCxnSpPr>
            <p:spPr bwMode="auto">
              <a:xfrm flipH="1" flipV="1">
                <a:off x="7061353" y="3012724"/>
                <a:ext cx="890719" cy="181937"/>
              </a:xfrm>
              <a:prstGeom prst="straightConnector1">
                <a:avLst/>
              </a:prstGeom>
              <a:solidFill>
                <a:schemeClr val="accent2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58" name="Straight Arrow Connector 57"/>
              <p:cNvCxnSpPr/>
              <p:nvPr/>
            </p:nvCxnSpPr>
            <p:spPr bwMode="auto">
              <a:xfrm flipH="1" flipV="1">
                <a:off x="7041850" y="3850940"/>
                <a:ext cx="910222" cy="83278"/>
              </a:xfrm>
              <a:prstGeom prst="straightConnector1">
                <a:avLst/>
              </a:prstGeom>
              <a:solidFill>
                <a:schemeClr val="accent2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59" name="Straight Arrow Connector 58"/>
              <p:cNvCxnSpPr/>
              <p:nvPr/>
            </p:nvCxnSpPr>
            <p:spPr bwMode="auto">
              <a:xfrm flipH="1">
                <a:off x="7061353" y="4787790"/>
                <a:ext cx="890719" cy="181937"/>
              </a:xfrm>
              <a:prstGeom prst="straightConnector1">
                <a:avLst/>
              </a:prstGeom>
              <a:solidFill>
                <a:schemeClr val="accent2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60" name="Straight Arrow Connector 59"/>
              <p:cNvCxnSpPr/>
              <p:nvPr/>
            </p:nvCxnSpPr>
            <p:spPr bwMode="auto">
              <a:xfrm flipH="1">
                <a:off x="7041850" y="4048232"/>
                <a:ext cx="910222" cy="83278"/>
              </a:xfrm>
              <a:prstGeom prst="straightConnector1">
                <a:avLst/>
              </a:prstGeom>
              <a:solidFill>
                <a:schemeClr val="accent2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61" name="Straight Arrow Connector 60"/>
              <p:cNvCxnSpPr/>
              <p:nvPr/>
            </p:nvCxnSpPr>
            <p:spPr bwMode="auto">
              <a:xfrm flipH="1" flipV="1">
                <a:off x="7022346" y="3604626"/>
                <a:ext cx="929726" cy="132300"/>
              </a:xfrm>
              <a:prstGeom prst="straightConnector1">
                <a:avLst/>
              </a:prstGeom>
              <a:solidFill>
                <a:schemeClr val="accent2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62" name="Straight Arrow Connector 61"/>
              <p:cNvCxnSpPr/>
              <p:nvPr/>
            </p:nvCxnSpPr>
            <p:spPr bwMode="auto">
              <a:xfrm flipH="1">
                <a:off x="7022346" y="4541475"/>
                <a:ext cx="929726" cy="132300"/>
              </a:xfrm>
              <a:prstGeom prst="straightConnector1">
                <a:avLst/>
              </a:prstGeom>
              <a:solidFill>
                <a:schemeClr val="accent2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63" name="Straight Arrow Connector 62"/>
              <p:cNvCxnSpPr/>
              <p:nvPr/>
            </p:nvCxnSpPr>
            <p:spPr bwMode="auto">
              <a:xfrm flipH="1" flipV="1">
                <a:off x="7061353" y="3308675"/>
                <a:ext cx="890719" cy="181937"/>
              </a:xfrm>
              <a:prstGeom prst="straightConnector1">
                <a:avLst/>
              </a:prstGeom>
              <a:solidFill>
                <a:schemeClr val="accent2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64" name="Straight Arrow Connector 63"/>
              <p:cNvCxnSpPr/>
              <p:nvPr/>
            </p:nvCxnSpPr>
            <p:spPr bwMode="auto">
              <a:xfrm flipH="1">
                <a:off x="7061353" y="4245524"/>
                <a:ext cx="890719" cy="181937"/>
              </a:xfrm>
              <a:prstGeom prst="straightConnector1">
                <a:avLst/>
              </a:prstGeom>
              <a:solidFill>
                <a:schemeClr val="accent2"/>
              </a:solidFill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65" name="TextBox 64"/>
              <p:cNvSpPr txBox="1"/>
              <p:nvPr/>
            </p:nvSpPr>
            <p:spPr>
              <a:xfrm>
                <a:off x="5834237" y="3430622"/>
                <a:ext cx="747193" cy="5693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i="1" dirty="0" smtClean="0">
                    <a:solidFill>
                      <a:srgbClr val="FF0000"/>
                    </a:solidFill>
                  </a:rPr>
                  <a:t>n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’s</a:t>
                </a:r>
                <a:endParaRPr lang="en-US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7338886" y="5229200"/>
              <a:ext cx="185178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Neutron Shield</a:t>
              </a:r>
            </a:p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(Ø40 x 2000) mm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915816" y="3212976"/>
            <a:ext cx="1872208" cy="1008112"/>
            <a:chOff x="2915816" y="3140968"/>
            <a:chExt cx="1872208" cy="1008112"/>
          </a:xfrm>
        </p:grpSpPr>
        <p:sp>
          <p:nvSpPr>
            <p:cNvPr id="31" name="Left Brace 30"/>
            <p:cNvSpPr/>
            <p:nvPr/>
          </p:nvSpPr>
          <p:spPr>
            <a:xfrm rot="16200000">
              <a:off x="3527884" y="2528900"/>
              <a:ext cx="648072" cy="1872208"/>
            </a:xfrm>
            <a:prstGeom prst="leftBrace">
              <a:avLst>
                <a:gd name="adj1" fmla="val 2569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130102" y="3748970"/>
              <a:ext cx="142724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/>
                <a:t>R</a:t>
              </a:r>
              <a:r>
                <a:rPr lang="en-US" sz="2000" baseline="-25000" dirty="0" smtClean="0"/>
                <a:t>12</a:t>
              </a:r>
              <a:r>
                <a:rPr lang="en-US" sz="2000" dirty="0" smtClean="0"/>
                <a:t> = R</a:t>
              </a:r>
              <a:r>
                <a:rPr lang="en-US" sz="2000" baseline="-25000" dirty="0" smtClean="0"/>
                <a:t>34</a:t>
              </a:r>
              <a:r>
                <a:rPr lang="en-US" sz="2000" dirty="0" smtClean="0"/>
                <a:t> = 0</a:t>
              </a:r>
              <a:endParaRPr 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533624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RSM Supply Algorithm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30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6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6" y="1471892"/>
            <a:ext cx="9062684" cy="43496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5235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rsmps_behaviour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678" r="-19678"/>
          <a:stretch>
            <a:fillRect/>
          </a:stretch>
        </p:blipFill>
        <p:spPr>
          <a:xfrm>
            <a:off x="-1176793" y="534770"/>
            <a:ext cx="11497587" cy="632323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31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7198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RSMPS Block Diagram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3" y="1683688"/>
            <a:ext cx="9068956" cy="517431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32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26108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rsmps_block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880" r="-36880"/>
          <a:stretch>
            <a:fillRect/>
          </a:stretch>
        </p:blipFill>
        <p:spPr>
          <a:xfrm>
            <a:off x="-1662982" y="0"/>
            <a:ext cx="12469965" cy="68580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33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6" name="Picture 5" descr="cables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214" y="7253"/>
            <a:ext cx="1507986" cy="74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5101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693707" cy="4525963"/>
          </a:xfrm>
        </p:spPr>
        <p:txBody>
          <a:bodyPr/>
          <a:lstStyle/>
          <a:p>
            <a:r>
              <a:rPr lang="en-US" dirty="0" smtClean="0"/>
              <a:t>Include photos of supplies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34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Picture 4" descr="Preview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92" b="33371"/>
          <a:stretch/>
        </p:blipFill>
        <p:spPr>
          <a:xfrm>
            <a:off x="3902977" y="-542150"/>
            <a:ext cx="5359006" cy="68739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65394" y="5808554"/>
            <a:ext cx="1341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Iñigo</a:t>
            </a:r>
            <a:r>
              <a:rPr lang="en-US" dirty="0" smtClean="0"/>
              <a:t> Alonso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3521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smps_output_converter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970" y="3424393"/>
            <a:ext cx="6854866" cy="3467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Output Converter</a:t>
            </a:r>
            <a:r>
              <a:rPr lang="en-US" dirty="0"/>
              <a:t>, 19” </a:t>
            </a:r>
            <a:r>
              <a:rPr lang="en-US" dirty="0" smtClean="0"/>
              <a:t>4U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2009494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chemeClr val="tx1"/>
                </a:solidFill>
              </a:rPr>
              <a:t>Cap. bank (and bleeder circuit</a:t>
            </a:r>
            <a:r>
              <a:rPr lang="en-US" dirty="0" smtClean="0">
                <a:solidFill>
                  <a:schemeClr val="tx1"/>
                </a:solidFill>
              </a:rPr>
              <a:t>)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2 x half-bridge modules: </a:t>
            </a:r>
            <a:r>
              <a:rPr lang="en-US" dirty="0" err="1" smtClean="0">
                <a:solidFill>
                  <a:schemeClr val="tx1"/>
                </a:solidFill>
              </a:rPr>
              <a:t>SiC</a:t>
            </a:r>
            <a:r>
              <a:rPr lang="en-US" dirty="0" smtClean="0">
                <a:solidFill>
                  <a:schemeClr val="tx1"/>
                </a:solidFill>
              </a:rPr>
              <a:t> MOSFET, 1.2 kV, 3.6 </a:t>
            </a:r>
            <a:r>
              <a:rPr lang="en-US" dirty="0" err="1" smtClean="0">
                <a:solidFill>
                  <a:schemeClr val="tx1"/>
                </a:solidFill>
              </a:rPr>
              <a:t>mΩ</a:t>
            </a:r>
            <a:r>
              <a:rPr lang="en-US" dirty="0" smtClean="0">
                <a:solidFill>
                  <a:schemeClr val="tx1"/>
                </a:solidFill>
              </a:rPr>
              <a:t> (CAS325M12HM2)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Gate drivers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chemeClr val="tx1"/>
                </a:solidFill>
              </a:rPr>
              <a:t>Output current transducer (for regulation)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Heat </a:t>
            </a:r>
            <a:r>
              <a:rPr lang="en-US" dirty="0">
                <a:solidFill>
                  <a:schemeClr val="tx1"/>
                </a:solidFill>
              </a:rPr>
              <a:t>sink with NC thermal switches (supply interlock)</a:t>
            </a:r>
          </a:p>
          <a:p>
            <a:r>
              <a:rPr lang="en-US" dirty="0">
                <a:solidFill>
                  <a:schemeClr val="tx1"/>
                </a:solidFill>
              </a:rPr>
              <a:t>Short to ground on output: soft earth connection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35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93657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Control </a:t>
            </a:r>
            <a:r>
              <a:rPr lang="en-US" dirty="0" smtClean="0"/>
              <a:t>Crate, </a:t>
            </a:r>
            <a:r>
              <a:rPr lang="en-US" dirty="0" smtClean="0"/>
              <a:t>19” 3U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Central </a:t>
            </a:r>
            <a:r>
              <a:rPr lang="en-US" dirty="0">
                <a:solidFill>
                  <a:srgbClr val="000000"/>
                </a:solidFill>
              </a:rPr>
              <a:t>CPU </a:t>
            </a:r>
            <a:r>
              <a:rPr lang="en-US" dirty="0" smtClean="0">
                <a:solidFill>
                  <a:srgbClr val="000000"/>
                </a:solidFill>
              </a:rPr>
              <a:t>module</a:t>
            </a:r>
            <a:endParaRPr lang="en-US" dirty="0">
              <a:solidFill>
                <a:srgbClr val="000000"/>
              </a:solidFill>
            </a:endParaRP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Communication </a:t>
            </a:r>
            <a:r>
              <a:rPr lang="en-US" dirty="0">
                <a:solidFill>
                  <a:srgbClr val="000000"/>
                </a:solidFill>
              </a:rPr>
              <a:t>to local and remote </a:t>
            </a:r>
            <a:r>
              <a:rPr lang="en-US" dirty="0" smtClean="0">
                <a:solidFill>
                  <a:srgbClr val="000000"/>
                </a:solidFill>
              </a:rPr>
              <a:t>control</a:t>
            </a:r>
            <a:endParaRPr lang="en-US" dirty="0">
              <a:solidFill>
                <a:srgbClr val="000000"/>
              </a:solidFill>
            </a:endParaRP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Interlock supervision</a:t>
            </a:r>
            <a:endParaRPr lang="en-US" dirty="0">
              <a:solidFill>
                <a:srgbClr val="000000"/>
              </a:solidFill>
            </a:endParaRP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ON</a:t>
            </a:r>
            <a:r>
              <a:rPr lang="en-US" dirty="0">
                <a:solidFill>
                  <a:srgbClr val="000000"/>
                </a:solidFill>
              </a:rPr>
              <a:t>/OFF </a:t>
            </a:r>
            <a:r>
              <a:rPr lang="en-US" dirty="0" smtClean="0">
                <a:solidFill>
                  <a:srgbClr val="000000"/>
                </a:solidFill>
              </a:rPr>
              <a:t>control</a:t>
            </a:r>
            <a:endParaRPr lang="en-US" dirty="0">
              <a:solidFill>
                <a:srgbClr val="000000"/>
              </a:solidFill>
            </a:endParaRP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Analogue measurements</a:t>
            </a:r>
            <a:endParaRPr lang="en-US" dirty="0">
              <a:solidFill>
                <a:srgbClr val="000000"/>
              </a:solidFill>
            </a:endParaRP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Motherboard </a:t>
            </a:r>
            <a:r>
              <a:rPr lang="en-US" dirty="0">
                <a:solidFill>
                  <a:srgbClr val="000000"/>
                </a:solidFill>
              </a:rPr>
              <a:t>for regulation and DCCT module </a:t>
            </a:r>
          </a:p>
          <a:p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Signal interface module (including light guides</a:t>
            </a:r>
            <a:r>
              <a:rPr lang="en-US" dirty="0" smtClean="0">
                <a:solidFill>
                  <a:srgbClr val="000000"/>
                </a:solidFill>
              </a:rPr>
              <a:t>)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Timing EVR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Remote line, RJ-45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SCPI protocol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DCCT interface</a:t>
            </a:r>
          </a:p>
          <a:p>
            <a:r>
              <a:rPr lang="en-US" dirty="0">
                <a:solidFill>
                  <a:srgbClr val="000000"/>
                </a:solidFill>
              </a:rPr>
              <a:t>Auxiliary power supplies for all electronics 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36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175274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Regulation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Intra-Burst (“fast”)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2724286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Pos. and neg. current peak levels are compared for every “pulse”, e.g. every 1/40 kHz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A waveform </a:t>
            </a:r>
            <a:r>
              <a:rPr lang="en-US" dirty="0" smtClean="0">
                <a:solidFill>
                  <a:srgbClr val="FF0000"/>
                </a:solidFill>
              </a:rPr>
              <a:t>DC offset</a:t>
            </a:r>
            <a:r>
              <a:rPr lang="en-US" dirty="0" smtClean="0">
                <a:solidFill>
                  <a:srgbClr val="000000"/>
                </a:solidFill>
              </a:rPr>
              <a:t> can be neutralized in time domain: by introducing a timing skew in the H-bridge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Inter-Burst (“slow”)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Pos. and neg. peak levels </a:t>
            </a:r>
            <a:r>
              <a:rPr lang="en-US" dirty="0" smtClean="0">
                <a:solidFill>
                  <a:srgbClr val="000000"/>
                </a:solidFill>
              </a:rPr>
              <a:t>are averaged over a burst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Levels are compared to </a:t>
            </a:r>
            <a:r>
              <a:rPr lang="en-US" dirty="0" smtClean="0">
                <a:solidFill>
                  <a:srgbClr val="FF0000"/>
                </a:solidFill>
              </a:rPr>
              <a:t>amplitude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setpoints</a:t>
            </a:r>
            <a:endParaRPr lang="en-US" dirty="0">
              <a:solidFill>
                <a:srgbClr val="000000"/>
              </a:solidFill>
            </a:endParaRP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Predicted DC Link value is reconfigured  in the post-processing phase.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37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4" name="Picture 3" descr="rsmps_peak_distortion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024" y="4707296"/>
            <a:ext cx="6076069" cy="21507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14310" y="5156021"/>
            <a:ext cx="17467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Current</a:t>
            </a:r>
          </a:p>
          <a:p>
            <a:r>
              <a:rPr lang="en-US" b="1" dirty="0" smtClean="0"/>
              <a:t>@</a:t>
            </a:r>
            <a:r>
              <a:rPr lang="en-US" b="1" dirty="0" smtClean="0">
                <a:solidFill>
                  <a:srgbClr val="008000"/>
                </a:solidFill>
              </a:rPr>
              <a:t>Magnet</a:t>
            </a:r>
          </a:p>
          <a:p>
            <a:r>
              <a:rPr lang="en-US" b="1" dirty="0" smtClean="0"/>
              <a:t>@</a:t>
            </a:r>
            <a:r>
              <a:rPr lang="en-US" b="1" dirty="0" smtClean="0">
                <a:solidFill>
                  <a:srgbClr val="0000FF"/>
                </a:solidFill>
              </a:rPr>
              <a:t>Supply output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49242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Termination Box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38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Picture 4" descr="2018-04-13 09.44.2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60098" y="475161"/>
            <a:ext cx="730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RSM1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30846" y="941322"/>
            <a:ext cx="730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RSM2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00183" y="1837782"/>
            <a:ext cx="15716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Matching filter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RSM1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406589" y="1673413"/>
            <a:ext cx="2181412" cy="1526990"/>
          </a:xfrm>
          <a:prstGeom prst="rect">
            <a:avLst/>
          </a:prstGeom>
          <a:noFill/>
          <a:ln w="38100" cmpd="sng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503173" y="3364754"/>
            <a:ext cx="15716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Matching filter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RSM2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409579" y="3230267"/>
            <a:ext cx="2181412" cy="1526990"/>
          </a:xfrm>
          <a:prstGeom prst="rect">
            <a:avLst/>
          </a:prstGeom>
          <a:noFill/>
          <a:ln w="38100" cmpd="sng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124504" y="5304146"/>
            <a:ext cx="2274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Power cables, 2 / RSM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53133" y="44862"/>
            <a:ext cx="3920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Bdot</a:t>
            </a:r>
            <a:r>
              <a:rPr lang="en-US" dirty="0" smtClean="0">
                <a:solidFill>
                  <a:schemeClr val="bg1"/>
                </a:solidFill>
              </a:rPr>
              <a:t> and thermal breakers (from RSMs)</a:t>
            </a:r>
          </a:p>
        </p:txBody>
      </p:sp>
      <p:sp>
        <p:nvSpPr>
          <p:cNvPr id="19" name="TextBox 18"/>
          <p:cNvSpPr txBox="1"/>
          <p:nvPr/>
        </p:nvSpPr>
        <p:spPr>
          <a:xfrm rot="16200000">
            <a:off x="-1212265" y="2542999"/>
            <a:ext cx="3908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Bdot</a:t>
            </a:r>
            <a:r>
              <a:rPr lang="en-US" dirty="0" smtClean="0">
                <a:solidFill>
                  <a:schemeClr val="bg1"/>
                </a:solidFill>
              </a:rPr>
              <a:t> and thermal breakers (to supplies)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8386" y="188680"/>
            <a:ext cx="294183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Termination Box</a:t>
            </a:r>
          </a:p>
        </p:txBody>
      </p:sp>
    </p:spTree>
    <p:extLst>
      <p:ext uri="{BB962C8B-B14F-4D97-AF65-F5344CB8AC3E}">
        <p14:creationId xmlns:p14="http://schemas.microsoft.com/office/powerpoint/2010/main" val="882054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Between CDR-2 to assembled hardware</a:t>
            </a:r>
            <a:r>
              <a:rPr lang="mr-IN" dirty="0" smtClean="0"/>
              <a:t>…</a:t>
            </a:r>
            <a:endParaRPr lang="en-US" dirty="0"/>
          </a:p>
        </p:txBody>
      </p:sp>
      <p:pic>
        <p:nvPicPr>
          <p:cNvPr id="6" name="Content Placeholder 5" descr="IMG_4379_2.jpeg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712" b="-24712"/>
          <a:stretch>
            <a:fillRect/>
          </a:stretch>
        </p:blipFill>
        <p:spPr>
          <a:xfrm>
            <a:off x="2" y="1210447"/>
            <a:ext cx="4654176" cy="5215824"/>
          </a:xfrm>
        </p:spPr>
      </p:pic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Ext. master oscillator discontinued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Breadboard studies: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Early testing of </a:t>
            </a:r>
            <a:r>
              <a:rPr lang="en-US" dirty="0" err="1" smtClean="0">
                <a:solidFill>
                  <a:schemeClr val="tx1"/>
                </a:solidFill>
              </a:rPr>
              <a:t>SiC</a:t>
            </a:r>
            <a:r>
              <a:rPr lang="en-US" dirty="0" smtClean="0">
                <a:solidFill>
                  <a:schemeClr val="tx1"/>
                </a:solidFill>
              </a:rPr>
              <a:t> MOSFETs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</a:rPr>
              <a:t>No </a:t>
            </a:r>
            <a:r>
              <a:rPr lang="en-US" dirty="0" err="1" smtClean="0">
                <a:solidFill>
                  <a:schemeClr val="tx1"/>
                </a:solidFill>
              </a:rPr>
              <a:t>snubbers</a:t>
            </a:r>
            <a:r>
              <a:rPr lang="en-US" dirty="0">
                <a:solidFill>
                  <a:schemeClr val="tx1"/>
                </a:solidFill>
              </a:rPr>
              <a:t>:</a:t>
            </a:r>
            <a:r>
              <a:rPr lang="en-US" dirty="0" smtClean="0">
                <a:solidFill>
                  <a:schemeClr val="tx1"/>
                </a:solidFill>
              </a:rPr>
              <a:t> only 60V overshoot at max. 600V (V</a:t>
            </a:r>
            <a:r>
              <a:rPr lang="en-US" baseline="-25000" dirty="0" smtClean="0">
                <a:solidFill>
                  <a:schemeClr val="tx1"/>
                </a:solidFill>
              </a:rPr>
              <a:t>DS</a:t>
            </a:r>
            <a:r>
              <a:rPr lang="en-US" dirty="0" smtClean="0">
                <a:solidFill>
                  <a:schemeClr val="tx1"/>
                </a:solidFill>
              </a:rPr>
              <a:t> = 1200V)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Regulation module, proof of principle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System 8700 (</a:t>
            </a:r>
            <a:r>
              <a:rPr lang="en-US" dirty="0" err="1" smtClean="0">
                <a:solidFill>
                  <a:schemeClr val="tx1"/>
                </a:solidFill>
              </a:rPr>
              <a:t>Beckhoff</a:t>
            </a:r>
            <a:r>
              <a:rPr lang="en-US" dirty="0" smtClean="0">
                <a:solidFill>
                  <a:schemeClr val="tx1"/>
                </a:solidFill>
              </a:rPr>
              <a:t> IPC)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Coil impregnation testing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LLI delays: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Ceramic chamber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Ferrites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39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5237" y="5543176"/>
            <a:ext cx="39560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Early current waveforms: 30 A @ 40 kHz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432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ut_pos_pat_200kHz_lin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119945"/>
            <a:ext cx="3888432" cy="3751793"/>
          </a:xfrm>
          <a:prstGeom prst="rect">
            <a:avLst/>
          </a:prstGeom>
        </p:spPr>
      </p:pic>
      <p:pic>
        <p:nvPicPr>
          <p:cNvPr id="8" name="raster_anim_path.gif" descr="/Users/heine/Dropbox/rasterAPT/scans/raster_anim_path.gif"/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05" b="-3205"/>
          <a:stretch>
            <a:fillRect/>
          </a:stretch>
        </p:blipFill>
        <p:spPr>
          <a:xfrm>
            <a:off x="456672" y="2645166"/>
            <a:ext cx="3781756" cy="40241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85699" tIns="42850" rIns="85699" bIns="42850">
            <a:normAutofit/>
          </a:bodyPr>
          <a:lstStyle/>
          <a:p>
            <a:pPr marL="360363" indent="-360363"/>
            <a:r>
              <a:rPr lang="en-GB" sz="3400" dirty="0" err="1" smtClean="0"/>
              <a:t>Lissajous</a:t>
            </a:r>
            <a:r>
              <a:rPr lang="en-GB" sz="3400" dirty="0"/>
              <a:t> </a:t>
            </a:r>
            <a:r>
              <a:rPr lang="en-GB" sz="3400" dirty="0" smtClean="0"/>
              <a:t>Pattern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85699" tIns="42850" rIns="85699" bIns="42850">
            <a:normAutofit/>
          </a:bodyPr>
          <a:lstStyle/>
          <a:p>
            <a:pPr marL="457190" lvl="1" indent="0">
              <a:buNone/>
            </a:pPr>
            <a:endParaRPr lang="en-GB" dirty="0" smtClean="0">
              <a:solidFill>
                <a:schemeClr val="tx1"/>
              </a:solidFill>
            </a:endParaRPr>
          </a:p>
          <a:p>
            <a:pPr marL="400040" indent="-342900">
              <a:buFont typeface="Arial"/>
              <a:buChar char="•"/>
            </a:pPr>
            <a:endParaRPr lang="en-GB" dirty="0" smtClean="0">
              <a:solidFill>
                <a:schemeClr val="tx1"/>
              </a:solidFill>
            </a:endParaRPr>
          </a:p>
          <a:p>
            <a:pPr marL="800100" lvl="1" indent="-342900">
              <a:buFont typeface="Arial"/>
              <a:buChar char="•"/>
            </a:pPr>
            <a:endParaRPr lang="en-GB" dirty="0" smtClean="0">
              <a:solidFill>
                <a:schemeClr val="tx1"/>
              </a:solidFill>
            </a:endParaRPr>
          </a:p>
          <a:p>
            <a:pPr marL="800019" lvl="1" indent="-342900">
              <a:buFont typeface="Arial"/>
              <a:buChar char="•"/>
            </a:pPr>
            <a:endParaRPr lang="en-GB" dirty="0" smtClean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C62C7-F79B-CD4A-A5DF-5683BBEC4A65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</a:t>
            </a:fld>
            <a:endParaRPr lang="sv-S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16028" y="2693900"/>
            <a:ext cx="16115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3428E"/>
                </a:solidFill>
              </a:rPr>
              <a:t>5/4 pattern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0" y="3068960"/>
            <a:ext cx="3956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3428E"/>
                </a:solidFill>
              </a:rPr>
              <a:t>113/83 pattern (200 kHz filter)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6012160" y="5301208"/>
            <a:ext cx="15862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Beamlet</a:t>
            </a:r>
            <a:r>
              <a:rPr lang="en-US" sz="2000" dirty="0" smtClean="0">
                <a:solidFill>
                  <a:srgbClr val="FF0000"/>
                </a:solidFill>
              </a:rPr>
              <a:t> RMS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 rot="16200000">
            <a:off x="-262372" y="5286410"/>
            <a:ext cx="1522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3366FF"/>
                </a:solidFill>
              </a:rPr>
              <a:t>Hor</a:t>
            </a:r>
            <a:r>
              <a:rPr lang="en-US" dirty="0" smtClean="0"/>
              <a:t> / </a:t>
            </a:r>
            <a:r>
              <a:rPr lang="en-US" dirty="0" err="1" smtClean="0">
                <a:solidFill>
                  <a:srgbClr val="FF0000"/>
                </a:solidFill>
              </a:rPr>
              <a:t>Ver</a:t>
            </a:r>
            <a:r>
              <a:rPr lang="en-US" dirty="0" smtClean="0"/>
              <a:t> </a:t>
            </a:r>
            <a:r>
              <a:rPr lang="en-US" dirty="0" err="1" smtClean="0"/>
              <a:t>wfm</a:t>
            </a:r>
            <a:endParaRPr lang="en-US" dirty="0"/>
          </a:p>
        </p:txBody>
      </p:sp>
      <p:pic>
        <p:nvPicPr>
          <p:cNvPr id="19" name="Content Placeholder 5" descr="out_Optim_60_20_12_4.5_fpprof_BEW_200kHz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035" b="-8035"/>
          <a:stretch>
            <a:fillRect/>
          </a:stretch>
        </p:blipFill>
        <p:spPr>
          <a:xfrm>
            <a:off x="4572000" y="2204864"/>
            <a:ext cx="4572000" cy="512373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239238" y="2924944"/>
            <a:ext cx="3497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(a</a:t>
            </a:r>
            <a:r>
              <a:rPr lang="en-US" baseline="-25000" dirty="0" smtClean="0"/>
              <a:t>x</a:t>
            </a:r>
            <a:r>
              <a:rPr lang="en-US" dirty="0" smtClean="0"/>
              <a:t>, a</a:t>
            </a:r>
            <a:r>
              <a:rPr lang="en-US" baseline="-25000" dirty="0" smtClean="0"/>
              <a:t>y</a:t>
            </a:r>
            <a:r>
              <a:rPr lang="en-US" dirty="0" smtClean="0"/>
              <a:t>, </a:t>
            </a:r>
            <a:r>
              <a:rPr lang="en-US" dirty="0" err="1"/>
              <a:t>σ</a:t>
            </a:r>
            <a:r>
              <a:rPr lang="en-US" baseline="-25000" dirty="0" err="1"/>
              <a:t>x</a:t>
            </a:r>
            <a:r>
              <a:rPr lang="en-US" dirty="0"/>
              <a:t>, </a:t>
            </a:r>
            <a:r>
              <a:rPr lang="en-US" dirty="0" err="1"/>
              <a:t>σ</a:t>
            </a:r>
            <a:r>
              <a:rPr lang="en-US" baseline="-25000" dirty="0" err="1"/>
              <a:t>y</a:t>
            </a:r>
            <a:r>
              <a:rPr lang="en-US" dirty="0" smtClean="0"/>
              <a:t>) = (60, 20, 12, 4.5) mm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0" y="1196752"/>
            <a:ext cx="8229600" cy="1323879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Closed </a:t>
            </a:r>
            <a:r>
              <a:rPr lang="en-US" dirty="0"/>
              <a:t>pattern (</a:t>
            </a:r>
            <a:r>
              <a:rPr lang="en-US" i="1" dirty="0" err="1">
                <a:solidFill>
                  <a:srgbClr val="FF0000"/>
                </a:solidFill>
              </a:rPr>
              <a:t>f</a:t>
            </a:r>
            <a:r>
              <a:rPr lang="en-US" baseline="-25000" dirty="0" err="1">
                <a:solidFill>
                  <a:srgbClr val="FF0000"/>
                </a:solidFill>
              </a:rPr>
              <a:t>x</a:t>
            </a:r>
            <a:r>
              <a:rPr lang="en-US" dirty="0">
                <a:solidFill>
                  <a:srgbClr val="FF0000"/>
                </a:solidFill>
              </a:rPr>
              <a:t>/</a:t>
            </a:r>
            <a:r>
              <a:rPr lang="en-US" i="1" dirty="0" err="1">
                <a:solidFill>
                  <a:srgbClr val="FF0000"/>
                </a:solidFill>
              </a:rPr>
              <a:t>f</a:t>
            </a:r>
            <a:r>
              <a:rPr lang="en-US" baseline="-25000" dirty="0" err="1">
                <a:solidFill>
                  <a:srgbClr val="FF0000"/>
                </a:solidFill>
              </a:rPr>
              <a:t>y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i="1" dirty="0" err="1">
                <a:solidFill>
                  <a:srgbClr val="FF0000"/>
                </a:solidFill>
              </a:rPr>
              <a:t>ϕ</a:t>
            </a:r>
            <a:r>
              <a:rPr lang="en-US" baseline="-25000" dirty="0" err="1">
                <a:solidFill>
                  <a:srgbClr val="FF0000"/>
                </a:solidFill>
              </a:rPr>
              <a:t>xy</a:t>
            </a:r>
            <a:r>
              <a:rPr lang="en-US" dirty="0">
                <a:solidFill>
                  <a:srgbClr val="FF0000"/>
                </a:solidFill>
              </a:rPr>
              <a:t>,</a:t>
            </a:r>
            <a:r>
              <a:rPr lang="en-US" baseline="-25000" dirty="0">
                <a:solidFill>
                  <a:srgbClr val="FF0000"/>
                </a:solidFill>
              </a:rPr>
              <a:t> </a:t>
            </a:r>
            <a:r>
              <a:rPr lang="en-US" i="1" dirty="0">
                <a:solidFill>
                  <a:srgbClr val="FF0000"/>
                </a:solidFill>
              </a:rPr>
              <a:t>a</a:t>
            </a:r>
            <a:r>
              <a:rPr lang="en-US" baseline="-25000" dirty="0">
                <a:solidFill>
                  <a:srgbClr val="FF0000"/>
                </a:solidFill>
              </a:rPr>
              <a:t>x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i="1" dirty="0">
                <a:solidFill>
                  <a:srgbClr val="FF0000"/>
                </a:solidFill>
              </a:rPr>
              <a:t>a</a:t>
            </a:r>
            <a:r>
              <a:rPr lang="en-US" baseline="-25000" dirty="0">
                <a:solidFill>
                  <a:srgbClr val="FF0000"/>
                </a:solidFill>
              </a:rPr>
              <a:t>y</a:t>
            </a:r>
            <a:r>
              <a:rPr lang="en-US" dirty="0"/>
              <a:t>) within </a:t>
            </a:r>
            <a:r>
              <a:rPr lang="en-US" dirty="0" smtClean="0"/>
              <a:t>a beam pulse:</a:t>
            </a:r>
          </a:p>
          <a:p>
            <a:r>
              <a:rPr lang="en-US" dirty="0"/>
              <a:t>T</a:t>
            </a:r>
            <a:r>
              <a:rPr lang="en-US" baseline="-25000" dirty="0"/>
              <a:t>0</a:t>
            </a:r>
            <a:r>
              <a:rPr lang="en-US" dirty="0"/>
              <a:t> = 2.86 </a:t>
            </a:r>
            <a:r>
              <a:rPr lang="en-US" dirty="0" err="1"/>
              <a:t>ms</a:t>
            </a:r>
            <a:r>
              <a:rPr lang="en-US" dirty="0"/>
              <a:t> = (350 Hz)</a:t>
            </a:r>
            <a:r>
              <a:rPr lang="en-US" baseline="30000" dirty="0"/>
              <a:t>-</a:t>
            </a:r>
            <a:r>
              <a:rPr lang="en-US" baseline="30000" dirty="0" smtClean="0"/>
              <a:t>1</a:t>
            </a:r>
            <a:r>
              <a:rPr lang="en-US" dirty="0" smtClean="0"/>
              <a:t>	</a:t>
            </a:r>
            <a:r>
              <a:rPr lang="en-US" dirty="0" err="1" smtClean="0"/>
              <a:t>f</a:t>
            </a:r>
            <a:r>
              <a:rPr lang="en-US" baseline="-25000" dirty="0" err="1" smtClean="0"/>
              <a:t>x</a:t>
            </a:r>
            <a:r>
              <a:rPr lang="en-US" dirty="0" smtClean="0"/>
              <a:t> = </a:t>
            </a:r>
            <a:r>
              <a:rPr lang="en-US" dirty="0" err="1" smtClean="0"/>
              <a:t>n</a:t>
            </a:r>
            <a:r>
              <a:rPr lang="en-US" baseline="-25000" dirty="0" err="1" smtClean="0"/>
              <a:t>x</a:t>
            </a:r>
            <a:r>
              <a:rPr lang="en-US" dirty="0" smtClean="0"/>
              <a:t> / T</a:t>
            </a:r>
            <a:r>
              <a:rPr lang="en-US" baseline="-25000" dirty="0" smtClean="0"/>
              <a:t>0</a:t>
            </a:r>
            <a:r>
              <a:rPr lang="en-US" dirty="0" smtClean="0"/>
              <a:t>,	</a:t>
            </a:r>
            <a:r>
              <a:rPr lang="en-US" dirty="0" err="1" smtClean="0"/>
              <a:t>f</a:t>
            </a:r>
            <a:r>
              <a:rPr lang="en-US" baseline="-25000" dirty="0" err="1" smtClean="0"/>
              <a:t>y</a:t>
            </a:r>
            <a:r>
              <a:rPr lang="en-US" dirty="0" smtClean="0"/>
              <a:t> = </a:t>
            </a:r>
            <a:r>
              <a:rPr lang="en-US" dirty="0" err="1" smtClean="0"/>
              <a:t>n</a:t>
            </a:r>
            <a:r>
              <a:rPr lang="en-US" baseline="-25000" dirty="0" err="1" smtClean="0"/>
              <a:t>y</a:t>
            </a:r>
            <a:r>
              <a:rPr lang="en-US" dirty="0" smtClean="0"/>
              <a:t> / T</a:t>
            </a:r>
            <a:r>
              <a:rPr lang="en-US" baseline="-25000" dirty="0" smtClean="0"/>
              <a:t>0</a:t>
            </a:r>
            <a:endParaRPr lang="en-US" baseline="-25000" dirty="0"/>
          </a:p>
          <a:p>
            <a:r>
              <a:rPr lang="en-US" dirty="0" smtClean="0"/>
              <a:t>Triangle waveforms =&gt; No lingering near edges, crosshatch</a:t>
            </a:r>
          </a:p>
          <a:p>
            <a:r>
              <a:rPr lang="en-US" dirty="0" err="1"/>
              <a:t>f</a:t>
            </a:r>
            <a:r>
              <a:rPr lang="en-US" baseline="-25000" dirty="0" err="1"/>
              <a:t>x</a:t>
            </a:r>
            <a:r>
              <a:rPr lang="en-US" dirty="0"/>
              <a:t> / </a:t>
            </a:r>
            <a:r>
              <a:rPr lang="en-US" dirty="0" err="1"/>
              <a:t>f</a:t>
            </a:r>
            <a:r>
              <a:rPr lang="en-US" baseline="-25000" dirty="0" err="1"/>
              <a:t>y</a:t>
            </a:r>
            <a:r>
              <a:rPr lang="en-US" dirty="0"/>
              <a:t> ~ 1 =&gt; A single (magnet + supply) </a:t>
            </a:r>
            <a:r>
              <a:rPr lang="en-US" dirty="0" smtClean="0"/>
              <a:t>design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407671" y="1445875"/>
            <a:ext cx="17728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</a:rPr>
              <a:t>f</a:t>
            </a:r>
            <a:r>
              <a:rPr lang="en-US" sz="2400" baseline="-25000" dirty="0" err="1" smtClean="0">
                <a:solidFill>
                  <a:srgbClr val="FF0000"/>
                </a:solidFill>
              </a:rPr>
              <a:t>x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= 39.6 kHz </a:t>
            </a:r>
          </a:p>
          <a:p>
            <a:pPr algn="ctr"/>
            <a:r>
              <a:rPr lang="en-US" sz="2400" dirty="0" err="1" smtClean="0">
                <a:solidFill>
                  <a:srgbClr val="FF0000"/>
                </a:solidFill>
              </a:rPr>
              <a:t>f</a:t>
            </a:r>
            <a:r>
              <a:rPr lang="en-US" sz="2400" baseline="-25000" dirty="0" err="1" smtClean="0">
                <a:solidFill>
                  <a:srgbClr val="FF0000"/>
                </a:solidFill>
              </a:rPr>
              <a:t>y</a:t>
            </a:r>
            <a:r>
              <a:rPr lang="en-US" sz="2400" dirty="0" smtClean="0">
                <a:solidFill>
                  <a:srgbClr val="FF0000"/>
                </a:solidFill>
              </a:rPr>
              <a:t> = 29.1 kHz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339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7" grpId="0"/>
      <p:bldP spid="18" grpId="0"/>
      <p:bldP spid="15" grpId="0"/>
      <p:bldP spid="15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Verification of Pre-Series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40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836576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FAT-I: November 2017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0000"/>
                </a:solidFill>
              </a:rPr>
              <a:t>Programme</a:t>
            </a:r>
            <a:r>
              <a:rPr lang="en-US" dirty="0" smtClean="0">
                <a:solidFill>
                  <a:srgbClr val="000000"/>
                </a:solidFill>
              </a:rPr>
              <a:t> (CDR-2)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Performance validation at several </a:t>
            </a:r>
            <a:r>
              <a:rPr lang="en-US" dirty="0" err="1" smtClean="0">
                <a:solidFill>
                  <a:srgbClr val="000000"/>
                </a:solidFill>
              </a:rPr>
              <a:t>setpoint</a:t>
            </a:r>
            <a:r>
              <a:rPr lang="en-US" dirty="0" smtClean="0">
                <a:solidFill>
                  <a:srgbClr val="000000"/>
                </a:solidFill>
              </a:rPr>
              <a:t> combinations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Stability tests (</a:t>
            </a:r>
            <a:r>
              <a:rPr lang="en-US" dirty="0" smtClean="0">
                <a:solidFill>
                  <a:srgbClr val="000000"/>
                </a:solidFill>
              </a:rPr>
              <a:t>~8 h)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Safety: high-voltage isolation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System self-protection: short to ground, excessive parameter </a:t>
            </a:r>
            <a:r>
              <a:rPr lang="en-US" dirty="0" err="1" smtClean="0">
                <a:solidFill>
                  <a:srgbClr val="000000"/>
                </a:solidFill>
              </a:rPr>
              <a:t>setpoints</a:t>
            </a:r>
            <a:r>
              <a:rPr lang="en-US" dirty="0" smtClean="0">
                <a:solidFill>
                  <a:srgbClr val="000000"/>
                </a:solidFill>
              </a:rPr>
              <a:t>, frequency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Visit to </a:t>
            </a:r>
            <a:r>
              <a:rPr lang="en-US" dirty="0" err="1" smtClean="0">
                <a:solidFill>
                  <a:srgbClr val="000000"/>
                </a:solidFill>
              </a:rPr>
              <a:t>Danfysik</a:t>
            </a:r>
            <a:r>
              <a:rPr lang="en-US" dirty="0" smtClean="0">
                <a:solidFill>
                  <a:srgbClr val="000000"/>
                </a:solidFill>
              </a:rPr>
              <a:t>, Nov 29-30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Inspection of hardware (limited assembly)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Review of FAT results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Training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Inspection and confirmation of interfaces</a:t>
            </a:r>
          </a:p>
          <a:p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AU: </a:t>
            </a:r>
            <a:r>
              <a:rPr lang="en-US" dirty="0" err="1" smtClean="0">
                <a:solidFill>
                  <a:srgbClr val="000000"/>
                </a:solidFill>
              </a:rPr>
              <a:t>Søren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Pape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Møller</a:t>
            </a:r>
            <a:r>
              <a:rPr lang="en-US" dirty="0" smtClean="0">
                <a:solidFill>
                  <a:srgbClr val="000000"/>
                </a:solidFill>
              </a:rPr>
              <a:t>, Heine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ESS: </a:t>
            </a:r>
            <a:r>
              <a:rPr lang="en-US" dirty="0" err="1" smtClean="0">
                <a:solidFill>
                  <a:srgbClr val="000000"/>
                </a:solidFill>
              </a:rPr>
              <a:t>Iñigo</a:t>
            </a:r>
            <a:r>
              <a:rPr lang="en-US" dirty="0" smtClean="0">
                <a:solidFill>
                  <a:srgbClr val="000000"/>
                </a:solidFill>
              </a:rPr>
              <a:t> Alonso, Kent </a:t>
            </a:r>
            <a:r>
              <a:rPr lang="en-US" dirty="0" err="1" smtClean="0">
                <a:solidFill>
                  <a:srgbClr val="000000"/>
                </a:solidFill>
              </a:rPr>
              <a:t>Wigren</a:t>
            </a:r>
            <a:r>
              <a:rPr lang="en-US" dirty="0">
                <a:solidFill>
                  <a:srgbClr val="000000"/>
                </a:solidFill>
              </a:rPr>
              <a:t>, Javier </a:t>
            </a:r>
            <a:r>
              <a:rPr lang="en-US" dirty="0" err="1">
                <a:solidFill>
                  <a:srgbClr val="000000"/>
                </a:solidFill>
              </a:rPr>
              <a:t>Cereijo</a:t>
            </a:r>
            <a:r>
              <a:rPr lang="en-US" dirty="0">
                <a:solidFill>
                  <a:srgbClr val="000000"/>
                </a:solidFill>
              </a:rPr>
              <a:t> Garcia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41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23374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FAT: Parameters &gt; Acceptance Criteria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400" b="1" dirty="0"/>
              <a:t>Absolute amplitude accuracy, TS </a:t>
            </a:r>
            <a:r>
              <a:rPr lang="en-US" sz="2400" b="1" dirty="0" smtClean="0"/>
              <a:t>2.10. 3.0%-3.2% (1%)</a:t>
            </a:r>
          </a:p>
          <a:p>
            <a:pPr lvl="1"/>
            <a:r>
              <a:rPr lang="en-US" sz="2000" b="1" dirty="0"/>
              <a:t>Power cable discharge:</a:t>
            </a:r>
            <a:r>
              <a:rPr lang="en-US" sz="2000" dirty="0"/>
              <a:t> the power cables will continue to discharge energy in the magnet a bit longer than the supply actually </a:t>
            </a:r>
            <a:r>
              <a:rPr lang="en-US" sz="2000" dirty="0" smtClean="0"/>
              <a:t>does</a:t>
            </a:r>
          </a:p>
          <a:p>
            <a:pPr lvl="1"/>
            <a:r>
              <a:rPr lang="en-US" sz="2000" b="1" dirty="0"/>
              <a:t>Peak detection:</a:t>
            </a:r>
            <a:r>
              <a:rPr lang="en-US" sz="2000" dirty="0"/>
              <a:t> the inter-burst regulation loop relies on peak detection in the current </a:t>
            </a:r>
            <a:r>
              <a:rPr lang="en-US" sz="2000" dirty="0" smtClean="0"/>
              <a:t>waveform (slight frequency dependence)</a:t>
            </a:r>
          </a:p>
          <a:p>
            <a:pPr lvl="1"/>
            <a:r>
              <a:rPr lang="en-US" sz="2000" b="1" dirty="0" smtClean="0"/>
              <a:t>Decision:</a:t>
            </a:r>
            <a:r>
              <a:rPr lang="en-US" sz="2000" dirty="0" smtClean="0"/>
              <a:t> Accepted. Can be remedied with a calibration (beam response)</a:t>
            </a:r>
          </a:p>
          <a:p>
            <a:r>
              <a:rPr lang="en-US" sz="2400" b="1" dirty="0"/>
              <a:t>Stability, TS </a:t>
            </a:r>
            <a:r>
              <a:rPr lang="en-US" sz="2400" b="1" dirty="0" smtClean="0"/>
              <a:t>2.12. 1.1%-1.2% (±0.5%)</a:t>
            </a:r>
          </a:p>
          <a:p>
            <a:pPr lvl="1"/>
            <a:r>
              <a:rPr lang="en-US" sz="2000" dirty="0" smtClean="0"/>
              <a:t>Specification is only very marginally exceeded, and is to be compared with the relative beam size (</a:t>
            </a:r>
            <a:r>
              <a:rPr lang="en-US" sz="2000" dirty="0" smtClean="0"/>
              <a:t>~20%)</a:t>
            </a:r>
          </a:p>
          <a:p>
            <a:pPr lvl="1"/>
            <a:r>
              <a:rPr lang="en-US" sz="2000" b="1" dirty="0" smtClean="0"/>
              <a:t>Decision:</a:t>
            </a:r>
            <a:r>
              <a:rPr lang="en-US" sz="2000" dirty="0" smtClean="0"/>
              <a:t> Accepted</a:t>
            </a:r>
          </a:p>
          <a:p>
            <a:r>
              <a:rPr lang="en-US" sz="2400" b="1" dirty="0"/>
              <a:t>Offset, TS </a:t>
            </a:r>
            <a:r>
              <a:rPr lang="en-US" sz="2400" b="1" dirty="0" smtClean="0"/>
              <a:t>2.13. 1.3% of full current (&lt;1%)</a:t>
            </a:r>
          </a:p>
          <a:p>
            <a:pPr lvl="1"/>
            <a:r>
              <a:rPr lang="en-US" sz="2000" dirty="0" smtClean="0"/>
              <a:t>The measured offset concerns a specific, single period of the burst. On average the offset is expected to be smaller due to regulation loop.</a:t>
            </a:r>
          </a:p>
          <a:p>
            <a:pPr lvl="1"/>
            <a:r>
              <a:rPr lang="en-US" sz="2000" dirty="0" smtClean="0"/>
              <a:t>1% DC offset would correspond to a beam displacement of </a:t>
            </a:r>
            <a:r>
              <a:rPr lang="en-US" sz="2000" dirty="0" smtClean="0"/>
              <a:t>~0.6 mm at the target</a:t>
            </a:r>
          </a:p>
          <a:p>
            <a:pPr lvl="1"/>
            <a:r>
              <a:rPr lang="en-US" sz="2000" b="1" dirty="0" smtClean="0"/>
              <a:t>Decision:</a:t>
            </a:r>
            <a:r>
              <a:rPr lang="en-US" sz="2000" dirty="0" smtClean="0"/>
              <a:t> Accepted, tolerance </a:t>
            </a:r>
            <a:r>
              <a:rPr lang="en-US" sz="2000" dirty="0" err="1" smtClean="0"/>
              <a:t>exceedance</a:t>
            </a:r>
            <a:r>
              <a:rPr lang="en-US" sz="2000" dirty="0" smtClean="0"/>
              <a:t> has only minuscule effect</a:t>
            </a:r>
            <a:endParaRPr lang="en-US" sz="20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42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3900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Stray Field Range?</a:t>
            </a:r>
            <a:endParaRPr lang="en-US" dirty="0"/>
          </a:p>
        </p:txBody>
      </p:sp>
      <p:pic>
        <p:nvPicPr>
          <p:cNvPr id="6" name="Content Placeholder 5" descr="out_strayField.pn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509" t="3642" r="-15509"/>
          <a:stretch/>
        </p:blipFill>
        <p:spPr>
          <a:xfrm>
            <a:off x="-344083" y="1555936"/>
            <a:ext cx="9832166" cy="521036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43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064571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SAT Test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System </a:t>
            </a:r>
            <a:r>
              <a:rPr lang="en-US" dirty="0" smtClean="0"/>
              <a:t>installation</a:t>
            </a:r>
          </a:p>
          <a:p>
            <a:r>
              <a:rPr lang="en-US" dirty="0" smtClean="0"/>
              <a:t>System IO</a:t>
            </a:r>
          </a:p>
          <a:p>
            <a:r>
              <a:rPr lang="en-US" dirty="0" err="1" smtClean="0"/>
              <a:t>Bdot</a:t>
            </a:r>
            <a:r>
              <a:rPr lang="en-US" dirty="0" smtClean="0"/>
              <a:t> characterization</a:t>
            </a:r>
          </a:p>
          <a:p>
            <a:r>
              <a:rPr lang="en-US" dirty="0" smtClean="0"/>
              <a:t>(Synchronization): already part of FAT</a:t>
            </a:r>
          </a:p>
          <a:p>
            <a:r>
              <a:rPr lang="en-US" dirty="0" smtClean="0"/>
              <a:t>Magnetic </a:t>
            </a:r>
            <a:r>
              <a:rPr lang="en-US" dirty="0"/>
              <a:t>field </a:t>
            </a:r>
            <a:r>
              <a:rPr lang="en-US" dirty="0" smtClean="0"/>
              <a:t>crosstalk</a:t>
            </a:r>
          </a:p>
          <a:p>
            <a:r>
              <a:rPr lang="en-US" dirty="0" smtClean="0"/>
              <a:t>Polarity</a:t>
            </a:r>
          </a:p>
          <a:p>
            <a:r>
              <a:rPr lang="en-US" dirty="0" smtClean="0"/>
              <a:t>Temperature stability</a:t>
            </a:r>
          </a:p>
          <a:p>
            <a:r>
              <a:rPr lang="en-US" dirty="0" smtClean="0"/>
              <a:t>(Stress </a:t>
            </a:r>
            <a:r>
              <a:rPr lang="en-US" dirty="0"/>
              <a:t>test of </a:t>
            </a:r>
            <a:r>
              <a:rPr lang="en-US" dirty="0" smtClean="0"/>
              <a:t>supply): not typical application</a:t>
            </a:r>
          </a:p>
          <a:p>
            <a:r>
              <a:rPr lang="en-US" dirty="0" smtClean="0"/>
              <a:t>Long</a:t>
            </a:r>
            <a:r>
              <a:rPr lang="en-US" dirty="0"/>
              <a:t>-term </a:t>
            </a:r>
            <a:r>
              <a:rPr lang="en-US" dirty="0" smtClean="0"/>
              <a:t>testing: stability</a:t>
            </a:r>
            <a:r>
              <a:rPr lang="en-US" dirty="0"/>
              <a:t>, </a:t>
            </a:r>
            <a:r>
              <a:rPr lang="en-US" dirty="0" smtClean="0"/>
              <a:t>reliability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44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4693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Installation in Aarhus Test Lab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</a:rPr>
              <a:t>2017.12.13: System received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RSMs mounted on girder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Cables coiled on pallet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Supply crates in boxes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Chamber: delayed!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Support stand columns on pallet</a:t>
            </a:r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Installation experiences: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Straightforward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Power cables are indeed stiff, 2 </a:t>
            </a:r>
            <a:r>
              <a:rPr lang="en-US" dirty="0" err="1" smtClean="0">
                <a:solidFill>
                  <a:srgbClr val="000000"/>
                </a:solidFill>
              </a:rPr>
              <a:t>man.days</a:t>
            </a:r>
            <a:r>
              <a:rPr lang="en-US" dirty="0" smtClean="0">
                <a:solidFill>
                  <a:srgbClr val="000000"/>
                </a:solidFill>
              </a:rPr>
              <a:t> / 2 RSMs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OCs are heavy (cap. </a:t>
            </a:r>
            <a:r>
              <a:rPr lang="en-US" dirty="0">
                <a:solidFill>
                  <a:srgbClr val="000000"/>
                </a:solidFill>
              </a:rPr>
              <a:t>b</a:t>
            </a:r>
            <a:r>
              <a:rPr lang="en-US" dirty="0" smtClean="0">
                <a:solidFill>
                  <a:srgbClr val="000000"/>
                </a:solidFill>
              </a:rPr>
              <a:t>anks): rack trays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2017.12.22: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System installed</a:t>
            </a:r>
          </a:p>
          <a:p>
            <a:r>
              <a:rPr lang="en-US" dirty="0" err="1" smtClean="0">
                <a:solidFill>
                  <a:srgbClr val="000000"/>
                </a:solidFill>
              </a:rPr>
              <a:t>Wfm.gen</a:t>
            </a:r>
            <a:r>
              <a:rPr lang="en-US" dirty="0" smtClean="0">
                <a:solidFill>
                  <a:srgbClr val="000000"/>
                </a:solidFill>
              </a:rPr>
              <a:t> for pre-triggers</a:t>
            </a:r>
          </a:p>
          <a:p>
            <a:pPr marL="0" indent="0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2018.01.22: EVR operational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2 x Pre-triggers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2 x Polarity (constant)</a:t>
            </a:r>
          </a:p>
          <a:p>
            <a:pPr marL="0" indent="0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2018.03.14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Ceramic chamber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RSM1 coil replacement (v2 -&gt; v3)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45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64598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SAT Setup: Block Diagram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46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6" name="Picture 5" descr="isa_block_diagram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1" y="866578"/>
            <a:ext cx="9144000" cy="646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311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tek0000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87" r="-18187"/>
          <a:stretch>
            <a:fillRect/>
          </a:stretch>
        </p:blipFill>
        <p:spPr>
          <a:xfrm>
            <a:off x="-1660575" y="-14941"/>
            <a:ext cx="12469962" cy="68580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47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8760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Bdot</a:t>
            </a:r>
            <a:r>
              <a:rPr lang="en-US" dirty="0" smtClean="0"/>
              <a:t> Waveform Shape: Scope vs. SPICE (DDR)</a:t>
            </a:r>
            <a:endParaRPr lang="en-US" dirty="0"/>
          </a:p>
        </p:txBody>
      </p:sp>
      <p:pic>
        <p:nvPicPr>
          <p:cNvPr id="5" name="Content Placeholder 4" descr="test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>
          <a:xfrm>
            <a:off x="38649" y="1564246"/>
            <a:ext cx="9066702" cy="498633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48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6" name="Picture 5" descr="V_rsm_out.png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771" y="2259843"/>
            <a:ext cx="4644000" cy="417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665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/>
              <a:t>Bdot</a:t>
            </a:r>
            <a:r>
              <a:rPr lang="en-US" sz="2800" dirty="0" smtClean="0"/>
              <a:t> Linearity -&gt; Reconstructed Current Amp.</a:t>
            </a:r>
            <a:endParaRPr lang="en-US" sz="2800" dirty="0"/>
          </a:p>
        </p:txBody>
      </p:sp>
      <p:pic>
        <p:nvPicPr>
          <p:cNvPr id="5" name="Content Placeholder 4" descr="out_bdot_calibration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75" b="-7775"/>
          <a:stretch>
            <a:fillRect/>
          </a:stretch>
        </p:blipFill>
        <p:spPr>
          <a:xfrm>
            <a:off x="45573" y="1255058"/>
            <a:ext cx="9074516" cy="499063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49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35853" y="5853082"/>
            <a:ext cx="92768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Normalized </a:t>
            </a:r>
            <a:r>
              <a:rPr lang="en-US" sz="2400" dirty="0" err="1" smtClean="0">
                <a:solidFill>
                  <a:schemeClr val="tx2"/>
                </a:solidFill>
              </a:rPr>
              <a:t>Bdot</a:t>
            </a:r>
            <a:r>
              <a:rPr lang="en-US" sz="2400" dirty="0" smtClean="0">
                <a:solidFill>
                  <a:schemeClr val="tx2"/>
                </a:solidFill>
              </a:rPr>
              <a:t> signal</a:t>
            </a:r>
            <a:r>
              <a:rPr lang="en-US" sz="2400" dirty="0" smtClean="0"/>
              <a:t> = </a:t>
            </a:r>
            <a:r>
              <a:rPr lang="en-US" sz="2400" dirty="0" err="1" smtClean="0"/>
              <a:t>Bdot</a:t>
            </a:r>
            <a:r>
              <a:rPr lang="en-US" sz="2400" dirty="0" smtClean="0"/>
              <a:t> amplitude / frequency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Norm. </a:t>
            </a:r>
            <a:r>
              <a:rPr lang="en-US" sz="2400" dirty="0" err="1" smtClean="0"/>
              <a:t>Bdot</a:t>
            </a:r>
            <a:r>
              <a:rPr lang="en-US" sz="2400" dirty="0" smtClean="0"/>
              <a:t> linear function of current amplitude </a:t>
            </a:r>
            <a:r>
              <a:rPr lang="en-US" sz="2400" dirty="0" err="1" smtClean="0"/>
              <a:t>setpoint</a:t>
            </a:r>
            <a:r>
              <a:rPr lang="en-US" sz="2400" dirty="0" smtClean="0"/>
              <a:t> (NB: log-log).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091630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Functional Description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Provides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Beam deflections in H and V at distinct frequencies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Status &amp; monitoring signals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Vacuum along beam axis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Mechanical support for its components</a:t>
            </a:r>
          </a:p>
          <a:p>
            <a:pPr lvl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Requires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Configuration (frequency, amplitude)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Trigger, polarity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Electrical power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822136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Bdot</a:t>
            </a:r>
            <a:r>
              <a:rPr lang="en-US" dirty="0" smtClean="0"/>
              <a:t> Signal Crosstalk - </a:t>
            </a:r>
            <a:r>
              <a:rPr lang="en-US" dirty="0" smtClean="0"/>
              <a:t>~</a:t>
            </a:r>
            <a:r>
              <a:rPr lang="en-US" dirty="0" smtClean="0"/>
              <a:t>50:1</a:t>
            </a:r>
            <a:endParaRPr lang="en-US" dirty="0"/>
          </a:p>
        </p:txBody>
      </p:sp>
      <p:pic>
        <p:nvPicPr>
          <p:cNvPr id="5" name="Content Placeholder 4" descr="tek00006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87" r="-18187"/>
          <a:stretch>
            <a:fillRect/>
          </a:stretch>
        </p:blipFill>
        <p:spPr>
          <a:xfrm>
            <a:off x="-1225164" y="1487715"/>
            <a:ext cx="9562352" cy="525892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50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6" name="Picture 5" descr="out_crosstalk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118" y="4430499"/>
            <a:ext cx="5109882" cy="2432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7245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Thermal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47027"/>
            <a:ext cx="8229600" cy="2610973"/>
          </a:xfrm>
        </p:spPr>
        <p:txBody>
          <a:bodyPr/>
          <a:lstStyle/>
          <a:p>
            <a:r>
              <a:rPr lang="en-US" dirty="0" smtClean="0"/>
              <a:t>Thermal imaging: pinpoint hotspots due to inadequate heat dissipation (thermal contact) or excessive resistance (electrical contact).</a:t>
            </a:r>
          </a:p>
          <a:p>
            <a:r>
              <a:rPr lang="en-US" dirty="0" smtClean="0"/>
              <a:t>PT1000 sensors are placed accordingly: termination box </a:t>
            </a:r>
            <a:r>
              <a:rPr lang="en-US" dirty="0" err="1" smtClean="0"/>
              <a:t>backplate</a:t>
            </a:r>
            <a:r>
              <a:rPr lang="en-US" dirty="0" smtClean="0"/>
              <a:t>, coils, cables,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51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Picture 4" descr="FLIR052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4" y="1104775"/>
            <a:ext cx="4064000" cy="3048000"/>
          </a:xfrm>
          <a:prstGeom prst="rect">
            <a:avLst/>
          </a:prstGeom>
        </p:spPr>
      </p:pic>
      <p:pic>
        <p:nvPicPr>
          <p:cNvPr id="6" name="Picture 5" descr="FLIR052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4" y="1104775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611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Thermal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47027"/>
            <a:ext cx="8229600" cy="2610973"/>
          </a:xfrm>
        </p:spPr>
        <p:txBody>
          <a:bodyPr/>
          <a:lstStyle/>
          <a:p>
            <a:r>
              <a:rPr lang="en-US" dirty="0" smtClean="0"/>
              <a:t>At 230 A the matching filter resistors run hot and close to thermal breaker temperature (60 </a:t>
            </a:r>
            <a:r>
              <a:rPr lang="en-US" dirty="0" err="1" smtClean="0"/>
              <a:t>deg</a:t>
            </a:r>
            <a:r>
              <a:rPr lang="en-US" dirty="0" smtClean="0"/>
              <a:t> C).</a:t>
            </a:r>
          </a:p>
          <a:p>
            <a:r>
              <a:rPr lang="en-US" dirty="0" smtClean="0"/>
              <a:t>Bad thermal connection detected and remedied.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52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4" y="1104775"/>
            <a:ext cx="4064000" cy="304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4" y="1104775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6571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Active Cooling of Termination Box</a:t>
            </a:r>
            <a:endParaRPr lang="en-US" dirty="0"/>
          </a:p>
        </p:txBody>
      </p:sp>
      <p:pic>
        <p:nvPicPr>
          <p:cNvPr id="5" name="Content Placeholder 4" descr="2017-12-20 10.57.17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85" r="-18185"/>
          <a:stretch>
            <a:fillRect/>
          </a:stretch>
        </p:blipFill>
        <p:spPr>
          <a:xfrm rot="5400000">
            <a:off x="-1062914" y="2061743"/>
            <a:ext cx="5236599" cy="28800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53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6" name="Picture 5" descr="2018-02-13 14.05.4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3685" y="2061743"/>
            <a:ext cx="3840000" cy="2880000"/>
          </a:xfrm>
          <a:prstGeom prst="rect">
            <a:avLst/>
          </a:prstGeom>
        </p:spPr>
      </p:pic>
      <p:pic>
        <p:nvPicPr>
          <p:cNvPr id="7" name="Picture 6" descr="2018-04-18 16.07.0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91985" y="2061743"/>
            <a:ext cx="3840000" cy="2880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1595" y="5680137"/>
            <a:ext cx="83407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 smtClean="0"/>
              <a:t>Not expected: active cooling required to operate &gt; 200 A (340 A maximum).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The production-series will feature water-cooling</a:t>
            </a:r>
            <a:endParaRPr lang="en-US" sz="2000" dirty="0"/>
          </a:p>
        </p:txBody>
      </p:sp>
      <p:pic>
        <p:nvPicPr>
          <p:cNvPr id="10" name="Picture 9" descr="Box-cooling-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666" y="-83950"/>
            <a:ext cx="2613275" cy="30031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741625" y="5083391"/>
            <a:ext cx="1338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As delivered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58871" y="5343909"/>
            <a:ext cx="1612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Heatsink</a:t>
            </a:r>
            <a:r>
              <a:rPr lang="en-US" dirty="0" smtClean="0"/>
              <a:t> + fans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7082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Thermal Testing @ 340 A + WC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47027"/>
            <a:ext cx="8229600" cy="2610973"/>
          </a:xfrm>
        </p:spPr>
        <p:txBody>
          <a:bodyPr/>
          <a:lstStyle/>
          <a:p>
            <a:r>
              <a:rPr lang="en-US" dirty="0" smtClean="0"/>
              <a:t>Notice termination box!</a:t>
            </a:r>
          </a:p>
          <a:p>
            <a:r>
              <a:rPr lang="en-US" dirty="0" smtClean="0"/>
              <a:t>Coils are now hottest: 43 </a:t>
            </a:r>
            <a:r>
              <a:rPr lang="en-US" dirty="0" err="1" smtClean="0"/>
              <a:t>deg</a:t>
            </a:r>
            <a:r>
              <a:rPr lang="en-US" dirty="0" smtClean="0"/>
              <a:t> C.</a:t>
            </a:r>
          </a:p>
          <a:p>
            <a:pPr lvl="1"/>
            <a:r>
              <a:rPr lang="en-US" dirty="0" smtClean="0"/>
              <a:t>30 </a:t>
            </a:r>
            <a:r>
              <a:rPr lang="mr-IN" dirty="0" smtClean="0"/>
              <a:t>–</a:t>
            </a:r>
            <a:r>
              <a:rPr lang="en-US" dirty="0" smtClean="0"/>
              <a:t> 40 </a:t>
            </a:r>
            <a:r>
              <a:rPr lang="en-US" dirty="0" err="1" smtClean="0"/>
              <a:t>deg</a:t>
            </a:r>
            <a:r>
              <a:rPr lang="en-US" dirty="0" smtClean="0"/>
              <a:t> C predicted in DDR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54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4" y="1104775"/>
            <a:ext cx="4064000" cy="304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4" y="1104775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660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Thermal Testing @ 340 A + WC</a:t>
            </a:r>
            <a:endParaRPr lang="en-US" dirty="0"/>
          </a:p>
        </p:txBody>
      </p:sp>
      <p:pic>
        <p:nvPicPr>
          <p:cNvPr id="7" name="Content Placeholder 6" descr="20180419_340A_2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447" r="-19447"/>
          <a:stretch>
            <a:fillRect/>
          </a:stretch>
        </p:blipFill>
        <p:spPr>
          <a:xfrm>
            <a:off x="-625261" y="1154298"/>
            <a:ext cx="10394522" cy="571658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55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1874" y="2607804"/>
            <a:ext cx="11807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RSM coils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3104274" y="3565684"/>
            <a:ext cx="3694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Termination box </a:t>
            </a:r>
            <a:r>
              <a:rPr lang="en-US" sz="2000" dirty="0" err="1" smtClean="0"/>
              <a:t>backplate</a:t>
            </a:r>
            <a:r>
              <a:rPr lang="en-US" sz="2000" dirty="0" smtClean="0"/>
              <a:t> (edge)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4374290" y="5254094"/>
            <a:ext cx="24685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Ambient temperature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1332007" y="5987018"/>
            <a:ext cx="6635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Run started at 13:44: </a:t>
            </a:r>
            <a:r>
              <a:rPr lang="en-US" sz="2000" b="1" dirty="0" smtClean="0"/>
              <a:t>&gt; 6 h to reach steady coil temperatures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6286316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Thermal Testing: Coil Impregnation?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47027"/>
            <a:ext cx="8229600" cy="2610973"/>
          </a:xfrm>
        </p:spPr>
        <p:txBody>
          <a:bodyPr/>
          <a:lstStyle/>
          <a:p>
            <a:r>
              <a:rPr lang="en-US" dirty="0" smtClean="0"/>
              <a:t>No difference in thermal performance can be observed between the two coil designs</a:t>
            </a:r>
          </a:p>
          <a:p>
            <a:r>
              <a:rPr lang="en-US" dirty="0" smtClean="0"/>
              <a:t>Recommendation: accept coil </a:t>
            </a:r>
            <a:r>
              <a:rPr lang="en-US" dirty="0"/>
              <a:t>design v.</a:t>
            </a:r>
            <a:r>
              <a:rPr lang="en-US" dirty="0" smtClean="0"/>
              <a:t>3 for the production-series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56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4" y="1104775"/>
            <a:ext cx="4064000" cy="304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4" y="1104775"/>
            <a:ext cx="4064000" cy="304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74568" y="2982288"/>
            <a:ext cx="499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v2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484239" y="2982288"/>
            <a:ext cx="499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v3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885346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LabVIEW</a:t>
            </a:r>
            <a:r>
              <a:rPr lang="en-US" dirty="0" smtClean="0"/>
              <a:t> 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7296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</a:rPr>
              <a:t>5 Figures of </a:t>
            </a:r>
            <a:r>
              <a:rPr lang="en-US" dirty="0" smtClean="0">
                <a:solidFill>
                  <a:srgbClr val="000000"/>
                </a:solidFill>
              </a:rPr>
              <a:t>Merit (</a:t>
            </a:r>
            <a:r>
              <a:rPr lang="en-US" dirty="0" err="1" smtClean="0">
                <a:solidFill>
                  <a:srgbClr val="000000"/>
                </a:solidFill>
              </a:rPr>
              <a:t>FoMs</a:t>
            </a:r>
            <a:r>
              <a:rPr lang="en-US" dirty="0" smtClean="0">
                <a:solidFill>
                  <a:srgbClr val="000000"/>
                </a:solidFill>
              </a:rPr>
              <a:t>) devised: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Reconstructed </a:t>
            </a:r>
            <a:r>
              <a:rPr lang="en-US" dirty="0">
                <a:solidFill>
                  <a:srgbClr val="FF0000"/>
                </a:solidFill>
              </a:rPr>
              <a:t>peak current</a:t>
            </a:r>
            <a:r>
              <a:rPr lang="en-US" dirty="0">
                <a:solidFill>
                  <a:srgbClr val="000000"/>
                </a:solidFill>
              </a:rPr>
              <a:t>: cf. calibration</a:t>
            </a:r>
          </a:p>
          <a:p>
            <a:r>
              <a:rPr lang="en-US" dirty="0">
                <a:solidFill>
                  <a:srgbClr val="000000"/>
                </a:solidFill>
              </a:rPr>
              <a:t>Raster </a:t>
            </a:r>
            <a:r>
              <a:rPr lang="en-US" dirty="0">
                <a:solidFill>
                  <a:srgbClr val="FF0000"/>
                </a:solidFill>
              </a:rPr>
              <a:t>frequency</a:t>
            </a:r>
            <a:r>
              <a:rPr lang="en-US" dirty="0">
                <a:solidFill>
                  <a:srgbClr val="000000"/>
                </a:solidFill>
              </a:rPr>
              <a:t>: robust</a:t>
            </a:r>
          </a:p>
          <a:p>
            <a:r>
              <a:rPr lang="en-US" dirty="0">
                <a:solidFill>
                  <a:srgbClr val="FF0000"/>
                </a:solidFill>
              </a:rPr>
              <a:t>RMS of filtered </a:t>
            </a:r>
            <a:r>
              <a:rPr lang="en-US" dirty="0" err="1">
                <a:solidFill>
                  <a:srgbClr val="FF0000"/>
                </a:solidFill>
              </a:rPr>
              <a:t>Bdot</a:t>
            </a:r>
            <a:r>
              <a:rPr lang="en-US" dirty="0">
                <a:solidFill>
                  <a:srgbClr val="000000"/>
                </a:solidFill>
              </a:rPr>
              <a:t> waveform: rectifier + a 5 kHz low-pass filter </a:t>
            </a:r>
            <a:r>
              <a:rPr lang="en-US" dirty="0" smtClean="0">
                <a:solidFill>
                  <a:srgbClr val="000000"/>
                </a:solidFill>
              </a:rPr>
              <a:t>(“raster speed”)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Relative burst </a:t>
            </a:r>
            <a:r>
              <a:rPr lang="en-US" dirty="0">
                <a:solidFill>
                  <a:srgbClr val="FF0000"/>
                </a:solidFill>
              </a:rPr>
              <a:t>DC offset</a:t>
            </a:r>
          </a:p>
          <a:p>
            <a:r>
              <a:rPr lang="en-US" dirty="0">
                <a:solidFill>
                  <a:srgbClr val="FF0000"/>
                </a:solidFill>
              </a:rPr>
              <a:t>Phase</a:t>
            </a:r>
            <a:r>
              <a:rPr lang="en-US" dirty="0">
                <a:solidFill>
                  <a:srgbClr val="000000"/>
                </a:solidFill>
              </a:rPr>
              <a:t>: relative to ext. trigger (TTL from EVR)</a:t>
            </a:r>
          </a:p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57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6" name="Content Placeholder 7" descr="Captu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556" t="42553" r="-13572"/>
          <a:stretch/>
        </p:blipFill>
        <p:spPr>
          <a:xfrm>
            <a:off x="582714" y="4273168"/>
            <a:ext cx="7969624" cy="2600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8049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urst_acceptanc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18" y="3335253"/>
            <a:ext cx="9144000" cy="2259106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LabVIEW</a:t>
            </a:r>
            <a:r>
              <a:rPr lang="en-US" dirty="0" smtClean="0"/>
              <a:t> Code: Burst &amp; Supply Errors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58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21275"/>
          </a:xfrm>
        </p:spPr>
        <p:txBody>
          <a:bodyPr>
            <a:normAutofit/>
          </a:bodyPr>
          <a:lstStyle/>
          <a:p>
            <a:r>
              <a:rPr lang="en-US" dirty="0" err="1" smtClean="0"/>
              <a:t>Bdot</a:t>
            </a:r>
            <a:r>
              <a:rPr lang="en-US" dirty="0" smtClean="0"/>
              <a:t> burst </a:t>
            </a:r>
            <a:r>
              <a:rPr lang="en-US" dirty="0"/>
              <a:t>data acquisition, reduction, validation</a:t>
            </a:r>
          </a:p>
          <a:p>
            <a:pPr lvl="1"/>
            <a:r>
              <a:rPr lang="en-US" dirty="0" smtClean="0"/>
              <a:t>FIFO </a:t>
            </a:r>
            <a:r>
              <a:rPr lang="en-US" dirty="0"/>
              <a:t>structure containing events </a:t>
            </a:r>
            <a:r>
              <a:rPr lang="en-US" dirty="0" smtClean="0"/>
              <a:t>of 2</a:t>
            </a:r>
            <a:r>
              <a:rPr lang="en-US" dirty="0"/>
              <a:t>-ch </a:t>
            </a:r>
            <a:r>
              <a:rPr lang="en-US" dirty="0" smtClean="0"/>
              <a:t>raw burst data</a:t>
            </a:r>
          </a:p>
          <a:p>
            <a:pPr lvl="1"/>
            <a:r>
              <a:rPr lang="en-US" dirty="0" smtClean="0"/>
              <a:t>Reduce to </a:t>
            </a:r>
            <a:r>
              <a:rPr lang="en-US" dirty="0" err="1" smtClean="0"/>
              <a:t>FoMs</a:t>
            </a:r>
            <a:endParaRPr lang="en-US" dirty="0"/>
          </a:p>
          <a:p>
            <a:pPr lvl="1"/>
            <a:r>
              <a:rPr lang="en-US" dirty="0" smtClean="0"/>
              <a:t>Event classification (accepted / not accepted):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Supply error status: regulation loop error, rejecting pre-trigger, interlocks (overheating)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442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Long-Term Testing (LTT): 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257800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000000"/>
                </a:solidFill>
              </a:rPr>
              <a:t>Failures types</a:t>
            </a:r>
            <a:endParaRPr lang="en-US" sz="2400" dirty="0">
              <a:solidFill>
                <a:srgbClr val="000000"/>
              </a:solidFill>
            </a:endParaRPr>
          </a:p>
          <a:p>
            <a:pPr lvl="1"/>
            <a:r>
              <a:rPr lang="en-US" sz="1800" dirty="0" smtClean="0">
                <a:solidFill>
                  <a:srgbClr val="000000"/>
                </a:solidFill>
              </a:rPr>
              <a:t>Early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 smtClean="0">
                <a:solidFill>
                  <a:srgbClr val="000000"/>
                </a:solidFill>
              </a:rPr>
              <a:t>(already </a:t>
            </a:r>
            <a:r>
              <a:rPr lang="en-US" sz="1800" dirty="0">
                <a:solidFill>
                  <a:srgbClr val="000000"/>
                </a:solidFill>
              </a:rPr>
              <a:t>probed at </a:t>
            </a:r>
            <a:r>
              <a:rPr lang="en-US" sz="1800" dirty="0" err="1">
                <a:solidFill>
                  <a:srgbClr val="000000"/>
                </a:solidFill>
              </a:rPr>
              <a:t>Danfysik</a:t>
            </a:r>
            <a:r>
              <a:rPr lang="en-US" sz="1800" dirty="0" smtClean="0">
                <a:solidFill>
                  <a:srgbClr val="000000"/>
                </a:solidFill>
              </a:rPr>
              <a:t>?)</a:t>
            </a:r>
            <a:endParaRPr lang="en-US" sz="1800" dirty="0">
              <a:solidFill>
                <a:srgbClr val="000000"/>
              </a:solidFill>
            </a:endParaRPr>
          </a:p>
          <a:p>
            <a:pPr lvl="1"/>
            <a:r>
              <a:rPr lang="en-US" sz="1800" dirty="0" smtClean="0">
                <a:solidFill>
                  <a:srgbClr val="000000"/>
                </a:solidFill>
              </a:rPr>
              <a:t>Random</a:t>
            </a:r>
            <a:endParaRPr lang="en-US" sz="1800" dirty="0">
              <a:solidFill>
                <a:srgbClr val="000000"/>
              </a:solidFill>
            </a:endParaRPr>
          </a:p>
          <a:p>
            <a:pPr lvl="1"/>
            <a:r>
              <a:rPr lang="en-US" sz="1800" dirty="0">
                <a:solidFill>
                  <a:srgbClr val="000000"/>
                </a:solidFill>
              </a:rPr>
              <a:t>Wear-</a:t>
            </a:r>
            <a:r>
              <a:rPr lang="en-US" sz="1800" dirty="0" smtClean="0">
                <a:solidFill>
                  <a:srgbClr val="000000"/>
                </a:solidFill>
              </a:rPr>
              <a:t>out</a:t>
            </a:r>
            <a:endParaRPr lang="en-US" sz="2400" dirty="0">
              <a:solidFill>
                <a:srgbClr val="000000"/>
              </a:solidFill>
            </a:endParaRPr>
          </a:p>
          <a:p>
            <a:r>
              <a:rPr lang="en-US" sz="2400" dirty="0" smtClean="0">
                <a:solidFill>
                  <a:srgbClr val="000000"/>
                </a:solidFill>
              </a:rPr>
              <a:t>LTT Motivation</a:t>
            </a:r>
            <a:r>
              <a:rPr lang="en-US" sz="2400" dirty="0">
                <a:solidFill>
                  <a:srgbClr val="000000"/>
                </a:solidFill>
              </a:rPr>
              <a:t>:</a:t>
            </a:r>
          </a:p>
          <a:p>
            <a:pPr lvl="1"/>
            <a:r>
              <a:rPr lang="en-US" sz="1800" dirty="0" smtClean="0">
                <a:solidFill>
                  <a:srgbClr val="000000"/>
                </a:solidFill>
              </a:rPr>
              <a:t>Unfamiliar design: Assess </a:t>
            </a:r>
            <a:r>
              <a:rPr lang="en-US" sz="1800" dirty="0">
                <a:solidFill>
                  <a:srgbClr val="000000"/>
                </a:solidFill>
              </a:rPr>
              <a:t>system availability on actual </a:t>
            </a:r>
            <a:r>
              <a:rPr lang="en-US" sz="1800" dirty="0" smtClean="0">
                <a:solidFill>
                  <a:srgbClr val="000000"/>
                </a:solidFill>
              </a:rPr>
              <a:t>hardware</a:t>
            </a:r>
          </a:p>
          <a:p>
            <a:pPr lvl="1"/>
            <a:r>
              <a:rPr lang="en-US" sz="1800" dirty="0" smtClean="0">
                <a:solidFill>
                  <a:srgbClr val="000000"/>
                </a:solidFill>
              </a:rPr>
              <a:t>Bottom-up MTBF estimation can be inaccurate</a:t>
            </a: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257800"/>
          </a:xfrm>
        </p:spPr>
        <p:txBody>
          <a:bodyPr>
            <a:normAutofit fontScale="77500" lnSpcReduction="20000"/>
          </a:bodyPr>
          <a:lstStyle/>
          <a:p>
            <a:r>
              <a:rPr lang="en-US" dirty="0">
                <a:solidFill>
                  <a:srgbClr val="000000"/>
                </a:solidFill>
              </a:rPr>
              <a:t>Both supplies at 230 A, 40.000 kHz, 14 </a:t>
            </a:r>
            <a:r>
              <a:rPr lang="en-US" dirty="0" smtClean="0">
                <a:solidFill>
                  <a:srgbClr val="000000"/>
                </a:solidFill>
              </a:rPr>
              <a:t>Hz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Random and wear-out failures will take a large accumulated system operation time to probe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Assumptions: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Random failures (will occur with constant failure rate), i.e. the testing can be interrupted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Failure </a:t>
            </a:r>
            <a:r>
              <a:rPr lang="en-US" dirty="0">
                <a:solidFill>
                  <a:srgbClr val="000000"/>
                </a:solidFill>
              </a:rPr>
              <a:t>rates are expected to depend on steady-state component </a:t>
            </a:r>
            <a:r>
              <a:rPr lang="en-US" dirty="0" smtClean="0">
                <a:solidFill>
                  <a:srgbClr val="000000"/>
                </a:solidFill>
              </a:rPr>
              <a:t>temperatures</a:t>
            </a:r>
          </a:p>
          <a:p>
            <a:pPr lvl="1">
              <a:buFont typeface="Wingdings" charset="2"/>
              <a:buChar char="Ø"/>
            </a:pPr>
            <a:r>
              <a:rPr lang="en-US" dirty="0" smtClean="0">
                <a:solidFill>
                  <a:srgbClr val="000000"/>
                </a:solidFill>
              </a:rPr>
              <a:t>Uninterrupted system operation durations should thus be of a considerable length compared to warm-up times, but interruptions are tolerable</a:t>
            </a:r>
            <a:endParaRPr lang="en-US" dirty="0">
              <a:solidFill>
                <a:srgbClr val="000000"/>
              </a:solidFill>
            </a:endParaRPr>
          </a:p>
          <a:p>
            <a:pPr lvl="1"/>
            <a:endParaRPr lang="en-US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59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293676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Crude Block Diagram</a:t>
            </a:r>
            <a:endParaRPr lang="en-US" dirty="0"/>
          </a:p>
        </p:txBody>
      </p:sp>
      <p:pic>
        <p:nvPicPr>
          <p:cNvPr id="5" name="Content Placeholder 4" descr="Raster System - Block Diagram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245" r="-14245"/>
          <a:stretch>
            <a:fillRect/>
          </a:stretch>
        </p:blipFill>
        <p:spPr>
          <a:xfrm>
            <a:off x="-2105664" y="1145576"/>
            <a:ext cx="19404000" cy="1067145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553200" y="1467774"/>
            <a:ext cx="2590800" cy="5440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780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6357E-6 -4.82854E-6 L -0.35643 -0.33387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22" y="-167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Long-Term </a:t>
            </a:r>
            <a:r>
              <a:rPr lang="en-US" dirty="0" smtClean="0"/>
              <a:t>Testing (LTT)</a:t>
            </a:r>
            <a:endParaRPr lang="en-US" dirty="0"/>
          </a:p>
        </p:txBody>
      </p:sp>
      <p:pic>
        <p:nvPicPr>
          <p:cNvPr id="8" name="Content Placeholder 7" descr="out_int_times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96" r="-5096"/>
          <a:stretch>
            <a:fillRect/>
          </a:stretch>
        </p:blipFill>
        <p:spPr>
          <a:xfrm>
            <a:off x="-625261" y="1154298"/>
            <a:ext cx="10394522" cy="5716588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60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56141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LTT: Run Durations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579" y="1154298"/>
            <a:ext cx="9433157" cy="5716588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61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475699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Error Candidate 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s-IS" b="1" dirty="0"/>
              <a:t>2018.03.20. 12:</a:t>
            </a:r>
            <a:r>
              <a:rPr lang="is-IS" b="1" dirty="0" smtClean="0"/>
              <a:t>05</a:t>
            </a:r>
            <a:r>
              <a:rPr lang="is-IS" dirty="0" smtClean="0"/>
              <a:t>: </a:t>
            </a:r>
            <a:r>
              <a:rPr lang="en-US" dirty="0" smtClean="0">
                <a:solidFill>
                  <a:schemeClr val="tx1"/>
                </a:solidFill>
              </a:rPr>
              <a:t>RMS </a:t>
            </a:r>
            <a:r>
              <a:rPr lang="en-US" dirty="0">
                <a:solidFill>
                  <a:schemeClr val="tx1"/>
                </a:solidFill>
              </a:rPr>
              <a:t>of filtered </a:t>
            </a:r>
            <a:r>
              <a:rPr lang="en-US" dirty="0" err="1" smtClean="0">
                <a:solidFill>
                  <a:schemeClr val="tx1"/>
                </a:solidFill>
              </a:rPr>
              <a:t>Bdot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&gt; 50% of mean value. Tolerance was empirically set, and </a:t>
            </a:r>
            <a:r>
              <a:rPr lang="en-US" dirty="0" err="1" smtClean="0">
                <a:solidFill>
                  <a:schemeClr val="tx1"/>
                </a:solidFill>
              </a:rPr>
              <a:t>Bdot</a:t>
            </a:r>
            <a:r>
              <a:rPr lang="en-US" dirty="0" smtClean="0">
                <a:solidFill>
                  <a:schemeClr val="tx1"/>
                </a:solidFill>
              </a:rPr>
              <a:t> waveform contains no significant artifacts.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Tolerance is increased to ±100%</a:t>
            </a:r>
          </a:p>
          <a:p>
            <a:r>
              <a:rPr lang="is-IS" b="1" dirty="0"/>
              <a:t>2018.04.03. 9:</a:t>
            </a:r>
            <a:r>
              <a:rPr lang="is-IS" b="1" dirty="0" smtClean="0"/>
              <a:t>27</a:t>
            </a:r>
            <a:r>
              <a:rPr lang="is-IS" dirty="0" smtClean="0"/>
              <a:t>: Bdot amp. 0.72% below expected value. Tolerance: &lt;±0.5% (ESS spec: &lt;±1%).  </a:t>
            </a:r>
            <a:endParaRPr lang="is-IS" dirty="0"/>
          </a:p>
          <a:p>
            <a:r>
              <a:rPr lang="is-IS" b="1" dirty="0" smtClean="0"/>
              <a:t>2018.04.06. </a:t>
            </a:r>
            <a:r>
              <a:rPr lang="is-IS" b="1" dirty="0"/>
              <a:t>9:</a:t>
            </a:r>
            <a:r>
              <a:rPr lang="is-IS" b="1" dirty="0" smtClean="0"/>
              <a:t>24</a:t>
            </a:r>
            <a:r>
              <a:rPr lang="is-IS" dirty="0" smtClean="0"/>
              <a:t>: </a:t>
            </a:r>
            <a:r>
              <a:rPr lang="is-IS" dirty="0"/>
              <a:t>Bdot amp. </a:t>
            </a:r>
            <a:r>
              <a:rPr lang="is-IS" dirty="0" smtClean="0"/>
              <a:t>0.99% </a:t>
            </a:r>
            <a:r>
              <a:rPr lang="is-IS" dirty="0"/>
              <a:t>below expected value. Tolerance: &lt;±0.5% (ESS spec: &lt;±1%)</a:t>
            </a:r>
            <a:r>
              <a:rPr lang="is-IS" dirty="0" smtClean="0"/>
              <a:t>.</a:t>
            </a:r>
          </a:p>
          <a:p>
            <a:pPr lvl="1"/>
            <a:r>
              <a:rPr lang="is-IS" dirty="0" smtClean="0"/>
              <a:t>Both events occurred during PC login</a:t>
            </a:r>
          </a:p>
          <a:p>
            <a:pPr lvl="1"/>
            <a:r>
              <a:rPr lang="is-IS" dirty="0" smtClean="0"/>
              <a:t>Detected amplitude is </a:t>
            </a:r>
            <a:endParaRPr lang="is-IS" dirty="0"/>
          </a:p>
          <a:p>
            <a:pPr lvl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62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426639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Bdot</a:t>
            </a:r>
            <a:r>
              <a:rPr lang="en-US" dirty="0" smtClean="0"/>
              <a:t> Signal Integrity?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257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The </a:t>
            </a:r>
            <a:r>
              <a:rPr lang="en-US" dirty="0" err="1" smtClean="0">
                <a:solidFill>
                  <a:srgbClr val="000000"/>
                </a:solidFill>
              </a:rPr>
              <a:t>Bdot</a:t>
            </a:r>
            <a:r>
              <a:rPr lang="en-US" dirty="0" smtClean="0">
                <a:solidFill>
                  <a:srgbClr val="000000"/>
                </a:solidFill>
              </a:rPr>
              <a:t> signal has caveats: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Inherently derivative only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Detector + cable response?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Temperature-dependent, </a:t>
            </a:r>
            <a:r>
              <a:rPr lang="en-US" dirty="0" smtClean="0">
                <a:solidFill>
                  <a:srgbClr val="000000"/>
                </a:solidFill>
              </a:rPr>
              <a:t>~1</a:t>
            </a:r>
            <a:r>
              <a:rPr lang="en-US" dirty="0">
                <a:solidFill>
                  <a:srgbClr val="000000"/>
                </a:solidFill>
              </a:rPr>
              <a:t>% / 10 K</a:t>
            </a:r>
            <a:r>
              <a:rPr lang="en-US" dirty="0" smtClean="0">
                <a:solidFill>
                  <a:srgbClr val="000000"/>
                </a:solidFill>
              </a:rPr>
              <a:t>?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 err="1" smtClean="0">
                <a:solidFill>
                  <a:srgbClr val="000000"/>
                </a:solidFill>
              </a:rPr>
              <a:t>Bdot</a:t>
            </a:r>
            <a:r>
              <a:rPr lang="en-US" dirty="0" smtClean="0">
                <a:solidFill>
                  <a:srgbClr val="000000"/>
                </a:solidFill>
              </a:rPr>
              <a:t> response should ideally be evaluated with a reference signal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Depending on </a:t>
            </a:r>
            <a:r>
              <a:rPr lang="en-US" dirty="0" err="1" smtClean="0">
                <a:solidFill>
                  <a:srgbClr val="000000"/>
                </a:solidFill>
              </a:rPr>
              <a:t>Bdot</a:t>
            </a:r>
            <a:r>
              <a:rPr lang="en-US" dirty="0" smtClean="0">
                <a:solidFill>
                  <a:srgbClr val="000000"/>
                </a:solidFill>
              </a:rPr>
              <a:t> amp. acceptance tolerance, pre-heating system may be relevant 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>
                <a:solidFill>
                  <a:srgbClr val="000000"/>
                </a:solidFill>
              </a:rPr>
              <a:t>Bdot</a:t>
            </a:r>
            <a:r>
              <a:rPr lang="en-US" dirty="0" smtClean="0">
                <a:solidFill>
                  <a:srgbClr val="000000"/>
                </a:solidFill>
              </a:rPr>
              <a:t> signal has been used to examine the RSMS to the level of system performance requirements, i.e. very closely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Depending on the application of the </a:t>
            </a:r>
            <a:r>
              <a:rPr lang="en-US" dirty="0" err="1" smtClean="0">
                <a:solidFill>
                  <a:srgbClr val="000000"/>
                </a:solidFill>
              </a:rPr>
              <a:t>Bdot</a:t>
            </a:r>
            <a:r>
              <a:rPr lang="en-US" dirty="0" smtClean="0">
                <a:solidFill>
                  <a:srgbClr val="000000"/>
                </a:solidFill>
              </a:rPr>
              <a:t> signal at ESS, acceptance tolerances could be much larger.</a:t>
            </a:r>
          </a:p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63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2975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SAT Evaluation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SAT test steps are passed with expected (or better) performance</a:t>
            </a:r>
          </a:p>
          <a:p>
            <a:r>
              <a:rPr lang="en-US" dirty="0" smtClean="0"/>
              <a:t>Valuable experience is gained</a:t>
            </a:r>
          </a:p>
          <a:p>
            <a:endParaRPr lang="en-US" dirty="0"/>
          </a:p>
          <a:p>
            <a:r>
              <a:rPr lang="en-US" dirty="0" smtClean="0"/>
              <a:t>Untested items</a:t>
            </a:r>
          </a:p>
          <a:p>
            <a:pPr lvl="1"/>
            <a:r>
              <a:rPr lang="en-US" dirty="0" smtClean="0"/>
              <a:t>Alternating polarity (not implemented in EVR)</a:t>
            </a:r>
          </a:p>
          <a:p>
            <a:pPr lvl="1"/>
            <a:r>
              <a:rPr lang="en-US" dirty="0" smtClean="0"/>
              <a:t>Crosstalk between H-V RSMs</a:t>
            </a:r>
          </a:p>
          <a:p>
            <a:pPr lvl="1"/>
            <a:r>
              <a:rPr lang="en-US" dirty="0" smtClean="0"/>
              <a:t>Testing with beam</a:t>
            </a:r>
          </a:p>
          <a:p>
            <a:pPr lvl="1"/>
            <a:r>
              <a:rPr lang="en-US" dirty="0" smtClean="0"/>
              <a:t>Actual alignment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64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55433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803595" cy="5121275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Apart from mechanical interfaces, RSMS has interfaces with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Timing system EVR: Pre-Trigger, external clock (light guides)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IOC: </a:t>
            </a:r>
            <a:r>
              <a:rPr lang="en-US" dirty="0" smtClean="0">
                <a:solidFill>
                  <a:srgbClr val="000000"/>
                </a:solidFill>
              </a:rPr>
              <a:t>configuration, status </a:t>
            </a:r>
            <a:r>
              <a:rPr lang="en-US" dirty="0" err="1" smtClean="0">
                <a:solidFill>
                  <a:srgbClr val="000000"/>
                </a:solidFill>
              </a:rPr>
              <a:t>readback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(Ethernet)</a:t>
            </a:r>
            <a:endParaRPr lang="en-US" dirty="0" smtClean="0">
              <a:solidFill>
                <a:srgbClr val="000000"/>
              </a:solidFill>
            </a:endParaRP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FDU: </a:t>
            </a:r>
            <a:r>
              <a:rPr lang="en-US" dirty="0" err="1" smtClean="0">
                <a:solidFill>
                  <a:srgbClr val="000000"/>
                </a:solidFill>
              </a:rPr>
              <a:t>Bdot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(BNC), ISO11-16, </a:t>
            </a:r>
            <a:r>
              <a:rPr lang="en-US" dirty="0" smtClean="0">
                <a:solidFill>
                  <a:srgbClr val="000000"/>
                </a:solidFill>
              </a:rPr>
              <a:t>etc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Several hardware signals are readily available for monitoring the system state on a fast time scale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65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10" name="Picture 9" descr="rsmps_control_block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059" y="2623726"/>
            <a:ext cx="4983941" cy="7442978"/>
          </a:xfrm>
          <a:prstGeom prst="rect">
            <a:avLst/>
          </a:prstGeom>
        </p:spPr>
      </p:pic>
      <p:pic>
        <p:nvPicPr>
          <p:cNvPr id="3" name="Picture 2" descr="iso_io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" r="5445" b="40446"/>
          <a:stretch/>
        </p:blipFill>
        <p:spPr>
          <a:xfrm>
            <a:off x="4367730" y="1"/>
            <a:ext cx="4805004" cy="17450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67730" y="1"/>
            <a:ext cx="1441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Control Crate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2780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6932E-7 1.02873E-6 L 3.76932E-7 -0.4659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39534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Timing EVR has been provided to trigger and control polarity of power supplies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Allowed an early direct verification of potentially most important interface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Alternating polarity feature is currently not implemented in EVR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Fault-Detection Unit (FDU)</a:t>
            </a:r>
          </a:p>
          <a:p>
            <a:pPr marL="742950" lvl="2" indent="-342900"/>
            <a:r>
              <a:rPr lang="en-US" dirty="0">
                <a:solidFill>
                  <a:schemeClr val="tx1"/>
                </a:solidFill>
              </a:rPr>
              <a:t>Multiple hardware signals are made available at the RSMPS to the </a:t>
            </a:r>
            <a:r>
              <a:rPr lang="en-US" dirty="0" smtClean="0">
                <a:solidFill>
                  <a:schemeClr val="tx1"/>
                </a:solidFill>
              </a:rPr>
              <a:t>FDU</a:t>
            </a:r>
          </a:p>
          <a:p>
            <a:pPr marL="742950" lvl="2" indent="-342900"/>
            <a:r>
              <a:rPr lang="en-US" dirty="0" smtClean="0">
                <a:solidFill>
                  <a:schemeClr val="tx1"/>
                </a:solidFill>
              </a:rPr>
              <a:t>Dec 2017: Visit by </a:t>
            </a:r>
            <a:r>
              <a:rPr lang="en-US" dirty="0" err="1" smtClean="0">
                <a:solidFill>
                  <a:schemeClr val="tx1"/>
                </a:solidFill>
              </a:rPr>
              <a:t>Stephane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Gabourin</a:t>
            </a:r>
            <a:r>
              <a:rPr lang="en-US" dirty="0">
                <a:solidFill>
                  <a:schemeClr val="tx1"/>
                </a:solidFill>
              </a:rPr>
              <a:t> (ESS Machine Interlocks </a:t>
            </a:r>
            <a:r>
              <a:rPr lang="en-US" dirty="0" smtClean="0">
                <a:solidFill>
                  <a:schemeClr val="tx1"/>
                </a:solidFill>
              </a:rPr>
              <a:t>Engineer)</a:t>
            </a:r>
          </a:p>
          <a:p>
            <a:pPr marL="742950" lvl="2" indent="-342900"/>
            <a:r>
              <a:rPr lang="en-US" dirty="0" smtClean="0">
                <a:solidFill>
                  <a:schemeClr val="tx1"/>
                </a:solidFill>
              </a:rPr>
              <a:t>A FDU mockup is being made: aim is to test with pre-series hardware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66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Picture 4" descr="Connection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43" y="2478330"/>
            <a:ext cx="2917048" cy="438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702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Synchronization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67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2966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Synchronization: Burst Timing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Pre</a:t>
            </a:r>
            <a:r>
              <a:rPr lang="en-US" dirty="0"/>
              <a:t>-Trig will be used to </a:t>
            </a:r>
            <a:r>
              <a:rPr lang="en-US" dirty="0" smtClean="0"/>
              <a:t>synchronize </a:t>
            </a:r>
            <a:r>
              <a:rPr lang="en-US" dirty="0"/>
              <a:t>the respective </a:t>
            </a:r>
            <a:r>
              <a:rPr lang="en-US" dirty="0" err="1"/>
              <a:t>wfms</a:t>
            </a:r>
            <a:r>
              <a:rPr lang="en-US" dirty="0"/>
              <a:t> by the assumption that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8 x Pre-Trig signals are received </a:t>
            </a:r>
            <a:r>
              <a:rPr lang="en-US" dirty="0" smtClean="0"/>
              <a:t>synchronous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specified usable 3.57 </a:t>
            </a:r>
            <a:r>
              <a:rPr lang="en-US" dirty="0" err="1"/>
              <a:t>ms</a:t>
            </a:r>
            <a:r>
              <a:rPr lang="en-US" dirty="0"/>
              <a:t> raster burst is deterministic in terms of start and end relative to the Pre-Trig signals, independent of raster </a:t>
            </a:r>
            <a:r>
              <a:rPr lang="en-US" dirty="0" err="1"/>
              <a:t>wfm</a:t>
            </a:r>
            <a:r>
              <a:rPr lang="en-US" dirty="0"/>
              <a:t> frequency or other parameters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THE(!) potential source of common mode failures</a:t>
            </a:r>
            <a:endParaRPr lang="en-US" dirty="0" smtClean="0"/>
          </a:p>
          <a:p>
            <a:r>
              <a:rPr lang="en-US" dirty="0" smtClean="0"/>
              <a:t>Internal oscillators (only):</a:t>
            </a:r>
          </a:p>
          <a:p>
            <a:pPr lvl="1"/>
            <a:r>
              <a:rPr lang="en-US" dirty="0" smtClean="0"/>
              <a:t>Free-running, not phase</a:t>
            </a:r>
            <a:r>
              <a:rPr lang="en-US" dirty="0"/>
              <a:t>-</a:t>
            </a:r>
            <a:r>
              <a:rPr lang="en-US" dirty="0" smtClean="0"/>
              <a:t>locked </a:t>
            </a:r>
            <a:endParaRPr lang="en-US" dirty="0"/>
          </a:p>
          <a:p>
            <a:pPr lvl="2"/>
            <a:r>
              <a:rPr lang="en-US" dirty="0" smtClean="0"/>
              <a:t>may </a:t>
            </a:r>
            <a:r>
              <a:rPr lang="en-US" dirty="0"/>
              <a:t>result in phase </a:t>
            </a:r>
            <a:r>
              <a:rPr lang="en-US" dirty="0" smtClean="0"/>
              <a:t>errors </a:t>
            </a:r>
            <a:r>
              <a:rPr lang="en-US" dirty="0"/>
              <a:t>~1/</a:t>
            </a:r>
            <a:r>
              <a:rPr lang="en-US" dirty="0" err="1"/>
              <a:t>f.IClk</a:t>
            </a:r>
            <a:r>
              <a:rPr lang="en-US" dirty="0"/>
              <a:t>, 200 ns is tolerable on combined </a:t>
            </a:r>
            <a:r>
              <a:rPr lang="en-US" dirty="0" err="1"/>
              <a:t>wfm</a:t>
            </a:r>
            <a:endParaRPr lang="en-US" dirty="0"/>
          </a:p>
          <a:p>
            <a:pPr lvl="1"/>
            <a:r>
              <a:rPr lang="en-US" dirty="0"/>
              <a:t>The 8x </a:t>
            </a:r>
            <a:r>
              <a:rPr lang="en-US" dirty="0" smtClean="0"/>
              <a:t>oscillators </a:t>
            </a:r>
            <a:r>
              <a:rPr lang="en-US" dirty="0"/>
              <a:t>are bought to have very similar absolute </a:t>
            </a:r>
            <a:r>
              <a:rPr lang="en-US" dirty="0" smtClean="0"/>
              <a:t>frequencies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68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7003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Synchronization: Burst </a:t>
            </a:r>
            <a:r>
              <a:rPr lang="en-US" dirty="0" smtClean="0"/>
              <a:t>Polarity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149080"/>
            <a:ext cx="8229600" cy="1977083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The </a:t>
            </a:r>
            <a:r>
              <a:rPr lang="en-US" dirty="0" err="1" smtClean="0"/>
              <a:t>wfm</a:t>
            </a:r>
            <a:r>
              <a:rPr lang="en-US" dirty="0" smtClean="0"/>
              <a:t> polarity is to alternate with burst (beam pulse) number (neutron quality issue)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Critical</a:t>
            </a:r>
            <a:r>
              <a:rPr lang="en-US" dirty="0" smtClean="0"/>
              <a:t> to sync. polarity within e.g. 4x H RSMs</a:t>
            </a:r>
          </a:p>
          <a:p>
            <a:pPr lvl="1"/>
            <a:r>
              <a:rPr lang="en-US" dirty="0" smtClean="0"/>
              <a:t>Could lead to </a:t>
            </a:r>
            <a:r>
              <a:rPr lang="en-US" dirty="0" err="1" smtClean="0"/>
              <a:t>wfm</a:t>
            </a:r>
            <a:r>
              <a:rPr lang="en-US" dirty="0" smtClean="0"/>
              <a:t> cancellation</a:t>
            </a:r>
          </a:p>
          <a:p>
            <a:pPr lvl="1"/>
            <a:r>
              <a:rPr lang="en-US" dirty="0" smtClean="0"/>
              <a:t>Implementation of polarity sync. could determine impact of faults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69</a:t>
            </a:fld>
            <a:endParaRPr lang="sv-SE"/>
          </a:p>
        </p:txBody>
      </p:sp>
      <p:pic>
        <p:nvPicPr>
          <p:cNvPr id="5" name="Picture 4" descr="wfm_sync_no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628800"/>
            <a:ext cx="6202680" cy="2404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2281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/>
          <a:srcRect l="-2851" r="-2851"/>
          <a:stretch>
            <a:fillRect/>
          </a:stretch>
        </p:blipFill>
        <p:spPr/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Hardware: Magnets + Support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7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853223" y="3137647"/>
            <a:ext cx="3270542" cy="3414244"/>
            <a:chOff x="578871" y="2498495"/>
            <a:chExt cx="3270542" cy="3414244"/>
          </a:xfrm>
        </p:grpSpPr>
        <p:pic>
          <p:nvPicPr>
            <p:cNvPr id="10" name="Picture 9" descr="raster_magnet_geom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81" t="68274"/>
            <a:stretch/>
          </p:blipFill>
          <p:spPr>
            <a:xfrm rot="21180000">
              <a:off x="578871" y="5373422"/>
              <a:ext cx="3096344" cy="539317"/>
            </a:xfrm>
            <a:prstGeom prst="rect">
              <a:avLst/>
            </a:prstGeom>
          </p:spPr>
        </p:pic>
        <p:cxnSp>
          <p:nvCxnSpPr>
            <p:cNvPr id="11" name="Straight Connector 10"/>
            <p:cNvCxnSpPr>
              <a:stCxn id="10" idx="1"/>
              <a:endCxn id="15" idx="1"/>
            </p:cNvCxnSpPr>
            <p:nvPr/>
          </p:nvCxnSpPr>
          <p:spPr>
            <a:xfrm flipV="1">
              <a:off x="590411" y="2817065"/>
              <a:ext cx="161296" cy="301469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V="1">
              <a:off x="3675215" y="2498495"/>
              <a:ext cx="174198" cy="301874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Content Placeholder 8"/>
          <p:cNvSpPr txBox="1">
            <a:spLocks/>
          </p:cNvSpPr>
          <p:nvPr/>
        </p:nvSpPr>
        <p:spPr>
          <a:xfrm>
            <a:off x="2565905" y="1054948"/>
            <a:ext cx="4038600" cy="432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800" dirty="0" smtClean="0">
                <a:solidFill>
                  <a:schemeClr val="bg1"/>
                </a:solidFill>
              </a:rPr>
              <a:t>Profile monitor (wires + non-invasive)</a:t>
            </a:r>
            <a:endParaRPr lang="en-US" sz="1800" dirty="0">
              <a:solidFill>
                <a:schemeClr val="bg1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4585205" y="1600200"/>
            <a:ext cx="0" cy="288032"/>
          </a:xfrm>
          <a:prstGeom prst="straightConnector1">
            <a:avLst/>
          </a:prstGeom>
          <a:ln w="28575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 rot="21240000">
            <a:off x="1022272" y="3060475"/>
            <a:ext cx="1382590" cy="646963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Connector 15"/>
          <p:cNvCxnSpPr>
            <a:stCxn id="17" idx="0"/>
          </p:cNvCxnSpPr>
          <p:nvPr/>
        </p:nvCxnSpPr>
        <p:spPr>
          <a:xfrm flipH="1" flipV="1">
            <a:off x="8157882" y="2768479"/>
            <a:ext cx="24853" cy="1343532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mag_qcf.tiff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846" b="98077" l="6225" r="953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1469" y="4112011"/>
            <a:ext cx="1922531" cy="140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793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Polarity </a:t>
            </a:r>
            <a:r>
              <a:rPr lang="en-US" dirty="0" smtClean="0"/>
              <a:t>Sync. </a:t>
            </a:r>
            <a:r>
              <a:rPr lang="en-US" dirty="0"/>
              <a:t>of </a:t>
            </a:r>
            <a:r>
              <a:rPr lang="en-US" dirty="0" smtClean="0"/>
              <a:t>Waveforms: Implementation?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591"/>
          </a:xfrm>
        </p:spPr>
        <p:txBody>
          <a:bodyPr>
            <a:normAutofit/>
          </a:bodyPr>
          <a:lstStyle/>
          <a:p>
            <a:r>
              <a:rPr lang="en-US" dirty="0" smtClean="0"/>
              <a:t>Parallel</a:t>
            </a:r>
            <a:r>
              <a:rPr lang="en-US" dirty="0" smtClean="0"/>
              <a:t>: all </a:t>
            </a:r>
            <a:r>
              <a:rPr lang="en-US" dirty="0" smtClean="0"/>
              <a:t>power supplies</a:t>
            </a:r>
            <a:r>
              <a:rPr lang="en-US" dirty="0" smtClean="0"/>
              <a:t> </a:t>
            </a:r>
            <a:r>
              <a:rPr lang="en-US" dirty="0" smtClean="0"/>
              <a:t>are </a:t>
            </a:r>
            <a:r>
              <a:rPr lang="en-US" dirty="0" smtClean="0"/>
              <a:t>similar</a:t>
            </a:r>
          </a:p>
          <a:p>
            <a:pPr lvl="1"/>
            <a:r>
              <a:rPr lang="en-US" dirty="0" smtClean="0"/>
              <a:t>External polarity master (EVR)</a:t>
            </a:r>
          </a:p>
          <a:p>
            <a:pPr lvl="1"/>
            <a:r>
              <a:rPr lang="en-US" dirty="0" smtClean="0"/>
              <a:t>High </a:t>
            </a:r>
            <a:r>
              <a:rPr lang="en-US" dirty="0"/>
              <a:t>signal = Start </a:t>
            </a:r>
            <a:r>
              <a:rPr lang="en-US" dirty="0" smtClean="0"/>
              <a:t>positive</a:t>
            </a:r>
          </a:p>
          <a:p>
            <a:pPr lvl="1"/>
            <a:r>
              <a:rPr lang="en-US" dirty="0" smtClean="0"/>
              <a:t>Frequency </a:t>
            </a:r>
            <a:r>
              <a:rPr lang="en-US" dirty="0"/>
              <a:t>above 10kHz = Start </a:t>
            </a:r>
            <a:r>
              <a:rPr lang="en-US" dirty="0" smtClean="0"/>
              <a:t>negative</a:t>
            </a:r>
          </a:p>
          <a:p>
            <a:pPr lvl="1"/>
            <a:r>
              <a:rPr lang="en-US" dirty="0" smtClean="0"/>
              <a:t>Low</a:t>
            </a:r>
            <a:r>
              <a:rPr lang="en-US" dirty="0"/>
              <a:t>/No signal = Start negative, set the warning </a:t>
            </a:r>
            <a:r>
              <a:rPr lang="en-US" dirty="0" smtClean="0"/>
              <a:t>signal</a:t>
            </a:r>
          </a:p>
          <a:p>
            <a:r>
              <a:rPr lang="en-US" dirty="0" smtClean="0"/>
              <a:t>Design Change Request (CR)?</a:t>
            </a:r>
          </a:p>
          <a:p>
            <a:pPr lvl="1"/>
            <a:r>
              <a:rPr lang="en-US" dirty="0" smtClean="0"/>
              <a:t>ISO15 of CC currently states polarity input (ISO3) = OK/NOK</a:t>
            </a:r>
          </a:p>
          <a:p>
            <a:pPr lvl="1"/>
            <a:r>
              <a:rPr lang="en-US" dirty="0" smtClean="0"/>
              <a:t>Even better implementation: ISO15 indicates the </a:t>
            </a:r>
            <a:r>
              <a:rPr lang="en-US" i="1" dirty="0" smtClean="0"/>
              <a:t>interpreted</a:t>
            </a:r>
            <a:r>
              <a:rPr lang="en-US" dirty="0" smtClean="0"/>
              <a:t> polarity requested (</a:t>
            </a:r>
            <a:r>
              <a:rPr lang="en-US" dirty="0" err="1" smtClean="0"/>
              <a:t>Stephane</a:t>
            </a:r>
            <a:r>
              <a:rPr lang="en-US" dirty="0" smtClean="0"/>
              <a:t> </a:t>
            </a:r>
            <a:r>
              <a:rPr lang="en-US" dirty="0" err="1" smtClean="0"/>
              <a:t>Gabourin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Would require consultancy hours (VHDL </a:t>
            </a:r>
            <a:r>
              <a:rPr lang="en-US" dirty="0" err="1" smtClean="0"/>
              <a:t>prog</a:t>
            </a:r>
            <a:r>
              <a:rPr lang="en-US" dirty="0" smtClean="0"/>
              <a:t>.) paid by AU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70</a:t>
            </a:fld>
            <a:endParaRPr lang="sv-SE"/>
          </a:p>
        </p:txBody>
      </p:sp>
      <p:grpSp>
        <p:nvGrpSpPr>
          <p:cNvPr id="62" name="Group 61"/>
          <p:cNvGrpSpPr/>
          <p:nvPr/>
        </p:nvGrpSpPr>
        <p:grpSpPr>
          <a:xfrm>
            <a:off x="5516488" y="2258721"/>
            <a:ext cx="3303984" cy="837674"/>
            <a:chOff x="5220072" y="4437112"/>
            <a:chExt cx="3303984" cy="837674"/>
          </a:xfrm>
        </p:grpSpPr>
        <p:grpSp>
          <p:nvGrpSpPr>
            <p:cNvPr id="28" name="Group 27"/>
            <p:cNvGrpSpPr/>
            <p:nvPr/>
          </p:nvGrpSpPr>
          <p:grpSpPr>
            <a:xfrm>
              <a:off x="5220072" y="4941168"/>
              <a:ext cx="3303984" cy="333618"/>
              <a:chOff x="1331640" y="2492896"/>
              <a:chExt cx="3303984" cy="333618"/>
            </a:xfrm>
          </p:grpSpPr>
          <p:grpSp>
            <p:nvGrpSpPr>
              <p:cNvPr id="33" name="Group 32"/>
              <p:cNvGrpSpPr/>
              <p:nvPr/>
            </p:nvGrpSpPr>
            <p:grpSpPr>
              <a:xfrm>
                <a:off x="1331640" y="2492896"/>
                <a:ext cx="711696" cy="333618"/>
                <a:chOff x="2123728" y="2708920"/>
                <a:chExt cx="711696" cy="333618"/>
              </a:xfrm>
            </p:grpSpPr>
            <p:sp>
              <p:nvSpPr>
                <p:cNvPr id="46" name="Rectangle 45"/>
                <p:cNvSpPr/>
                <p:nvPr/>
              </p:nvSpPr>
              <p:spPr>
                <a:xfrm>
                  <a:off x="2195736" y="2708920"/>
                  <a:ext cx="576064" cy="288032"/>
                </a:xfrm>
                <a:prstGeom prst="rect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TextBox 46"/>
                <p:cNvSpPr txBox="1"/>
                <p:nvPr/>
              </p:nvSpPr>
              <p:spPr>
                <a:xfrm>
                  <a:off x="2123728" y="2780928"/>
                  <a:ext cx="360040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dirty="0" smtClean="0"/>
                    <a:t>IN</a:t>
                  </a:r>
                  <a:endParaRPr lang="en-US" sz="1050" dirty="0"/>
                </a:p>
              </p:txBody>
            </p:sp>
            <p:sp>
              <p:nvSpPr>
                <p:cNvPr id="48" name="TextBox 47"/>
                <p:cNvSpPr txBox="1"/>
                <p:nvPr/>
              </p:nvSpPr>
              <p:spPr>
                <a:xfrm>
                  <a:off x="2411760" y="2780928"/>
                  <a:ext cx="423664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dirty="0" smtClean="0"/>
                    <a:t>OUT</a:t>
                  </a:r>
                  <a:endParaRPr lang="en-US" sz="1050" dirty="0"/>
                </a:p>
              </p:txBody>
            </p:sp>
          </p:grpSp>
          <p:grpSp>
            <p:nvGrpSpPr>
              <p:cNvPr id="34" name="Group 33"/>
              <p:cNvGrpSpPr/>
              <p:nvPr/>
            </p:nvGrpSpPr>
            <p:grpSpPr>
              <a:xfrm>
                <a:off x="2195736" y="2492896"/>
                <a:ext cx="711696" cy="333618"/>
                <a:chOff x="2123728" y="2708920"/>
                <a:chExt cx="711696" cy="333618"/>
              </a:xfrm>
            </p:grpSpPr>
            <p:sp>
              <p:nvSpPr>
                <p:cNvPr id="43" name="Rectangle 42"/>
                <p:cNvSpPr/>
                <p:nvPr/>
              </p:nvSpPr>
              <p:spPr>
                <a:xfrm>
                  <a:off x="2195736" y="2708920"/>
                  <a:ext cx="576064" cy="288032"/>
                </a:xfrm>
                <a:prstGeom prst="rect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2123728" y="2780928"/>
                  <a:ext cx="360040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dirty="0" smtClean="0"/>
                    <a:t>IN</a:t>
                  </a:r>
                  <a:endParaRPr lang="en-US" sz="1050" dirty="0"/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>
                <a:xfrm>
                  <a:off x="2411760" y="2780928"/>
                  <a:ext cx="423664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dirty="0" smtClean="0"/>
                    <a:t>OUT</a:t>
                  </a:r>
                  <a:endParaRPr lang="en-US" sz="1050" dirty="0"/>
                </a:p>
              </p:txBody>
            </p:sp>
          </p:grpSp>
          <p:grpSp>
            <p:nvGrpSpPr>
              <p:cNvPr id="35" name="Group 34"/>
              <p:cNvGrpSpPr/>
              <p:nvPr/>
            </p:nvGrpSpPr>
            <p:grpSpPr>
              <a:xfrm>
                <a:off x="3059832" y="2492896"/>
                <a:ext cx="711696" cy="333618"/>
                <a:chOff x="2123728" y="2708920"/>
                <a:chExt cx="711696" cy="333618"/>
              </a:xfrm>
            </p:grpSpPr>
            <p:sp>
              <p:nvSpPr>
                <p:cNvPr id="40" name="Rectangle 39"/>
                <p:cNvSpPr/>
                <p:nvPr/>
              </p:nvSpPr>
              <p:spPr>
                <a:xfrm>
                  <a:off x="2195736" y="2708920"/>
                  <a:ext cx="576064" cy="288032"/>
                </a:xfrm>
                <a:prstGeom prst="rect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2123728" y="2780928"/>
                  <a:ext cx="360040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dirty="0" smtClean="0"/>
                    <a:t>IN</a:t>
                  </a:r>
                  <a:endParaRPr lang="en-US" sz="1050" dirty="0"/>
                </a:p>
              </p:txBody>
            </p:sp>
            <p:sp>
              <p:nvSpPr>
                <p:cNvPr id="42" name="TextBox 41"/>
                <p:cNvSpPr txBox="1"/>
                <p:nvPr/>
              </p:nvSpPr>
              <p:spPr>
                <a:xfrm>
                  <a:off x="2411760" y="2780928"/>
                  <a:ext cx="423664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dirty="0" smtClean="0"/>
                    <a:t>OUT</a:t>
                  </a:r>
                  <a:endParaRPr lang="en-US" sz="1050" dirty="0"/>
                </a:p>
              </p:txBody>
            </p:sp>
          </p:grpSp>
          <p:grpSp>
            <p:nvGrpSpPr>
              <p:cNvPr id="36" name="Group 35"/>
              <p:cNvGrpSpPr/>
              <p:nvPr/>
            </p:nvGrpSpPr>
            <p:grpSpPr>
              <a:xfrm>
                <a:off x="3923928" y="2492896"/>
                <a:ext cx="711696" cy="333618"/>
                <a:chOff x="2123728" y="2708920"/>
                <a:chExt cx="711696" cy="333618"/>
              </a:xfrm>
            </p:grpSpPr>
            <p:sp>
              <p:nvSpPr>
                <p:cNvPr id="37" name="Rectangle 36"/>
                <p:cNvSpPr/>
                <p:nvPr/>
              </p:nvSpPr>
              <p:spPr>
                <a:xfrm>
                  <a:off x="2195736" y="2708920"/>
                  <a:ext cx="576064" cy="288032"/>
                </a:xfrm>
                <a:prstGeom prst="rect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2123728" y="2780928"/>
                  <a:ext cx="360040" cy="2616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dirty="0" smtClean="0"/>
                    <a:t>IN</a:t>
                  </a:r>
                  <a:endParaRPr lang="en-US" sz="1050" dirty="0"/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2411760" y="2780928"/>
                  <a:ext cx="423664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50" dirty="0" smtClean="0"/>
                    <a:t>OUT</a:t>
                  </a:r>
                  <a:endParaRPr lang="en-US" sz="1050" dirty="0"/>
                </a:p>
              </p:txBody>
            </p:sp>
          </p:grpSp>
        </p:grpSp>
        <p:sp>
          <p:nvSpPr>
            <p:cNvPr id="49" name="Rectangle 48"/>
            <p:cNvSpPr/>
            <p:nvPr/>
          </p:nvSpPr>
          <p:spPr>
            <a:xfrm>
              <a:off x="6588224" y="4437112"/>
              <a:ext cx="576064" cy="288032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2"/>
                  </a:solidFill>
                </a:rPr>
                <a:t>Pol?</a:t>
              </a:r>
              <a:endParaRPr lang="en-US" dirty="0">
                <a:solidFill>
                  <a:schemeClr val="tx2"/>
                </a:solidFill>
              </a:endParaRPr>
            </a:p>
          </p:txBody>
        </p:sp>
        <p:cxnSp>
          <p:nvCxnSpPr>
            <p:cNvPr id="51" name="Straight Connector 50"/>
            <p:cNvCxnSpPr>
              <a:stCxn id="46" idx="0"/>
              <a:endCxn id="49" idx="2"/>
            </p:cNvCxnSpPr>
            <p:nvPr/>
          </p:nvCxnSpPr>
          <p:spPr>
            <a:xfrm flipV="1">
              <a:off x="5580112" y="4725144"/>
              <a:ext cx="1296144" cy="21602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>
              <a:stCxn id="43" idx="0"/>
              <a:endCxn id="49" idx="2"/>
            </p:cNvCxnSpPr>
            <p:nvPr/>
          </p:nvCxnSpPr>
          <p:spPr>
            <a:xfrm flipV="1">
              <a:off x="6444208" y="4725144"/>
              <a:ext cx="432048" cy="21602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>
              <a:stCxn id="40" idx="0"/>
              <a:endCxn id="49" idx="2"/>
            </p:cNvCxnSpPr>
            <p:nvPr/>
          </p:nvCxnSpPr>
          <p:spPr>
            <a:xfrm flipH="1" flipV="1">
              <a:off x="6876256" y="4725144"/>
              <a:ext cx="432048" cy="21602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>
              <a:stCxn id="37" idx="0"/>
              <a:endCxn id="49" idx="2"/>
            </p:cNvCxnSpPr>
            <p:nvPr/>
          </p:nvCxnSpPr>
          <p:spPr>
            <a:xfrm flipH="1" flipV="1">
              <a:off x="6876256" y="4725144"/>
              <a:ext cx="1296144" cy="21602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484703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  <a:latin typeface="Lucida Grande"/>
                <a:ea typeface="Lucida Grande"/>
                <a:cs typeface="Lucida Grande"/>
              </a:rPr>
              <a:t>Safety, Quality &amp; RAMI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71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305665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018-03-16 12.05.26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6272069" y="0"/>
            <a:ext cx="2871931" cy="21539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Conventional </a:t>
            </a:r>
            <a:r>
              <a:rPr lang="en-US" dirty="0" smtClean="0"/>
              <a:t>Hazards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High</a:t>
            </a:r>
            <a:r>
              <a:rPr lang="en-US" dirty="0"/>
              <a:t> </a:t>
            </a:r>
            <a:r>
              <a:rPr lang="en-US" dirty="0" smtClean="0"/>
              <a:t>voltage cables: ±340 A, ±650 V (pulsed)</a:t>
            </a:r>
          </a:p>
          <a:p>
            <a:pPr lvl="1"/>
            <a:r>
              <a:rPr lang="en-US" dirty="0" smtClean="0"/>
              <a:t>Clear labeling and distinction between HV and signal cables</a:t>
            </a:r>
          </a:p>
          <a:p>
            <a:pPr lvl="1"/>
            <a:r>
              <a:rPr lang="en-US" dirty="0" smtClean="0"/>
              <a:t>Enclosing covers, only removable by </a:t>
            </a:r>
            <a:r>
              <a:rPr lang="en-US" dirty="0" smtClean="0"/>
              <a:t>tools</a:t>
            </a:r>
          </a:p>
          <a:p>
            <a:pPr lvl="1"/>
            <a:r>
              <a:rPr lang="en-US" dirty="0" smtClean="0"/>
              <a:t>Power supply Enable / Interlock (NC) to prevent operation during access</a:t>
            </a:r>
            <a:endParaRPr lang="en-US" dirty="0" smtClean="0"/>
          </a:p>
          <a:p>
            <a:pPr lvl="1"/>
            <a:r>
              <a:rPr lang="en-US" dirty="0" smtClean="0"/>
              <a:t>CR: reduce cover openings significantly!</a:t>
            </a:r>
            <a:endParaRPr lang="en-US" dirty="0"/>
          </a:p>
          <a:p>
            <a:r>
              <a:rPr lang="en-US" dirty="0" smtClean="0"/>
              <a:t>Mechanical hazards: </a:t>
            </a:r>
          </a:p>
          <a:p>
            <a:pPr lvl="1"/>
            <a:r>
              <a:rPr lang="en-US" dirty="0" smtClean="0"/>
              <a:t>Topple </a:t>
            </a:r>
            <a:r>
              <a:rPr lang="en-US" dirty="0"/>
              <a:t>dangers should be avoided if possible</a:t>
            </a:r>
          </a:p>
          <a:p>
            <a:pPr lvl="1"/>
            <a:r>
              <a:rPr lang="en-US" dirty="0" smtClean="0"/>
              <a:t>Girder </a:t>
            </a:r>
            <a:r>
              <a:rPr lang="en-US" dirty="0"/>
              <a:t>should be secured in </a:t>
            </a:r>
            <a:r>
              <a:rPr lang="en-US" dirty="0" smtClean="0"/>
              <a:t>place </a:t>
            </a:r>
            <a:r>
              <a:rPr lang="en-US" dirty="0"/>
              <a:t>once </a:t>
            </a:r>
            <a:r>
              <a:rPr lang="en-US" dirty="0" smtClean="0"/>
              <a:t>aligned (turnbuckles)</a:t>
            </a:r>
            <a:endParaRPr lang="en-US" dirty="0" smtClean="0"/>
          </a:p>
          <a:p>
            <a:r>
              <a:rPr lang="en-US" dirty="0" smtClean="0"/>
              <a:t>Operation and service manual available</a:t>
            </a:r>
          </a:p>
          <a:p>
            <a:pPr lvl="1"/>
            <a:r>
              <a:rPr lang="en-US" dirty="0" smtClean="0"/>
              <a:t>Includes evaluation of installation and maintenance risks and mitigating precautions.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72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07663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ut_THA_nom_59.5_20_13.5_5.0499999999999998_fpprof_BEW_200kHz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57" y="1462327"/>
            <a:ext cx="2609995" cy="252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RSM Failure?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04CE44-48BD-4D43-B3DD-E6605507CBA7}" type="slidenum">
              <a:rPr lang="da-DK" smtClean="0"/>
              <a:pPr>
                <a:defRPr/>
              </a:pPr>
              <a:t>73</a:t>
            </a:fld>
            <a:endParaRPr lang="da-DK" dirty="0"/>
          </a:p>
        </p:txBody>
      </p:sp>
      <p:grpSp>
        <p:nvGrpSpPr>
          <p:cNvPr id="20" name="Group 19"/>
          <p:cNvGrpSpPr/>
          <p:nvPr/>
        </p:nvGrpSpPr>
        <p:grpSpPr>
          <a:xfrm>
            <a:off x="3192044" y="1462327"/>
            <a:ext cx="2609995" cy="2520000"/>
            <a:chOff x="3192044" y="1462327"/>
            <a:chExt cx="2609995" cy="2520000"/>
          </a:xfrm>
        </p:grpSpPr>
        <p:pic>
          <p:nvPicPr>
            <p:cNvPr id="6" name="Picture 5" descr="out_THA_full_raster_failure_0_0_13.5_5.0499999999999998_fpprof_BEW_200kHz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2044" y="1462327"/>
              <a:ext cx="2609995" cy="25200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3752005" y="3540845"/>
              <a:ext cx="14733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000000"/>
                  </a:solidFill>
                </a:rPr>
                <a:t>No </a:t>
              </a:r>
              <a:r>
                <a:rPr lang="en-US" sz="2000" dirty="0">
                  <a:solidFill>
                    <a:srgbClr val="000000"/>
                  </a:solidFill>
                </a:rPr>
                <a:t>r</a:t>
              </a:r>
              <a:r>
                <a:rPr lang="en-US" sz="2000" dirty="0" smtClean="0">
                  <a:solidFill>
                    <a:srgbClr val="000000"/>
                  </a:solidFill>
                </a:rPr>
                <a:t>astering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284633" y="1462327"/>
            <a:ext cx="2609995" cy="2520000"/>
            <a:chOff x="6284633" y="1462327"/>
            <a:chExt cx="2609995" cy="2520000"/>
          </a:xfrm>
        </p:grpSpPr>
        <p:pic>
          <p:nvPicPr>
            <p:cNvPr id="5" name="Picture 4" descr="out_THA_diagonal_59.5_20_13.5_5.0499999999999998_fpprof_BEW_999kHz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4633" y="1462327"/>
              <a:ext cx="2609995" cy="2520000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7218597" y="3540845"/>
              <a:ext cx="7363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000000"/>
                  </a:solidFill>
                </a:rPr>
                <a:t>f</a:t>
              </a:r>
              <a:r>
                <a:rPr lang="en-US" sz="2000" baseline="-25000" dirty="0" smtClean="0">
                  <a:solidFill>
                    <a:srgbClr val="000000"/>
                  </a:solidFill>
                </a:rPr>
                <a:t>x</a:t>
              </a:r>
              <a:r>
                <a:rPr lang="en-US" sz="2000" dirty="0" smtClean="0">
                  <a:solidFill>
                    <a:srgbClr val="000000"/>
                  </a:solidFill>
                </a:rPr>
                <a:t> = f</a:t>
              </a:r>
              <a:r>
                <a:rPr lang="en-US" sz="2000" baseline="-25000" dirty="0" smtClean="0">
                  <a:solidFill>
                    <a:srgbClr val="000000"/>
                  </a:solidFill>
                </a:rPr>
                <a:t>y</a:t>
              </a:r>
              <a:endParaRPr lang="en-US" sz="2000" baseline="-25000" dirty="0">
                <a:solidFill>
                  <a:srgbClr val="000000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69508" y="3540845"/>
            <a:ext cx="10656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Nominal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3672159" y="474287"/>
            <a:ext cx="42114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800" dirty="0" smtClean="0">
                <a:solidFill>
                  <a:schemeClr val="bg1"/>
                </a:solidFill>
              </a:rPr>
              <a:t>Figure of merit: </a:t>
            </a:r>
          </a:p>
          <a:p>
            <a:pPr marL="285750" indent="-285750">
              <a:lnSpc>
                <a:spcPct val="100000"/>
              </a:lnSpc>
              <a:buFontTx/>
              <a:buChar char="-"/>
            </a:pPr>
            <a:r>
              <a:rPr lang="en-US" sz="1800" dirty="0" smtClean="0">
                <a:solidFill>
                  <a:schemeClr val="bg1"/>
                </a:solidFill>
              </a:rPr>
              <a:t>Peak current density (J</a:t>
            </a:r>
            <a:r>
              <a:rPr lang="en-US" sz="1800" baseline="-25000" dirty="0" smtClean="0">
                <a:solidFill>
                  <a:schemeClr val="bg1"/>
                </a:solidFill>
              </a:rPr>
              <a:t>max</a:t>
            </a:r>
            <a:r>
              <a:rPr lang="en-US" sz="1800" dirty="0" smtClean="0">
                <a:solidFill>
                  <a:schemeClr val="bg1"/>
                </a:solidFill>
              </a:rPr>
              <a:t>) on target</a:t>
            </a:r>
          </a:p>
          <a:p>
            <a:pPr marL="285750" indent="-285750">
              <a:lnSpc>
                <a:spcPct val="100000"/>
              </a:lnSpc>
              <a:buFontTx/>
              <a:buChar char="-"/>
            </a:pPr>
            <a:r>
              <a:rPr lang="en-US" sz="1800" dirty="0" smtClean="0">
                <a:solidFill>
                  <a:schemeClr val="bg1"/>
                </a:solidFill>
              </a:rPr>
              <a:t>Beam outside nominal footprint regions</a:t>
            </a:r>
            <a:endParaRPr lang="en-US" sz="1800" dirty="0">
              <a:solidFill>
                <a:schemeClr val="bg1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99454" y="4110442"/>
            <a:ext cx="2610000" cy="2541583"/>
            <a:chOff x="99454" y="4110442"/>
            <a:chExt cx="2610000" cy="2541583"/>
          </a:xfrm>
        </p:grpSpPr>
        <p:pic>
          <p:nvPicPr>
            <p:cNvPr id="14" name="Picture 13" descr="out_THA_redHamp_44.630000000000003_20_13.5_5.0499999999999998_fpprof_BEW_200kHz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454" y="4110442"/>
              <a:ext cx="2610000" cy="252000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478139" y="6251915"/>
              <a:ext cx="184001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000000"/>
                  </a:solidFill>
                </a:rPr>
                <a:t>Loss of 1 H RSM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192044" y="4110442"/>
            <a:ext cx="5702586" cy="2541583"/>
            <a:chOff x="3192044" y="4110442"/>
            <a:chExt cx="5702586" cy="2541583"/>
          </a:xfrm>
        </p:grpSpPr>
        <p:grpSp>
          <p:nvGrpSpPr>
            <p:cNvPr id="23" name="Group 22"/>
            <p:cNvGrpSpPr/>
            <p:nvPr/>
          </p:nvGrpSpPr>
          <p:grpSpPr>
            <a:xfrm>
              <a:off x="3192044" y="4110442"/>
              <a:ext cx="2609995" cy="2541583"/>
              <a:chOff x="3192044" y="4110442"/>
              <a:chExt cx="2609995" cy="2541583"/>
            </a:xfrm>
          </p:grpSpPr>
          <p:pic>
            <p:nvPicPr>
              <p:cNvPr id="8" name="Picture 7" descr="out_THA_small_beam_59.5_20_6.75_2.5299999999999998_fpprof_BEW_200kHz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92044" y="4110442"/>
                <a:ext cx="2609995" cy="2520000"/>
              </a:xfrm>
              <a:prstGeom prst="rect">
                <a:avLst/>
              </a:prstGeom>
            </p:spPr>
          </p:pic>
          <p:sp>
            <p:nvSpPr>
              <p:cNvPr id="11" name="TextBox 10"/>
              <p:cNvSpPr txBox="1"/>
              <p:nvPr/>
            </p:nvSpPr>
            <p:spPr>
              <a:xfrm>
                <a:off x="3219096" y="6251915"/>
                <a:ext cx="254295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000" dirty="0" smtClean="0">
                    <a:solidFill>
                      <a:srgbClr val="000000"/>
                    </a:solidFill>
                  </a:rPr>
                  <a:t>50% smaller beam size</a:t>
                </a:r>
                <a:endParaRPr lang="en-US" sz="20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6270055" y="4110442"/>
              <a:ext cx="2624575" cy="2541583"/>
              <a:chOff x="6270055" y="4110442"/>
              <a:chExt cx="2624575" cy="2541583"/>
            </a:xfrm>
          </p:grpSpPr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84630" y="4110442"/>
                <a:ext cx="2610000" cy="2520000"/>
              </a:xfrm>
              <a:prstGeom prst="rect">
                <a:avLst/>
              </a:prstGeom>
            </p:spPr>
          </p:pic>
          <p:sp>
            <p:nvSpPr>
              <p:cNvPr id="19" name="TextBox 18"/>
              <p:cNvSpPr txBox="1"/>
              <p:nvPr/>
            </p:nvSpPr>
            <p:spPr>
              <a:xfrm>
                <a:off x="6270055" y="6251915"/>
                <a:ext cx="238904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rgbClr val="000000"/>
                    </a:solidFill>
                  </a:rPr>
                  <a:t>5</a:t>
                </a:r>
                <a:r>
                  <a:rPr lang="en-US" sz="2000" dirty="0" smtClean="0">
                    <a:solidFill>
                      <a:srgbClr val="000000"/>
                    </a:solidFill>
                  </a:rPr>
                  <a:t>0% larger beam size</a:t>
                </a:r>
                <a:endParaRPr lang="en-US" sz="2000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5" name="Rounded Rectangle 24"/>
          <p:cNvSpPr/>
          <p:nvPr/>
        </p:nvSpPr>
        <p:spPr bwMode="auto">
          <a:xfrm>
            <a:off x="3014211" y="4069667"/>
            <a:ext cx="6129789" cy="2788334"/>
          </a:xfrm>
          <a:prstGeom prst="roundRect">
            <a:avLst/>
          </a:prstGeom>
          <a:noFill/>
          <a:ln w="38100" cap="flat" cmpd="sng" algn="ctr">
            <a:solidFill>
              <a:srgbClr val="00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U Passata" pitchFamily="34" charset="0"/>
              <a:buNone/>
              <a:tabLst/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U Passat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4082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RAMI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4781917"/>
              </p:ext>
            </p:extLst>
          </p:nvPr>
        </p:nvGraphicFramePr>
        <p:xfrm>
          <a:off x="0" y="1352360"/>
          <a:ext cx="9144000" cy="4546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4071"/>
                <a:gridCol w="1322419"/>
                <a:gridCol w="968900"/>
                <a:gridCol w="2094921"/>
                <a:gridCol w="1597376"/>
                <a:gridCol w="174631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Incident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9D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Type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9D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Occurence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9D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Impact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9D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Time to recover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9D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Preventive measures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9DD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1 x power</a:t>
                      </a:r>
                      <a:r>
                        <a:rPr lang="en-US" sz="1400" baseline="0" dirty="0" smtClean="0"/>
                        <a:t> supply failure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Random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&lt; 1 / y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Not harmful for short periods</a:t>
                      </a:r>
                    </a:p>
                    <a:p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&lt; 10 min. by adjusting the remaining 3 RSMs.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Monitor</a:t>
                      </a:r>
                      <a:r>
                        <a:rPr lang="en-US" sz="1400" baseline="0" dirty="0" smtClean="0"/>
                        <a:t> internal operating temperatures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60">
                <a:tc rowSpan="2">
                  <a:txBody>
                    <a:bodyPr/>
                    <a:lstStyle/>
                    <a:p>
                      <a:r>
                        <a:rPr lang="en-US" sz="1400" dirty="0" smtClean="0"/>
                        <a:t>8 x power</a:t>
                      </a:r>
                      <a:r>
                        <a:rPr lang="en-US" sz="1400" baseline="0" dirty="0" smtClean="0"/>
                        <a:t> supply failure</a:t>
                      </a:r>
                      <a:r>
                        <a:rPr lang="en-US" sz="1400" dirty="0" smtClean="0"/>
                        <a:t> 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400" dirty="0" smtClean="0"/>
                        <a:t>Random, common mode</a:t>
                      </a:r>
                    </a:p>
                    <a:p>
                      <a:r>
                        <a:rPr lang="en-US" sz="1400" dirty="0" smtClean="0"/>
                        <a:t>(central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system failure, configuration)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400" dirty="0" smtClean="0"/>
                        <a:t>?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Single pulse: not harmful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&lt; 10 min.</a:t>
                      </a:r>
                      <a:r>
                        <a:rPr lang="en-US" sz="1400" baseline="0" dirty="0" smtClean="0"/>
                        <a:t> depending on cause</a:t>
                      </a:r>
                      <a:endParaRPr lang="en-US" sz="1400" dirty="0" smtClean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400" dirty="0" smtClean="0"/>
                        <a:t>High degree of parallel redundancy,</a:t>
                      </a:r>
                      <a:r>
                        <a:rPr lang="en-US" sz="1400" baseline="0" dirty="0" smtClean="0"/>
                        <a:t> monitor beam (PBI) and magnets (FDU) closely</a:t>
                      </a:r>
                      <a:endParaRPr lang="en-US" sz="1400" dirty="0" smtClean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Multiple pulses: PBW / target failure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1-6</a:t>
                      </a:r>
                      <a:r>
                        <a:rPr lang="en-US" sz="1400" baseline="0" dirty="0" smtClean="0"/>
                        <a:t> months?</a:t>
                      </a:r>
                      <a:endParaRPr lang="en-US" sz="1400" dirty="0" smtClean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Cable,</a:t>
                      </a:r>
                      <a:r>
                        <a:rPr lang="en-US" sz="1400" baseline="0" dirty="0" smtClean="0"/>
                        <a:t> coil insulation deterioration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Lifetime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 / 5-10 y?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Not harmful, assuming</a:t>
                      </a:r>
                      <a:r>
                        <a:rPr lang="en-US" sz="1400" baseline="0" dirty="0" smtClean="0"/>
                        <a:t> a localized sudden event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Tunnel</a:t>
                      </a:r>
                      <a:r>
                        <a:rPr lang="en-US" sz="1400" baseline="0" dirty="0" smtClean="0"/>
                        <a:t> a</a:t>
                      </a:r>
                      <a:r>
                        <a:rPr lang="en-US" sz="1400" dirty="0" smtClean="0"/>
                        <a:t>ccess + </a:t>
                      </a:r>
                      <a:r>
                        <a:rPr lang="en-US" sz="1400" dirty="0" smtClean="0"/>
                        <a:t>1h </a:t>
                      </a:r>
                      <a:r>
                        <a:rPr lang="mr-IN" sz="1400" dirty="0" smtClean="0"/>
                        <a:t>–</a:t>
                      </a:r>
                      <a:r>
                        <a:rPr lang="en-US" sz="1400" dirty="0" smtClean="0"/>
                        <a:t> 1day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Regular</a:t>
                      </a:r>
                      <a:r>
                        <a:rPr lang="en-US" sz="1400" baseline="0" dirty="0" smtClean="0"/>
                        <a:t> inspection for </a:t>
                      </a:r>
                      <a:r>
                        <a:rPr lang="en-US" sz="1400" baseline="0" dirty="0" err="1" smtClean="0"/>
                        <a:t>embrittlement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Vacuum leak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Random</a:t>
                      </a:r>
                    </a:p>
                    <a:p>
                      <a:r>
                        <a:rPr lang="en-US" sz="1400" dirty="0" smtClean="0"/>
                        <a:t>(following replacements, alignment) 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?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Could prevent operation (beam loss on res. gas)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1-2 days depending</a:t>
                      </a:r>
                      <a:r>
                        <a:rPr lang="en-US" sz="1400" baseline="0" dirty="0" smtClean="0"/>
                        <a:t> on </a:t>
                      </a:r>
                      <a:r>
                        <a:rPr lang="en-US" sz="1400" baseline="0" dirty="0" smtClean="0"/>
                        <a:t>cool-down </a:t>
                      </a:r>
                      <a:r>
                        <a:rPr lang="en-US" sz="1400" baseline="0" dirty="0" smtClean="0"/>
                        <a:t>time and preparation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Monitor</a:t>
                      </a:r>
                      <a:r>
                        <a:rPr lang="en-US" sz="1400" baseline="0" dirty="0" smtClean="0"/>
                        <a:t> pressure near raster section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Water-cooling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Random, wear-out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 / 3 - 5 y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Could prevent operation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Tunnel</a:t>
                      </a:r>
                      <a:r>
                        <a:rPr lang="en-US" sz="1400" baseline="0" dirty="0" smtClean="0"/>
                        <a:t> a</a:t>
                      </a:r>
                      <a:r>
                        <a:rPr lang="en-US" sz="1400" dirty="0" smtClean="0"/>
                        <a:t>ccess + 1h </a:t>
                      </a:r>
                      <a:r>
                        <a:rPr lang="mr-IN" sz="1400" dirty="0" smtClean="0"/>
                        <a:t>–</a:t>
                      </a:r>
                      <a:r>
                        <a:rPr lang="en-US" sz="1400" dirty="0" smtClean="0"/>
                        <a:t> 1day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Rad.hard</a:t>
                      </a:r>
                      <a:r>
                        <a:rPr lang="en-US" sz="1400" dirty="0" smtClean="0"/>
                        <a:t> hoses, regular inspections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74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979492"/>
            <a:ext cx="91570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Redundant </a:t>
            </a:r>
            <a:r>
              <a:rPr lang="en-US" dirty="0" smtClean="0"/>
              <a:t>system of raster magnets with strength contingency allows for a quick recovery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The design aims at using </a:t>
            </a:r>
            <a:r>
              <a:rPr lang="en-US" dirty="0" smtClean="0"/>
              <a:t>rad-</a:t>
            </a:r>
            <a:r>
              <a:rPr lang="en-US" dirty="0" smtClean="0"/>
              <a:t>resistant materials, where possible. Additionally components, like cables, are placed </a:t>
            </a:r>
            <a:r>
              <a:rPr lang="en-US" dirty="0" smtClean="0"/>
              <a:t>far </a:t>
            </a:r>
            <a:r>
              <a:rPr lang="en-US" dirty="0" smtClean="0"/>
              <a:t>away from the beam center and prepared for </a:t>
            </a:r>
            <a:r>
              <a:rPr lang="en-US" dirty="0" smtClean="0"/>
              <a:t>swift exchange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55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Suggested Spare Components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2385663"/>
              </p:ext>
            </p:extLst>
          </p:nvPr>
        </p:nvGraphicFramePr>
        <p:xfrm>
          <a:off x="457200" y="1600200"/>
          <a:ext cx="8229600" cy="35813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3023"/>
                <a:gridCol w="1045029"/>
                <a:gridCol w="510154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Quantity</a:t>
                      </a: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Comment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Cable between connection box and bus bars </a:t>
                      </a:r>
                      <a:endParaRPr lang="en-US" dirty="0" smtClean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Cables may be exposed to radiation causing degradation. The cables are easily exchangeable causing minimum down time. </a:t>
                      </a:r>
                      <a:endParaRPr lang="en-US" dirty="0" smtClean="0"/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Coils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May be exchanged in case of long term degradation of insulation</a:t>
                      </a:r>
                      <a:endParaRPr lang="en-US" dirty="0" smtClean="0"/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Ferrites, horizontal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Ferrites do not degrade. Ferrites are fragile and could potentially be damaged during exchange of a coil </a:t>
                      </a:r>
                      <a:endParaRPr lang="en-US" dirty="0" smtClean="0"/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Ferrites, vertical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As above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Vacuum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smtClean="0"/>
                        <a:t>chambers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Ceramic</a:t>
                      </a:r>
                      <a:r>
                        <a:rPr lang="en-US" baseline="0" dirty="0" smtClean="0"/>
                        <a:t> chambers are brittle</a:t>
                      </a:r>
                      <a:endParaRPr lang="en-US" dirty="0" smtClean="0"/>
                    </a:p>
                  </a:txBody>
                  <a:tcPr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75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563748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96468"/>
          </a:xfrm>
        </p:spPr>
        <p:txBody>
          <a:bodyPr>
            <a:noAutofit/>
          </a:bodyPr>
          <a:lstStyle/>
          <a:p>
            <a:pPr marL="57140" indent="0">
              <a:buNone/>
            </a:pPr>
            <a:r>
              <a:rPr lang="en-US" sz="1600" b="1" dirty="0" smtClean="0"/>
              <a:t>FAT I</a:t>
            </a:r>
            <a:r>
              <a:rPr lang="en-US" sz="1600" b="1" dirty="0"/>
              <a:t> (pre-series)</a:t>
            </a:r>
            <a:r>
              <a:rPr lang="en-US" sz="1600" b="1" dirty="0" smtClean="0"/>
              <a:t>, Supplier</a:t>
            </a:r>
          </a:p>
          <a:p>
            <a:pPr marL="400040">
              <a:buFontTx/>
              <a:buChar char="-"/>
            </a:pPr>
            <a:r>
              <a:rPr lang="en-US" sz="1600" dirty="0" smtClean="0"/>
              <a:t>Mechanical, electrical, vacuum</a:t>
            </a:r>
          </a:p>
          <a:p>
            <a:pPr marL="400040">
              <a:buFontTx/>
              <a:buChar char="-"/>
            </a:pPr>
            <a:r>
              <a:rPr lang="en-US" sz="1600" dirty="0" smtClean="0"/>
              <a:t>Magnetics: Performance </a:t>
            </a:r>
            <a:r>
              <a:rPr lang="en-US" sz="1600" dirty="0"/>
              <a:t>(</a:t>
            </a:r>
            <a:r>
              <a:rPr lang="en-US" sz="1600" i="1" dirty="0"/>
              <a:t>B</a:t>
            </a:r>
            <a:r>
              <a:rPr lang="en-US" sz="1600" dirty="0"/>
              <a:t>(</a:t>
            </a:r>
            <a:r>
              <a:rPr lang="en-US" sz="1600" i="1" dirty="0"/>
              <a:t>t</a:t>
            </a:r>
            <a:r>
              <a:rPr lang="en-US" sz="1600" dirty="0"/>
              <a:t>) waveforms, field quality, synchronization) of magnets + cable + </a:t>
            </a:r>
            <a:r>
              <a:rPr lang="en-US" sz="1600" dirty="0" smtClean="0"/>
              <a:t>supplies</a:t>
            </a:r>
          </a:p>
          <a:p>
            <a:pPr marL="400040">
              <a:buFontTx/>
              <a:buChar char="-"/>
            </a:pPr>
            <a:r>
              <a:rPr lang="en-US" sz="1600" dirty="0" smtClean="0"/>
              <a:t>Validation program suggested by supplier – to be approved by Aarhus University (and ESS)</a:t>
            </a:r>
            <a:endParaRPr lang="en-US" sz="1600" dirty="0"/>
          </a:p>
          <a:p>
            <a:pPr marL="57140" indent="0">
              <a:buNone/>
            </a:pPr>
            <a:endParaRPr lang="en-US" sz="1600" dirty="0" smtClean="0"/>
          </a:p>
          <a:p>
            <a:pPr marL="57140" indent="0">
              <a:buNone/>
            </a:pPr>
            <a:r>
              <a:rPr lang="en-US" sz="1600" b="1" dirty="0" smtClean="0"/>
              <a:t>SAT I</a:t>
            </a:r>
            <a:r>
              <a:rPr lang="en-US" sz="1600" b="1" dirty="0"/>
              <a:t> (pre-series)</a:t>
            </a:r>
            <a:r>
              <a:rPr lang="en-US" sz="1600" b="1" dirty="0" smtClean="0"/>
              <a:t>, Aarhus University</a:t>
            </a:r>
          </a:p>
          <a:p>
            <a:pPr marL="400040">
              <a:buFontTx/>
              <a:buChar char="-"/>
            </a:pPr>
            <a:r>
              <a:rPr lang="en-US" sz="1600" dirty="0" smtClean="0"/>
              <a:t>Visual inspection for potential shipping damage</a:t>
            </a:r>
          </a:p>
          <a:p>
            <a:pPr marL="400040">
              <a:buFontTx/>
              <a:buChar char="-"/>
            </a:pPr>
            <a:r>
              <a:rPr lang="en-US" sz="1600" dirty="0" smtClean="0"/>
              <a:t>System installation + nominal performance </a:t>
            </a:r>
            <a:r>
              <a:rPr lang="en-US" sz="1600" dirty="0" smtClean="0"/>
              <a:t>testing</a:t>
            </a:r>
            <a:endParaRPr lang="en-US" sz="1600" b="1" dirty="0"/>
          </a:p>
          <a:p>
            <a:pPr marL="400040">
              <a:buFontTx/>
              <a:buChar char="-"/>
            </a:pPr>
            <a:r>
              <a:rPr lang="en-US" sz="1600" dirty="0" smtClean="0"/>
              <a:t>Operation </a:t>
            </a:r>
            <a:r>
              <a:rPr lang="en-US" sz="1600" dirty="0"/>
              <a:t>will be assessed in detail and long-term </a:t>
            </a:r>
            <a:r>
              <a:rPr lang="en-US" sz="1600" dirty="0" smtClean="0"/>
              <a:t>stability tests </a:t>
            </a:r>
            <a:r>
              <a:rPr lang="en-US" sz="1600" dirty="0"/>
              <a:t>will be made </a:t>
            </a:r>
            <a:r>
              <a:rPr lang="en-US" sz="1600" dirty="0" smtClean="0"/>
              <a:t>(&lt;4+6 </a:t>
            </a:r>
            <a:r>
              <a:rPr lang="en-US" sz="1600" dirty="0"/>
              <a:t>months</a:t>
            </a:r>
            <a:r>
              <a:rPr lang="en-US" sz="1600" dirty="0" smtClean="0"/>
              <a:t>)</a:t>
            </a:r>
          </a:p>
          <a:p>
            <a:pPr marL="400040">
              <a:buFontTx/>
              <a:buChar char="-"/>
            </a:pPr>
            <a:r>
              <a:rPr lang="en-US" sz="1600" dirty="0" smtClean="0"/>
              <a:t>Typical operation modes + stress tests. Temperature readings (thermocouples + thermography)</a:t>
            </a:r>
          </a:p>
          <a:p>
            <a:pPr marL="57140" indent="0">
              <a:buNone/>
            </a:pPr>
            <a:endParaRPr lang="en-US" sz="1600" b="1" dirty="0" smtClean="0"/>
          </a:p>
          <a:p>
            <a:pPr marL="57140" indent="0">
              <a:buNone/>
            </a:pPr>
            <a:r>
              <a:rPr lang="en-US" sz="1600" b="1" dirty="0" smtClean="0"/>
              <a:t>FAT II (production series), Supplier</a:t>
            </a:r>
          </a:p>
          <a:p>
            <a:pPr marL="342890" indent="-285750">
              <a:buFontTx/>
              <a:buChar char="-"/>
            </a:pPr>
            <a:r>
              <a:rPr lang="en-US" sz="1600" dirty="0" smtClean="0"/>
              <a:t>As FAT I + additional points based on findings from pre-series </a:t>
            </a:r>
            <a:r>
              <a:rPr lang="en-US" sz="1600" dirty="0" smtClean="0"/>
              <a:t>SAT</a:t>
            </a:r>
            <a:r>
              <a:rPr lang="en-US" sz="1600" dirty="0" smtClean="0"/>
              <a:t>?</a:t>
            </a:r>
          </a:p>
          <a:p>
            <a:pPr marL="342890" indent="-285750">
              <a:buFontTx/>
              <a:buChar char="-"/>
            </a:pPr>
            <a:endParaRPr lang="en-US" sz="1600" b="1" dirty="0" smtClean="0"/>
          </a:p>
          <a:p>
            <a:pPr marL="57140" indent="0">
              <a:buNone/>
            </a:pPr>
            <a:r>
              <a:rPr lang="en-US" sz="1600" b="1" dirty="0" smtClean="0"/>
              <a:t>SAT </a:t>
            </a:r>
            <a:r>
              <a:rPr lang="en-US" sz="1600" b="1" dirty="0"/>
              <a:t>II (production series), </a:t>
            </a:r>
            <a:r>
              <a:rPr lang="en-US" sz="1600" b="1" dirty="0" smtClean="0"/>
              <a:t>ESS + Aarhus University</a:t>
            </a:r>
            <a:endParaRPr lang="en-US" sz="1600" b="1" dirty="0"/>
          </a:p>
          <a:p>
            <a:pPr marL="342890" indent="-285750">
              <a:buFontTx/>
              <a:buChar char="-"/>
            </a:pPr>
            <a:r>
              <a:rPr lang="en-US" sz="1600" dirty="0" smtClean="0"/>
              <a:t>System </a:t>
            </a:r>
            <a:r>
              <a:rPr lang="en-US" sz="1600" dirty="0"/>
              <a:t>installation </a:t>
            </a:r>
            <a:r>
              <a:rPr lang="en-US" sz="1600" dirty="0" smtClean="0"/>
              <a:t>+ nominal performance testing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76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54644" y="5206911"/>
            <a:ext cx="26215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FAT II description pending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1735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85699" tIns="42850" rIns="85699" bIns="42850">
            <a:normAutofit/>
          </a:bodyPr>
          <a:lstStyle/>
          <a:p>
            <a:pPr marL="360363" indent="-360363"/>
            <a:r>
              <a:rPr lang="en-GB" sz="3400" dirty="0" smtClean="0"/>
              <a:t>Top risks @ CDR-2</a:t>
            </a:r>
            <a:endParaRPr lang="en-GB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85699" tIns="42850" rIns="85699" bIns="42850">
            <a:normAutofit/>
          </a:bodyPr>
          <a:lstStyle/>
          <a:p>
            <a:pPr marL="400040" indent="-342900"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</a:rPr>
              <a:t>Top risks</a:t>
            </a:r>
          </a:p>
          <a:p>
            <a:pPr marL="800090" lvl="1" indent="-342900">
              <a:buFont typeface="Arial"/>
              <a:buChar char="•"/>
            </a:pPr>
            <a:r>
              <a:rPr lang="en-US" sz="2000" dirty="0" smtClean="0"/>
              <a:t>Late changes in design parameters: max </a:t>
            </a:r>
            <a:r>
              <a:rPr lang="en-US" sz="2000" i="1" dirty="0" smtClean="0"/>
              <a:t>f</a:t>
            </a:r>
            <a:r>
              <a:rPr lang="en-US" sz="2000" dirty="0" smtClean="0"/>
              <a:t> (</a:t>
            </a:r>
            <a:r>
              <a:rPr lang="en-US" sz="2000" dirty="0" err="1" smtClean="0"/>
              <a:t>neutronics</a:t>
            </a:r>
            <a:r>
              <a:rPr lang="en-US" sz="2000" dirty="0" smtClean="0"/>
              <a:t>), etc.</a:t>
            </a:r>
          </a:p>
          <a:p>
            <a:pPr marL="800090" lvl="1" indent="-342900"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</a:rPr>
              <a:t>Unexpected effects and parameters not included in simulations: </a:t>
            </a:r>
          </a:p>
          <a:p>
            <a:pPr marL="1200140" lvl="2" indent="-342900">
              <a:buFont typeface="Wingdings" charset="2"/>
              <a:buChar char="ü"/>
            </a:pPr>
            <a:r>
              <a:rPr lang="en-US" sz="1600" dirty="0" smtClean="0">
                <a:solidFill>
                  <a:srgbClr val="000000"/>
                </a:solidFill>
              </a:rPr>
              <a:t>cable, stray fields inducing eddy currents, etc.</a:t>
            </a:r>
          </a:p>
          <a:p>
            <a:pPr marL="1200140" lvl="2" indent="-342900">
              <a:buFont typeface="Arial"/>
              <a:buChar char="•"/>
            </a:pPr>
            <a:r>
              <a:rPr lang="en-US" sz="1600" dirty="0" smtClean="0"/>
              <a:t>Beam losses, activation due to </a:t>
            </a:r>
            <a:r>
              <a:rPr lang="en-US" sz="1600" dirty="0" err="1" smtClean="0"/>
              <a:t>backstreaming</a:t>
            </a:r>
            <a:r>
              <a:rPr lang="en-US" sz="1600" dirty="0" smtClean="0"/>
              <a:t> radiation from target</a:t>
            </a:r>
            <a:endParaRPr lang="en-US" sz="1600" dirty="0"/>
          </a:p>
          <a:p>
            <a:pPr marL="800090" lvl="1" indent="-342900">
              <a:buFont typeface="Wingdings" charset="2"/>
              <a:buChar char="ü"/>
            </a:pPr>
            <a:r>
              <a:rPr lang="en-US" sz="2000" dirty="0" smtClean="0"/>
              <a:t>System not performing well under long-term tests (true &amp; false trips)</a:t>
            </a:r>
            <a:endParaRPr lang="en-US" sz="2000" dirty="0"/>
          </a:p>
          <a:p>
            <a:pPr marL="400040" indent="-342900"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</a:rPr>
              <a:t>Planned risk treatment activities:</a:t>
            </a:r>
          </a:p>
          <a:p>
            <a:pPr marL="800090" lvl="1" indent="-342900">
              <a:buFont typeface="Wingdings" charset="2"/>
              <a:buChar char="ü"/>
            </a:pPr>
            <a:r>
              <a:rPr lang="en-US" sz="2000" dirty="0" smtClean="0"/>
              <a:t>Perform </a:t>
            </a:r>
            <a:r>
              <a:rPr lang="en-US" sz="2000" dirty="0"/>
              <a:t>cable tests before design phase is </a:t>
            </a:r>
            <a:r>
              <a:rPr lang="en-US" sz="2000" dirty="0" smtClean="0"/>
              <a:t>finalized</a:t>
            </a:r>
          </a:p>
          <a:p>
            <a:pPr marL="800090" lvl="1" indent="-342900">
              <a:buFont typeface="Wingdings" charset="2"/>
              <a:buChar char="ü"/>
            </a:pPr>
            <a:r>
              <a:rPr lang="en-US" sz="2000" dirty="0" smtClean="0"/>
              <a:t>Pre-</a:t>
            </a:r>
            <a:r>
              <a:rPr lang="en-US" sz="2000" dirty="0" smtClean="0"/>
              <a:t>series</a:t>
            </a:r>
            <a:r>
              <a:rPr lang="en-US" sz="2000" dirty="0" smtClean="0"/>
              <a:t>: testing and maturing design</a:t>
            </a:r>
            <a:endParaRPr lang="en-US" sz="2000" dirty="0" smtClean="0"/>
          </a:p>
          <a:p>
            <a:pPr marL="800090" lvl="1" indent="-342900">
              <a:buFont typeface="Wingdings" charset="2"/>
              <a:buChar char="ü"/>
            </a:pPr>
            <a:r>
              <a:rPr lang="en-US" sz="2000" dirty="0" smtClean="0"/>
              <a:t>MPS </a:t>
            </a:r>
            <a:r>
              <a:rPr lang="en-US" sz="2000" dirty="0" smtClean="0"/>
              <a:t>discussions: Include designer as early as possible</a:t>
            </a:r>
            <a:endParaRPr lang="en-US" sz="2000" dirty="0" smtClean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C62C7-F79B-CD4A-A5DF-5683BBEC4A65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77</a:t>
            </a:fld>
            <a:endParaRPr lang="sv-SE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0844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212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pre-series equipment has passed the FAT and SAT test procedures (approved at CDR-2)</a:t>
            </a:r>
          </a:p>
          <a:p>
            <a:pPr lvl="1"/>
            <a:r>
              <a:rPr lang="en-US" dirty="0" smtClean="0"/>
              <a:t>Only negligible deviations from expectations</a:t>
            </a:r>
          </a:p>
          <a:p>
            <a:r>
              <a:rPr lang="en-US" dirty="0" smtClean="0"/>
              <a:t>The pre-series has offered an opportunity to verify and mature the design significantly.</a:t>
            </a:r>
          </a:p>
          <a:p>
            <a:pPr lvl="1"/>
            <a:r>
              <a:rPr lang="en-US" dirty="0" smtClean="0"/>
              <a:t>Production procedures refined</a:t>
            </a:r>
          </a:p>
          <a:p>
            <a:pPr lvl="1"/>
            <a:r>
              <a:rPr lang="en-US" dirty="0" smtClean="0"/>
              <a:t>Experience gained from installation, operation, monitoring, etc.</a:t>
            </a:r>
          </a:p>
          <a:p>
            <a:pPr lvl="1"/>
            <a:r>
              <a:rPr lang="en-US" dirty="0" smtClean="0"/>
              <a:t>Lab visits by system stakeholders</a:t>
            </a:r>
            <a:endParaRPr lang="en-US" dirty="0"/>
          </a:p>
          <a:p>
            <a:r>
              <a:rPr lang="en-US" dirty="0" smtClean="0"/>
              <a:t>Experience:</a:t>
            </a:r>
          </a:p>
          <a:p>
            <a:pPr lvl="1"/>
            <a:r>
              <a:rPr lang="en-US" dirty="0" smtClean="0"/>
              <a:t>Output signal shape</a:t>
            </a:r>
          </a:p>
          <a:p>
            <a:pPr lvl="1"/>
            <a:r>
              <a:rPr lang="en-US" dirty="0" smtClean="0"/>
              <a:t>Supply behavior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78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60393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Pre-Series Endgame?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391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Maximize benefit of Pre-Series test lab at AU</a:t>
            </a:r>
          </a:p>
          <a:p>
            <a:pPr lvl="1"/>
            <a:r>
              <a:rPr lang="en-US" dirty="0" smtClean="0"/>
              <a:t>Additional verification and interface testing?</a:t>
            </a:r>
          </a:p>
          <a:p>
            <a:pPr lvl="1"/>
            <a:r>
              <a:rPr lang="en-US" dirty="0" smtClean="0"/>
              <a:t>Verify </a:t>
            </a:r>
            <a:r>
              <a:rPr lang="en-US" dirty="0"/>
              <a:t>system performance after ceramic chamber test coating</a:t>
            </a:r>
          </a:p>
          <a:p>
            <a:pPr lvl="1"/>
            <a:r>
              <a:rPr lang="en-US" dirty="0" smtClean="0"/>
              <a:t>FDU </a:t>
            </a:r>
            <a:r>
              <a:rPr lang="en-US" dirty="0"/>
              <a:t>mockup</a:t>
            </a:r>
          </a:p>
          <a:p>
            <a:r>
              <a:rPr lang="en-US" dirty="0" smtClean="0"/>
              <a:t>Decommissioning proposal</a:t>
            </a:r>
          </a:p>
          <a:p>
            <a:pPr lvl="1"/>
            <a:r>
              <a:rPr lang="en-US" dirty="0" smtClean="0"/>
              <a:t>All equipment is sent to </a:t>
            </a:r>
            <a:r>
              <a:rPr lang="en-US" dirty="0" err="1" smtClean="0"/>
              <a:t>Danfysik</a:t>
            </a:r>
            <a:r>
              <a:rPr lang="en-US" dirty="0" smtClean="0"/>
              <a:t>, where the system will be refurbished to include the production series amendments</a:t>
            </a:r>
          </a:p>
          <a:p>
            <a:pPr lvl="1"/>
            <a:r>
              <a:rPr lang="en-US" dirty="0" smtClean="0"/>
              <a:t>ESS receives 1 RSM, 1 power supply, 1 ceramic vacuum chamber to be used as complete spare units</a:t>
            </a:r>
          </a:p>
          <a:p>
            <a:pPr lvl="1"/>
            <a:r>
              <a:rPr lang="en-US" dirty="0" err="1" smtClean="0"/>
              <a:t>Danfysik</a:t>
            </a:r>
            <a:r>
              <a:rPr lang="en-US" dirty="0" smtClean="0"/>
              <a:t> gets to reuse remaining parts in production-series and holds all refurbishing costs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79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98279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RSM Supply (feasibility study level)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04CE44-48BD-4D43-B3DD-E6605507CBA7}" type="slidenum">
              <a:rPr lang="da-DK" smtClean="0"/>
              <a:pPr>
                <a:defRPr/>
              </a:pPr>
              <a:t>8</a:t>
            </a:fld>
            <a:endParaRPr lang="da-DK" dirty="0"/>
          </a:p>
        </p:txBody>
      </p:sp>
      <p:pic>
        <p:nvPicPr>
          <p:cNvPr id="6" name="Picture 5" descr="Untitled 2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51" t="14682" r="12489" b="8068"/>
          <a:stretch/>
        </p:blipFill>
        <p:spPr>
          <a:xfrm rot="5400000">
            <a:off x="2686378" y="-724935"/>
            <a:ext cx="3882967" cy="925572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81398" y="1407553"/>
            <a:ext cx="2446970" cy="5129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(MPS: Magnet Power Supply)</a:t>
            </a:r>
            <a:endParaRPr lang="en-US" sz="1400" dirty="0"/>
          </a:p>
        </p:txBody>
      </p:sp>
      <p:cxnSp>
        <p:nvCxnSpPr>
          <p:cNvPr id="10" name="Straight Arrow Connector 9"/>
          <p:cNvCxnSpPr/>
          <p:nvPr/>
        </p:nvCxnSpPr>
        <p:spPr bwMode="auto">
          <a:xfrm flipH="1">
            <a:off x="1178149" y="1763059"/>
            <a:ext cx="480322" cy="348270"/>
          </a:xfrm>
          <a:prstGeom prst="straightConnector1">
            <a:avLst/>
          </a:prstGeom>
          <a:solidFill>
            <a:schemeClr val="accent2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Rounded Rectangle 8"/>
          <p:cNvSpPr/>
          <p:nvPr/>
        </p:nvSpPr>
        <p:spPr>
          <a:xfrm>
            <a:off x="6932706" y="2554940"/>
            <a:ext cx="1284941" cy="85164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268718" y="2185608"/>
            <a:ext cx="655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35 m</a:t>
            </a:r>
            <a:endParaRPr lang="en-US" dirty="0">
              <a:solidFill>
                <a:srgbClr val="FF0000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2618650" y="4059150"/>
            <a:ext cx="3260220" cy="2182795"/>
            <a:chOff x="2618650" y="4059150"/>
            <a:chExt cx="3260220" cy="2182795"/>
          </a:xfrm>
        </p:grpSpPr>
        <p:sp>
          <p:nvSpPr>
            <p:cNvPr id="15" name="Rounded Rectangle 14"/>
            <p:cNvSpPr/>
            <p:nvPr/>
          </p:nvSpPr>
          <p:spPr>
            <a:xfrm>
              <a:off x="2618650" y="4059150"/>
              <a:ext cx="3260220" cy="1844241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05391" y="5903391"/>
              <a:ext cx="10782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FF0000"/>
                  </a:solidFill>
                </a:rPr>
                <a:t>Regulation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57200" y="4058713"/>
            <a:ext cx="2161450" cy="2183232"/>
            <a:chOff x="457200" y="4058713"/>
            <a:chExt cx="2161450" cy="2183232"/>
          </a:xfrm>
        </p:grpSpPr>
        <p:sp>
          <p:nvSpPr>
            <p:cNvPr id="14" name="Rounded Rectangle 13"/>
            <p:cNvSpPr/>
            <p:nvPr/>
          </p:nvSpPr>
          <p:spPr>
            <a:xfrm>
              <a:off x="457200" y="4058713"/>
              <a:ext cx="2161450" cy="184467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96700" y="5903391"/>
              <a:ext cx="10263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FF0000"/>
                  </a:solidFill>
                </a:rPr>
                <a:t>Controller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57200" y="1951425"/>
            <a:ext cx="1873399" cy="2107725"/>
            <a:chOff x="457200" y="1951425"/>
            <a:chExt cx="1873399" cy="2107725"/>
          </a:xfrm>
        </p:grpSpPr>
        <p:sp>
          <p:nvSpPr>
            <p:cNvPr id="12" name="Rounded Rectangle 11"/>
            <p:cNvSpPr/>
            <p:nvPr/>
          </p:nvSpPr>
          <p:spPr>
            <a:xfrm>
              <a:off x="457200" y="2281516"/>
              <a:ext cx="1873399" cy="1777634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55400" y="1951425"/>
              <a:ext cx="15089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FF0000"/>
                  </a:solidFill>
                </a:rPr>
                <a:t>Input Converter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330599" y="1961444"/>
            <a:ext cx="3548271" cy="2097269"/>
            <a:chOff x="2330599" y="1961444"/>
            <a:chExt cx="3548271" cy="2097269"/>
          </a:xfrm>
        </p:grpSpPr>
        <p:sp>
          <p:nvSpPr>
            <p:cNvPr id="13" name="Rounded Rectangle 12"/>
            <p:cNvSpPr/>
            <p:nvPr/>
          </p:nvSpPr>
          <p:spPr>
            <a:xfrm>
              <a:off x="2330599" y="2281079"/>
              <a:ext cx="3548271" cy="1777634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271358" y="1961444"/>
              <a:ext cx="16618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FF0000"/>
                  </a:solidFill>
                </a:rPr>
                <a:t>Output Converter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4297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 for your preparation, attention, and </a:t>
            </a:r>
            <a:r>
              <a:rPr lang="en-US" dirty="0" smtClean="0"/>
              <a:t>valuable comments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80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73526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Extra Slides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81</a:t>
            </a:fld>
            <a:endParaRPr lang="sv-SE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47191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eam_pulse_spectrum.tif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78"/>
          <a:stretch/>
        </p:blipFill>
        <p:spPr>
          <a:xfrm>
            <a:off x="710651" y="4283262"/>
            <a:ext cx="7542170" cy="24581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Raster Pulse: Alternating Parity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115BC-487E-4422-894C-CB7CD3E79223}" type="slidenum">
              <a:rPr lang="sv-SE" smtClean="0"/>
              <a:t>82</a:t>
            </a:fld>
            <a:endParaRPr lang="sv-SE"/>
          </a:p>
        </p:txBody>
      </p:sp>
      <p:pic>
        <p:nvPicPr>
          <p:cNvPr id="7" name="Picture 6" descr="beam_pulse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30269"/>
            <a:ext cx="3621288" cy="2934835"/>
          </a:xfrm>
          <a:prstGeom prst="rect">
            <a:avLst/>
          </a:prstGeom>
        </p:spPr>
      </p:pic>
      <p:pic>
        <p:nvPicPr>
          <p:cNvPr id="8" name="Picture 7" descr="beam_pulse_pattern.tif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484784"/>
            <a:ext cx="4499527" cy="288032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203848" y="1052736"/>
            <a:ext cx="2068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Shea et al, ICANS’15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83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55496" y="184677"/>
            <a:ext cx="8421228" cy="5732754"/>
            <a:chOff x="355496" y="184677"/>
            <a:chExt cx="8421228" cy="5732754"/>
          </a:xfrm>
        </p:grpSpPr>
        <p:grpSp>
          <p:nvGrpSpPr>
            <p:cNvPr id="288" name="Group 287"/>
            <p:cNvGrpSpPr/>
            <p:nvPr/>
          </p:nvGrpSpPr>
          <p:grpSpPr>
            <a:xfrm>
              <a:off x="7575961" y="184677"/>
              <a:ext cx="1200763" cy="5732754"/>
              <a:chOff x="355496" y="184677"/>
              <a:chExt cx="1200763" cy="5732754"/>
            </a:xfrm>
          </p:grpSpPr>
          <p:cxnSp>
            <p:nvCxnSpPr>
              <p:cNvPr id="289" name="Straight Connector 288"/>
              <p:cNvCxnSpPr/>
              <p:nvPr/>
            </p:nvCxnSpPr>
            <p:spPr>
              <a:xfrm flipV="1">
                <a:off x="355496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Straight Connector 289"/>
              <p:cNvCxnSpPr/>
              <p:nvPr/>
            </p:nvCxnSpPr>
            <p:spPr>
              <a:xfrm flipV="1">
                <a:off x="475857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290"/>
              <p:cNvCxnSpPr/>
              <p:nvPr/>
            </p:nvCxnSpPr>
            <p:spPr>
              <a:xfrm flipV="1">
                <a:off x="596218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Straight Connector 291"/>
              <p:cNvCxnSpPr/>
              <p:nvPr/>
            </p:nvCxnSpPr>
            <p:spPr>
              <a:xfrm flipV="1">
                <a:off x="71657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Straight Connector 292"/>
              <p:cNvCxnSpPr/>
              <p:nvPr/>
            </p:nvCxnSpPr>
            <p:spPr>
              <a:xfrm flipV="1">
                <a:off x="836940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Straight Connector 293"/>
              <p:cNvCxnSpPr/>
              <p:nvPr/>
            </p:nvCxnSpPr>
            <p:spPr>
              <a:xfrm flipV="1">
                <a:off x="957301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Straight Connector 294"/>
              <p:cNvCxnSpPr/>
              <p:nvPr/>
            </p:nvCxnSpPr>
            <p:spPr>
              <a:xfrm flipV="1">
                <a:off x="1077662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Straight Connector 295"/>
              <p:cNvCxnSpPr/>
              <p:nvPr/>
            </p:nvCxnSpPr>
            <p:spPr>
              <a:xfrm flipV="1">
                <a:off x="1198023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Straight Connector 296"/>
              <p:cNvCxnSpPr/>
              <p:nvPr/>
            </p:nvCxnSpPr>
            <p:spPr>
              <a:xfrm flipV="1">
                <a:off x="1318384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Straight Connector 297"/>
              <p:cNvCxnSpPr/>
              <p:nvPr/>
            </p:nvCxnSpPr>
            <p:spPr>
              <a:xfrm flipV="1">
                <a:off x="1435898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Straight Connector 298"/>
              <p:cNvCxnSpPr/>
              <p:nvPr/>
            </p:nvCxnSpPr>
            <p:spPr>
              <a:xfrm flipV="1">
                <a:off x="155625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6" name="Group 275"/>
            <p:cNvGrpSpPr/>
            <p:nvPr/>
          </p:nvGrpSpPr>
          <p:grpSpPr>
            <a:xfrm>
              <a:off x="6140053" y="184677"/>
              <a:ext cx="1200763" cy="5732754"/>
              <a:chOff x="355496" y="184677"/>
              <a:chExt cx="1200763" cy="5732754"/>
            </a:xfrm>
          </p:grpSpPr>
          <p:cxnSp>
            <p:nvCxnSpPr>
              <p:cNvPr id="277" name="Straight Connector 276"/>
              <p:cNvCxnSpPr/>
              <p:nvPr/>
            </p:nvCxnSpPr>
            <p:spPr>
              <a:xfrm flipV="1">
                <a:off x="355496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Straight Connector 277"/>
              <p:cNvCxnSpPr/>
              <p:nvPr/>
            </p:nvCxnSpPr>
            <p:spPr>
              <a:xfrm flipV="1">
                <a:off x="475857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Straight Connector 278"/>
              <p:cNvCxnSpPr/>
              <p:nvPr/>
            </p:nvCxnSpPr>
            <p:spPr>
              <a:xfrm flipV="1">
                <a:off x="596218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Straight Connector 279"/>
              <p:cNvCxnSpPr/>
              <p:nvPr/>
            </p:nvCxnSpPr>
            <p:spPr>
              <a:xfrm flipV="1">
                <a:off x="71657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Straight Connector 280"/>
              <p:cNvCxnSpPr/>
              <p:nvPr/>
            </p:nvCxnSpPr>
            <p:spPr>
              <a:xfrm flipV="1">
                <a:off x="836940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Straight Connector 281"/>
              <p:cNvCxnSpPr/>
              <p:nvPr/>
            </p:nvCxnSpPr>
            <p:spPr>
              <a:xfrm flipV="1">
                <a:off x="957301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Straight Connector 282"/>
              <p:cNvCxnSpPr/>
              <p:nvPr/>
            </p:nvCxnSpPr>
            <p:spPr>
              <a:xfrm flipV="1">
                <a:off x="1077662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Straight Connector 283"/>
              <p:cNvCxnSpPr/>
              <p:nvPr/>
            </p:nvCxnSpPr>
            <p:spPr>
              <a:xfrm flipV="1">
                <a:off x="1198023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Straight Connector 284"/>
              <p:cNvCxnSpPr/>
              <p:nvPr/>
            </p:nvCxnSpPr>
            <p:spPr>
              <a:xfrm flipV="1">
                <a:off x="1318384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Straight Connector 285"/>
              <p:cNvCxnSpPr/>
              <p:nvPr/>
            </p:nvCxnSpPr>
            <p:spPr>
              <a:xfrm flipV="1">
                <a:off x="1435898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Straight Connector 286"/>
              <p:cNvCxnSpPr/>
              <p:nvPr/>
            </p:nvCxnSpPr>
            <p:spPr>
              <a:xfrm flipV="1">
                <a:off x="155625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4" name="Group 263"/>
            <p:cNvGrpSpPr/>
            <p:nvPr/>
          </p:nvGrpSpPr>
          <p:grpSpPr>
            <a:xfrm>
              <a:off x="4695576" y="184677"/>
              <a:ext cx="1200763" cy="5732754"/>
              <a:chOff x="355496" y="184677"/>
              <a:chExt cx="1200763" cy="5732754"/>
            </a:xfrm>
          </p:grpSpPr>
          <p:cxnSp>
            <p:nvCxnSpPr>
              <p:cNvPr id="265" name="Straight Connector 264"/>
              <p:cNvCxnSpPr/>
              <p:nvPr/>
            </p:nvCxnSpPr>
            <p:spPr>
              <a:xfrm flipV="1">
                <a:off x="355496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Straight Connector 265"/>
              <p:cNvCxnSpPr/>
              <p:nvPr/>
            </p:nvCxnSpPr>
            <p:spPr>
              <a:xfrm flipV="1">
                <a:off x="475857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Straight Connector 266"/>
              <p:cNvCxnSpPr/>
              <p:nvPr/>
            </p:nvCxnSpPr>
            <p:spPr>
              <a:xfrm flipV="1">
                <a:off x="596218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Straight Connector 267"/>
              <p:cNvCxnSpPr/>
              <p:nvPr/>
            </p:nvCxnSpPr>
            <p:spPr>
              <a:xfrm flipV="1">
                <a:off x="71657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Straight Connector 268"/>
              <p:cNvCxnSpPr/>
              <p:nvPr/>
            </p:nvCxnSpPr>
            <p:spPr>
              <a:xfrm flipV="1">
                <a:off x="836940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Straight Connector 269"/>
              <p:cNvCxnSpPr/>
              <p:nvPr/>
            </p:nvCxnSpPr>
            <p:spPr>
              <a:xfrm flipV="1">
                <a:off x="957301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Straight Connector 270"/>
              <p:cNvCxnSpPr/>
              <p:nvPr/>
            </p:nvCxnSpPr>
            <p:spPr>
              <a:xfrm flipV="1">
                <a:off x="1077662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Straight Connector 271"/>
              <p:cNvCxnSpPr/>
              <p:nvPr/>
            </p:nvCxnSpPr>
            <p:spPr>
              <a:xfrm flipV="1">
                <a:off x="1198023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Straight Connector 272"/>
              <p:cNvCxnSpPr/>
              <p:nvPr/>
            </p:nvCxnSpPr>
            <p:spPr>
              <a:xfrm flipV="1">
                <a:off x="1318384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Straight Connector 273"/>
              <p:cNvCxnSpPr/>
              <p:nvPr/>
            </p:nvCxnSpPr>
            <p:spPr>
              <a:xfrm flipV="1">
                <a:off x="1435898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Straight Connector 274"/>
              <p:cNvCxnSpPr/>
              <p:nvPr/>
            </p:nvCxnSpPr>
            <p:spPr>
              <a:xfrm flipV="1">
                <a:off x="155625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8" name="Group 247"/>
            <p:cNvGrpSpPr/>
            <p:nvPr/>
          </p:nvGrpSpPr>
          <p:grpSpPr>
            <a:xfrm>
              <a:off x="3251244" y="184677"/>
              <a:ext cx="1200763" cy="5732754"/>
              <a:chOff x="355496" y="184677"/>
              <a:chExt cx="1200763" cy="5732754"/>
            </a:xfrm>
          </p:grpSpPr>
          <p:cxnSp>
            <p:nvCxnSpPr>
              <p:cNvPr id="249" name="Straight Connector 248"/>
              <p:cNvCxnSpPr/>
              <p:nvPr/>
            </p:nvCxnSpPr>
            <p:spPr>
              <a:xfrm flipV="1">
                <a:off x="355496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Straight Connector 249"/>
              <p:cNvCxnSpPr/>
              <p:nvPr/>
            </p:nvCxnSpPr>
            <p:spPr>
              <a:xfrm flipV="1">
                <a:off x="475857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Straight Connector 254"/>
              <p:cNvCxnSpPr/>
              <p:nvPr/>
            </p:nvCxnSpPr>
            <p:spPr>
              <a:xfrm flipV="1">
                <a:off x="596218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Straight Connector 255"/>
              <p:cNvCxnSpPr/>
              <p:nvPr/>
            </p:nvCxnSpPr>
            <p:spPr>
              <a:xfrm flipV="1">
                <a:off x="71657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Straight Connector 256"/>
              <p:cNvCxnSpPr/>
              <p:nvPr/>
            </p:nvCxnSpPr>
            <p:spPr>
              <a:xfrm flipV="1">
                <a:off x="836940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Straight Connector 257"/>
              <p:cNvCxnSpPr/>
              <p:nvPr/>
            </p:nvCxnSpPr>
            <p:spPr>
              <a:xfrm flipV="1">
                <a:off x="957301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Straight Connector 258"/>
              <p:cNvCxnSpPr/>
              <p:nvPr/>
            </p:nvCxnSpPr>
            <p:spPr>
              <a:xfrm flipV="1">
                <a:off x="1077662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Straight Connector 259"/>
              <p:cNvCxnSpPr/>
              <p:nvPr/>
            </p:nvCxnSpPr>
            <p:spPr>
              <a:xfrm flipV="1">
                <a:off x="1198023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Straight Connector 260"/>
              <p:cNvCxnSpPr/>
              <p:nvPr/>
            </p:nvCxnSpPr>
            <p:spPr>
              <a:xfrm flipV="1">
                <a:off x="1318384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" name="Straight Connector 261"/>
              <p:cNvCxnSpPr/>
              <p:nvPr/>
            </p:nvCxnSpPr>
            <p:spPr>
              <a:xfrm flipV="1">
                <a:off x="1435898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3" name="Straight Connector 262"/>
              <p:cNvCxnSpPr/>
              <p:nvPr/>
            </p:nvCxnSpPr>
            <p:spPr>
              <a:xfrm flipV="1">
                <a:off x="155625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9" name="Group 208"/>
            <p:cNvGrpSpPr/>
            <p:nvPr/>
          </p:nvGrpSpPr>
          <p:grpSpPr>
            <a:xfrm>
              <a:off x="1810276" y="184677"/>
              <a:ext cx="1200763" cy="5732754"/>
              <a:chOff x="355496" y="184677"/>
              <a:chExt cx="1200763" cy="5732754"/>
            </a:xfrm>
          </p:grpSpPr>
          <p:cxnSp>
            <p:nvCxnSpPr>
              <p:cNvPr id="210" name="Straight Connector 209"/>
              <p:cNvCxnSpPr/>
              <p:nvPr/>
            </p:nvCxnSpPr>
            <p:spPr>
              <a:xfrm flipV="1">
                <a:off x="355496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/>
              <p:cNvCxnSpPr/>
              <p:nvPr/>
            </p:nvCxnSpPr>
            <p:spPr>
              <a:xfrm flipV="1">
                <a:off x="475857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Connector 211"/>
              <p:cNvCxnSpPr/>
              <p:nvPr/>
            </p:nvCxnSpPr>
            <p:spPr>
              <a:xfrm flipV="1">
                <a:off x="596218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Straight Connector 215"/>
              <p:cNvCxnSpPr/>
              <p:nvPr/>
            </p:nvCxnSpPr>
            <p:spPr>
              <a:xfrm flipV="1">
                <a:off x="71657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/>
              <p:cNvCxnSpPr/>
              <p:nvPr/>
            </p:nvCxnSpPr>
            <p:spPr>
              <a:xfrm flipV="1">
                <a:off x="836940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Straight Connector 217"/>
              <p:cNvCxnSpPr/>
              <p:nvPr/>
            </p:nvCxnSpPr>
            <p:spPr>
              <a:xfrm flipV="1">
                <a:off x="957301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/>
              <p:cNvCxnSpPr/>
              <p:nvPr/>
            </p:nvCxnSpPr>
            <p:spPr>
              <a:xfrm flipV="1">
                <a:off x="1077662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Straight Connector 230"/>
              <p:cNvCxnSpPr/>
              <p:nvPr/>
            </p:nvCxnSpPr>
            <p:spPr>
              <a:xfrm flipV="1">
                <a:off x="1198023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Straight Connector 241"/>
              <p:cNvCxnSpPr/>
              <p:nvPr/>
            </p:nvCxnSpPr>
            <p:spPr>
              <a:xfrm flipV="1">
                <a:off x="1318384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Straight Connector 242"/>
              <p:cNvCxnSpPr/>
              <p:nvPr/>
            </p:nvCxnSpPr>
            <p:spPr>
              <a:xfrm flipV="1">
                <a:off x="1435898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Straight Connector 243"/>
              <p:cNvCxnSpPr/>
              <p:nvPr/>
            </p:nvCxnSpPr>
            <p:spPr>
              <a:xfrm flipV="1">
                <a:off x="155625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" name="Group 2"/>
            <p:cNvGrpSpPr/>
            <p:nvPr/>
          </p:nvGrpSpPr>
          <p:grpSpPr>
            <a:xfrm>
              <a:off x="355496" y="184677"/>
              <a:ext cx="1200763" cy="5732754"/>
              <a:chOff x="355496" y="184677"/>
              <a:chExt cx="1200763" cy="5732754"/>
            </a:xfrm>
          </p:grpSpPr>
          <p:cxnSp>
            <p:nvCxnSpPr>
              <p:cNvPr id="175" name="Straight Connector 174"/>
              <p:cNvCxnSpPr/>
              <p:nvPr/>
            </p:nvCxnSpPr>
            <p:spPr>
              <a:xfrm flipV="1">
                <a:off x="355496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/>
              <p:cNvCxnSpPr/>
              <p:nvPr/>
            </p:nvCxnSpPr>
            <p:spPr>
              <a:xfrm flipV="1">
                <a:off x="475857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/>
              <p:cNvCxnSpPr/>
              <p:nvPr/>
            </p:nvCxnSpPr>
            <p:spPr>
              <a:xfrm flipV="1">
                <a:off x="596218" y="1955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/>
              <p:cNvCxnSpPr/>
              <p:nvPr/>
            </p:nvCxnSpPr>
            <p:spPr>
              <a:xfrm flipV="1">
                <a:off x="71657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/>
              <p:cNvCxnSpPr/>
              <p:nvPr/>
            </p:nvCxnSpPr>
            <p:spPr>
              <a:xfrm flipV="1">
                <a:off x="836940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/>
              <p:cNvCxnSpPr/>
              <p:nvPr/>
            </p:nvCxnSpPr>
            <p:spPr>
              <a:xfrm flipV="1">
                <a:off x="957301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/>
              <p:cNvCxnSpPr/>
              <p:nvPr/>
            </p:nvCxnSpPr>
            <p:spPr>
              <a:xfrm flipV="1">
                <a:off x="1077662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/>
              <p:cNvCxnSpPr/>
              <p:nvPr/>
            </p:nvCxnSpPr>
            <p:spPr>
              <a:xfrm flipV="1">
                <a:off x="1198023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/>
              <p:cNvCxnSpPr/>
              <p:nvPr/>
            </p:nvCxnSpPr>
            <p:spPr>
              <a:xfrm flipV="1">
                <a:off x="1318384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/>
              <p:cNvCxnSpPr/>
              <p:nvPr/>
            </p:nvCxnSpPr>
            <p:spPr>
              <a:xfrm flipV="1">
                <a:off x="1435898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Straight Connector 206"/>
              <p:cNvCxnSpPr/>
              <p:nvPr/>
            </p:nvCxnSpPr>
            <p:spPr>
              <a:xfrm flipV="1">
                <a:off x="1556259" y="184677"/>
                <a:ext cx="0" cy="5721854"/>
              </a:xfrm>
              <a:prstGeom prst="line">
                <a:avLst/>
              </a:prstGeom>
              <a:ln w="9525" cmpd="sng">
                <a:solidFill>
                  <a:srgbClr val="D9D9D9"/>
                </a:solidFill>
                <a:prstDash val="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2" name="Group 111"/>
          <p:cNvGrpSpPr/>
          <p:nvPr/>
        </p:nvGrpSpPr>
        <p:grpSpPr>
          <a:xfrm>
            <a:off x="50469" y="5917431"/>
            <a:ext cx="9125374" cy="884414"/>
            <a:chOff x="127439" y="5878946"/>
            <a:chExt cx="9125374" cy="884414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760674" y="5878946"/>
              <a:ext cx="0" cy="3309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881035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2001396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242118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2723562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2482840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2121757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2362479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2603201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843923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964284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3084645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3205006" y="5878946"/>
              <a:ext cx="0" cy="3309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3325367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3445728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3686450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4167894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3927172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3566089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3806811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4047533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4288255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4408616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4528977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4649338" y="5878946"/>
              <a:ext cx="0" cy="3309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4769699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4890060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130782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5612226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5371504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5010421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5251143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5491865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5732587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5852948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5973309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6093670" y="5878946"/>
              <a:ext cx="0" cy="3309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6214031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6334392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6575114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7056558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6815836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6454753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6695475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6936197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7176919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7297280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7417641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7538020" y="5878946"/>
              <a:ext cx="0" cy="3309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6" name="TextBox 75"/>
            <p:cNvSpPr txBox="1"/>
            <p:nvPr/>
          </p:nvSpPr>
          <p:spPr>
            <a:xfrm>
              <a:off x="1576008" y="6209915"/>
              <a:ext cx="461665" cy="553445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r"/>
              <a:r>
                <a:rPr lang="en-US" b="1" dirty="0" smtClean="0"/>
                <a:t>2016</a:t>
              </a:r>
              <a:endParaRPr lang="en-US" b="1" dirty="0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015709" y="6209915"/>
              <a:ext cx="461665" cy="553445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r"/>
              <a:r>
                <a:rPr lang="en-US" b="1" dirty="0" smtClean="0"/>
                <a:t>2017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4464672" y="6209915"/>
              <a:ext cx="461665" cy="553445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r"/>
              <a:r>
                <a:rPr lang="en-US" b="1" dirty="0" smtClean="0"/>
                <a:t>2018</a:t>
              </a:r>
              <a:endParaRPr lang="en-US" b="1" dirty="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910818" y="6209915"/>
              <a:ext cx="461665" cy="553445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r"/>
              <a:r>
                <a:rPr lang="en-US" b="1" dirty="0" smtClean="0"/>
                <a:t>2019</a:t>
              </a:r>
              <a:endParaRPr lang="en-US" b="1" dirty="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7353354" y="6209915"/>
              <a:ext cx="461665" cy="553445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r"/>
              <a:r>
                <a:rPr lang="en-US" b="1" dirty="0" smtClean="0"/>
                <a:t>2020</a:t>
              </a:r>
              <a:endParaRPr lang="en-US" b="1" dirty="0"/>
            </a:p>
          </p:txBody>
        </p:sp>
        <p:cxnSp>
          <p:nvCxnSpPr>
            <p:cNvPr id="86" name="Straight Connector 85"/>
            <p:cNvCxnSpPr/>
            <p:nvPr/>
          </p:nvCxnSpPr>
          <p:spPr>
            <a:xfrm>
              <a:off x="7654444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>
              <a:off x="7774805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>
              <a:off x="8015527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>
              <a:off x="8496971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>
              <a:off x="8256249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7895166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>
              <a:off x="8135888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>
              <a:off x="8376610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>
              <a:off x="8617332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>
              <a:off x="8737693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>
              <a:off x="8858054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>
              <a:off x="8978433" y="5878946"/>
              <a:ext cx="0" cy="3309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98" name="TextBox 97"/>
            <p:cNvSpPr txBox="1"/>
            <p:nvPr/>
          </p:nvSpPr>
          <p:spPr>
            <a:xfrm>
              <a:off x="8791148" y="6209915"/>
              <a:ext cx="461665" cy="553445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r"/>
              <a:r>
                <a:rPr lang="en-US" b="1" dirty="0" smtClean="0"/>
                <a:t>2021</a:t>
              </a:r>
              <a:endParaRPr lang="en-US" b="1" dirty="0"/>
            </a:p>
          </p:txBody>
        </p:sp>
        <p:cxnSp>
          <p:nvCxnSpPr>
            <p:cNvPr id="99" name="Straight Connector 98"/>
            <p:cNvCxnSpPr/>
            <p:nvPr/>
          </p:nvCxnSpPr>
          <p:spPr>
            <a:xfrm>
              <a:off x="312105" y="5878946"/>
              <a:ext cx="0" cy="3309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>
              <a:off x="432466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>
              <a:off x="552827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>
              <a:off x="793549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>
            <a:xfrm>
              <a:off x="1274993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>
              <a:off x="1034271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>
              <a:off x="673188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>
              <a:off x="913910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>
              <a:off x="1154632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>
              <a:off x="1395354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/>
            <p:nvPr/>
          </p:nvCxnSpPr>
          <p:spPr>
            <a:xfrm>
              <a:off x="1515715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>
              <a:off x="1636076" y="5941291"/>
              <a:ext cx="0" cy="2062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11" name="TextBox 110"/>
            <p:cNvSpPr txBox="1"/>
            <p:nvPr/>
          </p:nvSpPr>
          <p:spPr>
            <a:xfrm>
              <a:off x="127439" y="6209915"/>
              <a:ext cx="461665" cy="553445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r"/>
              <a:r>
                <a:rPr lang="en-US" b="1" dirty="0" smtClean="0"/>
                <a:t>2015</a:t>
              </a:r>
              <a:endParaRPr lang="en-US" b="1" dirty="0"/>
            </a:p>
          </p:txBody>
        </p:sp>
      </p:grpSp>
      <p:sp>
        <p:nvSpPr>
          <p:cNvPr id="154" name="TextBox 153"/>
          <p:cNvSpPr txBox="1"/>
          <p:nvPr/>
        </p:nvSpPr>
        <p:spPr>
          <a:xfrm>
            <a:off x="5471062" y="195577"/>
            <a:ext cx="3430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smtClean="0"/>
              <a:t>Proposed Schedule</a:t>
            </a:r>
            <a:endParaRPr lang="en-US" b="1" dirty="0" smtClean="0"/>
          </a:p>
        </p:txBody>
      </p:sp>
      <p:grpSp>
        <p:nvGrpSpPr>
          <p:cNvPr id="153" name="Group 152"/>
          <p:cNvGrpSpPr/>
          <p:nvPr/>
        </p:nvGrpSpPr>
        <p:grpSpPr>
          <a:xfrm>
            <a:off x="228775" y="195577"/>
            <a:ext cx="8672688" cy="5721854"/>
            <a:chOff x="228775" y="195577"/>
            <a:chExt cx="8672688" cy="5721854"/>
          </a:xfrm>
        </p:grpSpPr>
        <p:grpSp>
          <p:nvGrpSpPr>
            <p:cNvPr id="155" name="Group 154"/>
            <p:cNvGrpSpPr/>
            <p:nvPr/>
          </p:nvGrpSpPr>
          <p:grpSpPr>
            <a:xfrm>
              <a:off x="235135" y="195577"/>
              <a:ext cx="8666328" cy="5721854"/>
              <a:chOff x="235135" y="195577"/>
              <a:chExt cx="8666328" cy="5721854"/>
            </a:xfrm>
          </p:grpSpPr>
          <p:cxnSp>
            <p:nvCxnSpPr>
              <p:cNvPr id="163" name="Straight Connector 162"/>
              <p:cNvCxnSpPr/>
              <p:nvPr/>
            </p:nvCxnSpPr>
            <p:spPr>
              <a:xfrm flipV="1">
                <a:off x="1683704" y="195577"/>
                <a:ext cx="0" cy="5721854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/>
              <p:cNvCxnSpPr/>
              <p:nvPr/>
            </p:nvCxnSpPr>
            <p:spPr>
              <a:xfrm flipV="1">
                <a:off x="235135" y="195577"/>
                <a:ext cx="0" cy="5721854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/>
              <p:cNvCxnSpPr/>
              <p:nvPr/>
            </p:nvCxnSpPr>
            <p:spPr>
              <a:xfrm flipV="1">
                <a:off x="3128036" y="195577"/>
                <a:ext cx="0" cy="5721854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/>
              <p:cNvCxnSpPr/>
              <p:nvPr/>
            </p:nvCxnSpPr>
            <p:spPr>
              <a:xfrm flipV="1">
                <a:off x="4572368" y="195577"/>
                <a:ext cx="0" cy="5721854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/>
              <p:cNvCxnSpPr/>
              <p:nvPr/>
            </p:nvCxnSpPr>
            <p:spPr>
              <a:xfrm flipV="1">
                <a:off x="6018514" y="195577"/>
                <a:ext cx="0" cy="5721854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/>
              <p:cNvCxnSpPr/>
              <p:nvPr/>
            </p:nvCxnSpPr>
            <p:spPr>
              <a:xfrm flipV="1">
                <a:off x="7457578" y="195577"/>
                <a:ext cx="0" cy="5721854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/>
              <p:cNvCxnSpPr/>
              <p:nvPr/>
            </p:nvCxnSpPr>
            <p:spPr>
              <a:xfrm flipV="1">
                <a:off x="8901463" y="195577"/>
                <a:ext cx="0" cy="5721854"/>
              </a:xfrm>
              <a:prstGeom prst="line">
                <a:avLst/>
              </a:prstGeom>
              <a:ln w="9525" cmpd="sng">
                <a:solidFill>
                  <a:schemeClr val="accent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6" name="Group 155"/>
            <p:cNvGrpSpPr/>
            <p:nvPr/>
          </p:nvGrpSpPr>
          <p:grpSpPr>
            <a:xfrm>
              <a:off x="228775" y="195577"/>
              <a:ext cx="8666328" cy="5721854"/>
              <a:chOff x="228775" y="195577"/>
              <a:chExt cx="8666328" cy="5721854"/>
            </a:xfrm>
          </p:grpSpPr>
          <p:cxnSp>
            <p:nvCxnSpPr>
              <p:cNvPr id="157" name="Straight Connector 156"/>
              <p:cNvCxnSpPr/>
              <p:nvPr/>
            </p:nvCxnSpPr>
            <p:spPr>
              <a:xfrm>
                <a:off x="228775" y="5917431"/>
                <a:ext cx="8666328" cy="0"/>
              </a:xfrm>
              <a:prstGeom prst="line">
                <a:avLst/>
              </a:prstGeom>
              <a:ln w="3175" cmpd="sng">
                <a:solidFill>
                  <a:schemeClr val="accent1"/>
                </a:solidFill>
                <a:prstDash val="lg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/>
              <p:cNvCxnSpPr/>
              <p:nvPr/>
            </p:nvCxnSpPr>
            <p:spPr>
              <a:xfrm>
                <a:off x="228775" y="195577"/>
                <a:ext cx="8666328" cy="0"/>
              </a:xfrm>
              <a:prstGeom prst="line">
                <a:avLst/>
              </a:prstGeom>
              <a:ln w="3175" cmpd="sng">
                <a:solidFill>
                  <a:schemeClr val="accent1"/>
                </a:solidFill>
                <a:prstDash val="lg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/>
              <p:cNvCxnSpPr/>
              <p:nvPr/>
            </p:nvCxnSpPr>
            <p:spPr>
              <a:xfrm>
                <a:off x="228775" y="1339948"/>
                <a:ext cx="8666328" cy="0"/>
              </a:xfrm>
              <a:prstGeom prst="line">
                <a:avLst/>
              </a:prstGeom>
              <a:ln w="3175" cmpd="sng">
                <a:solidFill>
                  <a:schemeClr val="accent1"/>
                </a:solidFill>
                <a:prstDash val="lg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9"/>
              <p:cNvCxnSpPr/>
              <p:nvPr/>
            </p:nvCxnSpPr>
            <p:spPr>
              <a:xfrm>
                <a:off x="228775" y="2484319"/>
                <a:ext cx="8666328" cy="0"/>
              </a:xfrm>
              <a:prstGeom prst="line">
                <a:avLst/>
              </a:prstGeom>
              <a:ln w="3175" cmpd="sng">
                <a:solidFill>
                  <a:schemeClr val="accent1"/>
                </a:solidFill>
                <a:prstDash val="lg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/>
              <p:cNvCxnSpPr/>
              <p:nvPr/>
            </p:nvCxnSpPr>
            <p:spPr>
              <a:xfrm>
                <a:off x="228775" y="3628690"/>
                <a:ext cx="8666328" cy="0"/>
              </a:xfrm>
              <a:prstGeom prst="line">
                <a:avLst/>
              </a:prstGeom>
              <a:ln w="3175" cmpd="sng">
                <a:solidFill>
                  <a:schemeClr val="accent1"/>
                </a:solidFill>
                <a:prstDash val="lg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/>
              <p:cNvCxnSpPr/>
              <p:nvPr/>
            </p:nvCxnSpPr>
            <p:spPr>
              <a:xfrm>
                <a:off x="228775" y="4773061"/>
                <a:ext cx="8666328" cy="0"/>
              </a:xfrm>
              <a:prstGeom prst="line">
                <a:avLst/>
              </a:prstGeom>
              <a:ln w="3175" cmpd="sng">
                <a:solidFill>
                  <a:schemeClr val="accent1"/>
                </a:solidFill>
                <a:prstDash val="lg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8" name="Group 177"/>
          <p:cNvGrpSpPr/>
          <p:nvPr/>
        </p:nvGrpSpPr>
        <p:grpSpPr>
          <a:xfrm>
            <a:off x="6802518" y="1277697"/>
            <a:ext cx="369332" cy="3557122"/>
            <a:chOff x="1866518" y="-2093728"/>
            <a:chExt cx="369332" cy="3557122"/>
          </a:xfrm>
        </p:grpSpPr>
        <p:sp>
          <p:nvSpPr>
            <p:cNvPr id="179" name="Diamond 178"/>
            <p:cNvSpPr/>
            <p:nvPr/>
          </p:nvSpPr>
          <p:spPr>
            <a:xfrm>
              <a:off x="1990497" y="1337657"/>
              <a:ext cx="125002" cy="125737"/>
            </a:xfrm>
            <a:prstGeom prst="diamond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1866518" y="-2093728"/>
              <a:ext cx="369332" cy="3363649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sz="1200" b="1" dirty="0"/>
                <a:t>First Protons on </a:t>
              </a:r>
              <a:r>
                <a:rPr lang="en-US" sz="1200" b="1" dirty="0" smtClean="0"/>
                <a:t>Target</a:t>
              </a:r>
              <a:r>
                <a:rPr lang="en-US" sz="1200" b="1" dirty="0"/>
                <a:t>, 570 Me </a:t>
              </a:r>
              <a:r>
                <a:rPr lang="en-US" sz="1200" b="1" dirty="0" smtClean="0"/>
                <a:t>V (12 Aug. 2019) </a:t>
              </a:r>
              <a:endParaRPr lang="en-US" sz="1200" b="1" dirty="0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-51251" y="377080"/>
            <a:ext cx="830997" cy="5332239"/>
            <a:chOff x="-51251" y="377080"/>
            <a:chExt cx="830997" cy="5332239"/>
          </a:xfrm>
        </p:grpSpPr>
        <p:sp>
          <p:nvSpPr>
            <p:cNvPr id="183" name="TextBox 182"/>
            <p:cNvSpPr txBox="1"/>
            <p:nvPr/>
          </p:nvSpPr>
          <p:spPr>
            <a:xfrm>
              <a:off x="-51251" y="377080"/>
              <a:ext cx="400110" cy="669414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000000"/>
                  </a:solidFill>
                </a:rPr>
                <a:t>Phase 1</a:t>
              </a:r>
              <a:endParaRPr 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-51251" y="1427371"/>
              <a:ext cx="830997" cy="900246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000000"/>
                  </a:solidFill>
                </a:rPr>
                <a:t>Phase 2</a:t>
              </a:r>
            </a:p>
            <a:p>
              <a:pPr algn="ctr"/>
              <a:endParaRPr lang="en-US" sz="1400" b="1" dirty="0">
                <a:solidFill>
                  <a:srgbClr val="000000"/>
                </a:solidFill>
              </a:endParaRPr>
            </a:p>
            <a:p>
              <a:pPr algn="ctr"/>
              <a:r>
                <a:rPr lang="en-US" sz="1400" b="1" dirty="0" smtClean="0">
                  <a:solidFill>
                    <a:srgbClr val="000000"/>
                  </a:solidFill>
                </a:rPr>
                <a:t>@Danfysik</a:t>
              </a:r>
              <a:endParaRPr 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-51251" y="2650786"/>
              <a:ext cx="830997" cy="784830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000000"/>
                  </a:solidFill>
                </a:rPr>
                <a:t>Phase 3</a:t>
              </a:r>
            </a:p>
            <a:p>
              <a:pPr algn="ctr"/>
              <a:endParaRPr lang="en-US" sz="1400" b="1" dirty="0" smtClean="0">
                <a:solidFill>
                  <a:srgbClr val="000000"/>
                </a:solidFill>
              </a:endParaRPr>
            </a:p>
            <a:p>
              <a:pPr algn="ctr"/>
              <a:r>
                <a:rPr lang="en-US" sz="1400" b="1" dirty="0" smtClean="0">
                  <a:solidFill>
                    <a:srgbClr val="000000"/>
                  </a:solidFill>
                </a:rPr>
                <a:t>@Aarhus</a:t>
              </a:r>
              <a:endParaRPr 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-51251" y="3758783"/>
              <a:ext cx="830997" cy="900246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000000"/>
                  </a:solidFill>
                </a:rPr>
                <a:t>Phase 4</a:t>
              </a:r>
            </a:p>
            <a:p>
              <a:pPr algn="ctr"/>
              <a:endParaRPr lang="en-US" sz="1400" b="1" dirty="0">
                <a:solidFill>
                  <a:srgbClr val="000000"/>
                </a:solidFill>
              </a:endParaRPr>
            </a:p>
            <a:p>
              <a:pPr algn="ctr"/>
              <a:r>
                <a:rPr lang="en-US" sz="1400" b="1" dirty="0" smtClean="0">
                  <a:solidFill>
                    <a:srgbClr val="000000"/>
                  </a:solidFill>
                </a:rPr>
                <a:t>@Danfysik</a:t>
              </a:r>
              <a:endParaRPr 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-51251" y="5039905"/>
              <a:ext cx="830997" cy="669414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000000"/>
                  </a:solidFill>
                </a:rPr>
                <a:t>Phase 5</a:t>
              </a:r>
            </a:p>
            <a:p>
              <a:pPr algn="ctr"/>
              <a:endParaRPr lang="en-US" sz="1400" b="1" dirty="0" smtClean="0">
                <a:solidFill>
                  <a:srgbClr val="000000"/>
                </a:solidFill>
              </a:endParaRPr>
            </a:p>
            <a:p>
              <a:pPr algn="ctr"/>
              <a:r>
                <a:rPr lang="en-US" sz="1400" b="1" dirty="0" smtClean="0">
                  <a:solidFill>
                    <a:srgbClr val="000000"/>
                  </a:solidFill>
                </a:rPr>
                <a:t>@ESS</a:t>
              </a:r>
              <a:endParaRPr lang="en-US" sz="14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188" name="Rectangle 187"/>
          <p:cNvSpPr/>
          <p:nvPr/>
        </p:nvSpPr>
        <p:spPr>
          <a:xfrm>
            <a:off x="2409704" y="541940"/>
            <a:ext cx="722166" cy="34636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>
                <a:solidFill>
                  <a:schemeClr val="tx1"/>
                </a:solidFill>
              </a:rPr>
              <a:t>Design</a:t>
            </a:r>
            <a:endParaRPr lang="en-US" sz="800" b="1" dirty="0">
              <a:solidFill>
                <a:schemeClr val="tx1"/>
              </a:solidFill>
            </a:endParaRPr>
          </a:p>
        </p:txBody>
      </p:sp>
      <p:sp>
        <p:nvSpPr>
          <p:cNvPr id="189" name="Rectangle 188"/>
          <p:cNvSpPr/>
          <p:nvPr/>
        </p:nvSpPr>
        <p:spPr>
          <a:xfrm>
            <a:off x="3134660" y="1339948"/>
            <a:ext cx="1208398" cy="346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>
                <a:solidFill>
                  <a:schemeClr val="tx1"/>
                </a:solidFill>
              </a:rPr>
              <a:t>Pre-Series</a:t>
            </a:r>
          </a:p>
          <a:p>
            <a:pPr algn="ctr"/>
            <a:r>
              <a:rPr lang="en-US" sz="800" b="1" dirty="0" smtClean="0">
                <a:solidFill>
                  <a:schemeClr val="tx1"/>
                </a:solidFill>
              </a:rPr>
              <a:t>Prod. + Assembly + Inst.</a:t>
            </a:r>
            <a:endParaRPr lang="en-US" sz="800" b="1" dirty="0">
              <a:solidFill>
                <a:schemeClr val="tx1"/>
              </a:solidFill>
            </a:endParaRPr>
          </a:p>
        </p:txBody>
      </p:sp>
      <p:sp>
        <p:nvSpPr>
          <p:cNvPr id="190" name="Rectangle 189"/>
          <p:cNvSpPr/>
          <p:nvPr/>
        </p:nvSpPr>
        <p:spPr>
          <a:xfrm>
            <a:off x="4332852" y="2484319"/>
            <a:ext cx="481444" cy="34636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>
                <a:solidFill>
                  <a:schemeClr val="tx1"/>
                </a:solidFill>
              </a:rPr>
              <a:t>Pre-Series Test</a:t>
            </a:r>
            <a:endParaRPr lang="en-US" sz="800" b="1" dirty="0">
              <a:solidFill>
                <a:schemeClr val="tx1"/>
              </a:solidFill>
            </a:endParaRPr>
          </a:p>
        </p:txBody>
      </p:sp>
      <p:sp>
        <p:nvSpPr>
          <p:cNvPr id="200" name="Rectangle 199"/>
          <p:cNvSpPr/>
          <p:nvPr/>
        </p:nvSpPr>
        <p:spPr>
          <a:xfrm>
            <a:off x="4814296" y="2830682"/>
            <a:ext cx="717378" cy="346363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>
                <a:solidFill>
                  <a:schemeClr val="tx1"/>
                </a:solidFill>
              </a:rPr>
              <a:t>Pre-Series Extended Test</a:t>
            </a:r>
            <a:endParaRPr lang="en-US" sz="800" b="1" dirty="0">
              <a:solidFill>
                <a:schemeClr val="tx1"/>
              </a:solidFill>
            </a:endParaRPr>
          </a:p>
        </p:txBody>
      </p:sp>
      <p:grpSp>
        <p:nvGrpSpPr>
          <p:cNvPr id="204" name="Group 203"/>
          <p:cNvGrpSpPr/>
          <p:nvPr/>
        </p:nvGrpSpPr>
        <p:grpSpPr>
          <a:xfrm>
            <a:off x="4031340" y="-53883"/>
            <a:ext cx="369332" cy="1457460"/>
            <a:chOff x="1866518" y="5934"/>
            <a:chExt cx="369332" cy="1457460"/>
          </a:xfrm>
        </p:grpSpPr>
        <p:sp>
          <p:nvSpPr>
            <p:cNvPr id="205" name="Diamond 204"/>
            <p:cNvSpPr/>
            <p:nvPr/>
          </p:nvSpPr>
          <p:spPr>
            <a:xfrm>
              <a:off x="1990497" y="1337657"/>
              <a:ext cx="125002" cy="125737"/>
            </a:xfrm>
            <a:prstGeom prst="diamond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06" name="TextBox 205"/>
            <p:cNvSpPr txBox="1"/>
            <p:nvPr/>
          </p:nvSpPr>
          <p:spPr>
            <a:xfrm>
              <a:off x="1866518" y="5934"/>
              <a:ext cx="369332" cy="1263988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sz="1200" b="1" dirty="0" smtClean="0"/>
                <a:t>Delivery to Aarhus</a:t>
              </a:r>
              <a:endParaRPr lang="en-US" sz="1200" b="1" dirty="0"/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3912882" y="103213"/>
            <a:ext cx="369332" cy="1300364"/>
            <a:chOff x="1866518" y="163030"/>
            <a:chExt cx="369332" cy="1300364"/>
          </a:xfrm>
        </p:grpSpPr>
        <p:sp>
          <p:nvSpPr>
            <p:cNvPr id="214" name="Diamond 213"/>
            <p:cNvSpPr/>
            <p:nvPr/>
          </p:nvSpPr>
          <p:spPr>
            <a:xfrm>
              <a:off x="1990497" y="1337657"/>
              <a:ext cx="125002" cy="125737"/>
            </a:xfrm>
            <a:prstGeom prst="diamond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15" name="TextBox 214"/>
            <p:cNvSpPr txBox="1"/>
            <p:nvPr/>
          </p:nvSpPr>
          <p:spPr>
            <a:xfrm>
              <a:off x="1866518" y="163030"/>
              <a:ext cx="369332" cy="1106891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sz="1200" b="1" dirty="0" smtClean="0"/>
                <a:t>FAT I</a:t>
              </a:r>
              <a:endParaRPr lang="en-US" sz="1200" b="1" dirty="0"/>
            </a:p>
          </p:txBody>
        </p:sp>
      </p:grpSp>
      <p:grpSp>
        <p:nvGrpSpPr>
          <p:cNvPr id="201" name="Group 200"/>
          <p:cNvGrpSpPr/>
          <p:nvPr/>
        </p:nvGrpSpPr>
        <p:grpSpPr>
          <a:xfrm>
            <a:off x="4682646" y="1564968"/>
            <a:ext cx="369332" cy="980259"/>
            <a:chOff x="1866518" y="483135"/>
            <a:chExt cx="369332" cy="980259"/>
          </a:xfrm>
        </p:grpSpPr>
        <p:sp>
          <p:nvSpPr>
            <p:cNvPr id="202" name="Diamond 201"/>
            <p:cNvSpPr/>
            <p:nvPr/>
          </p:nvSpPr>
          <p:spPr>
            <a:xfrm>
              <a:off x="1990497" y="1337657"/>
              <a:ext cx="125002" cy="125737"/>
            </a:xfrm>
            <a:prstGeom prst="diamond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03" name="TextBox 202"/>
            <p:cNvSpPr txBox="1"/>
            <p:nvPr/>
          </p:nvSpPr>
          <p:spPr>
            <a:xfrm>
              <a:off x="1866518" y="483135"/>
              <a:ext cx="369332" cy="786786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sz="1200" b="1" dirty="0" smtClean="0"/>
                <a:t>CDR 3</a:t>
              </a:r>
              <a:endParaRPr lang="en-US" sz="1200" b="1" dirty="0"/>
            </a:p>
          </p:txBody>
        </p:sp>
      </p:grpSp>
      <p:grpSp>
        <p:nvGrpSpPr>
          <p:cNvPr id="197" name="Group 196"/>
          <p:cNvGrpSpPr/>
          <p:nvPr/>
        </p:nvGrpSpPr>
        <p:grpSpPr>
          <a:xfrm>
            <a:off x="4150696" y="1908849"/>
            <a:ext cx="369332" cy="641583"/>
            <a:chOff x="1866518" y="821811"/>
            <a:chExt cx="369332" cy="641583"/>
          </a:xfrm>
        </p:grpSpPr>
        <p:sp>
          <p:nvSpPr>
            <p:cNvPr id="198" name="Diamond 197"/>
            <p:cNvSpPr/>
            <p:nvPr/>
          </p:nvSpPr>
          <p:spPr>
            <a:xfrm>
              <a:off x="1990497" y="1337657"/>
              <a:ext cx="125002" cy="125737"/>
            </a:xfrm>
            <a:prstGeom prst="diamond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1866518" y="821811"/>
              <a:ext cx="369332" cy="448110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sz="1200" b="1" dirty="0" smtClean="0"/>
                <a:t>SAT I</a:t>
              </a:r>
              <a:endParaRPr lang="en-US" sz="1200" b="1" dirty="0"/>
            </a:p>
          </p:txBody>
        </p:sp>
      </p:grpSp>
      <p:sp>
        <p:nvSpPr>
          <p:cNvPr id="220" name="Rectangle 219"/>
          <p:cNvSpPr/>
          <p:nvPr/>
        </p:nvSpPr>
        <p:spPr>
          <a:xfrm>
            <a:off x="4882017" y="3628690"/>
            <a:ext cx="958375" cy="34636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>
                <a:solidFill>
                  <a:schemeClr val="tx1"/>
                </a:solidFill>
              </a:rPr>
              <a:t>Prod.-Series</a:t>
            </a:r>
          </a:p>
          <a:p>
            <a:pPr algn="ctr"/>
            <a:r>
              <a:rPr lang="en-US" sz="800" b="1" dirty="0" smtClean="0">
                <a:solidFill>
                  <a:schemeClr val="tx1"/>
                </a:solidFill>
              </a:rPr>
              <a:t>Production + Assembly</a:t>
            </a:r>
            <a:endParaRPr lang="en-US" sz="800" b="1" dirty="0">
              <a:solidFill>
                <a:schemeClr val="tx1"/>
              </a:solidFill>
            </a:endParaRPr>
          </a:p>
        </p:txBody>
      </p:sp>
      <p:grpSp>
        <p:nvGrpSpPr>
          <p:cNvPr id="221" name="Group 220"/>
          <p:cNvGrpSpPr/>
          <p:nvPr/>
        </p:nvGrpSpPr>
        <p:grpSpPr>
          <a:xfrm>
            <a:off x="5652299" y="2393762"/>
            <a:ext cx="369332" cy="1300364"/>
            <a:chOff x="1866518" y="163030"/>
            <a:chExt cx="369332" cy="1300364"/>
          </a:xfrm>
        </p:grpSpPr>
        <p:sp>
          <p:nvSpPr>
            <p:cNvPr id="222" name="Diamond 221"/>
            <p:cNvSpPr/>
            <p:nvPr/>
          </p:nvSpPr>
          <p:spPr>
            <a:xfrm>
              <a:off x="1990497" y="1337657"/>
              <a:ext cx="125002" cy="125737"/>
            </a:xfrm>
            <a:prstGeom prst="diamond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23" name="TextBox 222"/>
            <p:cNvSpPr txBox="1"/>
            <p:nvPr/>
          </p:nvSpPr>
          <p:spPr>
            <a:xfrm>
              <a:off x="1866518" y="163030"/>
              <a:ext cx="369332" cy="1106891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sz="1200" b="1" dirty="0" smtClean="0"/>
                <a:t>FAT II – SAR 1</a:t>
              </a:r>
              <a:endParaRPr lang="en-US" sz="1200" b="1" dirty="0"/>
            </a:p>
          </p:txBody>
        </p:sp>
      </p:grpSp>
      <p:grpSp>
        <p:nvGrpSpPr>
          <p:cNvPr id="224" name="Group 223"/>
          <p:cNvGrpSpPr/>
          <p:nvPr/>
        </p:nvGrpSpPr>
        <p:grpSpPr>
          <a:xfrm>
            <a:off x="5776278" y="2393762"/>
            <a:ext cx="369332" cy="1300364"/>
            <a:chOff x="1866518" y="163030"/>
            <a:chExt cx="369332" cy="1300364"/>
          </a:xfrm>
        </p:grpSpPr>
        <p:sp>
          <p:nvSpPr>
            <p:cNvPr id="225" name="Diamond 224"/>
            <p:cNvSpPr/>
            <p:nvPr/>
          </p:nvSpPr>
          <p:spPr>
            <a:xfrm>
              <a:off x="1990497" y="1337657"/>
              <a:ext cx="125002" cy="125737"/>
            </a:xfrm>
            <a:prstGeom prst="diamond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26" name="TextBox 225"/>
            <p:cNvSpPr txBox="1"/>
            <p:nvPr/>
          </p:nvSpPr>
          <p:spPr>
            <a:xfrm>
              <a:off x="1866518" y="163030"/>
              <a:ext cx="369332" cy="1106891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sz="1200" b="1" dirty="0" smtClean="0"/>
                <a:t>Delivery to ESS</a:t>
              </a:r>
              <a:endParaRPr lang="en-US" sz="1200" b="1" dirty="0"/>
            </a:p>
          </p:txBody>
        </p:sp>
      </p:grpSp>
      <p:sp>
        <p:nvSpPr>
          <p:cNvPr id="227" name="Rectangle 226"/>
          <p:cNvSpPr/>
          <p:nvPr/>
        </p:nvSpPr>
        <p:spPr>
          <a:xfrm>
            <a:off x="6422893" y="4773061"/>
            <a:ext cx="75251" cy="34636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solidFill>
                <a:schemeClr val="tx1"/>
              </a:solidFill>
            </a:endParaRPr>
          </a:p>
        </p:txBody>
      </p:sp>
      <p:grpSp>
        <p:nvGrpSpPr>
          <p:cNvPr id="228" name="Group 227"/>
          <p:cNvGrpSpPr/>
          <p:nvPr/>
        </p:nvGrpSpPr>
        <p:grpSpPr>
          <a:xfrm>
            <a:off x="6014521" y="3306487"/>
            <a:ext cx="369332" cy="1527141"/>
            <a:chOff x="1866518" y="-63747"/>
            <a:chExt cx="369332" cy="1527141"/>
          </a:xfrm>
        </p:grpSpPr>
        <p:sp>
          <p:nvSpPr>
            <p:cNvPr id="229" name="Diamond 228"/>
            <p:cNvSpPr/>
            <p:nvPr/>
          </p:nvSpPr>
          <p:spPr>
            <a:xfrm>
              <a:off x="1990497" y="1337657"/>
              <a:ext cx="125002" cy="125737"/>
            </a:xfrm>
            <a:prstGeom prst="diamond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30" name="TextBox 229"/>
            <p:cNvSpPr txBox="1"/>
            <p:nvPr/>
          </p:nvSpPr>
          <p:spPr>
            <a:xfrm>
              <a:off x="1866518" y="-63747"/>
              <a:ext cx="369332" cy="1333668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sz="1200" b="1" dirty="0" smtClean="0"/>
                <a:t>SAT II – SAR 2</a:t>
              </a:r>
              <a:endParaRPr lang="en-US" sz="1200" b="1" dirty="0"/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6361676" y="2861919"/>
            <a:ext cx="369332" cy="1972900"/>
            <a:chOff x="1913998" y="-509506"/>
            <a:chExt cx="369332" cy="1972900"/>
          </a:xfrm>
        </p:grpSpPr>
        <p:sp>
          <p:nvSpPr>
            <p:cNvPr id="239" name="Diamond 238"/>
            <p:cNvSpPr/>
            <p:nvPr/>
          </p:nvSpPr>
          <p:spPr>
            <a:xfrm>
              <a:off x="1990497" y="1337657"/>
              <a:ext cx="125002" cy="125737"/>
            </a:xfrm>
            <a:prstGeom prst="diamond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40" name="TextBox 239"/>
            <p:cNvSpPr txBox="1"/>
            <p:nvPr/>
          </p:nvSpPr>
          <p:spPr>
            <a:xfrm>
              <a:off x="1913998" y="-509506"/>
              <a:ext cx="369332" cy="1779428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sz="1200" b="1" dirty="0" smtClean="0"/>
                <a:t>TRR</a:t>
              </a:r>
              <a:endParaRPr lang="en-US" sz="1200" b="1" dirty="0"/>
            </a:p>
          </p:txBody>
        </p:sp>
      </p:grpSp>
      <p:sp>
        <p:nvSpPr>
          <p:cNvPr id="241" name="Rectangle 240"/>
          <p:cNvSpPr/>
          <p:nvPr/>
        </p:nvSpPr>
        <p:spPr>
          <a:xfrm>
            <a:off x="6498143" y="5119424"/>
            <a:ext cx="484437" cy="34636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b="1" dirty="0" smtClean="0">
                <a:solidFill>
                  <a:schemeClr val="tx1"/>
                </a:solidFill>
              </a:rPr>
              <a:t>Testing &amp; Commissioning</a:t>
            </a:r>
            <a:endParaRPr lang="en-US" sz="600" b="1" dirty="0">
              <a:solidFill>
                <a:schemeClr val="tx1"/>
              </a:solidFill>
            </a:endParaRPr>
          </a:p>
        </p:txBody>
      </p:sp>
      <p:grpSp>
        <p:nvGrpSpPr>
          <p:cNvPr id="245" name="Group 244"/>
          <p:cNvGrpSpPr/>
          <p:nvPr/>
        </p:nvGrpSpPr>
        <p:grpSpPr>
          <a:xfrm>
            <a:off x="6238227" y="1618826"/>
            <a:ext cx="369332" cy="2075300"/>
            <a:chOff x="1868428" y="-611906"/>
            <a:chExt cx="369332" cy="2075300"/>
          </a:xfrm>
        </p:grpSpPr>
        <p:sp>
          <p:nvSpPr>
            <p:cNvPr id="246" name="Diamond 245"/>
            <p:cNvSpPr/>
            <p:nvPr/>
          </p:nvSpPr>
          <p:spPr>
            <a:xfrm>
              <a:off x="1990497" y="1337657"/>
              <a:ext cx="125002" cy="125737"/>
            </a:xfrm>
            <a:prstGeom prst="diamond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47" name="TextBox 246"/>
            <p:cNvSpPr txBox="1"/>
            <p:nvPr/>
          </p:nvSpPr>
          <p:spPr>
            <a:xfrm>
              <a:off x="1868428" y="-611906"/>
              <a:ext cx="369332" cy="1887761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sz="1200" b="1" dirty="0" smtClean="0"/>
                <a:t>RFI (10 Apr. 2019)</a:t>
              </a:r>
              <a:endParaRPr lang="en-US" sz="1200" b="1" dirty="0"/>
            </a:p>
          </p:txBody>
        </p:sp>
      </p:grpSp>
      <p:sp>
        <p:nvSpPr>
          <p:cNvPr id="254" name="Rectangle 253"/>
          <p:cNvSpPr/>
          <p:nvPr/>
        </p:nvSpPr>
        <p:spPr>
          <a:xfrm>
            <a:off x="235135" y="195577"/>
            <a:ext cx="1083249" cy="34636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>
                <a:solidFill>
                  <a:schemeClr val="tx1"/>
                </a:solidFill>
              </a:rPr>
              <a:t>Preliminary Design</a:t>
            </a:r>
            <a:endParaRPr lang="en-US" sz="800" b="1" dirty="0">
              <a:solidFill>
                <a:schemeClr val="tx1"/>
              </a:solidFill>
            </a:endParaRPr>
          </a:p>
        </p:txBody>
      </p:sp>
      <p:grpSp>
        <p:nvGrpSpPr>
          <p:cNvPr id="251" name="Group 250"/>
          <p:cNvGrpSpPr/>
          <p:nvPr/>
        </p:nvGrpSpPr>
        <p:grpSpPr>
          <a:xfrm>
            <a:off x="1133718" y="477364"/>
            <a:ext cx="369332" cy="1857906"/>
            <a:chOff x="2221204" y="575878"/>
            <a:chExt cx="369332" cy="1857906"/>
          </a:xfrm>
        </p:grpSpPr>
        <p:sp>
          <p:nvSpPr>
            <p:cNvPr id="252" name="Diamond 251"/>
            <p:cNvSpPr/>
            <p:nvPr/>
          </p:nvSpPr>
          <p:spPr>
            <a:xfrm>
              <a:off x="2345183" y="575878"/>
              <a:ext cx="125002" cy="125737"/>
            </a:xfrm>
            <a:prstGeom prst="diamond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53" name="TextBox 252"/>
            <p:cNvSpPr txBox="1"/>
            <p:nvPr/>
          </p:nvSpPr>
          <p:spPr>
            <a:xfrm>
              <a:off x="2221204" y="740308"/>
              <a:ext cx="369332" cy="1693476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r"/>
              <a:r>
                <a:rPr lang="en-US" sz="1200" b="1" dirty="0" smtClean="0"/>
                <a:t>CDR 1</a:t>
              </a:r>
              <a:endParaRPr lang="en-US" sz="1200" b="1" dirty="0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2896114" y="-705103"/>
            <a:ext cx="369332" cy="1300364"/>
            <a:chOff x="1866518" y="163030"/>
            <a:chExt cx="369332" cy="1300364"/>
          </a:xfrm>
        </p:grpSpPr>
        <p:sp>
          <p:nvSpPr>
            <p:cNvPr id="173" name="Diamond 172"/>
            <p:cNvSpPr/>
            <p:nvPr/>
          </p:nvSpPr>
          <p:spPr>
            <a:xfrm>
              <a:off x="1990497" y="1337657"/>
              <a:ext cx="125002" cy="125737"/>
            </a:xfrm>
            <a:prstGeom prst="diamond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1866518" y="163030"/>
              <a:ext cx="369332" cy="1106891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US" sz="1200" b="1" dirty="0" smtClean="0"/>
                <a:t>CDR 2</a:t>
              </a:r>
              <a:endParaRPr lang="en-US" sz="1200" b="1" dirty="0"/>
            </a:p>
          </p:txBody>
        </p:sp>
      </p:grpSp>
      <p:cxnSp>
        <p:nvCxnSpPr>
          <p:cNvPr id="233" name="Straight Connector 232"/>
          <p:cNvCxnSpPr/>
          <p:nvPr/>
        </p:nvCxnSpPr>
        <p:spPr>
          <a:xfrm>
            <a:off x="4810983" y="187020"/>
            <a:ext cx="6360" cy="5721854"/>
          </a:xfrm>
          <a:prstGeom prst="line">
            <a:avLst/>
          </a:prstGeom>
          <a:ln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4379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ESS Core Powerpoin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18727</TotalTime>
  <Words>4592</Words>
  <Application>Microsoft Macintosh PowerPoint</Application>
  <PresentationFormat>On-screen Show (4:3)</PresentationFormat>
  <Paragraphs>822</Paragraphs>
  <Slides>82</Slides>
  <Notes>38</Notes>
  <HiddenSlides>2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size="83" baseType="lpstr">
      <vt:lpstr>ESS Core Powerpoint</vt:lpstr>
      <vt:lpstr>Raster Scanning Magnet System CDR-3</vt:lpstr>
      <vt:lpstr>System Requirements</vt:lpstr>
      <vt:lpstr>ESS A2T DC Beam Optics: Similar to LANL MTS (B. Blind, LINAC’06, MOP055)</vt:lpstr>
      <vt:lpstr>Lissajous Pattern</vt:lpstr>
      <vt:lpstr>Functional Description</vt:lpstr>
      <vt:lpstr>A Crude Block Diagram</vt:lpstr>
      <vt:lpstr>Hardware: Magnets + Support</vt:lpstr>
      <vt:lpstr>RSM Supply (feasibility study level)</vt:lpstr>
      <vt:lpstr>PowerPoint Presentation</vt:lpstr>
      <vt:lpstr>RSM Past, Present &amp; Future</vt:lpstr>
      <vt:lpstr>BDS Optics Design</vt:lpstr>
      <vt:lpstr>A2T Beam Optics</vt:lpstr>
      <vt:lpstr>Multiparticle Studies</vt:lpstr>
      <vt:lpstr>A2T Quadrupole Magnet Harmonics?</vt:lpstr>
      <vt:lpstr>RSM Systematic Sextupole?</vt:lpstr>
      <vt:lpstr>RSM Alignment Errors?</vt:lpstr>
      <vt:lpstr>Magnets</vt:lpstr>
      <vt:lpstr>Raster Scanning Magnet (RSM)</vt:lpstr>
      <vt:lpstr>RSM Connections</vt:lpstr>
      <vt:lpstr>RSM Pair</vt:lpstr>
      <vt:lpstr>Coil Impregnation Design?</vt:lpstr>
      <vt:lpstr>Magnetic Field Studies – 2D &amp; 3D</vt:lpstr>
      <vt:lpstr>Vacuum Chambers &amp; Support Structures</vt:lpstr>
      <vt:lpstr>Vacuum System</vt:lpstr>
      <vt:lpstr>Ceramic Chambers</vt:lpstr>
      <vt:lpstr>RSM Support (1 of 2)</vt:lpstr>
      <vt:lpstr>Support</vt:lpstr>
      <vt:lpstr>AU Test Lab</vt:lpstr>
      <vt:lpstr>RSM Power Supply (RSMPS)</vt:lpstr>
      <vt:lpstr>RSM Supply Algorithm</vt:lpstr>
      <vt:lpstr>PowerPoint Presentation</vt:lpstr>
      <vt:lpstr>RSMPS Block Diagram</vt:lpstr>
      <vt:lpstr>PowerPoint Presentation</vt:lpstr>
      <vt:lpstr>PowerPoint Presentation</vt:lpstr>
      <vt:lpstr>Output Converter, 19” 4U</vt:lpstr>
      <vt:lpstr>Control Crate, 19” 3U</vt:lpstr>
      <vt:lpstr>Regulation</vt:lpstr>
      <vt:lpstr>Termination Box</vt:lpstr>
      <vt:lpstr>Between CDR-2 to assembled hardware…</vt:lpstr>
      <vt:lpstr>Verification of Pre-Series</vt:lpstr>
      <vt:lpstr>FAT-I: November 2017</vt:lpstr>
      <vt:lpstr>FAT: Parameters &gt; Acceptance Criteria</vt:lpstr>
      <vt:lpstr>Stray Field Range?</vt:lpstr>
      <vt:lpstr>SAT Test Steps</vt:lpstr>
      <vt:lpstr>System Installation in Aarhus Test Lab</vt:lpstr>
      <vt:lpstr>SAT Setup: Block Diagram</vt:lpstr>
      <vt:lpstr>PowerPoint Presentation</vt:lpstr>
      <vt:lpstr>Bdot Waveform Shape: Scope vs. SPICE (DDR)</vt:lpstr>
      <vt:lpstr>Bdot Linearity -&gt; Reconstructed Current Amp.</vt:lpstr>
      <vt:lpstr>Bdot Signal Crosstalk - ~50:1</vt:lpstr>
      <vt:lpstr>Thermal Testing</vt:lpstr>
      <vt:lpstr>Thermal Testing</vt:lpstr>
      <vt:lpstr>Active Cooling of Termination Box</vt:lpstr>
      <vt:lpstr>Thermal Testing @ 340 A + WC</vt:lpstr>
      <vt:lpstr>Thermal Testing @ 340 A + WC</vt:lpstr>
      <vt:lpstr>Thermal Testing: Coil Impregnation?</vt:lpstr>
      <vt:lpstr>LabVIEW Code</vt:lpstr>
      <vt:lpstr>LabVIEW Code: Burst &amp; Supply Errors</vt:lpstr>
      <vt:lpstr>Long-Term Testing (LTT): Motivation</vt:lpstr>
      <vt:lpstr>Long-Term Testing (LTT)</vt:lpstr>
      <vt:lpstr>LTT: Run Durations</vt:lpstr>
      <vt:lpstr>System Error Candidate Events</vt:lpstr>
      <vt:lpstr>Bdot Signal Integrity?</vt:lpstr>
      <vt:lpstr>SAT Evaluation</vt:lpstr>
      <vt:lpstr>ICS</vt:lpstr>
      <vt:lpstr>ICS</vt:lpstr>
      <vt:lpstr>Synchronization</vt:lpstr>
      <vt:lpstr>Synchronization: Burst Timing</vt:lpstr>
      <vt:lpstr>Synchronization: Burst Polarity</vt:lpstr>
      <vt:lpstr>Polarity Sync. of Waveforms: Implementation?</vt:lpstr>
      <vt:lpstr>Safety, Quality &amp; RAMI</vt:lpstr>
      <vt:lpstr>Conventional Hazards</vt:lpstr>
      <vt:lpstr>RSM Failure?</vt:lpstr>
      <vt:lpstr>RAMI</vt:lpstr>
      <vt:lpstr>Suggested Spare Components</vt:lpstr>
      <vt:lpstr>Verification</vt:lpstr>
      <vt:lpstr>Top risks @ CDR-2</vt:lpstr>
      <vt:lpstr>Conclusions</vt:lpstr>
      <vt:lpstr>Pre-Series Endgame?</vt:lpstr>
      <vt:lpstr>Thank you for your preparation, attention, and valuable comments!</vt:lpstr>
      <vt:lpstr>Extra Slides</vt:lpstr>
      <vt:lpstr>Raster Pulse: Alternating Parity</vt:lpstr>
    </vt:vector>
  </TitlesOfParts>
  <Company>European Spallation Source ESS AB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&lt;Project/topic&gt;</dc:title>
  <dc:creator>Mats Lindroos</dc:creator>
  <cp:lastModifiedBy>Heine Thomsen</cp:lastModifiedBy>
  <cp:revision>1291</cp:revision>
  <dcterms:created xsi:type="dcterms:W3CDTF">2015-03-24T10:23:58Z</dcterms:created>
  <dcterms:modified xsi:type="dcterms:W3CDTF">2018-05-02T22:48:10Z</dcterms:modified>
</cp:coreProperties>
</file>