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4"/>
  </p:notesMasterIdLst>
  <p:sldIdLst>
    <p:sldId id="257" r:id="rId2"/>
    <p:sldId id="343" r:id="rId3"/>
    <p:sldId id="270" r:id="rId4"/>
    <p:sldId id="428" r:id="rId5"/>
    <p:sldId id="341" r:id="rId6"/>
    <p:sldId id="413" r:id="rId7"/>
    <p:sldId id="344" r:id="rId8"/>
    <p:sldId id="370" r:id="rId9"/>
    <p:sldId id="429" r:id="rId10"/>
    <p:sldId id="298" r:id="rId11"/>
    <p:sldId id="309" r:id="rId12"/>
    <p:sldId id="281" r:id="rId13"/>
    <p:sldId id="304" r:id="rId14"/>
    <p:sldId id="307" r:id="rId15"/>
    <p:sldId id="316" r:id="rId16"/>
    <p:sldId id="315" r:id="rId17"/>
    <p:sldId id="347" r:id="rId18"/>
    <p:sldId id="346" r:id="rId19"/>
    <p:sldId id="355" r:id="rId20"/>
    <p:sldId id="377" r:id="rId21"/>
    <p:sldId id="380" r:id="rId22"/>
    <p:sldId id="354" r:id="rId23"/>
    <p:sldId id="390" r:id="rId24"/>
    <p:sldId id="353" r:id="rId25"/>
    <p:sldId id="356" r:id="rId26"/>
    <p:sldId id="411" r:id="rId27"/>
    <p:sldId id="422" r:id="rId28"/>
    <p:sldId id="349" r:id="rId29"/>
    <p:sldId id="357" r:id="rId30"/>
    <p:sldId id="415" r:id="rId31"/>
    <p:sldId id="350" r:id="rId32"/>
    <p:sldId id="419" r:id="rId33"/>
    <p:sldId id="359" r:id="rId34"/>
    <p:sldId id="412" r:id="rId35"/>
    <p:sldId id="416" r:id="rId36"/>
    <p:sldId id="364" r:id="rId37"/>
    <p:sldId id="363" r:id="rId38"/>
    <p:sldId id="417" r:id="rId39"/>
    <p:sldId id="365" r:id="rId40"/>
    <p:sldId id="376" r:id="rId41"/>
    <p:sldId id="386" r:id="rId42"/>
    <p:sldId id="387" r:id="rId43"/>
    <p:sldId id="375" r:id="rId44"/>
    <p:sldId id="426" r:id="rId45"/>
    <p:sldId id="388" r:id="rId46"/>
    <p:sldId id="425" r:id="rId47"/>
    <p:sldId id="397" r:id="rId48"/>
    <p:sldId id="389" r:id="rId49"/>
    <p:sldId id="385" r:id="rId50"/>
    <p:sldId id="391" r:id="rId51"/>
    <p:sldId id="402" r:id="rId52"/>
    <p:sldId id="394" r:id="rId53"/>
    <p:sldId id="393" r:id="rId54"/>
    <p:sldId id="424" r:id="rId55"/>
    <p:sldId id="392" r:id="rId56"/>
    <p:sldId id="399" r:id="rId57"/>
    <p:sldId id="378" r:id="rId58"/>
    <p:sldId id="401" r:id="rId59"/>
    <p:sldId id="409" r:id="rId60"/>
    <p:sldId id="408" r:id="rId61"/>
    <p:sldId id="423" r:id="rId62"/>
    <p:sldId id="395" r:id="rId63"/>
    <p:sldId id="398" r:id="rId64"/>
    <p:sldId id="405" r:id="rId65"/>
    <p:sldId id="406" r:id="rId66"/>
    <p:sldId id="407" r:id="rId67"/>
    <p:sldId id="382" r:id="rId68"/>
    <p:sldId id="374" r:id="rId69"/>
    <p:sldId id="427" r:id="rId70"/>
    <p:sldId id="361" r:id="rId71"/>
    <p:sldId id="362" r:id="rId72"/>
    <p:sldId id="368" r:id="rId73"/>
    <p:sldId id="418" r:id="rId74"/>
    <p:sldId id="366" r:id="rId75"/>
    <p:sldId id="358" r:id="rId76"/>
    <p:sldId id="334" r:id="rId77"/>
    <p:sldId id="331" r:id="rId78"/>
    <p:sldId id="332" r:id="rId79"/>
    <p:sldId id="410" r:id="rId80"/>
    <p:sldId id="320" r:id="rId81"/>
    <p:sldId id="290" r:id="rId82"/>
    <p:sldId id="327" r:id="rId83"/>
    <p:sldId id="369" r:id="rId84"/>
    <p:sldId id="297" r:id="rId85"/>
    <p:sldId id="269" r:id="rId86"/>
    <p:sldId id="404" r:id="rId87"/>
    <p:sldId id="414" r:id="rId88"/>
    <p:sldId id="403" r:id="rId89"/>
    <p:sldId id="367" r:id="rId90"/>
    <p:sldId id="278" r:id="rId91"/>
    <p:sldId id="421" r:id="rId92"/>
    <p:sldId id="360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&amp; Functional desc." id="{8176A371-61AC-534E-B88F-D1F86E89F2EE}">
          <p14:sldIdLst>
            <p14:sldId id="257"/>
            <p14:sldId id="343"/>
            <p14:sldId id="270"/>
            <p14:sldId id="428"/>
            <p14:sldId id="341"/>
            <p14:sldId id="413"/>
            <p14:sldId id="344"/>
            <p14:sldId id="370"/>
            <p14:sldId id="429"/>
            <p14:sldId id="298"/>
          </p14:sldIdLst>
        </p14:section>
        <p14:section name="BDS Optics Design" id="{BCBE321F-77C4-AE4B-9582-A3EF53F20256}">
          <p14:sldIdLst>
            <p14:sldId id="309"/>
            <p14:sldId id="281"/>
            <p14:sldId id="304"/>
            <p14:sldId id="307"/>
            <p14:sldId id="316"/>
            <p14:sldId id="315"/>
          </p14:sldIdLst>
        </p14:section>
        <p14:section name="Magnets" id="{B3C29648-2354-5145-8434-0C2C5320C031}">
          <p14:sldIdLst>
            <p14:sldId id="347"/>
            <p14:sldId id="346"/>
            <p14:sldId id="355"/>
            <p14:sldId id="377"/>
            <p14:sldId id="380"/>
            <p14:sldId id="354"/>
            <p14:sldId id="390"/>
          </p14:sldIdLst>
        </p14:section>
        <p14:section name="Vacuum chambers &amp; support" id="{C108C8F6-4F68-7148-B065-CEA54604469D}">
          <p14:sldIdLst>
            <p14:sldId id="353"/>
            <p14:sldId id="356"/>
            <p14:sldId id="411"/>
            <p14:sldId id="422"/>
            <p14:sldId id="349"/>
            <p14:sldId id="357"/>
            <p14:sldId id="415"/>
          </p14:sldIdLst>
        </p14:section>
        <p14:section name="Power supply" id="{345EE18D-9DE3-B040-995D-17FD243D1DF7}">
          <p14:sldIdLst>
            <p14:sldId id="350"/>
            <p14:sldId id="419"/>
            <p14:sldId id="359"/>
            <p14:sldId id="412"/>
            <p14:sldId id="416"/>
            <p14:sldId id="364"/>
            <p14:sldId id="363"/>
            <p14:sldId id="417"/>
            <p14:sldId id="365"/>
            <p14:sldId id="376"/>
            <p14:sldId id="386"/>
          </p14:sldIdLst>
        </p14:section>
        <p14:section name="Verification: FAT" id="{60617B6A-A390-9049-BA0A-9D77DF8F8426}">
          <p14:sldIdLst>
            <p14:sldId id="387"/>
            <p14:sldId id="375"/>
            <p14:sldId id="426"/>
            <p14:sldId id="388"/>
          </p14:sldIdLst>
        </p14:section>
        <p14:section name="Verification: SAT" id="{E7D37D4D-D889-D948-BFE0-C433BB54C551}">
          <p14:sldIdLst>
            <p14:sldId id="425"/>
            <p14:sldId id="397"/>
            <p14:sldId id="389"/>
            <p14:sldId id="385"/>
            <p14:sldId id="391"/>
            <p14:sldId id="402"/>
            <p14:sldId id="394"/>
            <p14:sldId id="393"/>
          </p14:sldIdLst>
        </p14:section>
        <p14:section name="SAT: Thermal testing" id="{91D687C8-344E-EE4A-96E9-ADD00F925DB8}">
          <p14:sldIdLst>
            <p14:sldId id="424"/>
            <p14:sldId id="392"/>
            <p14:sldId id="399"/>
            <p14:sldId id="378"/>
            <p14:sldId id="401"/>
            <p14:sldId id="409"/>
            <p14:sldId id="408"/>
          </p14:sldIdLst>
        </p14:section>
        <p14:section name="SAT: Long-Term Testing" id="{FC183B1D-F52E-7549-A0C6-B128FF580538}">
          <p14:sldIdLst>
            <p14:sldId id="423"/>
            <p14:sldId id="395"/>
            <p14:sldId id="398"/>
            <p14:sldId id="405"/>
            <p14:sldId id="406"/>
            <p14:sldId id="407"/>
            <p14:sldId id="382"/>
            <p14:sldId id="374"/>
          </p14:sldIdLst>
        </p14:section>
        <p14:section name="ICS" id="{401A6504-7348-5F4D-9176-049FECE35220}">
          <p14:sldIdLst>
            <p14:sldId id="427"/>
            <p14:sldId id="361"/>
            <p14:sldId id="362"/>
            <p14:sldId id="368"/>
            <p14:sldId id="418"/>
            <p14:sldId id="366"/>
            <p14:sldId id="358"/>
            <p14:sldId id="334"/>
            <p14:sldId id="331"/>
            <p14:sldId id="332"/>
          </p14:sldIdLst>
        </p14:section>
        <p14:section name="Safety, Quality &amp; RAMI" id="{D920ACBB-1AD9-CB4C-AF4D-0AEFCDBA21CD}">
          <p14:sldIdLst>
            <p14:sldId id="410"/>
            <p14:sldId id="320"/>
            <p14:sldId id="290"/>
            <p14:sldId id="327"/>
            <p14:sldId id="369"/>
            <p14:sldId id="297"/>
            <p14:sldId id="269"/>
          </p14:sldIdLst>
        </p14:section>
        <p14:section name="Closing" id="{49AF44A7-5A59-604B-A63B-284E74C75764}">
          <p14:sldIdLst>
            <p14:sldId id="404"/>
            <p14:sldId id="414"/>
            <p14:sldId id="403"/>
            <p14:sldId id="367"/>
          </p14:sldIdLst>
        </p14:section>
        <p14:section name="Extra Slides" id="{C5494E59-34E5-B542-ABCC-58C6209C48B9}">
          <p14:sldIdLst>
            <p14:sldId id="278"/>
            <p14:sldId id="421"/>
            <p14:sldId id="36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9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1" autoAdjust="0"/>
    <p:restoredTop sz="85472" autoAdjust="0"/>
  </p:normalViewPr>
  <p:slideViewPr>
    <p:cSldViewPr snapToGrid="0" snapToObjects="1">
      <p:cViewPr varScale="1">
        <p:scale>
          <a:sx n="85" d="100"/>
          <a:sy n="85" d="100"/>
        </p:scale>
        <p:origin x="-10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notesMaster" Target="notesMasters/notesMaster1.xml"/><Relationship Id="rId95" Type="http://schemas.openxmlformats.org/officeDocument/2006/relationships/printerSettings" Target="printerSettings/printerSettings1.bin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EE514-E28F-CE46-AA89-273CA14B16E9}" type="datetimeFigureOut">
              <a:rPr lang="en-US" smtClean="0"/>
              <a:t>14/05/18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99DBC-8801-AF45-BFD7-32F466821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2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 smtClean="0"/>
              <a:t>Flanges are identical size</a:t>
            </a:r>
          </a:p>
          <a:p>
            <a:pPr marL="457200" indent="-457200">
              <a:buAutoNum type="arabicPeriod"/>
            </a:pPr>
            <a:r>
              <a:rPr lang="en-US" dirty="0" smtClean="0"/>
              <a:t>External power supply expert at CDR-3</a:t>
            </a:r>
          </a:p>
          <a:p>
            <a:pPr marL="457200" indent="-457200">
              <a:buAutoNum type="arabicPeriod"/>
            </a:pPr>
            <a:r>
              <a:rPr lang="en-US" dirty="0" smtClean="0"/>
              <a:t>Thermal breakers on RSMs</a:t>
            </a:r>
          </a:p>
          <a:p>
            <a:pPr marL="0" indent="0">
              <a:buNone/>
            </a:pPr>
            <a:r>
              <a:rPr lang="en-US" dirty="0" smtClean="0"/>
              <a:t>6. Ceramic chamber spares</a:t>
            </a:r>
          </a:p>
          <a:p>
            <a:pPr marL="0" indent="0">
              <a:buNone/>
            </a:pPr>
            <a:r>
              <a:rPr lang="en-US" dirty="0" smtClean="0"/>
              <a:t>7+8: FDU and EVR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PDR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82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RSM physical apertures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236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03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01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Out of vacuum</a:t>
            </a:r>
            <a:r>
              <a:rPr lang="en-US" baseline="0" dirty="0" smtClean="0"/>
              <a:t> magnet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40 kHz, Ceramic chamber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Alignment &amp; field quality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Alignment</a:t>
            </a:r>
            <a:r>
              <a:rPr lang="en-US" baseline="0" dirty="0" smtClean="0"/>
              <a:t> positions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14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mechanical properties, G11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Etronax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pieces are added to the vulnerable areas and the spaces between each loop will be filled with G11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Etronax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pieces. </a:t>
            </a:r>
            <a:endParaRPr lang="en-US" dirty="0" smtClean="0"/>
          </a:p>
          <a:p>
            <a:r>
              <a:rPr lang="en-US" dirty="0" smtClean="0"/>
              <a:t>Not</a:t>
            </a:r>
            <a:r>
              <a:rPr lang="en-US" baseline="0" dirty="0" smtClean="0"/>
              <a:t> prototype: machining, paint job, equipment labels,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79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coils will be vacuum resin impregnated with radiation resistant CTD101K (25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inside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mould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CTD403 / CTD422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88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Comment on FAT2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24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- “design and manufacturing shall follow </a:t>
            </a:r>
            <a:r>
              <a:rPr lang="is-I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 vacuum standard handbook”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UHV standards in general. Oil free</a:t>
            </a:r>
            <a:r>
              <a:rPr lang="is-I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brazed transition pieces made from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NiFe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alloy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ceramic pieces will be prepared for a possible metallization of its interior by having the metallization for brazing extended on the inner surface by 4-5mm.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13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Metallization plans + thickness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14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Chambers coated? Pre-series offer testing.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22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Danfysik</a:t>
            </a:r>
            <a:r>
              <a:rPr lang="en-US" dirty="0" smtClean="0"/>
              <a:t>: Gantt-chart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8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fixed but removable metallic covers for HV connections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alignment procedure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(dx, </a:t>
            </a:r>
            <a:r>
              <a:rPr lang="en-US" dirty="0" err="1" smtClean="0"/>
              <a:t>dy</a:t>
            </a:r>
            <a:r>
              <a:rPr lang="en-US" dirty="0" smtClean="0"/>
              <a:t>) &lt; 0.5 mm, </a:t>
            </a:r>
            <a:r>
              <a:rPr lang="en-US" dirty="0" err="1" smtClean="0"/>
              <a:t>dz</a:t>
            </a:r>
            <a:r>
              <a:rPr lang="en-US" dirty="0" smtClean="0"/>
              <a:t> &lt; 0.3 mm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</a:t>
            </a:r>
            <a:r>
              <a:rPr lang="en-US" dirty="0" err="1" smtClean="0"/>
              <a:t>ϕ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ϕ</a:t>
            </a:r>
            <a:r>
              <a:rPr lang="en-US" baseline="-25000" dirty="0" err="1" smtClean="0"/>
              <a:t>y</a:t>
            </a:r>
            <a:r>
              <a:rPr lang="en-US" dirty="0" smtClean="0"/>
              <a:t>, </a:t>
            </a:r>
            <a:r>
              <a:rPr lang="en-US" dirty="0" err="1" smtClean="0"/>
              <a:t>ϕ</a:t>
            </a:r>
            <a:r>
              <a:rPr lang="en-US" baseline="-25000" dirty="0" err="1" smtClean="0"/>
              <a:t>z</a:t>
            </a:r>
            <a:r>
              <a:rPr lang="en-US" dirty="0" smtClean="0"/>
              <a:t>,) &lt; 1 </a:t>
            </a:r>
            <a:r>
              <a:rPr lang="en-US" dirty="0" err="1" smtClean="0"/>
              <a:t>mrad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14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Remote line</a:t>
            </a:r>
          </a:p>
          <a:p>
            <a:r>
              <a:rPr lang="en-US" dirty="0" err="1" smtClean="0"/>
              <a:t>ISOx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5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Enable+Interlock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831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Integrator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output peaks are detected and sampled</a:t>
            </a:r>
            <a:r>
              <a:rPr lang="en-US" baseline="0" dirty="0" smtClean="0"/>
              <a:t> (ADC)</a:t>
            </a:r>
          </a:p>
          <a:p>
            <a:r>
              <a:rPr lang="en-US" baseline="0" dirty="0" smtClean="0"/>
              <a:t>Simulations show that offset regulation can be very efficient</a:t>
            </a:r>
          </a:p>
          <a:p>
            <a:r>
              <a:rPr lang="en-US" baseline="0" dirty="0" smtClean="0"/>
              <a:t>Cable distortion and filter effects + slight overshoot (350/340 = 1.03)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40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551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Amplitude accuracy:</a:t>
            </a:r>
            <a:r>
              <a:rPr lang="en-US" baseline="0" dirty="0" smtClean="0"/>
              <a:t> no regulation at load, remote sense wires</a:t>
            </a:r>
          </a:p>
          <a:p>
            <a:r>
              <a:rPr lang="en-US" baseline="0" dirty="0" smtClean="0"/>
              <a:t>Beam position stability at target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644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 on tests not already conducted at vendor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539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025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PicoScope</a:t>
            </a:r>
            <a:r>
              <a:rPr lang="en-US" dirty="0" smtClean="0"/>
              <a:t> 4262, 2ch, 16 bit, 5</a:t>
            </a:r>
            <a:r>
              <a:rPr lang="en-US" baseline="0" dirty="0" smtClean="0"/>
              <a:t> </a:t>
            </a:r>
            <a:r>
              <a:rPr lang="en-US" dirty="0" smtClean="0"/>
              <a:t>MHz, 10 MS/s, will sample both waveforms.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17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RSM physical apertures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2361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measured</a:t>
            </a:r>
            <a:r>
              <a:rPr lang="en-US" baseline="0" dirty="0" smtClean="0"/>
              <a:t> for a RSM pair!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692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Bushings</a:t>
            </a:r>
          </a:p>
          <a:p>
            <a:r>
              <a:rPr lang="en-US" dirty="0" smtClean="0"/>
              <a:t>Does not meet requirements /</a:t>
            </a:r>
            <a:r>
              <a:rPr lang="en-US" baseline="0" dirty="0" smtClean="0"/>
              <a:t> expectations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20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996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105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l"/>
            <a:r>
              <a:rPr lang="en-US" sz="1800" dirty="0" smtClean="0">
                <a:solidFill>
                  <a:srgbClr val="000000"/>
                </a:solidFill>
              </a:rPr>
              <a:t>Unfamiliar design: Assess system availability on actual hardware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Bottom-up MTBF estimation can be inaccurate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Failure types</a:t>
            </a:r>
          </a:p>
          <a:p>
            <a:r>
              <a:rPr lang="en-US" dirty="0" smtClean="0"/>
              <a:t>Interruptions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82364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Robust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LabVIEW</a:t>
            </a:r>
            <a:r>
              <a:rPr lang="en-US" baseline="0" dirty="0" smtClean="0"/>
              <a:t> code </a:t>
            </a:r>
            <a:r>
              <a:rPr lang="mr-IN" baseline="0" dirty="0" smtClean="0"/>
              <a:t>–</a:t>
            </a:r>
            <a:r>
              <a:rPr lang="en-US" baseline="0" dirty="0" smtClean="0"/>
              <a:t> signal generator</a:t>
            </a:r>
            <a:endParaRPr lang="en-US" dirty="0" smtClean="0"/>
          </a:p>
          <a:p>
            <a:r>
              <a:rPr lang="en-US" dirty="0" smtClean="0"/>
              <a:t>Droop =</a:t>
            </a:r>
            <a:r>
              <a:rPr lang="en-US" baseline="0" dirty="0" smtClean="0"/>
              <a:t> 0.3% / 3 </a:t>
            </a:r>
            <a:r>
              <a:rPr lang="en-US" baseline="0" dirty="0" err="1" smtClean="0"/>
              <a:t>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297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Errors are logged</a:t>
            </a:r>
            <a:r>
              <a:rPr lang="en-US" baseline="0" dirty="0" smtClean="0"/>
              <a:t> and counted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821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 x 24 hours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325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Specifically amplitude, waveform</a:t>
            </a:r>
            <a:r>
              <a:rPr lang="en-US" baseline="0" dirty="0" smtClean="0"/>
              <a:t> shape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670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Close</a:t>
            </a:r>
            <a:r>
              <a:rPr lang="en-US" baseline="0" dirty="0" smtClean="0"/>
              <a:t> 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79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produce and monitor frequencies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simplicity makes the system easy to comprehend for any operator.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Suppresses </a:t>
            </a:r>
            <a:r>
              <a:rPr lang="en-US" dirty="0" err="1" smtClean="0"/>
              <a:t>beamlet</a:t>
            </a:r>
            <a:r>
              <a:rPr lang="en-US" dirty="0" smtClean="0"/>
              <a:t> profiles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pure Gaussian </a:t>
            </a:r>
            <a:r>
              <a:rPr lang="en-US" dirty="0" err="1" smtClean="0"/>
              <a:t>vs</a:t>
            </a:r>
            <a:r>
              <a:rPr lang="en-US" dirty="0" smtClean="0"/>
              <a:t> end-to-end</a:t>
            </a:r>
            <a:r>
              <a:rPr lang="en-US" baseline="0" dirty="0" smtClean="0"/>
              <a:t> beam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92687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Predictive formula for VDCL</a:t>
            </a:r>
          </a:p>
          <a:p>
            <a:r>
              <a:rPr lang="en-US" dirty="0" smtClean="0"/>
              <a:t>Capacitor charging time constant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850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RSMPS + FPGA </a:t>
            </a:r>
            <a:r>
              <a:rPr lang="en-US" dirty="0" err="1" smtClean="0">
                <a:solidFill>
                  <a:srgbClr val="FF0000"/>
                </a:solidFill>
              </a:rPr>
              <a:t>DevKit</a:t>
            </a:r>
            <a:r>
              <a:rPr lang="en-US" baseline="0" dirty="0" smtClean="0">
                <a:solidFill>
                  <a:srgbClr val="FF0000"/>
                </a:solidFill>
              </a:rPr>
              <a:t> ~ FDU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433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Degraded mode</a:t>
            </a:r>
          </a:p>
          <a:p>
            <a:r>
              <a:rPr lang="en-US" dirty="0" smtClean="0"/>
              <a:t>Cooling water!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029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Danfysik</a:t>
            </a:r>
            <a:r>
              <a:rPr lang="en-US" dirty="0" smtClean="0"/>
              <a:t> ISO9000, provides monthly status reports reports that are shared with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515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Caught early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536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Coil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045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Amplitude spectra of neutron intensity fluctuations induced by raster scanning the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proton beam (0.8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neutron pulses from the thermal moderator)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6325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Maintenance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83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</a:t>
            </a:r>
            <a:r>
              <a:rPr lang="en-US" dirty="0" err="1" smtClean="0"/>
              <a:t>mT.m</a:t>
            </a:r>
            <a:r>
              <a:rPr lang="en-US" dirty="0" smtClean="0"/>
              <a:t> = 100%</a:t>
            </a:r>
          </a:p>
          <a:p>
            <a:r>
              <a:rPr lang="en-US" dirty="0" err="1" smtClean="0"/>
              <a:t>Danfysik</a:t>
            </a:r>
            <a:r>
              <a:rPr lang="en-US" dirty="0" smtClean="0"/>
              <a:t> spreadsheet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99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Bdot</a:t>
            </a:r>
            <a:endParaRPr lang="en-US" dirty="0" smtClean="0"/>
          </a:p>
          <a:p>
            <a:r>
              <a:rPr lang="en-US" dirty="0" smtClean="0"/>
              <a:t>Interlocks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35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Cooling water</a:t>
            </a:r>
          </a:p>
          <a:p>
            <a:r>
              <a:rPr lang="en-US" dirty="0" smtClean="0"/>
              <a:t>Bellows, pumps, gauges</a:t>
            </a:r>
          </a:p>
          <a:p>
            <a:r>
              <a:rPr lang="en-US" dirty="0" smtClean="0"/>
              <a:t>Girder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07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DBC-8801-AF45-BFD7-32F4668218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4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14/05/18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14/05/18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14/05/18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14/05/18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713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14/05/18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europeanspallationsource.se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microsoft.com/office/2007/relationships/hdphoto" Target="../media/hdphoto2.wdp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5" Type="http://schemas.openxmlformats.org/officeDocument/2006/relationships/image" Target="file://localhost/Users/heine/Dropbox/rasterAPT/scans/raster_anim_path.gif" TargetMode="External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microsoft.com/office/2007/relationships/hdphoto" Target="../media/hdphoto4.wdp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Relationship Id="rId3" Type="http://schemas.openxmlformats.org/officeDocument/2006/relationships/image" Target="../media/image61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66.jpg"/><Relationship Id="rId6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Relationship Id="rId3" Type="http://schemas.openxmlformats.org/officeDocument/2006/relationships/image" Target="../media/image69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7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4" Type="http://schemas.openxmlformats.org/officeDocument/2006/relationships/image" Target="../media/image91.tiff"/><Relationship Id="rId5" Type="http://schemas.openxmlformats.org/officeDocument/2006/relationships/image" Target="../media/image9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Raster Scanning Magnet System CDR</a:t>
            </a:r>
            <a:r>
              <a:rPr lang="en-US" sz="4000" dirty="0" smtClean="0"/>
              <a:t>-3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v-SE" sz="2000" dirty="0" err="1" smtClean="0">
                <a:solidFill>
                  <a:srgbClr val="FFFFFF"/>
                </a:solidFill>
              </a:rPr>
              <a:t>Validation</a:t>
            </a:r>
            <a:r>
              <a:rPr lang="sv-SE" sz="2000" dirty="0" smtClean="0">
                <a:solidFill>
                  <a:srgbClr val="FFFFFF"/>
                </a:solidFill>
              </a:rPr>
              <a:t> </a:t>
            </a:r>
            <a:r>
              <a:rPr lang="sv-SE" sz="2000" dirty="0" err="1" smtClean="0">
                <a:solidFill>
                  <a:srgbClr val="FFFFFF"/>
                </a:solidFill>
              </a:rPr>
              <a:t>of</a:t>
            </a:r>
            <a:r>
              <a:rPr lang="sv-SE" sz="2000" dirty="0" smtClean="0">
                <a:solidFill>
                  <a:srgbClr val="FFFFFF"/>
                </a:solidFill>
              </a:rPr>
              <a:t> Pre-Series</a:t>
            </a:r>
          </a:p>
          <a:p>
            <a:endParaRPr lang="sv-SE" sz="2000" b="1" dirty="0" smtClean="0">
              <a:solidFill>
                <a:schemeClr val="bg1"/>
              </a:solidFill>
            </a:endParaRPr>
          </a:p>
          <a:p>
            <a:r>
              <a:rPr lang="sv-SE" sz="2000" b="1" dirty="0" smtClean="0">
                <a:solidFill>
                  <a:schemeClr val="bg1"/>
                </a:solidFill>
              </a:rPr>
              <a:t>Heine D. Thomsen</a:t>
            </a:r>
            <a:r>
              <a:rPr lang="sv-SE" sz="2000" dirty="0" smtClean="0">
                <a:solidFill>
                  <a:schemeClr val="bg1"/>
                </a:solidFill>
              </a:rPr>
              <a:t>, Søren </a:t>
            </a:r>
            <a:r>
              <a:rPr lang="sv-SE" sz="2000" dirty="0" err="1" smtClean="0">
                <a:solidFill>
                  <a:schemeClr val="bg1"/>
                </a:solidFill>
              </a:rPr>
              <a:t>Pape</a:t>
            </a:r>
            <a:r>
              <a:rPr lang="sv-SE" sz="2000" dirty="0" smtClean="0">
                <a:solidFill>
                  <a:schemeClr val="bg1"/>
                </a:solidFill>
              </a:rPr>
              <a:t> Møller</a:t>
            </a:r>
          </a:p>
          <a:p>
            <a:r>
              <a:rPr lang="sv-SE" sz="2000" dirty="0" smtClean="0">
                <a:solidFill>
                  <a:schemeClr val="bg1"/>
                </a:solidFill>
              </a:rPr>
              <a:t>Aarhus University (AU), </a:t>
            </a:r>
            <a:r>
              <a:rPr lang="sv-SE" sz="2000" dirty="0" err="1" smtClean="0">
                <a:solidFill>
                  <a:schemeClr val="bg1"/>
                </a:solidFill>
              </a:rPr>
              <a:t>Denmark</a:t>
            </a:r>
            <a:endParaRPr lang="sv-SE" sz="20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  <a:latin typeface="Calibri"/>
                <a:hlinkClick r:id="rId2"/>
              </a:rPr>
              <a:t>www.europeanspallationsource.se</a:t>
            </a:r>
            <a:endParaRPr lang="en-GB" sz="1600" dirty="0">
              <a:solidFill>
                <a:srgbClr val="FFFFFF"/>
              </a:solidFill>
              <a:latin typeface="Calibri"/>
            </a:endParaRPr>
          </a:p>
          <a:p>
            <a:pPr algn="ctr" defTabSz="914400"/>
            <a:r>
              <a:rPr lang="en-GB" sz="1400" dirty="0" smtClean="0">
                <a:solidFill>
                  <a:srgbClr val="FFFFFF"/>
                </a:solidFill>
                <a:latin typeface="Calibri"/>
              </a:rPr>
              <a:t>January 13, 2017</a:t>
            </a:r>
            <a:endParaRPr lang="en-GB" sz="14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71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RSM Supply (feasibility study level)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10</a:t>
            </a:fld>
            <a:endParaRPr lang="da-DK" dirty="0"/>
          </a:p>
        </p:txBody>
      </p:sp>
      <p:pic>
        <p:nvPicPr>
          <p:cNvPr id="6" name="Picture 5" descr="Untitled 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1" t="14682" r="12489" b="8068"/>
          <a:stretch/>
        </p:blipFill>
        <p:spPr>
          <a:xfrm rot="5400000">
            <a:off x="2686378" y="-724935"/>
            <a:ext cx="3882967" cy="92557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1398" y="1407553"/>
            <a:ext cx="2446970" cy="512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(MPS: Magnet Power Supply)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1178149" y="1763059"/>
            <a:ext cx="480322" cy="348270"/>
          </a:xfrm>
          <a:prstGeom prst="straightConnector1">
            <a:avLst/>
          </a:prstGeom>
          <a:solidFill>
            <a:schemeClr val="accent2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ounded Rectangle 8"/>
          <p:cNvSpPr/>
          <p:nvPr/>
        </p:nvSpPr>
        <p:spPr>
          <a:xfrm>
            <a:off x="6932706" y="2554940"/>
            <a:ext cx="1284941" cy="8516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68718" y="2185608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35 m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618650" y="4059150"/>
            <a:ext cx="3260220" cy="2182795"/>
            <a:chOff x="2618650" y="4059150"/>
            <a:chExt cx="3260220" cy="2182795"/>
          </a:xfrm>
        </p:grpSpPr>
        <p:sp>
          <p:nvSpPr>
            <p:cNvPr id="15" name="Rounded Rectangle 14"/>
            <p:cNvSpPr/>
            <p:nvPr/>
          </p:nvSpPr>
          <p:spPr>
            <a:xfrm>
              <a:off x="2618650" y="4059150"/>
              <a:ext cx="3260220" cy="1844241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05391" y="5903391"/>
              <a:ext cx="10782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Regulation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7200" y="4058713"/>
            <a:ext cx="2161450" cy="2183232"/>
            <a:chOff x="457200" y="4058713"/>
            <a:chExt cx="2161450" cy="2183232"/>
          </a:xfrm>
        </p:grpSpPr>
        <p:sp>
          <p:nvSpPr>
            <p:cNvPr id="14" name="Rounded Rectangle 13"/>
            <p:cNvSpPr/>
            <p:nvPr/>
          </p:nvSpPr>
          <p:spPr>
            <a:xfrm>
              <a:off x="457200" y="4058713"/>
              <a:ext cx="2161450" cy="184467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6700" y="5903391"/>
              <a:ext cx="10263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Controller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7200" y="1951425"/>
            <a:ext cx="1873399" cy="2107725"/>
            <a:chOff x="457200" y="1951425"/>
            <a:chExt cx="1873399" cy="2107725"/>
          </a:xfrm>
        </p:grpSpPr>
        <p:sp>
          <p:nvSpPr>
            <p:cNvPr id="12" name="Rounded Rectangle 11"/>
            <p:cNvSpPr/>
            <p:nvPr/>
          </p:nvSpPr>
          <p:spPr>
            <a:xfrm>
              <a:off x="457200" y="2281516"/>
              <a:ext cx="1873399" cy="177763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5400" y="1951425"/>
              <a:ext cx="15089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Input Converter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30599" y="1961444"/>
            <a:ext cx="3548271" cy="2097269"/>
            <a:chOff x="2330599" y="1961444"/>
            <a:chExt cx="3548271" cy="2097269"/>
          </a:xfrm>
        </p:grpSpPr>
        <p:sp>
          <p:nvSpPr>
            <p:cNvPr id="13" name="Rounded Rectangle 12"/>
            <p:cNvSpPr/>
            <p:nvPr/>
          </p:nvSpPr>
          <p:spPr>
            <a:xfrm>
              <a:off x="2330599" y="2281079"/>
              <a:ext cx="3548271" cy="177763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71358" y="1961444"/>
              <a:ext cx="16618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Output Converter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29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BDS Optics Design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(Same state as CDR-2)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232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A2T Beam Optics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6" y="1613794"/>
            <a:ext cx="8840467" cy="468959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12</a:t>
            </a:fld>
            <a:endParaRPr lang="da-DK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757226" y="1657884"/>
            <a:ext cx="0" cy="4264352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-78099" y="3607860"/>
            <a:ext cx="916090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>
                <a:solidFill>
                  <a:srgbClr val="FF0000"/>
                </a:solidFill>
              </a:rPr>
              <a:t>ACH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2363" y="3244914"/>
            <a:ext cx="3212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chemeClr val="tx2"/>
                </a:solidFill>
              </a:rPr>
              <a:t>B</a:t>
            </a:r>
            <a:r>
              <a:rPr lang="da-DK" sz="2000" baseline="-25000" dirty="0" smtClean="0">
                <a:solidFill>
                  <a:schemeClr val="tx2"/>
                </a:solidFill>
              </a:rPr>
              <a:t>y</a:t>
            </a:r>
            <a:r>
              <a:rPr lang="da-DK" sz="2000" dirty="0" smtClean="0">
                <a:solidFill>
                  <a:schemeClr val="tx2"/>
                </a:solidFill>
              </a:rPr>
              <a:t> B</a:t>
            </a:r>
            <a:r>
              <a:rPr lang="da-DK" sz="2000" baseline="-25000" dirty="0" smtClean="0">
                <a:solidFill>
                  <a:schemeClr val="tx2"/>
                </a:solidFill>
              </a:rPr>
              <a:t>y</a:t>
            </a:r>
            <a:r>
              <a:rPr lang="da-DK" sz="2000" dirty="0" smtClean="0">
                <a:solidFill>
                  <a:schemeClr val="tx2"/>
                </a:solidFill>
              </a:rPr>
              <a:t> </a:t>
            </a:r>
            <a:r>
              <a:rPr lang="da-DK" sz="2000" dirty="0" smtClean="0">
                <a:solidFill>
                  <a:srgbClr val="FF0000"/>
                </a:solidFill>
              </a:rPr>
              <a:t>B</a:t>
            </a:r>
            <a:r>
              <a:rPr lang="da-DK" sz="2000" baseline="-25000" dirty="0" smtClean="0">
                <a:solidFill>
                  <a:srgbClr val="FF0000"/>
                </a:solidFill>
              </a:rPr>
              <a:t>x</a:t>
            </a:r>
            <a:r>
              <a:rPr lang="da-DK" sz="2000" dirty="0" smtClean="0">
                <a:solidFill>
                  <a:srgbClr val="FF0000"/>
                </a:solidFill>
              </a:rPr>
              <a:t> B</a:t>
            </a:r>
            <a:r>
              <a:rPr lang="da-DK" sz="2000" baseline="-25000" dirty="0" smtClean="0">
                <a:solidFill>
                  <a:srgbClr val="FF0000"/>
                </a:solidFill>
              </a:rPr>
              <a:t>x</a:t>
            </a:r>
            <a:r>
              <a:rPr lang="da-DK" sz="2000" dirty="0" smtClean="0">
                <a:solidFill>
                  <a:srgbClr val="03428E"/>
                </a:solidFill>
              </a:rPr>
              <a:t> </a:t>
            </a:r>
            <a:r>
              <a:rPr lang="da-DK" sz="2000" b="1" dirty="0" smtClean="0"/>
              <a:t>|</a:t>
            </a:r>
            <a:r>
              <a:rPr lang="da-DK" sz="2000" dirty="0">
                <a:solidFill>
                  <a:srgbClr val="FF0000"/>
                </a:solidFill>
              </a:rPr>
              <a:t> B</a:t>
            </a:r>
            <a:r>
              <a:rPr lang="da-DK" sz="2000" baseline="-25000" dirty="0">
                <a:solidFill>
                  <a:srgbClr val="FF0000"/>
                </a:solidFill>
              </a:rPr>
              <a:t>x</a:t>
            </a:r>
            <a:r>
              <a:rPr lang="da-DK" sz="2000" dirty="0">
                <a:solidFill>
                  <a:srgbClr val="FF0000"/>
                </a:solidFill>
              </a:rPr>
              <a:t> B</a:t>
            </a:r>
            <a:r>
              <a:rPr lang="da-DK" sz="2000" baseline="-25000" dirty="0">
                <a:solidFill>
                  <a:srgbClr val="FF0000"/>
                </a:solidFill>
              </a:rPr>
              <a:t>x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smtClean="0">
                <a:solidFill>
                  <a:srgbClr val="03428E"/>
                </a:solidFill>
              </a:rPr>
              <a:t>B</a:t>
            </a:r>
            <a:r>
              <a:rPr lang="da-DK" sz="2000" baseline="-25000" dirty="0" smtClean="0">
                <a:solidFill>
                  <a:srgbClr val="03428E"/>
                </a:solidFill>
              </a:rPr>
              <a:t>y</a:t>
            </a:r>
            <a:r>
              <a:rPr lang="da-DK" sz="2000" dirty="0" smtClean="0">
                <a:solidFill>
                  <a:srgbClr val="03428E"/>
                </a:solidFill>
              </a:rPr>
              <a:t> B</a:t>
            </a:r>
            <a:r>
              <a:rPr lang="da-DK" sz="2000" baseline="-25000" dirty="0" smtClean="0">
                <a:solidFill>
                  <a:srgbClr val="03428E"/>
                </a:solidFill>
              </a:rPr>
              <a:t>y</a:t>
            </a:r>
            <a:endParaRPr lang="da-DK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1495" y="3989922"/>
            <a:ext cx="62775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800" dirty="0" smtClean="0">
                <a:solidFill>
                  <a:srgbClr val="FF0000"/>
                </a:solidFill>
              </a:rPr>
              <a:t>AP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14" name="Trapezoid 13"/>
          <p:cNvSpPr/>
          <p:nvPr/>
        </p:nvSpPr>
        <p:spPr bwMode="auto">
          <a:xfrm>
            <a:off x="1526139" y="2906535"/>
            <a:ext cx="2855821" cy="429660"/>
          </a:xfrm>
          <a:prstGeom prst="trapezoid">
            <a:avLst>
              <a:gd name="adj" fmla="val 257022"/>
            </a:avLst>
          </a:prstGeom>
          <a:noFill/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6123" y="3605335"/>
            <a:ext cx="813043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800" dirty="0" smtClean="0">
                <a:solidFill>
                  <a:srgbClr val="FF0000"/>
                </a:solidFill>
              </a:rPr>
              <a:t>A2T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044" y="1334995"/>
            <a:ext cx="2015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rgbClr val="000000"/>
                </a:solidFill>
              </a:rPr>
              <a:t>QP1-4</a:t>
            </a:r>
            <a:endParaRPr lang="da-DK" sz="2400" b="1" dirty="0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50345" y="1796660"/>
            <a:ext cx="1144629" cy="638374"/>
            <a:chOff x="1050345" y="1796660"/>
            <a:chExt cx="1144629" cy="638374"/>
          </a:xfrm>
        </p:grpSpPr>
        <p:cxnSp>
          <p:nvCxnSpPr>
            <p:cNvPr id="21" name="Straight Arrow Connector 20"/>
            <p:cNvCxnSpPr>
              <a:stCxn id="8" idx="2"/>
            </p:cNvCxnSpPr>
            <p:nvPr/>
          </p:nvCxnSpPr>
          <p:spPr bwMode="auto">
            <a:xfrm flipH="1">
              <a:off x="1050345" y="1796660"/>
              <a:ext cx="706558" cy="630451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>
              <a:stCxn id="8" idx="2"/>
            </p:cNvCxnSpPr>
            <p:nvPr/>
          </p:nvCxnSpPr>
          <p:spPr bwMode="auto">
            <a:xfrm flipH="1">
              <a:off x="1302637" y="1796660"/>
              <a:ext cx="454266" cy="638374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>
              <a:stCxn id="8" idx="2"/>
            </p:cNvCxnSpPr>
            <p:nvPr/>
          </p:nvCxnSpPr>
          <p:spPr bwMode="auto">
            <a:xfrm>
              <a:off x="1756903" y="1796660"/>
              <a:ext cx="203388" cy="633150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>
              <a:stCxn id="8" idx="2"/>
            </p:cNvCxnSpPr>
            <p:nvPr/>
          </p:nvCxnSpPr>
          <p:spPr bwMode="auto">
            <a:xfrm>
              <a:off x="1756903" y="1796660"/>
              <a:ext cx="438071" cy="633150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9" name="Group 48"/>
          <p:cNvGrpSpPr/>
          <p:nvPr/>
        </p:nvGrpSpPr>
        <p:grpSpPr>
          <a:xfrm>
            <a:off x="3225252" y="1332172"/>
            <a:ext cx="1492469" cy="1097037"/>
            <a:chOff x="4495312" y="1332172"/>
            <a:chExt cx="1492469" cy="1097037"/>
          </a:xfrm>
        </p:grpSpPr>
        <p:sp>
          <p:nvSpPr>
            <p:cNvPr id="10" name="TextBox 9"/>
            <p:cNvSpPr txBox="1"/>
            <p:nvPr/>
          </p:nvSpPr>
          <p:spPr>
            <a:xfrm>
              <a:off x="4495312" y="1332172"/>
              <a:ext cx="1492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dirty="0" smtClean="0">
                  <a:solidFill>
                    <a:srgbClr val="000000"/>
                  </a:solidFill>
                </a:rPr>
                <a:t>QP5,6</a:t>
              </a:r>
              <a:endParaRPr lang="da-DK" sz="24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085745" y="1793837"/>
              <a:ext cx="367012" cy="635372"/>
              <a:chOff x="5085745" y="1793837"/>
              <a:chExt cx="367012" cy="635372"/>
            </a:xfrm>
          </p:grpSpPr>
          <p:cxnSp>
            <p:nvCxnSpPr>
              <p:cNvPr id="41" name="Straight Arrow Connector 40"/>
              <p:cNvCxnSpPr>
                <a:stCxn id="10" idx="2"/>
              </p:cNvCxnSpPr>
              <p:nvPr/>
            </p:nvCxnSpPr>
            <p:spPr bwMode="auto">
              <a:xfrm>
                <a:off x="5241547" y="1793837"/>
                <a:ext cx="211210" cy="635372"/>
              </a:xfrm>
              <a:prstGeom prst="straightConnector1">
                <a:avLst/>
              </a:prstGeom>
              <a:solidFill>
                <a:schemeClr val="accent2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4" name="Straight Arrow Connector 43"/>
              <p:cNvCxnSpPr>
                <a:stCxn id="10" idx="2"/>
              </p:cNvCxnSpPr>
              <p:nvPr/>
            </p:nvCxnSpPr>
            <p:spPr bwMode="auto">
              <a:xfrm flipH="1">
                <a:off x="5085745" y="1793837"/>
                <a:ext cx="155802" cy="635372"/>
              </a:xfrm>
              <a:prstGeom prst="straightConnector1">
                <a:avLst/>
              </a:prstGeom>
              <a:solidFill>
                <a:schemeClr val="accent2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3" name="TextBox 2"/>
          <p:cNvSpPr txBox="1"/>
          <p:nvPr/>
        </p:nvSpPr>
        <p:spPr>
          <a:xfrm>
            <a:off x="442371" y="6149905"/>
            <a:ext cx="7824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3428E"/>
                </a:solidFill>
              </a:rPr>
              <a:t>2.0 GeV: </a:t>
            </a:r>
            <a:r>
              <a:rPr lang="en-US" sz="2800" dirty="0" smtClean="0">
                <a:solidFill>
                  <a:srgbClr val="FF0000"/>
                </a:solidFill>
              </a:rPr>
              <a:t>B</a:t>
            </a:r>
            <a:r>
              <a:rPr lang="en-US" sz="2800" baseline="-25000" dirty="0" smtClean="0">
                <a:solidFill>
                  <a:srgbClr val="FF0000"/>
                </a:solidFill>
              </a:rPr>
              <a:t>x</a:t>
            </a:r>
            <a:r>
              <a:rPr lang="en-US" sz="2800" dirty="0" smtClean="0">
                <a:solidFill>
                  <a:srgbClr val="FF0000"/>
                </a:solidFill>
              </a:rPr>
              <a:t>L</a:t>
            </a:r>
            <a:r>
              <a:rPr lang="en-US" sz="2800" dirty="0" smtClean="0">
                <a:solidFill>
                  <a:srgbClr val="03428E"/>
                </a:solidFill>
              </a:rPr>
              <a:t> = </a:t>
            </a:r>
            <a:r>
              <a:rPr lang="en-US" sz="2800" dirty="0" smtClean="0">
                <a:solidFill>
                  <a:schemeClr val="tx2"/>
                </a:solidFill>
              </a:rPr>
              <a:t>±</a:t>
            </a:r>
            <a:r>
              <a:rPr lang="en-US" sz="2800" dirty="0" smtClean="0">
                <a:solidFill>
                  <a:srgbClr val="03428E"/>
                </a:solidFill>
              </a:rPr>
              <a:t>2.6 mT.m</a:t>
            </a:r>
            <a:r>
              <a:rPr lang="en-US" sz="2800" dirty="0" smtClean="0">
                <a:solidFill>
                  <a:schemeClr val="tx2"/>
                </a:solidFill>
              </a:rPr>
              <a:t>, B</a:t>
            </a:r>
            <a:r>
              <a:rPr lang="en-US" sz="2800" baseline="-25000" dirty="0" smtClean="0">
                <a:solidFill>
                  <a:schemeClr val="tx2"/>
                </a:solidFill>
              </a:rPr>
              <a:t>y</a:t>
            </a:r>
            <a:r>
              <a:rPr lang="en-US" sz="2800" dirty="0" smtClean="0">
                <a:solidFill>
                  <a:schemeClr val="tx2"/>
                </a:solidFill>
              </a:rPr>
              <a:t>L </a:t>
            </a:r>
            <a:r>
              <a:rPr lang="en-US" sz="2800" dirty="0">
                <a:solidFill>
                  <a:schemeClr val="tx2"/>
                </a:solidFill>
              </a:rPr>
              <a:t>= </a:t>
            </a:r>
            <a:r>
              <a:rPr lang="en-US" sz="2800" dirty="0" smtClean="0">
                <a:solidFill>
                  <a:schemeClr val="tx2"/>
                </a:solidFill>
              </a:rPr>
              <a:t>±1.5 mT.m,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±</a:t>
            </a:r>
            <a:r>
              <a:rPr lang="en-US" sz="2800" dirty="0">
                <a:solidFill>
                  <a:srgbClr val="FF0000"/>
                </a:solidFill>
              </a:rPr>
              <a:t>5 mT.m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7152027" y="1260858"/>
            <a:ext cx="187635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rgbClr val="000000"/>
                </a:solidFill>
              </a:rPr>
              <a:t>PBW</a:t>
            </a:r>
            <a:endParaRPr lang="da-DK" sz="2000" b="1" dirty="0">
              <a:solidFill>
                <a:srgbClr val="00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8080251" y="1808286"/>
            <a:ext cx="0" cy="564444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7911841" y="1247586"/>
            <a:ext cx="1876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rgbClr val="000000"/>
                </a:solidFill>
              </a:rPr>
              <a:t>BEW</a:t>
            </a:r>
            <a:endParaRPr lang="da-DK" sz="2000" b="1" dirty="0">
              <a:solidFill>
                <a:srgbClr val="000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8922895" y="1795014"/>
            <a:ext cx="0" cy="564444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4510809" y="658002"/>
            <a:ext cx="2824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rgbClr val="FF1493"/>
                </a:solidFill>
              </a:rPr>
              <a:t>Centroid</a:t>
            </a:r>
          </a:p>
          <a:p>
            <a:pPr algn="ctr"/>
            <a:r>
              <a:rPr lang="da-DK" sz="2400" dirty="0" smtClean="0">
                <a:solidFill>
                  <a:srgbClr val="3366FF"/>
                </a:solidFill>
              </a:rPr>
              <a:t>10 x RMS beamlet</a:t>
            </a:r>
            <a:endParaRPr lang="da-DK" sz="2000" dirty="0">
              <a:solidFill>
                <a:srgbClr val="3366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17444" y="1303949"/>
            <a:ext cx="2015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rgbClr val="000000"/>
                </a:solidFill>
              </a:rPr>
              <a:t>8 x </a:t>
            </a:r>
            <a:r>
              <a:rPr lang="da-DK" sz="2400" dirty="0" err="1" smtClean="0">
                <a:solidFill>
                  <a:srgbClr val="000000"/>
                </a:solidFill>
              </a:rPr>
              <a:t>RSMs</a:t>
            </a:r>
            <a:endParaRPr lang="da-DK" sz="2400" b="1" dirty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46267" y="4767312"/>
            <a:ext cx="2537274" cy="437445"/>
            <a:chOff x="946267" y="4767312"/>
            <a:chExt cx="2537274" cy="437445"/>
          </a:xfrm>
        </p:grpSpPr>
        <p:sp>
          <p:nvSpPr>
            <p:cNvPr id="13" name="Rectangle 12"/>
            <p:cNvSpPr/>
            <p:nvPr/>
          </p:nvSpPr>
          <p:spPr bwMode="auto">
            <a:xfrm>
              <a:off x="239440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342709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158724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94626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44363" y="2480652"/>
            <a:ext cx="2537274" cy="437445"/>
            <a:chOff x="946267" y="4767312"/>
            <a:chExt cx="2537274" cy="437445"/>
          </a:xfrm>
        </p:grpSpPr>
        <p:sp>
          <p:nvSpPr>
            <p:cNvPr id="43" name="Rectangle 42"/>
            <p:cNvSpPr/>
            <p:nvPr/>
          </p:nvSpPr>
          <p:spPr bwMode="auto">
            <a:xfrm>
              <a:off x="239440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342709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158724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94626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sp>
        <p:nvSpPr>
          <p:cNvPr id="50" name="Rounded Rectangle 49"/>
          <p:cNvSpPr/>
          <p:nvPr/>
        </p:nvSpPr>
        <p:spPr>
          <a:xfrm>
            <a:off x="2555321" y="1802796"/>
            <a:ext cx="746680" cy="4081538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451625" y="3986697"/>
            <a:ext cx="73609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>
                <a:solidFill>
                  <a:srgbClr val="FF0000"/>
                </a:solidFill>
              </a:rPr>
              <a:t>CO</a:t>
            </a:r>
            <a:endParaRPr lang="da-DK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37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Multiparticle</a:t>
            </a:r>
            <a:r>
              <a:rPr lang="en-US" dirty="0" smtClean="0"/>
              <a:t> Studies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 descr="error_tab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92" y="3884488"/>
            <a:ext cx="3928508" cy="2973512"/>
          </a:xfrm>
          <a:prstGeom prst="rect">
            <a:avLst/>
          </a:prstGeom>
        </p:spPr>
      </p:pic>
      <p:pic>
        <p:nvPicPr>
          <p:cNvPr id="10" name="Content Placeholder 9" descr="error_results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8" b="1805"/>
          <a:stretch/>
        </p:blipFill>
        <p:spPr>
          <a:xfrm>
            <a:off x="-69624" y="1417638"/>
            <a:ext cx="9272296" cy="2486744"/>
          </a:xfrm>
        </p:spPr>
      </p:pic>
      <p:sp>
        <p:nvSpPr>
          <p:cNvPr id="12" name="TextBox 11"/>
          <p:cNvSpPr txBox="1"/>
          <p:nvPr/>
        </p:nvSpPr>
        <p:spPr>
          <a:xfrm>
            <a:off x="94581" y="6396880"/>
            <a:ext cx="2086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IPAC’14, WEPRO074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4569055"/>
            <a:ext cx="50577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1000 HEBTs x 10</a:t>
            </a:r>
            <a:r>
              <a:rPr lang="en-US" sz="2000" baseline="30000" dirty="0" smtClean="0"/>
              <a:t>6</a:t>
            </a:r>
            <a:r>
              <a:rPr lang="en-US" sz="2000" dirty="0" smtClean="0"/>
              <a:t> particles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RSM aperture (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/>
              <a:t>=</a:t>
            </a:r>
            <a:r>
              <a:rPr lang="en-US" sz="2000" dirty="0" smtClean="0"/>
              <a:t> 207 m) appears adequate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NSW aperture (</a:t>
            </a:r>
            <a:r>
              <a:rPr lang="en-US" sz="2000" i="1" dirty="0" smtClean="0"/>
              <a:t>s</a:t>
            </a:r>
            <a:r>
              <a:rPr lang="en-US" sz="2000" dirty="0" smtClean="0"/>
              <a:t> = 220 m) appears adequate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138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A2T Quadrupole Magnet Harmonics?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A2T quad harmonics were scanned in log. </a:t>
            </a:r>
            <a:r>
              <a:rPr lang="en-US" dirty="0"/>
              <a:t>s</a:t>
            </a:r>
            <a:r>
              <a:rPr lang="en-US" dirty="0" smtClean="0"/>
              <a:t>teps, 1 u to 100 u (</a:t>
            </a:r>
            <a:r>
              <a:rPr lang="en-US" i="1" dirty="0" smtClean="0"/>
              <a:t>u</a:t>
            </a:r>
            <a:r>
              <a:rPr lang="en-US" baseline="-25000" dirty="0" smtClean="0"/>
              <a:t>n</a:t>
            </a:r>
            <a:r>
              <a:rPr lang="en-US" dirty="0" smtClean="0"/>
              <a:t> = ∫∆</a:t>
            </a:r>
            <a:r>
              <a:rPr lang="en-US" dirty="0" err="1" smtClean="0"/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/B0 x 10</a:t>
            </a:r>
            <a:r>
              <a:rPr lang="en-US" baseline="30000" dirty="0" smtClean="0"/>
              <a:t>4</a:t>
            </a:r>
            <a:r>
              <a:rPr lang="en-US" dirty="0" smtClean="0"/>
              <a:t> = 1 u)</a:t>
            </a:r>
          </a:p>
          <a:p>
            <a:r>
              <a:rPr lang="en-US" dirty="0" smtClean="0"/>
              <a:t>500 k particles tracked to target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out_NPS_dist_nodist_part_dtl_0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9170" y="1288445"/>
            <a:ext cx="327781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7517" y="6356350"/>
            <a:ext cx="350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7.7 unit contamination for each </a:t>
            </a:r>
            <a:r>
              <a:rPr lang="en-US" b="1" i="1" dirty="0" smtClean="0"/>
              <a:t>u</a:t>
            </a:r>
            <a:r>
              <a:rPr lang="en-US" b="1" baseline="-25000" dirty="0" smtClean="0"/>
              <a:t>n</a:t>
            </a:r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2350130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RSM Systematic Sextupole?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Content Placeholder 7" descr="out_multipole_result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61" b="-3761"/>
          <a:stretch>
            <a:fillRect/>
          </a:stretch>
        </p:blipFill>
        <p:spPr>
          <a:xfrm rot="5400000">
            <a:off x="4648200" y="1600200"/>
            <a:ext cx="4038600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u</a:t>
            </a:r>
            <a:r>
              <a:rPr lang="en-US" baseline="-25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 = </a:t>
            </a:r>
            <a:r>
              <a:rPr lang="en-US" dirty="0">
                <a:solidFill>
                  <a:srgbClr val="000000"/>
                </a:solidFill>
              </a:rPr>
              <a:t>∫∆</a:t>
            </a:r>
            <a:r>
              <a:rPr lang="en-US" dirty="0" smtClean="0">
                <a:solidFill>
                  <a:srgbClr val="000000"/>
                </a:solidFill>
              </a:rPr>
              <a:t>B</a:t>
            </a:r>
            <a:r>
              <a:rPr lang="en-US" baseline="-25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/B</a:t>
            </a:r>
            <a:r>
              <a:rPr lang="en-US" baseline="-25000" dirty="0" smtClean="0">
                <a:solidFill>
                  <a:srgbClr val="000000"/>
                </a:solidFill>
              </a:rPr>
              <a:t>0</a:t>
            </a:r>
            <a:r>
              <a:rPr lang="en-US" dirty="0" smtClean="0">
                <a:solidFill>
                  <a:srgbClr val="000000"/>
                </a:solidFill>
              </a:rPr>
              <a:t>(t) </a:t>
            </a:r>
            <a:r>
              <a:rPr lang="en-US" dirty="0">
                <a:solidFill>
                  <a:srgbClr val="000000"/>
                </a:solidFill>
              </a:rPr>
              <a:t>x </a:t>
            </a:r>
            <a:r>
              <a:rPr lang="en-US" dirty="0" smtClean="0">
                <a:solidFill>
                  <a:srgbClr val="000000"/>
                </a:solidFill>
              </a:rPr>
              <a:t>10</a:t>
            </a:r>
            <a:r>
              <a:rPr lang="en-US" baseline="30000" dirty="0" smtClean="0">
                <a:solidFill>
                  <a:srgbClr val="000000"/>
                </a:solidFill>
              </a:rPr>
              <a:t>4</a:t>
            </a:r>
          </a:p>
          <a:p>
            <a:r>
              <a:rPr lang="en-US" dirty="0">
                <a:solidFill>
                  <a:srgbClr val="000000"/>
                </a:solidFill>
              </a:rPr>
              <a:t>Beam along RSMs:</a:t>
            </a:r>
          </a:p>
          <a:p>
            <a:pPr lvl="1"/>
            <a:r>
              <a:rPr lang="en-US" dirty="0" err="1">
                <a:solidFill>
                  <a:srgbClr val="000000"/>
                </a:solidFill>
              </a:rPr>
              <a:t>rms</a:t>
            </a:r>
            <a:r>
              <a:rPr lang="en-US" dirty="0">
                <a:solidFill>
                  <a:srgbClr val="000000"/>
                </a:solidFill>
              </a:rPr>
              <a:t> size &lt; 1 mm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dx, </a:t>
            </a:r>
            <a:r>
              <a:rPr lang="en-US" dirty="0" err="1">
                <a:solidFill>
                  <a:srgbClr val="000000"/>
                </a:solidFill>
              </a:rPr>
              <a:t>dy</a:t>
            </a:r>
            <a:r>
              <a:rPr lang="en-US" dirty="0">
                <a:solidFill>
                  <a:srgbClr val="000000"/>
                </a:solidFill>
              </a:rPr>
              <a:t> &lt; 3 mm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RSMs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GFR = ± 15 mm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G</a:t>
            </a:r>
            <a:r>
              <a:rPr lang="en-US" dirty="0" smtClean="0">
                <a:solidFill>
                  <a:srgbClr val="000000"/>
                </a:solidFill>
              </a:rPr>
              <a:t>ap = ± 50 mm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Aperture = </a:t>
            </a:r>
            <a:r>
              <a:rPr lang="en-US" dirty="0" smtClean="0">
                <a:solidFill>
                  <a:srgbClr val="FF0000"/>
                </a:solidFill>
              </a:rPr>
              <a:t>78.0±2.5 mm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RSM </a:t>
            </a:r>
            <a:r>
              <a:rPr lang="en-US" i="1" dirty="0" smtClean="0">
                <a:solidFill>
                  <a:srgbClr val="FF0000"/>
                </a:solidFill>
              </a:rPr>
              <a:t>u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&lt; 10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(or 10%)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4363" y="5855089"/>
            <a:ext cx="3792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Systematic sextupole (</a:t>
            </a:r>
            <a:r>
              <a:rPr lang="en-US" i="1" dirty="0">
                <a:solidFill>
                  <a:srgbClr val="000000"/>
                </a:solidFill>
              </a:rPr>
              <a:t>u</a:t>
            </a:r>
            <a:r>
              <a:rPr lang="en-US" baseline="-25000" dirty="0">
                <a:solidFill>
                  <a:srgbClr val="000000"/>
                </a:solidFill>
              </a:rPr>
              <a:t>3</a:t>
            </a:r>
            <a:r>
              <a:rPr lang="en-US" dirty="0">
                <a:solidFill>
                  <a:srgbClr val="000000"/>
                </a:solidFill>
              </a:rPr>
              <a:t>) in H RSM set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61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RSM Alignment Errors?</a:t>
            </a:r>
            <a:endParaRPr lang="en-US" dirty="0"/>
          </a:p>
        </p:txBody>
      </p:sp>
      <p:pic>
        <p:nvPicPr>
          <p:cNvPr id="7" name="Content Placeholder 6" descr="out_rotation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Insensitive to displacements: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dx, </a:t>
            </a:r>
            <a:r>
              <a:rPr lang="en-US" dirty="0" err="1" smtClean="0">
                <a:solidFill>
                  <a:srgbClr val="FF0000"/>
                </a:solidFill>
              </a:rPr>
              <a:t>dy</a:t>
            </a:r>
            <a:r>
              <a:rPr lang="en-US" dirty="0" smtClean="0">
                <a:solidFill>
                  <a:srgbClr val="FF0000"/>
                </a:solidFill>
              </a:rPr>
              <a:t> &lt; 0.5 mm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dz</a:t>
            </a:r>
            <a:r>
              <a:rPr lang="en-US" dirty="0" smtClean="0">
                <a:solidFill>
                  <a:srgbClr val="FF0000"/>
                </a:solidFill>
              </a:rPr>
              <a:t> &lt; 0.3 mm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Roll errors: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distorts pattern outline (shearing)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depends on average roll error in H/V set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pitch, yaw, roll &lt; 1 </a:t>
            </a:r>
            <a:r>
              <a:rPr lang="en-US" dirty="0" err="1" smtClean="0">
                <a:solidFill>
                  <a:srgbClr val="FF0000"/>
                </a:solidFill>
              </a:rPr>
              <a:t>mrad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764118" y="3974353"/>
            <a:ext cx="24055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69647" y="6126163"/>
            <a:ext cx="332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Roll error distribution &lt; 100 </a:t>
            </a:r>
            <a:r>
              <a:rPr lang="en-US" dirty="0" err="1" smtClean="0"/>
              <a:t>mrad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06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Magnets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2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 Scanning Magnet (RSM)</a:t>
            </a:r>
            <a:endParaRPr lang="en-US" dirty="0"/>
          </a:p>
        </p:txBody>
      </p:sp>
      <p:pic>
        <p:nvPicPr>
          <p:cNvPr id="5" name="Content Placeholder 4" descr="7103033504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9" r="-14299"/>
          <a:stretch>
            <a:fillRect/>
          </a:stretch>
        </p:blipFill>
        <p:spPr>
          <a:xfrm>
            <a:off x="-342965" y="1348758"/>
            <a:ext cx="10017506" cy="550924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rsm_yoke_spring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93" y="3118552"/>
            <a:ext cx="2438210" cy="1689158"/>
          </a:xfrm>
          <a:prstGeom prst="rect">
            <a:avLst/>
          </a:prstGeom>
        </p:spPr>
      </p:pic>
      <p:pic>
        <p:nvPicPr>
          <p:cNvPr id="7" name="Picture 6" descr="rsm_specs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19" y="4510793"/>
            <a:ext cx="2718009" cy="23346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7" y="6383069"/>
            <a:ext cx="4915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Field </a:t>
            </a:r>
            <a:r>
              <a:rPr lang="pt-BR" dirty="0" err="1" smtClean="0"/>
              <a:t>quality</a:t>
            </a:r>
            <a:r>
              <a:rPr lang="pt-BR" dirty="0" smtClean="0"/>
              <a:t>: </a:t>
            </a:r>
            <a:r>
              <a:rPr lang="pt-BR" dirty="0" err="1" smtClean="0"/>
              <a:t>Δ</a:t>
            </a:r>
            <a:r>
              <a:rPr lang="pt-BR" dirty="0"/>
              <a:t>(∫</a:t>
            </a:r>
            <a:r>
              <a:rPr lang="pt-BR" dirty="0" err="1"/>
              <a:t>Bdl</a:t>
            </a:r>
            <a:r>
              <a:rPr lang="pt-BR" dirty="0"/>
              <a:t>)/∫</a:t>
            </a:r>
            <a:r>
              <a:rPr lang="pt-BR" dirty="0" err="1"/>
              <a:t>Bdl</a:t>
            </a:r>
            <a:r>
              <a:rPr lang="pt-BR" dirty="0"/>
              <a:t> &lt;</a:t>
            </a:r>
            <a:r>
              <a:rPr lang="en-US" dirty="0"/>
              <a:t> 10% @ </a:t>
            </a:r>
            <a:r>
              <a:rPr lang="en-US" dirty="0">
                <a:solidFill>
                  <a:srgbClr val="000000"/>
                </a:solidFill>
              </a:rPr>
              <a:t>GFR = ± 15 mm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290" y="4720112"/>
            <a:ext cx="460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Window frame magnet (CMD5005 </a:t>
            </a:r>
            <a:r>
              <a:rPr lang="en-US" dirty="0" err="1" smtClean="0"/>
              <a:t>NiZn</a:t>
            </a:r>
            <a:r>
              <a:rPr lang="en-US" dirty="0" smtClean="0"/>
              <a:t> ferrite)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693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RSM Connections</a:t>
            </a:r>
            <a:endParaRPr lang="en-US" dirty="0"/>
          </a:p>
        </p:txBody>
      </p:sp>
      <p:pic>
        <p:nvPicPr>
          <p:cNvPr id="7" name="Content Placeholder 6" descr="rsm_coil_connections.tif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3" b="-101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242527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Bus bars at top and bottom of coil ends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Bdot</a:t>
            </a:r>
            <a:r>
              <a:rPr lang="en-US" dirty="0" smtClean="0">
                <a:solidFill>
                  <a:schemeClr val="tx1"/>
                </a:solidFill>
              </a:rPr>
              <a:t> loop: 1 / RSM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 single loop around return yoke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± 51 V at full amp. Divided to ± 10 V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 descr="rsm_bdo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025474"/>
            <a:ext cx="4672260" cy="20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8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5496" y="184677"/>
            <a:ext cx="8421228" cy="5732754"/>
            <a:chOff x="355496" y="184677"/>
            <a:chExt cx="8421228" cy="5732754"/>
          </a:xfrm>
        </p:grpSpPr>
        <p:grpSp>
          <p:nvGrpSpPr>
            <p:cNvPr id="288" name="Group 287"/>
            <p:cNvGrpSpPr/>
            <p:nvPr/>
          </p:nvGrpSpPr>
          <p:grpSpPr>
            <a:xfrm>
              <a:off x="7575961" y="184677"/>
              <a:ext cx="1200763" cy="5732754"/>
              <a:chOff x="355496" y="184677"/>
              <a:chExt cx="1200763" cy="5732754"/>
            </a:xfrm>
          </p:grpSpPr>
          <p:cxnSp>
            <p:nvCxnSpPr>
              <p:cNvPr id="289" name="Straight Connector 288"/>
              <p:cNvCxnSpPr/>
              <p:nvPr/>
            </p:nvCxnSpPr>
            <p:spPr>
              <a:xfrm flipV="1">
                <a:off x="355496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 flipV="1">
                <a:off x="475857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 flipV="1">
                <a:off x="596218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 flipV="1">
                <a:off x="71657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V="1">
                <a:off x="836940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957301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 flipV="1">
                <a:off x="1077662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 flipV="1">
                <a:off x="1198023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>
              <a:xfrm flipV="1">
                <a:off x="1318384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/>
            </p:nvCxnSpPr>
            <p:spPr>
              <a:xfrm flipV="1">
                <a:off x="1435898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 flipV="1">
                <a:off x="155625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" name="Group 275"/>
            <p:cNvGrpSpPr/>
            <p:nvPr/>
          </p:nvGrpSpPr>
          <p:grpSpPr>
            <a:xfrm>
              <a:off x="6140053" y="184677"/>
              <a:ext cx="1200763" cy="5732754"/>
              <a:chOff x="355496" y="184677"/>
              <a:chExt cx="1200763" cy="5732754"/>
            </a:xfrm>
          </p:grpSpPr>
          <p:cxnSp>
            <p:nvCxnSpPr>
              <p:cNvPr id="277" name="Straight Connector 276"/>
              <p:cNvCxnSpPr/>
              <p:nvPr/>
            </p:nvCxnSpPr>
            <p:spPr>
              <a:xfrm flipV="1">
                <a:off x="355496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 flipV="1">
                <a:off x="475857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 flipV="1">
                <a:off x="596218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 flipV="1">
                <a:off x="71657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 flipV="1">
                <a:off x="836940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 flipV="1">
                <a:off x="957301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 flipV="1">
                <a:off x="1077662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 flipV="1">
                <a:off x="1198023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 flipV="1">
                <a:off x="1318384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 flipV="1">
                <a:off x="1435898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flipV="1">
                <a:off x="155625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4" name="Group 263"/>
            <p:cNvGrpSpPr/>
            <p:nvPr/>
          </p:nvGrpSpPr>
          <p:grpSpPr>
            <a:xfrm>
              <a:off x="4695576" y="184677"/>
              <a:ext cx="1200763" cy="5732754"/>
              <a:chOff x="355496" y="184677"/>
              <a:chExt cx="1200763" cy="5732754"/>
            </a:xfrm>
          </p:grpSpPr>
          <p:cxnSp>
            <p:nvCxnSpPr>
              <p:cNvPr id="265" name="Straight Connector 264"/>
              <p:cNvCxnSpPr/>
              <p:nvPr/>
            </p:nvCxnSpPr>
            <p:spPr>
              <a:xfrm flipV="1">
                <a:off x="355496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 flipV="1">
                <a:off x="475857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 flipV="1">
                <a:off x="596218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 flipV="1">
                <a:off x="71657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 flipV="1">
                <a:off x="836940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 flipV="1">
                <a:off x="957301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flipV="1">
                <a:off x="1077662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 flipV="1">
                <a:off x="1198023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flipV="1">
                <a:off x="1318384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 flipV="1">
                <a:off x="1435898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 flipV="1">
                <a:off x="155625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8" name="Group 247"/>
            <p:cNvGrpSpPr/>
            <p:nvPr/>
          </p:nvGrpSpPr>
          <p:grpSpPr>
            <a:xfrm>
              <a:off x="3251244" y="184677"/>
              <a:ext cx="1200763" cy="5732754"/>
              <a:chOff x="355496" y="184677"/>
              <a:chExt cx="1200763" cy="5732754"/>
            </a:xfrm>
          </p:grpSpPr>
          <p:cxnSp>
            <p:nvCxnSpPr>
              <p:cNvPr id="249" name="Straight Connector 248"/>
              <p:cNvCxnSpPr/>
              <p:nvPr/>
            </p:nvCxnSpPr>
            <p:spPr>
              <a:xfrm flipV="1">
                <a:off x="355496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V="1">
                <a:off x="475857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flipV="1">
                <a:off x="596218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 flipV="1">
                <a:off x="71657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flipV="1">
                <a:off x="836940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 flipV="1">
                <a:off x="957301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 flipV="1">
                <a:off x="1077662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V="1">
                <a:off x="1198023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 flipV="1">
                <a:off x="1318384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 flipV="1">
                <a:off x="1435898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 flipV="1">
                <a:off x="155625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9" name="Group 208"/>
            <p:cNvGrpSpPr/>
            <p:nvPr/>
          </p:nvGrpSpPr>
          <p:grpSpPr>
            <a:xfrm>
              <a:off x="1810276" y="184677"/>
              <a:ext cx="1200763" cy="5732754"/>
              <a:chOff x="355496" y="184677"/>
              <a:chExt cx="1200763" cy="5732754"/>
            </a:xfrm>
          </p:grpSpPr>
          <p:cxnSp>
            <p:nvCxnSpPr>
              <p:cNvPr id="210" name="Straight Connector 209"/>
              <p:cNvCxnSpPr/>
              <p:nvPr/>
            </p:nvCxnSpPr>
            <p:spPr>
              <a:xfrm flipV="1">
                <a:off x="355496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V="1">
                <a:off x="475857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596218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V="1">
                <a:off x="71657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V="1">
                <a:off x="836940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957301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1077662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V="1">
                <a:off x="1198023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flipV="1">
                <a:off x="1318384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flipV="1">
                <a:off x="1435898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155625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/>
            <p:cNvGrpSpPr/>
            <p:nvPr/>
          </p:nvGrpSpPr>
          <p:grpSpPr>
            <a:xfrm>
              <a:off x="355496" y="184677"/>
              <a:ext cx="1200763" cy="5732754"/>
              <a:chOff x="355496" y="184677"/>
              <a:chExt cx="1200763" cy="5732754"/>
            </a:xfrm>
          </p:grpSpPr>
          <p:cxnSp>
            <p:nvCxnSpPr>
              <p:cNvPr id="175" name="Straight Connector 174"/>
              <p:cNvCxnSpPr/>
              <p:nvPr/>
            </p:nvCxnSpPr>
            <p:spPr>
              <a:xfrm flipV="1">
                <a:off x="355496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V="1">
                <a:off x="475857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596218" y="1955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71657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836940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957301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1077662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1198023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V="1">
                <a:off x="1318384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1435898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1556259" y="184677"/>
                <a:ext cx="0" cy="5721854"/>
              </a:xfrm>
              <a:prstGeom prst="line">
                <a:avLst/>
              </a:prstGeom>
              <a:ln w="9525" cmpd="sng">
                <a:solidFill>
                  <a:srgbClr val="D9D9D9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2" name="Group 111"/>
          <p:cNvGrpSpPr/>
          <p:nvPr/>
        </p:nvGrpSpPr>
        <p:grpSpPr>
          <a:xfrm>
            <a:off x="50469" y="5917431"/>
            <a:ext cx="9125374" cy="884414"/>
            <a:chOff x="127439" y="5878946"/>
            <a:chExt cx="9125374" cy="88441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760674" y="5878946"/>
              <a:ext cx="0" cy="3309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881035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001396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242118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723562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482840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121757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362479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603201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843923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964284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084645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205006" y="5878946"/>
              <a:ext cx="0" cy="3309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325367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445728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686450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167894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927172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566089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806811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047533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288255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408616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528977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649338" y="5878946"/>
              <a:ext cx="0" cy="3309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769699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90060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130782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612226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371504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010421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251143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491865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732587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852948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973309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093670" y="5878946"/>
              <a:ext cx="0" cy="3309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214031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334392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575114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056558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815836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454753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695475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936197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176919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297280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417641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7538020" y="5878946"/>
              <a:ext cx="0" cy="3309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1576008" y="6209915"/>
              <a:ext cx="461665" cy="55344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b="1" dirty="0" smtClean="0"/>
                <a:t>2016</a:t>
              </a:r>
              <a:endParaRPr lang="en-US" b="1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015709" y="6209915"/>
              <a:ext cx="461665" cy="55344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b="1" dirty="0" smtClean="0"/>
                <a:t>2017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64672" y="6209915"/>
              <a:ext cx="461665" cy="55344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b="1" dirty="0" smtClean="0"/>
                <a:t>2018</a:t>
              </a:r>
              <a:endParaRPr lang="en-US" b="1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10818" y="6209915"/>
              <a:ext cx="461665" cy="55344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b="1" dirty="0" smtClean="0"/>
                <a:t>2019</a:t>
              </a:r>
              <a:endParaRPr lang="en-US" b="1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353354" y="6209915"/>
              <a:ext cx="461665" cy="55344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b="1" dirty="0" smtClean="0"/>
                <a:t>2020</a:t>
              </a:r>
              <a:endParaRPr lang="en-US" b="1" dirty="0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7654444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7774805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8015527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8496971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8256249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7895166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8135888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8376610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8617332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8737693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8858054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8978433" y="5878946"/>
              <a:ext cx="0" cy="3309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8791148" y="6209915"/>
              <a:ext cx="461665" cy="55344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b="1" dirty="0" smtClean="0"/>
                <a:t>2021</a:t>
              </a:r>
              <a:endParaRPr lang="en-US" b="1" dirty="0"/>
            </a:p>
          </p:txBody>
        </p:sp>
        <p:cxnSp>
          <p:nvCxnSpPr>
            <p:cNvPr id="99" name="Straight Connector 98"/>
            <p:cNvCxnSpPr/>
            <p:nvPr/>
          </p:nvCxnSpPr>
          <p:spPr>
            <a:xfrm>
              <a:off x="312105" y="5878946"/>
              <a:ext cx="0" cy="3309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32466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552827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93549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274993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034271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673188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913910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1154632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1395354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1515715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1636076" y="5941291"/>
              <a:ext cx="0" cy="2062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127439" y="6209915"/>
              <a:ext cx="461665" cy="55344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b="1" dirty="0" smtClean="0"/>
                <a:t>2015</a:t>
              </a:r>
              <a:endParaRPr lang="en-US" b="1" dirty="0"/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4817344" y="195577"/>
            <a:ext cx="408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Outdated schedule; for indication only!</a:t>
            </a:r>
          </a:p>
        </p:txBody>
      </p:sp>
      <p:grpSp>
        <p:nvGrpSpPr>
          <p:cNvPr id="153" name="Group 152"/>
          <p:cNvGrpSpPr/>
          <p:nvPr/>
        </p:nvGrpSpPr>
        <p:grpSpPr>
          <a:xfrm>
            <a:off x="228775" y="195577"/>
            <a:ext cx="8672688" cy="5721854"/>
            <a:chOff x="228775" y="195577"/>
            <a:chExt cx="8672688" cy="5721854"/>
          </a:xfrm>
        </p:grpSpPr>
        <p:grpSp>
          <p:nvGrpSpPr>
            <p:cNvPr id="155" name="Group 154"/>
            <p:cNvGrpSpPr/>
            <p:nvPr/>
          </p:nvGrpSpPr>
          <p:grpSpPr>
            <a:xfrm>
              <a:off x="235135" y="195577"/>
              <a:ext cx="8666328" cy="5721854"/>
              <a:chOff x="235135" y="195577"/>
              <a:chExt cx="8666328" cy="5721854"/>
            </a:xfrm>
          </p:grpSpPr>
          <p:cxnSp>
            <p:nvCxnSpPr>
              <p:cNvPr id="163" name="Straight Connector 162"/>
              <p:cNvCxnSpPr/>
              <p:nvPr/>
            </p:nvCxnSpPr>
            <p:spPr>
              <a:xfrm flipV="1">
                <a:off x="1683704" y="195577"/>
                <a:ext cx="0" cy="5721854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235135" y="195577"/>
                <a:ext cx="0" cy="5721854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V="1">
                <a:off x="3128036" y="195577"/>
                <a:ext cx="0" cy="5721854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4572368" y="195577"/>
                <a:ext cx="0" cy="5721854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6018514" y="195577"/>
                <a:ext cx="0" cy="5721854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7457578" y="195577"/>
                <a:ext cx="0" cy="5721854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 flipV="1">
                <a:off x="8901463" y="195577"/>
                <a:ext cx="0" cy="5721854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/>
            <p:cNvGrpSpPr/>
            <p:nvPr/>
          </p:nvGrpSpPr>
          <p:grpSpPr>
            <a:xfrm>
              <a:off x="228775" y="195577"/>
              <a:ext cx="8666328" cy="5721854"/>
              <a:chOff x="228775" y="195577"/>
              <a:chExt cx="8666328" cy="5721854"/>
            </a:xfrm>
          </p:grpSpPr>
          <p:cxnSp>
            <p:nvCxnSpPr>
              <p:cNvPr id="157" name="Straight Connector 156"/>
              <p:cNvCxnSpPr/>
              <p:nvPr/>
            </p:nvCxnSpPr>
            <p:spPr>
              <a:xfrm>
                <a:off x="228775" y="5917431"/>
                <a:ext cx="8666328" cy="0"/>
              </a:xfrm>
              <a:prstGeom prst="line">
                <a:avLst/>
              </a:prstGeom>
              <a:ln w="3175" cmpd="sng">
                <a:solidFill>
                  <a:schemeClr val="accent1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28775" y="195577"/>
                <a:ext cx="8666328" cy="0"/>
              </a:xfrm>
              <a:prstGeom prst="line">
                <a:avLst/>
              </a:prstGeom>
              <a:ln w="3175" cmpd="sng">
                <a:solidFill>
                  <a:schemeClr val="accent1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228775" y="1339948"/>
                <a:ext cx="8666328" cy="0"/>
              </a:xfrm>
              <a:prstGeom prst="line">
                <a:avLst/>
              </a:prstGeom>
              <a:ln w="3175" cmpd="sng">
                <a:solidFill>
                  <a:schemeClr val="accent1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28775" y="2484319"/>
                <a:ext cx="8666328" cy="0"/>
              </a:xfrm>
              <a:prstGeom prst="line">
                <a:avLst/>
              </a:prstGeom>
              <a:ln w="3175" cmpd="sng">
                <a:solidFill>
                  <a:schemeClr val="accent1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28775" y="3628690"/>
                <a:ext cx="8666328" cy="0"/>
              </a:xfrm>
              <a:prstGeom prst="line">
                <a:avLst/>
              </a:prstGeom>
              <a:ln w="3175" cmpd="sng">
                <a:solidFill>
                  <a:schemeClr val="accent1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28775" y="4773061"/>
                <a:ext cx="8666328" cy="0"/>
              </a:xfrm>
              <a:prstGeom prst="line">
                <a:avLst/>
              </a:prstGeom>
              <a:ln w="3175" cmpd="sng">
                <a:solidFill>
                  <a:schemeClr val="accent1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8" name="Group 177"/>
          <p:cNvGrpSpPr/>
          <p:nvPr/>
        </p:nvGrpSpPr>
        <p:grpSpPr>
          <a:xfrm>
            <a:off x="6802518" y="1277697"/>
            <a:ext cx="369332" cy="3557122"/>
            <a:chOff x="1866518" y="-2093728"/>
            <a:chExt cx="369332" cy="3557122"/>
          </a:xfrm>
        </p:grpSpPr>
        <p:sp>
          <p:nvSpPr>
            <p:cNvPr id="179" name="Diamond 178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1866518" y="-2093728"/>
              <a:ext cx="369332" cy="336364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/>
                <a:t>First Protons on </a:t>
              </a:r>
              <a:r>
                <a:rPr lang="en-US" sz="1200" b="1" dirty="0" smtClean="0"/>
                <a:t>Target</a:t>
              </a:r>
              <a:r>
                <a:rPr lang="en-US" sz="1200" b="1" dirty="0"/>
                <a:t>, 570 Me </a:t>
              </a:r>
              <a:r>
                <a:rPr lang="en-US" sz="1200" b="1" dirty="0" smtClean="0"/>
                <a:t>V (12 Aug. 2019) </a:t>
              </a:r>
              <a:endParaRPr lang="en-US" sz="1200" b="1" dirty="0"/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-51251" y="377080"/>
            <a:ext cx="830997" cy="5332239"/>
            <a:chOff x="-51251" y="377080"/>
            <a:chExt cx="830997" cy="5332239"/>
          </a:xfrm>
        </p:grpSpPr>
        <p:sp>
          <p:nvSpPr>
            <p:cNvPr id="183" name="TextBox 182"/>
            <p:cNvSpPr txBox="1"/>
            <p:nvPr/>
          </p:nvSpPr>
          <p:spPr>
            <a:xfrm>
              <a:off x="-51251" y="377080"/>
              <a:ext cx="400110" cy="66941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Phase 1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-51251" y="1427371"/>
              <a:ext cx="830997" cy="90024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Phase 2</a:t>
              </a:r>
            </a:p>
            <a:p>
              <a:pPr algn="ctr"/>
              <a:endParaRPr lang="en-US" sz="1400" b="1" dirty="0">
                <a:solidFill>
                  <a:srgbClr val="000000"/>
                </a:solidFill>
              </a:endParaRPr>
            </a:p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@Danfysik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-51251" y="2650786"/>
              <a:ext cx="830997" cy="78483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Phase 3</a:t>
              </a:r>
            </a:p>
            <a:p>
              <a:pPr algn="ctr"/>
              <a:endParaRPr lang="en-US" sz="1400" b="1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@Aarhus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-51251" y="3758783"/>
              <a:ext cx="830997" cy="90024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Phase 4</a:t>
              </a:r>
            </a:p>
            <a:p>
              <a:pPr algn="ctr"/>
              <a:endParaRPr lang="en-US" sz="1400" b="1" dirty="0">
                <a:solidFill>
                  <a:srgbClr val="000000"/>
                </a:solidFill>
              </a:endParaRPr>
            </a:p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@Danfysik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-51251" y="5039905"/>
              <a:ext cx="830997" cy="66941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Phase 5</a:t>
              </a:r>
            </a:p>
            <a:p>
              <a:pPr algn="ctr"/>
              <a:endParaRPr lang="en-US" sz="1400" b="1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@ESS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88" name="Rectangle 187"/>
          <p:cNvSpPr/>
          <p:nvPr/>
        </p:nvSpPr>
        <p:spPr>
          <a:xfrm>
            <a:off x="2409704" y="541940"/>
            <a:ext cx="722166" cy="3463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Design</a:t>
            </a:r>
            <a:endParaRPr lang="en-US" sz="800" b="1" dirty="0">
              <a:solidFill>
                <a:schemeClr val="tx1"/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3134660" y="1339948"/>
            <a:ext cx="1208398" cy="346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Pre-Series</a:t>
            </a:r>
          </a:p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Prod. + Assembly + Inst.</a:t>
            </a:r>
            <a:endParaRPr lang="en-US" sz="800" b="1" dirty="0">
              <a:solidFill>
                <a:schemeClr val="tx1"/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4332852" y="2484319"/>
            <a:ext cx="481444" cy="3463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Pre-Series Test</a:t>
            </a:r>
            <a:endParaRPr lang="en-US" sz="800" b="1" dirty="0">
              <a:solidFill>
                <a:schemeClr val="tx1"/>
              </a:solidFill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4814296" y="2830682"/>
            <a:ext cx="717378" cy="346363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Pre-Series Extended Test</a:t>
            </a:r>
            <a:endParaRPr lang="en-US" sz="800" b="1" dirty="0">
              <a:solidFill>
                <a:schemeClr val="tx1"/>
              </a:solidFill>
            </a:endParaRPr>
          </a:p>
        </p:txBody>
      </p:sp>
      <p:grpSp>
        <p:nvGrpSpPr>
          <p:cNvPr id="204" name="Group 203"/>
          <p:cNvGrpSpPr/>
          <p:nvPr/>
        </p:nvGrpSpPr>
        <p:grpSpPr>
          <a:xfrm>
            <a:off x="4031340" y="-53883"/>
            <a:ext cx="369332" cy="1457460"/>
            <a:chOff x="1866518" y="5934"/>
            <a:chExt cx="369332" cy="1457460"/>
          </a:xfrm>
        </p:grpSpPr>
        <p:sp>
          <p:nvSpPr>
            <p:cNvPr id="205" name="Diamond 204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1866518" y="5934"/>
              <a:ext cx="369332" cy="126398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Delivery to Aarhus</a:t>
              </a:r>
              <a:endParaRPr lang="en-US" sz="1200" b="1" dirty="0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3912882" y="103213"/>
            <a:ext cx="369332" cy="1300364"/>
            <a:chOff x="1866518" y="163030"/>
            <a:chExt cx="369332" cy="1300364"/>
          </a:xfrm>
        </p:grpSpPr>
        <p:sp>
          <p:nvSpPr>
            <p:cNvPr id="214" name="Diamond 213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1866518" y="163030"/>
              <a:ext cx="369332" cy="110689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FAT I</a:t>
              </a:r>
              <a:endParaRPr lang="en-US" sz="1200" b="1" dirty="0"/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4682646" y="1564968"/>
            <a:ext cx="369332" cy="980259"/>
            <a:chOff x="1866518" y="483135"/>
            <a:chExt cx="369332" cy="980259"/>
          </a:xfrm>
        </p:grpSpPr>
        <p:sp>
          <p:nvSpPr>
            <p:cNvPr id="202" name="Diamond 201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866518" y="483135"/>
              <a:ext cx="369332" cy="78678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CDR 3</a:t>
              </a:r>
              <a:endParaRPr lang="en-US" sz="1200" b="1" dirty="0"/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4150696" y="1908849"/>
            <a:ext cx="369332" cy="641583"/>
            <a:chOff x="1866518" y="821811"/>
            <a:chExt cx="369332" cy="641583"/>
          </a:xfrm>
        </p:grpSpPr>
        <p:sp>
          <p:nvSpPr>
            <p:cNvPr id="198" name="Diamond 197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1866518" y="821811"/>
              <a:ext cx="369332" cy="44811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SAT I</a:t>
              </a:r>
              <a:endParaRPr lang="en-US" sz="1200" b="1" dirty="0"/>
            </a:p>
          </p:txBody>
        </p:sp>
      </p:grpSp>
      <p:sp>
        <p:nvSpPr>
          <p:cNvPr id="220" name="Rectangle 219"/>
          <p:cNvSpPr/>
          <p:nvPr/>
        </p:nvSpPr>
        <p:spPr>
          <a:xfrm>
            <a:off x="4882017" y="3628690"/>
            <a:ext cx="958375" cy="3463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Prod.-Series</a:t>
            </a:r>
          </a:p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Production + Assembly</a:t>
            </a:r>
            <a:endParaRPr lang="en-US" sz="800" b="1" dirty="0">
              <a:solidFill>
                <a:schemeClr val="tx1"/>
              </a:solidFill>
            </a:endParaRPr>
          </a:p>
        </p:txBody>
      </p:sp>
      <p:grpSp>
        <p:nvGrpSpPr>
          <p:cNvPr id="221" name="Group 220"/>
          <p:cNvGrpSpPr/>
          <p:nvPr/>
        </p:nvGrpSpPr>
        <p:grpSpPr>
          <a:xfrm>
            <a:off x="5652299" y="2393762"/>
            <a:ext cx="369332" cy="1300364"/>
            <a:chOff x="1866518" y="163030"/>
            <a:chExt cx="369332" cy="1300364"/>
          </a:xfrm>
        </p:grpSpPr>
        <p:sp>
          <p:nvSpPr>
            <p:cNvPr id="222" name="Diamond 221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1866518" y="163030"/>
              <a:ext cx="369332" cy="110689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FAT II – SAR 1</a:t>
              </a:r>
              <a:endParaRPr lang="en-US" sz="1200" b="1" dirty="0"/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5776278" y="2393762"/>
            <a:ext cx="369332" cy="1300364"/>
            <a:chOff x="1866518" y="163030"/>
            <a:chExt cx="369332" cy="1300364"/>
          </a:xfrm>
        </p:grpSpPr>
        <p:sp>
          <p:nvSpPr>
            <p:cNvPr id="225" name="Diamond 224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1866518" y="163030"/>
              <a:ext cx="369332" cy="110689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Delivery to ESS</a:t>
              </a:r>
              <a:endParaRPr lang="en-US" sz="1200" b="1" dirty="0"/>
            </a:p>
          </p:txBody>
        </p:sp>
      </p:grpSp>
      <p:sp>
        <p:nvSpPr>
          <p:cNvPr id="227" name="Rectangle 226"/>
          <p:cNvSpPr/>
          <p:nvPr/>
        </p:nvSpPr>
        <p:spPr>
          <a:xfrm>
            <a:off x="6422893" y="4773061"/>
            <a:ext cx="75251" cy="3463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 dirty="0">
              <a:solidFill>
                <a:schemeClr val="tx1"/>
              </a:solidFill>
            </a:endParaRPr>
          </a:p>
        </p:txBody>
      </p:sp>
      <p:grpSp>
        <p:nvGrpSpPr>
          <p:cNvPr id="228" name="Group 227"/>
          <p:cNvGrpSpPr/>
          <p:nvPr/>
        </p:nvGrpSpPr>
        <p:grpSpPr>
          <a:xfrm>
            <a:off x="6014521" y="3306487"/>
            <a:ext cx="369332" cy="1527141"/>
            <a:chOff x="1866518" y="-63747"/>
            <a:chExt cx="369332" cy="1527141"/>
          </a:xfrm>
        </p:grpSpPr>
        <p:sp>
          <p:nvSpPr>
            <p:cNvPr id="229" name="Diamond 228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1866518" y="-63747"/>
              <a:ext cx="369332" cy="133366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SAT II – SAR 2</a:t>
              </a:r>
              <a:endParaRPr lang="en-US" sz="1200" b="1" dirty="0"/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6361676" y="2861919"/>
            <a:ext cx="369332" cy="1972900"/>
            <a:chOff x="1913998" y="-509506"/>
            <a:chExt cx="369332" cy="1972900"/>
          </a:xfrm>
        </p:grpSpPr>
        <p:sp>
          <p:nvSpPr>
            <p:cNvPr id="239" name="Diamond 238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1913998" y="-509506"/>
              <a:ext cx="369332" cy="177942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TRR</a:t>
              </a:r>
              <a:endParaRPr lang="en-US" sz="1200" b="1" dirty="0"/>
            </a:p>
          </p:txBody>
        </p:sp>
      </p:grpSp>
      <p:sp>
        <p:nvSpPr>
          <p:cNvPr id="241" name="Rectangle 240"/>
          <p:cNvSpPr/>
          <p:nvPr/>
        </p:nvSpPr>
        <p:spPr>
          <a:xfrm>
            <a:off x="6498143" y="5119424"/>
            <a:ext cx="484437" cy="3463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 smtClean="0">
                <a:solidFill>
                  <a:schemeClr val="tx1"/>
                </a:solidFill>
              </a:rPr>
              <a:t>Testing &amp; Commissioning</a:t>
            </a:r>
            <a:endParaRPr lang="en-US" sz="600" b="1" dirty="0">
              <a:solidFill>
                <a:schemeClr val="tx1"/>
              </a:solidFill>
            </a:endParaRPr>
          </a:p>
        </p:txBody>
      </p:sp>
      <p:grpSp>
        <p:nvGrpSpPr>
          <p:cNvPr id="245" name="Group 244"/>
          <p:cNvGrpSpPr/>
          <p:nvPr/>
        </p:nvGrpSpPr>
        <p:grpSpPr>
          <a:xfrm>
            <a:off x="6238227" y="1618826"/>
            <a:ext cx="369332" cy="2075300"/>
            <a:chOff x="1868428" y="-611906"/>
            <a:chExt cx="369332" cy="2075300"/>
          </a:xfrm>
        </p:grpSpPr>
        <p:sp>
          <p:nvSpPr>
            <p:cNvPr id="246" name="Diamond 245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1868428" y="-611906"/>
              <a:ext cx="369332" cy="188776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RFI (10 Apr. 2019)</a:t>
              </a:r>
              <a:endParaRPr lang="en-US" sz="1200" b="1" dirty="0"/>
            </a:p>
          </p:txBody>
        </p:sp>
      </p:grpSp>
      <p:sp>
        <p:nvSpPr>
          <p:cNvPr id="254" name="Rectangle 253"/>
          <p:cNvSpPr/>
          <p:nvPr/>
        </p:nvSpPr>
        <p:spPr>
          <a:xfrm>
            <a:off x="235135" y="195577"/>
            <a:ext cx="1083249" cy="3463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Preliminary Design</a:t>
            </a:r>
            <a:endParaRPr lang="en-US" sz="800" b="1" dirty="0">
              <a:solidFill>
                <a:schemeClr val="tx1"/>
              </a:solidFill>
            </a:endParaRPr>
          </a:p>
        </p:txBody>
      </p:sp>
      <p:grpSp>
        <p:nvGrpSpPr>
          <p:cNvPr id="251" name="Group 250"/>
          <p:cNvGrpSpPr/>
          <p:nvPr/>
        </p:nvGrpSpPr>
        <p:grpSpPr>
          <a:xfrm>
            <a:off x="1133718" y="477364"/>
            <a:ext cx="369332" cy="1857906"/>
            <a:chOff x="2221204" y="575878"/>
            <a:chExt cx="369332" cy="1857906"/>
          </a:xfrm>
        </p:grpSpPr>
        <p:sp>
          <p:nvSpPr>
            <p:cNvPr id="252" name="Diamond 251"/>
            <p:cNvSpPr/>
            <p:nvPr/>
          </p:nvSpPr>
          <p:spPr>
            <a:xfrm>
              <a:off x="2345183" y="575878"/>
              <a:ext cx="125002" cy="125737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2221204" y="740308"/>
              <a:ext cx="369332" cy="169347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r"/>
              <a:r>
                <a:rPr lang="en-US" sz="1200" b="1" dirty="0" smtClean="0"/>
                <a:t>CDR 1</a:t>
              </a:r>
              <a:endParaRPr lang="en-US" sz="1200" b="1" dirty="0"/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2896114" y="-705103"/>
            <a:ext cx="369332" cy="1300364"/>
            <a:chOff x="1866518" y="163030"/>
            <a:chExt cx="369332" cy="1300364"/>
          </a:xfrm>
        </p:grpSpPr>
        <p:sp>
          <p:nvSpPr>
            <p:cNvPr id="173" name="Diamond 172"/>
            <p:cNvSpPr/>
            <p:nvPr/>
          </p:nvSpPr>
          <p:spPr>
            <a:xfrm>
              <a:off x="1990497" y="1337657"/>
              <a:ext cx="125002" cy="125737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1866518" y="163030"/>
              <a:ext cx="369332" cy="110689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CDR 2</a:t>
              </a:r>
              <a:endParaRPr lang="en-US" sz="1200" b="1" dirty="0"/>
            </a:p>
          </p:txBody>
        </p:sp>
      </p:grpSp>
      <p:cxnSp>
        <p:nvCxnSpPr>
          <p:cNvPr id="233" name="Straight Connector 232"/>
          <p:cNvCxnSpPr/>
          <p:nvPr/>
        </p:nvCxnSpPr>
        <p:spPr>
          <a:xfrm>
            <a:off x="4810983" y="187020"/>
            <a:ext cx="6360" cy="5721854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37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RSM Pair</a:t>
            </a:r>
            <a:endParaRPr lang="en-US" dirty="0"/>
          </a:p>
        </p:txBody>
      </p:sp>
      <p:pic>
        <p:nvPicPr>
          <p:cNvPr id="5" name="Content Placeholder 4" descr="2017-12-15 13.37.3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10800000">
            <a:off x="-384488" y="1451065"/>
            <a:ext cx="9912976" cy="54517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8243" y="628242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 </a:t>
            </a:r>
            <a:r>
              <a:rPr lang="en-US" dirty="0" err="1"/>
              <a:t>b</a:t>
            </a:r>
            <a:r>
              <a:rPr lang="en-US" dirty="0" err="1" smtClean="0"/>
              <a:t>usbars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99993" y="1757070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 circuit breakers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3919" y="2372641"/>
            <a:ext cx="103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 ends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87758" y="3914554"/>
            <a:ext cx="140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RSM housing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0881" y="6203517"/>
            <a:ext cx="1831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Ceramic chamber</a:t>
            </a:r>
          </a:p>
          <a:p>
            <a:r>
              <a:rPr lang="en-US" dirty="0" smtClean="0"/>
              <a:t>alignment</a:t>
            </a:r>
            <a:endParaRPr lang="en-US" dirty="0"/>
          </a:p>
        </p:txBody>
      </p:sp>
      <p:pic>
        <p:nvPicPr>
          <p:cNvPr id="11" name="Picture 10" descr="2018-03-12 11.23.3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2" t="-15947" r="36262" b="15947"/>
          <a:stretch/>
        </p:blipFill>
        <p:spPr>
          <a:xfrm rot="5400000">
            <a:off x="5157186" y="-1329329"/>
            <a:ext cx="5356412" cy="401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04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Coil Impregnation Design?</a:t>
            </a:r>
            <a:endParaRPr lang="en-US" dirty="0"/>
          </a:p>
        </p:txBody>
      </p:sp>
      <p:pic>
        <p:nvPicPr>
          <p:cNvPr id="6" name="Content Placeholder 5" descr="coil_design_case1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062" b="-31062"/>
          <a:stretch>
            <a:fillRect/>
          </a:stretch>
        </p:blipFill>
        <p:spPr>
          <a:xfrm>
            <a:off x="5514875" y="1088936"/>
            <a:ext cx="3600000" cy="197986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2018-04-13 10.58.3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573" y="1664916"/>
            <a:ext cx="5400000" cy="4050000"/>
          </a:xfrm>
          <a:prstGeom prst="rect">
            <a:avLst/>
          </a:prstGeom>
        </p:spPr>
      </p:pic>
      <p:pic>
        <p:nvPicPr>
          <p:cNvPr id="7" name="Picture 6" descr="coil_design_cas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75" y="2720338"/>
            <a:ext cx="3600000" cy="1508451"/>
          </a:xfrm>
          <a:prstGeom prst="rect">
            <a:avLst/>
          </a:prstGeom>
        </p:spPr>
      </p:pic>
      <p:pic>
        <p:nvPicPr>
          <p:cNvPr id="8" name="Picture 7" descr="coil_design_case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75" y="4259248"/>
            <a:ext cx="3600000" cy="15031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1362" y="4410001"/>
            <a:ext cx="45873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Cu</a:t>
            </a:r>
            <a:endParaRPr lang="en-US" sz="2000" b="1" dirty="0"/>
          </a:p>
          <a:p>
            <a:pPr algn="r"/>
            <a:r>
              <a:rPr lang="en-US" sz="2000" b="1" dirty="0" smtClean="0">
                <a:solidFill>
                  <a:srgbClr val="FFFF00"/>
                </a:solidFill>
              </a:rPr>
              <a:t>G11</a:t>
            </a:r>
            <a:endParaRPr lang="en-US" sz="2000" b="1" dirty="0"/>
          </a:p>
          <a:p>
            <a:pPr algn="r"/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epoxy</a:t>
            </a:r>
          </a:p>
          <a:p>
            <a:pPr algn="r"/>
            <a:r>
              <a:rPr lang="en-US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epoxy + alumina </a:t>
            </a:r>
            <a:endParaRPr lang="en-US" sz="2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4917" y="3122732"/>
            <a:ext cx="499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v2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44917" y="1721268"/>
            <a:ext cx="499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v1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44917" y="4664645"/>
            <a:ext cx="499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v3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9666" y="5792288"/>
            <a:ext cx="7141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~60% glass / alumina fill </a:t>
            </a:r>
            <a:r>
              <a:rPr lang="en-US" sz="2000" dirty="0" smtClean="0"/>
              <a:t>factor in epoxy matrix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Radiation resistance of glass and alumina assumed to be similar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v3: a simpler coil, i.e. expected to be cheaper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765176" y="3376706"/>
            <a:ext cx="1957295" cy="53788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67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Field Studies – 2D &amp; 3D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Using the transient module in Opera 2D, eddy current and proximity effects </a:t>
            </a:r>
            <a:r>
              <a:rPr lang="en-US" dirty="0" smtClean="0"/>
              <a:t>have </a:t>
            </a:r>
            <a:r>
              <a:rPr lang="en-US" dirty="0"/>
              <a:t>been evaluated</a:t>
            </a:r>
          </a:p>
          <a:p>
            <a:pPr lvl="1"/>
            <a:r>
              <a:rPr lang="en-US" dirty="0"/>
              <a:t>current distributions are affected but the design is not compromised at 40 kHz (skin depth ~0.3 mm in Cu)</a:t>
            </a:r>
          </a:p>
          <a:p>
            <a:endParaRPr lang="en-US" dirty="0" smtClean="0"/>
          </a:p>
          <a:p>
            <a:r>
              <a:rPr lang="en-US" dirty="0" smtClean="0"/>
              <a:t>Only minor surprises found:</a:t>
            </a:r>
          </a:p>
          <a:p>
            <a:pPr lvl="1"/>
            <a:r>
              <a:rPr lang="en-US" dirty="0"/>
              <a:t>The inductance is found to be larger than the analytical calculation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Integrated </a:t>
            </a:r>
            <a:r>
              <a:rPr lang="en-US" dirty="0"/>
              <a:t>field </a:t>
            </a:r>
            <a:r>
              <a:rPr lang="en-US" dirty="0" smtClean="0"/>
              <a:t>homogeneity @ GFR = 15 mm (spec. &lt;10%)</a:t>
            </a:r>
          </a:p>
          <a:p>
            <a:pPr lvl="1"/>
            <a:r>
              <a:rPr lang="en-US" dirty="0" smtClean="0"/>
              <a:t>DDR simulations: 1</a:t>
            </a:r>
            <a:r>
              <a:rPr lang="en-US" dirty="0"/>
              <a:t>% </a:t>
            </a:r>
            <a:endParaRPr lang="en-US" dirty="0" smtClean="0"/>
          </a:p>
          <a:p>
            <a:pPr lvl="1"/>
            <a:r>
              <a:rPr lang="en-US" dirty="0" smtClean="0"/>
              <a:t>FAT: &lt;= 0.26% (calibrated strip </a:t>
            </a:r>
            <a:r>
              <a:rPr lang="en-US" dirty="0"/>
              <a:t>line </a:t>
            </a:r>
            <a:r>
              <a:rPr lang="en-US" dirty="0" smtClean="0"/>
              <a:t>probe)</a:t>
            </a:r>
          </a:p>
          <a:p>
            <a:r>
              <a:rPr lang="en-US" dirty="0" smtClean="0"/>
              <a:t>Thermal calculation: ~15 W (300 W x 5% duty cycle) is dissipated in each magnet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8193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</a:t>
            </a:r>
            <a:r>
              <a:rPr lang="en-US" dirty="0"/>
              <a:t>Measured with </a:t>
            </a:r>
            <a:r>
              <a:rPr lang="en-US" dirty="0" smtClean="0"/>
              <a:t>1 cm</a:t>
            </a:r>
            <a:r>
              <a:rPr lang="en-US" baseline="30000" dirty="0" smtClean="0"/>
              <a:t>2</a:t>
            </a:r>
            <a:r>
              <a:rPr lang="en-US" dirty="0" smtClean="0"/>
              <a:t> Pickup </a:t>
            </a:r>
            <a:r>
              <a:rPr lang="en-US" dirty="0"/>
              <a:t>Coil</a:t>
            </a:r>
          </a:p>
        </p:txBody>
      </p:sp>
      <p:pic>
        <p:nvPicPr>
          <p:cNvPr id="6" name="Content Placeholder 5" descr="out_strayField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09" t="3642" r="-15509"/>
          <a:stretch/>
        </p:blipFill>
        <p:spPr>
          <a:xfrm>
            <a:off x="-344083" y="1555936"/>
            <a:ext cx="9832166" cy="52103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457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Vacuum Chambers &amp;</a:t>
            </a:r>
            <a:r>
              <a:rPr lang="en-US" dirty="0" smtClean="0"/>
              <a:t> </a:t>
            </a:r>
            <a:r>
              <a:rPr lang="en-US" dirty="0"/>
              <a:t>Support Structures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4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Vacuum system consists of</a:t>
            </a:r>
          </a:p>
          <a:p>
            <a:r>
              <a:rPr lang="en-US" dirty="0">
                <a:solidFill>
                  <a:srgbClr val="000000"/>
                </a:solidFill>
              </a:rPr>
              <a:t>Ceramic (Al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O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) chambers at the </a:t>
            </a:r>
            <a:r>
              <a:rPr lang="en-US" dirty="0" smtClean="0">
                <a:solidFill>
                  <a:srgbClr val="000000"/>
                </a:solidFill>
              </a:rPr>
              <a:t>RSMs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Quick-</a:t>
            </a:r>
            <a:r>
              <a:rPr lang="en-US" dirty="0" err="1" smtClean="0">
                <a:solidFill>
                  <a:srgbClr val="000000"/>
                </a:solidFill>
              </a:rPr>
              <a:t>Conflat</a:t>
            </a:r>
            <a:r>
              <a:rPr lang="en-US" dirty="0" smtClean="0">
                <a:solidFill>
                  <a:srgbClr val="000000"/>
                </a:solidFill>
              </a:rPr>
              <a:t> flanges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Hydro-formed bellows, ID Ø120 mm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 pumps, gauges, etc. are relevant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 metallization layer is provided (but prepared)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One chamber design, QCF100</a:t>
            </a:r>
            <a:r>
              <a:rPr lang="en-US" dirty="0">
                <a:solidFill>
                  <a:srgbClr val="000000"/>
                </a:solidFill>
              </a:rPr>
              <a:t>+</a:t>
            </a:r>
            <a:r>
              <a:rPr lang="en-US" dirty="0" smtClean="0">
                <a:solidFill>
                  <a:srgbClr val="000000"/>
                </a:solidFill>
              </a:rPr>
              <a:t>QCF100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rsm_vacuu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750" y="3917652"/>
            <a:ext cx="4208250" cy="29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0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Ceramic Chambers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25" y="1348758"/>
            <a:ext cx="7789725" cy="550924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2018-03-14 13.21.0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1"/>
          <a:stretch/>
        </p:blipFill>
        <p:spPr>
          <a:xfrm rot="10800000">
            <a:off x="0" y="4407643"/>
            <a:ext cx="2991691" cy="2450356"/>
          </a:xfrm>
          <a:prstGeom prst="rect">
            <a:avLst/>
          </a:prstGeom>
        </p:spPr>
      </p:pic>
      <p:pic>
        <p:nvPicPr>
          <p:cNvPr id="6" name="Picture 5" descr="2018-05-03 12.12.5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9939" y="4713939"/>
            <a:ext cx="2450355" cy="1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17153 -0.24167 " pathEditMode="relative" rAng="0" ptsTypes="AA">
                                      <p:cBhvr>
                                        <p:cTn id="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Ceramic Chamber Coating?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21275"/>
          </a:xfrm>
        </p:spPr>
        <p:txBody>
          <a:bodyPr>
            <a:normAutofit fontScale="92500"/>
          </a:bodyPr>
          <a:lstStyle/>
          <a:p>
            <a:r>
              <a:rPr lang="en-US" sz="2600" dirty="0" smtClean="0">
                <a:solidFill>
                  <a:srgbClr val="000000"/>
                </a:solidFill>
              </a:rPr>
              <a:t>Chamber inner surface is to be metallized at ESS coating facility</a:t>
            </a:r>
          </a:p>
          <a:p>
            <a:r>
              <a:rPr lang="en-US" sz="2600" dirty="0" smtClean="0">
                <a:solidFill>
                  <a:srgbClr val="000000"/>
                </a:solidFill>
              </a:rPr>
              <a:t>Thickness is to be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Small; enough to be transparent to raster </a:t>
            </a:r>
            <a:r>
              <a:rPr lang="en-US" dirty="0" err="1" smtClean="0">
                <a:solidFill>
                  <a:srgbClr val="000000"/>
                </a:solidFill>
              </a:rPr>
              <a:t>freqs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Thick; shielding bunch </a:t>
            </a:r>
            <a:r>
              <a:rPr lang="en-US" dirty="0" err="1" smtClean="0">
                <a:solidFill>
                  <a:srgbClr val="000000"/>
                </a:solidFill>
              </a:rPr>
              <a:t>freqs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Uniform? Verified at ESS?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Could be ~&lt; 1 </a:t>
            </a:r>
            <a:r>
              <a:rPr lang="en-US" sz="2600" dirty="0" smtClean="0">
                <a:solidFill>
                  <a:srgbClr val="000000"/>
                </a:solidFill>
              </a:rPr>
              <a:t>µm. Capability of coating facility?</a:t>
            </a:r>
            <a:endParaRPr lang="en-US" sz="2600" dirty="0">
              <a:solidFill>
                <a:srgbClr val="000000"/>
              </a:solidFill>
            </a:endParaRPr>
          </a:p>
          <a:p>
            <a:r>
              <a:rPr lang="en-US" sz="2600" dirty="0" smtClean="0">
                <a:solidFill>
                  <a:srgbClr val="000000"/>
                </a:solidFill>
              </a:rPr>
              <a:t>Need to align schedules</a:t>
            </a:r>
            <a:r>
              <a:rPr lang="mr-IN" sz="2600" dirty="0" smtClean="0">
                <a:solidFill>
                  <a:srgbClr val="000000"/>
                </a:solidFill>
              </a:rPr>
              <a:t>…</a:t>
            </a:r>
            <a:endParaRPr lang="en-US" sz="2600" dirty="0" smtClean="0">
              <a:solidFill>
                <a:srgbClr val="000000"/>
              </a:solidFill>
            </a:endParaRP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21275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Verification? </a:t>
            </a:r>
            <a:r>
              <a:rPr lang="en-US" dirty="0">
                <a:solidFill>
                  <a:srgbClr val="000000"/>
                </a:solidFill>
              </a:rPr>
              <a:t>Measure before and after coating and compare.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For </a:t>
            </a:r>
            <a:r>
              <a:rPr lang="en-US" dirty="0">
                <a:solidFill>
                  <a:srgbClr val="000000"/>
                </a:solidFill>
              </a:rPr>
              <a:t>a given </a:t>
            </a:r>
            <a:r>
              <a:rPr lang="en-US" dirty="0" smtClean="0">
                <a:solidFill>
                  <a:srgbClr val="000000"/>
                </a:solidFill>
              </a:rPr>
              <a:t>current amp, note: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Supply capacitor voltage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Signal from probe coil + voltage integrator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Probe coil could be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As wide as chamber ID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Narrow (to allow scans)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75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RSM Support (1 of 2)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35" y="1348758"/>
            <a:ext cx="7799306" cy="550924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98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Girder-based: most elements are fixed to precision-machined surfaces on a girder that is aligned as a rigid body relative to two support stand columns.</a:t>
            </a:r>
          </a:p>
          <a:p>
            <a:pPr lvl="1"/>
            <a:r>
              <a:rPr lang="en-US" dirty="0" smtClean="0"/>
              <a:t>magnet-to-magnet </a:t>
            </a:r>
            <a:r>
              <a:rPr lang="en-US" dirty="0"/>
              <a:t>alignment </a:t>
            </a:r>
            <a:r>
              <a:rPr lang="en-US" dirty="0" smtClean="0"/>
              <a:t>will </a:t>
            </a:r>
            <a:r>
              <a:rPr lang="en-US" dirty="0"/>
              <a:t>be checked within a girder section </a:t>
            </a:r>
            <a:r>
              <a:rPr lang="en-US" dirty="0" smtClean="0"/>
              <a:t>during assembly</a:t>
            </a:r>
          </a:p>
          <a:p>
            <a:r>
              <a:rPr lang="en-US" dirty="0" smtClean="0"/>
              <a:t>3 </a:t>
            </a:r>
            <a:r>
              <a:rPr lang="en-US" dirty="0"/>
              <a:t>screws +</a:t>
            </a:r>
            <a:r>
              <a:rPr lang="en-US" dirty="0" smtClean="0"/>
              <a:t> 3 turnbuckles </a:t>
            </a:r>
            <a:r>
              <a:rPr lang="en-US" dirty="0"/>
              <a:t>provide six degree of freedom for alignment of the </a:t>
            </a:r>
            <a:r>
              <a:rPr lang="en-US" dirty="0" smtClean="0"/>
              <a:t>girder</a:t>
            </a:r>
          </a:p>
          <a:p>
            <a:r>
              <a:rPr lang="en-US" dirty="0"/>
              <a:t>A total of ±25 mm horizontal range and ±35 vertical range </a:t>
            </a:r>
          </a:p>
          <a:p>
            <a:r>
              <a:rPr lang="en-US" dirty="0" smtClean="0"/>
              <a:t>Alignment – iterate:</a:t>
            </a:r>
          </a:p>
          <a:p>
            <a:pPr lvl="1"/>
            <a:r>
              <a:rPr lang="en-US" dirty="0" smtClean="0"/>
              <a:t>reach nominal beam height </a:t>
            </a:r>
            <a:r>
              <a:rPr lang="en-US" dirty="0"/>
              <a:t>of 1500 </a:t>
            </a:r>
            <a:r>
              <a:rPr lang="en-US" dirty="0" smtClean="0"/>
              <a:t>mm</a:t>
            </a:r>
          </a:p>
          <a:p>
            <a:pPr lvl="1"/>
            <a:r>
              <a:rPr lang="en-US" dirty="0" smtClean="0"/>
              <a:t>angular </a:t>
            </a:r>
            <a:r>
              <a:rPr lang="en-US" dirty="0"/>
              <a:t>alignment to ±0.1° (pitch/yaw/roll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transverse </a:t>
            </a:r>
            <a:r>
              <a:rPr lang="en-US" dirty="0"/>
              <a:t>adjustments </a:t>
            </a:r>
            <a:endParaRPr lang="en-US" dirty="0" smtClean="0"/>
          </a:p>
          <a:p>
            <a:r>
              <a:rPr lang="en-US" dirty="0" smtClean="0"/>
              <a:t>RSM housing top plate features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set of alignment </a:t>
            </a:r>
            <a:r>
              <a:rPr lang="en-US" dirty="0" err="1"/>
              <a:t>fiducial</a:t>
            </a:r>
            <a:r>
              <a:rPr lang="en-US" dirty="0"/>
              <a:t> </a:t>
            </a:r>
            <a:r>
              <a:rPr lang="en-US" dirty="0" smtClean="0"/>
              <a:t>holes</a:t>
            </a:r>
          </a:p>
          <a:p>
            <a:pPr lvl="1"/>
            <a:r>
              <a:rPr lang="en-US" dirty="0" smtClean="0"/>
              <a:t>room </a:t>
            </a:r>
            <a:r>
              <a:rPr lang="en-US" dirty="0"/>
              <a:t>for a precision level gauge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rsm_cable_busba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92" y="4669524"/>
            <a:ext cx="3469408" cy="218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96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r>
              <a:rPr lang="en-US" sz="3400" dirty="0" smtClean="0"/>
              <a:t>RSM Past, Present &amp; Future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 lIns="85699" tIns="42850" rIns="85699" bIns="42850">
            <a:normAutofit fontScale="700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2015.10.08, CDR-1: to start procurement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2016.06.01, Contract signed with vendor (</a:t>
            </a:r>
            <a:r>
              <a:rPr lang="en-US" dirty="0" err="1" smtClean="0">
                <a:solidFill>
                  <a:srgbClr val="000000"/>
                </a:solidFill>
              </a:rPr>
              <a:t>Danfysik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Taastrup</a:t>
            </a:r>
            <a:r>
              <a:rPr lang="en-US" dirty="0" smtClean="0">
                <a:solidFill>
                  <a:srgbClr val="000000"/>
                </a:solidFill>
              </a:rPr>
              <a:t>, DK)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2017.01.13, CDR-2</a:t>
            </a:r>
            <a:r>
              <a:rPr lang="en-US" dirty="0"/>
              <a:t>: Validation of DDR &amp; FAT-I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2017.11: FAT-I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/>
              <a:t>2017.12-2018.04: SAT-I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2018.05.15, CDR-3: approving the performance of the pre-series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2018.06.11:</a:t>
            </a:r>
            <a:r>
              <a:rPr lang="en-US" dirty="0" smtClean="0"/>
              <a:t> Purchase period II. Vendor initiates procurement of remaining materials and parts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Spares?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2018.11: delivery of RSMS to ESS (following FAT-2)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7946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 Test Lab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826" y="1161714"/>
            <a:ext cx="11176697" cy="514816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7761" y="464067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Termination box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16927" y="2557929"/>
            <a:ext cx="148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RSM2    RSM1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066959" y="3243264"/>
            <a:ext cx="148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RSM2    RSM1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54919" y="2248361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23573" y="328228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 cables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28629" y="3502003"/>
            <a:ext cx="780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Girder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89752" y="514990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Local PC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10890" y="2953460"/>
            <a:ext cx="113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PicoScope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>
          <a:xfrm>
            <a:off x="6379766" y="3322792"/>
            <a:ext cx="568875" cy="5916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117469" y="414632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EVR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" name="Picture 17" descr="picoscope_4262_35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516" y="2616826"/>
            <a:ext cx="1066800" cy="533400"/>
          </a:xfrm>
          <a:prstGeom prst="rect">
            <a:avLst/>
          </a:prstGeom>
        </p:spPr>
      </p:pic>
      <p:pic>
        <p:nvPicPr>
          <p:cNvPr id="19" name="Picture 18" descr="2017-12-22 21.30.4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" t="21569" r="3432" b="7624"/>
          <a:stretch/>
        </p:blipFill>
        <p:spPr>
          <a:xfrm rot="10800000">
            <a:off x="2202995" y="1417638"/>
            <a:ext cx="1797667" cy="10843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20700000">
            <a:off x="2692597" y="461211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Bdot</a:t>
            </a:r>
            <a:r>
              <a:rPr lang="en-US" dirty="0" smtClean="0">
                <a:solidFill>
                  <a:srgbClr val="FFFFFF"/>
                </a:solidFill>
              </a:rPr>
              <a:t>, Interlock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092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RSM Power Supply (RSMPS)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3572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RSMS-PS </a:t>
            </a:r>
            <a:r>
              <a:rPr lang="en-US" dirty="0"/>
              <a:t>Block Diagram: </a:t>
            </a:r>
            <a:r>
              <a:rPr lang="en-US" dirty="0" smtClean="0"/>
              <a:t>4 crates/magnet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/>
          </a:p>
        </p:txBody>
      </p:sp>
      <p:pic>
        <p:nvPicPr>
          <p:cNvPr id="5" name="Picture 4" descr="8200093700.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9" t="2902" r="24384" b="1442"/>
          <a:stretch/>
        </p:blipFill>
        <p:spPr>
          <a:xfrm rot="5400000">
            <a:off x="2343352" y="79160"/>
            <a:ext cx="4435030" cy="9177423"/>
          </a:xfrm>
          <a:prstGeom prst="rect">
            <a:avLst/>
          </a:prstGeom>
        </p:spPr>
      </p:pic>
      <p:pic>
        <p:nvPicPr>
          <p:cNvPr id="7" name="Picture 6" descr="cables.tiff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0100" y1="72613" x2="20100" y2="72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19" y="2130497"/>
            <a:ext cx="1507986" cy="74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0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RSMPS Block Diagram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3" y="1683688"/>
            <a:ext cx="9068956" cy="51743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610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93707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Previe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92" b="33371"/>
          <a:stretch/>
        </p:blipFill>
        <p:spPr>
          <a:xfrm>
            <a:off x="3902977" y="-542150"/>
            <a:ext cx="5359006" cy="6873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65394" y="5808554"/>
            <a:ext cx="1341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Iñigo</a:t>
            </a:r>
            <a:r>
              <a:rPr lang="en-US" dirty="0" smtClean="0"/>
              <a:t> Alonso</a:t>
            </a:r>
            <a:endParaRPr lang="en-US" dirty="0"/>
          </a:p>
        </p:txBody>
      </p:sp>
      <p:pic>
        <p:nvPicPr>
          <p:cNvPr id="7" name="Picture 6" descr="2018-05-03 12.06.5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9" r="13118" b="12091"/>
          <a:stretch/>
        </p:blipFill>
        <p:spPr>
          <a:xfrm rot="5400000">
            <a:off x="-1130825" y="1075185"/>
            <a:ext cx="6510233" cy="42485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05537" y="1434341"/>
            <a:ext cx="512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CC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051001" y="481094"/>
            <a:ext cx="585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IPC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74176" y="3469318"/>
            <a:ext cx="552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OC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591283" y="2483201"/>
            <a:ext cx="813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CCPS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455278" y="4473355"/>
            <a:ext cx="1275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IOC+EVR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4117" y="-55640"/>
            <a:ext cx="3693801" cy="4528995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2017-09-27 10.52.2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 b="30860"/>
          <a:stretch/>
        </p:blipFill>
        <p:spPr>
          <a:xfrm>
            <a:off x="4646706" y="5114924"/>
            <a:ext cx="4497294" cy="19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5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Crate, 19” 3U + IPC</a:t>
            </a:r>
          </a:p>
        </p:txBody>
      </p:sp>
      <p:pic>
        <p:nvPicPr>
          <p:cNvPr id="5" name="Content Placeholder 4" descr="2017-09-27 10.56.4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-14528" y="1340769"/>
            <a:ext cx="9173056" cy="504482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262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Crate, 19” 3U + IPC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Bechoff</a:t>
            </a:r>
            <a:r>
              <a:rPr lang="en-US" dirty="0" smtClean="0">
                <a:solidFill>
                  <a:srgbClr val="000000"/>
                </a:solidFill>
              </a:rPr>
              <a:t> CP6706 IPC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Communication </a:t>
            </a:r>
            <a:r>
              <a:rPr lang="en-US" dirty="0">
                <a:solidFill>
                  <a:srgbClr val="000000"/>
                </a:solidFill>
              </a:rPr>
              <a:t>to local and remote </a:t>
            </a:r>
            <a:r>
              <a:rPr lang="en-US" dirty="0" smtClean="0">
                <a:solidFill>
                  <a:srgbClr val="000000"/>
                </a:solidFill>
              </a:rPr>
              <a:t>control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Interlock supervision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ON</a:t>
            </a:r>
            <a:r>
              <a:rPr lang="en-US" dirty="0">
                <a:solidFill>
                  <a:srgbClr val="000000"/>
                </a:solidFill>
              </a:rPr>
              <a:t>/OFF </a:t>
            </a:r>
            <a:r>
              <a:rPr lang="en-US" dirty="0" smtClean="0">
                <a:solidFill>
                  <a:srgbClr val="000000"/>
                </a:solidFill>
              </a:rPr>
              <a:t>control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Analogue measurements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Motherboard </a:t>
            </a:r>
            <a:r>
              <a:rPr lang="en-US" dirty="0">
                <a:solidFill>
                  <a:srgbClr val="000000"/>
                </a:solidFill>
              </a:rPr>
              <a:t>for regulation and DCCT module </a:t>
            </a: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Signal interface module (including light guides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Timing EVR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Remote line, RJ-45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SCPI protocol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DCCT interface</a:t>
            </a:r>
          </a:p>
          <a:p>
            <a:r>
              <a:rPr lang="en-US" dirty="0">
                <a:solidFill>
                  <a:srgbClr val="000000"/>
                </a:solidFill>
              </a:rPr>
              <a:t>Auxiliary power supplies for all electronics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52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smps_output_convert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70" y="3424393"/>
            <a:ext cx="6854866" cy="3467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 Converter</a:t>
            </a:r>
            <a:r>
              <a:rPr lang="en-US" dirty="0"/>
              <a:t>, 19” </a:t>
            </a:r>
            <a:r>
              <a:rPr lang="en-US" dirty="0" smtClean="0"/>
              <a:t>4U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009494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Cap. bank (and bleeder circuit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 x half-bridge modules: </a:t>
            </a:r>
            <a:r>
              <a:rPr lang="en-US" dirty="0" err="1" smtClean="0">
                <a:solidFill>
                  <a:schemeClr val="tx1"/>
                </a:solidFill>
              </a:rPr>
              <a:t>SiC</a:t>
            </a:r>
            <a:r>
              <a:rPr lang="en-US" dirty="0" smtClean="0">
                <a:solidFill>
                  <a:schemeClr val="tx1"/>
                </a:solidFill>
              </a:rPr>
              <a:t> MOSFET, 1.2 kV, 3.6 </a:t>
            </a:r>
            <a:r>
              <a:rPr lang="en-US" dirty="0" err="1" smtClean="0">
                <a:solidFill>
                  <a:schemeClr val="tx1"/>
                </a:solidFill>
              </a:rPr>
              <a:t>mΩ</a:t>
            </a:r>
            <a:r>
              <a:rPr lang="en-US" dirty="0" smtClean="0">
                <a:solidFill>
                  <a:schemeClr val="tx1"/>
                </a:solidFill>
              </a:rPr>
              <a:t> (CAS325M12HM2)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Gate drivers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Output current transducer (for regulation)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Heat </a:t>
            </a:r>
            <a:r>
              <a:rPr lang="en-US" dirty="0">
                <a:solidFill>
                  <a:schemeClr val="tx1"/>
                </a:solidFill>
              </a:rPr>
              <a:t>sink with NC thermal switches (supply interlock)</a:t>
            </a:r>
          </a:p>
          <a:p>
            <a:r>
              <a:rPr lang="en-US" dirty="0">
                <a:solidFill>
                  <a:schemeClr val="tx1"/>
                </a:solidFill>
              </a:rPr>
              <a:t>Short to ground on output: soft earth connection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365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Converter, 19” 4U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" t="4307" r="3959" b="5775"/>
          <a:stretch/>
        </p:blipFill>
        <p:spPr>
          <a:xfrm flipH="1" flipV="1">
            <a:off x="844180" y="1412776"/>
            <a:ext cx="7472550" cy="548590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38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 rot="16200000">
            <a:off x="2360707" y="1957294"/>
            <a:ext cx="68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DCCT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478" y="4344021"/>
            <a:ext cx="677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</a:t>
            </a:r>
          </a:p>
          <a:p>
            <a:r>
              <a:rPr lang="en-US" dirty="0" smtClean="0"/>
              <a:t>CCPS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356" y="1799295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</a:t>
            </a:r>
          </a:p>
          <a:p>
            <a:r>
              <a:rPr lang="en-US" dirty="0" smtClean="0"/>
              <a:t>cables</a:t>
            </a:r>
          </a:p>
        </p:txBody>
      </p:sp>
    </p:spTree>
    <p:extLst>
      <p:ext uri="{BB962C8B-B14F-4D97-AF65-F5344CB8AC3E}">
        <p14:creationId xmlns:p14="http://schemas.microsoft.com/office/powerpoint/2010/main" val="355928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Intra-Burst (“fast”)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72428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Pos. and neg. current peak levels are compared for every “pulse”, e.g. every 1/40 kHz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 waveform </a:t>
            </a:r>
            <a:r>
              <a:rPr lang="en-US" dirty="0" smtClean="0">
                <a:solidFill>
                  <a:srgbClr val="FF0000"/>
                </a:solidFill>
              </a:rPr>
              <a:t>DC offset</a:t>
            </a:r>
            <a:r>
              <a:rPr lang="en-US" dirty="0" smtClean="0">
                <a:solidFill>
                  <a:srgbClr val="000000"/>
                </a:solidFill>
              </a:rPr>
              <a:t> can be neutralized in time domain: by introducing a timing skew in the H-bridge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Inter-Burst (“slow”)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Pos. and neg. peak levels </a:t>
            </a:r>
            <a:r>
              <a:rPr lang="en-US" dirty="0" smtClean="0">
                <a:solidFill>
                  <a:srgbClr val="000000"/>
                </a:solidFill>
              </a:rPr>
              <a:t>are averaged over a burst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Levels are compared to </a:t>
            </a:r>
            <a:r>
              <a:rPr lang="en-US" dirty="0" smtClean="0">
                <a:solidFill>
                  <a:srgbClr val="FF0000"/>
                </a:solidFill>
              </a:rPr>
              <a:t>amplitude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setpoints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Predicted DC Link value is reconfigured  in the post-processing phase.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 descr="rsmps_peak_distorti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4" y="4707296"/>
            <a:ext cx="6076069" cy="21507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51014" y="5156021"/>
            <a:ext cx="2169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SPICE </a:t>
            </a:r>
            <a:r>
              <a:rPr lang="en-US" b="1" dirty="0" err="1" smtClean="0"/>
              <a:t>sim</a:t>
            </a:r>
            <a:r>
              <a:rPr lang="en-US" b="1" dirty="0" smtClean="0"/>
              <a:t>. </a:t>
            </a:r>
            <a:r>
              <a:rPr lang="en-US" b="1" dirty="0"/>
              <a:t>o</a:t>
            </a:r>
            <a:r>
              <a:rPr lang="en-US" b="1" dirty="0" smtClean="0"/>
              <a:t>f current</a:t>
            </a:r>
          </a:p>
          <a:p>
            <a:r>
              <a:rPr lang="en-US" b="1" dirty="0" smtClean="0"/>
              <a:t>@</a:t>
            </a:r>
            <a:r>
              <a:rPr lang="en-US" b="1" dirty="0" smtClean="0">
                <a:solidFill>
                  <a:srgbClr val="008000"/>
                </a:solidFill>
              </a:rPr>
              <a:t>Magnet</a:t>
            </a:r>
          </a:p>
          <a:p>
            <a:r>
              <a:rPr lang="en-US" b="1" dirty="0" smtClean="0"/>
              <a:t>@</a:t>
            </a:r>
            <a:r>
              <a:rPr lang="en-US" b="1" dirty="0" smtClean="0">
                <a:solidFill>
                  <a:srgbClr val="0000FF"/>
                </a:solidFill>
              </a:rPr>
              <a:t>Supply output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350A</a:t>
            </a:r>
            <a:r>
              <a:rPr lang="en-US" b="1" dirty="0" smtClean="0"/>
              <a:t> / </a:t>
            </a:r>
            <a:r>
              <a:rPr lang="en-US" b="1" dirty="0" smtClean="0">
                <a:solidFill>
                  <a:srgbClr val="0000FF"/>
                </a:solidFill>
              </a:rPr>
              <a:t>340A</a:t>
            </a:r>
            <a:r>
              <a:rPr lang="en-US" b="1" dirty="0" smtClean="0"/>
              <a:t> </a:t>
            </a:r>
            <a:r>
              <a:rPr lang="en-US" b="1" dirty="0"/>
              <a:t>= 1.03</a:t>
            </a:r>
          </a:p>
        </p:txBody>
      </p:sp>
    </p:spTree>
    <p:extLst>
      <p:ext uri="{BB962C8B-B14F-4D97-AF65-F5344CB8AC3E}">
        <p14:creationId xmlns:p14="http://schemas.microsoft.com/office/powerpoint/2010/main" val="949242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A2T Beam Optics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6" y="1613794"/>
            <a:ext cx="8840467" cy="468959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4</a:t>
            </a:fld>
            <a:endParaRPr lang="da-DK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757226" y="1657884"/>
            <a:ext cx="0" cy="4264352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-78099" y="3607860"/>
            <a:ext cx="916090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>
                <a:solidFill>
                  <a:srgbClr val="FF0000"/>
                </a:solidFill>
              </a:rPr>
              <a:t>ACH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2363" y="3244914"/>
            <a:ext cx="3212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chemeClr val="tx2"/>
                </a:solidFill>
              </a:rPr>
              <a:t>B</a:t>
            </a:r>
            <a:r>
              <a:rPr lang="da-DK" sz="2000" baseline="-25000" dirty="0" smtClean="0">
                <a:solidFill>
                  <a:schemeClr val="tx2"/>
                </a:solidFill>
              </a:rPr>
              <a:t>y</a:t>
            </a:r>
            <a:r>
              <a:rPr lang="da-DK" sz="2000" dirty="0" smtClean="0">
                <a:solidFill>
                  <a:schemeClr val="tx2"/>
                </a:solidFill>
              </a:rPr>
              <a:t> B</a:t>
            </a:r>
            <a:r>
              <a:rPr lang="da-DK" sz="2000" baseline="-25000" dirty="0" smtClean="0">
                <a:solidFill>
                  <a:schemeClr val="tx2"/>
                </a:solidFill>
              </a:rPr>
              <a:t>y</a:t>
            </a:r>
            <a:r>
              <a:rPr lang="da-DK" sz="2000" dirty="0" smtClean="0">
                <a:solidFill>
                  <a:schemeClr val="tx2"/>
                </a:solidFill>
              </a:rPr>
              <a:t> </a:t>
            </a:r>
            <a:r>
              <a:rPr lang="da-DK" sz="2000" dirty="0" smtClean="0">
                <a:solidFill>
                  <a:srgbClr val="FF0000"/>
                </a:solidFill>
              </a:rPr>
              <a:t>B</a:t>
            </a:r>
            <a:r>
              <a:rPr lang="da-DK" sz="2000" baseline="-25000" dirty="0" smtClean="0">
                <a:solidFill>
                  <a:srgbClr val="FF0000"/>
                </a:solidFill>
              </a:rPr>
              <a:t>x</a:t>
            </a:r>
            <a:r>
              <a:rPr lang="da-DK" sz="2000" dirty="0" smtClean="0">
                <a:solidFill>
                  <a:srgbClr val="FF0000"/>
                </a:solidFill>
              </a:rPr>
              <a:t> B</a:t>
            </a:r>
            <a:r>
              <a:rPr lang="da-DK" sz="2000" baseline="-25000" dirty="0" smtClean="0">
                <a:solidFill>
                  <a:srgbClr val="FF0000"/>
                </a:solidFill>
              </a:rPr>
              <a:t>x</a:t>
            </a:r>
            <a:r>
              <a:rPr lang="da-DK" sz="2000" dirty="0" smtClean="0">
                <a:solidFill>
                  <a:srgbClr val="03428E"/>
                </a:solidFill>
              </a:rPr>
              <a:t> </a:t>
            </a:r>
            <a:r>
              <a:rPr lang="da-DK" sz="2000" b="1" dirty="0" smtClean="0"/>
              <a:t>|</a:t>
            </a:r>
            <a:r>
              <a:rPr lang="da-DK" sz="2000" dirty="0">
                <a:solidFill>
                  <a:srgbClr val="FF0000"/>
                </a:solidFill>
              </a:rPr>
              <a:t> B</a:t>
            </a:r>
            <a:r>
              <a:rPr lang="da-DK" sz="2000" baseline="-25000" dirty="0">
                <a:solidFill>
                  <a:srgbClr val="FF0000"/>
                </a:solidFill>
              </a:rPr>
              <a:t>x</a:t>
            </a:r>
            <a:r>
              <a:rPr lang="da-DK" sz="2000" dirty="0">
                <a:solidFill>
                  <a:srgbClr val="FF0000"/>
                </a:solidFill>
              </a:rPr>
              <a:t> B</a:t>
            </a:r>
            <a:r>
              <a:rPr lang="da-DK" sz="2000" baseline="-25000" dirty="0">
                <a:solidFill>
                  <a:srgbClr val="FF0000"/>
                </a:solidFill>
              </a:rPr>
              <a:t>x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smtClean="0">
                <a:solidFill>
                  <a:srgbClr val="03428E"/>
                </a:solidFill>
              </a:rPr>
              <a:t>B</a:t>
            </a:r>
            <a:r>
              <a:rPr lang="da-DK" sz="2000" baseline="-25000" dirty="0" smtClean="0">
                <a:solidFill>
                  <a:srgbClr val="03428E"/>
                </a:solidFill>
              </a:rPr>
              <a:t>y</a:t>
            </a:r>
            <a:r>
              <a:rPr lang="da-DK" sz="2000" dirty="0" smtClean="0">
                <a:solidFill>
                  <a:srgbClr val="03428E"/>
                </a:solidFill>
              </a:rPr>
              <a:t> B</a:t>
            </a:r>
            <a:r>
              <a:rPr lang="da-DK" sz="2000" baseline="-25000" dirty="0" smtClean="0">
                <a:solidFill>
                  <a:srgbClr val="03428E"/>
                </a:solidFill>
              </a:rPr>
              <a:t>y</a:t>
            </a:r>
            <a:endParaRPr lang="da-DK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1495" y="3989922"/>
            <a:ext cx="62775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800" dirty="0" smtClean="0">
                <a:solidFill>
                  <a:srgbClr val="FF0000"/>
                </a:solidFill>
              </a:rPr>
              <a:t>AP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14" name="Trapezoid 13"/>
          <p:cNvSpPr/>
          <p:nvPr/>
        </p:nvSpPr>
        <p:spPr bwMode="auto">
          <a:xfrm>
            <a:off x="1526139" y="2906535"/>
            <a:ext cx="2855821" cy="429660"/>
          </a:xfrm>
          <a:prstGeom prst="trapezoid">
            <a:avLst>
              <a:gd name="adj" fmla="val 257022"/>
            </a:avLst>
          </a:prstGeom>
          <a:noFill/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6123" y="3605335"/>
            <a:ext cx="813043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800" dirty="0" smtClean="0">
                <a:solidFill>
                  <a:srgbClr val="FF0000"/>
                </a:solidFill>
              </a:rPr>
              <a:t>A2T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044" y="1334995"/>
            <a:ext cx="2015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rgbClr val="000000"/>
                </a:solidFill>
              </a:rPr>
              <a:t>QP1-4</a:t>
            </a:r>
            <a:endParaRPr lang="da-DK" sz="2400" b="1" dirty="0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50345" y="1796660"/>
            <a:ext cx="1144629" cy="638374"/>
            <a:chOff x="1050345" y="1796660"/>
            <a:chExt cx="1144629" cy="638374"/>
          </a:xfrm>
        </p:grpSpPr>
        <p:cxnSp>
          <p:nvCxnSpPr>
            <p:cNvPr id="21" name="Straight Arrow Connector 20"/>
            <p:cNvCxnSpPr>
              <a:stCxn id="8" idx="2"/>
            </p:cNvCxnSpPr>
            <p:nvPr/>
          </p:nvCxnSpPr>
          <p:spPr bwMode="auto">
            <a:xfrm flipH="1">
              <a:off x="1050345" y="1796660"/>
              <a:ext cx="706558" cy="630451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>
              <a:stCxn id="8" idx="2"/>
            </p:cNvCxnSpPr>
            <p:nvPr/>
          </p:nvCxnSpPr>
          <p:spPr bwMode="auto">
            <a:xfrm flipH="1">
              <a:off x="1302637" y="1796660"/>
              <a:ext cx="454266" cy="638374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>
              <a:stCxn id="8" idx="2"/>
            </p:cNvCxnSpPr>
            <p:nvPr/>
          </p:nvCxnSpPr>
          <p:spPr bwMode="auto">
            <a:xfrm>
              <a:off x="1756903" y="1796660"/>
              <a:ext cx="203388" cy="633150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>
              <a:stCxn id="8" idx="2"/>
            </p:cNvCxnSpPr>
            <p:nvPr/>
          </p:nvCxnSpPr>
          <p:spPr bwMode="auto">
            <a:xfrm>
              <a:off x="1756903" y="1796660"/>
              <a:ext cx="438071" cy="633150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9" name="Group 48"/>
          <p:cNvGrpSpPr/>
          <p:nvPr/>
        </p:nvGrpSpPr>
        <p:grpSpPr>
          <a:xfrm>
            <a:off x="3225252" y="1332172"/>
            <a:ext cx="1492469" cy="1097037"/>
            <a:chOff x="4495312" y="1332172"/>
            <a:chExt cx="1492469" cy="1097037"/>
          </a:xfrm>
        </p:grpSpPr>
        <p:sp>
          <p:nvSpPr>
            <p:cNvPr id="10" name="TextBox 9"/>
            <p:cNvSpPr txBox="1"/>
            <p:nvPr/>
          </p:nvSpPr>
          <p:spPr>
            <a:xfrm>
              <a:off x="4495312" y="1332172"/>
              <a:ext cx="1492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dirty="0" smtClean="0">
                  <a:solidFill>
                    <a:srgbClr val="000000"/>
                  </a:solidFill>
                </a:rPr>
                <a:t>QP5,6</a:t>
              </a:r>
              <a:endParaRPr lang="da-DK" sz="24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085745" y="1793837"/>
              <a:ext cx="367012" cy="635372"/>
              <a:chOff x="5085745" y="1793837"/>
              <a:chExt cx="367012" cy="635372"/>
            </a:xfrm>
          </p:grpSpPr>
          <p:cxnSp>
            <p:nvCxnSpPr>
              <p:cNvPr id="41" name="Straight Arrow Connector 40"/>
              <p:cNvCxnSpPr>
                <a:stCxn id="10" idx="2"/>
              </p:cNvCxnSpPr>
              <p:nvPr/>
            </p:nvCxnSpPr>
            <p:spPr bwMode="auto">
              <a:xfrm>
                <a:off x="5241547" y="1793837"/>
                <a:ext cx="211210" cy="635372"/>
              </a:xfrm>
              <a:prstGeom prst="straightConnector1">
                <a:avLst/>
              </a:prstGeom>
              <a:solidFill>
                <a:schemeClr val="accent2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4" name="Straight Arrow Connector 43"/>
              <p:cNvCxnSpPr>
                <a:stCxn id="10" idx="2"/>
              </p:cNvCxnSpPr>
              <p:nvPr/>
            </p:nvCxnSpPr>
            <p:spPr bwMode="auto">
              <a:xfrm flipH="1">
                <a:off x="5085745" y="1793837"/>
                <a:ext cx="155802" cy="635372"/>
              </a:xfrm>
              <a:prstGeom prst="straightConnector1">
                <a:avLst/>
              </a:prstGeom>
              <a:solidFill>
                <a:schemeClr val="accent2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3" name="TextBox 2"/>
          <p:cNvSpPr txBox="1"/>
          <p:nvPr/>
        </p:nvSpPr>
        <p:spPr>
          <a:xfrm>
            <a:off x="442371" y="6149905"/>
            <a:ext cx="7824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3428E"/>
                </a:solidFill>
              </a:rPr>
              <a:t>2.0 GeV: </a:t>
            </a:r>
            <a:r>
              <a:rPr lang="en-US" sz="2800" dirty="0" smtClean="0">
                <a:solidFill>
                  <a:srgbClr val="FF0000"/>
                </a:solidFill>
              </a:rPr>
              <a:t>B</a:t>
            </a:r>
            <a:r>
              <a:rPr lang="en-US" sz="2800" baseline="-25000" dirty="0" smtClean="0">
                <a:solidFill>
                  <a:srgbClr val="FF0000"/>
                </a:solidFill>
              </a:rPr>
              <a:t>x</a:t>
            </a:r>
            <a:r>
              <a:rPr lang="en-US" sz="2800" dirty="0" smtClean="0">
                <a:solidFill>
                  <a:srgbClr val="FF0000"/>
                </a:solidFill>
              </a:rPr>
              <a:t>L</a:t>
            </a:r>
            <a:r>
              <a:rPr lang="en-US" sz="2800" dirty="0" smtClean="0">
                <a:solidFill>
                  <a:srgbClr val="03428E"/>
                </a:solidFill>
              </a:rPr>
              <a:t> = </a:t>
            </a:r>
            <a:r>
              <a:rPr lang="en-US" sz="2800" dirty="0" smtClean="0">
                <a:solidFill>
                  <a:schemeClr val="tx2"/>
                </a:solidFill>
              </a:rPr>
              <a:t>±</a:t>
            </a:r>
            <a:r>
              <a:rPr lang="en-US" sz="2800" dirty="0" smtClean="0">
                <a:solidFill>
                  <a:srgbClr val="03428E"/>
                </a:solidFill>
              </a:rPr>
              <a:t>2.6 mT.m</a:t>
            </a:r>
            <a:r>
              <a:rPr lang="en-US" sz="2800" dirty="0" smtClean="0">
                <a:solidFill>
                  <a:schemeClr val="tx2"/>
                </a:solidFill>
              </a:rPr>
              <a:t>, B</a:t>
            </a:r>
            <a:r>
              <a:rPr lang="en-US" sz="2800" baseline="-25000" dirty="0" smtClean="0">
                <a:solidFill>
                  <a:schemeClr val="tx2"/>
                </a:solidFill>
              </a:rPr>
              <a:t>y</a:t>
            </a:r>
            <a:r>
              <a:rPr lang="en-US" sz="2800" dirty="0" smtClean="0">
                <a:solidFill>
                  <a:schemeClr val="tx2"/>
                </a:solidFill>
              </a:rPr>
              <a:t>L </a:t>
            </a:r>
            <a:r>
              <a:rPr lang="en-US" sz="2800" dirty="0">
                <a:solidFill>
                  <a:schemeClr val="tx2"/>
                </a:solidFill>
              </a:rPr>
              <a:t>= </a:t>
            </a:r>
            <a:r>
              <a:rPr lang="en-US" sz="2800" dirty="0" smtClean="0">
                <a:solidFill>
                  <a:schemeClr val="tx2"/>
                </a:solidFill>
              </a:rPr>
              <a:t>±1.5 mT.m,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±</a:t>
            </a:r>
            <a:r>
              <a:rPr lang="en-US" sz="2800" dirty="0">
                <a:solidFill>
                  <a:srgbClr val="FF0000"/>
                </a:solidFill>
              </a:rPr>
              <a:t>5 mT.m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7152027" y="1260858"/>
            <a:ext cx="187635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rgbClr val="000000"/>
                </a:solidFill>
              </a:rPr>
              <a:t>PBW</a:t>
            </a:r>
            <a:endParaRPr lang="da-DK" sz="2000" b="1" dirty="0">
              <a:solidFill>
                <a:srgbClr val="00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8080251" y="1808286"/>
            <a:ext cx="0" cy="564444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7911841" y="1247586"/>
            <a:ext cx="1876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rgbClr val="000000"/>
                </a:solidFill>
              </a:rPr>
              <a:t>BEW</a:t>
            </a:r>
            <a:endParaRPr lang="da-DK" sz="2000" b="1" dirty="0">
              <a:solidFill>
                <a:srgbClr val="000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8922895" y="1795014"/>
            <a:ext cx="0" cy="564444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4510809" y="658002"/>
            <a:ext cx="2824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rgbClr val="FF1493"/>
                </a:solidFill>
              </a:rPr>
              <a:t>Centroid</a:t>
            </a:r>
          </a:p>
          <a:p>
            <a:pPr algn="ctr"/>
            <a:r>
              <a:rPr lang="da-DK" sz="2400" dirty="0" smtClean="0">
                <a:solidFill>
                  <a:srgbClr val="3366FF"/>
                </a:solidFill>
              </a:rPr>
              <a:t>10 x RMS beamlet</a:t>
            </a:r>
            <a:endParaRPr lang="da-DK" sz="2000" dirty="0">
              <a:solidFill>
                <a:srgbClr val="3366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17444" y="1303949"/>
            <a:ext cx="2015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rgbClr val="000000"/>
                </a:solidFill>
              </a:rPr>
              <a:t>8 x </a:t>
            </a:r>
            <a:r>
              <a:rPr lang="da-DK" sz="2400" dirty="0" err="1" smtClean="0">
                <a:solidFill>
                  <a:srgbClr val="000000"/>
                </a:solidFill>
              </a:rPr>
              <a:t>RSMs</a:t>
            </a:r>
            <a:endParaRPr lang="da-DK" sz="2400" b="1" dirty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46267" y="4767312"/>
            <a:ext cx="2537274" cy="437445"/>
            <a:chOff x="946267" y="4767312"/>
            <a:chExt cx="2537274" cy="437445"/>
          </a:xfrm>
        </p:grpSpPr>
        <p:sp>
          <p:nvSpPr>
            <p:cNvPr id="13" name="Rectangle 12"/>
            <p:cNvSpPr/>
            <p:nvPr/>
          </p:nvSpPr>
          <p:spPr bwMode="auto">
            <a:xfrm>
              <a:off x="239440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342709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158724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94626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44363" y="2480652"/>
            <a:ext cx="2537274" cy="437445"/>
            <a:chOff x="946267" y="4767312"/>
            <a:chExt cx="2537274" cy="437445"/>
          </a:xfrm>
        </p:grpSpPr>
        <p:sp>
          <p:nvSpPr>
            <p:cNvPr id="43" name="Rectangle 42"/>
            <p:cNvSpPr/>
            <p:nvPr/>
          </p:nvSpPr>
          <p:spPr bwMode="auto">
            <a:xfrm>
              <a:off x="239440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342709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158724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94626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sp>
        <p:nvSpPr>
          <p:cNvPr id="50" name="Rounded Rectangle 49"/>
          <p:cNvSpPr/>
          <p:nvPr/>
        </p:nvSpPr>
        <p:spPr>
          <a:xfrm>
            <a:off x="2555321" y="1802796"/>
            <a:ext cx="746680" cy="4081538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451625" y="3986697"/>
            <a:ext cx="73609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>
                <a:solidFill>
                  <a:srgbClr val="FF0000"/>
                </a:solidFill>
              </a:rPr>
              <a:t>CO</a:t>
            </a:r>
            <a:endParaRPr lang="da-DK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9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Between CDR-2 to assembled hardware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6" name="Content Placeholder 5" descr="IMG_4379_2.jpe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>
          <a:xfrm>
            <a:off x="2" y="1210447"/>
            <a:ext cx="4654176" cy="5215824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Ext. master oscillator discontinued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Studies: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Cable parameters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Early testing of </a:t>
            </a:r>
            <a:r>
              <a:rPr lang="en-US" dirty="0" err="1" smtClean="0">
                <a:solidFill>
                  <a:schemeClr val="tx1"/>
                </a:solidFill>
              </a:rPr>
              <a:t>SiC</a:t>
            </a:r>
            <a:r>
              <a:rPr lang="en-US" dirty="0" smtClean="0">
                <a:solidFill>
                  <a:schemeClr val="tx1"/>
                </a:solidFill>
              </a:rPr>
              <a:t> MOSFETs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No </a:t>
            </a:r>
            <a:r>
              <a:rPr lang="en-US" dirty="0" err="1" smtClean="0">
                <a:solidFill>
                  <a:schemeClr val="tx1"/>
                </a:solidFill>
              </a:rPr>
              <a:t>snubbers</a:t>
            </a:r>
            <a:r>
              <a:rPr lang="en-US" dirty="0">
                <a:solidFill>
                  <a:schemeClr val="tx1"/>
                </a:solidFill>
              </a:rPr>
              <a:t>:</a:t>
            </a:r>
            <a:r>
              <a:rPr lang="en-US" dirty="0" smtClean="0">
                <a:solidFill>
                  <a:schemeClr val="tx1"/>
                </a:solidFill>
              </a:rPr>
              <a:t> only 60V overshoot at max. 600V (V</a:t>
            </a:r>
            <a:r>
              <a:rPr lang="en-US" baseline="-25000" dirty="0" smtClean="0">
                <a:solidFill>
                  <a:schemeClr val="tx1"/>
                </a:solidFill>
              </a:rPr>
              <a:t>DS</a:t>
            </a:r>
            <a:r>
              <a:rPr lang="en-US" dirty="0" smtClean="0">
                <a:solidFill>
                  <a:schemeClr val="tx1"/>
                </a:solidFill>
              </a:rPr>
              <a:t> = 1200V)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Regulation module, proof of principle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System 8700 (</a:t>
            </a:r>
            <a:r>
              <a:rPr lang="en-US" dirty="0" err="1" smtClean="0">
                <a:solidFill>
                  <a:schemeClr val="tx1"/>
                </a:solidFill>
              </a:rPr>
              <a:t>Beckhoff</a:t>
            </a:r>
            <a:r>
              <a:rPr lang="en-US" dirty="0" smtClean="0">
                <a:solidFill>
                  <a:schemeClr val="tx1"/>
                </a:solidFill>
              </a:rPr>
              <a:t> IPC)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Coil impregnation testing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LLI delays: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Ceramic chamber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Ferrites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237" y="5543176"/>
            <a:ext cx="395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Early current waveforms: 30 A @ 40 kHz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43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Termination 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2018-04-13 09.44.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60098" y="475161"/>
            <a:ext cx="73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RSM1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0846" y="941322"/>
            <a:ext cx="73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RSM2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0183" y="1837782"/>
            <a:ext cx="1571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Matching filter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RSM1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06589" y="1673413"/>
            <a:ext cx="2181412" cy="1526990"/>
          </a:xfrm>
          <a:prstGeom prst="rect">
            <a:avLst/>
          </a:prstGeom>
          <a:noFill/>
          <a:ln w="38100" cmpd="sng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03173" y="3364754"/>
            <a:ext cx="1571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Matching filter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RSM2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09579" y="3230267"/>
            <a:ext cx="2181412" cy="1526990"/>
          </a:xfrm>
          <a:prstGeom prst="rect">
            <a:avLst/>
          </a:prstGeom>
          <a:noFill/>
          <a:ln w="38100" cmpd="sng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24504" y="5304146"/>
            <a:ext cx="227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Power cables, 2 / RSM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53133" y="44862"/>
            <a:ext cx="392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Bdot</a:t>
            </a:r>
            <a:r>
              <a:rPr lang="en-US" dirty="0" smtClean="0">
                <a:solidFill>
                  <a:schemeClr val="bg1"/>
                </a:solidFill>
              </a:rPr>
              <a:t> and thermal breakers (from RSMs)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1212265" y="2542999"/>
            <a:ext cx="3908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Bdot</a:t>
            </a:r>
            <a:r>
              <a:rPr lang="en-US" dirty="0" smtClean="0">
                <a:solidFill>
                  <a:schemeClr val="bg1"/>
                </a:solidFill>
              </a:rPr>
              <a:t> and thermal breakers (to supplies)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8386" y="188680"/>
            <a:ext cx="29418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Termination Box</a:t>
            </a:r>
          </a:p>
        </p:txBody>
      </p:sp>
    </p:spTree>
    <p:extLst>
      <p:ext uri="{BB962C8B-B14F-4D97-AF65-F5344CB8AC3E}">
        <p14:creationId xmlns:p14="http://schemas.microsoft.com/office/powerpoint/2010/main" val="882054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Verification of Pre-Series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365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FAT-I: November 2017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Programme</a:t>
            </a:r>
            <a:r>
              <a:rPr lang="en-US" dirty="0" smtClean="0">
                <a:solidFill>
                  <a:srgbClr val="000000"/>
                </a:solidFill>
              </a:rPr>
              <a:t> (CDR-2)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Performance validation at several </a:t>
            </a:r>
            <a:r>
              <a:rPr lang="en-US" dirty="0" err="1" smtClean="0">
                <a:solidFill>
                  <a:srgbClr val="000000"/>
                </a:solidFill>
              </a:rPr>
              <a:t>setpoint</a:t>
            </a:r>
            <a:r>
              <a:rPr lang="en-US" dirty="0" smtClean="0">
                <a:solidFill>
                  <a:srgbClr val="000000"/>
                </a:solidFill>
              </a:rPr>
              <a:t> combinations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Stability tests (~8 h)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Safety: high-voltage isolation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System self-protection: short to ground, excessive parameter </a:t>
            </a:r>
            <a:r>
              <a:rPr lang="en-US" dirty="0" err="1" smtClean="0">
                <a:solidFill>
                  <a:srgbClr val="000000"/>
                </a:solidFill>
              </a:rPr>
              <a:t>setpoints</a:t>
            </a:r>
            <a:r>
              <a:rPr lang="en-US" dirty="0" smtClean="0">
                <a:solidFill>
                  <a:srgbClr val="000000"/>
                </a:solidFill>
              </a:rPr>
              <a:t>, frequency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Visit to </a:t>
            </a:r>
            <a:r>
              <a:rPr lang="en-US" dirty="0" err="1" smtClean="0">
                <a:solidFill>
                  <a:srgbClr val="000000"/>
                </a:solidFill>
              </a:rPr>
              <a:t>Danfysik</a:t>
            </a:r>
            <a:r>
              <a:rPr lang="en-US" dirty="0" smtClean="0">
                <a:solidFill>
                  <a:srgbClr val="000000"/>
                </a:solidFill>
              </a:rPr>
              <a:t>, Nov 29-30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Inspection of hardware (limited assembly)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Review of FAT results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Training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Inspection and confirmation of interfaces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AU: </a:t>
            </a:r>
            <a:r>
              <a:rPr lang="en-US" dirty="0" err="1" smtClean="0">
                <a:solidFill>
                  <a:srgbClr val="000000"/>
                </a:solidFill>
              </a:rPr>
              <a:t>Søren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Pape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Møller</a:t>
            </a:r>
            <a:r>
              <a:rPr lang="en-US" dirty="0" smtClean="0">
                <a:solidFill>
                  <a:srgbClr val="000000"/>
                </a:solidFill>
              </a:rPr>
              <a:t>, Heine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ESS: </a:t>
            </a:r>
            <a:r>
              <a:rPr lang="en-US" dirty="0" err="1" smtClean="0">
                <a:solidFill>
                  <a:srgbClr val="000000"/>
                </a:solidFill>
              </a:rPr>
              <a:t>Iñigo</a:t>
            </a:r>
            <a:r>
              <a:rPr lang="en-US" dirty="0" smtClean="0">
                <a:solidFill>
                  <a:srgbClr val="000000"/>
                </a:solidFill>
              </a:rPr>
              <a:t> Alonso, Kent </a:t>
            </a:r>
            <a:r>
              <a:rPr lang="en-US" dirty="0" err="1" smtClean="0">
                <a:solidFill>
                  <a:srgbClr val="000000"/>
                </a:solidFill>
              </a:rPr>
              <a:t>Wigren</a:t>
            </a:r>
            <a:r>
              <a:rPr lang="en-US" dirty="0">
                <a:solidFill>
                  <a:srgbClr val="000000"/>
                </a:solidFill>
              </a:rPr>
              <a:t>, Javier </a:t>
            </a:r>
            <a:r>
              <a:rPr lang="en-US" dirty="0" err="1">
                <a:solidFill>
                  <a:srgbClr val="000000"/>
                </a:solidFill>
              </a:rPr>
              <a:t>Cereijo</a:t>
            </a:r>
            <a:r>
              <a:rPr lang="en-US" dirty="0">
                <a:solidFill>
                  <a:srgbClr val="000000"/>
                </a:solidFill>
              </a:rPr>
              <a:t> Garcia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3374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Picture 9" descr="DPy6BGIWsAA6SiZ.jpg-larg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218" y="2988234"/>
            <a:ext cx="5159687" cy="3869765"/>
          </a:xfrm>
          <a:prstGeom prst="rect">
            <a:avLst/>
          </a:prstGeom>
        </p:spPr>
      </p:pic>
      <p:pic>
        <p:nvPicPr>
          <p:cNvPr id="11" name="Picture 10" descr="2017-11-30 08.36.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0000" y="581176"/>
            <a:ext cx="4800000" cy="3600000"/>
          </a:xfrm>
          <a:prstGeom prst="rect">
            <a:avLst/>
          </a:prstGeom>
        </p:spPr>
      </p:pic>
      <p:pic>
        <p:nvPicPr>
          <p:cNvPr id="12" name="Picture 11" descr="2017-11-29 13.36.5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8586" y="-7622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7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FAT: Parameters &gt; Acceptance Criteria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b="1" dirty="0"/>
              <a:t>Absolute amplitude accuracy, TS </a:t>
            </a:r>
            <a:r>
              <a:rPr lang="en-US" sz="2400" b="1" dirty="0" smtClean="0"/>
              <a:t>2.10. 3.0%-3.2% (1%)</a:t>
            </a:r>
          </a:p>
          <a:p>
            <a:pPr lvl="1"/>
            <a:r>
              <a:rPr lang="en-US" sz="2000" b="1" dirty="0"/>
              <a:t>Power cable discharge:</a:t>
            </a:r>
            <a:r>
              <a:rPr lang="en-US" sz="2000" dirty="0"/>
              <a:t> the power cables will continue to discharge energy in the magnet a bit longer than the supply actually </a:t>
            </a:r>
            <a:r>
              <a:rPr lang="en-US" sz="2000" dirty="0" smtClean="0"/>
              <a:t>does</a:t>
            </a:r>
          </a:p>
          <a:p>
            <a:pPr lvl="1"/>
            <a:r>
              <a:rPr lang="en-US" sz="2000" b="1" dirty="0"/>
              <a:t>Peak detection:</a:t>
            </a:r>
            <a:r>
              <a:rPr lang="en-US" sz="2000" dirty="0"/>
              <a:t> the inter-burst regulation loop relies on peak detection in the current </a:t>
            </a:r>
            <a:r>
              <a:rPr lang="en-US" sz="2000" dirty="0" smtClean="0"/>
              <a:t>waveform (slight frequency dependence)</a:t>
            </a:r>
          </a:p>
          <a:p>
            <a:pPr lvl="1"/>
            <a:r>
              <a:rPr lang="en-US" sz="2000" b="1" dirty="0" smtClean="0"/>
              <a:t>Decision:</a:t>
            </a:r>
            <a:r>
              <a:rPr lang="en-US" sz="2000" dirty="0" smtClean="0"/>
              <a:t> Accepted. Can be remedied with a calibration (beam response)</a:t>
            </a:r>
          </a:p>
          <a:p>
            <a:r>
              <a:rPr lang="en-US" sz="2400" b="1" dirty="0"/>
              <a:t>Stability, TS </a:t>
            </a:r>
            <a:r>
              <a:rPr lang="en-US" sz="2400" b="1" dirty="0" smtClean="0"/>
              <a:t>2.12. 1.1%-1.2% (±0.5%)</a:t>
            </a:r>
          </a:p>
          <a:p>
            <a:pPr lvl="1"/>
            <a:r>
              <a:rPr lang="en-US" sz="2000" dirty="0" smtClean="0"/>
              <a:t>Specification is only very marginally exceeded, and is to be compared with the relative beam size (~20%)</a:t>
            </a:r>
          </a:p>
          <a:p>
            <a:pPr lvl="1"/>
            <a:r>
              <a:rPr lang="en-US" sz="2000" b="1" dirty="0" smtClean="0"/>
              <a:t>Decision:</a:t>
            </a:r>
            <a:r>
              <a:rPr lang="en-US" sz="2000" dirty="0" smtClean="0"/>
              <a:t> Accepted</a:t>
            </a:r>
          </a:p>
          <a:p>
            <a:r>
              <a:rPr lang="en-US" sz="2400" b="1" dirty="0"/>
              <a:t>Offset, TS </a:t>
            </a:r>
            <a:r>
              <a:rPr lang="en-US" sz="2400" b="1" dirty="0" smtClean="0"/>
              <a:t>2.13. 1.3% of full current (&lt;1%)</a:t>
            </a:r>
          </a:p>
          <a:p>
            <a:pPr lvl="1"/>
            <a:r>
              <a:rPr lang="en-US" sz="2000" dirty="0" smtClean="0"/>
              <a:t>The measured offset concerns a specific, single period of the burst. On average the offset is expected to be smaller due to regulation loop.</a:t>
            </a:r>
          </a:p>
          <a:p>
            <a:pPr lvl="1"/>
            <a:r>
              <a:rPr lang="en-US" sz="2000" dirty="0" smtClean="0"/>
              <a:t>1% DC offset would correspond to a beam displacement of ~0.6 mm at the target</a:t>
            </a:r>
          </a:p>
          <a:p>
            <a:pPr lvl="1"/>
            <a:r>
              <a:rPr lang="en-US" sz="2000" b="1" dirty="0" smtClean="0"/>
              <a:t>Decision:</a:t>
            </a:r>
            <a:r>
              <a:rPr lang="en-US" sz="2000" dirty="0" smtClean="0"/>
              <a:t> Accepted, tolerance </a:t>
            </a:r>
            <a:r>
              <a:rPr lang="en-US" sz="2000" dirty="0" err="1" smtClean="0"/>
              <a:t>exceedance</a:t>
            </a:r>
            <a:r>
              <a:rPr lang="en-US" sz="2000" dirty="0" smtClean="0"/>
              <a:t> has only minuscule effect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390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Site Acceptance Test Results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52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 Test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System </a:t>
            </a:r>
            <a:r>
              <a:rPr lang="en-US" dirty="0" smtClean="0"/>
              <a:t>installation</a:t>
            </a:r>
          </a:p>
          <a:p>
            <a:r>
              <a:rPr lang="en-US" dirty="0" smtClean="0"/>
              <a:t>System IO</a:t>
            </a:r>
          </a:p>
          <a:p>
            <a:r>
              <a:rPr lang="en-US" dirty="0" err="1" smtClean="0"/>
              <a:t>Bdot</a:t>
            </a:r>
            <a:r>
              <a:rPr lang="en-US" dirty="0" smtClean="0"/>
              <a:t> characterization</a:t>
            </a:r>
          </a:p>
          <a:p>
            <a:r>
              <a:rPr lang="en-US" dirty="0"/>
              <a:t>EVR from </a:t>
            </a:r>
            <a:r>
              <a:rPr lang="en-US" dirty="0" smtClean="0"/>
              <a:t>ESS</a:t>
            </a:r>
          </a:p>
          <a:p>
            <a:pPr lvl="1"/>
            <a:r>
              <a:rPr lang="en-US" dirty="0" smtClean="0"/>
              <a:t>Synchronization</a:t>
            </a:r>
          </a:p>
          <a:p>
            <a:pPr lvl="1"/>
            <a:r>
              <a:rPr lang="en-US" dirty="0" smtClean="0"/>
              <a:t>Polarity</a:t>
            </a:r>
          </a:p>
          <a:p>
            <a:r>
              <a:rPr lang="en-US" dirty="0" smtClean="0"/>
              <a:t>Temperature stability</a:t>
            </a:r>
          </a:p>
          <a:p>
            <a:r>
              <a:rPr lang="en-US" dirty="0" smtClean="0"/>
              <a:t>Long</a:t>
            </a:r>
            <a:r>
              <a:rPr lang="en-US" dirty="0"/>
              <a:t>-term </a:t>
            </a:r>
            <a:r>
              <a:rPr lang="en-US" dirty="0" smtClean="0"/>
              <a:t>testing: stability</a:t>
            </a:r>
            <a:r>
              <a:rPr lang="en-US" dirty="0"/>
              <a:t>, </a:t>
            </a:r>
            <a:r>
              <a:rPr lang="en-US" dirty="0" smtClean="0"/>
              <a:t>reliability</a:t>
            </a:r>
          </a:p>
          <a:p>
            <a:r>
              <a:rPr lang="en-US" dirty="0"/>
              <a:t>(Stress test of supply): not typical </a:t>
            </a:r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469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Installation in Aarhus Test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2017.12.13: System received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RSMs mounted on girder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Cables coiled on pallet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Supply crates in boxes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Chamber: delayed!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Support stand columns on pallet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Installation experiences: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Straightforward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Power cables are indeed stiff, 2 </a:t>
            </a:r>
            <a:r>
              <a:rPr lang="en-US" dirty="0" err="1" smtClean="0">
                <a:solidFill>
                  <a:srgbClr val="000000"/>
                </a:solidFill>
              </a:rPr>
              <a:t>man.days</a:t>
            </a:r>
            <a:r>
              <a:rPr lang="en-US" dirty="0" smtClean="0">
                <a:solidFill>
                  <a:srgbClr val="000000"/>
                </a:solidFill>
              </a:rPr>
              <a:t> / 2 RSMs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OCs are heavy (cap. </a:t>
            </a:r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anks): rack trays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2017.12.22: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System installed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Wfm.gen</a:t>
            </a:r>
            <a:r>
              <a:rPr lang="en-US" dirty="0" smtClean="0">
                <a:solidFill>
                  <a:srgbClr val="000000"/>
                </a:solidFill>
              </a:rPr>
              <a:t> for pre-triggers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2018.01.22: EVR operational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 x Pre-triggers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 x Polarity (constant)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2018.03.14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Ceramic chamber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RSM1 coil replacement (v2 -&gt; v3)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645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 Setup: Block Diagram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isa_block_diagr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" y="866578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11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ut_pos_pat_200kHz_lin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19945"/>
            <a:ext cx="3888432" cy="3751793"/>
          </a:xfrm>
          <a:prstGeom prst="rect">
            <a:avLst/>
          </a:prstGeom>
        </p:spPr>
      </p:pic>
      <p:pic>
        <p:nvPicPr>
          <p:cNvPr id="8" name="raster_anim_path.gif" descr="/Users/heine/Dropbox/rasterAPT/scans/raster_anim_path.gif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05" b="-3205"/>
          <a:stretch>
            <a:fillRect/>
          </a:stretch>
        </p:blipFill>
        <p:spPr>
          <a:xfrm>
            <a:off x="456672" y="2645166"/>
            <a:ext cx="3781756" cy="4024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pPr marL="360363" indent="-360363"/>
            <a:r>
              <a:rPr lang="en-GB" sz="3400" dirty="0" err="1" smtClean="0"/>
              <a:t>Lissajous</a:t>
            </a:r>
            <a:r>
              <a:rPr lang="en-GB" sz="3400" dirty="0"/>
              <a:t> </a:t>
            </a:r>
            <a:r>
              <a:rPr lang="en-GB" sz="3400" dirty="0" smtClean="0"/>
              <a:t>Pattern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85699" tIns="42850" rIns="85699" bIns="42850">
            <a:normAutofit/>
          </a:bodyPr>
          <a:lstStyle/>
          <a:p>
            <a:pPr marL="457190" lvl="1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400040" indent="-342900">
              <a:buFont typeface="Arial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800019" lvl="1" indent="-342900">
              <a:buFont typeface="Arial"/>
              <a:buChar char="•"/>
            </a:pP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6028" y="2693900"/>
            <a:ext cx="1611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3428E"/>
                </a:solidFill>
              </a:rPr>
              <a:t>5/4 pattern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3068960"/>
            <a:ext cx="3956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3428E"/>
                </a:solidFill>
              </a:rPr>
              <a:t>113/83 pattern (200 kHz filter)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012160" y="5301208"/>
            <a:ext cx="1586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Beamlet</a:t>
            </a:r>
            <a:r>
              <a:rPr lang="en-US" sz="2000" dirty="0" smtClean="0">
                <a:solidFill>
                  <a:srgbClr val="FF0000"/>
                </a:solidFill>
              </a:rPr>
              <a:t> RMS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262372" y="5286410"/>
            <a:ext cx="152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Hor</a:t>
            </a:r>
            <a:r>
              <a:rPr lang="en-US" dirty="0" smtClean="0"/>
              <a:t> / </a:t>
            </a:r>
            <a:r>
              <a:rPr lang="en-US" dirty="0" err="1" smtClean="0">
                <a:solidFill>
                  <a:srgbClr val="FF0000"/>
                </a:solidFill>
              </a:rPr>
              <a:t>Ver</a:t>
            </a:r>
            <a:r>
              <a:rPr lang="en-US" dirty="0" smtClean="0"/>
              <a:t> </a:t>
            </a:r>
            <a:r>
              <a:rPr lang="en-US" dirty="0" err="1" smtClean="0"/>
              <a:t>wfm</a:t>
            </a:r>
            <a:endParaRPr lang="en-US" dirty="0"/>
          </a:p>
        </p:txBody>
      </p:sp>
      <p:pic>
        <p:nvPicPr>
          <p:cNvPr id="19" name="Content Placeholder 5" descr="out_Optim_60_20_12_4.5_fpprof_BEW_200kHz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35" b="-8035"/>
          <a:stretch>
            <a:fillRect/>
          </a:stretch>
        </p:blipFill>
        <p:spPr>
          <a:xfrm>
            <a:off x="4572000" y="2204864"/>
            <a:ext cx="4572000" cy="51237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39238" y="2924944"/>
            <a:ext cx="3497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(a</a:t>
            </a:r>
            <a:r>
              <a:rPr lang="en-US" baseline="-25000" dirty="0" smtClean="0"/>
              <a:t>x</a:t>
            </a:r>
            <a:r>
              <a:rPr lang="en-US" dirty="0" smtClean="0"/>
              <a:t>, a</a:t>
            </a:r>
            <a:r>
              <a:rPr lang="en-US" baseline="-25000" dirty="0" smtClean="0"/>
              <a:t>y</a:t>
            </a:r>
            <a:r>
              <a:rPr lang="en-US" dirty="0" smtClean="0"/>
              <a:t>, </a:t>
            </a:r>
            <a:r>
              <a:rPr lang="en-US" dirty="0" err="1"/>
              <a:t>σ</a:t>
            </a:r>
            <a:r>
              <a:rPr lang="en-US" baseline="-25000" dirty="0" err="1"/>
              <a:t>x</a:t>
            </a:r>
            <a:r>
              <a:rPr lang="en-US" dirty="0"/>
              <a:t>, </a:t>
            </a:r>
            <a:r>
              <a:rPr lang="en-US" dirty="0" err="1"/>
              <a:t>σ</a:t>
            </a:r>
            <a:r>
              <a:rPr lang="en-US" baseline="-25000" dirty="0" err="1"/>
              <a:t>y</a:t>
            </a:r>
            <a:r>
              <a:rPr lang="en-US" dirty="0" smtClean="0"/>
              <a:t>) = (60, 20, 12, 4.5) mm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196752"/>
            <a:ext cx="8229600" cy="1323879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Closed </a:t>
            </a:r>
            <a:r>
              <a:rPr lang="en-US" dirty="0"/>
              <a:t>pattern (</a:t>
            </a:r>
            <a:r>
              <a:rPr lang="en-US" i="1" dirty="0" err="1">
                <a:solidFill>
                  <a:srgbClr val="FF0000"/>
                </a:solidFill>
              </a:rPr>
              <a:t>f</a:t>
            </a:r>
            <a:r>
              <a:rPr lang="en-US" baseline="-25000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i="1" dirty="0" err="1">
                <a:solidFill>
                  <a:srgbClr val="FF0000"/>
                </a:solidFill>
              </a:rPr>
              <a:t>f</a:t>
            </a:r>
            <a:r>
              <a:rPr lang="en-US" baseline="-25000" dirty="0" err="1">
                <a:solidFill>
                  <a:srgbClr val="FF0000"/>
                </a:solidFill>
              </a:rPr>
              <a:t>y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i="1" dirty="0" err="1">
                <a:solidFill>
                  <a:srgbClr val="FF0000"/>
                </a:solidFill>
              </a:rPr>
              <a:t>ϕ</a:t>
            </a:r>
            <a:r>
              <a:rPr lang="en-US" baseline="-25000" dirty="0" err="1">
                <a:solidFill>
                  <a:srgbClr val="FF0000"/>
                </a:solidFill>
              </a:rPr>
              <a:t>xy</a:t>
            </a:r>
            <a:r>
              <a:rPr lang="en-US" dirty="0">
                <a:solidFill>
                  <a:srgbClr val="FF0000"/>
                </a:solidFill>
              </a:rPr>
              <a:t>,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y</a:t>
            </a:r>
            <a:r>
              <a:rPr lang="en-US" dirty="0"/>
              <a:t>) within </a:t>
            </a:r>
            <a:r>
              <a:rPr lang="en-US" dirty="0" smtClean="0"/>
              <a:t>a beam pulse:</a:t>
            </a:r>
          </a:p>
          <a:p>
            <a:r>
              <a:rPr lang="en-US" dirty="0"/>
              <a:t>T</a:t>
            </a:r>
            <a:r>
              <a:rPr lang="en-US" baseline="-25000" dirty="0"/>
              <a:t>0</a:t>
            </a:r>
            <a:r>
              <a:rPr lang="en-US" dirty="0"/>
              <a:t> = 2.86 </a:t>
            </a:r>
            <a:r>
              <a:rPr lang="en-US" dirty="0" err="1"/>
              <a:t>ms</a:t>
            </a:r>
            <a:r>
              <a:rPr lang="en-US" dirty="0"/>
              <a:t> = (350 Hz)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r>
              <a:rPr lang="en-US" dirty="0" smtClean="0"/>
              <a:t>	</a:t>
            </a:r>
            <a:r>
              <a:rPr lang="en-US" dirty="0" err="1" smtClean="0"/>
              <a:t>f</a:t>
            </a:r>
            <a:r>
              <a:rPr lang="en-US" baseline="-25000" dirty="0" err="1" smtClean="0"/>
              <a:t>x</a:t>
            </a:r>
            <a:r>
              <a:rPr lang="en-US" dirty="0" smtClean="0"/>
              <a:t> =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x</a:t>
            </a:r>
            <a:r>
              <a:rPr lang="en-US" dirty="0" smtClean="0"/>
              <a:t> / T</a:t>
            </a:r>
            <a:r>
              <a:rPr lang="en-US" baseline="-25000" dirty="0" smtClean="0"/>
              <a:t>0</a:t>
            </a:r>
            <a:r>
              <a:rPr lang="en-US" dirty="0" smtClean="0"/>
              <a:t>,	</a:t>
            </a:r>
            <a:r>
              <a:rPr lang="en-US" dirty="0" err="1" smtClean="0"/>
              <a:t>f</a:t>
            </a:r>
            <a:r>
              <a:rPr lang="en-US" baseline="-25000" dirty="0" err="1" smtClean="0"/>
              <a:t>y</a:t>
            </a:r>
            <a:r>
              <a:rPr lang="en-US" dirty="0" smtClean="0"/>
              <a:t> =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y</a:t>
            </a:r>
            <a:r>
              <a:rPr lang="en-US" dirty="0" smtClean="0"/>
              <a:t> / T</a:t>
            </a:r>
            <a:r>
              <a:rPr lang="en-US" baseline="-25000" dirty="0" smtClean="0"/>
              <a:t>0</a:t>
            </a:r>
            <a:endParaRPr lang="en-US" baseline="-25000" dirty="0"/>
          </a:p>
          <a:p>
            <a:r>
              <a:rPr lang="en-US" dirty="0" smtClean="0"/>
              <a:t>Triangle waveforms =&gt; No lingering near edges, crosshatch</a:t>
            </a:r>
          </a:p>
          <a:p>
            <a:r>
              <a:rPr lang="en-US" dirty="0" err="1"/>
              <a:t>f</a:t>
            </a:r>
            <a:r>
              <a:rPr lang="en-US" baseline="-25000" dirty="0" err="1"/>
              <a:t>x</a:t>
            </a:r>
            <a:r>
              <a:rPr lang="en-US" dirty="0"/>
              <a:t> / </a:t>
            </a:r>
            <a:r>
              <a:rPr lang="en-US" dirty="0" err="1"/>
              <a:t>f</a:t>
            </a:r>
            <a:r>
              <a:rPr lang="en-US" baseline="-25000" dirty="0" err="1"/>
              <a:t>y</a:t>
            </a:r>
            <a:r>
              <a:rPr lang="en-US" dirty="0"/>
              <a:t> ~ 1 =&gt; A single (magnet + supply) </a:t>
            </a:r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07671" y="1445875"/>
            <a:ext cx="1772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f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= 39.6 kHz </a:t>
            </a: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f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400" dirty="0" smtClean="0">
                <a:solidFill>
                  <a:srgbClr val="FF0000"/>
                </a:solidFill>
              </a:rPr>
              <a:t> = 29.1 kHz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3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7" grpId="0"/>
      <p:bldP spid="18" grpId="0"/>
      <p:bldP spid="15" grpId="0"/>
      <p:bldP spid="15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ek0000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1660575" y="-14941"/>
            <a:ext cx="12469962" cy="6858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87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Bdot</a:t>
            </a:r>
            <a:r>
              <a:rPr lang="en-US" dirty="0" smtClean="0"/>
              <a:t> Waveform Shape: Scope vs. SPICE (DDR)</a:t>
            </a:r>
            <a:endParaRPr lang="en-US" dirty="0"/>
          </a:p>
        </p:txBody>
      </p:sp>
      <p:pic>
        <p:nvPicPr>
          <p:cNvPr id="5" name="Content Placeholder 4" descr="tes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8649" y="1564246"/>
            <a:ext cx="9066702" cy="49863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V_rsm_out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71" y="2259843"/>
            <a:ext cx="4644000" cy="417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6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Bdot</a:t>
            </a:r>
            <a:r>
              <a:rPr lang="en-US" sz="2800" dirty="0" smtClean="0"/>
              <a:t> Linearity -&gt; Reconstructed Current Amp.</a:t>
            </a:r>
            <a:endParaRPr lang="en-US" sz="2800" dirty="0"/>
          </a:p>
        </p:txBody>
      </p:sp>
      <p:pic>
        <p:nvPicPr>
          <p:cNvPr id="5" name="Content Placeholder 4" descr="out_bdot_calibrati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75" b="-7775"/>
          <a:stretch>
            <a:fillRect/>
          </a:stretch>
        </p:blipFill>
        <p:spPr>
          <a:xfrm>
            <a:off x="45573" y="1255058"/>
            <a:ext cx="9074516" cy="499063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5853" y="5853082"/>
            <a:ext cx="9276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Normalized </a:t>
            </a:r>
            <a:r>
              <a:rPr lang="en-US" sz="2400" dirty="0" err="1" smtClean="0">
                <a:solidFill>
                  <a:schemeClr val="tx2"/>
                </a:solidFill>
              </a:rPr>
              <a:t>Bdot</a:t>
            </a:r>
            <a:r>
              <a:rPr lang="en-US" sz="2400" dirty="0" smtClean="0">
                <a:solidFill>
                  <a:schemeClr val="tx2"/>
                </a:solidFill>
              </a:rPr>
              <a:t> signal</a:t>
            </a:r>
            <a:r>
              <a:rPr lang="en-US" sz="2400" dirty="0" smtClean="0"/>
              <a:t> = </a:t>
            </a:r>
            <a:r>
              <a:rPr lang="en-US" sz="2400" dirty="0" err="1" smtClean="0"/>
              <a:t>Bdot</a:t>
            </a:r>
            <a:r>
              <a:rPr lang="en-US" sz="2400" dirty="0" smtClean="0"/>
              <a:t> amplitude / frequency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Norm. </a:t>
            </a:r>
            <a:r>
              <a:rPr lang="en-US" sz="2400" dirty="0" err="1" smtClean="0"/>
              <a:t>Bdot</a:t>
            </a:r>
            <a:r>
              <a:rPr lang="en-US" sz="2400" dirty="0" smtClean="0"/>
              <a:t> linear function of current amplitude </a:t>
            </a:r>
            <a:r>
              <a:rPr lang="en-US" sz="2400" dirty="0" err="1" smtClean="0"/>
              <a:t>setpoint</a:t>
            </a:r>
            <a:r>
              <a:rPr lang="en-US" sz="2400" dirty="0" smtClean="0"/>
              <a:t> (NB: log-log).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916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Bdot</a:t>
            </a:r>
            <a:r>
              <a:rPr lang="en-US" dirty="0" smtClean="0"/>
              <a:t> Signal Crosstalk - ~50:1</a:t>
            </a:r>
            <a:endParaRPr lang="en-US" dirty="0"/>
          </a:p>
        </p:txBody>
      </p:sp>
      <p:pic>
        <p:nvPicPr>
          <p:cNvPr id="5" name="Content Placeholder 4" descr="tek00006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1225164" y="1487715"/>
            <a:ext cx="9562352" cy="52589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out_crosstal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" y="5351720"/>
            <a:ext cx="3174346" cy="1510836"/>
          </a:xfrm>
          <a:prstGeom prst="rect">
            <a:avLst/>
          </a:prstGeom>
        </p:spPr>
      </p:pic>
      <p:pic>
        <p:nvPicPr>
          <p:cNvPr id="8" name="Content Placeholder 4" descr="7103033532_2017-Feb-23_08-06-02AM-000_HOME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7333" l="5500" r="90000">
                        <a14:foregroundMark x1="49800" y1="25200" x2="49800" y2="25200"/>
                        <a14:backgroundMark x1="52400" y1="78667" x2="52400" y2="78667"/>
                        <a14:backgroundMark x1="51100" y1="81867" x2="51100" y2="81867"/>
                        <a14:backgroundMark x1="40900" y1="82933" x2="40900" y2="82933"/>
                        <a14:backgroundMark x1="47000" y1="83600" x2="47000" y2="83600"/>
                        <a14:backgroundMark x1="49000" y1="75467" x2="49000" y2="75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4941460" y="-456460"/>
            <a:ext cx="6545913" cy="3600000"/>
          </a:xfrm>
          <a:prstGeom prst="rect">
            <a:avLst/>
          </a:prstGeom>
        </p:spPr>
      </p:pic>
      <p:pic>
        <p:nvPicPr>
          <p:cNvPr id="9" name="Picture 8" descr="tek0001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235" y="4527176"/>
            <a:ext cx="3107764" cy="23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2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8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-0.14531 -0.12847 " pathEditMode="relative" rAng="0" ptsTypes="AA">
                                      <p:cBhvr>
                                        <p:cTn id="1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4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SAT: Thermal Testing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788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7027"/>
            <a:ext cx="8229600" cy="2610973"/>
          </a:xfrm>
        </p:spPr>
        <p:txBody>
          <a:bodyPr/>
          <a:lstStyle/>
          <a:p>
            <a:r>
              <a:rPr lang="en-US" dirty="0" smtClean="0"/>
              <a:t>Thermal imaging: pinpoint hotspots due to inadequate heat dissipation (thermal contact) or excessive resistance (electrical contact).</a:t>
            </a:r>
          </a:p>
          <a:p>
            <a:r>
              <a:rPr lang="en-US" dirty="0" smtClean="0"/>
              <a:t>PT1000 sensors are placed accordingly: termination box </a:t>
            </a:r>
            <a:r>
              <a:rPr lang="en-US" dirty="0" err="1" smtClean="0"/>
              <a:t>backplate</a:t>
            </a:r>
            <a:r>
              <a:rPr lang="en-US" dirty="0" smtClean="0"/>
              <a:t>, coils, cables,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FLIR05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4" y="1104775"/>
            <a:ext cx="4064000" cy="3048000"/>
          </a:xfrm>
          <a:prstGeom prst="rect">
            <a:avLst/>
          </a:prstGeom>
        </p:spPr>
      </p:pic>
      <p:pic>
        <p:nvPicPr>
          <p:cNvPr id="6" name="Picture 5" descr="FLIR05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4" y="1104775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11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7027"/>
            <a:ext cx="8229600" cy="2610973"/>
          </a:xfrm>
        </p:spPr>
        <p:txBody>
          <a:bodyPr/>
          <a:lstStyle/>
          <a:p>
            <a:r>
              <a:rPr lang="en-US" dirty="0" smtClean="0"/>
              <a:t>At 230 A the matching filter resistors run hot and close to thermal breaker temperature (60 </a:t>
            </a:r>
            <a:r>
              <a:rPr lang="en-US" dirty="0" err="1" smtClean="0"/>
              <a:t>deg</a:t>
            </a:r>
            <a:r>
              <a:rPr lang="en-US" dirty="0" smtClean="0"/>
              <a:t> C).</a:t>
            </a:r>
          </a:p>
          <a:p>
            <a:r>
              <a:rPr lang="en-US" dirty="0" smtClean="0"/>
              <a:t>Bad thermal connection detected and remedied.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4" y="1104775"/>
            <a:ext cx="4064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4" y="1104775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5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Cooling of Termination Box</a:t>
            </a:r>
            <a:endParaRPr lang="en-US" dirty="0"/>
          </a:p>
        </p:txBody>
      </p:sp>
      <p:pic>
        <p:nvPicPr>
          <p:cNvPr id="5" name="Content Placeholder 4" descr="2017-12-20 10.57.1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5" r="-18185"/>
          <a:stretch>
            <a:fillRect/>
          </a:stretch>
        </p:blipFill>
        <p:spPr>
          <a:xfrm rot="5400000">
            <a:off x="-1062914" y="2061743"/>
            <a:ext cx="5236599" cy="2880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2018-02-13 14.05.4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685" y="2061743"/>
            <a:ext cx="3840000" cy="2880000"/>
          </a:xfrm>
          <a:prstGeom prst="rect">
            <a:avLst/>
          </a:prstGeom>
        </p:spPr>
      </p:pic>
      <p:pic>
        <p:nvPicPr>
          <p:cNvPr id="7" name="Picture 6" descr="2018-04-18 16.07.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1985" y="2061743"/>
            <a:ext cx="384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595" y="5680137"/>
            <a:ext cx="8340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Not expected: active cooling required to operate &gt; 200 A (340 A maximum).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production-series will feature water-cooling</a:t>
            </a:r>
            <a:endParaRPr lang="en-US" sz="2000" dirty="0"/>
          </a:p>
        </p:txBody>
      </p:sp>
      <p:pic>
        <p:nvPicPr>
          <p:cNvPr id="10" name="Picture 9" descr="Box-cooling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666" y="-83950"/>
            <a:ext cx="2613275" cy="30031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1625" y="5083391"/>
            <a:ext cx="133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delivered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8871" y="5343909"/>
            <a:ext cx="1612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Heatsink</a:t>
            </a:r>
            <a:r>
              <a:rPr lang="en-US" dirty="0" smtClean="0"/>
              <a:t> + fans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0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Testing @ 340 A + WC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7027"/>
            <a:ext cx="8229600" cy="2610973"/>
          </a:xfrm>
        </p:spPr>
        <p:txBody>
          <a:bodyPr/>
          <a:lstStyle/>
          <a:p>
            <a:r>
              <a:rPr lang="en-US" dirty="0" smtClean="0"/>
              <a:t>Notice termination box!</a:t>
            </a:r>
          </a:p>
          <a:p>
            <a:r>
              <a:rPr lang="en-US" dirty="0" smtClean="0"/>
              <a:t>Coils are now hottest: 43 </a:t>
            </a:r>
            <a:r>
              <a:rPr lang="en-US" dirty="0" err="1" smtClean="0"/>
              <a:t>deg</a:t>
            </a:r>
            <a:r>
              <a:rPr lang="en-US" dirty="0" smtClean="0"/>
              <a:t> C.</a:t>
            </a:r>
          </a:p>
          <a:p>
            <a:pPr lvl="1"/>
            <a:r>
              <a:rPr lang="en-US" dirty="0" smtClean="0"/>
              <a:t>30 </a:t>
            </a:r>
            <a:r>
              <a:rPr lang="mr-IN" dirty="0" smtClean="0"/>
              <a:t>–</a:t>
            </a:r>
            <a:r>
              <a:rPr lang="en-US" dirty="0" smtClean="0"/>
              <a:t> 40 </a:t>
            </a:r>
            <a:r>
              <a:rPr lang="en-US" dirty="0" err="1" smtClean="0"/>
              <a:t>deg</a:t>
            </a:r>
            <a:r>
              <a:rPr lang="en-US" dirty="0" smtClean="0"/>
              <a:t> C predicted in DDR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4" y="1104775"/>
            <a:ext cx="4064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4" y="1104775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6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Testing @ 340 A + WC</a:t>
            </a:r>
            <a:endParaRPr lang="en-US" dirty="0"/>
          </a:p>
        </p:txBody>
      </p:sp>
      <p:pic>
        <p:nvPicPr>
          <p:cNvPr id="7" name="Content Placeholder 6" descr="20180419_340A_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47" r="-19447"/>
          <a:stretch>
            <a:fillRect/>
          </a:stretch>
        </p:blipFill>
        <p:spPr>
          <a:xfrm>
            <a:off x="-625261" y="1154298"/>
            <a:ext cx="10394522" cy="57165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1874" y="2607804"/>
            <a:ext cx="1180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RSM coils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104274" y="3565684"/>
            <a:ext cx="3694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Termination box </a:t>
            </a:r>
            <a:r>
              <a:rPr lang="en-US" sz="2000" dirty="0" err="1" smtClean="0"/>
              <a:t>backplate</a:t>
            </a:r>
            <a:r>
              <a:rPr lang="en-US" sz="2000" dirty="0" smtClean="0"/>
              <a:t> (edge)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374290" y="5254094"/>
            <a:ext cx="2468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Ambient temperature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332007" y="5987018"/>
            <a:ext cx="6635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Run started at 13:44: &gt; 6 h to reach steady coil temperatures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28631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Description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Provides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Triangular beam deflections in H and V at distinct frequencies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Status &amp; monitoring signals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Vacuum along beam axis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Mechanical support for its components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Requires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Configuration (frequency, amplitude)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Trigger, polarity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Electrical power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221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Testing: Coil Impregnation?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7027"/>
            <a:ext cx="8229600" cy="2610973"/>
          </a:xfrm>
        </p:spPr>
        <p:txBody>
          <a:bodyPr/>
          <a:lstStyle/>
          <a:p>
            <a:r>
              <a:rPr lang="en-US" dirty="0" smtClean="0"/>
              <a:t>No difference in thermal performance can be observed between the two coil designs</a:t>
            </a:r>
          </a:p>
          <a:p>
            <a:r>
              <a:rPr lang="en-US" dirty="0" smtClean="0"/>
              <a:t>Recommendation: accept coil </a:t>
            </a:r>
            <a:r>
              <a:rPr lang="en-US" dirty="0"/>
              <a:t>design v.</a:t>
            </a:r>
            <a:r>
              <a:rPr lang="en-US" dirty="0" smtClean="0"/>
              <a:t>3 for the production-series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4" y="1104775"/>
            <a:ext cx="4064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4" y="1104775"/>
            <a:ext cx="4064000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568" y="2982288"/>
            <a:ext cx="499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v2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84239" y="2982288"/>
            <a:ext cx="499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85346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Pre-Series Performance Testing @ 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Objectives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smtClean="0">
                <a:solidFill>
                  <a:srgbClr val="000000"/>
                </a:solidFill>
              </a:rPr>
              <a:t>To test </a:t>
            </a:r>
            <a:r>
              <a:rPr lang="da-DK" dirty="0" err="1" smtClean="0">
                <a:solidFill>
                  <a:srgbClr val="000000"/>
                </a:solidFill>
              </a:rPr>
              <a:t>what</a:t>
            </a:r>
            <a:r>
              <a:rPr lang="da-DK" dirty="0" smtClean="0">
                <a:solidFill>
                  <a:srgbClr val="000000"/>
                </a:solidFill>
              </a:rPr>
              <a:t> Danfysik </a:t>
            </a:r>
            <a:r>
              <a:rPr lang="da-DK" dirty="0" err="1" smtClean="0">
                <a:solidFill>
                  <a:srgbClr val="000000"/>
                </a:solidFill>
              </a:rPr>
              <a:t>cannot</a:t>
            </a:r>
            <a:r>
              <a:rPr lang="mr-IN" dirty="0" smtClean="0">
                <a:solidFill>
                  <a:srgbClr val="000000"/>
                </a:solidFill>
              </a:rPr>
              <a:t>…</a:t>
            </a:r>
            <a:endParaRPr lang="da-DK" dirty="0" smtClean="0">
              <a:solidFill>
                <a:srgbClr val="000000"/>
              </a:solidFill>
            </a:endParaRPr>
          </a:p>
          <a:p>
            <a:r>
              <a:rPr lang="da-DK" dirty="0" smtClean="0">
                <a:solidFill>
                  <a:srgbClr val="000000"/>
                </a:solidFill>
              </a:rPr>
              <a:t>Operation </a:t>
            </a:r>
            <a:r>
              <a:rPr lang="da-DK" dirty="0" err="1" smtClean="0">
                <a:solidFill>
                  <a:srgbClr val="000000"/>
                </a:solidFill>
              </a:rPr>
              <a:t>similar</a:t>
            </a:r>
            <a:r>
              <a:rPr lang="da-DK" dirty="0" smtClean="0">
                <a:solidFill>
                  <a:srgbClr val="000000"/>
                </a:solidFill>
              </a:rPr>
              <a:t> to </a:t>
            </a:r>
            <a:r>
              <a:rPr lang="da-DK" dirty="0" err="1" smtClean="0">
                <a:solidFill>
                  <a:srgbClr val="000000"/>
                </a:solidFill>
              </a:rPr>
              <a:t>application</a:t>
            </a:r>
            <a:r>
              <a:rPr lang="da-DK" dirty="0" smtClean="0">
                <a:solidFill>
                  <a:srgbClr val="000000"/>
                </a:solidFill>
              </a:rPr>
              <a:t> at ESS</a:t>
            </a:r>
          </a:p>
          <a:p>
            <a:r>
              <a:rPr lang="da-DK" dirty="0" smtClean="0">
                <a:solidFill>
                  <a:srgbClr val="000000"/>
                </a:solidFill>
              </a:rPr>
              <a:t>Long-term </a:t>
            </a:r>
            <a:r>
              <a:rPr lang="da-DK" dirty="0" err="1" smtClean="0">
                <a:solidFill>
                  <a:srgbClr val="000000"/>
                </a:solidFill>
              </a:rPr>
              <a:t>stability</a:t>
            </a:r>
            <a:r>
              <a:rPr lang="da-DK" dirty="0" smtClean="0">
                <a:solidFill>
                  <a:srgbClr val="000000"/>
                </a:solidFill>
              </a:rPr>
              <a:t> (</a:t>
            </a:r>
            <a:r>
              <a:rPr lang="da-DK" dirty="0" err="1" smtClean="0">
                <a:solidFill>
                  <a:srgbClr val="000000"/>
                </a:solidFill>
              </a:rPr>
              <a:t>months</a:t>
            </a:r>
            <a:r>
              <a:rPr lang="da-DK" dirty="0" smtClean="0">
                <a:solidFill>
                  <a:srgbClr val="000000"/>
                </a:solidFill>
              </a:rPr>
              <a:t>)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Nature and frequency of faults?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Provide knowledge of how to improve and monitor system performance. Mitigate faults?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Tests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Typical operational modes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Bdot</a:t>
            </a:r>
            <a:r>
              <a:rPr lang="en-US" dirty="0" smtClean="0">
                <a:solidFill>
                  <a:srgbClr val="000000"/>
                </a:solidFill>
              </a:rPr>
              <a:t> waveform “quality” will be used as measure of performance</a:t>
            </a:r>
          </a:p>
          <a:p>
            <a:r>
              <a:rPr lang="en-US" dirty="0">
                <a:solidFill>
                  <a:srgbClr val="000000"/>
                </a:solidFill>
              </a:rPr>
              <a:t>Both supplies at 230 A, 40.000 kHz, 14 Hz</a:t>
            </a:r>
          </a:p>
          <a:p>
            <a:r>
              <a:rPr lang="en-US" dirty="0">
                <a:solidFill>
                  <a:srgbClr val="000000"/>
                </a:solidFill>
              </a:rPr>
              <a:t>Random and wear-out failures will take a large accumulated system operation time to </a:t>
            </a:r>
            <a:r>
              <a:rPr lang="en-US" dirty="0" smtClean="0">
                <a:solidFill>
                  <a:srgbClr val="000000"/>
                </a:solidFill>
              </a:rPr>
              <a:t>probe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895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7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LabVIEW</a:t>
            </a:r>
            <a:r>
              <a:rPr lang="en-US" dirty="0" smtClean="0"/>
              <a:t>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729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5 Figures of </a:t>
            </a:r>
            <a:r>
              <a:rPr lang="en-US" dirty="0" smtClean="0">
                <a:solidFill>
                  <a:srgbClr val="000000"/>
                </a:solidFill>
              </a:rPr>
              <a:t>Merit (</a:t>
            </a:r>
            <a:r>
              <a:rPr lang="en-US" dirty="0" err="1" smtClean="0">
                <a:solidFill>
                  <a:srgbClr val="000000"/>
                </a:solidFill>
              </a:rPr>
              <a:t>FoMs</a:t>
            </a:r>
            <a:r>
              <a:rPr lang="en-US" dirty="0" smtClean="0">
                <a:solidFill>
                  <a:srgbClr val="000000"/>
                </a:solidFill>
              </a:rPr>
              <a:t>) devised: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Reconstructed </a:t>
            </a:r>
            <a:r>
              <a:rPr lang="en-US" dirty="0">
                <a:solidFill>
                  <a:srgbClr val="FF0000"/>
                </a:solidFill>
              </a:rPr>
              <a:t>peak current</a:t>
            </a:r>
            <a:r>
              <a:rPr lang="en-US" dirty="0">
                <a:solidFill>
                  <a:srgbClr val="000000"/>
                </a:solidFill>
              </a:rPr>
              <a:t>: cf. calibration</a:t>
            </a:r>
          </a:p>
          <a:p>
            <a:r>
              <a:rPr lang="en-US" dirty="0">
                <a:solidFill>
                  <a:srgbClr val="000000"/>
                </a:solidFill>
              </a:rPr>
              <a:t>Raster </a:t>
            </a:r>
            <a:r>
              <a:rPr lang="en-US" dirty="0">
                <a:solidFill>
                  <a:srgbClr val="FF0000"/>
                </a:solidFill>
              </a:rPr>
              <a:t>frequency</a:t>
            </a:r>
            <a:r>
              <a:rPr lang="en-US" dirty="0">
                <a:solidFill>
                  <a:srgbClr val="000000"/>
                </a:solidFill>
              </a:rPr>
              <a:t>: robust</a:t>
            </a:r>
          </a:p>
          <a:p>
            <a:r>
              <a:rPr lang="en-US" dirty="0">
                <a:solidFill>
                  <a:srgbClr val="FF0000"/>
                </a:solidFill>
              </a:rPr>
              <a:t>RMS of filtered </a:t>
            </a:r>
            <a:r>
              <a:rPr lang="en-US" dirty="0" err="1">
                <a:solidFill>
                  <a:srgbClr val="FF0000"/>
                </a:solidFill>
              </a:rPr>
              <a:t>Bdot</a:t>
            </a:r>
            <a:r>
              <a:rPr lang="en-US" dirty="0">
                <a:solidFill>
                  <a:srgbClr val="000000"/>
                </a:solidFill>
              </a:rPr>
              <a:t> waveform: rectifier + a 5 kHz low-pass filter </a:t>
            </a:r>
            <a:r>
              <a:rPr lang="en-US" dirty="0" smtClean="0">
                <a:solidFill>
                  <a:srgbClr val="000000"/>
                </a:solidFill>
              </a:rPr>
              <a:t>(“raster speed”)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Relative burst </a:t>
            </a:r>
            <a:r>
              <a:rPr lang="en-US" dirty="0">
                <a:solidFill>
                  <a:srgbClr val="FF0000"/>
                </a:solidFill>
              </a:rPr>
              <a:t>DC offset</a:t>
            </a:r>
          </a:p>
          <a:p>
            <a:r>
              <a:rPr lang="en-US" dirty="0">
                <a:solidFill>
                  <a:srgbClr val="FF0000"/>
                </a:solidFill>
              </a:rPr>
              <a:t>Phase</a:t>
            </a:r>
            <a:r>
              <a:rPr lang="en-US" dirty="0">
                <a:solidFill>
                  <a:srgbClr val="000000"/>
                </a:solidFill>
              </a:rPr>
              <a:t>: relative to ext. trigger (TTL from EVR)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Content Placeholder 7" descr="Captur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56" t="42553" r="-13572"/>
          <a:stretch/>
        </p:blipFill>
        <p:spPr>
          <a:xfrm>
            <a:off x="582714" y="4273168"/>
            <a:ext cx="7969624" cy="260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04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urst_acceptan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18" y="3335253"/>
            <a:ext cx="9144000" cy="225910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LabVIEW</a:t>
            </a:r>
            <a:r>
              <a:rPr lang="en-US" dirty="0" smtClean="0"/>
              <a:t> Code: Burst &amp; Supply Errors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/>
          </a:bodyPr>
          <a:lstStyle/>
          <a:p>
            <a:r>
              <a:rPr lang="en-US" dirty="0" err="1" smtClean="0"/>
              <a:t>Bdot</a:t>
            </a:r>
            <a:r>
              <a:rPr lang="en-US" dirty="0" smtClean="0"/>
              <a:t> burst </a:t>
            </a:r>
            <a:r>
              <a:rPr lang="en-US" dirty="0"/>
              <a:t>data acquisition, reduction, validation</a:t>
            </a:r>
          </a:p>
          <a:p>
            <a:pPr lvl="1"/>
            <a:r>
              <a:rPr lang="en-US" dirty="0" smtClean="0"/>
              <a:t>FIFO </a:t>
            </a:r>
            <a:r>
              <a:rPr lang="en-US" dirty="0"/>
              <a:t>structure containing events </a:t>
            </a:r>
            <a:r>
              <a:rPr lang="en-US" dirty="0" smtClean="0"/>
              <a:t>of 2</a:t>
            </a:r>
            <a:r>
              <a:rPr lang="en-US" dirty="0"/>
              <a:t>-ch </a:t>
            </a:r>
            <a:r>
              <a:rPr lang="en-US" dirty="0" smtClean="0"/>
              <a:t>raw burst data</a:t>
            </a:r>
          </a:p>
          <a:p>
            <a:pPr lvl="1"/>
            <a:r>
              <a:rPr lang="en-US" dirty="0" smtClean="0"/>
              <a:t>Reduce to </a:t>
            </a:r>
            <a:r>
              <a:rPr lang="en-US" dirty="0" err="1" smtClean="0"/>
              <a:t>FoMs</a:t>
            </a:r>
            <a:endParaRPr lang="en-US" dirty="0"/>
          </a:p>
          <a:p>
            <a:pPr lvl="1"/>
            <a:r>
              <a:rPr lang="en-US" dirty="0" smtClean="0"/>
              <a:t>Event classification (accepted / not accepted):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Supply error status: regulation loop error, rejecting pre-trigger, interlocks (overheating)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4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</a:t>
            </a:r>
            <a:r>
              <a:rPr lang="en-US" dirty="0" smtClean="0"/>
              <a:t>Testing (LTT)</a:t>
            </a:r>
            <a:endParaRPr lang="en-US" dirty="0"/>
          </a:p>
        </p:txBody>
      </p:sp>
      <p:pic>
        <p:nvPicPr>
          <p:cNvPr id="8" name="Content Placeholder 7" descr="out_int_time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96" r="-5096"/>
          <a:stretch>
            <a:fillRect/>
          </a:stretch>
        </p:blipFill>
        <p:spPr>
          <a:xfrm>
            <a:off x="-625261" y="1154298"/>
            <a:ext cx="10394522" cy="571658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5614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LTT: Run Durations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79" y="1154298"/>
            <a:ext cx="9433157" cy="571658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756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Error Candidate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s-IS" b="1" dirty="0"/>
              <a:t>2018.03.20. 12:</a:t>
            </a:r>
            <a:r>
              <a:rPr lang="is-IS" b="1" dirty="0" smtClean="0"/>
              <a:t>05</a:t>
            </a:r>
            <a:r>
              <a:rPr lang="is-IS" dirty="0" smtClean="0"/>
              <a:t>: </a:t>
            </a:r>
            <a:r>
              <a:rPr lang="en-US" dirty="0" smtClean="0">
                <a:solidFill>
                  <a:schemeClr val="tx1"/>
                </a:solidFill>
              </a:rPr>
              <a:t>RMS </a:t>
            </a:r>
            <a:r>
              <a:rPr lang="en-US" dirty="0">
                <a:solidFill>
                  <a:schemeClr val="tx1"/>
                </a:solidFill>
              </a:rPr>
              <a:t>of filtered </a:t>
            </a:r>
            <a:r>
              <a:rPr lang="en-US" dirty="0" err="1" smtClean="0">
                <a:solidFill>
                  <a:schemeClr val="tx1"/>
                </a:solidFill>
              </a:rPr>
              <a:t>Bdot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&gt; 50% of mean value. Tolerance was empirically set, and </a:t>
            </a:r>
            <a:r>
              <a:rPr lang="en-US" dirty="0" err="1" smtClean="0">
                <a:solidFill>
                  <a:schemeClr val="tx1"/>
                </a:solidFill>
              </a:rPr>
              <a:t>Bdot</a:t>
            </a:r>
            <a:r>
              <a:rPr lang="en-US" dirty="0" smtClean="0">
                <a:solidFill>
                  <a:schemeClr val="tx1"/>
                </a:solidFill>
              </a:rPr>
              <a:t> waveform contains no significant artifacts.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Tolerance is increased to ±100%</a:t>
            </a:r>
          </a:p>
          <a:p>
            <a:r>
              <a:rPr lang="is-IS" b="1" dirty="0"/>
              <a:t>2018.04.03. 9:</a:t>
            </a:r>
            <a:r>
              <a:rPr lang="is-IS" b="1" dirty="0" smtClean="0"/>
              <a:t>27</a:t>
            </a:r>
            <a:r>
              <a:rPr lang="is-IS" dirty="0" smtClean="0"/>
              <a:t>: Bdot amp. 0.72% below expected value. Tolerance: &lt;±0.5% (ESS spec: &lt;±1%).  </a:t>
            </a:r>
            <a:endParaRPr lang="is-IS" dirty="0"/>
          </a:p>
          <a:p>
            <a:r>
              <a:rPr lang="is-IS" b="1" dirty="0" smtClean="0"/>
              <a:t>2018.04.06. </a:t>
            </a:r>
            <a:r>
              <a:rPr lang="is-IS" b="1" dirty="0"/>
              <a:t>9:</a:t>
            </a:r>
            <a:r>
              <a:rPr lang="is-IS" b="1" dirty="0" smtClean="0"/>
              <a:t>24</a:t>
            </a:r>
            <a:r>
              <a:rPr lang="is-IS" dirty="0" smtClean="0"/>
              <a:t>: </a:t>
            </a:r>
            <a:r>
              <a:rPr lang="is-IS" dirty="0"/>
              <a:t>Bdot amp. </a:t>
            </a:r>
            <a:r>
              <a:rPr lang="is-IS" dirty="0" smtClean="0"/>
              <a:t>0.99% </a:t>
            </a:r>
            <a:r>
              <a:rPr lang="is-IS" dirty="0"/>
              <a:t>below expected value. Tolerance: &lt;±0.5% (ESS spec: &lt;±1%)</a:t>
            </a:r>
            <a:r>
              <a:rPr lang="is-IS" dirty="0" smtClean="0"/>
              <a:t>.</a:t>
            </a:r>
          </a:p>
          <a:p>
            <a:pPr lvl="1"/>
            <a:r>
              <a:rPr lang="is-IS" dirty="0"/>
              <a:t>Detected amplitude error is small </a:t>
            </a:r>
            <a:r>
              <a:rPr lang="is-IS" dirty="0" smtClean="0"/>
              <a:t>(within spec)</a:t>
            </a:r>
            <a:endParaRPr lang="is-IS" dirty="0"/>
          </a:p>
          <a:p>
            <a:pPr lvl="1"/>
            <a:r>
              <a:rPr lang="is-IS" dirty="0" smtClean="0"/>
              <a:t>Both events occurred during PC login: bad BNC connector + desk movement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266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Bdot</a:t>
            </a:r>
            <a:r>
              <a:rPr lang="en-US" dirty="0" smtClean="0"/>
              <a:t> Signal Integrity?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err="1" smtClean="0">
                <a:solidFill>
                  <a:srgbClr val="000000"/>
                </a:solidFill>
              </a:rPr>
              <a:t>Bdot</a:t>
            </a:r>
            <a:r>
              <a:rPr lang="en-US" dirty="0" smtClean="0">
                <a:solidFill>
                  <a:srgbClr val="000000"/>
                </a:solidFill>
              </a:rPr>
              <a:t> signal has caveats: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Inherently derivative only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Detector + cable response?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Temperature-dependent, </a:t>
            </a:r>
            <a:r>
              <a:rPr lang="en-US" dirty="0" smtClean="0">
                <a:solidFill>
                  <a:srgbClr val="000000"/>
                </a:solidFill>
              </a:rPr>
              <a:t>~1</a:t>
            </a:r>
            <a:r>
              <a:rPr lang="en-US" dirty="0">
                <a:solidFill>
                  <a:srgbClr val="000000"/>
                </a:solidFill>
              </a:rPr>
              <a:t>% / 10 K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Bdot</a:t>
            </a:r>
            <a:r>
              <a:rPr lang="en-US" dirty="0" smtClean="0">
                <a:solidFill>
                  <a:srgbClr val="000000"/>
                </a:solidFill>
              </a:rPr>
              <a:t> response should ideally be evaluated with a reference signal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Depending on </a:t>
            </a:r>
            <a:r>
              <a:rPr lang="en-US" dirty="0" err="1" smtClean="0">
                <a:solidFill>
                  <a:srgbClr val="000000"/>
                </a:solidFill>
              </a:rPr>
              <a:t>Bdot</a:t>
            </a:r>
            <a:r>
              <a:rPr lang="en-US" dirty="0" smtClean="0">
                <a:solidFill>
                  <a:srgbClr val="000000"/>
                </a:solidFill>
              </a:rPr>
              <a:t> amp. acceptance tolerance, pre-heating system may be relevant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Bdot</a:t>
            </a:r>
            <a:r>
              <a:rPr lang="en-US" dirty="0" smtClean="0">
                <a:solidFill>
                  <a:srgbClr val="000000"/>
                </a:solidFill>
              </a:rPr>
              <a:t> signal has been used to examine the RSMS to the level of system performance requirements, i.e. very closely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Depending on the application of the </a:t>
            </a:r>
            <a:r>
              <a:rPr lang="en-US" dirty="0" err="1" smtClean="0">
                <a:solidFill>
                  <a:srgbClr val="000000"/>
                </a:solidFill>
              </a:rPr>
              <a:t>Bdot</a:t>
            </a:r>
            <a:r>
              <a:rPr lang="en-US" dirty="0" smtClean="0">
                <a:solidFill>
                  <a:srgbClr val="000000"/>
                </a:solidFill>
              </a:rPr>
              <a:t> signal at ESS, acceptance tolerances could be much larger.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Additional (redundant) sensors? Beam, Hall probe, DCCT, </a:t>
            </a:r>
            <a:r>
              <a:rPr lang="en-US" dirty="0" err="1" smtClean="0">
                <a:solidFill>
                  <a:srgbClr val="000000"/>
                </a:solidFill>
              </a:rPr>
              <a:t>Idot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mr-IN" dirty="0" smtClean="0">
                <a:solidFill>
                  <a:srgbClr val="000000"/>
                </a:solidFill>
              </a:rPr>
              <a:t>…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2975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SAT test steps are passed with expected (or better) performance</a:t>
            </a:r>
          </a:p>
          <a:p>
            <a:r>
              <a:rPr lang="en-US" dirty="0" smtClean="0"/>
              <a:t>Valuable experience is gained</a:t>
            </a:r>
          </a:p>
          <a:p>
            <a:endParaRPr lang="en-US" dirty="0"/>
          </a:p>
          <a:p>
            <a:r>
              <a:rPr lang="en-US" dirty="0" smtClean="0"/>
              <a:t>Untested items</a:t>
            </a:r>
          </a:p>
          <a:p>
            <a:pPr lvl="1"/>
            <a:r>
              <a:rPr lang="en-US" dirty="0" smtClean="0"/>
              <a:t>Alternating polarity (not implemented in EVR)</a:t>
            </a:r>
          </a:p>
          <a:p>
            <a:pPr lvl="1"/>
            <a:r>
              <a:rPr lang="en-US" dirty="0" smtClean="0"/>
              <a:t>Crosstalk between H-V RSMs</a:t>
            </a:r>
          </a:p>
          <a:p>
            <a:pPr lvl="1"/>
            <a:r>
              <a:rPr lang="en-US" dirty="0" smtClean="0"/>
              <a:t>Testing with beam</a:t>
            </a:r>
          </a:p>
          <a:p>
            <a:pPr lvl="1"/>
            <a:r>
              <a:rPr lang="en-US" dirty="0" smtClean="0"/>
              <a:t>Actual alignment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543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Integrated </a:t>
            </a:r>
            <a:r>
              <a:rPr lang="en-US" smtClean="0"/>
              <a:t>Control System (ICS)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597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Shall raster the 0.2-2.0 </a:t>
            </a:r>
            <a:r>
              <a:rPr lang="en-US" dirty="0" err="1" smtClean="0"/>
              <a:t>GeV</a:t>
            </a:r>
            <a:r>
              <a:rPr lang="en-US" dirty="0" smtClean="0"/>
              <a:t> beam in both horizontal (H) and vertical (V) direction across the target</a:t>
            </a:r>
          </a:p>
          <a:p>
            <a:pPr lvl="1"/>
            <a:r>
              <a:rPr lang="en-US" dirty="0" smtClean="0"/>
              <a:t>maintain distinct H&amp;V amplitude </a:t>
            </a:r>
            <a:r>
              <a:rPr lang="en-US" dirty="0" err="1" smtClean="0"/>
              <a:t>setpoints</a:t>
            </a:r>
            <a:endParaRPr lang="en-US" dirty="0" smtClean="0"/>
          </a:p>
          <a:p>
            <a:pPr lvl="2"/>
            <a:r>
              <a:rPr lang="en-US" dirty="0" smtClean="0"/>
              <a:t>5 </a:t>
            </a:r>
            <a:r>
              <a:rPr lang="en-US" dirty="0" err="1" smtClean="0"/>
              <a:t>mT.m</a:t>
            </a:r>
            <a:r>
              <a:rPr lang="en-US" dirty="0" smtClean="0"/>
              <a:t> / magnet (nominally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y</a:t>
            </a:r>
            <a:r>
              <a:rPr lang="en-US" dirty="0" err="1" smtClean="0"/>
              <a:t>L</a:t>
            </a:r>
            <a:r>
              <a:rPr lang="en-US" dirty="0" smtClean="0"/>
              <a:t> =1.5 </a:t>
            </a:r>
            <a:r>
              <a:rPr lang="en-US" dirty="0" err="1" smtClean="0"/>
              <a:t>mT.m</a:t>
            </a:r>
            <a:r>
              <a:rPr lang="en-US" dirty="0"/>
              <a:t> and </a:t>
            </a:r>
            <a:r>
              <a:rPr lang="en-US" dirty="0" err="1"/>
              <a:t>B</a:t>
            </a:r>
            <a:r>
              <a:rPr lang="en-US" baseline="-25000" dirty="0" err="1"/>
              <a:t>x</a:t>
            </a:r>
            <a:r>
              <a:rPr lang="en-US" dirty="0" err="1"/>
              <a:t>L</a:t>
            </a:r>
            <a:r>
              <a:rPr lang="en-US" dirty="0"/>
              <a:t> </a:t>
            </a:r>
            <a:r>
              <a:rPr lang="en-US" dirty="0" smtClean="0"/>
              <a:t>=2.6 </a:t>
            </a:r>
            <a:r>
              <a:rPr lang="en-US" dirty="0" err="1" smtClean="0"/>
              <a:t>mT.m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maintain distinct H&amp;V </a:t>
            </a:r>
            <a:r>
              <a:rPr lang="en-US" dirty="0" smtClean="0"/>
              <a:t>frequency </a:t>
            </a:r>
            <a:r>
              <a:rPr lang="en-US" dirty="0" err="1" smtClean="0"/>
              <a:t>setpoints</a:t>
            </a:r>
            <a:endParaRPr lang="en-US" dirty="0" smtClean="0"/>
          </a:p>
          <a:p>
            <a:pPr lvl="2"/>
            <a:r>
              <a:rPr lang="en-US" dirty="0" smtClean="0"/>
              <a:t>configurable up to 40 kHz (10-40 kHz) </a:t>
            </a:r>
          </a:p>
          <a:p>
            <a:r>
              <a:rPr lang="en-US" dirty="0" smtClean="0"/>
              <a:t>Shall be synchronized to (and fully cover) the proton beam pulse (14 Hz x 3.57 </a:t>
            </a:r>
            <a:r>
              <a:rPr lang="en-US" dirty="0" err="1" smtClean="0"/>
              <a:t>ms</a:t>
            </a:r>
            <a:r>
              <a:rPr lang="en-US" dirty="0" smtClean="0"/>
              <a:t> = 5% duty cycle)</a:t>
            </a:r>
          </a:p>
          <a:p>
            <a:r>
              <a:rPr lang="en-US" dirty="0" smtClean="0"/>
              <a:t>Shall be robust towards localized component and configuration failures:</a:t>
            </a:r>
          </a:p>
          <a:p>
            <a:pPr lvl="1"/>
            <a:r>
              <a:rPr lang="en-US" dirty="0" smtClean="0"/>
              <a:t>4-fold redundancy in both planes, individually powered by dedicated (identical supplies)</a:t>
            </a:r>
          </a:p>
          <a:p>
            <a:r>
              <a:rPr lang="is-IS" dirty="0" smtClean="0"/>
              <a:t>…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325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RSM Supply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6" y="1471892"/>
            <a:ext cx="9062684" cy="4349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23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rsmps_behaviour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78" r="-19678"/>
          <a:stretch>
            <a:fillRect/>
          </a:stretch>
        </p:blipFill>
        <p:spPr>
          <a:xfrm>
            <a:off x="-1176793" y="534770"/>
            <a:ext cx="11497587" cy="632323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7198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818094" cy="512127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Apart from mechanical interfaces, RSMS has interfaces with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Timing system EVR: Pre-Trigger, polarity (light guides)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IOC: configuration, status </a:t>
            </a:r>
            <a:r>
              <a:rPr lang="en-US" dirty="0" err="1" smtClean="0">
                <a:solidFill>
                  <a:srgbClr val="000000"/>
                </a:solidFill>
              </a:rPr>
              <a:t>readback</a:t>
            </a:r>
            <a:r>
              <a:rPr lang="en-US" dirty="0" smtClean="0">
                <a:solidFill>
                  <a:srgbClr val="000000"/>
                </a:solidFill>
              </a:rPr>
              <a:t> (Ethernet)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FDU: </a:t>
            </a:r>
            <a:r>
              <a:rPr lang="en-US" dirty="0" err="1" smtClean="0">
                <a:solidFill>
                  <a:srgbClr val="000000"/>
                </a:solidFill>
              </a:rPr>
              <a:t>Bdot</a:t>
            </a:r>
            <a:r>
              <a:rPr lang="en-US" dirty="0" smtClean="0">
                <a:solidFill>
                  <a:srgbClr val="000000"/>
                </a:solidFill>
              </a:rPr>
              <a:t> (BNC), ISO11-16, etc.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Several hardware signals are readily available for monitoring the system state on a fast time scale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iso_i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r="5445" b="40446"/>
          <a:stretch/>
        </p:blipFill>
        <p:spPr>
          <a:xfrm rot="5400000">
            <a:off x="4281693" y="2070398"/>
            <a:ext cx="7133814" cy="259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72620" y="6098146"/>
            <a:ext cx="1860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Control Crate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278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Crate </a:t>
            </a:r>
            <a:r>
              <a:rPr lang="en-US" dirty="0" err="1" smtClean="0"/>
              <a:t>ISOx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5084797"/>
              </p:ext>
            </p:extLst>
          </p:nvPr>
        </p:nvGraphicFramePr>
        <p:xfrm>
          <a:off x="457200" y="1600201"/>
          <a:ext cx="8291264" cy="444272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69153"/>
                <a:gridCol w="1195294"/>
                <a:gridCol w="448235"/>
                <a:gridCol w="926353"/>
                <a:gridCol w="597647"/>
                <a:gridCol w="3765177"/>
                <a:gridCol w="889405"/>
              </a:tblGrid>
              <a:tr h="49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ISO Name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ISO Label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u="none" strike="noStrike" dirty="0">
                          <a:effectLst/>
                        </a:rPr>
                        <a:t>RX / TX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Type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Description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Interfacing equip.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242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effectLst/>
                        </a:rPr>
                        <a:t>2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Pre-Trig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</a:rPr>
                        <a:t>HFBR-2412TZ</a:t>
                      </a:r>
                      <a:endParaRPr lang="de-DE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RX 1652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Initiates raster burst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EVR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2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Polarity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200" u="none" strike="noStrike" dirty="0" smtClean="0">
                          <a:effectLst/>
                        </a:rPr>
                        <a:t>R</a:t>
                      </a:r>
                      <a:r>
                        <a:rPr lang="da-DK" sz="1200" u="none" strike="noStrike" dirty="0" smtClean="0">
                          <a:effectLst/>
                        </a:rPr>
                        <a:t>-</a:t>
                      </a:r>
                      <a:r>
                        <a:rPr lang="mr-IN" sz="1200" u="none" strike="noStrike" dirty="0" smtClean="0">
                          <a:effectLst/>
                        </a:rPr>
                        <a:t>2521Z</a:t>
                      </a:r>
                      <a:endParaRPr lang="mr-IN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H: positive, L: negative + warning (ISO15), </a:t>
                      </a:r>
                      <a:r>
                        <a:rPr lang="en-US" sz="1600" u="none" strike="noStrike" dirty="0" err="1">
                          <a:effectLst/>
                        </a:rPr>
                        <a:t>freq</a:t>
                      </a:r>
                      <a:r>
                        <a:rPr lang="en-US" sz="1600" u="none" strike="noStrike" dirty="0">
                          <a:effectLst/>
                        </a:rPr>
                        <a:t> &gt; 10 kHz: negative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EVR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24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11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Beam Run Permit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</a:rPr>
                        <a:t>HFBR-1414TZ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TX 1644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Current </a:t>
                      </a:r>
                      <a:r>
                        <a:rPr lang="en-US" sz="1600" u="none" strike="noStrike" dirty="0" err="1">
                          <a:effectLst/>
                        </a:rPr>
                        <a:t>wfm</a:t>
                      </a:r>
                      <a:r>
                        <a:rPr lang="en-US" sz="1600" u="none" strike="noStrike" dirty="0">
                          <a:effectLst/>
                        </a:rPr>
                        <a:t> is within specs: beam may be issued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u="none" strike="noStrike" dirty="0" smtClean="0">
                          <a:effectLst/>
                        </a:rPr>
                        <a:t>FDU?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242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effectLst/>
                        </a:rPr>
                        <a:t>12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Trig Permit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</a:rPr>
                        <a:t>HFBR-1414TZ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TX 1644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PS ready to start a pulse burst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u="none" strike="noStrike" dirty="0" smtClean="0">
                          <a:effectLst/>
                        </a:rPr>
                        <a:t>FDU?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242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effectLst/>
                        </a:rPr>
                        <a:t>13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Status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200" u="none" strike="noStrike" dirty="0" smtClean="0">
                          <a:effectLst/>
                        </a:rPr>
                        <a:t>T</a:t>
                      </a:r>
                      <a:r>
                        <a:rPr lang="da-DK" sz="1200" u="none" strike="noStrike" dirty="0" smtClean="0">
                          <a:effectLst/>
                        </a:rPr>
                        <a:t>-</a:t>
                      </a:r>
                      <a:r>
                        <a:rPr lang="mr-IN" sz="1200" u="none" strike="noStrike" dirty="0" smtClean="0">
                          <a:effectLst/>
                        </a:rPr>
                        <a:t>1528Z</a:t>
                      </a:r>
                      <a:endParaRPr lang="mr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1652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Status available on serial line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u="none" strike="noStrike" dirty="0" smtClean="0">
                          <a:effectLst/>
                        </a:rPr>
                        <a:t>FDU?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I-Ready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200" u="none" strike="noStrike" dirty="0" smtClean="0">
                          <a:effectLst/>
                        </a:rPr>
                        <a:t>T</a:t>
                      </a:r>
                      <a:r>
                        <a:rPr lang="da-DK" sz="1200" u="none" strike="noStrike" dirty="0" smtClean="0">
                          <a:effectLst/>
                        </a:rPr>
                        <a:t>-</a:t>
                      </a:r>
                      <a:r>
                        <a:rPr lang="mr-IN" sz="1200" u="none" strike="noStrike" dirty="0" smtClean="0">
                          <a:effectLst/>
                        </a:rPr>
                        <a:t>1528Z</a:t>
                      </a:r>
                      <a:endParaRPr lang="mr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1652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Output current of previous burst was within 1% of set point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u="none" strike="noStrike" dirty="0" smtClean="0">
                          <a:effectLst/>
                        </a:rPr>
                        <a:t>FDU?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2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Pol </a:t>
                      </a:r>
                      <a:r>
                        <a:rPr lang="en-US" sz="1600" u="none" strike="noStrike" dirty="0" err="1">
                          <a:effectLst/>
                        </a:rPr>
                        <a:t>Req</a:t>
                      </a:r>
                      <a:r>
                        <a:rPr lang="en-US" sz="1600" u="none" strike="noStrike" dirty="0">
                          <a:effectLst/>
                        </a:rPr>
                        <a:t> Missing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200" u="none" strike="noStrike" dirty="0" smtClean="0">
                          <a:effectLst/>
                        </a:rPr>
                        <a:t>T</a:t>
                      </a:r>
                      <a:r>
                        <a:rPr lang="da-DK" sz="1200" u="none" strike="noStrike" dirty="0" smtClean="0">
                          <a:effectLst/>
                        </a:rPr>
                        <a:t>-</a:t>
                      </a:r>
                      <a:r>
                        <a:rPr lang="mr-IN" sz="1200" u="none" strike="noStrike" dirty="0" smtClean="0">
                          <a:effectLst/>
                        </a:rPr>
                        <a:t>1528Z</a:t>
                      </a:r>
                      <a:endParaRPr lang="mr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1652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Input for ISO3 not accepted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u="none" strike="noStrike" dirty="0" smtClean="0">
                          <a:effectLst/>
                        </a:rPr>
                        <a:t>FDU?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2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Pre Trig Error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200" u="none" strike="noStrike" dirty="0" smtClean="0">
                          <a:effectLst/>
                        </a:rPr>
                        <a:t>T</a:t>
                      </a:r>
                      <a:r>
                        <a:rPr lang="da-DK" sz="1200" u="none" strike="noStrike" dirty="0" smtClean="0">
                          <a:effectLst/>
                        </a:rPr>
                        <a:t>-</a:t>
                      </a:r>
                      <a:r>
                        <a:rPr lang="mr-IN" sz="1200" u="none" strike="noStrike" dirty="0" smtClean="0">
                          <a:effectLst/>
                        </a:rPr>
                        <a:t>1528Z</a:t>
                      </a:r>
                      <a:endParaRPr lang="mr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 dirty="0">
                          <a:effectLst/>
                        </a:rPr>
                        <a:t>1652</a:t>
                      </a:r>
                      <a:endParaRPr lang="is-I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Input for ISO2 not accepted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600" u="none" strike="noStrike" dirty="0" smtClean="0">
                          <a:effectLst/>
                        </a:rPr>
                        <a:t>FDU?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749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39534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Timing EVR has been provided to trigger and control polarity of power supplies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Allowed an early direct verification of potentially most important interface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Alternating polarity feature is currently not implemented in EVR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Fault-Detection Unit (FDU)</a:t>
            </a:r>
          </a:p>
          <a:p>
            <a:pPr marL="742950" lvl="2" indent="-342900"/>
            <a:r>
              <a:rPr lang="en-US" dirty="0">
                <a:solidFill>
                  <a:schemeClr val="tx1"/>
                </a:solidFill>
              </a:rPr>
              <a:t>Multiple hardware signals are made available at the RSMPS to the </a:t>
            </a:r>
            <a:r>
              <a:rPr lang="en-US" dirty="0" smtClean="0">
                <a:solidFill>
                  <a:schemeClr val="tx1"/>
                </a:solidFill>
              </a:rPr>
              <a:t>FDU</a:t>
            </a:r>
          </a:p>
          <a:p>
            <a:pPr marL="742950" lvl="2" indent="-342900"/>
            <a:r>
              <a:rPr lang="en-US" dirty="0" smtClean="0">
                <a:solidFill>
                  <a:schemeClr val="tx1"/>
                </a:solidFill>
              </a:rPr>
              <a:t>Dec 2017: Visit by </a:t>
            </a:r>
            <a:r>
              <a:rPr lang="en-US" dirty="0" err="1" smtClean="0">
                <a:solidFill>
                  <a:schemeClr val="tx1"/>
                </a:solidFill>
              </a:rPr>
              <a:t>Stephane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Gabourin</a:t>
            </a:r>
            <a:r>
              <a:rPr lang="en-US" dirty="0">
                <a:solidFill>
                  <a:schemeClr val="tx1"/>
                </a:solidFill>
              </a:rPr>
              <a:t> (ESS Machine Interlocks </a:t>
            </a:r>
            <a:r>
              <a:rPr lang="en-US" dirty="0" smtClean="0">
                <a:solidFill>
                  <a:schemeClr val="tx1"/>
                </a:solidFill>
              </a:rPr>
              <a:t>Engineer)</a:t>
            </a:r>
          </a:p>
          <a:p>
            <a:pPr marL="742950" lvl="2" indent="-342900"/>
            <a:r>
              <a:rPr lang="en-US" dirty="0" smtClean="0">
                <a:solidFill>
                  <a:schemeClr val="tx1"/>
                </a:solidFill>
              </a:rPr>
              <a:t>A FDU mockup is being made: aim is to test with pre-series hardware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Connec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43" y="2478330"/>
            <a:ext cx="2917048" cy="438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0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Synchronization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96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Synchronization: Burst Timing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Pre</a:t>
            </a:r>
            <a:r>
              <a:rPr lang="en-US" dirty="0"/>
              <a:t>-Trig will be used to </a:t>
            </a:r>
            <a:r>
              <a:rPr lang="en-US" dirty="0" smtClean="0"/>
              <a:t>synchronize </a:t>
            </a:r>
            <a:r>
              <a:rPr lang="en-US" dirty="0"/>
              <a:t>the respective </a:t>
            </a:r>
            <a:r>
              <a:rPr lang="en-US" dirty="0" err="1"/>
              <a:t>wfms</a:t>
            </a:r>
            <a:r>
              <a:rPr lang="en-US" dirty="0"/>
              <a:t> by the assumption that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8 x Pre-Trig signals are received </a:t>
            </a:r>
            <a:r>
              <a:rPr lang="en-US" dirty="0" smtClean="0"/>
              <a:t>synchronous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specified usable 3.57 </a:t>
            </a:r>
            <a:r>
              <a:rPr lang="en-US" dirty="0" err="1"/>
              <a:t>ms</a:t>
            </a:r>
            <a:r>
              <a:rPr lang="en-US" dirty="0"/>
              <a:t> raster burst is deterministic in terms of start and end relative to the Pre-Trig signals, independent of raster </a:t>
            </a:r>
            <a:r>
              <a:rPr lang="en-US" dirty="0" err="1"/>
              <a:t>wfm</a:t>
            </a:r>
            <a:r>
              <a:rPr lang="en-US" dirty="0"/>
              <a:t> frequency or other parameters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THE(!) potential source of common mode failures</a:t>
            </a:r>
          </a:p>
          <a:p>
            <a:r>
              <a:rPr lang="en-US" dirty="0" smtClean="0"/>
              <a:t>Internal oscillators (only):</a:t>
            </a:r>
          </a:p>
          <a:p>
            <a:pPr lvl="1"/>
            <a:r>
              <a:rPr lang="en-US" dirty="0" smtClean="0"/>
              <a:t>Free-running, not phase</a:t>
            </a:r>
            <a:r>
              <a:rPr lang="en-US" dirty="0"/>
              <a:t>-</a:t>
            </a:r>
            <a:r>
              <a:rPr lang="en-US" dirty="0" smtClean="0"/>
              <a:t>locked </a:t>
            </a:r>
            <a:endParaRPr lang="en-US" dirty="0"/>
          </a:p>
          <a:p>
            <a:pPr lvl="2"/>
            <a:r>
              <a:rPr lang="en-US" dirty="0" smtClean="0"/>
              <a:t>may </a:t>
            </a:r>
            <a:r>
              <a:rPr lang="en-US" dirty="0"/>
              <a:t>result in phase </a:t>
            </a:r>
            <a:r>
              <a:rPr lang="en-US" dirty="0" smtClean="0"/>
              <a:t>errors </a:t>
            </a:r>
            <a:r>
              <a:rPr lang="en-US" dirty="0"/>
              <a:t>~1/</a:t>
            </a:r>
            <a:r>
              <a:rPr lang="en-US" dirty="0" err="1"/>
              <a:t>f.IClk</a:t>
            </a:r>
            <a:r>
              <a:rPr lang="en-US" dirty="0"/>
              <a:t>, 200 ns is tolerable on combined </a:t>
            </a:r>
            <a:r>
              <a:rPr lang="en-US" dirty="0" err="1"/>
              <a:t>wfm</a:t>
            </a:r>
            <a:endParaRPr lang="en-US" dirty="0"/>
          </a:p>
          <a:p>
            <a:pPr lvl="1"/>
            <a:r>
              <a:rPr lang="en-US" dirty="0"/>
              <a:t>The 8x </a:t>
            </a:r>
            <a:r>
              <a:rPr lang="en-US" dirty="0" smtClean="0"/>
              <a:t>oscillators </a:t>
            </a:r>
            <a:r>
              <a:rPr lang="en-US" dirty="0"/>
              <a:t>are bought to have very similar absolute </a:t>
            </a:r>
            <a:r>
              <a:rPr lang="en-US" dirty="0" smtClean="0"/>
              <a:t>frequencies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700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Synchronization: Burst </a:t>
            </a:r>
            <a:r>
              <a:rPr lang="en-US" dirty="0" smtClean="0"/>
              <a:t>Polarity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49080"/>
            <a:ext cx="8229600" cy="197708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wfm</a:t>
            </a:r>
            <a:r>
              <a:rPr lang="en-US" dirty="0" smtClean="0"/>
              <a:t> polarity is to alternate with burst (beam pulse) number (neutron quality issue)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Critical</a:t>
            </a:r>
            <a:r>
              <a:rPr lang="en-US" dirty="0" smtClean="0"/>
              <a:t> to sync. polarity within e.g. 4x H RSMs</a:t>
            </a:r>
          </a:p>
          <a:p>
            <a:pPr lvl="1"/>
            <a:r>
              <a:rPr lang="en-US" dirty="0" smtClean="0"/>
              <a:t>Could lead to </a:t>
            </a:r>
            <a:r>
              <a:rPr lang="en-US" dirty="0" err="1" smtClean="0"/>
              <a:t>wfm</a:t>
            </a:r>
            <a:r>
              <a:rPr lang="en-US" dirty="0" smtClean="0"/>
              <a:t> cancellation</a:t>
            </a:r>
          </a:p>
          <a:p>
            <a:pPr lvl="1"/>
            <a:r>
              <a:rPr lang="en-US" dirty="0" smtClean="0"/>
              <a:t>Implementation of polarity sync. could determine impact of faults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77</a:t>
            </a:fld>
            <a:endParaRPr lang="sv-SE"/>
          </a:p>
        </p:txBody>
      </p:sp>
      <p:pic>
        <p:nvPicPr>
          <p:cNvPr id="5" name="Picture 4" descr="wfm_sync_no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28800"/>
            <a:ext cx="6202680" cy="24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28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Polarity </a:t>
            </a:r>
            <a:r>
              <a:rPr lang="en-US" dirty="0" smtClean="0"/>
              <a:t>Sync. </a:t>
            </a:r>
            <a:r>
              <a:rPr lang="en-US" dirty="0"/>
              <a:t>of </a:t>
            </a:r>
            <a:r>
              <a:rPr lang="en-US" dirty="0" smtClean="0"/>
              <a:t>Waveforms: Implementation?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59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Parallel: all power supplies are similar</a:t>
            </a:r>
          </a:p>
          <a:p>
            <a:pPr lvl="1"/>
            <a:r>
              <a:rPr lang="en-US" dirty="0" smtClean="0"/>
              <a:t>External polarity master (EVR)</a:t>
            </a:r>
          </a:p>
          <a:p>
            <a:pPr lvl="1"/>
            <a:r>
              <a:rPr lang="en-US" dirty="0" smtClean="0"/>
              <a:t>High </a:t>
            </a:r>
            <a:r>
              <a:rPr lang="en-US" dirty="0"/>
              <a:t>signal = Start </a:t>
            </a:r>
            <a:r>
              <a:rPr lang="en-US" dirty="0" smtClean="0"/>
              <a:t>positive</a:t>
            </a:r>
          </a:p>
          <a:p>
            <a:pPr lvl="1"/>
            <a:r>
              <a:rPr lang="en-US" dirty="0" smtClean="0"/>
              <a:t>Frequency </a:t>
            </a:r>
            <a:r>
              <a:rPr lang="en-US" dirty="0"/>
              <a:t>above 10kHz = Start </a:t>
            </a:r>
            <a:r>
              <a:rPr lang="en-US" dirty="0" smtClean="0"/>
              <a:t>negative</a:t>
            </a:r>
          </a:p>
          <a:p>
            <a:pPr lvl="1"/>
            <a:r>
              <a:rPr lang="en-US" dirty="0" smtClean="0"/>
              <a:t>Low</a:t>
            </a:r>
            <a:r>
              <a:rPr lang="en-US" dirty="0"/>
              <a:t>/No signal = Start negative, set the warning </a:t>
            </a:r>
            <a:r>
              <a:rPr lang="en-US" dirty="0" smtClean="0"/>
              <a:t>signal</a:t>
            </a:r>
          </a:p>
          <a:p>
            <a:r>
              <a:rPr lang="en-US" dirty="0" smtClean="0"/>
              <a:t>Design Change Request (CR)?</a:t>
            </a:r>
          </a:p>
          <a:p>
            <a:pPr lvl="1"/>
            <a:r>
              <a:rPr lang="en-US" dirty="0" smtClean="0"/>
              <a:t>ISO15 of CC currently states polarity input (ISO3) = OK/NOK</a:t>
            </a:r>
          </a:p>
          <a:p>
            <a:pPr lvl="1"/>
            <a:r>
              <a:rPr lang="en-US" dirty="0" smtClean="0"/>
              <a:t>Even better implementation: ISO15 indicates the </a:t>
            </a:r>
            <a:r>
              <a:rPr lang="en-US" i="1" dirty="0" smtClean="0"/>
              <a:t>interpreted</a:t>
            </a:r>
            <a:r>
              <a:rPr lang="en-US" dirty="0" smtClean="0"/>
              <a:t> polarity requested (</a:t>
            </a:r>
            <a:r>
              <a:rPr lang="en-US" dirty="0" err="1" smtClean="0"/>
              <a:t>Stephane</a:t>
            </a:r>
            <a:r>
              <a:rPr lang="en-US" dirty="0" smtClean="0"/>
              <a:t> </a:t>
            </a:r>
            <a:r>
              <a:rPr lang="en-US" dirty="0" err="1" smtClean="0"/>
              <a:t>Gabourin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Would require consultancy hours (VHDL </a:t>
            </a:r>
            <a:r>
              <a:rPr lang="en-US" dirty="0" err="1" smtClean="0"/>
              <a:t>prog</a:t>
            </a:r>
            <a:r>
              <a:rPr lang="en-US" dirty="0" smtClean="0"/>
              <a:t>.), 37.5 </a:t>
            </a:r>
            <a:r>
              <a:rPr lang="en-US" dirty="0" err="1" smtClean="0"/>
              <a:t>kDKK</a:t>
            </a:r>
            <a:r>
              <a:rPr lang="en-US" dirty="0" smtClean="0"/>
              <a:t>, paid by AU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78</a:t>
            </a:fld>
            <a:endParaRPr lang="sv-SE"/>
          </a:p>
        </p:txBody>
      </p:sp>
      <p:grpSp>
        <p:nvGrpSpPr>
          <p:cNvPr id="62" name="Group 61"/>
          <p:cNvGrpSpPr/>
          <p:nvPr/>
        </p:nvGrpSpPr>
        <p:grpSpPr>
          <a:xfrm>
            <a:off x="5516488" y="2258721"/>
            <a:ext cx="3303984" cy="837674"/>
            <a:chOff x="5220072" y="4437112"/>
            <a:chExt cx="3303984" cy="837674"/>
          </a:xfrm>
        </p:grpSpPr>
        <p:grpSp>
          <p:nvGrpSpPr>
            <p:cNvPr id="28" name="Group 27"/>
            <p:cNvGrpSpPr/>
            <p:nvPr/>
          </p:nvGrpSpPr>
          <p:grpSpPr>
            <a:xfrm>
              <a:off x="5220072" y="4941168"/>
              <a:ext cx="3303984" cy="333618"/>
              <a:chOff x="1331640" y="2492896"/>
              <a:chExt cx="3303984" cy="333618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1331640" y="2492896"/>
                <a:ext cx="711696" cy="333618"/>
                <a:chOff x="2123728" y="2708920"/>
                <a:chExt cx="711696" cy="333618"/>
              </a:xfrm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2195736" y="2708920"/>
                  <a:ext cx="576064" cy="288032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123728" y="2780928"/>
                  <a:ext cx="36004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 smtClean="0"/>
                    <a:t>IN</a:t>
                  </a:r>
                  <a:endParaRPr lang="en-US" sz="1050" dirty="0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2411760" y="2780928"/>
                  <a:ext cx="42366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 smtClean="0"/>
                    <a:t>OUT</a:t>
                  </a:r>
                  <a:endParaRPr lang="en-US" sz="1050" dirty="0"/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2195736" y="2492896"/>
                <a:ext cx="711696" cy="333618"/>
                <a:chOff x="2123728" y="2708920"/>
                <a:chExt cx="711696" cy="333618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2195736" y="2708920"/>
                  <a:ext cx="576064" cy="288032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2123728" y="2780928"/>
                  <a:ext cx="36004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 smtClean="0"/>
                    <a:t>IN</a:t>
                  </a:r>
                  <a:endParaRPr lang="en-US" sz="1050" dirty="0"/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2411760" y="2780928"/>
                  <a:ext cx="42366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 smtClean="0"/>
                    <a:t>OUT</a:t>
                  </a:r>
                  <a:endParaRPr lang="en-US" sz="1050" dirty="0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3059832" y="2492896"/>
                <a:ext cx="711696" cy="333618"/>
                <a:chOff x="2123728" y="2708920"/>
                <a:chExt cx="711696" cy="333618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2195736" y="2708920"/>
                  <a:ext cx="576064" cy="288032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2123728" y="2780928"/>
                  <a:ext cx="36004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 smtClean="0"/>
                    <a:t>IN</a:t>
                  </a:r>
                  <a:endParaRPr lang="en-US" sz="1050" dirty="0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2411760" y="2780928"/>
                  <a:ext cx="42366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 smtClean="0"/>
                    <a:t>OUT</a:t>
                  </a:r>
                  <a:endParaRPr lang="en-US" sz="1050" dirty="0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3923928" y="2492896"/>
                <a:ext cx="711696" cy="333618"/>
                <a:chOff x="2123728" y="2708920"/>
                <a:chExt cx="711696" cy="333618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2195736" y="2708920"/>
                  <a:ext cx="576064" cy="288032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2123728" y="2780928"/>
                  <a:ext cx="36004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 smtClean="0"/>
                    <a:t>IN</a:t>
                  </a:r>
                  <a:endParaRPr lang="en-US" sz="1050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411760" y="2780928"/>
                  <a:ext cx="42366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 smtClean="0"/>
                    <a:t>OUT</a:t>
                  </a:r>
                  <a:endParaRPr lang="en-US" sz="1050" dirty="0"/>
                </a:p>
              </p:txBody>
            </p:sp>
          </p:grpSp>
        </p:grpSp>
        <p:sp>
          <p:nvSpPr>
            <p:cNvPr id="49" name="Rectangle 48"/>
            <p:cNvSpPr/>
            <p:nvPr/>
          </p:nvSpPr>
          <p:spPr>
            <a:xfrm>
              <a:off x="6588224" y="4437112"/>
              <a:ext cx="576064" cy="28803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Pol?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51" name="Straight Connector 50"/>
            <p:cNvCxnSpPr>
              <a:stCxn id="46" idx="0"/>
              <a:endCxn id="49" idx="2"/>
            </p:cNvCxnSpPr>
            <p:nvPr/>
          </p:nvCxnSpPr>
          <p:spPr>
            <a:xfrm flipV="1">
              <a:off x="5580112" y="4725144"/>
              <a:ext cx="1296144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43" idx="0"/>
              <a:endCxn id="49" idx="2"/>
            </p:cNvCxnSpPr>
            <p:nvPr/>
          </p:nvCxnSpPr>
          <p:spPr>
            <a:xfrm flipV="1">
              <a:off x="6444208" y="4725144"/>
              <a:ext cx="432048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40" idx="0"/>
              <a:endCxn id="49" idx="2"/>
            </p:cNvCxnSpPr>
            <p:nvPr/>
          </p:nvCxnSpPr>
          <p:spPr>
            <a:xfrm flipH="1" flipV="1">
              <a:off x="6876256" y="4725144"/>
              <a:ext cx="432048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37" idx="0"/>
              <a:endCxn id="49" idx="2"/>
            </p:cNvCxnSpPr>
            <p:nvPr/>
          </p:nvCxnSpPr>
          <p:spPr>
            <a:xfrm flipH="1" flipV="1">
              <a:off x="6876256" y="4725144"/>
              <a:ext cx="1296144" cy="2160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847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Safety, Quality &amp; RAMI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056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Early Block Diagram</a:t>
            </a:r>
            <a:endParaRPr lang="en-US" dirty="0"/>
          </a:p>
        </p:txBody>
      </p:sp>
      <p:pic>
        <p:nvPicPr>
          <p:cNvPr id="5" name="Content Placeholder 4" descr="Raster System - Block Diagram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5" r="-14245"/>
          <a:stretch>
            <a:fillRect/>
          </a:stretch>
        </p:blipFill>
        <p:spPr>
          <a:xfrm>
            <a:off x="-2105664" y="1145576"/>
            <a:ext cx="19404000" cy="1067145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53200" y="1467774"/>
            <a:ext cx="2590800" cy="544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80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6357E-6 -4.82854E-6 L -0.35643 -0.3338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2" y="-167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8-03-16 12.05.2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272069" y="0"/>
            <a:ext cx="2871931" cy="2153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</a:t>
            </a:r>
            <a:r>
              <a:rPr lang="en-US" dirty="0" smtClean="0"/>
              <a:t>Hazards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High</a:t>
            </a:r>
            <a:r>
              <a:rPr lang="en-US" dirty="0"/>
              <a:t> </a:t>
            </a:r>
            <a:r>
              <a:rPr lang="en-US" dirty="0" smtClean="0"/>
              <a:t>voltage cables: ±340 A, ±650 V (pulsed)</a:t>
            </a:r>
          </a:p>
          <a:p>
            <a:pPr lvl="1"/>
            <a:r>
              <a:rPr lang="en-US" dirty="0" smtClean="0"/>
              <a:t>Clear labeling and distinction between HV and signal cables</a:t>
            </a:r>
          </a:p>
          <a:p>
            <a:pPr lvl="1"/>
            <a:r>
              <a:rPr lang="en-US" dirty="0" smtClean="0"/>
              <a:t>Enclosing covers, only removable by tools</a:t>
            </a:r>
          </a:p>
          <a:p>
            <a:pPr lvl="1"/>
            <a:r>
              <a:rPr lang="en-US" dirty="0" smtClean="0"/>
              <a:t>Power supply Enable / Interlock (NC) to prevent operation during access</a:t>
            </a:r>
          </a:p>
          <a:p>
            <a:pPr lvl="1"/>
            <a:r>
              <a:rPr lang="en-US" dirty="0" smtClean="0"/>
              <a:t>CR: reduce cover openings significantly!</a:t>
            </a:r>
            <a:endParaRPr lang="en-US" dirty="0"/>
          </a:p>
          <a:p>
            <a:r>
              <a:rPr lang="en-US" dirty="0" smtClean="0"/>
              <a:t>Mechanical hazards: </a:t>
            </a:r>
          </a:p>
          <a:p>
            <a:pPr lvl="1"/>
            <a:r>
              <a:rPr lang="en-US" dirty="0" smtClean="0"/>
              <a:t>Topple </a:t>
            </a:r>
            <a:r>
              <a:rPr lang="en-US" dirty="0"/>
              <a:t>dangers should be avoided if possible</a:t>
            </a:r>
          </a:p>
          <a:p>
            <a:pPr lvl="1"/>
            <a:r>
              <a:rPr lang="en-US" dirty="0" smtClean="0"/>
              <a:t>Girder </a:t>
            </a:r>
            <a:r>
              <a:rPr lang="en-US" dirty="0"/>
              <a:t>should be secured in </a:t>
            </a:r>
            <a:r>
              <a:rPr lang="en-US" dirty="0" smtClean="0"/>
              <a:t>place </a:t>
            </a:r>
            <a:r>
              <a:rPr lang="en-US" dirty="0"/>
              <a:t>once </a:t>
            </a:r>
            <a:r>
              <a:rPr lang="en-US" dirty="0" smtClean="0"/>
              <a:t>aligned (turnbuckles)</a:t>
            </a:r>
          </a:p>
          <a:p>
            <a:r>
              <a:rPr lang="en-US" dirty="0" smtClean="0"/>
              <a:t>Operation and service manual available</a:t>
            </a:r>
          </a:p>
          <a:p>
            <a:pPr lvl="1"/>
            <a:r>
              <a:rPr lang="en-US" dirty="0" smtClean="0"/>
              <a:t>Includes evaluation of installation and maintenance risks and mitigating precautions.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0766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ut_THA_nom_59.5_20_13.5_5.0499999999999998_fpprof_BEW_200kH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7" y="1462327"/>
            <a:ext cx="2609995" cy="25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RSM Failure?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81</a:t>
            </a:fld>
            <a:endParaRPr lang="da-DK" dirty="0"/>
          </a:p>
        </p:txBody>
      </p:sp>
      <p:grpSp>
        <p:nvGrpSpPr>
          <p:cNvPr id="20" name="Group 19"/>
          <p:cNvGrpSpPr/>
          <p:nvPr/>
        </p:nvGrpSpPr>
        <p:grpSpPr>
          <a:xfrm>
            <a:off x="3192044" y="1462327"/>
            <a:ext cx="2609995" cy="2520000"/>
            <a:chOff x="3192044" y="1462327"/>
            <a:chExt cx="2609995" cy="2520000"/>
          </a:xfrm>
        </p:grpSpPr>
        <p:pic>
          <p:nvPicPr>
            <p:cNvPr id="6" name="Picture 5" descr="out_THA_full_raster_failure_0_0_13.5_5.0499999999999998_fpprof_BEW_200kHz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2044" y="1462327"/>
              <a:ext cx="2609995" cy="2520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752005" y="3540845"/>
              <a:ext cx="14733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No </a:t>
              </a:r>
              <a:r>
                <a:rPr lang="en-US" sz="2000" dirty="0">
                  <a:solidFill>
                    <a:srgbClr val="000000"/>
                  </a:solidFill>
                </a:rPr>
                <a:t>r</a:t>
              </a:r>
              <a:r>
                <a:rPr lang="en-US" sz="2000" dirty="0" smtClean="0">
                  <a:solidFill>
                    <a:srgbClr val="000000"/>
                  </a:solidFill>
                </a:rPr>
                <a:t>astering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84633" y="1462327"/>
            <a:ext cx="2609995" cy="2520000"/>
            <a:chOff x="6284633" y="1462327"/>
            <a:chExt cx="2609995" cy="2520000"/>
          </a:xfrm>
        </p:grpSpPr>
        <p:pic>
          <p:nvPicPr>
            <p:cNvPr id="5" name="Picture 4" descr="out_THA_diagonal_59.5_20_13.5_5.0499999999999998_fpprof_BEW_999kHz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633" y="1462327"/>
              <a:ext cx="2609995" cy="2520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18597" y="3540845"/>
              <a:ext cx="7363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f</a:t>
              </a:r>
              <a:r>
                <a:rPr lang="en-US" sz="2000" baseline="-25000" dirty="0" smtClean="0">
                  <a:solidFill>
                    <a:srgbClr val="000000"/>
                  </a:solidFill>
                </a:rPr>
                <a:t>x</a:t>
              </a:r>
              <a:r>
                <a:rPr lang="en-US" sz="2000" dirty="0" smtClean="0">
                  <a:solidFill>
                    <a:srgbClr val="000000"/>
                  </a:solidFill>
                </a:rPr>
                <a:t> = f</a:t>
              </a:r>
              <a:r>
                <a:rPr lang="en-US" sz="2000" baseline="-25000" dirty="0" smtClean="0">
                  <a:solidFill>
                    <a:srgbClr val="000000"/>
                  </a:solidFill>
                </a:rPr>
                <a:t>y</a:t>
              </a:r>
              <a:endParaRPr lang="en-US" sz="2000" baseline="-25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69508" y="3540845"/>
            <a:ext cx="1065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Nominal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672159" y="474287"/>
            <a:ext cx="4211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chemeClr val="bg1"/>
                </a:solidFill>
              </a:rPr>
              <a:t>Figure of merit: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US" sz="1800" dirty="0" smtClean="0">
                <a:solidFill>
                  <a:schemeClr val="bg1"/>
                </a:solidFill>
              </a:rPr>
              <a:t>Peak current density (J</a:t>
            </a:r>
            <a:r>
              <a:rPr lang="en-US" sz="1800" baseline="-25000" dirty="0" smtClean="0">
                <a:solidFill>
                  <a:schemeClr val="bg1"/>
                </a:solidFill>
              </a:rPr>
              <a:t>max</a:t>
            </a:r>
            <a:r>
              <a:rPr lang="en-US" sz="1800" dirty="0" smtClean="0">
                <a:solidFill>
                  <a:schemeClr val="bg1"/>
                </a:solidFill>
              </a:rPr>
              <a:t>) on target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US" sz="1800" dirty="0" smtClean="0">
                <a:solidFill>
                  <a:schemeClr val="bg1"/>
                </a:solidFill>
              </a:rPr>
              <a:t>Beam outside nominal footprint regions</a:t>
            </a:r>
            <a:endParaRPr lang="en-US" sz="1800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9454" y="4110442"/>
            <a:ext cx="2610000" cy="2541583"/>
            <a:chOff x="99454" y="4110442"/>
            <a:chExt cx="2610000" cy="2541583"/>
          </a:xfrm>
        </p:grpSpPr>
        <p:pic>
          <p:nvPicPr>
            <p:cNvPr id="14" name="Picture 13" descr="out_THA_redHamp_44.630000000000003_20_13.5_5.0499999999999998_fpprof_BEW_200kHz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54" y="4110442"/>
              <a:ext cx="2610000" cy="2520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78139" y="6251915"/>
              <a:ext cx="18400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Loss of 1 H RSM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192044" y="4110442"/>
            <a:ext cx="5702586" cy="2541583"/>
            <a:chOff x="3192044" y="4110442"/>
            <a:chExt cx="5702586" cy="2541583"/>
          </a:xfrm>
        </p:grpSpPr>
        <p:grpSp>
          <p:nvGrpSpPr>
            <p:cNvPr id="23" name="Group 22"/>
            <p:cNvGrpSpPr/>
            <p:nvPr/>
          </p:nvGrpSpPr>
          <p:grpSpPr>
            <a:xfrm>
              <a:off x="3192044" y="4110442"/>
              <a:ext cx="2609995" cy="2541583"/>
              <a:chOff x="3192044" y="4110442"/>
              <a:chExt cx="2609995" cy="2541583"/>
            </a:xfrm>
          </p:grpSpPr>
          <p:pic>
            <p:nvPicPr>
              <p:cNvPr id="8" name="Picture 7" descr="out_THA_small_beam_59.5_20_6.75_2.5299999999999998_fpprof_BEW_200kHz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2044" y="4110442"/>
                <a:ext cx="2609995" cy="252000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219096" y="6251915"/>
                <a:ext cx="25429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00000"/>
                    </a:solidFill>
                  </a:rPr>
                  <a:t>50% smaller beam size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270055" y="4110442"/>
              <a:ext cx="2624575" cy="2541583"/>
              <a:chOff x="6270055" y="4110442"/>
              <a:chExt cx="2624575" cy="254158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4630" y="4110442"/>
                <a:ext cx="2610000" cy="252000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6270055" y="6251915"/>
                <a:ext cx="23890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</a:rPr>
                  <a:t>5</a:t>
                </a:r>
                <a:r>
                  <a:rPr lang="en-US" sz="2000" dirty="0" smtClean="0">
                    <a:solidFill>
                      <a:srgbClr val="000000"/>
                    </a:solidFill>
                  </a:rPr>
                  <a:t>0% larger beam size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Rounded Rectangle 24"/>
          <p:cNvSpPr/>
          <p:nvPr/>
        </p:nvSpPr>
        <p:spPr bwMode="auto">
          <a:xfrm>
            <a:off x="3014211" y="4069667"/>
            <a:ext cx="6129789" cy="2788334"/>
          </a:xfrm>
          <a:prstGeom prst="roundRect">
            <a:avLst/>
          </a:prstGeom>
          <a:noFill/>
          <a:ln w="381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40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RAMI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4781917"/>
              </p:ext>
            </p:extLst>
          </p:nvPr>
        </p:nvGraphicFramePr>
        <p:xfrm>
          <a:off x="0" y="1352360"/>
          <a:ext cx="9144000" cy="4546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4071"/>
                <a:gridCol w="1322419"/>
                <a:gridCol w="968900"/>
                <a:gridCol w="2094921"/>
                <a:gridCol w="1597376"/>
                <a:gridCol w="174631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Incident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9D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Type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9D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Occurence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9D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Impact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9D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Time to recover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9D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Preventive measures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9DD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 x power</a:t>
                      </a:r>
                      <a:r>
                        <a:rPr lang="en-US" sz="1400" baseline="0" dirty="0" smtClean="0"/>
                        <a:t> supply failure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Random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 1 / y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Not harmful for short periods</a:t>
                      </a:r>
                    </a:p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&lt; 10 min. by adjusting the remaining 3 RSMs.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Monitor</a:t>
                      </a:r>
                      <a:r>
                        <a:rPr lang="en-US" sz="1400" baseline="0" dirty="0" smtClean="0"/>
                        <a:t> internal operating temperatures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8 x power</a:t>
                      </a:r>
                      <a:r>
                        <a:rPr lang="en-US" sz="1400" baseline="0" dirty="0" smtClean="0"/>
                        <a:t> supply failure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Random, common mode</a:t>
                      </a:r>
                    </a:p>
                    <a:p>
                      <a:r>
                        <a:rPr lang="en-US" sz="1400" dirty="0" smtClean="0"/>
                        <a:t>(central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system failure, configuration)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Single pulse: not harmful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 10 min.</a:t>
                      </a:r>
                      <a:r>
                        <a:rPr lang="en-US" sz="1400" baseline="0" dirty="0" smtClean="0"/>
                        <a:t> depending on cause</a:t>
                      </a:r>
                      <a:endParaRPr lang="en-US" sz="14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High degree of parallel redundancy,</a:t>
                      </a:r>
                      <a:r>
                        <a:rPr lang="en-US" sz="1400" baseline="0" dirty="0" smtClean="0"/>
                        <a:t> monitor beam (PBI) and magnets (FDU) closely</a:t>
                      </a:r>
                      <a:endParaRPr lang="en-US" sz="14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Multiple pulses: PBW / target failure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1-6</a:t>
                      </a:r>
                      <a:r>
                        <a:rPr lang="en-US" sz="1400" baseline="0" dirty="0" smtClean="0"/>
                        <a:t> months?</a:t>
                      </a:r>
                      <a:endParaRPr lang="en-US" sz="14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Cable,</a:t>
                      </a:r>
                      <a:r>
                        <a:rPr lang="en-US" sz="1400" baseline="0" dirty="0" smtClean="0"/>
                        <a:t> coil insulation deterioration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Lifetime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/ 5-10 y?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Not harmful, assuming</a:t>
                      </a:r>
                      <a:r>
                        <a:rPr lang="en-US" sz="1400" baseline="0" dirty="0" smtClean="0"/>
                        <a:t> a localized sudden event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Tunnel</a:t>
                      </a:r>
                      <a:r>
                        <a:rPr lang="en-US" sz="1400" baseline="0" dirty="0" smtClean="0"/>
                        <a:t> a</a:t>
                      </a:r>
                      <a:r>
                        <a:rPr lang="en-US" sz="1400" dirty="0" smtClean="0"/>
                        <a:t>ccess + 1h </a:t>
                      </a:r>
                      <a:r>
                        <a:rPr lang="mr-IN" sz="1400" dirty="0" smtClean="0"/>
                        <a:t>–</a:t>
                      </a:r>
                      <a:r>
                        <a:rPr lang="en-US" sz="1400" dirty="0" smtClean="0"/>
                        <a:t> 1day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Regular</a:t>
                      </a:r>
                      <a:r>
                        <a:rPr lang="en-US" sz="1400" baseline="0" dirty="0" smtClean="0"/>
                        <a:t> inspection for </a:t>
                      </a:r>
                      <a:r>
                        <a:rPr lang="en-US" sz="1400" baseline="0" dirty="0" err="1" smtClean="0"/>
                        <a:t>embrittlement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Vacuum leak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Random</a:t>
                      </a:r>
                    </a:p>
                    <a:p>
                      <a:r>
                        <a:rPr lang="en-US" sz="1400" dirty="0" smtClean="0"/>
                        <a:t>(following replacements, alignment)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Could prevent operation (beam loss on res. gas)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1-2 days depending</a:t>
                      </a:r>
                      <a:r>
                        <a:rPr lang="en-US" sz="1400" baseline="0" dirty="0" smtClean="0"/>
                        <a:t> on cool-down time and preparation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Monitor</a:t>
                      </a:r>
                      <a:r>
                        <a:rPr lang="en-US" sz="1400" baseline="0" dirty="0" smtClean="0"/>
                        <a:t> pressure near raster section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Water-cooling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Random, wear-out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/ 3 - 5 y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Could prevent operation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Tunnel</a:t>
                      </a:r>
                      <a:r>
                        <a:rPr lang="en-US" sz="1400" baseline="0" dirty="0" smtClean="0"/>
                        <a:t> a</a:t>
                      </a:r>
                      <a:r>
                        <a:rPr lang="en-US" sz="1400" dirty="0" smtClean="0"/>
                        <a:t>ccess + 1h </a:t>
                      </a:r>
                      <a:r>
                        <a:rPr lang="mr-IN" sz="1400" dirty="0" smtClean="0"/>
                        <a:t>–</a:t>
                      </a:r>
                      <a:r>
                        <a:rPr lang="en-US" sz="1400" dirty="0" smtClean="0"/>
                        <a:t> 1day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Rad.hard</a:t>
                      </a:r>
                      <a:r>
                        <a:rPr lang="en-US" sz="1400" dirty="0" smtClean="0"/>
                        <a:t> hoses, regular inspections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79492"/>
            <a:ext cx="9157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Redundant system of raster magnets with strength contingency allows for a quick recovery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design aims at using rad-resistant materials, where possible. Additionally components, like cables, are placed far away from the beam center and prepared for swift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55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Suggested Spare Components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2385663"/>
              </p:ext>
            </p:extLst>
          </p:nvPr>
        </p:nvGraphicFramePr>
        <p:xfrm>
          <a:off x="457200" y="1600200"/>
          <a:ext cx="8229600" cy="3581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3023"/>
                <a:gridCol w="1045029"/>
                <a:gridCol w="51015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Quantity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Comment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Cable between connection box and bus bars 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Cables may be exposed to radiation causing degradation. The cables are easily exchangeable causing minimum down time. </a:t>
                      </a:r>
                      <a:endParaRPr lang="en-US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Coils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 be exchanged in case of long term degradation of insulation</a:t>
                      </a:r>
                      <a:endParaRPr lang="en-US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Ferrites, horizontal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Ferrites do not degrade. Ferrites are fragile and could potentially be damaged during exchange of a coil </a:t>
                      </a:r>
                      <a:endParaRPr lang="en-US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Ferrites, vertical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 above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Vacuum</a:t>
                      </a:r>
                      <a:r>
                        <a:rPr lang="en-US" baseline="0" dirty="0" smtClean="0"/>
                        <a:t> chambers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Ceramic</a:t>
                      </a:r>
                      <a:r>
                        <a:rPr lang="en-US" baseline="0" dirty="0" smtClean="0"/>
                        <a:t> chambers are brittle</a:t>
                      </a:r>
                      <a:endParaRPr lang="en-US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6374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6468"/>
          </a:xfrm>
        </p:spPr>
        <p:txBody>
          <a:bodyPr>
            <a:noAutofit/>
          </a:bodyPr>
          <a:lstStyle/>
          <a:p>
            <a:pPr marL="57140" indent="0">
              <a:buNone/>
            </a:pPr>
            <a:r>
              <a:rPr lang="en-US" sz="1600" b="1" dirty="0" smtClean="0"/>
              <a:t>FAT I</a:t>
            </a:r>
            <a:r>
              <a:rPr lang="en-US" sz="1600" b="1" dirty="0"/>
              <a:t> (pre-series)</a:t>
            </a:r>
            <a:r>
              <a:rPr lang="en-US" sz="1600" b="1" dirty="0" smtClean="0"/>
              <a:t>, Supplier</a:t>
            </a:r>
          </a:p>
          <a:p>
            <a:pPr marL="400040">
              <a:buFontTx/>
              <a:buChar char="-"/>
            </a:pPr>
            <a:r>
              <a:rPr lang="en-US" sz="1600" dirty="0" smtClean="0"/>
              <a:t>Mechanical, electrical, vacuum</a:t>
            </a:r>
          </a:p>
          <a:p>
            <a:pPr marL="400040">
              <a:buFontTx/>
              <a:buChar char="-"/>
            </a:pPr>
            <a:r>
              <a:rPr lang="en-US" sz="1600" dirty="0" smtClean="0"/>
              <a:t>Magnetics: Performance </a:t>
            </a:r>
            <a:r>
              <a:rPr lang="en-US" sz="1600" dirty="0"/>
              <a:t>(</a:t>
            </a:r>
            <a:r>
              <a:rPr lang="en-US" sz="1600" i="1" dirty="0"/>
              <a:t>B</a:t>
            </a:r>
            <a:r>
              <a:rPr lang="en-US" sz="1600" dirty="0"/>
              <a:t>(</a:t>
            </a:r>
            <a:r>
              <a:rPr lang="en-US" sz="1600" i="1" dirty="0"/>
              <a:t>t</a:t>
            </a:r>
            <a:r>
              <a:rPr lang="en-US" sz="1600" dirty="0"/>
              <a:t>) waveforms, field quality, synchronization) of magnets + cable + </a:t>
            </a:r>
            <a:r>
              <a:rPr lang="en-US" sz="1600" dirty="0" smtClean="0"/>
              <a:t>supplies</a:t>
            </a:r>
          </a:p>
          <a:p>
            <a:pPr marL="400040">
              <a:buFontTx/>
              <a:buChar char="-"/>
            </a:pPr>
            <a:r>
              <a:rPr lang="en-US" sz="1600" dirty="0" smtClean="0"/>
              <a:t>Validation program suggested by supplier – to be approved by Aarhus University (and ESS)</a:t>
            </a:r>
            <a:endParaRPr lang="en-US" sz="1600" dirty="0"/>
          </a:p>
          <a:p>
            <a:pPr marL="57140" indent="0">
              <a:buNone/>
            </a:pPr>
            <a:endParaRPr lang="en-US" sz="1600" dirty="0" smtClean="0"/>
          </a:p>
          <a:p>
            <a:pPr marL="57140" indent="0">
              <a:buNone/>
            </a:pPr>
            <a:r>
              <a:rPr lang="en-US" sz="1600" b="1" dirty="0" smtClean="0"/>
              <a:t>SAT I</a:t>
            </a:r>
            <a:r>
              <a:rPr lang="en-US" sz="1600" b="1" dirty="0"/>
              <a:t> (pre-series)</a:t>
            </a:r>
            <a:r>
              <a:rPr lang="en-US" sz="1600" b="1" dirty="0" smtClean="0"/>
              <a:t>, Aarhus University</a:t>
            </a:r>
          </a:p>
          <a:p>
            <a:pPr marL="400040">
              <a:buFontTx/>
              <a:buChar char="-"/>
            </a:pPr>
            <a:r>
              <a:rPr lang="en-US" sz="1600" dirty="0" smtClean="0"/>
              <a:t>Visual inspection for potential shipping damage</a:t>
            </a:r>
          </a:p>
          <a:p>
            <a:pPr marL="400040">
              <a:buFontTx/>
              <a:buChar char="-"/>
            </a:pPr>
            <a:r>
              <a:rPr lang="en-US" sz="1600" dirty="0" smtClean="0"/>
              <a:t>System installation + nominal performance testing</a:t>
            </a:r>
            <a:endParaRPr lang="en-US" sz="1600" b="1" dirty="0"/>
          </a:p>
          <a:p>
            <a:pPr marL="400040">
              <a:buFontTx/>
              <a:buChar char="-"/>
            </a:pPr>
            <a:r>
              <a:rPr lang="en-US" sz="1600" dirty="0" smtClean="0"/>
              <a:t>Operation </a:t>
            </a:r>
            <a:r>
              <a:rPr lang="en-US" sz="1600" dirty="0"/>
              <a:t>will be assessed in detail and long-term </a:t>
            </a:r>
            <a:r>
              <a:rPr lang="en-US" sz="1600" dirty="0" smtClean="0"/>
              <a:t>stability tests </a:t>
            </a:r>
            <a:r>
              <a:rPr lang="en-US" sz="1600" dirty="0"/>
              <a:t>will be made </a:t>
            </a:r>
            <a:r>
              <a:rPr lang="en-US" sz="1600" dirty="0" smtClean="0"/>
              <a:t>(&lt;4+6 </a:t>
            </a:r>
            <a:r>
              <a:rPr lang="en-US" sz="1600" dirty="0"/>
              <a:t>months</a:t>
            </a:r>
            <a:r>
              <a:rPr lang="en-US" sz="1600" dirty="0" smtClean="0"/>
              <a:t>)</a:t>
            </a:r>
          </a:p>
          <a:p>
            <a:pPr marL="400040">
              <a:buFontTx/>
              <a:buChar char="-"/>
            </a:pPr>
            <a:r>
              <a:rPr lang="en-US" sz="1600" dirty="0" smtClean="0"/>
              <a:t>Typical operation modes + stress tests. Temperature readings (thermocouples + thermography)</a:t>
            </a:r>
          </a:p>
          <a:p>
            <a:pPr marL="57140" indent="0">
              <a:buNone/>
            </a:pPr>
            <a:endParaRPr lang="en-US" sz="1600" b="1" dirty="0" smtClean="0"/>
          </a:p>
          <a:p>
            <a:pPr marL="57140" indent="0">
              <a:buNone/>
            </a:pPr>
            <a:r>
              <a:rPr lang="en-US" sz="1600" b="1" dirty="0" smtClean="0"/>
              <a:t>FAT II (production series), Supplier</a:t>
            </a:r>
          </a:p>
          <a:p>
            <a:pPr marL="342890" indent="-285750">
              <a:buFontTx/>
              <a:buChar char="-"/>
            </a:pPr>
            <a:r>
              <a:rPr lang="en-US" sz="1600" dirty="0" smtClean="0"/>
              <a:t>As FAT I + additional points based on findings from pre-series SAT?</a:t>
            </a:r>
          </a:p>
          <a:p>
            <a:pPr marL="342890" indent="-285750">
              <a:buFontTx/>
              <a:buChar char="-"/>
            </a:pPr>
            <a:endParaRPr lang="en-US" sz="1600" b="1" dirty="0" smtClean="0"/>
          </a:p>
          <a:p>
            <a:pPr marL="57140" indent="0">
              <a:buNone/>
            </a:pPr>
            <a:r>
              <a:rPr lang="en-US" sz="1600" b="1" dirty="0" smtClean="0"/>
              <a:t>SAT </a:t>
            </a:r>
            <a:r>
              <a:rPr lang="en-US" sz="1600" b="1" dirty="0"/>
              <a:t>II (production series), </a:t>
            </a:r>
            <a:r>
              <a:rPr lang="en-US" sz="1600" b="1" dirty="0" smtClean="0"/>
              <a:t>ESS + Aarhus University</a:t>
            </a:r>
            <a:endParaRPr lang="en-US" sz="1600" b="1" dirty="0"/>
          </a:p>
          <a:p>
            <a:pPr marL="342890" indent="-285750">
              <a:buFontTx/>
              <a:buChar char="-"/>
            </a:pPr>
            <a:r>
              <a:rPr lang="en-US" sz="1600" dirty="0" smtClean="0"/>
              <a:t>System </a:t>
            </a:r>
            <a:r>
              <a:rPr lang="en-US" sz="1600" dirty="0"/>
              <a:t>installation </a:t>
            </a:r>
            <a:r>
              <a:rPr lang="en-US" sz="1600" dirty="0" smtClean="0"/>
              <a:t>+ nominal performance testing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0043" y="5206911"/>
            <a:ext cx="3376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FAT II description pending (CW24)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7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pPr marL="360363" indent="-360363"/>
            <a:r>
              <a:rPr lang="en-GB" sz="3400" dirty="0" smtClean="0"/>
              <a:t>Top risks @ CDR-2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85699" tIns="42850" rIns="85699" bIns="42850">
            <a:normAutofit/>
          </a:bodyPr>
          <a:lstStyle/>
          <a:p>
            <a:pPr marL="40004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Top risks</a:t>
            </a:r>
          </a:p>
          <a:p>
            <a:pPr marL="800090" lvl="1" indent="-342900">
              <a:buFont typeface="Wingdings" charset="2"/>
              <a:buChar char="ü"/>
            </a:pPr>
            <a:r>
              <a:rPr lang="en-US" sz="2000" dirty="0" smtClean="0"/>
              <a:t>Late changes in design parameters: max </a:t>
            </a:r>
            <a:r>
              <a:rPr lang="en-US" sz="2000" i="1" dirty="0" smtClean="0"/>
              <a:t>f</a:t>
            </a:r>
            <a:r>
              <a:rPr lang="en-US" sz="2000" dirty="0" smtClean="0"/>
              <a:t> (</a:t>
            </a:r>
            <a:r>
              <a:rPr lang="en-US" sz="2000" dirty="0" err="1" smtClean="0"/>
              <a:t>neutronics</a:t>
            </a:r>
            <a:r>
              <a:rPr lang="en-US" sz="2000" dirty="0" smtClean="0"/>
              <a:t>), etc.</a:t>
            </a:r>
          </a:p>
          <a:p>
            <a:pPr marL="80009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Unexpected effects and parameters not included in simulations: </a:t>
            </a:r>
          </a:p>
          <a:p>
            <a:pPr marL="1200140" lvl="2" indent="-342900">
              <a:buFont typeface="Wingdings" charset="2"/>
              <a:buChar char="ü"/>
            </a:pPr>
            <a:r>
              <a:rPr lang="en-US" sz="1600" dirty="0" smtClean="0">
                <a:solidFill>
                  <a:srgbClr val="000000"/>
                </a:solidFill>
              </a:rPr>
              <a:t>cable, stray fields inducing eddy currents, etc.</a:t>
            </a:r>
          </a:p>
          <a:p>
            <a:pPr marL="1200140" lvl="2" indent="-342900">
              <a:buFont typeface="Arial"/>
              <a:buChar char="•"/>
            </a:pPr>
            <a:r>
              <a:rPr lang="en-US" sz="1600" dirty="0" smtClean="0"/>
              <a:t>Beam losses, activation due to </a:t>
            </a:r>
            <a:r>
              <a:rPr lang="en-US" sz="1600" dirty="0" err="1" smtClean="0"/>
              <a:t>backstreaming</a:t>
            </a:r>
            <a:r>
              <a:rPr lang="en-US" sz="1600" dirty="0" smtClean="0"/>
              <a:t> radiation from target</a:t>
            </a:r>
            <a:endParaRPr lang="en-US" sz="1600" dirty="0"/>
          </a:p>
          <a:p>
            <a:pPr marL="800090" lvl="1" indent="-342900">
              <a:buFont typeface="Wingdings" charset="2"/>
              <a:buChar char="ü"/>
            </a:pPr>
            <a:r>
              <a:rPr lang="en-US" sz="2000" dirty="0" smtClean="0"/>
              <a:t>System not performing well under long-term tests (true &amp; false trips)</a:t>
            </a:r>
            <a:endParaRPr lang="en-US" sz="2000" dirty="0"/>
          </a:p>
          <a:p>
            <a:pPr marL="40004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Planned risk treatment activities:</a:t>
            </a:r>
          </a:p>
          <a:p>
            <a:pPr marL="800090" lvl="1" indent="-342900">
              <a:buFont typeface="Wingdings" charset="2"/>
              <a:buChar char="ü"/>
            </a:pPr>
            <a:r>
              <a:rPr lang="en-US" sz="2000" dirty="0" smtClean="0"/>
              <a:t>Perform </a:t>
            </a:r>
            <a:r>
              <a:rPr lang="en-US" sz="2000" dirty="0"/>
              <a:t>cable tests before design phase is </a:t>
            </a:r>
            <a:r>
              <a:rPr lang="en-US" sz="2000" dirty="0" smtClean="0"/>
              <a:t>finalized</a:t>
            </a:r>
          </a:p>
          <a:p>
            <a:pPr marL="800090" lvl="1" indent="-342900">
              <a:buFont typeface="Wingdings" charset="2"/>
              <a:buChar char="ü"/>
            </a:pPr>
            <a:r>
              <a:rPr lang="en-US" sz="2000" dirty="0" smtClean="0"/>
              <a:t>Pre-series: testing and maturing design</a:t>
            </a:r>
          </a:p>
          <a:p>
            <a:pPr marL="800090" lvl="1" indent="-342900">
              <a:buFont typeface="Wingdings" charset="2"/>
              <a:buChar char="ü"/>
            </a:pPr>
            <a:r>
              <a:rPr lang="en-US" sz="2000" dirty="0" smtClean="0"/>
              <a:t>MPS discussions: Include designer as early as possible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844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pre-series equipment has passed the FAT and SAT test verification procedures (approved at CDR-2)</a:t>
            </a:r>
          </a:p>
          <a:p>
            <a:pPr lvl="1"/>
            <a:r>
              <a:rPr lang="en-US" dirty="0" smtClean="0"/>
              <a:t>Only negligible deviations from expectations</a:t>
            </a:r>
          </a:p>
          <a:p>
            <a:r>
              <a:rPr lang="en-US" dirty="0" smtClean="0"/>
              <a:t>The pre-series has offered an opportunity to verify and mature the design significantly.</a:t>
            </a:r>
          </a:p>
          <a:p>
            <a:pPr lvl="1"/>
            <a:r>
              <a:rPr lang="en-US" dirty="0" smtClean="0"/>
              <a:t>Production procedures refined</a:t>
            </a:r>
          </a:p>
          <a:p>
            <a:pPr lvl="1"/>
            <a:r>
              <a:rPr lang="en-US" dirty="0" smtClean="0"/>
              <a:t>Experience gained from installation, operation, monitoring, etc.</a:t>
            </a:r>
          </a:p>
          <a:p>
            <a:pPr lvl="1"/>
            <a:r>
              <a:rPr lang="en-US" dirty="0" smtClean="0"/>
              <a:t>Lab visits by system stakeholders</a:t>
            </a:r>
            <a:endParaRPr lang="en-US" dirty="0"/>
          </a:p>
          <a:p>
            <a:r>
              <a:rPr lang="en-US" dirty="0" smtClean="0"/>
              <a:t>Experience:</a:t>
            </a:r>
          </a:p>
          <a:p>
            <a:pPr lvl="1"/>
            <a:r>
              <a:rPr lang="en-US" dirty="0" smtClean="0"/>
              <a:t>Output signal shape</a:t>
            </a:r>
          </a:p>
          <a:p>
            <a:pPr lvl="1"/>
            <a:r>
              <a:rPr lang="en-US" dirty="0" smtClean="0"/>
              <a:t>Supply behavior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0393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Pre-Series: DDR vs. Hardware?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3762820"/>
              </p:ext>
            </p:extLst>
          </p:nvPr>
        </p:nvGraphicFramePr>
        <p:xfrm>
          <a:off x="457200" y="1600200"/>
          <a:ext cx="8229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 / 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DDR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Pre-series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External</a:t>
                      </a:r>
                      <a:r>
                        <a:rPr lang="en-US" baseline="0" dirty="0" smtClean="0"/>
                        <a:t> ref. oscillator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ESS Master</a:t>
                      </a:r>
                      <a:r>
                        <a:rPr lang="en-US" baseline="0" dirty="0" smtClean="0"/>
                        <a:t> Oscillator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ext. reference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Ceramic chamber ID /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78.0 ±</a:t>
                      </a:r>
                      <a:r>
                        <a:rPr lang="en-US" baseline="0" dirty="0" smtClean="0"/>
                        <a:t> 2.5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PSU Controller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Danfysik</a:t>
                      </a:r>
                      <a:r>
                        <a:rPr lang="en-US" dirty="0" smtClean="0"/>
                        <a:t> System</a:t>
                      </a:r>
                      <a:r>
                        <a:rPr lang="en-US" baseline="0" dirty="0" smtClean="0"/>
                        <a:t> 8500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Danfysik</a:t>
                      </a:r>
                      <a:r>
                        <a:rPr lang="en-US" dirty="0" smtClean="0"/>
                        <a:t> System</a:t>
                      </a:r>
                      <a:r>
                        <a:rPr lang="en-US" baseline="0" dirty="0" smtClean="0"/>
                        <a:t> 8700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Control Crate optical 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</a:t>
                      </a:r>
                      <a:r>
                        <a:rPr lang="en-US" baseline="0" dirty="0" smtClean="0"/>
                        <a:t> d</a:t>
                      </a:r>
                      <a:r>
                        <a:rPr lang="en-US" dirty="0" smtClean="0"/>
                        <a:t>escribed in DDR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As</a:t>
                      </a:r>
                      <a:r>
                        <a:rPr lang="en-US" baseline="0" dirty="0" smtClean="0"/>
                        <a:t> d</a:t>
                      </a:r>
                      <a:r>
                        <a:rPr lang="en-US" dirty="0" smtClean="0"/>
                        <a:t>escribed in </a:t>
                      </a:r>
                      <a:r>
                        <a:rPr lang="en-US" dirty="0" err="1" smtClean="0"/>
                        <a:t>Danfysik</a:t>
                      </a:r>
                      <a:r>
                        <a:rPr lang="en-US" baseline="0" dirty="0" smtClean="0"/>
                        <a:t> Interface Specification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869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Pre-Series Endgame?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3918"/>
          </a:xfrm>
        </p:spPr>
        <p:txBody>
          <a:bodyPr>
            <a:normAutofit fontScale="92500"/>
          </a:bodyPr>
          <a:lstStyle/>
          <a:p>
            <a:r>
              <a:rPr lang="en-US" dirty="0"/>
              <a:t>Maximize benefit of Pre-Series test lab at AU</a:t>
            </a:r>
          </a:p>
          <a:p>
            <a:pPr lvl="1"/>
            <a:r>
              <a:rPr lang="en-US" dirty="0" smtClean="0"/>
              <a:t>Additional verification and interface testing?</a:t>
            </a:r>
          </a:p>
          <a:p>
            <a:pPr lvl="1"/>
            <a:r>
              <a:rPr lang="en-US" dirty="0" smtClean="0"/>
              <a:t>Verify </a:t>
            </a:r>
            <a:r>
              <a:rPr lang="en-US" dirty="0"/>
              <a:t>system performance after ceramic chamber test coating</a:t>
            </a:r>
          </a:p>
          <a:p>
            <a:pPr lvl="1"/>
            <a:r>
              <a:rPr lang="en-US" dirty="0" smtClean="0"/>
              <a:t>FDU </a:t>
            </a:r>
            <a:r>
              <a:rPr lang="en-US" dirty="0"/>
              <a:t>mockup</a:t>
            </a:r>
          </a:p>
          <a:p>
            <a:r>
              <a:rPr lang="en-US" dirty="0" smtClean="0"/>
              <a:t>Decommissioning proposal</a:t>
            </a:r>
          </a:p>
          <a:p>
            <a:pPr lvl="1"/>
            <a:r>
              <a:rPr lang="en-US" dirty="0" smtClean="0"/>
              <a:t>All equipment is sent to </a:t>
            </a:r>
            <a:r>
              <a:rPr lang="en-US" dirty="0" err="1" smtClean="0"/>
              <a:t>Danfysik</a:t>
            </a:r>
            <a:r>
              <a:rPr lang="en-US" dirty="0" smtClean="0"/>
              <a:t>, where the system will be refurbished to include the production series amendments</a:t>
            </a:r>
          </a:p>
          <a:p>
            <a:pPr lvl="1"/>
            <a:r>
              <a:rPr lang="en-US" dirty="0" smtClean="0"/>
              <a:t>ESS receives 1 pre-series line (1 RSM, 1 power supply, 1 ceramic vacuum chamber, cables, etc.) to be used as complete spare unit</a:t>
            </a:r>
          </a:p>
          <a:p>
            <a:pPr lvl="1"/>
            <a:r>
              <a:rPr lang="en-US" dirty="0" err="1" smtClean="0"/>
              <a:t>Danfysik</a:t>
            </a:r>
            <a:r>
              <a:rPr lang="en-US" dirty="0" smtClean="0"/>
              <a:t> gets to reuse remaining parts in production-series and holds all refurbishing costs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827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your preparation, attention, and valuable comments!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" name="Picture 1" descr="7103033532_2017-Feb-23_08-06-02AM-000_HOME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67" b="84267" l="9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759" t="4517" r="-5759" b="4517"/>
          <a:stretch/>
        </p:blipFill>
        <p:spPr>
          <a:xfrm>
            <a:off x="1098704" y="3113400"/>
            <a:ext cx="7007127" cy="42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6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7103033532_2017-Feb-23_08-06-02AM-000_HOM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2260671" y="-286078"/>
            <a:ext cx="13665342" cy="75154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mag_qcf.tiff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46" b="98077" l="6225" r="953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57" y="274638"/>
            <a:ext cx="1922531" cy="14052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9920000">
            <a:off x="4575600" y="439200"/>
            <a:ext cx="2156247" cy="16128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454720" y="38056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Magnets + Support</a:t>
            </a:r>
          </a:p>
          <a:p>
            <a:r>
              <a:rPr lang="en-US" dirty="0" smtClean="0"/>
              <a:t>1 / 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4719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Bdot</a:t>
            </a:r>
            <a:r>
              <a:rPr lang="en-US" dirty="0" smtClean="0"/>
              <a:t> Waveforms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Bdot</a:t>
            </a:r>
            <a:r>
              <a:rPr lang="en-US" dirty="0" smtClean="0"/>
              <a:t> </a:t>
            </a:r>
            <a:r>
              <a:rPr lang="en-US" dirty="0" err="1" smtClean="0"/>
              <a:t>wfms</a:t>
            </a:r>
            <a:r>
              <a:rPr lang="en-US" dirty="0" smtClean="0"/>
              <a:t>: Square </a:t>
            </a:r>
            <a:r>
              <a:rPr lang="en-US" dirty="0"/>
              <a:t>voltage </a:t>
            </a:r>
            <a:r>
              <a:rPr lang="en-US" dirty="0" err="1"/>
              <a:t>wfms</a:t>
            </a:r>
            <a:r>
              <a:rPr lang="en-US" dirty="0"/>
              <a:t>, 10-40 kHz</a:t>
            </a:r>
          </a:p>
          <a:p>
            <a:pPr lvl="1"/>
            <a:r>
              <a:rPr lang="en-US" dirty="0"/>
              <a:t>14 Hz x ~3.5 </a:t>
            </a:r>
            <a:r>
              <a:rPr lang="en-US" dirty="0" err="1"/>
              <a:t>ms</a:t>
            </a:r>
            <a:r>
              <a:rPr lang="en-US" dirty="0"/>
              <a:t> bursts, </a:t>
            </a:r>
            <a:r>
              <a:rPr lang="en-US" dirty="0" smtClean="0"/>
              <a:t>&gt;400 </a:t>
            </a:r>
            <a:r>
              <a:rPr lang="en-US" dirty="0" err="1"/>
              <a:t>kS</a:t>
            </a:r>
            <a:r>
              <a:rPr lang="en-US" dirty="0"/>
              <a:t>/s</a:t>
            </a:r>
          </a:p>
          <a:p>
            <a:endParaRPr lang="en-US" dirty="0" smtClean="0"/>
          </a:p>
          <a:p>
            <a:r>
              <a:rPr lang="en-US" dirty="0" err="1" smtClean="0"/>
              <a:t>PicoScope</a:t>
            </a:r>
            <a:r>
              <a:rPr lang="en-US" dirty="0" smtClean="0"/>
              <a:t> 4262, 2ch, 16 bit, 5 MHz will sample both waveforms.</a:t>
            </a:r>
          </a:p>
          <a:p>
            <a:pPr lvl="1"/>
            <a:r>
              <a:rPr lang="en-US" dirty="0" smtClean="0"/>
              <a:t>(2ch + time) x 16 bit </a:t>
            </a:r>
          </a:p>
          <a:p>
            <a:pPr lvl="1"/>
            <a:r>
              <a:rPr lang="en-US" dirty="0" smtClean="0"/>
              <a:t>Using Pre-Trig as Ext Trig would enable detection of timing jitter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Data reduction on local PC (</a:t>
            </a:r>
            <a:r>
              <a:rPr lang="en-US" dirty="0" err="1" smtClean="0"/>
              <a:t>LabVIEW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FFT: fundamental freq. and its amplitude</a:t>
            </a:r>
          </a:p>
          <a:p>
            <a:pPr lvl="1"/>
            <a:r>
              <a:rPr lang="en-US" dirty="0" smtClean="0"/>
              <a:t>Statistical values: mean, (RMS), </a:t>
            </a:r>
            <a:r>
              <a:rPr lang="mr-IN" dirty="0" smtClean="0"/>
              <a:t>…</a:t>
            </a:r>
            <a:endParaRPr lang="en-US" dirty="0"/>
          </a:p>
          <a:p>
            <a:pPr lvl="1"/>
            <a:r>
              <a:rPr lang="en-US" dirty="0" smtClean="0"/>
              <a:t>Polarity (sign of first edge of waveform)?</a:t>
            </a:r>
          </a:p>
          <a:p>
            <a:endParaRPr lang="en-US" dirty="0" smtClean="0"/>
          </a:p>
          <a:p>
            <a:r>
              <a:rPr lang="en-US" dirty="0" smtClean="0"/>
              <a:t>Buffer containing history of previous N </a:t>
            </a:r>
            <a:r>
              <a:rPr lang="en-US" dirty="0" err="1" smtClean="0"/>
              <a:t>wfms</a:t>
            </a:r>
            <a:r>
              <a:rPr lang="en-US" dirty="0" smtClean="0"/>
              <a:t> (shift register)</a:t>
            </a:r>
          </a:p>
          <a:p>
            <a:pPr lvl="1"/>
            <a:r>
              <a:rPr lang="en-US" dirty="0" smtClean="0"/>
              <a:t>In case of fault, write buffer to disk</a:t>
            </a:r>
          </a:p>
          <a:p>
            <a:pPr lvl="1"/>
            <a:r>
              <a:rPr lang="en-US" dirty="0" smtClean="0"/>
              <a:t>Fault = </a:t>
            </a:r>
            <a:r>
              <a:rPr lang="en-US" dirty="0" err="1" smtClean="0"/>
              <a:t>wfms</a:t>
            </a:r>
            <a:r>
              <a:rPr lang="en-US" dirty="0" smtClean="0"/>
              <a:t> pars outside operational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223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eam_pulse_spectrum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8"/>
          <a:stretch/>
        </p:blipFill>
        <p:spPr>
          <a:xfrm>
            <a:off x="710651" y="4283262"/>
            <a:ext cx="7542170" cy="2458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 Pulse: Alternating Pattern Parity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92</a:t>
            </a:fld>
            <a:endParaRPr lang="sv-SE"/>
          </a:p>
        </p:txBody>
      </p:sp>
      <p:pic>
        <p:nvPicPr>
          <p:cNvPr id="7" name="Picture 6" descr="beam_puls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30269"/>
            <a:ext cx="3621288" cy="2934835"/>
          </a:xfrm>
          <a:prstGeom prst="rect">
            <a:avLst/>
          </a:prstGeom>
        </p:spPr>
      </p:pic>
      <p:pic>
        <p:nvPicPr>
          <p:cNvPr id="8" name="Picture 7" descr="beam_pulse_pattern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84784"/>
            <a:ext cx="4499527" cy="2880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3848" y="1052736"/>
            <a:ext cx="2068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Shea et al, ICANS’15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8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24615</TotalTime>
  <Words>5189</Words>
  <Application>Microsoft Macintosh PowerPoint</Application>
  <PresentationFormat>On-screen Show (4:3)</PresentationFormat>
  <Paragraphs>976</Paragraphs>
  <Slides>92</Slides>
  <Notes>46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ESS Core Powerpoint</vt:lpstr>
      <vt:lpstr>Raster Scanning Magnet System CDR-3</vt:lpstr>
      <vt:lpstr>PowerPoint Presentation</vt:lpstr>
      <vt:lpstr>RSM Past, Present &amp; Future</vt:lpstr>
      <vt:lpstr>A2T Beam Optics</vt:lpstr>
      <vt:lpstr>Lissajous Pattern</vt:lpstr>
      <vt:lpstr>Functional Description</vt:lpstr>
      <vt:lpstr>System Requirements</vt:lpstr>
      <vt:lpstr>An Early Block Diagram</vt:lpstr>
      <vt:lpstr>PowerPoint Presentation</vt:lpstr>
      <vt:lpstr>RSM Supply (feasibility study level)</vt:lpstr>
      <vt:lpstr>BDS Optics Design</vt:lpstr>
      <vt:lpstr>A2T Beam Optics</vt:lpstr>
      <vt:lpstr>Multiparticle Studies</vt:lpstr>
      <vt:lpstr>A2T Quadrupole Magnet Harmonics?</vt:lpstr>
      <vt:lpstr>RSM Systematic Sextupole?</vt:lpstr>
      <vt:lpstr>RSM Alignment Errors?</vt:lpstr>
      <vt:lpstr>Magnets</vt:lpstr>
      <vt:lpstr>Raster Scanning Magnet (RSM)</vt:lpstr>
      <vt:lpstr>RSM Connections</vt:lpstr>
      <vt:lpstr>RSM Pair</vt:lpstr>
      <vt:lpstr>Coil Impregnation Design?</vt:lpstr>
      <vt:lpstr>Magnetic Field Studies – 2D &amp; 3D</vt:lpstr>
      <vt:lpstr>Field Measured with 1 cm2 Pickup Coil</vt:lpstr>
      <vt:lpstr>Vacuum Chambers &amp; Support Structures</vt:lpstr>
      <vt:lpstr>Vacuum System</vt:lpstr>
      <vt:lpstr>Ceramic Chambers</vt:lpstr>
      <vt:lpstr>Ceramic Chamber Coating? </vt:lpstr>
      <vt:lpstr>RSM Support (1 of 2)</vt:lpstr>
      <vt:lpstr>Support</vt:lpstr>
      <vt:lpstr>AU Test Lab</vt:lpstr>
      <vt:lpstr>RSM Power Supply (RSMPS)</vt:lpstr>
      <vt:lpstr>RSMS-PS Block Diagram: 4 crates/magnet</vt:lpstr>
      <vt:lpstr>RSMPS Block Diagram</vt:lpstr>
      <vt:lpstr>PowerPoint Presentation</vt:lpstr>
      <vt:lpstr>Control Crate, 19” 3U + IPC</vt:lpstr>
      <vt:lpstr>Control Crate, 19” 3U + IPC</vt:lpstr>
      <vt:lpstr>Output Converter, 19” 4U</vt:lpstr>
      <vt:lpstr>Output Converter, 19” 4U</vt:lpstr>
      <vt:lpstr>Regulation</vt:lpstr>
      <vt:lpstr>Between CDR-2 to assembled hardware…</vt:lpstr>
      <vt:lpstr>Termination Box</vt:lpstr>
      <vt:lpstr>Verification of Pre-Series</vt:lpstr>
      <vt:lpstr>FAT-I: November 2017</vt:lpstr>
      <vt:lpstr>PowerPoint Presentation</vt:lpstr>
      <vt:lpstr>FAT: Parameters &gt; Acceptance Criteria</vt:lpstr>
      <vt:lpstr>Site Acceptance Test Results</vt:lpstr>
      <vt:lpstr>SAT Test Steps</vt:lpstr>
      <vt:lpstr>System Installation in Aarhus Test Lab</vt:lpstr>
      <vt:lpstr>SAT Setup: Block Diagram</vt:lpstr>
      <vt:lpstr>PowerPoint Presentation</vt:lpstr>
      <vt:lpstr>Bdot Waveform Shape: Scope vs. SPICE (DDR)</vt:lpstr>
      <vt:lpstr>Bdot Linearity -&gt; Reconstructed Current Amp.</vt:lpstr>
      <vt:lpstr>Bdot Signal Crosstalk - ~50:1</vt:lpstr>
      <vt:lpstr>SAT: Thermal Testing</vt:lpstr>
      <vt:lpstr>Thermal Testing</vt:lpstr>
      <vt:lpstr>Thermal Testing</vt:lpstr>
      <vt:lpstr>Active Cooling of Termination Box</vt:lpstr>
      <vt:lpstr>Thermal Testing @ 340 A + WC</vt:lpstr>
      <vt:lpstr>Thermal Testing @ 340 A + WC</vt:lpstr>
      <vt:lpstr>Thermal Testing: Coil Impregnation?</vt:lpstr>
      <vt:lpstr>Pre-Series Performance Testing @ AU</vt:lpstr>
      <vt:lpstr>LabVIEW Code</vt:lpstr>
      <vt:lpstr>LabVIEW Code: Burst &amp; Supply Errors</vt:lpstr>
      <vt:lpstr>Long-Term Testing (LTT)</vt:lpstr>
      <vt:lpstr>LTT: Run Durations</vt:lpstr>
      <vt:lpstr>System Error Candidate Events</vt:lpstr>
      <vt:lpstr>Bdot Signal Integrity?</vt:lpstr>
      <vt:lpstr>SAT Evaluation</vt:lpstr>
      <vt:lpstr>Integrated Control System (ICS)</vt:lpstr>
      <vt:lpstr>RSM Supply Algorithm</vt:lpstr>
      <vt:lpstr>PowerPoint Presentation</vt:lpstr>
      <vt:lpstr>ICS</vt:lpstr>
      <vt:lpstr>Control Crate ISOx</vt:lpstr>
      <vt:lpstr>ICS</vt:lpstr>
      <vt:lpstr>Synchronization</vt:lpstr>
      <vt:lpstr>Synchronization: Burst Timing</vt:lpstr>
      <vt:lpstr>Synchronization: Burst Polarity</vt:lpstr>
      <vt:lpstr>Polarity Sync. of Waveforms: Implementation?</vt:lpstr>
      <vt:lpstr>Safety, Quality &amp; RAMI</vt:lpstr>
      <vt:lpstr>Conventional Hazards</vt:lpstr>
      <vt:lpstr>RSM Failure?</vt:lpstr>
      <vt:lpstr>RAMI</vt:lpstr>
      <vt:lpstr>Suggested Spare Components</vt:lpstr>
      <vt:lpstr>Verification</vt:lpstr>
      <vt:lpstr>Top risks @ CDR-2</vt:lpstr>
      <vt:lpstr>Conclusions</vt:lpstr>
      <vt:lpstr>Pre-Series: DDR vs. Hardware?</vt:lpstr>
      <vt:lpstr>Pre-Series Endgame?</vt:lpstr>
      <vt:lpstr>Thank you for your preparation, attention, and valuable comments!</vt:lpstr>
      <vt:lpstr>Extra Slides</vt:lpstr>
      <vt:lpstr>Bdot Waveforms</vt:lpstr>
      <vt:lpstr>Raster Pulse: Alternating Pattern Parity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&lt;Project/topic&gt;</dc:title>
  <dc:creator>Mats Lindroos</dc:creator>
  <cp:lastModifiedBy>Heine Thomsen</cp:lastModifiedBy>
  <cp:revision>1433</cp:revision>
  <dcterms:created xsi:type="dcterms:W3CDTF">2015-03-24T10:23:58Z</dcterms:created>
  <dcterms:modified xsi:type="dcterms:W3CDTF">2018-05-16T06:21:50Z</dcterms:modified>
</cp:coreProperties>
</file>