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2"/>
  </p:notesMasterIdLst>
  <p:handoutMasterIdLst>
    <p:handoutMasterId r:id="rId13"/>
  </p:handoutMasterIdLst>
  <p:sldIdLst>
    <p:sldId id="286" r:id="rId3"/>
    <p:sldId id="506" r:id="rId4"/>
    <p:sldId id="517" r:id="rId5"/>
    <p:sldId id="514" r:id="rId6"/>
    <p:sldId id="522" r:id="rId7"/>
    <p:sldId id="524" r:id="rId8"/>
    <p:sldId id="513" r:id="rId9"/>
    <p:sldId id="521" r:id="rId10"/>
    <p:sldId id="495" r:id="rId11"/>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32">
          <p15:clr>
            <a:srgbClr val="A4A3A4"/>
          </p15:clr>
        </p15:guide>
        <p15:guide id="2" orient="horz" pos="908">
          <p15:clr>
            <a:srgbClr val="A4A3A4"/>
          </p15:clr>
        </p15:guide>
        <p15:guide id="3" pos="4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51" autoAdjust="0"/>
    <p:restoredTop sz="99518" autoAdjust="0"/>
  </p:normalViewPr>
  <p:slideViewPr>
    <p:cSldViewPr snapToGrid="0" snapToObjects="1">
      <p:cViewPr>
        <p:scale>
          <a:sx n="79" d="100"/>
          <a:sy n="79" d="100"/>
        </p:scale>
        <p:origin x="168" y="-112"/>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2018-05-15</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2018-05-15</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a:t>Klicka här för att ändra format</a:t>
            </a:r>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May 2018</a:t>
            </a:r>
          </a:p>
        </p:txBody>
      </p:sp>
      <p:sp>
        <p:nvSpPr>
          <p:cNvPr id="3" name="Platshållare för sidfot 2"/>
          <p:cNvSpPr>
            <a:spLocks noGrp="1"/>
          </p:cNvSpPr>
          <p:nvPr>
            <p:ph type="ftr" sz="quarter" idx="11"/>
          </p:nvPr>
        </p:nvSpPr>
        <p:spPr/>
        <p:txBody>
          <a:bodyPr/>
          <a:lstStyle/>
          <a:p>
            <a:r>
              <a:rPr lang="sv-SE"/>
              <a:t>RSM CDR3- J.G. Weisend II</a:t>
            </a:r>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a:t>Klicka här för att ändra format</a:t>
            </a:r>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2" name="Rubrik 1"/>
          <p:cNvSpPr>
            <a:spLocks noGrp="1"/>
          </p:cNvSpPr>
          <p:nvPr>
            <p:ph type="title"/>
          </p:nvPr>
        </p:nvSpPr>
        <p:spPr>
          <a:xfrm>
            <a:off x="593512" y="-1"/>
            <a:ext cx="5762624" cy="1441451"/>
          </a:xfrm>
        </p:spPr>
        <p:txBody>
          <a:bodyPr/>
          <a:lstStyle/>
          <a:p>
            <a:r>
              <a:rPr lang="sv-SE"/>
              <a:t>Klicka här för att ändra format</a:t>
            </a:r>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May 2018</a:t>
            </a:r>
          </a:p>
        </p:txBody>
      </p:sp>
      <p:sp>
        <p:nvSpPr>
          <p:cNvPr id="8" name="Platshållare för sidfot 7"/>
          <p:cNvSpPr>
            <a:spLocks noGrp="1"/>
          </p:cNvSpPr>
          <p:nvPr>
            <p:ph type="ftr" sz="quarter" idx="11"/>
          </p:nvPr>
        </p:nvSpPr>
        <p:spPr/>
        <p:txBody>
          <a:bodyPr/>
          <a:lstStyle/>
          <a:p>
            <a:r>
              <a:rPr lang="sv-SE"/>
              <a:t>RSM CDR3- J.G. Weisend II</a:t>
            </a:r>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May 2018</a:t>
            </a:r>
          </a:p>
        </p:txBody>
      </p:sp>
      <p:sp>
        <p:nvSpPr>
          <p:cNvPr id="4" name="Platshållare för sidfot 3"/>
          <p:cNvSpPr>
            <a:spLocks noGrp="1"/>
          </p:cNvSpPr>
          <p:nvPr>
            <p:ph type="ftr" sz="quarter" idx="11"/>
          </p:nvPr>
        </p:nvSpPr>
        <p:spPr/>
        <p:txBody>
          <a:bodyPr/>
          <a:lstStyle/>
          <a:p>
            <a:r>
              <a:rPr lang="sv-SE"/>
              <a:t>RSM CDR3- J.G. Weisend II</a:t>
            </a:r>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May 2018</a:t>
            </a:r>
          </a:p>
        </p:txBody>
      </p:sp>
      <p:sp>
        <p:nvSpPr>
          <p:cNvPr id="3" name="Platshållare för sidfot 2"/>
          <p:cNvSpPr>
            <a:spLocks noGrp="1"/>
          </p:cNvSpPr>
          <p:nvPr>
            <p:ph type="ftr" sz="quarter" idx="11"/>
          </p:nvPr>
        </p:nvSpPr>
        <p:spPr/>
        <p:txBody>
          <a:bodyPr/>
          <a:lstStyle/>
          <a:p>
            <a:r>
              <a:rPr lang="sv-SE"/>
              <a:t>RSM CDR3- J.G. Weisend II</a:t>
            </a:r>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Blue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White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r>
              <a:rPr lang="sv-SE"/>
              <a:t>May 2018</a:t>
            </a:r>
          </a:p>
        </p:txBody>
      </p:sp>
      <p:sp>
        <p:nvSpPr>
          <p:cNvPr id="5" name="Platshållare för sidfot 4"/>
          <p:cNvSpPr>
            <a:spLocks noGrp="1"/>
          </p:cNvSpPr>
          <p:nvPr>
            <p:ph type="ftr" sz="quarter" idx="11"/>
          </p:nvPr>
        </p:nvSpPr>
        <p:spPr/>
        <p:txBody>
          <a:bodyPr/>
          <a:lstStyle/>
          <a:p>
            <a:r>
              <a:rPr lang="sv-SE"/>
              <a:t>RSM CDR3- J.G. Weisend II</a:t>
            </a:r>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r>
              <a:rPr lang="sv-SE"/>
              <a:t>May 2018</a:t>
            </a:r>
          </a:p>
        </p:txBody>
      </p:sp>
      <p:sp>
        <p:nvSpPr>
          <p:cNvPr id="6" name="Platshållare för sidfot 5"/>
          <p:cNvSpPr>
            <a:spLocks noGrp="1"/>
          </p:cNvSpPr>
          <p:nvPr>
            <p:ph type="ftr" sz="quarter" idx="11"/>
          </p:nvPr>
        </p:nvSpPr>
        <p:spPr/>
        <p:txBody>
          <a:bodyPr/>
          <a:lstStyle/>
          <a:p>
            <a:r>
              <a:rPr lang="sv-SE"/>
              <a:t>RSM CDR3- J.G. Weisend II</a:t>
            </a:r>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r>
              <a:rPr lang="sv-SE"/>
              <a:t>May 2018</a:t>
            </a:r>
          </a:p>
        </p:txBody>
      </p:sp>
      <p:sp>
        <p:nvSpPr>
          <p:cNvPr id="8" name="Platshållare för sidfot 7"/>
          <p:cNvSpPr>
            <a:spLocks noGrp="1"/>
          </p:cNvSpPr>
          <p:nvPr>
            <p:ph type="ftr" sz="quarter" idx="11"/>
          </p:nvPr>
        </p:nvSpPr>
        <p:spPr/>
        <p:txBody>
          <a:bodyPr/>
          <a:lstStyle/>
          <a:p>
            <a:r>
              <a:rPr lang="sv-SE"/>
              <a:t>RSM CDR3- J.G. Weisend II</a:t>
            </a:r>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datum 2"/>
          <p:cNvSpPr>
            <a:spLocks noGrp="1"/>
          </p:cNvSpPr>
          <p:nvPr>
            <p:ph type="dt" sz="half" idx="10"/>
          </p:nvPr>
        </p:nvSpPr>
        <p:spPr/>
        <p:txBody>
          <a:bodyPr/>
          <a:lstStyle/>
          <a:p>
            <a:r>
              <a:rPr lang="sv-SE"/>
              <a:t>May 2018</a:t>
            </a:r>
          </a:p>
        </p:txBody>
      </p:sp>
      <p:sp>
        <p:nvSpPr>
          <p:cNvPr id="4" name="Platshållare för sidfot 3"/>
          <p:cNvSpPr>
            <a:spLocks noGrp="1"/>
          </p:cNvSpPr>
          <p:nvPr>
            <p:ph type="ftr" sz="quarter" idx="11"/>
          </p:nvPr>
        </p:nvSpPr>
        <p:spPr/>
        <p:txBody>
          <a:bodyPr/>
          <a:lstStyle/>
          <a:p>
            <a:r>
              <a:rPr lang="sv-SE"/>
              <a:t>RSM CDR3- J.G. Weisend II</a:t>
            </a:r>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sv-SE"/>
              <a:t>May 2018</a:t>
            </a: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a:t>RSM CDR3- J.G. Weisend II</a:t>
            </a: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a:t>Klicka här för att ändra format</a:t>
            </a:r>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May 2018</a:t>
            </a: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RSM CDR3- J.G. Weisend II</a:t>
            </a: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a:solidFill>
                  <a:srgbClr val="FFFFFF"/>
                </a:solidFill>
              </a:rPr>
              <a:t>Raster Magnet System CDR3</a:t>
            </a:r>
          </a:p>
          <a:p>
            <a:pPr algn="ctr"/>
            <a:r>
              <a:rPr lang="en-GB" sz="3600" dirty="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a:solidFill>
                <a:srgbClr val="FFFFFF"/>
              </a:solidFill>
            </a:endParaRPr>
          </a:p>
          <a:p>
            <a:pPr algn="ctr"/>
            <a:r>
              <a:rPr lang="en-GB" sz="1600" dirty="0">
                <a:solidFill>
                  <a:srgbClr val="FFFFFF"/>
                </a:solidFill>
              </a:rPr>
              <a:t>15 May 2018</a:t>
            </a:r>
          </a:p>
          <a:p>
            <a:pPr algn="ctr"/>
            <a:r>
              <a:rPr lang="en-GB" sz="1600" dirty="0">
                <a:solidFill>
                  <a:srgbClr val="FFFFFF"/>
                </a:solidFill>
              </a:rPr>
              <a:t>J.G. Weisend II, Chairman</a:t>
            </a:r>
          </a:p>
        </p:txBody>
      </p:sp>
    </p:spTree>
    <p:extLst>
      <p:ext uri="{BB962C8B-B14F-4D97-AF65-F5344CB8AC3E}">
        <p14:creationId xmlns:p14="http://schemas.microsoft.com/office/powerpoint/2010/main" val="44194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Comments</a:t>
            </a:r>
          </a:p>
        </p:txBody>
      </p:sp>
      <p:sp>
        <p:nvSpPr>
          <p:cNvPr id="4" name="Date Placeholder 3"/>
          <p:cNvSpPr>
            <a:spLocks noGrp="1"/>
          </p:cNvSpPr>
          <p:nvPr>
            <p:ph type="dt" sz="half" idx="10"/>
          </p:nvPr>
        </p:nvSpPr>
        <p:spPr/>
        <p:txBody>
          <a:bodyPr/>
          <a:lstStyle/>
          <a:p>
            <a:r>
              <a:rPr lang="sv-SE"/>
              <a:t>May 2018</a:t>
            </a:r>
            <a:endParaRPr lang="sv-SE" dirty="0"/>
          </a:p>
        </p:txBody>
      </p:sp>
      <p:sp>
        <p:nvSpPr>
          <p:cNvPr id="5" name="Footer Placeholder 4"/>
          <p:cNvSpPr>
            <a:spLocks noGrp="1"/>
          </p:cNvSpPr>
          <p:nvPr>
            <p:ph type="ftr" sz="quarter" idx="11"/>
          </p:nvPr>
        </p:nvSpPr>
        <p:spPr/>
        <p:txBody>
          <a:bodyPr/>
          <a:lstStyle/>
          <a:p>
            <a:r>
              <a:rPr lang="sv-SE"/>
              <a:t>RSM CDR3-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669050"/>
            <a:ext cx="8420171" cy="4038981"/>
          </a:xfrm>
        </p:spPr>
        <p:txBody>
          <a:bodyPr/>
          <a:lstStyle/>
          <a:p>
            <a:pPr marL="342900" indent="-342900">
              <a:buFont typeface="Arial"/>
              <a:buChar char="•"/>
            </a:pPr>
            <a:endParaRPr lang="en-GB" dirty="0">
              <a:solidFill>
                <a:srgbClr val="000000"/>
              </a:solidFill>
            </a:endParaRPr>
          </a:p>
          <a:p>
            <a:pPr marL="342900" indent="-342900">
              <a:buFont typeface="Arial"/>
              <a:buChar char="•"/>
            </a:pPr>
            <a:endParaRPr lang="en-GB" dirty="0"/>
          </a:p>
          <a:p>
            <a:endParaRPr lang="en-GB" dirty="0"/>
          </a:p>
        </p:txBody>
      </p:sp>
      <p:sp>
        <p:nvSpPr>
          <p:cNvPr id="8" name="TextBox 7">
            <a:extLst>
              <a:ext uri="{FF2B5EF4-FFF2-40B4-BE49-F238E27FC236}">
                <a16:creationId xmlns:a16="http://schemas.microsoft.com/office/drawing/2014/main" id="{8EC1BF0F-B8E8-2A44-B89A-251D707EA502}"/>
              </a:ext>
            </a:extLst>
          </p:cNvPr>
          <p:cNvSpPr txBox="1"/>
          <p:nvPr/>
        </p:nvSpPr>
        <p:spPr>
          <a:xfrm>
            <a:off x="136470" y="1502688"/>
            <a:ext cx="8795657" cy="5078313"/>
          </a:xfrm>
          <a:prstGeom prst="rect">
            <a:avLst/>
          </a:prstGeom>
          <a:noFill/>
        </p:spPr>
        <p:txBody>
          <a:bodyPr wrap="square" rtlCol="0">
            <a:spAutoFit/>
          </a:bodyPr>
          <a:lstStyle/>
          <a:p>
            <a:pPr marL="285750" indent="-285750">
              <a:buFont typeface="Arial" panose="020B0604020202020204" pitchFamily="34" charset="0"/>
              <a:buChar char="•"/>
            </a:pPr>
            <a:r>
              <a:rPr lang="sv-SE" dirty="0"/>
              <a:t> </a:t>
            </a:r>
            <a:r>
              <a:rPr lang="sv-SE" dirty="0" err="1"/>
              <a:t>Detailed</a:t>
            </a:r>
            <a:r>
              <a:rPr lang="sv-SE" dirty="0"/>
              <a:t> </a:t>
            </a:r>
            <a:r>
              <a:rPr lang="sv-SE" dirty="0" err="1"/>
              <a:t>descriptions</a:t>
            </a:r>
            <a:r>
              <a:rPr lang="sv-SE" dirty="0"/>
              <a:t> </a:t>
            </a:r>
            <a:r>
              <a:rPr lang="sv-SE" dirty="0" err="1"/>
              <a:t>of</a:t>
            </a:r>
            <a:r>
              <a:rPr lang="sv-SE" dirty="0"/>
              <a:t> the design and final </a:t>
            </a:r>
            <a:r>
              <a:rPr lang="sv-SE" dirty="0" err="1"/>
              <a:t>drawings</a:t>
            </a:r>
            <a:r>
              <a:rPr lang="sv-SE" dirty="0"/>
              <a:t> </a:t>
            </a:r>
            <a:r>
              <a:rPr lang="sv-SE" dirty="0" err="1"/>
              <a:t>have</a:t>
            </a:r>
            <a:r>
              <a:rPr lang="sv-SE" dirty="0"/>
              <a:t> </a:t>
            </a:r>
            <a:r>
              <a:rPr lang="sv-SE" dirty="0" err="1"/>
              <a:t>been</a:t>
            </a:r>
            <a:r>
              <a:rPr lang="sv-SE" dirty="0"/>
              <a:t> </a:t>
            </a:r>
            <a:r>
              <a:rPr lang="sv-SE" dirty="0" err="1"/>
              <a:t>provided</a:t>
            </a:r>
            <a:r>
              <a:rPr lang="sv-SE" dirty="0"/>
              <a:t> and the FAT-1  (at Danfysik and SAT -1 (at AU) (</a:t>
            </a:r>
            <a:r>
              <a:rPr lang="sv-SE" dirty="0" err="1"/>
              <a:t>preseries</a:t>
            </a:r>
            <a:r>
              <a:rPr lang="sv-SE" dirty="0"/>
              <a:t>) tests </a:t>
            </a:r>
            <a:r>
              <a:rPr lang="sv-SE" dirty="0" err="1"/>
              <a:t>have</a:t>
            </a:r>
            <a:r>
              <a:rPr lang="sv-SE" dirty="0"/>
              <a:t> </a:t>
            </a:r>
            <a:r>
              <a:rPr lang="sv-SE" dirty="0" err="1"/>
              <a:t>been</a:t>
            </a:r>
            <a:r>
              <a:rPr lang="sv-SE" dirty="0"/>
              <a:t> </a:t>
            </a:r>
            <a:r>
              <a:rPr lang="sv-SE" dirty="0" err="1"/>
              <a:t>carried</a:t>
            </a:r>
            <a:r>
              <a:rPr lang="sv-SE" dirty="0"/>
              <a:t> </a:t>
            </a:r>
            <a:r>
              <a:rPr lang="sv-SE" dirty="0" err="1"/>
              <a:t>out</a:t>
            </a:r>
            <a:r>
              <a:rPr lang="sv-SE" dirty="0"/>
              <a:t>.</a:t>
            </a:r>
          </a:p>
          <a:p>
            <a:pPr marL="285750" indent="-285750">
              <a:buFont typeface="Arial" panose="020B0604020202020204" pitchFamily="34" charset="0"/>
              <a:buChar char="•"/>
            </a:pPr>
            <a:r>
              <a:rPr lang="sv-SE" dirty="0"/>
              <a:t>The </a:t>
            </a:r>
            <a:r>
              <a:rPr lang="sv-SE" dirty="0" err="1"/>
              <a:t>quality</a:t>
            </a:r>
            <a:r>
              <a:rPr lang="sv-SE" dirty="0"/>
              <a:t> </a:t>
            </a:r>
            <a:r>
              <a:rPr lang="sv-SE" dirty="0" err="1"/>
              <a:t>of</a:t>
            </a:r>
            <a:r>
              <a:rPr lang="sv-SE" dirty="0"/>
              <a:t> the </a:t>
            </a:r>
            <a:r>
              <a:rPr lang="sv-SE" dirty="0" err="1"/>
              <a:t>documents</a:t>
            </a:r>
            <a:r>
              <a:rPr lang="sv-SE" dirty="0"/>
              <a:t> and </a:t>
            </a:r>
            <a:r>
              <a:rPr lang="sv-SE" dirty="0" err="1"/>
              <a:t>results</a:t>
            </a:r>
            <a:r>
              <a:rPr lang="sv-SE" dirty="0"/>
              <a:t> </a:t>
            </a:r>
            <a:r>
              <a:rPr lang="sv-SE" dirty="0" err="1"/>
              <a:t>supplied</a:t>
            </a:r>
            <a:r>
              <a:rPr lang="sv-SE" dirty="0"/>
              <a:t> </a:t>
            </a:r>
            <a:r>
              <a:rPr lang="sv-SE" dirty="0" err="1"/>
              <a:t>was</a:t>
            </a:r>
            <a:r>
              <a:rPr lang="sv-SE" dirty="0"/>
              <a:t> </a:t>
            </a:r>
            <a:r>
              <a:rPr lang="sv-SE" dirty="0" err="1"/>
              <a:t>quite</a:t>
            </a:r>
            <a:r>
              <a:rPr lang="sv-SE" dirty="0"/>
              <a:t> </a:t>
            </a:r>
            <a:r>
              <a:rPr lang="sv-SE" dirty="0" err="1"/>
              <a:t>impressive</a:t>
            </a:r>
            <a:endParaRPr lang="sv-SE" dirty="0"/>
          </a:p>
          <a:p>
            <a:pPr marL="285750" indent="-285750">
              <a:buFont typeface="Arial" panose="020B0604020202020204" pitchFamily="34" charset="0"/>
              <a:buChar char="•"/>
            </a:pPr>
            <a:r>
              <a:rPr lang="sv-SE" dirty="0"/>
              <a:t>The </a:t>
            </a:r>
            <a:r>
              <a:rPr lang="sv-SE" dirty="0" err="1"/>
              <a:t>presence</a:t>
            </a:r>
            <a:r>
              <a:rPr lang="sv-SE" dirty="0"/>
              <a:t> </a:t>
            </a:r>
            <a:r>
              <a:rPr lang="sv-SE" dirty="0" err="1"/>
              <a:t>of</a:t>
            </a:r>
            <a:r>
              <a:rPr lang="sv-SE" dirty="0"/>
              <a:t> the </a:t>
            </a:r>
            <a:r>
              <a:rPr lang="sv-SE" dirty="0" err="1"/>
              <a:t>preseries</a:t>
            </a:r>
            <a:r>
              <a:rPr lang="sv-SE" dirty="0"/>
              <a:t> tests </a:t>
            </a:r>
            <a:r>
              <a:rPr lang="sv-SE" dirty="0" err="1"/>
              <a:t>have</a:t>
            </a:r>
            <a:r>
              <a:rPr lang="sv-SE" dirty="0"/>
              <a:t> </a:t>
            </a:r>
            <a:r>
              <a:rPr lang="sv-SE" dirty="0" err="1"/>
              <a:t>been</a:t>
            </a:r>
            <a:r>
              <a:rPr lang="sv-SE" dirty="0"/>
              <a:t> </a:t>
            </a:r>
            <a:r>
              <a:rPr lang="sv-SE" dirty="0" err="1"/>
              <a:t>very</a:t>
            </a:r>
            <a:r>
              <a:rPr lang="sv-SE" dirty="0"/>
              <a:t> </a:t>
            </a:r>
            <a:r>
              <a:rPr lang="sv-SE" dirty="0" err="1"/>
              <a:t>valuable</a:t>
            </a:r>
            <a:r>
              <a:rPr lang="sv-SE" dirty="0"/>
              <a:t> in risk </a:t>
            </a:r>
            <a:r>
              <a:rPr lang="sv-SE" dirty="0" err="1"/>
              <a:t>reduction</a:t>
            </a:r>
            <a:r>
              <a:rPr lang="sv-SE" dirty="0"/>
              <a:t>.</a:t>
            </a:r>
          </a:p>
          <a:p>
            <a:pPr marL="285750" indent="-285750">
              <a:buFont typeface="Arial" panose="020B0604020202020204" pitchFamily="34" charset="0"/>
              <a:buChar char="•"/>
            </a:pPr>
            <a:r>
              <a:rPr lang="sv-SE" dirty="0"/>
              <a:t>AU and ESS </a:t>
            </a:r>
            <a:r>
              <a:rPr lang="sv-SE" dirty="0" err="1"/>
              <a:t>observed</a:t>
            </a:r>
            <a:r>
              <a:rPr lang="sv-SE" dirty="0"/>
              <a:t> the FAT-1 </a:t>
            </a:r>
            <a:r>
              <a:rPr lang="sv-SE" dirty="0" err="1"/>
              <a:t>results</a:t>
            </a:r>
            <a:r>
              <a:rPr lang="sv-SE" dirty="0"/>
              <a:t> at Danfysik.</a:t>
            </a:r>
          </a:p>
          <a:p>
            <a:pPr marL="285750" indent="-285750">
              <a:buFont typeface="Arial" panose="020B0604020202020204" pitchFamily="34" charset="0"/>
              <a:buChar char="•"/>
            </a:pPr>
            <a:r>
              <a:rPr lang="sv-SE" dirty="0"/>
              <a:t>AU has </a:t>
            </a:r>
            <a:r>
              <a:rPr lang="sv-SE" dirty="0" err="1"/>
              <a:t>accepted</a:t>
            </a:r>
            <a:r>
              <a:rPr lang="sv-SE" dirty="0"/>
              <a:t> all the FAT-1 test </a:t>
            </a:r>
            <a:r>
              <a:rPr lang="sv-SE" dirty="0" err="1"/>
              <a:t>results</a:t>
            </a:r>
            <a:r>
              <a:rPr lang="sv-SE" dirty="0"/>
              <a:t>. </a:t>
            </a:r>
            <a:r>
              <a:rPr lang="sv-SE" dirty="0" err="1"/>
              <a:t>There</a:t>
            </a:r>
            <a:r>
              <a:rPr lang="sv-SE" dirty="0"/>
              <a:t> </a:t>
            </a:r>
            <a:r>
              <a:rPr lang="sv-SE" dirty="0" err="1"/>
              <a:t>were</a:t>
            </a:r>
            <a:r>
              <a:rPr lang="sv-SE" dirty="0"/>
              <a:t> </a:t>
            </a:r>
            <a:r>
              <a:rPr lang="sv-SE" dirty="0" err="1"/>
              <a:t>only</a:t>
            </a:r>
            <a:r>
              <a:rPr lang="sv-SE" dirty="0"/>
              <a:t> 3 </a:t>
            </a:r>
            <a:r>
              <a:rPr lang="sv-SE" dirty="0" err="1"/>
              <a:t>performance</a:t>
            </a:r>
            <a:r>
              <a:rPr lang="sv-SE" dirty="0"/>
              <a:t> </a:t>
            </a:r>
            <a:r>
              <a:rPr lang="sv-SE" dirty="0" err="1"/>
              <a:t>requirements</a:t>
            </a:r>
            <a:r>
              <a:rPr lang="sv-SE" dirty="0"/>
              <a:t> </a:t>
            </a:r>
            <a:r>
              <a:rPr lang="sv-SE" dirty="0" err="1"/>
              <a:t>that</a:t>
            </a:r>
            <a:r>
              <a:rPr lang="sv-SE" dirty="0"/>
              <a:t> </a:t>
            </a:r>
            <a:r>
              <a:rPr lang="sv-SE" dirty="0" err="1"/>
              <a:t>were</a:t>
            </a:r>
            <a:r>
              <a:rPr lang="sv-SE" dirty="0"/>
              <a:t> not </a:t>
            </a:r>
            <a:r>
              <a:rPr lang="sv-SE" dirty="0" err="1"/>
              <a:t>met</a:t>
            </a:r>
            <a:r>
              <a:rPr lang="sv-SE" dirty="0"/>
              <a:t> </a:t>
            </a:r>
            <a:r>
              <a:rPr lang="sv-SE" dirty="0" err="1"/>
              <a:t>but</a:t>
            </a:r>
            <a:r>
              <a:rPr lang="sv-SE" dirty="0"/>
              <a:t> </a:t>
            </a:r>
            <a:r>
              <a:rPr lang="sv-SE" dirty="0" err="1"/>
              <a:t>upon</a:t>
            </a:r>
            <a:r>
              <a:rPr lang="sv-SE" dirty="0"/>
              <a:t> </a:t>
            </a:r>
            <a:r>
              <a:rPr lang="sv-SE" dirty="0" err="1"/>
              <a:t>reflection</a:t>
            </a:r>
            <a:r>
              <a:rPr lang="sv-SE" dirty="0"/>
              <a:t> </a:t>
            </a:r>
            <a:r>
              <a:rPr lang="sv-SE" dirty="0" err="1"/>
              <a:t>these</a:t>
            </a:r>
            <a:r>
              <a:rPr lang="sv-SE" dirty="0"/>
              <a:t> </a:t>
            </a:r>
            <a:r>
              <a:rPr lang="sv-SE" dirty="0" err="1"/>
              <a:t>slightly</a:t>
            </a:r>
            <a:r>
              <a:rPr lang="sv-SE" dirty="0"/>
              <a:t>  </a:t>
            </a:r>
            <a:r>
              <a:rPr lang="sv-SE" dirty="0" err="1"/>
              <a:t>out</a:t>
            </a:r>
            <a:r>
              <a:rPr lang="sv-SE" dirty="0"/>
              <a:t> </a:t>
            </a:r>
            <a:r>
              <a:rPr lang="sv-SE" dirty="0" err="1"/>
              <a:t>of</a:t>
            </a:r>
            <a:r>
              <a:rPr lang="sv-SE" dirty="0"/>
              <a:t> </a:t>
            </a:r>
            <a:r>
              <a:rPr lang="sv-SE" dirty="0" err="1"/>
              <a:t>tolerance</a:t>
            </a:r>
            <a:r>
              <a:rPr lang="sv-SE" dirty="0"/>
              <a:t> </a:t>
            </a:r>
            <a:r>
              <a:rPr lang="sv-SE" dirty="0" err="1"/>
              <a:t>results</a:t>
            </a:r>
            <a:r>
              <a:rPr lang="sv-SE" dirty="0"/>
              <a:t> </a:t>
            </a:r>
            <a:r>
              <a:rPr lang="sv-SE" dirty="0" err="1"/>
              <a:t>are</a:t>
            </a:r>
            <a:r>
              <a:rPr lang="sv-SE" dirty="0"/>
              <a:t> </a:t>
            </a:r>
            <a:r>
              <a:rPr lang="sv-SE" dirty="0" err="1"/>
              <a:t>seen</a:t>
            </a:r>
            <a:r>
              <a:rPr lang="sv-SE" dirty="0"/>
              <a:t> as acceptable.</a:t>
            </a:r>
          </a:p>
          <a:p>
            <a:pPr marL="285750" indent="-285750">
              <a:buFont typeface="Arial" panose="020B0604020202020204" pitchFamily="34" charset="0"/>
              <a:buChar char="•"/>
            </a:pPr>
            <a:r>
              <a:rPr lang="sv-SE" dirty="0"/>
              <a:t>The FAT shows </a:t>
            </a:r>
            <a:r>
              <a:rPr lang="sv-SE" dirty="0" err="1"/>
              <a:t>that</a:t>
            </a:r>
            <a:r>
              <a:rPr lang="sv-SE" dirty="0"/>
              <a:t> </a:t>
            </a:r>
            <a:r>
              <a:rPr lang="sv-SE" dirty="0" err="1"/>
              <a:t>water</a:t>
            </a:r>
            <a:r>
              <a:rPr lang="sv-SE" dirty="0"/>
              <a:t> </a:t>
            </a:r>
            <a:r>
              <a:rPr lang="sv-SE" dirty="0" err="1"/>
              <a:t>cooling</a:t>
            </a:r>
            <a:r>
              <a:rPr lang="sv-SE" dirty="0"/>
              <a:t> </a:t>
            </a:r>
            <a:r>
              <a:rPr lang="sv-SE" dirty="0" err="1"/>
              <a:t>of</a:t>
            </a:r>
            <a:r>
              <a:rPr lang="sv-SE" dirty="0"/>
              <a:t> the termination </a:t>
            </a:r>
            <a:r>
              <a:rPr lang="sv-SE" dirty="0" err="1"/>
              <a:t>boxes</a:t>
            </a:r>
            <a:r>
              <a:rPr lang="sv-SE" dirty="0"/>
              <a:t> </a:t>
            </a:r>
            <a:r>
              <a:rPr lang="sv-SE" dirty="0" err="1"/>
              <a:t>will</a:t>
            </a:r>
            <a:r>
              <a:rPr lang="sv-SE" dirty="0"/>
              <a:t> be </a:t>
            </a:r>
            <a:r>
              <a:rPr lang="sv-SE" dirty="0" err="1"/>
              <a:t>necessary</a:t>
            </a:r>
            <a:r>
              <a:rPr lang="sv-SE" dirty="0"/>
              <a:t>. ESS (WP16) is </a:t>
            </a:r>
            <a:r>
              <a:rPr lang="sv-SE" dirty="0" err="1"/>
              <a:t>aware</a:t>
            </a:r>
            <a:r>
              <a:rPr lang="sv-SE" dirty="0"/>
              <a:t> </a:t>
            </a:r>
            <a:r>
              <a:rPr lang="sv-SE" dirty="0" err="1"/>
              <a:t>of</a:t>
            </a:r>
            <a:r>
              <a:rPr lang="sv-SE" dirty="0"/>
              <a:t> </a:t>
            </a:r>
            <a:r>
              <a:rPr lang="sv-SE" dirty="0" err="1"/>
              <a:t>this</a:t>
            </a:r>
            <a:r>
              <a:rPr lang="sv-SE" dirty="0"/>
              <a:t> </a:t>
            </a:r>
            <a:r>
              <a:rPr lang="sv-SE" dirty="0" err="1"/>
              <a:t>requirement</a:t>
            </a:r>
            <a:r>
              <a:rPr lang="sv-SE" dirty="0"/>
              <a:t> and </a:t>
            </a:r>
            <a:r>
              <a:rPr lang="sv-SE" dirty="0" err="1"/>
              <a:t>will</a:t>
            </a:r>
            <a:r>
              <a:rPr lang="sv-SE" dirty="0"/>
              <a:t> </a:t>
            </a:r>
            <a:r>
              <a:rPr lang="sv-SE" dirty="0" err="1"/>
              <a:t>provide</a:t>
            </a:r>
            <a:r>
              <a:rPr lang="sv-SE" dirty="0"/>
              <a:t> </a:t>
            </a:r>
            <a:r>
              <a:rPr lang="sv-SE" dirty="0" err="1"/>
              <a:t>water</a:t>
            </a:r>
            <a:r>
              <a:rPr lang="sv-SE" dirty="0"/>
              <a:t> </a:t>
            </a:r>
            <a:r>
              <a:rPr lang="sv-SE" dirty="0" err="1"/>
              <a:t>cooling</a:t>
            </a:r>
            <a:r>
              <a:rPr lang="sv-SE" dirty="0"/>
              <a:t> at </a:t>
            </a:r>
            <a:r>
              <a:rPr lang="sv-SE" dirty="0" err="1"/>
              <a:t>these</a:t>
            </a:r>
            <a:r>
              <a:rPr lang="sv-SE" dirty="0"/>
              <a:t> </a:t>
            </a:r>
            <a:r>
              <a:rPr lang="sv-SE" dirty="0" err="1"/>
              <a:t>locations</a:t>
            </a:r>
            <a:r>
              <a:rPr lang="sv-SE" dirty="0"/>
              <a:t> in the tunnel.</a:t>
            </a:r>
          </a:p>
          <a:p>
            <a:pPr marL="285750" indent="-285750">
              <a:buFont typeface="Arial" panose="020B0604020202020204" pitchFamily="34" charset="0"/>
              <a:buChar char="•"/>
            </a:pPr>
            <a:r>
              <a:rPr lang="sv-SE" dirty="0"/>
              <a:t>All SAT tests </a:t>
            </a:r>
            <a:r>
              <a:rPr lang="sv-SE" dirty="0" err="1"/>
              <a:t>have</a:t>
            </a:r>
            <a:r>
              <a:rPr lang="sv-SE" dirty="0"/>
              <a:t> </a:t>
            </a:r>
            <a:r>
              <a:rPr lang="sv-SE" dirty="0" err="1"/>
              <a:t>been</a:t>
            </a:r>
            <a:r>
              <a:rPr lang="sv-SE" dirty="0"/>
              <a:t> </a:t>
            </a:r>
            <a:r>
              <a:rPr lang="sv-SE" dirty="0" err="1"/>
              <a:t>judged</a:t>
            </a:r>
            <a:r>
              <a:rPr lang="sv-SE" dirty="0"/>
              <a:t> </a:t>
            </a:r>
            <a:r>
              <a:rPr lang="sv-SE" dirty="0" err="1"/>
              <a:t>both</a:t>
            </a:r>
            <a:r>
              <a:rPr lang="sv-SE" dirty="0"/>
              <a:t> by AU and ESS  - WP6 to </a:t>
            </a:r>
            <a:r>
              <a:rPr lang="sv-SE" dirty="0" err="1"/>
              <a:t>have</a:t>
            </a:r>
            <a:r>
              <a:rPr lang="sv-SE" dirty="0"/>
              <a:t> </a:t>
            </a:r>
            <a:r>
              <a:rPr lang="sv-SE" dirty="0" err="1"/>
              <a:t>been</a:t>
            </a:r>
            <a:r>
              <a:rPr lang="sv-SE" dirty="0"/>
              <a:t> </a:t>
            </a:r>
            <a:r>
              <a:rPr lang="sv-SE" dirty="0" err="1"/>
              <a:t>passed</a:t>
            </a:r>
            <a:r>
              <a:rPr lang="sv-SE" dirty="0"/>
              <a:t>.</a:t>
            </a:r>
          </a:p>
          <a:p>
            <a:pPr marL="285750" indent="-285750">
              <a:buFont typeface="Arial" panose="020B0604020202020204" pitchFamily="34" charset="0"/>
              <a:buChar char="•"/>
            </a:pPr>
            <a:r>
              <a:rPr lang="sv-SE" dirty="0"/>
              <a:t>No </a:t>
            </a:r>
            <a:r>
              <a:rPr lang="sv-SE" dirty="0" err="1"/>
              <a:t>significant</a:t>
            </a:r>
            <a:r>
              <a:rPr lang="sv-SE" dirty="0"/>
              <a:t> </a:t>
            </a:r>
            <a:r>
              <a:rPr lang="sv-SE" dirty="0" err="1"/>
              <a:t>technical</a:t>
            </a:r>
            <a:r>
              <a:rPr lang="sv-SE" dirty="0"/>
              <a:t> </a:t>
            </a:r>
            <a:r>
              <a:rPr lang="sv-SE" dirty="0" err="1"/>
              <a:t>issues</a:t>
            </a:r>
            <a:r>
              <a:rPr lang="sv-SE" dirty="0"/>
              <a:t> </a:t>
            </a:r>
            <a:r>
              <a:rPr lang="sv-SE" dirty="0" err="1"/>
              <a:t>have</a:t>
            </a:r>
            <a:r>
              <a:rPr lang="sv-SE" dirty="0"/>
              <a:t> </a:t>
            </a:r>
            <a:r>
              <a:rPr lang="sv-SE" dirty="0" err="1"/>
              <a:t>been</a:t>
            </a:r>
            <a:r>
              <a:rPr lang="sv-SE" dirty="0"/>
              <a:t> </a:t>
            </a:r>
            <a:r>
              <a:rPr lang="sv-SE" dirty="0" err="1"/>
              <a:t>identified</a:t>
            </a:r>
            <a:r>
              <a:rPr lang="sv-SE" dirty="0"/>
              <a:t> in the </a:t>
            </a:r>
            <a:r>
              <a:rPr lang="sv-SE" dirty="0" err="1"/>
              <a:t>testing</a:t>
            </a:r>
            <a:r>
              <a:rPr lang="sv-SE" dirty="0"/>
              <a:t>.</a:t>
            </a:r>
          </a:p>
          <a:p>
            <a:pPr marL="285750" indent="-285750">
              <a:buFont typeface="Arial" panose="020B0604020202020204" pitchFamily="34" charset="0"/>
              <a:buChar char="•"/>
            </a:pPr>
            <a:r>
              <a:rPr lang="sv-SE" dirty="0"/>
              <a:t>The </a:t>
            </a:r>
            <a:r>
              <a:rPr lang="sv-SE" dirty="0" err="1"/>
              <a:t>project</a:t>
            </a:r>
            <a:r>
              <a:rPr lang="sv-SE" dirty="0"/>
              <a:t> is on </a:t>
            </a:r>
            <a:r>
              <a:rPr lang="sv-SE" dirty="0" err="1"/>
              <a:t>track</a:t>
            </a:r>
            <a:r>
              <a:rPr lang="sv-SE" dirty="0"/>
              <a:t> to </a:t>
            </a:r>
            <a:r>
              <a:rPr lang="sv-SE" dirty="0" err="1"/>
              <a:t>provide</a:t>
            </a:r>
            <a:r>
              <a:rPr lang="sv-SE" dirty="0"/>
              <a:t> the system to ESS prior to the end </a:t>
            </a:r>
            <a:r>
              <a:rPr lang="sv-SE" dirty="0" err="1"/>
              <a:t>of</a:t>
            </a:r>
            <a:r>
              <a:rPr lang="sv-SE" dirty="0"/>
              <a:t> 2018 </a:t>
            </a:r>
            <a:r>
              <a:rPr lang="sv-SE" dirty="0" err="1"/>
              <a:t>well</a:t>
            </a:r>
            <a:r>
              <a:rPr lang="sv-SE" dirty="0"/>
              <a:t> in </a:t>
            </a:r>
            <a:r>
              <a:rPr lang="sv-SE" dirty="0" err="1"/>
              <a:t>advance</a:t>
            </a:r>
            <a:r>
              <a:rPr lang="sv-SE" dirty="0"/>
              <a:t> </a:t>
            </a:r>
            <a:r>
              <a:rPr lang="sv-SE" dirty="0" err="1"/>
              <a:t>of</a:t>
            </a:r>
            <a:r>
              <a:rPr lang="sv-SE" dirty="0"/>
              <a:t> the </a:t>
            </a:r>
            <a:r>
              <a:rPr lang="sv-SE" dirty="0" err="1"/>
              <a:t>time</a:t>
            </a:r>
            <a:r>
              <a:rPr lang="sv-SE" dirty="0"/>
              <a:t> it is </a:t>
            </a:r>
            <a:r>
              <a:rPr lang="sv-SE" dirty="0" err="1"/>
              <a:t>required</a:t>
            </a:r>
            <a:r>
              <a:rPr lang="sv-SE" dirty="0"/>
              <a:t> in the new </a:t>
            </a:r>
            <a:r>
              <a:rPr lang="sv-SE" dirty="0" err="1"/>
              <a:t>schedule</a:t>
            </a:r>
            <a:r>
              <a:rPr lang="sv-SE" dirty="0"/>
              <a:t>. Thus </a:t>
            </a:r>
            <a:r>
              <a:rPr lang="sv-SE" dirty="0" err="1"/>
              <a:t>there</a:t>
            </a:r>
            <a:r>
              <a:rPr lang="sv-SE" dirty="0"/>
              <a:t> is </a:t>
            </a:r>
            <a:r>
              <a:rPr lang="sv-SE" dirty="0" err="1"/>
              <a:t>significant</a:t>
            </a:r>
            <a:r>
              <a:rPr lang="sv-SE" dirty="0"/>
              <a:t> </a:t>
            </a:r>
            <a:r>
              <a:rPr lang="sv-SE" dirty="0" err="1"/>
              <a:t>schedule</a:t>
            </a:r>
            <a:r>
              <a:rPr lang="sv-SE" dirty="0"/>
              <a:t> float for </a:t>
            </a:r>
            <a:r>
              <a:rPr lang="sv-SE" dirty="0" err="1"/>
              <a:t>these</a:t>
            </a:r>
            <a:r>
              <a:rPr lang="sv-SE" dirty="0"/>
              <a:t> </a:t>
            </a:r>
            <a:r>
              <a:rPr lang="sv-SE" dirty="0" err="1"/>
              <a:t>components</a:t>
            </a:r>
            <a:r>
              <a:rPr lang="sv-SE" dirty="0"/>
              <a:t>.</a:t>
            </a:r>
          </a:p>
          <a:p>
            <a:pPr marL="285750" indent="-285750">
              <a:buFont typeface="Arial" panose="020B0604020202020204" pitchFamily="34" charset="0"/>
              <a:buChar char="•"/>
            </a:pPr>
            <a:r>
              <a:rPr lang="sv-SE" dirty="0" err="1"/>
              <a:t>There</a:t>
            </a:r>
            <a:r>
              <a:rPr lang="sv-SE" dirty="0"/>
              <a:t> is a risk </a:t>
            </a:r>
            <a:r>
              <a:rPr lang="sv-SE" dirty="0" err="1"/>
              <a:t>associated</a:t>
            </a:r>
            <a:r>
              <a:rPr lang="sv-SE" dirty="0"/>
              <a:t> </a:t>
            </a:r>
            <a:r>
              <a:rPr lang="sv-SE" dirty="0" err="1"/>
              <a:t>with</a:t>
            </a:r>
            <a:r>
              <a:rPr lang="sv-SE" dirty="0"/>
              <a:t> the lack </a:t>
            </a:r>
            <a:r>
              <a:rPr lang="sv-SE" dirty="0" err="1"/>
              <a:t>of</a:t>
            </a:r>
            <a:r>
              <a:rPr lang="sv-SE" dirty="0"/>
              <a:t> source </a:t>
            </a:r>
            <a:r>
              <a:rPr lang="sv-SE" dirty="0" err="1"/>
              <a:t>code</a:t>
            </a:r>
            <a:r>
              <a:rPr lang="sv-SE" dirty="0"/>
              <a:t> for the </a:t>
            </a:r>
            <a:r>
              <a:rPr lang="sv-SE" dirty="0" err="1"/>
              <a:t>regulation</a:t>
            </a:r>
            <a:r>
              <a:rPr lang="sv-SE" dirty="0"/>
              <a:t> board.</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1219219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a:t>
            </a:r>
          </a:p>
        </p:txBody>
      </p:sp>
      <p:sp>
        <p:nvSpPr>
          <p:cNvPr id="4" name="Date Placeholder 3"/>
          <p:cNvSpPr>
            <a:spLocks noGrp="1"/>
          </p:cNvSpPr>
          <p:nvPr>
            <p:ph type="dt" sz="half" idx="10"/>
          </p:nvPr>
        </p:nvSpPr>
        <p:spPr/>
        <p:txBody>
          <a:bodyPr/>
          <a:lstStyle/>
          <a:p>
            <a:r>
              <a:rPr lang="sv-SE"/>
              <a:t>May 2018</a:t>
            </a:r>
            <a:endParaRPr lang="sv-SE" dirty="0"/>
          </a:p>
        </p:txBody>
      </p:sp>
      <p:sp>
        <p:nvSpPr>
          <p:cNvPr id="5" name="Footer Placeholder 4"/>
          <p:cNvSpPr>
            <a:spLocks noGrp="1"/>
          </p:cNvSpPr>
          <p:nvPr>
            <p:ph type="ftr" sz="quarter" idx="11"/>
          </p:nvPr>
        </p:nvSpPr>
        <p:spPr/>
        <p:txBody>
          <a:bodyPr/>
          <a:lstStyle/>
          <a:p>
            <a:r>
              <a:rPr lang="sv-SE"/>
              <a:t>RSM CDR3-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559563"/>
            <a:ext cx="8420171" cy="4038981"/>
          </a:xfrm>
        </p:spPr>
        <p:txBody>
          <a:bodyPr/>
          <a:lstStyle/>
          <a:p>
            <a:r>
              <a:rPr lang="en-GB" dirty="0">
                <a:solidFill>
                  <a:srgbClr val="000000"/>
                </a:solidFill>
              </a:rPr>
              <a:t>  </a:t>
            </a:r>
          </a:p>
        </p:txBody>
      </p:sp>
      <p:sp>
        <p:nvSpPr>
          <p:cNvPr id="3" name="TextBox 2">
            <a:extLst>
              <a:ext uri="{FF2B5EF4-FFF2-40B4-BE49-F238E27FC236}">
                <a16:creationId xmlns:a16="http://schemas.microsoft.com/office/drawing/2014/main" id="{CC74BE88-D6E3-034C-9633-3474725532A5}"/>
              </a:ext>
            </a:extLst>
          </p:cNvPr>
          <p:cNvSpPr txBox="1"/>
          <p:nvPr/>
        </p:nvSpPr>
        <p:spPr>
          <a:xfrm>
            <a:off x="136470" y="1559562"/>
            <a:ext cx="8788074" cy="461665"/>
          </a:xfrm>
          <a:prstGeom prst="rect">
            <a:avLst/>
          </a:prstGeom>
          <a:noFill/>
        </p:spPr>
        <p:txBody>
          <a:bodyPr wrap="square" rtlCol="0">
            <a:spAutoFit/>
          </a:bodyPr>
          <a:lstStyle/>
          <a:p>
            <a:r>
              <a:rPr lang="sv-SE" sz="2400" dirty="0"/>
              <a:t>	</a:t>
            </a:r>
          </a:p>
        </p:txBody>
      </p:sp>
      <p:sp>
        <p:nvSpPr>
          <p:cNvPr id="8" name="TextBox 7">
            <a:extLst>
              <a:ext uri="{FF2B5EF4-FFF2-40B4-BE49-F238E27FC236}">
                <a16:creationId xmlns:a16="http://schemas.microsoft.com/office/drawing/2014/main" id="{3085D1E6-7338-A74D-923B-85C6E8F92757}"/>
              </a:ext>
            </a:extLst>
          </p:cNvPr>
          <p:cNvSpPr txBox="1"/>
          <p:nvPr/>
        </p:nvSpPr>
        <p:spPr>
          <a:xfrm>
            <a:off x="381000" y="1698061"/>
            <a:ext cx="8417312" cy="830997"/>
          </a:xfrm>
          <a:prstGeom prst="rect">
            <a:avLst/>
          </a:prstGeom>
          <a:noFill/>
        </p:spPr>
        <p:txBody>
          <a:bodyPr wrap="square" rtlCol="0">
            <a:spAutoFit/>
          </a:bodyPr>
          <a:lstStyle/>
          <a:p>
            <a:r>
              <a:rPr lang="sv-SE" sz="2400" dirty="0"/>
              <a:t>The </a:t>
            </a:r>
            <a:r>
              <a:rPr lang="sv-SE" sz="2400" dirty="0" err="1"/>
              <a:t>committee</a:t>
            </a:r>
            <a:r>
              <a:rPr lang="sv-SE" sz="2400" dirty="0"/>
              <a:t> </a:t>
            </a:r>
            <a:r>
              <a:rPr lang="sv-SE" sz="2400" dirty="0" err="1"/>
              <a:t>agrees</a:t>
            </a:r>
            <a:r>
              <a:rPr lang="sv-SE" sz="2400" dirty="0"/>
              <a:t> </a:t>
            </a:r>
            <a:r>
              <a:rPr lang="sv-SE" sz="2400" dirty="0" err="1"/>
              <a:t>that</a:t>
            </a:r>
            <a:r>
              <a:rPr lang="sv-SE" sz="2400" dirty="0"/>
              <a:t> AU  and Danfysik </a:t>
            </a:r>
            <a:r>
              <a:rPr lang="sv-SE" sz="2400" dirty="0" err="1"/>
              <a:t>can</a:t>
            </a:r>
            <a:r>
              <a:rPr lang="sv-SE" sz="2400" dirty="0"/>
              <a:t> </a:t>
            </a:r>
            <a:r>
              <a:rPr lang="sv-SE" sz="2400" dirty="0" err="1"/>
              <a:t>move</a:t>
            </a:r>
            <a:r>
              <a:rPr lang="sv-SE" sz="2400" dirty="0"/>
              <a:t> </a:t>
            </a:r>
            <a:r>
              <a:rPr lang="sv-SE" sz="2400" dirty="0" err="1"/>
              <a:t>into</a:t>
            </a:r>
            <a:r>
              <a:rPr lang="sv-SE" sz="2400" dirty="0"/>
              <a:t> series </a:t>
            </a:r>
            <a:r>
              <a:rPr lang="sv-SE" sz="2400" dirty="0" err="1"/>
              <a:t>production</a:t>
            </a:r>
            <a:r>
              <a:rPr lang="sv-SE" sz="2400" dirty="0"/>
              <a:t> </a:t>
            </a:r>
            <a:r>
              <a:rPr lang="sv-SE" sz="2400" dirty="0" err="1"/>
              <a:t>of</a:t>
            </a:r>
            <a:r>
              <a:rPr lang="sv-SE" sz="2400" dirty="0"/>
              <a:t> the RSM system.</a:t>
            </a:r>
          </a:p>
        </p:txBody>
      </p:sp>
    </p:spTree>
    <p:extLst>
      <p:ext uri="{BB962C8B-B14F-4D97-AF65-F5344CB8AC3E}">
        <p14:creationId xmlns:p14="http://schemas.microsoft.com/office/powerpoint/2010/main" val="384284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147877" y="1550471"/>
            <a:ext cx="8848245" cy="4210353"/>
          </a:xfrm>
        </p:spPr>
        <p:txBody>
          <a:bodyPr/>
          <a:lstStyle/>
          <a:p>
            <a:endParaRPr lang="en-US" sz="1800" i="1" dirty="0">
              <a:solidFill>
                <a:srgbClr val="000000"/>
              </a:solidFill>
            </a:endParaRPr>
          </a:p>
          <a:p>
            <a:endParaRPr lang="en-US" sz="1800" i="1" dirty="0">
              <a:solidFill>
                <a:srgbClr val="000000"/>
              </a:solidFill>
            </a:endParaRPr>
          </a:p>
          <a:p>
            <a:endParaRPr lang="en-US" sz="1800" i="1" dirty="0">
              <a:solidFill>
                <a:srgbClr val="000000"/>
              </a:solidFill>
            </a:endParaRPr>
          </a:p>
          <a:p>
            <a:endParaRPr lang="en-US" sz="1800" i="1" dirty="0">
              <a:solidFill>
                <a:srgbClr val="000000"/>
              </a:solidFill>
            </a:endParaRPr>
          </a:p>
        </p:txBody>
      </p:sp>
      <p:sp>
        <p:nvSpPr>
          <p:cNvPr id="4" name="Date Placeholder 3"/>
          <p:cNvSpPr>
            <a:spLocks noGrp="1"/>
          </p:cNvSpPr>
          <p:nvPr>
            <p:ph type="dt" sz="half" idx="10"/>
          </p:nvPr>
        </p:nvSpPr>
        <p:spPr/>
        <p:txBody>
          <a:bodyPr/>
          <a:lstStyle/>
          <a:p>
            <a:r>
              <a:rPr lang="sv-SE"/>
              <a:t>May 2018</a:t>
            </a:r>
          </a:p>
        </p:txBody>
      </p:sp>
      <p:sp>
        <p:nvSpPr>
          <p:cNvPr id="5" name="Footer Placeholder 4"/>
          <p:cNvSpPr>
            <a:spLocks noGrp="1"/>
          </p:cNvSpPr>
          <p:nvPr>
            <p:ph type="ftr" sz="quarter" idx="11"/>
          </p:nvPr>
        </p:nvSpPr>
        <p:spPr/>
        <p:txBody>
          <a:bodyPr/>
          <a:lstStyle/>
          <a:p>
            <a:r>
              <a:rPr lang="sv-SE"/>
              <a:t>RSM CDR3-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TextBox 6">
            <a:extLst>
              <a:ext uri="{FF2B5EF4-FFF2-40B4-BE49-F238E27FC236}">
                <a16:creationId xmlns:a16="http://schemas.microsoft.com/office/drawing/2014/main" id="{43BB53D9-5504-8E4F-93A3-BB072B3291E7}"/>
              </a:ext>
            </a:extLst>
          </p:cNvPr>
          <p:cNvSpPr txBox="1"/>
          <p:nvPr/>
        </p:nvSpPr>
        <p:spPr>
          <a:xfrm>
            <a:off x="132080" y="1727200"/>
            <a:ext cx="8554720" cy="4801314"/>
          </a:xfrm>
          <a:prstGeom prst="rect">
            <a:avLst/>
          </a:prstGeom>
          <a:noFill/>
        </p:spPr>
        <p:txBody>
          <a:bodyPr wrap="square" rtlCol="0">
            <a:spAutoFit/>
          </a:bodyPr>
          <a:lstStyle/>
          <a:p>
            <a:pPr lvl="0"/>
            <a:r>
              <a:rPr lang="en-GB" dirty="0"/>
              <a:t>Has design and supporting activity for the RSM system progressed and reached a level of technical maturity in accordance with the activities and milestones for this Work Unit recorded in the ESS ACCSYS Project and been documented sufficiently and presented in a suitable format to enable review at this CDR?</a:t>
            </a:r>
          </a:p>
          <a:p>
            <a:pPr lvl="0"/>
            <a:endParaRPr lang="en-GB" dirty="0"/>
          </a:p>
          <a:p>
            <a:pPr lvl="0"/>
            <a:r>
              <a:rPr lang="en-GB" dirty="0"/>
              <a:t>	</a:t>
            </a:r>
            <a:r>
              <a:rPr lang="en-GB" i="1" dirty="0"/>
              <a:t>Yes</a:t>
            </a:r>
            <a:endParaRPr lang="en-GB" dirty="0"/>
          </a:p>
          <a:p>
            <a:pPr lvl="0"/>
            <a:endParaRPr lang="en-US" dirty="0"/>
          </a:p>
          <a:p>
            <a:pPr lvl="0"/>
            <a:r>
              <a:rPr lang="en-GB" dirty="0"/>
              <a:t>Are all or a sufficient coverage of requirements and specifications for the RSM system, including for its interfaces with other systems, documented by ESS, communicated to and understood by the Work Unit team?</a:t>
            </a:r>
          </a:p>
          <a:p>
            <a:pPr lvl="0"/>
            <a:endParaRPr lang="en-GB" dirty="0"/>
          </a:p>
          <a:p>
            <a:pPr lvl="0"/>
            <a:r>
              <a:rPr lang="en-GB" dirty="0"/>
              <a:t>	</a:t>
            </a:r>
            <a:r>
              <a:rPr lang="en-GB" i="1" dirty="0"/>
              <a:t>Yes</a:t>
            </a:r>
          </a:p>
          <a:p>
            <a:endParaRPr lang="en-US" dirty="0"/>
          </a:p>
          <a:p>
            <a:pPr lvl="0"/>
            <a:r>
              <a:rPr lang="en-GB" dirty="0"/>
              <a:t>Does the design meet these requirements and specifications?</a:t>
            </a:r>
          </a:p>
          <a:p>
            <a:pPr lvl="0"/>
            <a:endParaRPr lang="en-GB" dirty="0"/>
          </a:p>
          <a:p>
            <a:pPr lvl="0"/>
            <a:r>
              <a:rPr lang="en-GB" dirty="0"/>
              <a:t>	</a:t>
            </a:r>
            <a:r>
              <a:rPr lang="en-GB" i="1" dirty="0"/>
              <a:t>Yes</a:t>
            </a:r>
            <a:br>
              <a:rPr lang="en-GB" dirty="0"/>
            </a:br>
            <a:endParaRPr lang="en-US" dirty="0"/>
          </a:p>
        </p:txBody>
      </p:sp>
    </p:spTree>
    <p:extLst>
      <p:ext uri="{BB962C8B-B14F-4D97-AF65-F5344CB8AC3E}">
        <p14:creationId xmlns:p14="http://schemas.microsoft.com/office/powerpoint/2010/main" val="8628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147877" y="1441531"/>
            <a:ext cx="8848245" cy="4210353"/>
          </a:xfrm>
        </p:spPr>
        <p:txBody>
          <a:bodyPr/>
          <a:lstStyle/>
          <a:p>
            <a:pPr lvl="0"/>
            <a:r>
              <a:rPr lang="en-GB" sz="1800" dirty="0">
                <a:solidFill>
                  <a:schemeClr val="tx1"/>
                </a:solidFill>
              </a:rPr>
              <a:t>Have safety issues and technical risks been identified and eliminated or otherwise mitigated for in the detailed design or identified for managing for manufacture, assembly, installation or operation?</a:t>
            </a:r>
          </a:p>
          <a:p>
            <a:pPr lvl="0"/>
            <a:r>
              <a:rPr lang="en-GB" sz="1800" dirty="0">
                <a:solidFill>
                  <a:schemeClr val="tx1"/>
                </a:solidFill>
              </a:rPr>
              <a:t>	</a:t>
            </a:r>
            <a:r>
              <a:rPr lang="en-GB" sz="1800" i="1" dirty="0">
                <a:solidFill>
                  <a:schemeClr val="tx1"/>
                </a:solidFill>
              </a:rPr>
              <a:t>No major safety issues were identified. The issues seen at the last CDR regarding shielding of exposed terminals is being addressed.</a:t>
            </a:r>
            <a:br>
              <a:rPr lang="en-GB" sz="1800" dirty="0">
                <a:solidFill>
                  <a:schemeClr val="tx1"/>
                </a:solidFill>
              </a:rPr>
            </a:br>
            <a:endParaRPr lang="en-US" sz="1800" dirty="0">
              <a:solidFill>
                <a:schemeClr val="tx1"/>
              </a:solidFill>
            </a:endParaRPr>
          </a:p>
          <a:p>
            <a:pPr lvl="0"/>
            <a:r>
              <a:rPr lang="en-GB" sz="1800" dirty="0">
                <a:solidFill>
                  <a:schemeClr val="tx1"/>
                </a:solidFill>
              </a:rPr>
              <a:t>What quality assurance and quality control activities have been planned and how will these be conducted and documented or reported?</a:t>
            </a:r>
          </a:p>
          <a:p>
            <a:pPr lvl="0"/>
            <a:r>
              <a:rPr lang="en-GB" sz="1800" dirty="0">
                <a:solidFill>
                  <a:schemeClr val="tx1"/>
                </a:solidFill>
              </a:rPr>
              <a:t>	</a:t>
            </a:r>
            <a:r>
              <a:rPr lang="en-GB" sz="1800" i="1" dirty="0" err="1">
                <a:solidFill>
                  <a:schemeClr val="tx1"/>
                </a:solidFill>
              </a:rPr>
              <a:t>Danfysik</a:t>
            </a:r>
            <a:r>
              <a:rPr lang="en-GB" sz="1800" i="1" dirty="0">
                <a:solidFill>
                  <a:schemeClr val="tx1"/>
                </a:solidFill>
              </a:rPr>
              <a:t> is prepared to make CE declarations for the components of the RSM.</a:t>
            </a:r>
            <a:endParaRPr lang="en-US" sz="1800" dirty="0">
              <a:solidFill>
                <a:schemeClr val="tx1"/>
              </a:solidFill>
            </a:endParaRPr>
          </a:p>
          <a:p>
            <a:pPr lvl="0"/>
            <a:r>
              <a:rPr lang="en-GB" sz="1800" dirty="0">
                <a:solidFill>
                  <a:schemeClr val="tx1"/>
                </a:solidFill>
              </a:rPr>
              <a:t>Are there sufficient staff resources assigned to the Work Unit team by its parent Aarhus University and its subcontractor(s) to allow to progress with work in accordance with activities, durations and milestone dates shown in the ESS ACCSYS Project plan?</a:t>
            </a:r>
          </a:p>
          <a:p>
            <a:pPr lvl="0"/>
            <a:r>
              <a:rPr lang="en-GB" sz="1800" dirty="0">
                <a:solidFill>
                  <a:schemeClr val="tx1"/>
                </a:solidFill>
              </a:rPr>
              <a:t>	</a:t>
            </a:r>
            <a:r>
              <a:rPr lang="en-GB" sz="1800" i="1" dirty="0">
                <a:solidFill>
                  <a:schemeClr val="tx1"/>
                </a:solidFill>
              </a:rPr>
              <a:t>Yes</a:t>
            </a:r>
            <a:br>
              <a:rPr lang="en-GB" sz="1800" dirty="0">
                <a:solidFill>
                  <a:schemeClr val="tx1"/>
                </a:solidFill>
              </a:rPr>
            </a:br>
            <a:endParaRPr lang="en-US" sz="1800" dirty="0">
              <a:solidFill>
                <a:schemeClr val="tx1"/>
              </a:solidFill>
            </a:endParaRPr>
          </a:p>
          <a:p>
            <a:endParaRPr lang="en-US" dirty="0">
              <a:solidFill>
                <a:srgbClr val="000000"/>
              </a:solidFill>
            </a:endParaRPr>
          </a:p>
        </p:txBody>
      </p:sp>
      <p:sp>
        <p:nvSpPr>
          <p:cNvPr id="4" name="Date Placeholder 3"/>
          <p:cNvSpPr>
            <a:spLocks noGrp="1"/>
          </p:cNvSpPr>
          <p:nvPr>
            <p:ph type="dt" sz="half" idx="10"/>
          </p:nvPr>
        </p:nvSpPr>
        <p:spPr/>
        <p:txBody>
          <a:bodyPr/>
          <a:lstStyle/>
          <a:p>
            <a:r>
              <a:rPr lang="sv-SE"/>
              <a:t>May 2018</a:t>
            </a:r>
          </a:p>
        </p:txBody>
      </p:sp>
      <p:sp>
        <p:nvSpPr>
          <p:cNvPr id="5" name="Footer Placeholder 4"/>
          <p:cNvSpPr>
            <a:spLocks noGrp="1"/>
          </p:cNvSpPr>
          <p:nvPr>
            <p:ph type="ftr" sz="quarter" idx="11"/>
          </p:nvPr>
        </p:nvSpPr>
        <p:spPr/>
        <p:txBody>
          <a:bodyPr/>
          <a:lstStyle/>
          <a:p>
            <a:r>
              <a:rPr lang="sv-SE"/>
              <a:t>RSM CDR3-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Tree>
    <p:extLst>
      <p:ext uri="{BB962C8B-B14F-4D97-AF65-F5344CB8AC3E}">
        <p14:creationId xmlns:p14="http://schemas.microsoft.com/office/powerpoint/2010/main" val="3142200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212822" y="1570791"/>
            <a:ext cx="8848245" cy="4210353"/>
          </a:xfrm>
        </p:spPr>
        <p:txBody>
          <a:bodyPr/>
          <a:lstStyle/>
          <a:p>
            <a:pPr lvl="0"/>
            <a:endParaRPr lang="en-US" dirty="0">
              <a:solidFill>
                <a:schemeClr val="tx1"/>
              </a:solidFill>
            </a:endParaRPr>
          </a:p>
          <a:p>
            <a:endParaRPr lang="en-US" dirty="0">
              <a:solidFill>
                <a:srgbClr val="000000"/>
              </a:solidFill>
            </a:endParaRPr>
          </a:p>
        </p:txBody>
      </p:sp>
      <p:sp>
        <p:nvSpPr>
          <p:cNvPr id="4" name="Date Placeholder 3"/>
          <p:cNvSpPr>
            <a:spLocks noGrp="1"/>
          </p:cNvSpPr>
          <p:nvPr>
            <p:ph type="dt" sz="half" idx="10"/>
          </p:nvPr>
        </p:nvSpPr>
        <p:spPr/>
        <p:txBody>
          <a:bodyPr/>
          <a:lstStyle/>
          <a:p>
            <a:r>
              <a:rPr lang="sv-SE"/>
              <a:t>May 2018</a:t>
            </a:r>
          </a:p>
        </p:txBody>
      </p:sp>
      <p:sp>
        <p:nvSpPr>
          <p:cNvPr id="5" name="Footer Placeholder 4"/>
          <p:cNvSpPr>
            <a:spLocks noGrp="1"/>
          </p:cNvSpPr>
          <p:nvPr>
            <p:ph type="ftr" sz="quarter" idx="11"/>
          </p:nvPr>
        </p:nvSpPr>
        <p:spPr/>
        <p:txBody>
          <a:bodyPr/>
          <a:lstStyle/>
          <a:p>
            <a:r>
              <a:rPr lang="sv-SE"/>
              <a:t>RSM CDR3-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7" name="Rectangle 6">
            <a:extLst>
              <a:ext uri="{FF2B5EF4-FFF2-40B4-BE49-F238E27FC236}">
                <a16:creationId xmlns:a16="http://schemas.microsoft.com/office/drawing/2014/main" id="{73763374-4122-2B44-96DE-553B7A39AF68}"/>
              </a:ext>
            </a:extLst>
          </p:cNvPr>
          <p:cNvSpPr/>
          <p:nvPr/>
        </p:nvSpPr>
        <p:spPr>
          <a:xfrm>
            <a:off x="212822" y="1570791"/>
            <a:ext cx="8371840" cy="5258491"/>
          </a:xfrm>
          <a:prstGeom prst="rect">
            <a:avLst/>
          </a:prstGeom>
        </p:spPr>
        <p:txBody>
          <a:bodyPr wrap="square">
            <a:spAutoFit/>
          </a:bodyPr>
          <a:lstStyle/>
          <a:p>
            <a:pPr lvl="0"/>
            <a:r>
              <a:rPr lang="en-GB" dirty="0">
                <a:ea typeface="Calibri" panose="020F0502020204030204" pitchFamily="34" charset="0"/>
                <a:cs typeface="Times New Roman" pitchFamily="2" charset="0"/>
              </a:rPr>
              <a:t>Is the design information and information on procedures required for the operation of the RSM system delivered and presented at CDR sufficient to define the controls interfaces and allow the start of the controls system design?</a:t>
            </a:r>
          </a:p>
          <a:p>
            <a:pPr lvl="0"/>
            <a:endParaRPr lang="en-GB" dirty="0">
              <a:ea typeface="Calibri" panose="020F0502020204030204" pitchFamily="34" charset="0"/>
              <a:cs typeface="Times New Roman" pitchFamily="2" charset="0"/>
            </a:endParaRPr>
          </a:p>
          <a:p>
            <a:pPr lvl="0"/>
            <a:r>
              <a:rPr lang="en-GB" dirty="0">
                <a:ea typeface="Calibri" panose="020F0502020204030204" pitchFamily="34" charset="0"/>
                <a:cs typeface="Times New Roman" pitchFamily="2" charset="0"/>
              </a:rPr>
              <a:t>	</a:t>
            </a:r>
            <a:r>
              <a:rPr lang="en-GB" i="1" dirty="0">
                <a:ea typeface="Calibri" panose="020F0502020204030204" pitchFamily="34" charset="0"/>
                <a:cs typeface="Times New Roman" pitchFamily="2" charset="0"/>
              </a:rPr>
              <a:t>Yes. ICS has the information needed to develop both the controls and interlock systems. Controlling the power supply and reading back the status is seen as fairly trivial. The development of the interlock system by ICS is more complicated but work has started. The Change Request for the change in polarity read back should be implemented</a:t>
            </a:r>
            <a:br>
              <a:rPr lang="en-GB" dirty="0">
                <a:ea typeface="Calibri" panose="020F0502020204030204" pitchFamily="34" charset="0"/>
                <a:cs typeface="Times New Roman" pitchFamily="2" charset="0"/>
              </a:rPr>
            </a:br>
            <a:endParaRPr lang="en-US" dirty="0">
              <a:ea typeface="Calibri" panose="020F0502020204030204" pitchFamily="34" charset="0"/>
              <a:cs typeface="Times New Roman" pitchFamily="2" charset="0"/>
            </a:endParaRPr>
          </a:p>
          <a:p>
            <a:pPr lvl="0">
              <a:spcAft>
                <a:spcPts val="0"/>
              </a:spcAft>
            </a:pPr>
            <a:r>
              <a:rPr lang="en-GB" dirty="0">
                <a:ea typeface="Calibri" panose="020F0502020204030204" pitchFamily="34" charset="0"/>
                <a:cs typeface="Times New Roman" pitchFamily="2" charset="0"/>
              </a:rPr>
              <a:t>Are the strategy, policies and regulations for procurement, manufacture and assembly sufficiently identified, defined, documented and understood by the Work Unit team or its parent Aarhus University, including supplier source(s) and procurement activities and progressed to a sufficient stage?</a:t>
            </a:r>
          </a:p>
          <a:p>
            <a:pPr lvl="0">
              <a:spcAft>
                <a:spcPts val="0"/>
              </a:spcAft>
            </a:pPr>
            <a:endParaRPr lang="en-GB" dirty="0">
              <a:ea typeface="Calibri" panose="020F0502020204030204" pitchFamily="34" charset="0"/>
              <a:cs typeface="Times New Roman" pitchFamily="2" charset="0"/>
            </a:endParaRPr>
          </a:p>
          <a:p>
            <a:pPr lvl="0">
              <a:spcAft>
                <a:spcPts val="0"/>
              </a:spcAft>
            </a:pPr>
            <a:r>
              <a:rPr lang="en-GB" dirty="0">
                <a:ea typeface="Calibri" panose="020F0502020204030204" pitchFamily="34" charset="0"/>
                <a:cs typeface="Times New Roman" pitchFamily="2" charset="0"/>
              </a:rPr>
              <a:t>	</a:t>
            </a:r>
            <a:r>
              <a:rPr lang="en-GB" i="1" dirty="0">
                <a:ea typeface="Calibri" panose="020F0502020204030204" pitchFamily="34" charset="0"/>
                <a:cs typeface="Times New Roman" pitchFamily="2" charset="0"/>
              </a:rPr>
              <a:t>Yes</a:t>
            </a:r>
          </a:p>
          <a:p>
            <a:pPr lvl="0">
              <a:lnSpc>
                <a:spcPts val="1400"/>
              </a:lnSpc>
              <a:spcAft>
                <a:spcPts val="0"/>
              </a:spcAft>
            </a:pPr>
            <a:endParaRPr lang="en-GB" sz="2000" dirty="0">
              <a:ea typeface="Calibri" panose="020F0502020204030204" pitchFamily="34" charset="0"/>
              <a:cs typeface="Times New Roman" pitchFamily="2" charset="0"/>
            </a:endParaRPr>
          </a:p>
          <a:p>
            <a:pPr lvl="0">
              <a:lnSpc>
                <a:spcPts val="1400"/>
              </a:lnSpc>
              <a:spcAft>
                <a:spcPts val="0"/>
              </a:spcAft>
            </a:pPr>
            <a:endParaRPr lang="en-GB" dirty="0">
              <a:latin typeface="Calibri" panose="020F0502020204030204" pitchFamily="34" charset="0"/>
              <a:ea typeface="Calibri" panose="020F0502020204030204" pitchFamily="34" charset="0"/>
              <a:cs typeface="Times New Roman" pitchFamily="2" charset="0"/>
            </a:endParaRPr>
          </a:p>
          <a:p>
            <a:pPr lvl="0">
              <a:lnSpc>
                <a:spcPts val="1400"/>
              </a:lnSpc>
              <a:spcAft>
                <a:spcPts val="0"/>
              </a:spcAft>
            </a:pPr>
            <a:br>
              <a:rPr lang="en-GB" dirty="0">
                <a:latin typeface="Calibri" panose="020F0502020204030204" pitchFamily="34" charset="0"/>
                <a:ea typeface="Calibri" panose="020F0502020204030204" pitchFamily="34" charset="0"/>
                <a:cs typeface="Times New Roman" pitchFamily="2" charset="0"/>
              </a:rPr>
            </a:br>
            <a:endParaRPr lang="en-US" dirty="0">
              <a:latin typeface="Calibri" panose="020F0502020204030204" pitchFamily="34" charset="0"/>
              <a:ea typeface="Calibri" panose="020F0502020204030204" pitchFamily="34" charset="0"/>
              <a:cs typeface="Times New Roman" pitchFamily="2" charset="0"/>
            </a:endParaRPr>
          </a:p>
        </p:txBody>
      </p:sp>
    </p:spTree>
    <p:extLst>
      <p:ext uri="{BB962C8B-B14F-4D97-AF65-F5344CB8AC3E}">
        <p14:creationId xmlns:p14="http://schemas.microsoft.com/office/powerpoint/2010/main" val="235281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 to Charge Questions</a:t>
            </a:r>
          </a:p>
        </p:txBody>
      </p:sp>
      <p:sp>
        <p:nvSpPr>
          <p:cNvPr id="3" name="Content Placeholder 2"/>
          <p:cNvSpPr>
            <a:spLocks noGrp="1"/>
          </p:cNvSpPr>
          <p:nvPr>
            <p:ph idx="1"/>
          </p:nvPr>
        </p:nvSpPr>
        <p:spPr>
          <a:xfrm>
            <a:off x="132276" y="1519673"/>
            <a:ext cx="8691907" cy="4758535"/>
          </a:xfrm>
        </p:spPr>
        <p:txBody>
          <a:bodyPr/>
          <a:lstStyle/>
          <a:p>
            <a:pPr lvl="0"/>
            <a:r>
              <a:rPr lang="en-GB" sz="1800" dirty="0">
                <a:solidFill>
                  <a:schemeClr val="tx1"/>
                </a:solidFill>
              </a:rPr>
              <a:t>Is the schedule for delivery of materials, components and for the manufacture of the RSM system sufficiently understood and in accordance with activities, durations and milestone dates shown in the ACCSYS project plan?</a:t>
            </a:r>
          </a:p>
          <a:p>
            <a:pPr lvl="0"/>
            <a:r>
              <a:rPr lang="en-GB" sz="1800" dirty="0">
                <a:solidFill>
                  <a:schemeClr val="tx1"/>
                </a:solidFill>
              </a:rPr>
              <a:t>	</a:t>
            </a:r>
            <a:r>
              <a:rPr lang="en-GB" sz="1800" i="1" dirty="0">
                <a:solidFill>
                  <a:schemeClr val="tx1"/>
                </a:solidFill>
              </a:rPr>
              <a:t>Yes. These will arrive well in advance of their need in the re-baselined project schedule.</a:t>
            </a:r>
            <a:endParaRPr lang="en-US" sz="1800" i="1" dirty="0">
              <a:solidFill>
                <a:schemeClr val="tx1"/>
              </a:solidFill>
            </a:endParaRPr>
          </a:p>
          <a:p>
            <a:pPr lvl="0"/>
            <a:r>
              <a:rPr lang="en-GB" sz="1800" dirty="0">
                <a:solidFill>
                  <a:schemeClr val="tx1"/>
                </a:solidFill>
              </a:rPr>
              <a:t>Does the work unit team or its parent Aarhus University and its subcontractor(s) require additional input from ESS or its other partners, or seek additional review, decision or approval from ESS to proceed with all work planed?</a:t>
            </a:r>
          </a:p>
          <a:p>
            <a:pPr lvl="0"/>
            <a:r>
              <a:rPr lang="en-GB" sz="1800" dirty="0">
                <a:solidFill>
                  <a:schemeClr val="tx1"/>
                </a:solidFill>
              </a:rPr>
              <a:t>	</a:t>
            </a:r>
            <a:r>
              <a:rPr lang="en-GB" sz="1800" i="1" dirty="0">
                <a:solidFill>
                  <a:schemeClr val="tx1"/>
                </a:solidFill>
              </a:rPr>
              <a:t>No</a:t>
            </a:r>
            <a:endParaRPr lang="en-US" sz="1800" dirty="0">
              <a:solidFill>
                <a:schemeClr val="tx1"/>
              </a:solidFill>
            </a:endParaRPr>
          </a:p>
          <a:p>
            <a:pPr lvl="0"/>
            <a:r>
              <a:rPr lang="en-GB" sz="1800" dirty="0">
                <a:solidFill>
                  <a:schemeClr val="tx1"/>
                </a:solidFill>
              </a:rPr>
              <a:t>Are there any outstanding agreements to be made or other actions necessary to allow the work unit to achieve the Plan?</a:t>
            </a:r>
          </a:p>
          <a:p>
            <a:pPr lvl="0"/>
            <a:r>
              <a:rPr lang="en-GB" sz="1800" dirty="0">
                <a:solidFill>
                  <a:schemeClr val="tx1"/>
                </a:solidFill>
              </a:rPr>
              <a:t>	</a:t>
            </a:r>
            <a:r>
              <a:rPr lang="en-GB" sz="1800" i="1" dirty="0">
                <a:solidFill>
                  <a:schemeClr val="tx1"/>
                </a:solidFill>
              </a:rPr>
              <a:t>A decision should be made prior to </a:t>
            </a:r>
            <a:r>
              <a:rPr lang="en-GB" sz="1800" i="1">
                <a:solidFill>
                  <a:schemeClr val="tx1"/>
                </a:solidFill>
              </a:rPr>
              <a:t>June 1, </a:t>
            </a:r>
            <a:r>
              <a:rPr lang="en-GB" sz="1800" i="1" dirty="0">
                <a:solidFill>
                  <a:schemeClr val="tx1"/>
                </a:solidFill>
              </a:rPr>
              <a:t>2018 regarding the proposal for the disposition of the </a:t>
            </a:r>
            <a:r>
              <a:rPr lang="en-GB" sz="1800" i="1" dirty="0" err="1">
                <a:solidFill>
                  <a:schemeClr val="tx1"/>
                </a:solidFill>
              </a:rPr>
              <a:t>preseries</a:t>
            </a:r>
            <a:r>
              <a:rPr lang="en-GB" sz="1800" i="1" dirty="0">
                <a:solidFill>
                  <a:schemeClr val="tx1"/>
                </a:solidFill>
              </a:rPr>
              <a:t> equipment. Also a contract extension for AU past 2019 should be discussed.</a:t>
            </a:r>
            <a:endParaRPr lang="en-US" sz="1800" i="1" dirty="0">
              <a:solidFill>
                <a:schemeClr val="tx1"/>
              </a:solidFill>
            </a:endParaRPr>
          </a:p>
          <a:p>
            <a:endParaRPr lang="en-US" i="1" dirty="0">
              <a:solidFill>
                <a:srgbClr val="000000"/>
              </a:solidFill>
            </a:endParaRPr>
          </a:p>
        </p:txBody>
      </p:sp>
      <p:sp>
        <p:nvSpPr>
          <p:cNvPr id="4" name="Date Placeholder 3"/>
          <p:cNvSpPr>
            <a:spLocks noGrp="1"/>
          </p:cNvSpPr>
          <p:nvPr>
            <p:ph type="dt" sz="half" idx="10"/>
          </p:nvPr>
        </p:nvSpPr>
        <p:spPr/>
        <p:txBody>
          <a:bodyPr/>
          <a:lstStyle/>
          <a:p>
            <a:r>
              <a:rPr lang="sv-SE"/>
              <a:t>May 2018</a:t>
            </a:r>
          </a:p>
        </p:txBody>
      </p:sp>
      <p:sp>
        <p:nvSpPr>
          <p:cNvPr id="5" name="Footer Placeholder 4"/>
          <p:cNvSpPr>
            <a:spLocks noGrp="1"/>
          </p:cNvSpPr>
          <p:nvPr>
            <p:ph type="ftr" sz="quarter" idx="11"/>
          </p:nvPr>
        </p:nvSpPr>
        <p:spPr/>
        <p:txBody>
          <a:bodyPr/>
          <a:lstStyle/>
          <a:p>
            <a:r>
              <a:rPr lang="sv-SE"/>
              <a:t>RSM CDR3- J.G. Weisend II</a:t>
            </a:r>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Tree>
    <p:extLst>
      <p:ext uri="{BB962C8B-B14F-4D97-AF65-F5344CB8AC3E}">
        <p14:creationId xmlns:p14="http://schemas.microsoft.com/office/powerpoint/2010/main" val="2290507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a:t>
            </a:r>
          </a:p>
        </p:txBody>
      </p:sp>
      <p:sp>
        <p:nvSpPr>
          <p:cNvPr id="4" name="Date Placeholder 3"/>
          <p:cNvSpPr>
            <a:spLocks noGrp="1"/>
          </p:cNvSpPr>
          <p:nvPr>
            <p:ph type="dt" sz="half" idx="10"/>
          </p:nvPr>
        </p:nvSpPr>
        <p:spPr/>
        <p:txBody>
          <a:bodyPr/>
          <a:lstStyle/>
          <a:p>
            <a:r>
              <a:rPr lang="sv-SE"/>
              <a:t>May 2018</a:t>
            </a:r>
            <a:endParaRPr lang="sv-SE" dirty="0"/>
          </a:p>
        </p:txBody>
      </p:sp>
      <p:sp>
        <p:nvSpPr>
          <p:cNvPr id="5" name="Footer Placeholder 4"/>
          <p:cNvSpPr>
            <a:spLocks noGrp="1"/>
          </p:cNvSpPr>
          <p:nvPr>
            <p:ph type="ftr" sz="quarter" idx="11"/>
          </p:nvPr>
        </p:nvSpPr>
        <p:spPr/>
        <p:txBody>
          <a:bodyPr/>
          <a:lstStyle/>
          <a:p>
            <a:r>
              <a:rPr lang="sv-SE"/>
              <a:t>RSM CDR3-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a:t> </a:t>
            </a:r>
            <a:endParaRPr lang="en-US" dirty="0"/>
          </a:p>
        </p:txBody>
      </p:sp>
      <p:sp>
        <p:nvSpPr>
          <p:cNvPr id="8" name="TextBox 7"/>
          <p:cNvSpPr txBox="1"/>
          <p:nvPr/>
        </p:nvSpPr>
        <p:spPr>
          <a:xfrm>
            <a:off x="173618" y="1493143"/>
            <a:ext cx="8858169" cy="646331"/>
          </a:xfrm>
          <a:prstGeom prst="rect">
            <a:avLst/>
          </a:prstGeom>
          <a:noFill/>
        </p:spPr>
        <p:txBody>
          <a:bodyPr wrap="square" rtlCol="0">
            <a:spAutoFit/>
          </a:bodyPr>
          <a:lstStyle/>
          <a:p>
            <a:pPr marL="285750" indent="-285750">
              <a:buFont typeface="Arial"/>
              <a:buChar char="•"/>
            </a:pPr>
            <a:endParaRPr lang="en-US" dirty="0"/>
          </a:p>
          <a:p>
            <a:pPr marL="285750" indent="-285750">
              <a:buFont typeface="Arial"/>
              <a:buChar char="•"/>
            </a:pPr>
            <a:endParaRPr lang="en-US" dirty="0"/>
          </a:p>
        </p:txBody>
      </p:sp>
      <p:sp>
        <p:nvSpPr>
          <p:cNvPr id="9" name="TextBox 8">
            <a:extLst>
              <a:ext uri="{FF2B5EF4-FFF2-40B4-BE49-F238E27FC236}">
                <a16:creationId xmlns:a16="http://schemas.microsoft.com/office/drawing/2014/main" id="{EF55497C-3267-D54B-BA92-48C9E76CD220}"/>
              </a:ext>
            </a:extLst>
          </p:cNvPr>
          <p:cNvSpPr txBox="1"/>
          <p:nvPr/>
        </p:nvSpPr>
        <p:spPr>
          <a:xfrm>
            <a:off x="400208" y="1630598"/>
            <a:ext cx="8440174" cy="3139321"/>
          </a:xfrm>
          <a:prstGeom prst="rect">
            <a:avLst/>
          </a:prstGeom>
          <a:noFill/>
        </p:spPr>
        <p:txBody>
          <a:bodyPr wrap="square" rtlCol="0">
            <a:spAutoFit/>
          </a:bodyPr>
          <a:lstStyle/>
          <a:p>
            <a:pPr marL="342900" indent="-342900">
              <a:buFont typeface="+mj-lt"/>
              <a:buAutoNum type="arabicPeriod"/>
            </a:pPr>
            <a:r>
              <a:rPr lang="sv-SE" dirty="0" err="1"/>
              <a:t>Provide</a:t>
            </a:r>
            <a:r>
              <a:rPr lang="sv-SE" dirty="0"/>
              <a:t> to  the ESS </a:t>
            </a:r>
            <a:r>
              <a:rPr lang="sv-SE" dirty="0" err="1"/>
              <a:t>Alignment</a:t>
            </a:r>
            <a:r>
              <a:rPr lang="sv-SE" dirty="0"/>
              <a:t> Group the final Series FAT </a:t>
            </a:r>
            <a:r>
              <a:rPr lang="sv-SE" dirty="0" err="1"/>
              <a:t>description</a:t>
            </a:r>
            <a:r>
              <a:rPr lang="sv-SE" dirty="0"/>
              <a:t> </a:t>
            </a:r>
            <a:r>
              <a:rPr lang="sv-SE" dirty="0" err="1"/>
              <a:t>regarding</a:t>
            </a:r>
            <a:r>
              <a:rPr lang="sv-SE" dirty="0"/>
              <a:t> </a:t>
            </a:r>
            <a:r>
              <a:rPr lang="sv-SE" dirty="0" err="1"/>
              <a:t>fiducilization</a:t>
            </a:r>
            <a:r>
              <a:rPr lang="sv-SE" dirty="0"/>
              <a:t> </a:t>
            </a:r>
            <a:r>
              <a:rPr lang="sv-SE" dirty="0" err="1"/>
              <a:t>of</a:t>
            </a:r>
            <a:r>
              <a:rPr lang="sv-SE" dirty="0"/>
              <a:t> the magnets.</a:t>
            </a:r>
          </a:p>
          <a:p>
            <a:pPr marL="342900" indent="-342900">
              <a:buFont typeface="+mj-lt"/>
              <a:buAutoNum type="arabicPeriod"/>
            </a:pPr>
            <a:r>
              <a:rPr lang="sv-SE" dirty="0" err="1"/>
              <a:t>Use</a:t>
            </a:r>
            <a:r>
              <a:rPr lang="sv-SE" dirty="0"/>
              <a:t> the </a:t>
            </a:r>
            <a:r>
              <a:rPr lang="sv-SE" dirty="0" err="1"/>
              <a:t>preseries</a:t>
            </a:r>
            <a:r>
              <a:rPr lang="sv-SE" dirty="0"/>
              <a:t> vacuum </a:t>
            </a:r>
            <a:r>
              <a:rPr lang="sv-SE" dirty="0" err="1"/>
              <a:t>chamber</a:t>
            </a:r>
            <a:r>
              <a:rPr lang="sv-SE" dirty="0"/>
              <a:t> to test the </a:t>
            </a:r>
            <a:r>
              <a:rPr lang="sv-SE" dirty="0" err="1"/>
              <a:t>coating</a:t>
            </a:r>
            <a:r>
              <a:rPr lang="sv-SE" dirty="0"/>
              <a:t> process and </a:t>
            </a:r>
            <a:r>
              <a:rPr lang="sv-SE" dirty="0" err="1"/>
              <a:t>its</a:t>
            </a:r>
            <a:r>
              <a:rPr lang="sv-SE" dirty="0"/>
              <a:t> </a:t>
            </a:r>
            <a:r>
              <a:rPr lang="sv-SE" dirty="0" err="1"/>
              <a:t>effect</a:t>
            </a:r>
            <a:r>
              <a:rPr lang="sv-SE" dirty="0"/>
              <a:t> on the magnet </a:t>
            </a:r>
            <a:r>
              <a:rPr lang="sv-SE" dirty="0" err="1"/>
              <a:t>performance</a:t>
            </a:r>
            <a:r>
              <a:rPr lang="sv-SE" dirty="0"/>
              <a:t>. </a:t>
            </a:r>
          </a:p>
          <a:p>
            <a:pPr marL="342900" indent="-342900">
              <a:buFont typeface="+mj-lt"/>
              <a:buAutoNum type="arabicPeriod"/>
            </a:pPr>
            <a:r>
              <a:rPr lang="sv-SE" dirty="0"/>
              <a:t>ESS </a:t>
            </a:r>
            <a:r>
              <a:rPr lang="sv-SE" dirty="0" err="1"/>
              <a:t>Quality</a:t>
            </a:r>
            <a:r>
              <a:rPr lang="sv-SE" dirty="0"/>
              <a:t> Division  must </a:t>
            </a:r>
            <a:r>
              <a:rPr lang="sv-SE" dirty="0" err="1"/>
              <a:t>clarify</a:t>
            </a:r>
            <a:r>
              <a:rPr lang="sv-SE" dirty="0"/>
              <a:t> </a:t>
            </a:r>
            <a:r>
              <a:rPr lang="sv-SE" dirty="0" err="1"/>
              <a:t>what</a:t>
            </a:r>
            <a:r>
              <a:rPr lang="sv-SE" dirty="0"/>
              <a:t> is </a:t>
            </a:r>
            <a:r>
              <a:rPr lang="sv-SE" dirty="0" err="1"/>
              <a:t>required</a:t>
            </a:r>
            <a:r>
              <a:rPr lang="sv-SE" dirty="0"/>
              <a:t> on CE </a:t>
            </a:r>
            <a:r>
              <a:rPr lang="sv-SE" dirty="0" err="1"/>
              <a:t>marking</a:t>
            </a:r>
            <a:r>
              <a:rPr lang="sv-SE" dirty="0"/>
              <a:t>. Is it </a:t>
            </a:r>
            <a:r>
              <a:rPr lang="sv-SE" dirty="0" err="1"/>
              <a:t>needed</a:t>
            </a:r>
            <a:r>
              <a:rPr lang="sv-SE" dirty="0"/>
              <a:t> just for the </a:t>
            </a:r>
            <a:r>
              <a:rPr lang="sv-SE" dirty="0" err="1"/>
              <a:t>components</a:t>
            </a:r>
            <a:r>
              <a:rPr lang="sv-SE" dirty="0"/>
              <a:t> or for the </a:t>
            </a:r>
            <a:r>
              <a:rPr lang="sv-SE" dirty="0" err="1"/>
              <a:t>entire</a:t>
            </a:r>
            <a:r>
              <a:rPr lang="sv-SE" dirty="0"/>
              <a:t> </a:t>
            </a:r>
            <a:r>
              <a:rPr lang="sv-SE" dirty="0" err="1"/>
              <a:t>integrated</a:t>
            </a:r>
            <a:r>
              <a:rPr lang="sv-SE" dirty="0"/>
              <a:t> system ?</a:t>
            </a:r>
          </a:p>
          <a:p>
            <a:pPr marL="342900" indent="-342900">
              <a:buFont typeface="+mj-lt"/>
              <a:buAutoNum type="arabicPeriod"/>
            </a:pPr>
            <a:r>
              <a:rPr lang="sv-SE" dirty="0"/>
              <a:t>The AU </a:t>
            </a:r>
            <a:r>
              <a:rPr lang="sv-SE" dirty="0" err="1"/>
              <a:t>proposal</a:t>
            </a:r>
            <a:r>
              <a:rPr lang="sv-SE" dirty="0"/>
              <a:t> for the disposition </a:t>
            </a:r>
            <a:r>
              <a:rPr lang="sv-SE" dirty="0" err="1"/>
              <a:t>of</a:t>
            </a:r>
            <a:r>
              <a:rPr lang="sv-SE" dirty="0"/>
              <a:t> the </a:t>
            </a:r>
            <a:r>
              <a:rPr lang="sv-SE" dirty="0" err="1"/>
              <a:t>Preseries</a:t>
            </a:r>
            <a:r>
              <a:rPr lang="sv-SE" dirty="0"/>
              <a:t> Equipment </a:t>
            </a:r>
            <a:r>
              <a:rPr lang="sv-SE" dirty="0" err="1"/>
              <a:t>should</a:t>
            </a:r>
            <a:r>
              <a:rPr lang="sv-SE" dirty="0"/>
              <a:t> be </a:t>
            </a:r>
            <a:r>
              <a:rPr lang="sv-SE" dirty="0" err="1"/>
              <a:t>accepted</a:t>
            </a:r>
            <a:r>
              <a:rPr lang="sv-SE" dirty="0"/>
              <a:t>.</a:t>
            </a:r>
          </a:p>
          <a:p>
            <a:pPr marL="342900" indent="-342900">
              <a:buFont typeface="+mj-lt"/>
              <a:buAutoNum type="arabicPeriod"/>
            </a:pPr>
            <a:r>
              <a:rPr lang="sv-SE" dirty="0" err="1"/>
              <a:t>Verify</a:t>
            </a:r>
            <a:r>
              <a:rPr lang="sv-SE" dirty="0"/>
              <a:t> </a:t>
            </a:r>
            <a:r>
              <a:rPr lang="sv-SE" dirty="0" err="1"/>
              <a:t>that</a:t>
            </a:r>
            <a:r>
              <a:rPr lang="sv-SE" dirty="0"/>
              <a:t> the </a:t>
            </a:r>
            <a:r>
              <a:rPr lang="sv-SE" dirty="0" err="1"/>
              <a:t>dV</a:t>
            </a:r>
            <a:r>
              <a:rPr lang="sv-SE" dirty="0"/>
              <a:t>/dt is </a:t>
            </a:r>
            <a:r>
              <a:rPr lang="sv-SE" dirty="0" err="1"/>
              <a:t>optimized</a:t>
            </a:r>
            <a:r>
              <a:rPr lang="sv-SE" dirty="0"/>
              <a:t>.</a:t>
            </a:r>
          </a:p>
          <a:p>
            <a:endParaRPr lang="sv-SE" dirty="0"/>
          </a:p>
          <a:p>
            <a:endParaRPr lang="sv-SE" dirty="0"/>
          </a:p>
          <a:p>
            <a:pPr marL="342900" indent="-342900">
              <a:buFont typeface="+mj-lt"/>
              <a:buAutoNum type="arabicPeriod"/>
            </a:pPr>
            <a:endParaRPr lang="sv-SE" dirty="0"/>
          </a:p>
        </p:txBody>
      </p:sp>
    </p:spTree>
    <p:extLst>
      <p:ext uri="{BB962C8B-B14F-4D97-AF65-F5344CB8AC3E}">
        <p14:creationId xmlns:p14="http://schemas.microsoft.com/office/powerpoint/2010/main" val="114470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Last Comment</a:t>
            </a:r>
          </a:p>
        </p:txBody>
      </p:sp>
      <p:sp>
        <p:nvSpPr>
          <p:cNvPr id="4" name="Date Placeholder 3"/>
          <p:cNvSpPr>
            <a:spLocks noGrp="1"/>
          </p:cNvSpPr>
          <p:nvPr>
            <p:ph type="dt" sz="half" idx="10"/>
          </p:nvPr>
        </p:nvSpPr>
        <p:spPr/>
        <p:txBody>
          <a:bodyPr/>
          <a:lstStyle/>
          <a:p>
            <a:r>
              <a:rPr lang="sv-SE"/>
              <a:t>May 2018</a:t>
            </a:r>
            <a:endParaRPr lang="sv-SE" dirty="0"/>
          </a:p>
        </p:txBody>
      </p:sp>
      <p:sp>
        <p:nvSpPr>
          <p:cNvPr id="5" name="Footer Placeholder 4"/>
          <p:cNvSpPr>
            <a:spLocks noGrp="1"/>
          </p:cNvSpPr>
          <p:nvPr>
            <p:ph type="ftr" sz="quarter" idx="11"/>
          </p:nvPr>
        </p:nvSpPr>
        <p:spPr/>
        <p:txBody>
          <a:bodyPr/>
          <a:lstStyle/>
          <a:p>
            <a:r>
              <a:rPr lang="sv-SE"/>
              <a:t>RSM CDR3-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a:solidFill>
                  <a:srgbClr val="000000"/>
                </a:solidFill>
              </a:rPr>
              <a:t>The Chair recognizes and thanks  the RSM team for all their hard work both in developing the design and in preparing for the review.</a:t>
            </a:r>
          </a:p>
          <a:p>
            <a:r>
              <a:rPr lang="en-GB" dirty="0">
                <a:solidFill>
                  <a:srgbClr val="000000"/>
                </a:solidFill>
              </a:rPr>
              <a:t>The Chair also thanks the committee for their service and time in participating in this review</a:t>
            </a:r>
          </a:p>
          <a:p>
            <a:endParaRPr lang="en-GB" dirty="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39364</TotalTime>
  <Words>650</Words>
  <Application>Microsoft Macintosh PowerPoint</Application>
  <PresentationFormat>On-screen Show (4:3)</PresentationFormat>
  <Paragraphs>95</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Lucida Grande</vt:lpstr>
      <vt:lpstr>Times New Roman</vt:lpstr>
      <vt:lpstr>Wingdings</vt:lpstr>
      <vt:lpstr>Office-tema</vt:lpstr>
      <vt:lpstr>Anpassad formgivning</vt:lpstr>
      <vt:lpstr>PowerPoint Presentation</vt:lpstr>
      <vt:lpstr>General Comments</vt:lpstr>
      <vt:lpstr>Decision</vt:lpstr>
      <vt:lpstr>Answers to Charge Questions</vt:lpstr>
      <vt:lpstr>Answers to Charge Questions</vt:lpstr>
      <vt:lpstr>Answers to Charge Questions</vt:lpstr>
      <vt:lpstr>Answers to Charge Questions</vt:lpstr>
      <vt:lpstr>Recommendations</vt:lpstr>
      <vt:lpstr>One Last Comment</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999</cp:revision>
  <cp:lastPrinted>2013-11-04T14:55:04Z</cp:lastPrinted>
  <dcterms:created xsi:type="dcterms:W3CDTF">2013-09-21T18:00:17Z</dcterms:created>
  <dcterms:modified xsi:type="dcterms:W3CDTF">2018-05-15T12:52:46Z</dcterms:modified>
</cp:coreProperties>
</file>