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4" r:id="rId4"/>
    <p:sldId id="259" r:id="rId5"/>
    <p:sldId id="261" r:id="rId6"/>
    <p:sldId id="265" r:id="rId7"/>
    <p:sldId id="260" r:id="rId8"/>
    <p:sldId id="266" r:id="rId9"/>
    <p:sldId id="267" r:id="rId10"/>
    <p:sldId id="268" r:id="rId11"/>
    <p:sldId id="269" r:id="rId12"/>
    <p:sldId id="271" r:id="rId13"/>
    <p:sldId id="270" r:id="rId14"/>
    <p:sldId id="272" r:id="rId15"/>
    <p:sldId id="273" r:id="rId1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76" autoAdjust="0"/>
  </p:normalViewPr>
  <p:slideViewPr>
    <p:cSldViewPr>
      <p:cViewPr varScale="1">
        <p:scale>
          <a:sx n="69" d="100"/>
          <a:sy n="69" d="100"/>
        </p:scale>
        <p:origin x="54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2018-04-23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23/04/2018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23/04/2018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23/04/2018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23/04/2018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23/04/2018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/>
              <a:t>RF Split Box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Anders Svensson, 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smtClean="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23 April, 2018</a:t>
            </a:fld>
            <a:endParaRPr lang="en-GB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RF Patch panel -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For all RF signals going to the LLRF </a:t>
            </a:r>
            <a:r>
              <a:rPr lang="en-US" dirty="0" smtClean="0"/>
              <a:t>rack</a:t>
            </a:r>
          </a:p>
          <a:p>
            <a:pPr lvl="1"/>
            <a:r>
              <a:rPr lang="en-US" dirty="0" smtClean="0"/>
              <a:t>Also DC signals from modulator</a:t>
            </a:r>
            <a:endParaRPr lang="en-US" dirty="0" smtClean="0"/>
          </a:p>
          <a:p>
            <a:r>
              <a:rPr lang="en-US" dirty="0" smtClean="0"/>
              <a:t>Clean coaxial interface between outside and inside rack </a:t>
            </a:r>
            <a:r>
              <a:rPr lang="en-US" dirty="0"/>
              <a:t>cabling</a:t>
            </a:r>
            <a:endParaRPr lang="en-US" dirty="0" smtClean="0"/>
          </a:p>
          <a:p>
            <a:pPr lvl="1"/>
            <a:r>
              <a:rPr lang="en-US" dirty="0" smtClean="0"/>
              <a:t>Outside cables will be 3/8” and inside </a:t>
            </a:r>
            <a:r>
              <a:rPr lang="en-US" dirty="0"/>
              <a:t>0.24”</a:t>
            </a:r>
            <a:endParaRPr lang="en-US" dirty="0" smtClean="0"/>
          </a:p>
          <a:p>
            <a:pPr lvl="1"/>
            <a:r>
              <a:rPr lang="en-US" dirty="0" smtClean="0"/>
              <a:t>N type connectors outside and SMA (TBD) type inside (all?)</a:t>
            </a:r>
          </a:p>
          <a:p>
            <a:r>
              <a:rPr lang="en-US" dirty="0" smtClean="0"/>
              <a:t>Short circuit of ground currents from outside before going into rack</a:t>
            </a:r>
          </a:p>
          <a:p>
            <a:r>
              <a:rPr lang="en-US" dirty="0" smtClean="0"/>
              <a:t>Improved RF shielding for EMC racks version</a:t>
            </a:r>
          </a:p>
          <a:p>
            <a:r>
              <a:rPr lang="en-US" dirty="0" smtClean="0"/>
              <a:t>Placed in the rack ceiling close to the rack rows cable trays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10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7194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Rack </a:t>
            </a:r>
            <a:r>
              <a:rPr lang="en-US" dirty="0" smtClean="0"/>
              <a:t>top cover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Schroff</a:t>
            </a:r>
            <a:r>
              <a:rPr lang="en-US" sz="2000" dirty="0" smtClean="0"/>
              <a:t> top cover (two variants) could be replaced with patch panel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11</a:t>
            </a:fld>
            <a:endParaRPr lang="en-GB" noProof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7554" y="2420888"/>
            <a:ext cx="6000750" cy="4279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5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Cable entry 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Custom made plate replacing cable </a:t>
            </a:r>
            <a:r>
              <a:rPr lang="en-US" dirty="0"/>
              <a:t>entry, 200x450 mm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12</a:t>
            </a:fld>
            <a:endParaRPr lang="en-GB" noProof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2636912"/>
            <a:ext cx="4618101" cy="3029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80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Patch panel - </a:t>
            </a:r>
            <a:r>
              <a:rPr lang="en-US" dirty="0"/>
              <a:t>e</a:t>
            </a:r>
            <a:r>
              <a:rPr lang="en-US" dirty="0" smtClean="0"/>
              <a:t>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stand 2 </a:t>
            </a:r>
            <a:r>
              <a:rPr lang="en-US" dirty="0" smtClean="0"/>
              <a:t>panel for </a:t>
            </a:r>
            <a:r>
              <a:rPr lang="en-US" dirty="0" err="1" smtClean="0"/>
              <a:t>R</a:t>
            </a:r>
            <a:r>
              <a:rPr lang="en-US" dirty="0" err="1" smtClean="0"/>
              <a:t>ittal</a:t>
            </a:r>
            <a:r>
              <a:rPr lang="en-US" dirty="0" smtClean="0"/>
              <a:t> rack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Dimensions 520 x 170 mm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13</a:t>
            </a:fld>
            <a:endParaRPr lang="en-GB" noProof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708920"/>
            <a:ext cx="7588091" cy="2600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84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2962672" cy="42770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Common:</a:t>
            </a:r>
          </a:p>
          <a:p>
            <a:r>
              <a:rPr lang="en-US" dirty="0" smtClean="0"/>
              <a:t>Cavity pickup</a:t>
            </a:r>
          </a:p>
          <a:p>
            <a:r>
              <a:rPr lang="en-US" dirty="0" smtClean="0"/>
              <a:t>Reference</a:t>
            </a:r>
          </a:p>
          <a:p>
            <a:r>
              <a:rPr lang="en-US" dirty="0" err="1" smtClean="0"/>
              <a:t>PreAmp</a:t>
            </a:r>
            <a:r>
              <a:rPr lang="en-US" dirty="0" smtClean="0"/>
              <a:t> </a:t>
            </a:r>
            <a:r>
              <a:rPr lang="en-US" dirty="0" err="1" smtClean="0"/>
              <a:t>Fwd</a:t>
            </a:r>
            <a:endParaRPr lang="en-US" dirty="0" smtClean="0"/>
          </a:p>
          <a:p>
            <a:r>
              <a:rPr lang="en-US" dirty="0" err="1" smtClean="0"/>
              <a:t>PwrAmp</a:t>
            </a:r>
            <a:r>
              <a:rPr lang="en-US" dirty="0" smtClean="0"/>
              <a:t> </a:t>
            </a:r>
            <a:r>
              <a:rPr lang="en-US" dirty="0" err="1" smtClean="0"/>
              <a:t>Fwd</a:t>
            </a:r>
            <a:endParaRPr lang="en-US" dirty="0" smtClean="0"/>
          </a:p>
          <a:p>
            <a:r>
              <a:rPr lang="en-US" dirty="0" err="1" smtClean="0"/>
              <a:t>PwrAmp</a:t>
            </a:r>
            <a:r>
              <a:rPr lang="en-US" dirty="0" smtClean="0"/>
              <a:t> </a:t>
            </a:r>
            <a:r>
              <a:rPr lang="en-US" dirty="0" err="1" smtClean="0"/>
              <a:t>Rflct</a:t>
            </a:r>
            <a:endParaRPr lang="en-US" dirty="0" smtClean="0"/>
          </a:p>
          <a:p>
            <a:r>
              <a:rPr lang="en-US" dirty="0" smtClean="0"/>
              <a:t>Load </a:t>
            </a:r>
            <a:r>
              <a:rPr lang="en-US" dirty="0" err="1" smtClean="0"/>
              <a:t>Fwd</a:t>
            </a:r>
            <a:r>
              <a:rPr lang="en-US" dirty="0" smtClean="0"/>
              <a:t> (LPS)</a:t>
            </a:r>
          </a:p>
          <a:p>
            <a:r>
              <a:rPr lang="en-US" dirty="0" smtClean="0"/>
              <a:t>Load </a:t>
            </a:r>
            <a:r>
              <a:rPr lang="en-US" dirty="0" err="1" smtClean="0"/>
              <a:t>Rflct</a:t>
            </a:r>
            <a:r>
              <a:rPr lang="en-US" dirty="0" smtClean="0"/>
              <a:t> (LPS)</a:t>
            </a:r>
          </a:p>
          <a:p>
            <a:r>
              <a:rPr lang="en-US" dirty="0" smtClean="0"/>
              <a:t>Cavity </a:t>
            </a:r>
            <a:r>
              <a:rPr lang="en-US" dirty="0" err="1" smtClean="0"/>
              <a:t>Fwd</a:t>
            </a:r>
            <a:endParaRPr lang="en-US" dirty="0" smtClean="0"/>
          </a:p>
          <a:p>
            <a:r>
              <a:rPr lang="en-US" dirty="0" smtClean="0"/>
              <a:t>Cavity </a:t>
            </a:r>
            <a:r>
              <a:rPr lang="en-US" dirty="0" err="1" smtClean="0"/>
              <a:t>Rflct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14</a:t>
            </a:fld>
            <a:endParaRPr lang="en-GB" noProof="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51920" y="1613684"/>
            <a:ext cx="4608512" cy="33994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/>
              <a:t>Additional:</a:t>
            </a:r>
          </a:p>
          <a:p>
            <a:r>
              <a:rPr lang="en-US" dirty="0" smtClean="0"/>
              <a:t>RFQ </a:t>
            </a:r>
            <a:r>
              <a:rPr lang="en-US" dirty="0"/>
              <a:t>c</a:t>
            </a:r>
            <a:r>
              <a:rPr lang="en-US" dirty="0" smtClean="0"/>
              <a:t>avity mon. 20 pcs</a:t>
            </a:r>
          </a:p>
          <a:p>
            <a:r>
              <a:rPr lang="en-US" dirty="0" smtClean="0"/>
              <a:t>DTL field distribution 8 pcs</a:t>
            </a:r>
          </a:p>
          <a:p>
            <a:r>
              <a:rPr lang="en-US" dirty="0" smtClean="0"/>
              <a:t>Second Reference</a:t>
            </a:r>
          </a:p>
          <a:p>
            <a:r>
              <a:rPr lang="en-US" dirty="0" smtClean="0"/>
              <a:t>Modulator voltage</a:t>
            </a:r>
          </a:p>
          <a:p>
            <a:r>
              <a:rPr lang="en-US" dirty="0" smtClean="0"/>
              <a:t>Modulator current</a:t>
            </a:r>
          </a:p>
          <a:p>
            <a:r>
              <a:rPr lang="en-US" dirty="0" smtClean="0"/>
              <a:t>Spares ?</a:t>
            </a:r>
          </a:p>
        </p:txBody>
      </p:sp>
    </p:spTree>
    <p:extLst>
      <p:ext uri="{BB962C8B-B14F-4D97-AF65-F5344CB8AC3E}">
        <p14:creationId xmlns:p14="http://schemas.microsoft.com/office/powerpoint/2010/main" val="129127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400" dirty="0" smtClean="0"/>
              <a:t>THE END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15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89163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 – Split Box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RF Split Box provides RF signals to LLRF and LPS</a:t>
            </a:r>
          </a:p>
          <a:p>
            <a:pPr lvl="1"/>
            <a:r>
              <a:rPr lang="en-GB" dirty="0" smtClean="0"/>
              <a:t>Single coax cable from each RF signal source</a:t>
            </a:r>
          </a:p>
          <a:p>
            <a:pPr lvl="1"/>
            <a:r>
              <a:rPr lang="en-GB" dirty="0" smtClean="0"/>
              <a:t>Cavity pickup, Phase ref, Power Couplers</a:t>
            </a:r>
          </a:p>
          <a:p>
            <a:r>
              <a:rPr lang="en-GB" dirty="0" smtClean="0"/>
              <a:t>Also contains a Low Pass filter to suppress VM harmonics</a:t>
            </a:r>
          </a:p>
          <a:p>
            <a:r>
              <a:rPr lang="en-GB" dirty="0"/>
              <a:t>Two variants, 352 MHz (</a:t>
            </a:r>
            <a:r>
              <a:rPr lang="en-GB" dirty="0" smtClean="0"/>
              <a:t>45pcs</a:t>
            </a:r>
            <a:r>
              <a:rPr lang="en-GB" dirty="0"/>
              <a:t>) and 704 MHz </a:t>
            </a:r>
            <a:r>
              <a:rPr lang="en-GB" dirty="0" smtClean="0"/>
              <a:t>(86pcs), covering both NC and SC needs</a:t>
            </a:r>
          </a:p>
          <a:p>
            <a:r>
              <a:rPr lang="en-GB" dirty="0" smtClean="0"/>
              <a:t>All passive device with SMA inputs and outputs</a:t>
            </a:r>
          </a:p>
          <a:p>
            <a:r>
              <a:rPr lang="en-GB" dirty="0" smtClean="0"/>
              <a:t>Mechanical enclosure 19” and </a:t>
            </a:r>
            <a:r>
              <a:rPr lang="en-GB" dirty="0" smtClean="0"/>
              <a:t>1U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RF cell power sensing concept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3</a:t>
            </a:fld>
            <a:endParaRPr lang="en-GB" noProof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444431"/>
            <a:ext cx="6351689" cy="536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7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Block diagram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4</a:t>
            </a:fld>
            <a:endParaRPr lang="en-GB" noProof="0"/>
          </a:p>
        </p:txBody>
      </p:sp>
      <p:pic>
        <p:nvPicPr>
          <p:cNvPr id="120" name="Picture 1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2588880"/>
            <a:ext cx="7430427" cy="2043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34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</a:t>
            </a:r>
            <a:r>
              <a:rPr lang="en-US" dirty="0" smtClean="0"/>
              <a:t>RF specification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7274830"/>
              </p:ext>
            </p:extLst>
          </p:nvPr>
        </p:nvGraphicFramePr>
        <p:xfrm>
          <a:off x="436487" y="1628801"/>
          <a:ext cx="8229600" cy="4896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682558659"/>
                    </a:ext>
                  </a:extLst>
                </a:gridCol>
                <a:gridCol w="2386887">
                  <a:extLst>
                    <a:ext uri="{9D8B030D-6E8A-4147-A177-3AD203B41FA5}">
                      <a16:colId xmlns:a16="http://schemas.microsoft.com/office/drawing/2014/main" val="2881645310"/>
                    </a:ext>
                  </a:extLst>
                </a:gridCol>
                <a:gridCol w="3099513">
                  <a:extLst>
                    <a:ext uri="{9D8B030D-6E8A-4147-A177-3AD203B41FA5}">
                      <a16:colId xmlns:a16="http://schemas.microsoft.com/office/drawing/2014/main" val="939464548"/>
                    </a:ext>
                  </a:extLst>
                </a:gridCol>
              </a:tblGrid>
              <a:tr h="384766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4542199"/>
                  </a:ext>
                </a:extLst>
              </a:tr>
              <a:tr h="384766">
                <a:tc>
                  <a:txBody>
                    <a:bodyPr/>
                    <a:lstStyle/>
                    <a:p>
                      <a:r>
                        <a:rPr lang="en-US" smtClean="0"/>
                        <a:t>Inputs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channels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007927"/>
                  </a:ext>
                </a:extLst>
              </a:tr>
              <a:tr h="384766">
                <a:tc>
                  <a:txBody>
                    <a:bodyPr/>
                    <a:lstStyle/>
                    <a:p>
                      <a:r>
                        <a:rPr lang="en-US" smtClean="0"/>
                        <a:t>Outputs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 </a:t>
                      </a:r>
                      <a:r>
                        <a:rPr lang="en-US" baseline="0" dirty="0" smtClean="0"/>
                        <a:t>outputs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SMA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800963"/>
                  </a:ext>
                </a:extLst>
              </a:tr>
              <a:tr h="664117">
                <a:tc>
                  <a:txBody>
                    <a:bodyPr/>
                    <a:lstStyle/>
                    <a:p>
                      <a:r>
                        <a:rPr lang="en-US" smtClean="0"/>
                        <a:t>Maximum input</a:t>
                      </a:r>
                      <a:r>
                        <a:rPr lang="en-US" baseline="0" smtClean="0"/>
                        <a:t>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 +30 </a:t>
                      </a:r>
                      <a:r>
                        <a:rPr lang="en-US" dirty="0" err="1" smtClean="0"/>
                        <a:t>dBm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&lt; +33 </a:t>
                      </a:r>
                      <a:r>
                        <a:rPr lang="en-US" dirty="0" err="1" smtClean="0"/>
                        <a:t>dBm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From</a:t>
                      </a:r>
                      <a:r>
                        <a:rPr lang="en-US" baseline="0" dirty="0" smtClean="0"/>
                        <a:t> SSPA (TBA)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3166503"/>
                  </a:ext>
                </a:extLst>
              </a:tr>
              <a:tr h="384766">
                <a:tc>
                  <a:txBody>
                    <a:bodyPr/>
                    <a:lstStyle/>
                    <a:p>
                      <a:r>
                        <a:rPr lang="en-US" smtClean="0"/>
                        <a:t>Minimum input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TBD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799281"/>
                  </a:ext>
                </a:extLst>
              </a:tr>
              <a:tr h="384766">
                <a:tc>
                  <a:txBody>
                    <a:bodyPr/>
                    <a:lstStyle/>
                    <a:p>
                      <a:r>
                        <a:rPr lang="en-US" dirty="0" smtClean="0"/>
                        <a:t>Insertion loss, VM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2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Vector</a:t>
                      </a:r>
                      <a:r>
                        <a:rPr lang="en-US" baseline="0" dirty="0" smtClean="0"/>
                        <a:t> Modulator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370412"/>
                  </a:ext>
                </a:extLst>
              </a:tr>
              <a:tr h="384766">
                <a:tc>
                  <a:txBody>
                    <a:bodyPr/>
                    <a:lstStyle/>
                    <a:p>
                      <a:r>
                        <a:rPr lang="en-US" dirty="0" smtClean="0"/>
                        <a:t>Insertion</a:t>
                      </a:r>
                      <a:r>
                        <a:rPr lang="en-US" baseline="0" dirty="0" smtClean="0"/>
                        <a:t> loss, 2-way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</a:t>
                      </a:r>
                      <a:r>
                        <a:rPr lang="en-US" baseline="0" dirty="0" smtClean="0"/>
                        <a:t> 4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4496947"/>
                  </a:ext>
                </a:extLst>
              </a:tr>
              <a:tr h="384766">
                <a:tc>
                  <a:txBody>
                    <a:bodyPr/>
                    <a:lstStyle/>
                    <a:p>
                      <a:r>
                        <a:rPr lang="en-US" dirty="0" smtClean="0"/>
                        <a:t>Insertion loss,</a:t>
                      </a:r>
                      <a:r>
                        <a:rPr lang="en-US" baseline="0" dirty="0" smtClean="0"/>
                        <a:t> 3-way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 8</a:t>
                      </a:r>
                      <a:r>
                        <a:rPr lang="en-US" baseline="0" dirty="0" smtClean="0"/>
                        <a:t>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5898922"/>
                  </a:ext>
                </a:extLst>
              </a:tr>
              <a:tr h="384766">
                <a:tc>
                  <a:txBody>
                    <a:bodyPr/>
                    <a:lstStyle/>
                    <a:p>
                      <a:r>
                        <a:rPr lang="en-US" dirty="0" smtClean="0"/>
                        <a:t>Input/</a:t>
                      </a:r>
                      <a:r>
                        <a:rPr lang="en-US" baseline="0" dirty="0" smtClean="0"/>
                        <a:t> Output return loss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 10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831227"/>
                  </a:ext>
                </a:extLst>
              </a:tr>
              <a:tr h="384766">
                <a:tc>
                  <a:txBody>
                    <a:bodyPr/>
                    <a:lstStyle/>
                    <a:p>
                      <a:r>
                        <a:rPr lang="en-US" dirty="0" smtClean="0"/>
                        <a:t>Isolation,</a:t>
                      </a:r>
                      <a:r>
                        <a:rPr lang="en-US" baseline="0" dirty="0" smtClean="0"/>
                        <a:t> same input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 </a:t>
                      </a:r>
                      <a:r>
                        <a:rPr lang="en-US" dirty="0" smtClean="0"/>
                        <a:t>10 </a:t>
                      </a:r>
                      <a:r>
                        <a:rPr lang="en-US" dirty="0" smtClean="0"/>
                        <a:t>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354794"/>
                  </a:ext>
                </a:extLst>
              </a:tr>
              <a:tr h="384766">
                <a:tc>
                  <a:txBody>
                    <a:bodyPr/>
                    <a:lstStyle/>
                    <a:p>
                      <a:r>
                        <a:rPr lang="en-US" dirty="0" smtClean="0"/>
                        <a:t>Isolation, </a:t>
                      </a:r>
                      <a:r>
                        <a:rPr lang="en-US" dirty="0" smtClean="0"/>
                        <a:t>different</a:t>
                      </a:r>
                      <a:r>
                        <a:rPr lang="en-US" baseline="0" dirty="0" smtClean="0"/>
                        <a:t> inputs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 70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109745"/>
                  </a:ext>
                </a:extLst>
              </a:tr>
              <a:tr h="384766">
                <a:tc>
                  <a:txBody>
                    <a:bodyPr/>
                    <a:lstStyle/>
                    <a:p>
                      <a:r>
                        <a:rPr lang="en-US" dirty="0" smtClean="0"/>
                        <a:t>LPF harmonic</a:t>
                      </a:r>
                      <a:r>
                        <a:rPr lang="en-US" baseline="0" dirty="0" smtClean="0"/>
                        <a:t> rejection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 30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VM</a:t>
                      </a:r>
                      <a:r>
                        <a:rPr lang="en-US" baseline="0" dirty="0" smtClean="0"/>
                        <a:t> output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62584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5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47509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performance - temperature drift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6</a:t>
            </a:fld>
            <a:endParaRPr lang="en-GB" noProof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2852936"/>
            <a:ext cx="4930482" cy="19024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87624" y="2132856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Thermal drift between Cavity signal and Reference is critical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87624" y="5110305"/>
            <a:ext cx="6264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Significantly better than the overall stability requirement:</a:t>
            </a:r>
          </a:p>
          <a:p>
            <a:r>
              <a:rPr lang="en-US" dirty="0" smtClean="0"/>
              <a:t>-Split Box drift requirement 0.02 degree over temperature range 22 - 27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°C, between paths in red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7939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Front panel layout -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2068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Example from TS2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7</a:t>
            </a:fld>
            <a:endParaRPr lang="en-GB" noProof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800" y="2420888"/>
            <a:ext cx="8460000" cy="9440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116" y="4725144"/>
            <a:ext cx="8704647" cy="129688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72183" y="3765536"/>
            <a:ext cx="69801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Proposed Layout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0666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Attenuator values - Preliminary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8</a:t>
            </a:fld>
            <a:endParaRPr lang="en-GB" noProof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121" y="2775499"/>
            <a:ext cx="8207311" cy="382185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39552" y="1772816"/>
            <a:ext cx="70567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To be confirmed from TS2 experience</a:t>
            </a:r>
          </a:p>
          <a:p>
            <a:pPr marL="342900" indent="-342900">
              <a:buFontTx/>
              <a:buChar char="-"/>
            </a:pPr>
            <a:r>
              <a:rPr lang="en-US" sz="2000" dirty="0" smtClean="0"/>
              <a:t>LLRF activities planned to ramp up in June (2018)</a:t>
            </a:r>
          </a:p>
          <a:p>
            <a:pPr marL="342900" indent="-342900">
              <a:buFontTx/>
              <a:buChar char="-"/>
            </a:pPr>
            <a:r>
              <a:rPr lang="en-US" sz="2000" dirty="0" smtClean="0">
                <a:solidFill>
                  <a:srgbClr val="FF0000"/>
                </a:solidFill>
              </a:rPr>
              <a:t>Would like to delay planned delivery by June from PEG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80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RF Split Box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Last </a:t>
            </a:r>
            <a:r>
              <a:rPr lang="en-US" dirty="0" smtClean="0"/>
              <a:t>slide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next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Patch Panel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69698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Chess Core Powerpoint</Template>
  <TotalTime>12126</TotalTime>
  <Words>461</Words>
  <Application>Microsoft Office PowerPoint</Application>
  <PresentationFormat>On-screen Show (4:3)</PresentationFormat>
  <Paragraphs>117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RF Split Box</vt:lpstr>
      <vt:lpstr>Introduction – Split Box</vt:lpstr>
      <vt:lpstr>RF cell power sensing concept </vt:lpstr>
      <vt:lpstr> Block diagram</vt:lpstr>
      <vt:lpstr>Main RF specification</vt:lpstr>
      <vt:lpstr>Critical performance - temperature drift</vt:lpstr>
      <vt:lpstr> Front panel layout - examples</vt:lpstr>
      <vt:lpstr>Attenuator values - Preliminary</vt:lpstr>
      <vt:lpstr>RF Split Box </vt:lpstr>
      <vt:lpstr>RF Patch panel - purpose</vt:lpstr>
      <vt:lpstr>Rack top cover layout</vt:lpstr>
      <vt:lpstr>Cable entry plate</vt:lpstr>
      <vt:lpstr>Patch panel - example</vt:lpstr>
      <vt:lpstr>Signals</vt:lpstr>
      <vt:lpstr>PowerPoint Presentation</vt:lpstr>
    </vt:vector>
  </TitlesOfParts>
  <Company>European Spallation Source ERIC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Split Box</dc:title>
  <dc:creator>Anders Svensson</dc:creator>
  <cp:lastModifiedBy>Anders Svensson</cp:lastModifiedBy>
  <cp:revision>106</cp:revision>
  <dcterms:created xsi:type="dcterms:W3CDTF">2017-09-05T08:17:59Z</dcterms:created>
  <dcterms:modified xsi:type="dcterms:W3CDTF">2018-04-24T15:27:33Z</dcterms:modified>
</cp:coreProperties>
</file>