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73" r:id="rId4"/>
    <p:sldId id="257" r:id="rId5"/>
    <p:sldId id="277" r:id="rId6"/>
    <p:sldId id="278" r:id="rId7"/>
    <p:sldId id="276" r:id="rId8"/>
    <p:sldId id="272" r:id="rId9"/>
    <p:sldId id="288" r:id="rId10"/>
    <p:sldId id="290" r:id="rId11"/>
    <p:sldId id="279" r:id="rId12"/>
    <p:sldId id="280" r:id="rId13"/>
    <p:sldId id="286" r:id="rId14"/>
    <p:sldId id="287" r:id="rId15"/>
    <p:sldId id="283" r:id="rId16"/>
    <p:sldId id="284" r:id="rId17"/>
    <p:sldId id="268" r:id="rId18"/>
    <p:sldId id="269" r:id="rId19"/>
    <p:sldId id="270" r:id="rId20"/>
    <p:sldId id="275" r:id="rId21"/>
    <p:sldId id="274" r:id="rId22"/>
    <p:sldId id="285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95" autoAdjust="0"/>
    <p:restoredTop sz="84902" autoAdjust="0"/>
  </p:normalViewPr>
  <p:slideViewPr>
    <p:cSldViewPr>
      <p:cViewPr>
        <p:scale>
          <a:sx n="80" d="100"/>
          <a:sy n="80" d="100"/>
        </p:scale>
        <p:origin x="-1330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2018-04-26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3433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569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2018-04-26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CDR </a:t>
            </a:r>
            <a:r>
              <a:rPr lang="sv-SE" sz="4000" dirty="0"/>
              <a:t>e  ̄Pick Up</a:t>
            </a:r>
            <a:endParaRPr lang="en-GB" sz="4000" noProof="0" dirty="0"/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18-04-26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MTTF calculation</a:t>
            </a:r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31250"/>
              </p:ext>
            </p:extLst>
          </p:nvPr>
        </p:nvGraphicFramePr>
        <p:xfrm>
          <a:off x="539552" y="2924944"/>
          <a:ext cx="8229600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1961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Part number</a:t>
                      </a:r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Description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Qty/ board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MTTF (hours)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solidFill>
                            <a:srgbClr val="FF0000"/>
                          </a:solidFill>
                          <a:effectLst/>
                        </a:rPr>
                        <a:t>Failure rate (1/hours)</a:t>
                      </a:r>
                      <a:endParaRPr lang="sv-SE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Failure rate (1/hours)</a:t>
                      </a:r>
                      <a:endParaRPr lang="sv-SE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1961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Max 4080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Current detector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1.18E+10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8.47E-11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8.47E-11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1961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ADL5611 (equivalkent OPA2141)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RF amplifier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3502012625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2.86E-10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5.71E-10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1961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LT1764 (or equivalent)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Voltage regulator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1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1097535494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9.11E-10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9.11E-10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1961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NPO capacitor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NPO capacitor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9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1.97E+06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5.07E-07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4.56E-06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1961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X5R capacitor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X5R capacitor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2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5.26E+05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1.90E-06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3.80E-06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19616"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 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29186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MTTF system (Hours)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>
                          <a:effectLst/>
                        </a:rPr>
                        <a:t>1.20E+05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129186"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u="none" strike="noStrike">
                          <a:effectLst/>
                        </a:rPr>
                        <a:t> 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200" u="none" strike="noStrike">
                          <a:effectLst/>
                        </a:rPr>
                        <a:t>MTTF system (Years)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200" u="none" strike="noStrike" dirty="0">
                          <a:effectLst/>
                        </a:rPr>
                        <a:t>13.64736666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804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  <a:r>
              <a:rPr lang="sv-SE" dirty="0" smtClean="0"/>
              <a:t>Reliability (1/4)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LPS can test the functionality of the E- pick </a:t>
            </a:r>
            <a:r>
              <a:rPr lang="sv-SE" dirty="0" smtClean="0"/>
              <a:t>up</a:t>
            </a:r>
          </a:p>
          <a:p>
            <a:r>
              <a:rPr lang="sv-SE" dirty="0" smtClean="0"/>
              <a:t>By fiber the RF – LPS can activate a leakage current simulating a multipaking issue </a:t>
            </a:r>
          </a:p>
          <a:p>
            <a:r>
              <a:rPr lang="sv-SE" dirty="0" smtClean="0"/>
              <a:t>As return the analog signal can be tested by LPS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47664" y="4149080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55976" y="3429000"/>
            <a:ext cx="316835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E- pick Up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4139788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Fiber In</a:t>
            </a:r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758815" y="4433873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LPS</a:t>
            </a:r>
            <a:endParaRPr lang="sv-SE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47664" y="5157192"/>
            <a:ext cx="2736304" cy="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55776" y="514899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Analog out</a:t>
            </a:r>
            <a:endParaRPr lang="sv-SE" dirty="0"/>
          </a:p>
        </p:txBody>
      </p:sp>
      <p:sp>
        <p:nvSpPr>
          <p:cNvPr id="14" name="Rectangle 13"/>
          <p:cNvSpPr/>
          <p:nvPr/>
        </p:nvSpPr>
        <p:spPr>
          <a:xfrm>
            <a:off x="4355976" y="5518322"/>
            <a:ext cx="3168352" cy="8004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Monitoring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506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Monitoring for E- Pick Up (connected to ICS)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Monitoring of different functions:</a:t>
            </a:r>
          </a:p>
          <a:p>
            <a:pPr lvl="1"/>
            <a:r>
              <a:rPr lang="sv-SE" dirty="0" smtClean="0"/>
              <a:t>Consumption of the board (in case an IC is broken the consumption is impacted)</a:t>
            </a:r>
          </a:p>
          <a:p>
            <a:pPr lvl="1"/>
            <a:r>
              <a:rPr lang="sv-SE" dirty="0" smtClean="0"/>
              <a:t>Interlock status with independant </a:t>
            </a:r>
          </a:p>
          <a:p>
            <a:pPr marL="457200" lvl="1" indent="0">
              <a:buNone/>
            </a:pPr>
            <a:r>
              <a:rPr lang="sv-SE" dirty="0" smtClean="0"/>
              <a:t>and parallel  detector from LPS</a:t>
            </a:r>
          </a:p>
          <a:p>
            <a:pPr lvl="1"/>
            <a:r>
              <a:rPr lang="sv-SE" dirty="0" smtClean="0"/>
              <a:t>Test of the monitoring itself (need to be on site)</a:t>
            </a:r>
          </a:p>
          <a:p>
            <a:pPr lvl="1"/>
            <a:r>
              <a:rPr lang="sv-SE" dirty="0" smtClean="0"/>
              <a:t>Temperature monitoring</a:t>
            </a:r>
          </a:p>
          <a:p>
            <a:pPr lvl="1"/>
            <a:r>
              <a:rPr lang="sv-SE" dirty="0" smtClean="0"/>
              <a:t>Voltage monitoring (output of the regulators</a:t>
            </a:r>
            <a:r>
              <a:rPr lang="sv-SE" dirty="0" smtClean="0"/>
              <a:t>)</a:t>
            </a:r>
          </a:p>
          <a:p>
            <a:pPr lvl="1"/>
            <a:r>
              <a:rPr lang="en-GB" dirty="0" smtClean="0"/>
              <a:t>We can more if you want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6" name="Rectangle 5"/>
          <p:cNvSpPr/>
          <p:nvPr/>
        </p:nvSpPr>
        <p:spPr>
          <a:xfrm>
            <a:off x="5580112" y="2636912"/>
            <a:ext cx="316835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E- pick Up</a:t>
            </a:r>
            <a:endParaRPr lang="sv-SE" dirty="0"/>
          </a:p>
        </p:txBody>
      </p:sp>
      <p:sp>
        <p:nvSpPr>
          <p:cNvPr id="7" name="Up-Down Arrow 6"/>
          <p:cNvSpPr/>
          <p:nvPr/>
        </p:nvSpPr>
        <p:spPr>
          <a:xfrm>
            <a:off x="6948264" y="5035564"/>
            <a:ext cx="484632" cy="91371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5617220" y="6004783"/>
            <a:ext cx="3168352" cy="66154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ICS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5301208"/>
            <a:ext cx="100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Ethernet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5580112" y="4221088"/>
            <a:ext cx="3168352" cy="8004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Monitoring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6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plan. Because quality start from the specification and design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Quality: a key ingredient for reliability</a:t>
            </a:r>
          </a:p>
          <a:p>
            <a:pPr lvl="1"/>
            <a:r>
              <a:rPr lang="en-US" dirty="0" smtClean="0"/>
              <a:t>Accurate </a:t>
            </a:r>
            <a:r>
              <a:rPr lang="en-US" dirty="0"/>
              <a:t>analysis carried out on the in-house developed HW modules</a:t>
            </a:r>
          </a:p>
          <a:p>
            <a:r>
              <a:rPr lang="en-US" dirty="0" smtClean="0"/>
              <a:t>Quality </a:t>
            </a:r>
            <a:r>
              <a:rPr lang="en-US" dirty="0"/>
              <a:t>starts at:</a:t>
            </a:r>
          </a:p>
          <a:p>
            <a:pPr lvl="1"/>
            <a:r>
              <a:rPr lang="en-US" dirty="0" smtClean="0"/>
              <a:t>Conceptual </a:t>
            </a:r>
            <a:r>
              <a:rPr lang="en-US" dirty="0"/>
              <a:t>Design and Specifications by ESS</a:t>
            </a:r>
          </a:p>
          <a:p>
            <a:pPr lvl="1"/>
            <a:r>
              <a:rPr lang="en-US" dirty="0" smtClean="0"/>
              <a:t>Quality </a:t>
            </a:r>
            <a:r>
              <a:rPr lang="en-US" dirty="0"/>
              <a:t>attitude by </a:t>
            </a:r>
            <a:r>
              <a:rPr lang="en-US" dirty="0" smtClean="0"/>
              <a:t>design</a:t>
            </a:r>
            <a:endParaRPr lang="en-US" dirty="0"/>
          </a:p>
          <a:p>
            <a:pPr lvl="1"/>
            <a:r>
              <a:rPr lang="en-US" dirty="0" smtClean="0"/>
              <a:t>Quality </a:t>
            </a:r>
            <a:r>
              <a:rPr lang="en-US" dirty="0"/>
              <a:t>tested PCB manufacturing and supplier chain (</a:t>
            </a:r>
            <a:r>
              <a:rPr lang="en-US" dirty="0" err="1"/>
              <a:t>Eurocircuit</a:t>
            </a:r>
            <a:r>
              <a:rPr lang="en-US" dirty="0"/>
              <a:t>, Note: NOTE Lund was rewarded with “The ALICE Industrial Award” by producing PCBAs for CERN </a:t>
            </a:r>
            <a:r>
              <a:rPr lang="en-US" dirty="0" smtClean="0"/>
              <a:t>. Note </a:t>
            </a:r>
            <a:r>
              <a:rPr lang="en-US" dirty="0"/>
              <a:t>Lund has a unique specialized production process for prototypes)</a:t>
            </a:r>
          </a:p>
          <a:p>
            <a:pPr lvl="1"/>
            <a:r>
              <a:rPr lang="en-US" dirty="0" smtClean="0"/>
              <a:t>Adoption </a:t>
            </a:r>
            <a:r>
              <a:rPr lang="en-US" dirty="0"/>
              <a:t>of commercial rad-tolerant components from known manufacturers</a:t>
            </a:r>
          </a:p>
          <a:p>
            <a:pPr lvl="1"/>
            <a:r>
              <a:rPr lang="en-US" dirty="0" smtClean="0"/>
              <a:t>Adoption </a:t>
            </a:r>
            <a:r>
              <a:rPr lang="en-US" dirty="0"/>
              <a:t>of high quality components for </a:t>
            </a:r>
            <a:r>
              <a:rPr lang="en-US" dirty="0" smtClean="0"/>
              <a:t>the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632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Quality plan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Specifically on electronics board manufacturing</a:t>
            </a:r>
          </a:p>
          <a:p>
            <a:r>
              <a:rPr lang="en-US" dirty="0" smtClean="0"/>
              <a:t>Standard </a:t>
            </a:r>
            <a:r>
              <a:rPr lang="en-US" dirty="0"/>
              <a:t>formats for PCB cards, standard size and component series (</a:t>
            </a:r>
            <a:r>
              <a:rPr lang="en-US" dirty="0" smtClean="0"/>
              <a:t>SMD min. 0804  resistances </a:t>
            </a:r>
            <a:r>
              <a:rPr lang="en-US" dirty="0"/>
              <a:t>or capacitances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 err="1" smtClean="0"/>
              <a:t>Altium</a:t>
            </a:r>
            <a:r>
              <a:rPr lang="en-US" dirty="0" smtClean="0"/>
              <a:t> </a:t>
            </a:r>
            <a:r>
              <a:rPr lang="en-US" dirty="0"/>
              <a:t>Designer™ software for the creation of schematics, </a:t>
            </a:r>
            <a:r>
              <a:rPr lang="en-US" dirty="0" err="1"/>
              <a:t>gerber</a:t>
            </a:r>
            <a:r>
              <a:rPr lang="en-US" dirty="0"/>
              <a:t> files, </a:t>
            </a:r>
            <a:r>
              <a:rPr lang="en-US" dirty="0" smtClean="0"/>
              <a:t>BoM standard </a:t>
            </a:r>
            <a:r>
              <a:rPr lang="en-US" dirty="0"/>
              <a:t>copper thickness for </a:t>
            </a:r>
            <a:r>
              <a:rPr lang="en-US" dirty="0" smtClean="0"/>
              <a:t>PCB (1,55mm), </a:t>
            </a:r>
            <a:r>
              <a:rPr lang="en-US" dirty="0"/>
              <a:t>and standard connectors for </a:t>
            </a:r>
            <a:r>
              <a:rPr lang="en-US" dirty="0" smtClean="0"/>
              <a:t>interfacing (aligned with other board “</a:t>
            </a:r>
            <a:r>
              <a:rPr lang="en-US" dirty="0" err="1" smtClean="0"/>
              <a:t>Ficher</a:t>
            </a:r>
            <a:r>
              <a:rPr lang="en-US" dirty="0" smtClean="0"/>
              <a:t>” chosen)</a:t>
            </a:r>
            <a:endParaRPr lang="en-US" dirty="0"/>
          </a:p>
          <a:p>
            <a:r>
              <a:rPr lang="en-US" dirty="0" smtClean="0"/>
              <a:t>Standard </a:t>
            </a:r>
            <a:r>
              <a:rPr lang="en-US" dirty="0"/>
              <a:t>proven procedures already </a:t>
            </a:r>
            <a:r>
              <a:rPr lang="en-US" dirty="0" smtClean="0"/>
              <a:t>used in </a:t>
            </a:r>
            <a:r>
              <a:rPr lang="en-US" dirty="0"/>
              <a:t>the </a:t>
            </a:r>
            <a:r>
              <a:rPr lang="en-US" dirty="0" smtClean="0"/>
              <a:t>past</a:t>
            </a:r>
          </a:p>
          <a:p>
            <a:r>
              <a:rPr lang="en-US" dirty="0" smtClean="0"/>
              <a:t>Choose </a:t>
            </a:r>
            <a:r>
              <a:rPr lang="en-US" dirty="0"/>
              <a:t>electronic components easily available on the European market</a:t>
            </a:r>
          </a:p>
          <a:p>
            <a:r>
              <a:rPr lang="en-US" dirty="0" smtClean="0"/>
              <a:t>Choose </a:t>
            </a:r>
            <a:r>
              <a:rPr lang="en-US" dirty="0"/>
              <a:t>electronic components tested, but far from possible </a:t>
            </a:r>
            <a:r>
              <a:rPr lang="en-US" dirty="0" smtClean="0"/>
              <a:t>obsolescence.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10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</a:t>
            </a:r>
            <a:r>
              <a:rPr lang="sv-SE" dirty="0" smtClean="0"/>
              <a:t>easurements on prototype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140968"/>
            <a:ext cx="2592288" cy="3168351"/>
          </a:xfrm>
        </p:spPr>
        <p:txBody>
          <a:bodyPr>
            <a:normAutofit fontScale="92500"/>
          </a:bodyPr>
          <a:lstStyle/>
          <a:p>
            <a:r>
              <a:rPr lang="sv-SE" dirty="0" smtClean="0"/>
              <a:t>In </a:t>
            </a:r>
            <a:r>
              <a:rPr lang="sv-SE" dirty="0"/>
              <a:t>case of </a:t>
            </a:r>
            <a:r>
              <a:rPr lang="sv-SE" dirty="0" smtClean="0"/>
              <a:t>4,5mA </a:t>
            </a:r>
            <a:r>
              <a:rPr lang="sv-SE" dirty="0"/>
              <a:t>leakage</a:t>
            </a:r>
          </a:p>
          <a:p>
            <a:pPr lvl="1"/>
            <a:r>
              <a:rPr lang="sv-SE" dirty="0"/>
              <a:t>Response time </a:t>
            </a:r>
            <a:r>
              <a:rPr lang="sv-SE" dirty="0" smtClean="0"/>
              <a:t>5µs</a:t>
            </a:r>
          </a:p>
          <a:p>
            <a:r>
              <a:rPr lang="sv-SE" dirty="0" smtClean="0"/>
              <a:t>Output noise bellow 0,1V pp</a:t>
            </a:r>
            <a:endParaRPr lang="sv-SE" dirty="0"/>
          </a:p>
          <a:p>
            <a:pPr lvl="1"/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 dirty="0"/>
          </a:p>
        </p:txBody>
      </p:sp>
      <p:pic>
        <p:nvPicPr>
          <p:cNvPr id="5" name="Picture 4" descr="C:\Users\brunolagoguez\Documents\equipment\electron Pick Up\Measurements\e pick in out to fim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6159748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1412777"/>
            <a:ext cx="8064896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 smtClean="0"/>
              <a:t>In case of 10mA leakage</a:t>
            </a:r>
          </a:p>
          <a:p>
            <a:pPr lvl="1"/>
            <a:r>
              <a:rPr lang="sv-SE" dirty="0" smtClean="0"/>
              <a:t>Response time 8µs</a:t>
            </a:r>
          </a:p>
          <a:p>
            <a:pPr lvl="1"/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 rot="851123">
            <a:off x="5834568" y="1528810"/>
            <a:ext cx="2673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Calibration of the system + FIM  to be discussed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51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Indication and  Monitoring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sv-SE" dirty="0" smtClean="0"/>
              <a:t>Indications LED</a:t>
            </a:r>
          </a:p>
          <a:p>
            <a:r>
              <a:rPr lang="sv-SE" dirty="0" smtClean="0"/>
              <a:t>Monitoring using I2C bus and I2C to Ethernet module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4253508" cy="199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81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97769"/>
            <a:ext cx="5786998" cy="33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Port </a:t>
            </a:r>
            <a:r>
              <a:rPr lang="sv-SE" dirty="0" smtClean="0"/>
              <a:t>extender_tca9555	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Adress chosen</a:t>
            </a:r>
            <a:r>
              <a:rPr lang="en-GB" dirty="0" smtClean="0"/>
              <a:t>: 0x21</a:t>
            </a:r>
          </a:p>
          <a:p>
            <a:r>
              <a:rPr lang="en-GB" dirty="0" smtClean="0"/>
              <a:t>Digital input </a:t>
            </a:r>
          </a:p>
          <a:p>
            <a:pPr lvl="1"/>
            <a:r>
              <a:rPr lang="en-GB" dirty="0" smtClean="0"/>
              <a:t>P0 test monitoring Low if test is on going</a:t>
            </a:r>
          </a:p>
          <a:p>
            <a:pPr lvl="1"/>
            <a:r>
              <a:rPr lang="en-GB" dirty="0" smtClean="0"/>
              <a:t>P1 low if interlocking</a:t>
            </a:r>
          </a:p>
          <a:p>
            <a:pPr lvl="1"/>
            <a:r>
              <a:rPr lang="en-GB" dirty="0" smtClean="0"/>
              <a:t>P2 high if interlocking</a:t>
            </a:r>
          </a:p>
          <a:p>
            <a:r>
              <a:rPr lang="en-GB" dirty="0" smtClean="0"/>
              <a:t>Digital output</a:t>
            </a:r>
          </a:p>
          <a:p>
            <a:pPr lvl="1"/>
            <a:r>
              <a:rPr lang="en-GB" dirty="0" smtClean="0"/>
              <a:t>P7 test: high to </a:t>
            </a:r>
          </a:p>
          <a:p>
            <a:pPr marL="457200" lvl="1" indent="0">
              <a:buNone/>
            </a:pPr>
            <a:r>
              <a:rPr lang="en-GB" dirty="0" smtClean="0"/>
              <a:t>activate the 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40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Temperature reader TMP100	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Address: 0x49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18</a:t>
            </a:fld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53136"/>
            <a:ext cx="67691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878" y="1628800"/>
            <a:ext cx="3619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78883"/>
            <a:ext cx="5652119" cy="2479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LTC2991IMS voltage current monitoring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4133056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Current monitoring onV1 and V2 by  V2 – V1 on 24V</a:t>
            </a:r>
          </a:p>
          <a:p>
            <a:r>
              <a:rPr lang="en-GB" dirty="0" smtClean="0"/>
              <a:t>Voltage monitoring input</a:t>
            </a:r>
          </a:p>
          <a:p>
            <a:pPr lvl="1"/>
            <a:r>
              <a:rPr lang="en-GB" dirty="0" smtClean="0"/>
              <a:t>5 V on V5</a:t>
            </a:r>
          </a:p>
          <a:p>
            <a:pPr lvl="1"/>
            <a:r>
              <a:rPr lang="en-GB" dirty="0" smtClean="0"/>
              <a:t>Analog out  on V6: </a:t>
            </a:r>
          </a:p>
          <a:p>
            <a:pPr marL="457200" lvl="1" indent="0">
              <a:buNone/>
            </a:pPr>
            <a:r>
              <a:rPr lang="en-GB" dirty="0" smtClean="0"/>
              <a:t>Image of the current read but not max hold.</a:t>
            </a:r>
          </a:p>
          <a:p>
            <a:r>
              <a:rPr lang="en-GB" dirty="0" smtClean="0"/>
              <a:t>Voltage input</a:t>
            </a:r>
          </a:p>
          <a:p>
            <a:pPr lvl="1"/>
            <a:r>
              <a:rPr lang="en-GB" dirty="0" smtClean="0"/>
              <a:t>V4 </a:t>
            </a:r>
          </a:p>
          <a:p>
            <a:pPr marL="457200" lvl="1" indent="0">
              <a:buNone/>
            </a:pPr>
            <a:r>
              <a:rPr lang="en-GB" dirty="0" smtClean="0"/>
              <a:t>to check the voltage </a:t>
            </a:r>
          </a:p>
          <a:p>
            <a:pPr marL="457200" lvl="1" indent="0">
              <a:buNone/>
            </a:pPr>
            <a:r>
              <a:rPr lang="en-GB" dirty="0" smtClean="0"/>
              <a:t>threshold</a:t>
            </a:r>
          </a:p>
          <a:p>
            <a:pPr marL="457200" lvl="1" indent="0">
              <a:buNone/>
            </a:pPr>
            <a:r>
              <a:rPr lang="en-GB" dirty="0" smtClean="0"/>
              <a:t>level of the comparator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62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Block diagram of Medium beta RF chain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1981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e  ̄ Pick Up: </a:t>
            </a:r>
            <a:r>
              <a:rPr lang="sv-SE" dirty="0" smtClean="0"/>
              <a:t>protect the </a:t>
            </a:r>
            <a:r>
              <a:rPr lang="sv-SE" dirty="0" smtClean="0"/>
              <a:t>power coupler </a:t>
            </a:r>
            <a:r>
              <a:rPr lang="sv-SE" dirty="0" smtClean="0"/>
              <a:t>of the </a:t>
            </a:r>
            <a:r>
              <a:rPr lang="sv-SE" dirty="0" smtClean="0"/>
              <a:t>cavity from multipacking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2181"/>
            <a:ext cx="6552728" cy="419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88224" y="5229200"/>
            <a:ext cx="1440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95736" y="2132856"/>
            <a:ext cx="4392488" cy="30963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64288" y="5165576"/>
            <a:ext cx="1440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95736" y="2132856"/>
            <a:ext cx="4968552" cy="30327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Potentiometer </a:t>
            </a:r>
            <a:r>
              <a:rPr lang="sv-SE" dirty="0" smtClean="0"/>
              <a:t>AD5272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sv-SE" dirty="0" smtClean="0"/>
              <a:t>Resolution 10 bits</a:t>
            </a:r>
          </a:p>
          <a:p>
            <a:r>
              <a:rPr lang="sv-SE" dirty="0" smtClean="0"/>
              <a:t>Vakue: 20k</a:t>
            </a:r>
            <a:r>
              <a:rPr lang="el-GR" dirty="0" smtClean="0"/>
              <a:t>Ω</a:t>
            </a:r>
            <a:endParaRPr lang="sv-SE" dirty="0" smtClean="0"/>
          </a:p>
          <a:p>
            <a:r>
              <a:rPr lang="sv-SE" dirty="0"/>
              <a:t>Maximum ±1% nominal resistor tolerance error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20</a:t>
            </a:fld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52197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4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  ̄ Pick </a:t>
            </a:r>
            <a:r>
              <a:rPr lang="sv-SE" dirty="0" smtClean="0"/>
              <a:t>Up prototype Board and Box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21</a:t>
            </a:fld>
            <a:endParaRPr lang="sv-SE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507" y="1196751"/>
            <a:ext cx="6500494" cy="3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768577" cy="282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39"/>
            <a:ext cx="3768577" cy="282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0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Mechanical for prototype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For TS2 we have grouped 2 </a:t>
            </a:r>
            <a:r>
              <a:rPr lang="sv-SE" dirty="0"/>
              <a:t>e  ̄ Pick Up </a:t>
            </a:r>
            <a:r>
              <a:rPr lang="sv-SE" dirty="0" smtClean="0"/>
              <a:t>and 1 Pin diode in a 1U </a:t>
            </a:r>
            <a:r>
              <a:rPr lang="sv-SE" smtClean="0"/>
              <a:t>rack box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22</a:t>
            </a:fld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11" y="2987801"/>
            <a:ext cx="8835360" cy="8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6202"/>
            <a:ext cx="3312368" cy="2540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6372036"/>
            <a:ext cx="423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Splitter box, pin diode and e- Pick up in TS2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39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  ̄ Pick Up</a:t>
            </a:r>
            <a:r>
              <a:rPr lang="en-GB" dirty="0" smtClean="0"/>
              <a:t> in ESS LINAC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615979"/>
            <a:ext cx="8229600" cy="12768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91580" y="566298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total: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108 for cold and warm </a:t>
            </a:r>
            <a:r>
              <a:rPr lang="en-US" dirty="0" err="1" smtClean="0"/>
              <a:t>linac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407707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RFQ x 2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>
            <a:stCxn id="12" idx="0"/>
          </p:cNvCxnSpPr>
          <p:nvPr/>
        </p:nvCxnSpPr>
        <p:spPr>
          <a:xfrm flipV="1">
            <a:off x="2195736" y="3501008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912" y="4149080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Spokes x 26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>
            <a:stCxn id="16" idx="0"/>
          </p:cNvCxnSpPr>
          <p:nvPr/>
        </p:nvCxnSpPr>
        <p:spPr>
          <a:xfrm flipV="1">
            <a:off x="4283968" y="3573016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19972" y="496115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MB x 36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V="1">
            <a:off x="4824028" y="3573016"/>
            <a:ext cx="252028" cy="13881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36096" y="408575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HB x 44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>
            <a:stCxn id="21" idx="0"/>
          </p:cNvCxnSpPr>
          <p:nvPr/>
        </p:nvCxnSpPr>
        <p:spPr>
          <a:xfrm flipV="1">
            <a:off x="5940152" y="3509694"/>
            <a:ext cx="720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7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1"/>
            <a:ext cx="5789986" cy="330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Block diagram of the e  ̄ Pick Up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4509120"/>
            <a:ext cx="38884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Cavity input </a:t>
            </a:r>
            <a:r>
              <a:rPr lang="sv-SE" dirty="0" smtClean="0"/>
              <a:t>(SMA connector)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Main single Power </a:t>
            </a:r>
            <a:r>
              <a:rPr lang="sv-SE" dirty="0"/>
              <a:t>supply </a:t>
            </a:r>
            <a:r>
              <a:rPr lang="sv-SE" dirty="0" smtClean="0"/>
              <a:t>input: 24V 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Analog output to LPS (SMA</a:t>
            </a:r>
            <a:r>
              <a:rPr lang="sv-SE" dirty="0" smtClean="0"/>
              <a:t>) Integration with LPS to do.</a:t>
            </a:r>
            <a:endParaRPr lang="sv-S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Fiber in from LPS (for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Ethernet (RJ45) for  monitoring (ICS)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628800"/>
            <a:ext cx="3302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Functionalities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Measure and convert the curent into  voltage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Provide this voltage image of the current to LPS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Monitoring functions independant of the main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Test </a:t>
            </a:r>
            <a:r>
              <a:rPr lang="sv-SE" dirty="0" smtClean="0"/>
              <a:t>functions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44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How does it work?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Max 4080 current to voltage converter: current sense amplifier. Gain </a:t>
            </a:r>
            <a:r>
              <a:rPr lang="sv-SE" dirty="0" smtClean="0"/>
              <a:t>= 5</a:t>
            </a:r>
          </a:p>
          <a:p>
            <a:r>
              <a:rPr lang="en-GB" dirty="0" smtClean="0"/>
              <a:t>OP Amplifier Gain = 2</a:t>
            </a:r>
            <a:endParaRPr lang="sv-SE" dirty="0" smtClean="0"/>
          </a:p>
          <a:p>
            <a:endParaRPr lang="sv-SE" dirty="0"/>
          </a:p>
          <a:p>
            <a:r>
              <a:rPr lang="sv-SE" dirty="0" smtClean="0"/>
              <a:t>Total Gain = 10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901058" cy="2814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9992" y="5733256"/>
            <a:ext cx="19442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6596608" y="2636912"/>
            <a:ext cx="194421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8028384" y="3068960"/>
            <a:ext cx="86409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Test of the </a:t>
            </a:r>
            <a:r>
              <a:rPr lang="sv-SE" dirty="0"/>
              <a:t>e  ̄ Pick Up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fontScale="77500" lnSpcReduction="20000"/>
          </a:bodyPr>
          <a:lstStyle/>
          <a:p>
            <a:r>
              <a:rPr lang="sv-SE" dirty="0" smtClean="0"/>
              <a:t>Press button for manual test (do we remove it for production?)</a:t>
            </a:r>
          </a:p>
          <a:p>
            <a:r>
              <a:rPr lang="sv-SE" dirty="0" smtClean="0"/>
              <a:t>Test controlled remotly by LPS (fiber) (active=light)</a:t>
            </a:r>
          </a:p>
          <a:p>
            <a:r>
              <a:rPr lang="sv-SE" dirty="0" smtClean="0"/>
              <a:t>Value of the leakage test current to be confirmed. (10mA now)</a:t>
            </a:r>
          </a:p>
          <a:p>
            <a:r>
              <a:rPr lang="sv-SE" dirty="0" smtClean="0"/>
              <a:t>Indication </a:t>
            </a:r>
            <a:r>
              <a:rPr lang="sv-SE" dirty="0" smtClean="0"/>
              <a:t>on </a:t>
            </a:r>
            <a:r>
              <a:rPr lang="sv-SE" dirty="0" smtClean="0"/>
              <a:t>LED </a:t>
            </a:r>
            <a:r>
              <a:rPr lang="sv-SE" dirty="0" smtClean="0"/>
              <a:t>or on Monitoring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92400"/>
            <a:ext cx="80581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34988" y="5373216"/>
            <a:ext cx="218914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5004048" y="5373216"/>
            <a:ext cx="3960440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/>
          <p:cNvSpPr/>
          <p:nvPr/>
        </p:nvSpPr>
        <p:spPr>
          <a:xfrm>
            <a:off x="4629558" y="4661520"/>
            <a:ext cx="1246970" cy="85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30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Protection in case of CC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 case the user make a CC -&gt; interlock and not destructive</a:t>
            </a:r>
          </a:p>
          <a:p>
            <a:pPr lvl="1"/>
            <a:r>
              <a:rPr lang="sv-SE" dirty="0" smtClean="0"/>
              <a:t>Resistor 56 </a:t>
            </a:r>
            <a:r>
              <a:rPr lang="el-GR" dirty="0" smtClean="0"/>
              <a:t>Ω</a:t>
            </a:r>
            <a:r>
              <a:rPr lang="sv-SE" dirty="0" smtClean="0"/>
              <a:t> 25W </a:t>
            </a:r>
          </a:p>
          <a:p>
            <a:pPr lvl="1"/>
            <a:r>
              <a:rPr lang="sv-SE" dirty="0" smtClean="0"/>
              <a:t>SMBJ5346B: diode zener 10V</a:t>
            </a:r>
          </a:p>
          <a:p>
            <a:pPr lvl="1"/>
            <a:r>
              <a:rPr lang="sv-SE" dirty="0" smtClean="0"/>
              <a:t>Max 4080 support 80V</a:t>
            </a:r>
          </a:p>
          <a:p>
            <a:pPr lvl="1"/>
            <a:r>
              <a:rPr lang="sv-SE" dirty="0" smtClean="0"/>
              <a:t>In addition the DC/DC converter has limited current: 33mA</a:t>
            </a:r>
            <a:endParaRPr lang="sv-SE" dirty="0"/>
          </a:p>
          <a:p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88" y="4725144"/>
            <a:ext cx="3467730" cy="1987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0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Specification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2"/>
          <a:stretch/>
        </p:blipFill>
        <p:spPr bwMode="auto">
          <a:xfrm>
            <a:off x="6567800" y="4645764"/>
            <a:ext cx="2551440" cy="212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6121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4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Design to optimise </a:t>
            </a:r>
            <a:r>
              <a:rPr lang="sv-SE" dirty="0" smtClean="0"/>
              <a:t>the MTBF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Minimize the junction temperature of the ICs by limiting the consumption</a:t>
            </a:r>
          </a:p>
          <a:p>
            <a:r>
              <a:rPr lang="sv-SE" dirty="0" smtClean="0"/>
              <a:t>Over specify the rate voltage of the capacitor</a:t>
            </a:r>
          </a:p>
          <a:p>
            <a:r>
              <a:rPr lang="sv-SE" dirty="0" smtClean="0"/>
              <a:t>Reliabilty oriented design rules:</a:t>
            </a:r>
          </a:p>
          <a:p>
            <a:pPr lvl="1"/>
            <a:r>
              <a:rPr lang="en-US" dirty="0" smtClean="0"/>
              <a:t>Voltage-limiting suppressor diodes,</a:t>
            </a:r>
            <a:endParaRPr lang="en-US" dirty="0"/>
          </a:p>
          <a:p>
            <a:pPr lvl="1"/>
            <a:r>
              <a:rPr lang="en-US" dirty="0" smtClean="0"/>
              <a:t>Thermal monitoring</a:t>
            </a:r>
            <a:endParaRPr lang="en-US" dirty="0"/>
          </a:p>
          <a:p>
            <a:pPr lvl="1"/>
            <a:r>
              <a:rPr lang="en-US" dirty="0"/>
              <a:t>Filters, rise-time reducers: resistors, inductors, coils, ferrite beads, and capacitors, all of which slow the rise time of a transient and spread the impulse over </a:t>
            </a:r>
            <a:r>
              <a:rPr lang="en-US" dirty="0" smtClean="0"/>
              <a:t>time. Each </a:t>
            </a:r>
            <a:r>
              <a:rPr lang="en-US" dirty="0"/>
              <a:t>of these networks is reciprocal; they protect a system from the outside world (EMS) and protect the outside world from any unintentional signal (EMI) that a device might radiate. </a:t>
            </a:r>
            <a:endParaRPr lang="en-US" dirty="0" smtClean="0"/>
          </a:p>
          <a:p>
            <a:pPr lvl="1"/>
            <a:r>
              <a:rPr lang="en-US" dirty="0" smtClean="0"/>
              <a:t>Cool </a:t>
            </a:r>
            <a:r>
              <a:rPr lang="en-US" dirty="0" smtClean="0"/>
              <a:t>down the board </a:t>
            </a:r>
            <a:endParaRPr lang="en-US" dirty="0" smtClean="0"/>
          </a:p>
          <a:p>
            <a:pPr lvl="1"/>
            <a:r>
              <a:rPr lang="en-US" dirty="0" smtClean="0"/>
              <a:t>No Manual </a:t>
            </a:r>
            <a:r>
              <a:rPr lang="en-US" dirty="0" smtClean="0"/>
              <a:t>button on main </a:t>
            </a:r>
            <a:r>
              <a:rPr lang="en-US" dirty="0" smtClean="0"/>
              <a:t>function  </a:t>
            </a:r>
            <a:r>
              <a:rPr lang="en-US" dirty="0" smtClean="0"/>
              <a:t>(to be discussed).</a:t>
            </a:r>
          </a:p>
          <a:p>
            <a:pPr lvl="1"/>
            <a:r>
              <a:rPr lang="en-US" dirty="0"/>
              <a:t>Current-limiting and switching devices: </a:t>
            </a:r>
            <a:r>
              <a:rPr lang="en-US" dirty="0" smtClean="0"/>
              <a:t>fuses.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44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15710</TotalTime>
  <Words>995</Words>
  <Application>Microsoft Office PowerPoint</Application>
  <PresentationFormat>On-screen Show (4:3)</PresentationFormat>
  <Paragraphs>208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ESS Core Powerpoint</vt:lpstr>
      <vt:lpstr>CDR e  ̄Pick Up</vt:lpstr>
      <vt:lpstr>Block diagram of Medium beta RF chain </vt:lpstr>
      <vt:lpstr>e  ̄ Pick Up in ESS LINAC</vt:lpstr>
      <vt:lpstr>Block diagram of the e  ̄ Pick Up</vt:lpstr>
      <vt:lpstr>How does it work?</vt:lpstr>
      <vt:lpstr>Test of the e  ̄ Pick Up </vt:lpstr>
      <vt:lpstr>Protection in case of CC</vt:lpstr>
      <vt:lpstr>Specification</vt:lpstr>
      <vt:lpstr>Design to optimise the MTBF</vt:lpstr>
      <vt:lpstr>MTTF calculation</vt:lpstr>
      <vt:lpstr> Reliability (1/4)</vt:lpstr>
      <vt:lpstr>Monitoring for E- Pick Up (connected to ICS)</vt:lpstr>
      <vt:lpstr>Quality plan. Because quality start from the specification and design</vt:lpstr>
      <vt:lpstr>Quality plan</vt:lpstr>
      <vt:lpstr>Measurements on prototype</vt:lpstr>
      <vt:lpstr>Indication and  Monitoring</vt:lpstr>
      <vt:lpstr>Port extender_tca9555 </vt:lpstr>
      <vt:lpstr>Temperature reader TMP100 </vt:lpstr>
      <vt:lpstr>LTC2991IMS voltage current monitoring</vt:lpstr>
      <vt:lpstr>Potentiometer AD5272</vt:lpstr>
      <vt:lpstr>e  ̄ Pick Up prototype Board and Box</vt:lpstr>
      <vt:lpstr>Mechanical for prototype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Bruno Lagoguez</cp:lastModifiedBy>
  <cp:revision>249</cp:revision>
  <dcterms:created xsi:type="dcterms:W3CDTF">2013-10-29T16:05:10Z</dcterms:created>
  <dcterms:modified xsi:type="dcterms:W3CDTF">2018-04-26T11:19:16Z</dcterms:modified>
</cp:coreProperties>
</file>