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4" r:id="rId5"/>
    <p:sldId id="276" r:id="rId6"/>
    <p:sldId id="278" r:id="rId7"/>
    <p:sldId id="280" r:id="rId8"/>
    <p:sldId id="279" r:id="rId9"/>
    <p:sldId id="272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S 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6" autoAdjust="0"/>
    <p:restoredTop sz="93077" autoAdjust="0"/>
  </p:normalViewPr>
  <p:slideViewPr>
    <p:cSldViewPr>
      <p:cViewPr varScale="1">
        <p:scale>
          <a:sx n="110" d="100"/>
          <a:sy n="110" d="100"/>
        </p:scale>
        <p:origin x="12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64E04A-23DB-4443-B323-6983F7C1273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2018-04-19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2018-04-19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1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2018-04-19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2018-04-19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9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2018-04-19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anspallationsource.se/accelerator-document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Vacuum System </a:t>
            </a:r>
            <a:br>
              <a:rPr lang="en-US" sz="4000" b="1" dirty="0"/>
            </a:br>
            <a:r>
              <a:rPr lang="en-US" sz="4000" b="1" dirty="0"/>
              <a:t>for the HEBT area</a:t>
            </a:r>
            <a:endParaRPr lang="en-GB" sz="40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Ferreira, Marcelo J.</a:t>
            </a:r>
          </a:p>
          <a:p>
            <a:r>
              <a:rPr lang="en-GB" sz="2000" noProof="0" dirty="0">
                <a:solidFill>
                  <a:schemeClr val="bg1"/>
                </a:solidFill>
              </a:rPr>
              <a:t>Vacuum System Section Leader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18-04-19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0662" y="170080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Introduction,</a:t>
            </a:r>
          </a:p>
          <a:p>
            <a:pPr>
              <a:lnSpc>
                <a:spcPct val="150000"/>
              </a:lnSpc>
            </a:pPr>
            <a:r>
              <a:rPr lang="en-US" dirty="0"/>
              <a:t>DCM baseline documents,</a:t>
            </a:r>
          </a:p>
          <a:p>
            <a:pPr>
              <a:lnSpc>
                <a:spcPct val="150000"/>
              </a:lnSpc>
            </a:pPr>
            <a:r>
              <a:rPr lang="en-US" dirty="0"/>
              <a:t>Vacuum standardization,</a:t>
            </a:r>
          </a:p>
          <a:p>
            <a:pPr>
              <a:lnSpc>
                <a:spcPct val="150000"/>
              </a:lnSpc>
            </a:pPr>
            <a:r>
              <a:rPr lang="en-US" dirty="0"/>
              <a:t>Technical Annex STFC,</a:t>
            </a:r>
          </a:p>
          <a:p>
            <a:pPr>
              <a:lnSpc>
                <a:spcPct val="150000"/>
              </a:lnSpc>
            </a:pPr>
            <a:r>
              <a:rPr lang="en-US"/>
              <a:t>Scheduling,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44074">
            <a:off x="6775821" y="1897536"/>
            <a:ext cx="2601096" cy="2335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327401"/>
            <a:ext cx="355600" cy="20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0" y="3327401"/>
            <a:ext cx="355600" cy="20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6" y="2348881"/>
            <a:ext cx="7345221" cy="848509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1475657" y="836712"/>
            <a:ext cx="288032" cy="3024336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4860033" y="620688"/>
            <a:ext cx="288032" cy="3456384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68344" y="2564905"/>
            <a:ext cx="288032" cy="288032"/>
          </a:xfrm>
          <a:prstGeom prst="ellipse">
            <a:avLst/>
          </a:prstGeom>
          <a:solidFill>
            <a:schemeClr val="accent6">
              <a:alpha val="54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17728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LINAC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7728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LINAC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E2360B-68D1-824D-B38B-695124B20A17}"/>
              </a:ext>
            </a:extLst>
          </p:cNvPr>
          <p:cNvSpPr/>
          <p:nvPr/>
        </p:nvSpPr>
        <p:spPr>
          <a:xfrm>
            <a:off x="5688123" y="2286164"/>
            <a:ext cx="1080121" cy="86852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413782-E58E-2844-B82B-6C2DBF507C67}"/>
              </a:ext>
            </a:extLst>
          </p:cNvPr>
          <p:cNvCxnSpPr>
            <a:cxnSpLocks/>
          </p:cNvCxnSpPr>
          <p:nvPr/>
        </p:nvCxnSpPr>
        <p:spPr>
          <a:xfrm flipV="1">
            <a:off x="1979712" y="3179248"/>
            <a:ext cx="4050450" cy="843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CAFDF5-07F0-2F49-9B3E-A0C15DD77B39}"/>
              </a:ext>
            </a:extLst>
          </p:cNvPr>
          <p:cNvSpPr txBox="1"/>
          <p:nvPr/>
        </p:nvSpPr>
        <p:spPr>
          <a:xfrm>
            <a:off x="251520" y="414908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Energy Beam Transport (HEBT) area: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Transport the proton beam from the end of the HB to the A2T area,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Contingency area for future use, instead of </a:t>
            </a:r>
            <a:r>
              <a:rPr lang="en-US" dirty="0" err="1"/>
              <a:t>Cryo</a:t>
            </a:r>
            <a:r>
              <a:rPr lang="en-US" dirty="0"/>
              <a:t> Modules (CM), will have Dummy </a:t>
            </a:r>
            <a:r>
              <a:rPr lang="en-US" dirty="0" err="1"/>
              <a:t>Cryo</a:t>
            </a:r>
            <a:r>
              <a:rPr lang="en-US" dirty="0"/>
              <a:t> Modules (DCM), connecting the LWUs,</a:t>
            </a:r>
          </a:p>
          <a:p>
            <a:pPr marL="285750" indent="-285750">
              <a:buFontTx/>
              <a:buChar char="-"/>
            </a:pPr>
            <a:r>
              <a:rPr lang="en-US" dirty="0"/>
              <a:t>Some instrumentation will be installed (EX: Fast Wire Scanner) on the DCM,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Standard UHV area,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Chambers inside the STFC/Daresbury in kind,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vacuum instrumentation included.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DC2A2F-97A6-D54A-A9A6-B8A07101F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057" y="3268277"/>
            <a:ext cx="3852912" cy="30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" y="188640"/>
            <a:ext cx="7704856" cy="1143000"/>
          </a:xfrm>
        </p:spPr>
        <p:txBody>
          <a:bodyPr/>
          <a:lstStyle/>
          <a:p>
            <a:r>
              <a:rPr lang="en-US" dirty="0"/>
              <a:t>ESS – STFC/</a:t>
            </a:r>
            <a:r>
              <a:rPr lang="en-US" dirty="0" err="1"/>
              <a:t>Daresbury</a:t>
            </a:r>
            <a:r>
              <a:rPr lang="en-US" dirty="0"/>
              <a:t> collaboration time 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1433438"/>
            <a:ext cx="8928992" cy="463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April 2014 	First meeting to ask STFC/</a:t>
            </a:r>
            <a:r>
              <a:rPr lang="en-US" dirty="0" err="1"/>
              <a:t>Daresbury</a:t>
            </a:r>
            <a:r>
              <a:rPr lang="en-US" dirty="0"/>
              <a:t> to participate as ESS Vacuum in kind  		for WP 12.</a:t>
            </a:r>
            <a:endParaRPr lang="en-US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Jul 2014		STFC/Daresbury accepted to delivery full packed for all WP 12 (Cold LINAC, portable clean rooms and test Facilities),	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Dec 2014		Test Facilities and clean room specifications agreed,</a:t>
            </a:r>
          </a:p>
          <a:p>
            <a:r>
              <a:rPr lang="en-US" dirty="0"/>
              <a:t>Mar 2015		Initial discussions on delivery schedule and technical specification for the 		LWUs cold LINAC. Clean room specifications finished,</a:t>
            </a:r>
          </a:p>
          <a:p>
            <a:pPr>
              <a:lnSpc>
                <a:spcPct val="150000"/>
              </a:lnSpc>
            </a:pPr>
            <a:r>
              <a:rPr lang="en-US" dirty="0"/>
              <a:t>May 2015	Acceptance meeting at STFC/</a:t>
            </a:r>
            <a:r>
              <a:rPr lang="en-US" dirty="0" err="1"/>
              <a:t>Daresbury</a:t>
            </a:r>
            <a:r>
              <a:rPr lang="en-US" dirty="0"/>
              <a:t> for the test facilities,</a:t>
            </a:r>
          </a:p>
          <a:p>
            <a:pPr>
              <a:lnSpc>
                <a:spcPct val="150000"/>
              </a:lnSpc>
            </a:pPr>
            <a:r>
              <a:rPr lang="en-US" dirty="0"/>
              <a:t>Jul 2015		Test facilities delivery at ESS/Lund, acceptance test approved,</a:t>
            </a:r>
          </a:p>
          <a:p>
            <a:pPr>
              <a:lnSpc>
                <a:spcPct val="150000"/>
              </a:lnSpc>
            </a:pPr>
            <a:r>
              <a:rPr lang="en-US" dirty="0"/>
              <a:t>Oct 2015		PDR LWUs cold LINAC,</a:t>
            </a:r>
          </a:p>
          <a:p>
            <a:pPr>
              <a:lnSpc>
                <a:spcPct val="150000"/>
              </a:lnSpc>
            </a:pPr>
            <a:r>
              <a:rPr lang="en-US" b="1" dirty="0"/>
              <a:t>Jun 2016		CDR for LWUs at STFC/Daresbury,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XXX 2017		First delivery of DCM to ESS,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BF332-BE64-DA47-AE04-F37DDD92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1" y="1453730"/>
            <a:ext cx="3978784" cy="5085184"/>
          </a:xfrm>
          <a:prstGeom prst="rect">
            <a:avLst/>
          </a:prstGeom>
        </p:spPr>
      </p:pic>
      <p:pic>
        <p:nvPicPr>
          <p:cNvPr id="3076" name="Picture 4" descr="vacuum test stand">
            <a:extLst>
              <a:ext uri="{FF2B5EF4-FFF2-40B4-BE49-F238E27FC236}">
                <a16:creationId xmlns:a16="http://schemas.microsoft.com/office/drawing/2014/main" id="{8A2157CC-6E72-D546-B9D1-A9C875D4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12" y="2695471"/>
            <a:ext cx="48066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DCM baseline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From ESS:</a:t>
            </a:r>
          </a:p>
          <a:p>
            <a:r>
              <a:rPr lang="en-US" dirty="0">
                <a:solidFill>
                  <a:srgbClr val="008000"/>
                </a:solidFill>
              </a:rPr>
              <a:t>ESS main time schedule,</a:t>
            </a:r>
          </a:p>
          <a:p>
            <a:r>
              <a:rPr lang="en-US" dirty="0">
                <a:solidFill>
                  <a:srgbClr val="008000"/>
                </a:solidFill>
              </a:rPr>
              <a:t>DOORS requirements (top-down and interfaces),</a:t>
            </a:r>
          </a:p>
          <a:p>
            <a:r>
              <a:rPr lang="en-US" dirty="0">
                <a:solidFill>
                  <a:srgbClr val="008000"/>
                </a:solidFill>
              </a:rPr>
              <a:t>ESS Vacuum Handbook – ESS 0012894, 0012895, 0012896, 0012897,</a:t>
            </a:r>
          </a:p>
          <a:p>
            <a:r>
              <a:rPr lang="en-US" dirty="0">
                <a:solidFill>
                  <a:srgbClr val="008000"/>
                </a:solidFill>
              </a:rPr>
              <a:t>Technical detail spreadsheet,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>
              <a:spcBef>
                <a:spcPts val="1224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From STFC/Daresbury and ESS</a:t>
            </a:r>
          </a:p>
          <a:p>
            <a:r>
              <a:rPr lang="en-US" dirty="0">
                <a:solidFill>
                  <a:srgbClr val="0000FF"/>
                </a:solidFill>
              </a:rPr>
              <a:t>Technical Annex, </a:t>
            </a:r>
          </a:p>
          <a:p>
            <a:r>
              <a:rPr lang="en-US" dirty="0">
                <a:solidFill>
                  <a:srgbClr val="0000FF"/>
                </a:solidFill>
              </a:rPr>
              <a:t>3D drawings,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spcBef>
                <a:spcPts val="1276"/>
              </a:spcBef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From STFC/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Daresbury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Vacuum standards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ASTeC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Vacuum documents equivalent to ESS Vacuum Handbook),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Clean room documentations,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64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Standardization, an Integrated Approach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484784"/>
            <a:ext cx="4792235" cy="48245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Working closely with our partners across the project one of our primary goals was to promote the use of common vacuum equipment and standards. As a result a Vacuum Standardization meeting was held in February 2014 where equipment suitable for Standardization was agreed and reflected in the ESS Vacuum Handbook.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An important element of this Standardization is the </a:t>
            </a:r>
            <a:r>
              <a:rPr lang="en-US" sz="1800" dirty="0">
                <a:solidFill>
                  <a:schemeClr val="tx1"/>
                </a:solidFill>
              </a:rPr>
              <a:t>Procurement Policy applied for the procurement of all “major” vacuum equipment. The primary objective of the program is to develop a list of standard vacuum equipment for use project wide to minimize project costs, reduce spares holdings, training and achieve other benefits of standardization.</a:t>
            </a:r>
          </a:p>
          <a:p>
            <a:endParaRPr lang="en-GB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2691" r="2691"/>
          <a:stretch>
            <a:fillRect/>
          </a:stretch>
        </p:blipFill>
        <p:spPr>
          <a:xfrm>
            <a:off x="4716016" y="1484784"/>
            <a:ext cx="4105026" cy="45152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2992" y="6093296"/>
            <a:ext cx="450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http://europeanspallationsource.se/accelerator-documents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32656"/>
            <a:ext cx="1440159" cy="81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38749">
            <a:off x="4285091" y="3364961"/>
            <a:ext cx="4870082" cy="181588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STFC joined the ESS Vacuum Frame-Work Agreement (FA) procurement following the ESS Vacuum standardization policy</a:t>
            </a:r>
          </a:p>
        </p:txBody>
      </p:sp>
    </p:spTree>
    <p:extLst>
      <p:ext uri="{BB962C8B-B14F-4D97-AF65-F5344CB8AC3E}">
        <p14:creationId xmlns:p14="http://schemas.microsoft.com/office/powerpoint/2010/main" val="39112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9184" y="595168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484784"/>
            <a:ext cx="9036496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ESS Vacuum Handbook =&gt; OK! (following </a:t>
            </a:r>
            <a:r>
              <a:rPr lang="en-US" sz="2000" dirty="0" err="1"/>
              <a:t>ASTeC</a:t>
            </a:r>
            <a:r>
              <a:rPr lang="en-US" sz="2000" dirty="0"/>
              <a:t> documents ) 	</a:t>
            </a:r>
            <a:r>
              <a:rPr lang="en-US" sz="2000" dirty="0">
                <a:solidFill>
                  <a:srgbClr val="008000"/>
                </a:solidFill>
              </a:rPr>
              <a:t>Aug 2014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DOORS =&gt; OK!							</a:t>
            </a:r>
            <a:r>
              <a:rPr lang="en-US" sz="2000" dirty="0">
                <a:solidFill>
                  <a:srgbClr val="008000"/>
                </a:solidFill>
              </a:rPr>
              <a:t>May 2016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Technical Specifications (LWU + DCM  cold LINAC) =&gt; OK!		</a:t>
            </a:r>
            <a:r>
              <a:rPr lang="en-US" sz="2000" dirty="0">
                <a:solidFill>
                  <a:srgbClr val="008000"/>
                </a:solidFill>
              </a:rPr>
              <a:t>Mar 2016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ESS main time schedule	 =&gt; OK!					</a:t>
            </a:r>
            <a:r>
              <a:rPr lang="en-US" sz="2000" dirty="0">
                <a:solidFill>
                  <a:srgbClr val="008000"/>
                </a:solidFill>
              </a:rPr>
              <a:t>May 2016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TA in kind from STFC/Daresbury =&gt;	</a:t>
            </a:r>
            <a:r>
              <a:rPr lang="en-US" sz="2000" dirty="0">
                <a:solidFill>
                  <a:srgbClr val="008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May 2016=&gt; signed March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651047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Milestones: updated from the TA as is Feb/2018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FA166F-ABA7-1B4F-9112-D55559FF1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58658"/>
              </p:ext>
            </p:extLst>
          </p:nvPr>
        </p:nvGraphicFramePr>
        <p:xfrm>
          <a:off x="971600" y="3939100"/>
          <a:ext cx="7128791" cy="257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699">
                  <a:extLst>
                    <a:ext uri="{9D8B030D-6E8A-4147-A177-3AD203B41FA5}">
                      <a16:colId xmlns:a16="http://schemas.microsoft.com/office/drawing/2014/main" val="2020630750"/>
                    </a:ext>
                  </a:extLst>
                </a:gridCol>
                <a:gridCol w="1949984">
                  <a:extLst>
                    <a:ext uri="{9D8B030D-6E8A-4147-A177-3AD203B41FA5}">
                      <a16:colId xmlns:a16="http://schemas.microsoft.com/office/drawing/2014/main" val="2824025148"/>
                    </a:ext>
                  </a:extLst>
                </a:gridCol>
                <a:gridCol w="975374">
                  <a:extLst>
                    <a:ext uri="{9D8B030D-6E8A-4147-A177-3AD203B41FA5}">
                      <a16:colId xmlns:a16="http://schemas.microsoft.com/office/drawing/2014/main" val="296735275"/>
                    </a:ext>
                  </a:extLst>
                </a:gridCol>
                <a:gridCol w="2101335">
                  <a:extLst>
                    <a:ext uri="{9D8B030D-6E8A-4147-A177-3AD203B41FA5}">
                      <a16:colId xmlns:a16="http://schemas.microsoft.com/office/drawing/2014/main" val="853689213"/>
                    </a:ext>
                  </a:extLst>
                </a:gridCol>
                <a:gridCol w="910399">
                  <a:extLst>
                    <a:ext uri="{9D8B030D-6E8A-4147-A177-3AD203B41FA5}">
                      <a16:colId xmlns:a16="http://schemas.microsoft.com/office/drawing/2014/main" val="2912190618"/>
                    </a:ext>
                  </a:extLst>
                </a:gridCol>
              </a:tblGrid>
              <a:tr h="24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Date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Pipes Ready to Ship*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LWU Ready to Ship*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778101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31/01/2018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20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50%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N/A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701284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30/07/2018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40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10%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N/A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895983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26/01/2019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48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0%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1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25%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09592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25/07/2019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52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0%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31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25%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450237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21/01/2020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0%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58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0%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181644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19/07/2020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0%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74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0%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169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2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63B27-0881-BD45-8325-B02B2BAA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0003"/>
            <a:ext cx="6732240" cy="4438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A9CE0-2336-B34E-9D44-77329325E7FF}"/>
              </a:ext>
            </a:extLst>
          </p:cNvPr>
          <p:cNvSpPr txBox="1"/>
          <p:nvPr/>
        </p:nvSpPr>
        <p:spPr>
          <a:xfrm>
            <a:off x="7036750" y="2204864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-Last update from the TAC review on the installation of the HEBT DCM starting in June from the end of the HB to the A2T area.</a:t>
            </a:r>
          </a:p>
        </p:txBody>
      </p:sp>
    </p:spTree>
    <p:extLst>
      <p:ext uri="{BB962C8B-B14F-4D97-AF65-F5344CB8AC3E}">
        <p14:creationId xmlns:p14="http://schemas.microsoft.com/office/powerpoint/2010/main" val="214683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438029"/>
            <a:ext cx="9144000" cy="395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 hangingPunct="1">
              <a:lnSpc>
                <a:spcPct val="150000"/>
              </a:lnSpc>
              <a:buClrTx/>
              <a:buFontTx/>
              <a:buNone/>
              <a:defRPr/>
            </a:pPr>
            <a:r>
              <a:rPr lang="sv-SE" sz="4000" dirty="0" err="1">
                <a:solidFill>
                  <a:srgbClr val="FFFFFF"/>
                </a:solidFill>
              </a:rPr>
              <a:t>Thank</a:t>
            </a:r>
            <a:r>
              <a:rPr lang="sv-SE" sz="4000" dirty="0">
                <a:solidFill>
                  <a:srgbClr val="FFFFFF"/>
                </a:solidFill>
              </a:rPr>
              <a:t> </a:t>
            </a:r>
            <a:r>
              <a:rPr lang="sv-SE" sz="4000" dirty="0" err="1">
                <a:solidFill>
                  <a:srgbClr val="FFFFFF"/>
                </a:solidFill>
              </a:rPr>
              <a:t>you</a:t>
            </a:r>
            <a:r>
              <a:rPr lang="sv-SE" sz="40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61026"/>
            <a:ext cx="1439862" cy="8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3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13851</TotalTime>
  <Words>462</Words>
  <Application>Microsoft Macintosh PowerPoint</Application>
  <PresentationFormat>On-screen Show (4:3)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ＭＳ Ｐゴシック</vt:lpstr>
      <vt:lpstr>Arial</vt:lpstr>
      <vt:lpstr>Calibri</vt:lpstr>
      <vt:lpstr>Times New Roman</vt:lpstr>
      <vt:lpstr>ESS Core Powerpoint</vt:lpstr>
      <vt:lpstr>Vacuum System  for the HEBT area</vt:lpstr>
      <vt:lpstr>Outline</vt:lpstr>
      <vt:lpstr>Introduction</vt:lpstr>
      <vt:lpstr>ESS – STFC/Daresbury collaboration time line</vt:lpstr>
      <vt:lpstr>DCM baseline documents</vt:lpstr>
      <vt:lpstr>Vacuum Standardization, an Integrated Approach</vt:lpstr>
      <vt:lpstr>Document status</vt:lpstr>
      <vt:lpstr>Schedule</vt:lpstr>
      <vt:lpstr>PowerPoint Presentation</vt:lpstr>
    </vt:vector>
  </TitlesOfParts>
  <Manager/>
  <Company>ESS</Company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EVC 2016 Outgassing Facility</dc:title>
  <dc:subject/>
  <dc:creator>Marcelo J Ferreira</dc:creator>
  <cp:keywords/>
  <dc:description/>
  <cp:lastModifiedBy>Microsoft Office User</cp:lastModifiedBy>
  <cp:revision>113</cp:revision>
  <dcterms:created xsi:type="dcterms:W3CDTF">2013-10-29T16:05:10Z</dcterms:created>
  <dcterms:modified xsi:type="dcterms:W3CDTF">2018-04-19T07:56:03Z</dcterms:modified>
  <cp:category/>
</cp:coreProperties>
</file>