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85" r:id="rId4"/>
    <p:sldId id="286" r:id="rId5"/>
    <p:sldId id="288" r:id="rId6"/>
    <p:sldId id="257" r:id="rId7"/>
    <p:sldId id="258" r:id="rId8"/>
    <p:sldId id="259" r:id="rId9"/>
    <p:sldId id="262" r:id="rId10"/>
    <p:sldId id="263" r:id="rId11"/>
    <p:sldId id="265" r:id="rId12"/>
    <p:sldId id="266" r:id="rId13"/>
    <p:sldId id="267" r:id="rId14"/>
    <p:sldId id="268" r:id="rId15"/>
    <p:sldId id="260" r:id="rId16"/>
    <p:sldId id="26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5"/>
    <p:restoredTop sz="93095"/>
  </p:normalViewPr>
  <p:slideViewPr>
    <p:cSldViewPr snapToGrid="0" snapToObjects="1">
      <p:cViewPr varScale="1">
        <p:scale>
          <a:sx n="84" d="100"/>
          <a:sy n="84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BCG has its own confluence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6769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96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627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place to list things we don’t know or would like understand better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Can be from within the BCG or from external parties, e.g. 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117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Used to list past, current and future milestones at the BCG level – stuff that may span multiple areas in NSS or need outside support, e.g. from ICS.</a:t>
            </a:r>
          </a:p>
          <a:p>
            <a:r>
              <a:rPr lang="en-GB" dirty="0"/>
              <a:t>For example: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next V20 visit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Chopper factory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127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now and again we have an important visitor or visitors to </a:t>
            </a:r>
            <a:r>
              <a:rPr lang="en-GB" dirty="0" err="1"/>
              <a:t>Utgård</a:t>
            </a:r>
            <a:r>
              <a:rPr lang="en-GB" dirty="0"/>
              <a:t>, for example: recently the German minister and a delegation from South Africa.</a:t>
            </a:r>
          </a:p>
          <a:p>
            <a:endParaRPr lang="en-GB" dirty="0"/>
          </a:p>
          <a:p>
            <a:r>
              <a:rPr lang="en-GB" dirty="0"/>
              <a:t>For these visits, the DMSC have run a streaming demo with event data from a detector being send from the EFU into Kafka and into DAQUIRI.</a:t>
            </a:r>
          </a:p>
          <a:p>
            <a:r>
              <a:rPr lang="en-GB" dirty="0"/>
              <a:t>The intention is to repeat these demos every six to eight weeks. </a:t>
            </a:r>
          </a:p>
          <a:p>
            <a:endParaRPr lang="en-GB" dirty="0"/>
          </a:p>
          <a:p>
            <a:r>
              <a:rPr lang="en-GB" dirty="0"/>
              <a:t>Firstly to make sure the demo is ready to go for the next visit, and secondly we want to start adding new functionality into the demo. For example: we may want to start including TDC data from the mini-chopper.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886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BCG Jira for higher level tickets.</a:t>
            </a:r>
          </a:p>
          <a:p>
            <a:endParaRPr lang="en-US" dirty="0"/>
          </a:p>
          <a:p>
            <a:r>
              <a:rPr lang="en-US" dirty="0"/>
              <a:t>Can be linked to more specific tickets in other JIRAs, e.g. in the ICS JIRA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0880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If you need something doing put a ticket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52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you have had an idea and you want to discuss it or just record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520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you are worried about something</a:t>
            </a:r>
          </a:p>
          <a:p>
            <a:endParaRPr lang="en-US" dirty="0"/>
          </a:p>
          <a:p>
            <a:r>
              <a:rPr lang="en-US" dirty="0"/>
              <a:t>If it relates to a lack of information then the alternative may be to add something to the Show ‘n’ tell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7944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if you need a decision made: create a ticket.</a:t>
            </a:r>
          </a:p>
          <a:p>
            <a:endParaRPr lang="en-US" dirty="0"/>
          </a:p>
          <a:p>
            <a:r>
              <a:rPr lang="en-US" dirty="0"/>
              <a:t>Not sure where we will record decision at the moment. At the very least it will be recorded in the ticket.</a:t>
            </a:r>
          </a:p>
          <a:p>
            <a:endParaRPr lang="en-US" dirty="0"/>
          </a:p>
          <a:p>
            <a:r>
              <a:rPr lang="en-US" dirty="0"/>
              <a:t>By putting all these things into JIRA means we only have to look in one place for stuff and we can use this to create an agenda for the regular meetings.</a:t>
            </a:r>
          </a:p>
          <a:p>
            <a:endParaRPr lang="en-US" dirty="0"/>
          </a:p>
          <a:p>
            <a:r>
              <a:rPr lang="en-US" dirty="0"/>
              <a:t>Do we need separate labels for the different types of issue? Currently we just </a:t>
            </a:r>
            <a:r>
              <a:rPr lang="en-US"/>
              <a:t>have tasks.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623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4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4572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9144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13716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18288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0" name="Bildobjekt 7" descr="Bildobjekt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4033" y="370699"/>
            <a:ext cx="2355462" cy="1260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ktangel 6"/>
          <p:cNvSpPr/>
          <p:nvPr/>
        </p:nvSpPr>
        <p:spPr>
          <a:xfrm>
            <a:off x="-1" y="-1"/>
            <a:ext cx="13004801" cy="2039972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0094C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0153440" cy="162560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4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65364" indent="-465364" defTabSz="1300480">
              <a:spcBef>
                <a:spcPts val="900"/>
              </a:spcBef>
              <a:buSzPct val="100000"/>
              <a:buFont typeface="Arial"/>
              <a:defRPr sz="3800" i="1">
                <a:latin typeface="Helvetica"/>
                <a:ea typeface="Helvetica"/>
                <a:cs typeface="Helvetica"/>
                <a:sym typeface="Helvetica"/>
              </a:defRPr>
            </a:lvl1pPr>
            <a:lvl2pPr marL="909637" indent="-452437" defTabSz="1300480">
              <a:spcBef>
                <a:spcPts val="900"/>
              </a:spcBef>
              <a:buSzPct val="100000"/>
              <a:buFont typeface="Arial"/>
              <a:buChar char="–"/>
              <a:defRPr sz="3800" i="1">
                <a:latin typeface="Helvetica"/>
                <a:ea typeface="Helvetica"/>
                <a:cs typeface="Helvetica"/>
                <a:sym typeface="Helvetica"/>
              </a:defRPr>
            </a:lvl2pPr>
            <a:lvl3pPr marL="1348739" indent="-434339" defTabSz="1300480">
              <a:spcBef>
                <a:spcPts val="900"/>
              </a:spcBef>
              <a:buSzPct val="100000"/>
              <a:buFont typeface="Arial"/>
              <a:defRPr sz="3800" i="1">
                <a:latin typeface="Helvetica"/>
                <a:ea typeface="Helvetica"/>
                <a:cs typeface="Helvetica"/>
                <a:sym typeface="Helvetica"/>
              </a:defRPr>
            </a:lvl3pPr>
            <a:lvl4pPr marL="1854200" indent="-482600" defTabSz="1300480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2263139" indent="-434339" defTabSz="1300480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5" name="Bildobjekt 5" descr="Bildobjek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0367" y="454442"/>
            <a:ext cx="1949128" cy="1042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-1" y="-1"/>
            <a:ext cx="13004801" cy="2039972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0094C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650239" y="130952"/>
            <a:ext cx="10153440" cy="2144888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39" y="2275839"/>
            <a:ext cx="5743788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65364" indent="-465364" defTabSz="1300480">
              <a:spcBef>
                <a:spcPts val="900"/>
              </a:spcBef>
              <a:buSzPct val="100000"/>
              <a:buFont typeface="Arial"/>
              <a:defRPr sz="3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09637" indent="-452437" defTabSz="1300480">
              <a:spcBef>
                <a:spcPts val="900"/>
              </a:spcBef>
              <a:buSzPct val="100000"/>
              <a:buFont typeface="Arial"/>
              <a:buChar char="–"/>
              <a:defRPr sz="3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spcBef>
                <a:spcPts val="900"/>
              </a:spcBef>
              <a:buSzPct val="100000"/>
              <a:buFont typeface="Arial"/>
              <a:defRPr sz="3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spcBef>
                <a:spcPts val="900"/>
              </a:spcBef>
              <a:buSzPct val="100000"/>
              <a:buFont typeface="Arial"/>
              <a:buChar char="–"/>
              <a:defRPr sz="3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spcBef>
                <a:spcPts val="900"/>
              </a:spcBef>
              <a:buSzPct val="100000"/>
              <a:buFont typeface="Arial"/>
              <a:buChar char="»"/>
              <a:defRPr sz="3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6" name="ESS-vit-logga.png" descr="ESS-vit-logg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5519" y="370699"/>
            <a:ext cx="1933976" cy="1034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4" r:id="rId13"/>
    <p:sldLayoutId id="2147483665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esss.lu.se/secure/RapidBoard.jsp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BC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Instrument control interfaces and commissio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Beamline Controls Group (BCG)</a:t>
            </a:r>
            <a:br>
              <a:rPr lang="en-US" dirty="0"/>
            </a:br>
            <a:endParaRPr sz="1200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7" name="Jonathan Taylor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31417">
              <a:spcBef>
                <a:spcPts val="800"/>
              </a:spcBef>
              <a:defRPr sz="3306"/>
            </a:pPr>
            <a:r>
              <a:rPr lang="en-US" dirty="0"/>
              <a:t>Tobias Richter &amp; Matt Clarke</a:t>
            </a:r>
            <a:endParaRPr dirty="0"/>
          </a:p>
          <a:p>
            <a:pPr defTabSz="1131417">
              <a:spcBef>
                <a:spcPts val="800"/>
              </a:spcBef>
              <a:defRPr sz="3306"/>
            </a:pPr>
            <a:r>
              <a:rPr lang="en-US" dirty="0"/>
              <a:t>DMSC</a:t>
            </a:r>
            <a:endParaRPr dirty="0"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05250" y="9114112"/>
            <a:ext cx="249310" cy="37134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9078-2272-0A4A-8D32-17FE036B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ADDC-8F88-DE4F-8565-60ED040F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https://jira.esss.lu.se/secure/RapidBoard.jspa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5395-FBC9-104A-B2CE-C558C803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61F202-A9C5-824F-9423-981A97CDDA6B}"/>
              </a:ext>
            </a:extLst>
          </p:cNvPr>
          <p:cNvGrpSpPr/>
          <p:nvPr/>
        </p:nvGrpSpPr>
        <p:grpSpPr>
          <a:xfrm>
            <a:off x="2017223" y="3865614"/>
            <a:ext cx="9046162" cy="4288351"/>
            <a:chOff x="873127" y="2490944"/>
            <a:chExt cx="6360583" cy="301524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D70AB1-58B6-A94E-8623-7C81E97FA64C}"/>
                </a:ext>
              </a:extLst>
            </p:cNvPr>
            <p:cNvSpPr/>
            <p:nvPr/>
          </p:nvSpPr>
          <p:spPr>
            <a:xfrm>
              <a:off x="4279123" y="2490944"/>
              <a:ext cx="1224136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BCG JIRA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EAB084-0A1A-0A49-B7E8-55AF2BDA4AF4}"/>
                </a:ext>
              </a:extLst>
            </p:cNvPr>
            <p:cNvGrpSpPr/>
            <p:nvPr/>
          </p:nvGrpSpPr>
          <p:grpSpPr>
            <a:xfrm>
              <a:off x="873127" y="2492896"/>
              <a:ext cx="6360583" cy="3013295"/>
              <a:chOff x="1600965" y="2564904"/>
              <a:chExt cx="6360583" cy="301329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8F141A-0DED-3E4B-9414-C1D3F47A589E}"/>
                  </a:ext>
                </a:extLst>
              </p:cNvPr>
              <p:cNvSpPr/>
              <p:nvPr/>
            </p:nvSpPr>
            <p:spPr>
              <a:xfrm>
                <a:off x="1600965" y="2564904"/>
                <a:ext cx="1224136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ICSHWI JIRA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5458FC-267C-4D47-B804-E229451C2C90}"/>
                  </a:ext>
                </a:extLst>
              </p:cNvPr>
              <p:cNvSpPr/>
              <p:nvPr/>
            </p:nvSpPr>
            <p:spPr>
              <a:xfrm>
                <a:off x="3277580" y="4653136"/>
                <a:ext cx="1224136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SAD JIRA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1ADF08C-D2F1-7444-B52C-6EE12A227E7C}"/>
                  </a:ext>
                </a:extLst>
              </p:cNvPr>
              <p:cNvSpPr/>
              <p:nvPr/>
            </p:nvSpPr>
            <p:spPr>
              <a:xfrm>
                <a:off x="5007496" y="4653136"/>
                <a:ext cx="1224136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DM (ECDC) JIRA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E915F1-55E0-B44D-840A-A4BF2D97A256}"/>
                  </a:ext>
                </a:extLst>
              </p:cNvPr>
              <p:cNvSpPr/>
              <p:nvPr/>
            </p:nvSpPr>
            <p:spPr>
              <a:xfrm>
                <a:off x="6737412" y="4663799"/>
                <a:ext cx="1224136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Choppers JIRA</a:t>
                </a:r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DCF926-2647-844F-88AB-09291095A347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3758215" y="4515853"/>
            <a:ext cx="3103090" cy="27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4D192B-E086-7641-943B-F0ACFA85FB12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flipV="1">
            <a:off x="5272238" y="5166093"/>
            <a:ext cx="2459564" cy="16722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969A19-6FA7-434E-999F-284A50AF6949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flipH="1" flipV="1">
            <a:off x="7731802" y="5166093"/>
            <a:ext cx="761" cy="16722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FD5349-0CAA-1947-B37C-E78607147F22}"/>
              </a:ext>
            </a:extLst>
          </p:cNvPr>
          <p:cNvCxnSpPr>
            <a:cxnSpLocks/>
            <a:stCxn id="10" idx="0"/>
            <a:endCxn id="6" idx="2"/>
          </p:cNvCxnSpPr>
          <p:nvPr/>
        </p:nvCxnSpPr>
        <p:spPr>
          <a:xfrm flipH="1" flipV="1">
            <a:off x="7731802" y="5166094"/>
            <a:ext cx="2461086" cy="16873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419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091E-6E3B-6D46-AF87-81E01E83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 – what is it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58ADF-6961-9544-AEC8-4E6E0BE9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2470F0-021E-F648-8CE2-A7C78097141A}"/>
              </a:ext>
            </a:extLst>
          </p:cNvPr>
          <p:cNvSpPr/>
          <p:nvPr/>
        </p:nvSpPr>
        <p:spPr>
          <a:xfrm>
            <a:off x="6604812" y="2214104"/>
            <a:ext cx="6042271" cy="378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89" dirty="0"/>
              <a:t>Create a ticket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86693-24CB-464B-A893-6EFE87515D40}"/>
              </a:ext>
            </a:extLst>
          </p:cNvPr>
          <p:cNvSpPr/>
          <p:nvPr/>
        </p:nvSpPr>
        <p:spPr>
          <a:xfrm>
            <a:off x="650240" y="2521338"/>
            <a:ext cx="3394287" cy="158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13" dirty="0"/>
              <a:t>Need something done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69B948-8AC5-E84C-AE92-2AA075685D3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044527" y="3315026"/>
            <a:ext cx="2560284" cy="471973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9980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091E-6E3B-6D46-AF87-81E01E83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 – what is it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58ADF-6961-9544-AEC8-4E6E0BE9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2470F0-021E-F648-8CE2-A7C78097141A}"/>
              </a:ext>
            </a:extLst>
          </p:cNvPr>
          <p:cNvSpPr/>
          <p:nvPr/>
        </p:nvSpPr>
        <p:spPr>
          <a:xfrm>
            <a:off x="6604812" y="2214104"/>
            <a:ext cx="6042271" cy="378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89" dirty="0"/>
              <a:t>Create a ticket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86693-24CB-464B-A893-6EFE87515D40}"/>
              </a:ext>
            </a:extLst>
          </p:cNvPr>
          <p:cNvSpPr/>
          <p:nvPr/>
        </p:nvSpPr>
        <p:spPr>
          <a:xfrm>
            <a:off x="650240" y="2521338"/>
            <a:ext cx="3394287" cy="158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13" dirty="0"/>
              <a:t>Need something done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69B948-8AC5-E84C-AE92-2AA075685D3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044527" y="3315026"/>
            <a:ext cx="2560284" cy="471973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F6659FE-6EC3-7C4C-8473-B0CE2167190D}"/>
              </a:ext>
            </a:extLst>
          </p:cNvPr>
          <p:cNvSpPr/>
          <p:nvPr/>
        </p:nvSpPr>
        <p:spPr>
          <a:xfrm>
            <a:off x="650240" y="4580688"/>
            <a:ext cx="3394287" cy="158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13" dirty="0"/>
              <a:t>Have an idea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AC77E6-07AC-E04C-8B9A-2D6E1BC3873C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044527" y="4774389"/>
            <a:ext cx="2662696" cy="599987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6340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091E-6E3B-6D46-AF87-81E01E83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 – what is it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58ADF-6961-9544-AEC8-4E6E0BE9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2470F0-021E-F648-8CE2-A7C78097141A}"/>
              </a:ext>
            </a:extLst>
          </p:cNvPr>
          <p:cNvSpPr/>
          <p:nvPr/>
        </p:nvSpPr>
        <p:spPr>
          <a:xfrm>
            <a:off x="6604812" y="2214104"/>
            <a:ext cx="6042271" cy="378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89" dirty="0"/>
              <a:t>Create a ticket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86693-24CB-464B-A893-6EFE87515D40}"/>
              </a:ext>
            </a:extLst>
          </p:cNvPr>
          <p:cNvSpPr/>
          <p:nvPr/>
        </p:nvSpPr>
        <p:spPr>
          <a:xfrm>
            <a:off x="650240" y="2521338"/>
            <a:ext cx="3394287" cy="158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13" dirty="0"/>
              <a:t>Need something done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69B948-8AC5-E84C-AE92-2AA075685D3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044527" y="3315026"/>
            <a:ext cx="2560284" cy="471973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F6659FE-6EC3-7C4C-8473-B0CE2167190D}"/>
              </a:ext>
            </a:extLst>
          </p:cNvPr>
          <p:cNvSpPr/>
          <p:nvPr/>
        </p:nvSpPr>
        <p:spPr>
          <a:xfrm>
            <a:off x="650240" y="4580688"/>
            <a:ext cx="3394287" cy="158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13" dirty="0"/>
              <a:t>Have an idea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AC77E6-07AC-E04C-8B9A-2D6E1BC3873C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044527" y="4774389"/>
            <a:ext cx="2662696" cy="599987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5B3A4D3-CEA4-B642-A242-C423AC77B751}"/>
              </a:ext>
            </a:extLst>
          </p:cNvPr>
          <p:cNvSpPr/>
          <p:nvPr/>
        </p:nvSpPr>
        <p:spPr>
          <a:xfrm>
            <a:off x="650240" y="6632127"/>
            <a:ext cx="3394287" cy="158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13" dirty="0"/>
              <a:t>Worried about something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43A2D8-6206-2542-BF0E-3AF28108DAF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044527" y="5407545"/>
            <a:ext cx="3174753" cy="2018270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310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091E-6E3B-6D46-AF87-81E01E83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JIRA – what is it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58ADF-6961-9544-AEC8-4E6E0BE9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2470F0-021E-F648-8CE2-A7C78097141A}"/>
              </a:ext>
            </a:extLst>
          </p:cNvPr>
          <p:cNvSpPr/>
          <p:nvPr/>
        </p:nvSpPr>
        <p:spPr>
          <a:xfrm>
            <a:off x="6604812" y="2214104"/>
            <a:ext cx="6042271" cy="378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89" dirty="0"/>
              <a:t>Create a ticket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86693-24CB-464B-A893-6EFE87515D40}"/>
              </a:ext>
            </a:extLst>
          </p:cNvPr>
          <p:cNvSpPr/>
          <p:nvPr/>
        </p:nvSpPr>
        <p:spPr>
          <a:xfrm>
            <a:off x="650240" y="2521338"/>
            <a:ext cx="3394287" cy="158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13" dirty="0"/>
              <a:t>Need something done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69B948-8AC5-E84C-AE92-2AA075685D3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044527" y="3315026"/>
            <a:ext cx="2560284" cy="471973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F6659FE-6EC3-7C4C-8473-B0CE2167190D}"/>
              </a:ext>
            </a:extLst>
          </p:cNvPr>
          <p:cNvSpPr/>
          <p:nvPr/>
        </p:nvSpPr>
        <p:spPr>
          <a:xfrm>
            <a:off x="650240" y="4580688"/>
            <a:ext cx="3394287" cy="158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13" dirty="0"/>
              <a:t>Have an idea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AC77E6-07AC-E04C-8B9A-2D6E1BC3873C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044527" y="4774389"/>
            <a:ext cx="2662696" cy="599987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5B3A4D3-CEA4-B642-A242-C423AC77B751}"/>
              </a:ext>
            </a:extLst>
          </p:cNvPr>
          <p:cNvSpPr/>
          <p:nvPr/>
        </p:nvSpPr>
        <p:spPr>
          <a:xfrm>
            <a:off x="650240" y="6632127"/>
            <a:ext cx="3394287" cy="158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13" dirty="0"/>
              <a:t>Worried about something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43A2D8-6206-2542-BF0E-3AF28108DAF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044527" y="5407545"/>
            <a:ext cx="3174753" cy="2018270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6DDF435-6ADF-C64B-BED2-8E7DC31C5F43}"/>
              </a:ext>
            </a:extLst>
          </p:cNvPr>
          <p:cNvSpPr/>
          <p:nvPr/>
        </p:nvSpPr>
        <p:spPr>
          <a:xfrm>
            <a:off x="7928804" y="7711595"/>
            <a:ext cx="3394287" cy="158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13" dirty="0"/>
              <a:t>Need a decision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3CED0-FB35-DB46-8111-AFE8D178F98A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9625947" y="6168066"/>
            <a:ext cx="0" cy="1543529"/>
          </a:xfrm>
          <a:prstGeom prst="straightConnector1">
            <a:avLst/>
          </a:prstGeom>
          <a:ln w="666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592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Farewell Nikhil!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luck in your new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890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Michele!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luck in your new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5171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SS BeamLine Controls Group proposal"/>
          <p:cNvSpPr txBox="1">
            <a:spLocks noGrp="1"/>
          </p:cNvSpPr>
          <p:nvPr>
            <p:ph type="title"/>
          </p:nvPr>
        </p:nvSpPr>
        <p:spPr>
          <a:xfrm>
            <a:off x="307339" y="248892"/>
            <a:ext cx="10153440" cy="16256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May 2018:</a:t>
            </a:r>
            <a:br>
              <a:rPr lang="en-US" dirty="0"/>
            </a:br>
            <a:r>
              <a:rPr dirty="0"/>
              <a:t>Beam</a:t>
            </a:r>
            <a:r>
              <a:rPr lang="en-US" dirty="0"/>
              <a:t>l</a:t>
            </a:r>
            <a:r>
              <a:rPr dirty="0"/>
              <a:t>ine Controls Group proposal</a:t>
            </a:r>
          </a:p>
        </p:txBody>
      </p:sp>
      <p:sp>
        <p:nvSpPr>
          <p:cNvPr id="382" name="Create an NSS neutron beam-line controls group.…"/>
          <p:cNvSpPr txBox="1">
            <a:spLocks noGrp="1"/>
          </p:cNvSpPr>
          <p:nvPr>
            <p:ph type="body" idx="1"/>
          </p:nvPr>
        </p:nvSpPr>
        <p:spPr>
          <a:xfrm>
            <a:off x="447039" y="2510978"/>
            <a:ext cx="12110722" cy="6436927"/>
          </a:xfrm>
          <a:prstGeom prst="rect">
            <a:avLst/>
          </a:prstGeom>
        </p:spPr>
        <p:txBody>
          <a:bodyPr/>
          <a:lstStyle/>
          <a:p>
            <a:r>
              <a:rPr dirty="0"/>
              <a:t>Create an NSS neutron beam-line controls group.</a:t>
            </a:r>
          </a:p>
          <a:p>
            <a:pPr marL="922564" lvl="1" indent="-465364">
              <a:buChar char="•"/>
            </a:pPr>
            <a:r>
              <a:rPr dirty="0"/>
              <a:t>In line with other facilities</a:t>
            </a:r>
          </a:p>
          <a:p>
            <a:pPr marL="922564" lvl="1" indent="-465364">
              <a:buChar char="•"/>
            </a:pPr>
            <a:r>
              <a:rPr dirty="0"/>
              <a:t>Consolidate planning, </a:t>
            </a:r>
            <a:r>
              <a:rPr dirty="0" err="1"/>
              <a:t>prioritisation</a:t>
            </a:r>
            <a:r>
              <a:rPr dirty="0"/>
              <a:t> &amp; development</a:t>
            </a:r>
          </a:p>
          <a:p>
            <a:pPr marL="922564" lvl="1" indent="-465364">
              <a:buChar char="•"/>
            </a:pPr>
            <a:r>
              <a:rPr dirty="0"/>
              <a:t>Improve performance and integration with ICS</a:t>
            </a:r>
          </a:p>
          <a:p>
            <a:r>
              <a:rPr dirty="0"/>
              <a:t>DMSC STAP suggest this is a sensible structure</a:t>
            </a:r>
          </a:p>
        </p:txBody>
      </p:sp>
      <p:sp>
        <p:nvSpPr>
          <p:cNvPr id="3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8702" y="9114112"/>
            <a:ext cx="255858" cy="37134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CD73-F583-7F45-93EF-0A681A24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90596"/>
            <a:ext cx="10153440" cy="1625601"/>
          </a:xfrm>
        </p:spPr>
        <p:txBody>
          <a:bodyPr/>
          <a:lstStyle/>
          <a:p>
            <a:r>
              <a:rPr lang="en-GB" dirty="0"/>
              <a:t>Organisation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4359A-1A3D-8F4D-8D96-7E704D354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38" y="2275839"/>
            <a:ext cx="10292082" cy="7035309"/>
          </a:xfrm>
        </p:spPr>
        <p:txBody>
          <a:bodyPr>
            <a:normAutofit fontScale="77500" lnSpcReduction="20000"/>
          </a:bodyPr>
          <a:lstStyle/>
          <a:p>
            <a:r>
              <a:rPr lang="en-GB" i="0" dirty="0"/>
              <a:t>Existing line structure remains in place.</a:t>
            </a:r>
          </a:p>
          <a:p>
            <a:r>
              <a:rPr lang="en-GB" i="0" dirty="0"/>
              <a:t>New project structure will allow a common prioritisation of tasks and ensure better visibility of progress and bottlenecks across NSS.</a:t>
            </a:r>
          </a:p>
          <a:p>
            <a:r>
              <a:rPr lang="en-GB" i="0" dirty="0"/>
              <a:t>Enabling staff to work on tasks currently deemed inside the NSS scope, should empower people to make progress where it is limited due to resources, training or expertise. </a:t>
            </a:r>
            <a:br>
              <a:rPr lang="en-GB" i="0" dirty="0"/>
            </a:br>
            <a:r>
              <a:rPr lang="en-GB" i="0" dirty="0"/>
              <a:t>It will also facilitate better knowledge sharing in core areas.</a:t>
            </a:r>
          </a:p>
          <a:p>
            <a:r>
              <a:rPr lang="en-GB" i="0" dirty="0"/>
              <a:t>Authority to prioritise controls tasks on behalf of NSS</a:t>
            </a:r>
          </a:p>
          <a:p>
            <a:r>
              <a:rPr lang="en-GB" i="0" dirty="0"/>
              <a:t>Authority to work on ICS bits of scope and make technical progress in agreement with ICS and NSS stakeholders</a:t>
            </a:r>
          </a:p>
          <a:p>
            <a:r>
              <a:rPr lang="en-GB" i="0" dirty="0"/>
              <a:t>No immediate budget implications.</a:t>
            </a:r>
          </a:p>
          <a:p>
            <a:r>
              <a:rPr lang="en-GB" i="0" dirty="0"/>
              <a:t>Scope creep from ICS to NSS is a risk. </a:t>
            </a:r>
            <a:br>
              <a:rPr lang="en-GB" i="0" dirty="0"/>
            </a:br>
            <a:r>
              <a:rPr lang="en-GB" i="0" dirty="0"/>
              <a:t>However, we have better control of the ICS delivery in the proposed structure and we benefit from synergies by pooling resources and reducing bottlenecks.</a:t>
            </a:r>
          </a:p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4034773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5BEC-4006-F146-8FD8-35F84780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Targeted BCG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0C9CC-01F6-434F-A6F7-DB62CE8E6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38" y="2275839"/>
            <a:ext cx="12077619" cy="69714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NICOS (Scientific User Interface)</a:t>
            </a:r>
          </a:p>
          <a:p>
            <a:r>
              <a:rPr lang="en-GB" dirty="0"/>
              <a:t>Expert Interfaces</a:t>
            </a:r>
          </a:p>
          <a:p>
            <a:r>
              <a:rPr lang="en-GB" dirty="0"/>
              <a:t>Timing system </a:t>
            </a:r>
          </a:p>
          <a:p>
            <a:r>
              <a:rPr lang="en-GB" dirty="0"/>
              <a:t>IOCs for NSS devices </a:t>
            </a:r>
          </a:p>
          <a:p>
            <a:pPr lvl="1"/>
            <a:r>
              <a:rPr lang="en-GB" dirty="0"/>
              <a:t>detector slow control </a:t>
            </a:r>
          </a:p>
          <a:p>
            <a:pPr lvl="1"/>
            <a:r>
              <a:rPr lang="en-GB" dirty="0"/>
              <a:t>area detector interfaces </a:t>
            </a:r>
          </a:p>
          <a:p>
            <a:pPr lvl="1"/>
            <a:r>
              <a:rPr lang="en-GB" dirty="0"/>
              <a:t>choppers </a:t>
            </a:r>
          </a:p>
          <a:p>
            <a:pPr lvl="1"/>
            <a:r>
              <a:rPr lang="en-GB" dirty="0"/>
              <a:t>sample environment</a:t>
            </a:r>
          </a:p>
          <a:p>
            <a:pPr lvl="1"/>
            <a:r>
              <a:rPr lang="en-GB" dirty="0"/>
              <a:t>motion control</a:t>
            </a:r>
          </a:p>
          <a:p>
            <a:r>
              <a:rPr lang="en-GB" dirty="0"/>
              <a:t>EPICS Infrastructure </a:t>
            </a:r>
          </a:p>
          <a:p>
            <a:pPr lvl="1"/>
            <a:r>
              <a:rPr lang="en-GB" dirty="0" err="1"/>
              <a:t>PVaccess</a:t>
            </a:r>
            <a:endParaRPr lang="en-GB" dirty="0"/>
          </a:p>
          <a:p>
            <a:pPr lvl="1"/>
            <a:r>
              <a:rPr lang="en-GB" dirty="0"/>
              <a:t>IOC factory </a:t>
            </a:r>
          </a:p>
          <a:p>
            <a:pPr lvl="1"/>
            <a:r>
              <a:rPr lang="en-GB" dirty="0"/>
              <a:t>configuration control</a:t>
            </a:r>
          </a:p>
          <a:p>
            <a:pPr lvl="1"/>
            <a:r>
              <a:rPr lang="en-GB" dirty="0"/>
              <a:t>network infrastructure </a:t>
            </a:r>
          </a:p>
          <a:p>
            <a:pPr lvl="1"/>
            <a:r>
              <a:rPr lang="en-GB" dirty="0"/>
              <a:t>archiver integration </a:t>
            </a:r>
          </a:p>
          <a:p>
            <a:pPr lvl="1"/>
            <a:r>
              <a:rPr lang="en-GB" dirty="0"/>
              <a:t>alarms, logging </a:t>
            </a:r>
          </a:p>
          <a:p>
            <a:pPr lvl="1"/>
            <a:r>
              <a:rPr lang="en-GB" dirty="0"/>
              <a:t>deployment </a:t>
            </a:r>
          </a:p>
          <a:p>
            <a:r>
              <a:rPr lang="en-GB" dirty="0"/>
              <a:t>Support of operations at V20, ESSIIP, Embla, BNC, construction site, etc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980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3CFD-8139-0D4C-8644-9C7C76FF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DF6CC-7D31-9041-AB84-8B06B7935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i="0" dirty="0"/>
              <a:t>No attempts to disrupt collaboration that is currently working well.</a:t>
            </a:r>
          </a:p>
          <a:p>
            <a:endParaRPr lang="en-GB" i="0" dirty="0"/>
          </a:p>
          <a:p>
            <a:r>
              <a:rPr lang="en-GB" i="0" dirty="0"/>
              <a:t>Steering Board for the Experiment Control Programme already has stakeholders from all groups involved – scope should be expanded to cover all of BCG</a:t>
            </a:r>
          </a:p>
          <a:p>
            <a:endParaRPr lang="en-GB" i="0" dirty="0"/>
          </a:p>
          <a:p>
            <a:r>
              <a:rPr lang="en-GB" i="0" dirty="0"/>
              <a:t>Idea was to have staff closely located together in the Lund site offices with desk space for the DMSC staff</a:t>
            </a:r>
          </a:p>
          <a:p>
            <a:pPr marL="0" indent="0">
              <a:buNone/>
            </a:pPr>
            <a:endParaRPr lang="en-GB" i="0" dirty="0"/>
          </a:p>
          <a:p>
            <a:r>
              <a:rPr lang="en-GB" i="0" dirty="0"/>
              <a:t>Meetings (for the moment – TBD)</a:t>
            </a:r>
          </a:p>
          <a:p>
            <a:pPr lvl="1"/>
            <a:r>
              <a:rPr lang="en-GB" i="0" dirty="0"/>
              <a:t>Weekly BCG – ICS update and prioritisation meeting</a:t>
            </a:r>
          </a:p>
          <a:p>
            <a:pPr lvl="1"/>
            <a:r>
              <a:rPr lang="en-GB" i="0" dirty="0"/>
              <a:t>Bi-weekly BCG project meeting with knowledge exchange</a:t>
            </a:r>
          </a:p>
          <a:p>
            <a:pPr lvl="1"/>
            <a:r>
              <a:rPr lang="en-GB" i="0" dirty="0"/>
              <a:t>Monthly ECP Steering Board Meetings</a:t>
            </a:r>
          </a:p>
          <a:p>
            <a:endParaRPr lang="en-GB" i="0" dirty="0"/>
          </a:p>
          <a:p>
            <a:r>
              <a:rPr lang="en-GB" i="0" dirty="0"/>
              <a:t>Common prioritisation using new or existing Jira projects</a:t>
            </a:r>
          </a:p>
          <a:p>
            <a:r>
              <a:rPr lang="en-GB" i="0" dirty="0"/>
              <a:t>Set of relevant milestones tied to instrument delivery</a:t>
            </a:r>
          </a:p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8464338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Confluence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https://confluence.esss.lu.se/display/BCG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CA1AC-E170-8342-B1EF-C660C32E7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220" y="3151576"/>
            <a:ext cx="8944361" cy="63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17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 ‘n’ tell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F73C1-B988-304C-8FBA-CF46EC19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67" y="2361234"/>
            <a:ext cx="10701266" cy="668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350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milestones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17802-86FF-BA4A-AFED-8E3805E8A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56" y="2377841"/>
            <a:ext cx="10906089" cy="66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13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VIP demo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5A81A-234C-E34F-AFDD-557ACAB0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62" y="2930984"/>
            <a:ext cx="10674678" cy="60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60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7385</TotalTime>
  <Words>764</Words>
  <Application>Microsoft Macintosh PowerPoint</Application>
  <PresentationFormat>Custom</PresentationFormat>
  <Paragraphs>138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White</vt:lpstr>
      <vt:lpstr>Beamline Controls Group (BCG) </vt:lpstr>
      <vt:lpstr>May 2018: Beamline Controls Group proposal</vt:lpstr>
      <vt:lpstr>Organisation</vt:lpstr>
      <vt:lpstr>Targeted BCG Scope</vt:lpstr>
      <vt:lpstr>Communications</vt:lpstr>
      <vt:lpstr>Confluence page</vt:lpstr>
      <vt:lpstr>Show ‘n’ tell</vt:lpstr>
      <vt:lpstr>Integration milestones</vt:lpstr>
      <vt:lpstr>VIP demo days</vt:lpstr>
      <vt:lpstr>JIRA</vt:lpstr>
      <vt:lpstr>JIRA – what is it for?</vt:lpstr>
      <vt:lpstr>JIRA – what is it for?</vt:lpstr>
      <vt:lpstr>JIRA – what is it for?</vt:lpstr>
      <vt:lpstr>JIRA – what is it for?</vt:lpstr>
      <vt:lpstr>Farewell Nikhil!</vt:lpstr>
      <vt:lpstr>Welcome Michele!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 control interfaces and commissioning </dc:title>
  <cp:lastModifiedBy>Tobias Richter</cp:lastModifiedBy>
  <cp:revision>25</cp:revision>
  <dcterms:modified xsi:type="dcterms:W3CDTF">2018-09-03T08:58:07Z</dcterms:modified>
</cp:coreProperties>
</file>