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305" r:id="rId2"/>
    <p:sldId id="340" r:id="rId3"/>
    <p:sldId id="334" r:id="rId4"/>
    <p:sldId id="328" r:id="rId5"/>
    <p:sldId id="317" r:id="rId6"/>
    <p:sldId id="335" r:id="rId7"/>
    <p:sldId id="336" r:id="rId8"/>
    <p:sldId id="337" r:id="rId9"/>
    <p:sldId id="338" r:id="rId10"/>
    <p:sldId id="279" r:id="rId1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2" autoAdjust="0"/>
    <p:restoredTop sz="85641" autoAdjust="0"/>
  </p:normalViewPr>
  <p:slideViewPr>
    <p:cSldViewPr snapToGrid="0">
      <p:cViewPr>
        <p:scale>
          <a:sx n="100" d="100"/>
          <a:sy n="100" d="100"/>
        </p:scale>
        <p:origin x="-1080" y="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00D39-B553-F040-A25A-DBAC5856C932}" type="datetimeFigureOut">
              <a:rPr lang="en-US" smtClean="0"/>
              <a:t>03/09/18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9B711-D19B-5F47-BC1C-B17C2CEB18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3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03/09/18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03/09/18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03/09/18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03/09/18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03/09/18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320925"/>
            <a:ext cx="8470900" cy="1470025"/>
          </a:xfrm>
        </p:spPr>
        <p:txBody>
          <a:bodyPr>
            <a:normAutofit fontScale="90000"/>
          </a:bodyPr>
          <a:lstStyle/>
          <a:p>
            <a:r>
              <a:rPr lang="en-GB" sz="3600" u="sng" dirty="0" smtClean="0"/>
              <a:t>Sample Environment </a:t>
            </a:r>
            <a:br>
              <a:rPr lang="en-GB" sz="3600" u="sng" dirty="0" smtClean="0"/>
            </a:br>
            <a:r>
              <a:rPr lang="en-GB" sz="3600" dirty="0" smtClean="0"/>
              <a:t>Mechatronics </a:t>
            </a:r>
            <a:r>
              <a:rPr lang="en-GB" sz="3600" dirty="0"/>
              <a:t>and </a:t>
            </a:r>
            <a:r>
              <a:rPr lang="en-GB" sz="3600" dirty="0" smtClean="0"/>
              <a:t>System </a:t>
            </a:r>
            <a:r>
              <a:rPr lang="en-GB" sz="3600" dirty="0" smtClean="0"/>
              <a:t>Integration</a:t>
            </a:r>
            <a:r>
              <a:rPr lang="en-GB" sz="3600" dirty="0"/>
              <a:t> </a:t>
            </a:r>
            <a:r>
              <a:rPr lang="en-GB" sz="3600" dirty="0" smtClean="0"/>
              <a:t>- </a:t>
            </a:r>
            <a:r>
              <a:rPr lang="en-GB" sz="3600" dirty="0" smtClean="0"/>
              <a:t>Update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4229100"/>
            <a:ext cx="6400800" cy="2628900"/>
          </a:xfrm>
        </p:spPr>
        <p:txBody>
          <a:bodyPr/>
          <a:lstStyle/>
          <a:p>
            <a:r>
              <a:rPr lang="en-GB" sz="2400" u="sng" dirty="0" smtClean="0">
                <a:solidFill>
                  <a:schemeClr val="bg1"/>
                </a:solidFill>
              </a:rPr>
              <a:t>Anders Pettersson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Scientific </a:t>
            </a:r>
            <a:r>
              <a:rPr lang="en-GB" sz="2000" dirty="0">
                <a:solidFill>
                  <a:schemeClr val="bg1"/>
                </a:solidFill>
              </a:rPr>
              <a:t>Activities Division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ECP Sept 03 ESS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94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992967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Thank YOU for your attention!</a:t>
            </a:r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9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Utgård</a:t>
            </a:r>
            <a:r>
              <a:rPr lang="en-GB" dirty="0" smtClean="0"/>
              <a:t> – Now even cooler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435100"/>
            <a:ext cx="807597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>
                <a:latin typeface="Helvetica"/>
                <a:cs typeface="Helvetica"/>
              </a:rPr>
              <a:t>ESS Sample Environment Control</a:t>
            </a:r>
            <a:br>
              <a:rPr lang="en-US" b="1" dirty="0">
                <a:latin typeface="Helvetica"/>
                <a:cs typeface="Helvetica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7458075" y="3852333"/>
            <a:ext cx="1567394" cy="108637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Helvetica"/>
                <a:cs typeface="Helvetica"/>
              </a:rPr>
              <a:t>Experiment Control System</a:t>
            </a:r>
            <a:endParaRPr lang="en-GB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7572375" y="6037229"/>
            <a:ext cx="1206139" cy="206408"/>
          </a:xfrm>
          <a:prstGeom prst="rect">
            <a:avLst/>
          </a:prstGeom>
        </p:spPr>
        <p:txBody>
          <a:bodyPr vert="horz" lIns="64371" tIns="32185" rIns="64371" bIns="32185"/>
          <a:lstStyle>
            <a:lvl1pPr marL="27938" indent="0" algn="l" rtl="0" eaLnBrk="1" fontAlgn="base" hangingPunct="1">
              <a:spcBef>
                <a:spcPts val="2325"/>
              </a:spcBef>
              <a:spcAft>
                <a:spcPct val="0"/>
              </a:spcAft>
              <a:buSzPct val="100000"/>
              <a:buFont typeface="Thonburi" charset="0"/>
              <a:buNone/>
              <a:defRPr sz="2500" b="0">
                <a:solidFill>
                  <a:schemeClr val="tx1"/>
                </a:solidFill>
                <a:latin typeface="+mn-lt"/>
                <a:ea typeface="+mn-ea"/>
                <a:cs typeface="+mn-cs"/>
                <a:sym typeface="Lucida Grande" charset="0"/>
              </a:defRPr>
            </a:lvl1pPr>
            <a:lvl2pPr marL="2306585" indent="-876141" algn="l" rtl="0" eaLnBrk="1" fontAlgn="base" hangingPunct="1">
              <a:spcBef>
                <a:spcPts val="2042"/>
              </a:spcBef>
              <a:spcAft>
                <a:spcPct val="0"/>
              </a:spcAft>
              <a:buSzPct val="100000"/>
              <a:buFont typeface="Thonburi" charset="0"/>
              <a:buChar char="–"/>
              <a:defRPr sz="8500" b="1">
                <a:solidFill>
                  <a:srgbClr val="FFFFFF"/>
                </a:solidFill>
                <a:latin typeface="+mn-lt"/>
                <a:ea typeface="+mn-ea"/>
                <a:cs typeface="+mn-cs"/>
                <a:sym typeface="Lucida Grande" charset="0"/>
              </a:defRPr>
            </a:lvl2pPr>
            <a:lvl3pPr marL="3533629" indent="-700691" algn="l" rtl="0" eaLnBrk="1" fontAlgn="base" hangingPunct="1">
              <a:spcBef>
                <a:spcPts val="1763"/>
              </a:spcBef>
              <a:spcAft>
                <a:spcPct val="0"/>
              </a:spcAft>
              <a:buSzPct val="100000"/>
              <a:buFont typeface="Thonburi" charset="0"/>
              <a:buChar char="•"/>
              <a:defRPr sz="7400" b="1">
                <a:solidFill>
                  <a:srgbClr val="FFFFFF"/>
                </a:solidFill>
                <a:latin typeface="+mn-lt"/>
                <a:ea typeface="+mn-ea"/>
                <a:cs typeface="+mn-cs"/>
                <a:sym typeface="Lucida Grande" charset="0"/>
              </a:defRPr>
            </a:lvl3pPr>
            <a:lvl4pPr marL="4936130" indent="-700691" algn="l" rtl="0" eaLnBrk="1" fontAlgn="base" hangingPunct="1">
              <a:spcBef>
                <a:spcPts val="1480"/>
              </a:spcBef>
              <a:spcAft>
                <a:spcPct val="0"/>
              </a:spcAft>
              <a:buSzPct val="100000"/>
              <a:buFont typeface="Thonburi" charset="0"/>
              <a:buChar char="–"/>
              <a:defRPr sz="6200" b="1">
                <a:solidFill>
                  <a:srgbClr val="FFFFFF"/>
                </a:solidFill>
                <a:latin typeface="+mn-lt"/>
                <a:ea typeface="+mn-ea"/>
                <a:cs typeface="+mn-cs"/>
                <a:sym typeface="Lucida Grande" charset="0"/>
              </a:defRPr>
            </a:lvl4pPr>
            <a:lvl5pPr marL="6339749" indent="-700691" algn="l" rtl="0" eaLnBrk="1" fontAlgn="base" hangingPunct="1">
              <a:spcBef>
                <a:spcPts val="1480"/>
              </a:spcBef>
              <a:spcAft>
                <a:spcPct val="0"/>
              </a:spcAft>
              <a:buSzPct val="100000"/>
              <a:buFont typeface="Geeza Pro" charset="0"/>
              <a:buChar char="»"/>
              <a:defRPr sz="6200" b="1">
                <a:solidFill>
                  <a:srgbClr val="FFFFFF"/>
                </a:solidFill>
                <a:latin typeface="+mn-lt"/>
                <a:ea typeface="+mn-ea"/>
                <a:cs typeface="+mn-cs"/>
                <a:sym typeface="Lucida Grande" charset="0"/>
              </a:defRPr>
            </a:lvl5pPr>
            <a:lvl6pPr marL="6661598" indent="-700691" algn="l" rtl="0" eaLnBrk="1" fontAlgn="base" hangingPunct="1">
              <a:spcBef>
                <a:spcPts val="1480"/>
              </a:spcBef>
              <a:spcAft>
                <a:spcPct val="0"/>
              </a:spcAft>
              <a:buSzPct val="100000"/>
              <a:buFont typeface="Geeza Pro" charset="0"/>
              <a:buChar char="»"/>
              <a:defRPr sz="6200" b="1">
                <a:solidFill>
                  <a:srgbClr val="FFFFFF"/>
                </a:solidFill>
                <a:latin typeface="+mn-lt"/>
                <a:ea typeface="+mn-ea"/>
                <a:cs typeface="+mn-cs"/>
                <a:sym typeface="Lucida Grande" pitchFamily="-112" charset="0"/>
              </a:defRPr>
            </a:lvl6pPr>
            <a:lvl7pPr marL="6983445" indent="-700691" algn="l" rtl="0" eaLnBrk="1" fontAlgn="base" hangingPunct="1">
              <a:spcBef>
                <a:spcPts val="1480"/>
              </a:spcBef>
              <a:spcAft>
                <a:spcPct val="0"/>
              </a:spcAft>
              <a:buSzPct val="100000"/>
              <a:buFont typeface="Geeza Pro" charset="0"/>
              <a:buChar char="»"/>
              <a:defRPr sz="6200" b="1">
                <a:solidFill>
                  <a:srgbClr val="FFFFFF"/>
                </a:solidFill>
                <a:latin typeface="+mn-lt"/>
                <a:ea typeface="+mn-ea"/>
                <a:cs typeface="+mn-cs"/>
                <a:sym typeface="Lucida Grande" pitchFamily="-112" charset="0"/>
              </a:defRPr>
            </a:lvl7pPr>
            <a:lvl8pPr marL="7305294" indent="-700691" algn="l" rtl="0" eaLnBrk="1" fontAlgn="base" hangingPunct="1">
              <a:spcBef>
                <a:spcPts val="1480"/>
              </a:spcBef>
              <a:spcAft>
                <a:spcPct val="0"/>
              </a:spcAft>
              <a:buSzPct val="100000"/>
              <a:buFont typeface="Geeza Pro" charset="0"/>
              <a:buChar char="»"/>
              <a:defRPr sz="6200" b="1">
                <a:solidFill>
                  <a:srgbClr val="FFFFFF"/>
                </a:solidFill>
                <a:latin typeface="+mn-lt"/>
                <a:ea typeface="+mn-ea"/>
                <a:cs typeface="+mn-cs"/>
                <a:sym typeface="Lucida Grande" pitchFamily="-112" charset="0"/>
              </a:defRPr>
            </a:lvl8pPr>
            <a:lvl9pPr marL="7627143" indent="-700691" algn="l" rtl="0" eaLnBrk="1" fontAlgn="base" hangingPunct="1">
              <a:spcBef>
                <a:spcPts val="1480"/>
              </a:spcBef>
              <a:spcAft>
                <a:spcPct val="0"/>
              </a:spcAft>
              <a:buSzPct val="100000"/>
              <a:buFont typeface="Geeza Pro" charset="0"/>
              <a:buChar char="»"/>
              <a:defRPr sz="6200" b="1">
                <a:solidFill>
                  <a:srgbClr val="FFFFFF"/>
                </a:solidFill>
                <a:latin typeface="+mn-lt"/>
                <a:ea typeface="+mn-ea"/>
                <a:cs typeface="+mn-cs"/>
                <a:sym typeface="Lucida Grande" pitchFamily="-112" charset="0"/>
              </a:defRPr>
            </a:lvl9pPr>
          </a:lstStyle>
          <a:p>
            <a:fld id="{551115BC-487E-4422-894C-CB7CD3E79223}" type="slidenum">
              <a:rPr lang="sv-SE" sz="1800" smtClean="0"/>
              <a:pPr/>
              <a:t>3</a:t>
            </a:fld>
            <a:endParaRPr lang="sv-SE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349203"/>
            <a:ext cx="32007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>
                <a:latin typeface="Helvetica"/>
                <a:cs typeface="Helvetica"/>
              </a:rPr>
              <a:t>SE provide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Requirements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Control hardware PLC, IPC 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Algorithms/Logic/Sequences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Coordinating integration</a:t>
            </a:r>
            <a:endParaRPr lang="en-GB" dirty="0">
              <a:latin typeface="Garamond"/>
              <a:cs typeface="Garamo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6608" y="5045206"/>
            <a:ext cx="34461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smtClean="0">
                <a:latin typeface="Helvetica"/>
                <a:cs typeface="Helvetica"/>
              </a:rPr>
              <a:t>Data Management and Software </a:t>
            </a:r>
          </a:p>
          <a:p>
            <a:pPr algn="l"/>
            <a:r>
              <a:rPr lang="en-GB" b="1" dirty="0" smtClean="0">
                <a:latin typeface="Helvetica"/>
                <a:cs typeface="Helvetica"/>
              </a:rPr>
              <a:t>Centre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ECS NICOS integration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User interface and Scripting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Data collection</a:t>
            </a:r>
          </a:p>
        </p:txBody>
      </p:sp>
      <p:sp>
        <p:nvSpPr>
          <p:cNvPr id="11" name="Rounded Rectangle 10"/>
          <p:cNvSpPr>
            <a:spLocks/>
          </p:cNvSpPr>
          <p:nvPr/>
        </p:nvSpPr>
        <p:spPr>
          <a:xfrm>
            <a:off x="237067" y="3886200"/>
            <a:ext cx="1567394" cy="108637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Helvetica"/>
                <a:cs typeface="Helvetica"/>
              </a:rPr>
              <a:t>Sample Environment System</a:t>
            </a:r>
            <a:endParaRPr lang="en-GB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2" name="Rounded Rectangle 11"/>
          <p:cNvSpPr>
            <a:spLocks/>
          </p:cNvSpPr>
          <p:nvPr/>
        </p:nvSpPr>
        <p:spPr>
          <a:xfrm>
            <a:off x="2514071" y="3886200"/>
            <a:ext cx="1567394" cy="108637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Helvetica"/>
                <a:cs typeface="Helvetica"/>
              </a:rPr>
              <a:t>EPICS</a:t>
            </a:r>
            <a:endParaRPr lang="en-GB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3" name="Rounded Rectangle 12"/>
          <p:cNvSpPr>
            <a:spLocks/>
          </p:cNvSpPr>
          <p:nvPr/>
        </p:nvSpPr>
        <p:spPr>
          <a:xfrm>
            <a:off x="4791076" y="3886200"/>
            <a:ext cx="1567394" cy="108637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bg1"/>
                </a:solidFill>
                <a:latin typeface="Helvetica"/>
                <a:cs typeface="Helvetica"/>
              </a:rPr>
              <a:t>SECoP</a:t>
            </a:r>
            <a:endParaRPr lang="en-GB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18075" y="2349203"/>
            <a:ext cx="371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err="1" smtClean="0">
                <a:latin typeface="Helvetica"/>
                <a:cs typeface="Helvetica"/>
              </a:rPr>
              <a:t>SECoP</a:t>
            </a:r>
            <a:endParaRPr lang="en-GB" b="1" dirty="0" smtClean="0">
              <a:latin typeface="Helvetica"/>
              <a:cs typeface="Helvetica"/>
            </a:endParaRPr>
          </a:p>
          <a:p>
            <a:pPr marL="285750" indent="-285750" algn="l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SINE2020 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Providing a standard protocol</a:t>
            </a:r>
          </a:p>
          <a:p>
            <a:pPr algn="l"/>
            <a:endParaRPr lang="en-GB" dirty="0">
              <a:latin typeface="Garamond"/>
              <a:cs typeface="Garamond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06012" y="5045206"/>
            <a:ext cx="3626861" cy="1152395"/>
            <a:chOff x="-5762625" y="4989512"/>
            <a:chExt cx="6415736" cy="2038529"/>
          </a:xfrm>
        </p:grpSpPr>
        <p:sp>
          <p:nvSpPr>
            <p:cNvPr id="16" name="TextBox 15"/>
            <p:cNvSpPr txBox="1"/>
            <p:nvPr/>
          </p:nvSpPr>
          <p:spPr>
            <a:xfrm>
              <a:off x="-5762625" y="4989512"/>
              <a:ext cx="55626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b="1" dirty="0" smtClean="0">
                  <a:latin typeface="Helvetica"/>
                  <a:cs typeface="Helvetica"/>
                </a:rPr>
                <a:t>Integrated Control Systems Division</a:t>
              </a:r>
            </a:p>
            <a:p>
              <a:pPr marL="285750" indent="-285750" algn="l">
                <a:buFont typeface="Arial"/>
                <a:buChar char="•"/>
              </a:pPr>
              <a:r>
                <a:rPr lang="en-GB" dirty="0" smtClean="0">
                  <a:latin typeface="Garamond"/>
                  <a:cs typeface="Garamond"/>
                </a:rPr>
                <a:t>EPICS infrastructure</a:t>
              </a:r>
            </a:p>
            <a:p>
              <a:pPr marL="285750" indent="-285750" algn="l">
                <a:buFont typeface="Arial"/>
                <a:buChar char="•"/>
              </a:pPr>
              <a:r>
                <a:rPr lang="en-GB" dirty="0" smtClean="0">
                  <a:latin typeface="Garamond"/>
                  <a:cs typeface="Garamond"/>
                </a:rPr>
                <a:t>Engineering UI </a:t>
              </a:r>
            </a:p>
            <a:p>
              <a:pPr marL="285750" indent="-285750" algn="l">
                <a:buFont typeface="Arial"/>
                <a:buChar char="•"/>
              </a:pPr>
              <a:r>
                <a:rPr lang="en-GB" dirty="0" err="1" smtClean="0">
                  <a:latin typeface="Garamond"/>
                  <a:cs typeface="Garamond"/>
                </a:rPr>
                <a:t>Archiver</a:t>
              </a:r>
              <a:endParaRPr lang="en-GB" dirty="0" smtClean="0">
                <a:latin typeface="Garamond"/>
                <a:cs typeface="Garamond"/>
              </a:endParaRPr>
            </a:p>
            <a:p>
              <a:pPr marL="285750" indent="-285750" algn="l">
                <a:buFont typeface="Arial"/>
                <a:buChar char="•"/>
              </a:pPr>
              <a:r>
                <a:rPr lang="en-GB" dirty="0" smtClean="0">
                  <a:latin typeface="Garamond"/>
                  <a:cs typeface="Garamond"/>
                </a:rPr>
                <a:t>Network booting</a:t>
              </a:r>
              <a:endParaRPr lang="en-GB" dirty="0">
                <a:latin typeface="Garamond"/>
                <a:cs typeface="Garamond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1916823" y="5827711"/>
              <a:ext cx="2569934" cy="1200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algn="l">
                <a:buFont typeface="Arial"/>
                <a:buChar char="•"/>
              </a:pPr>
              <a:r>
                <a:rPr lang="en-GB" dirty="0">
                  <a:latin typeface="Garamond"/>
                  <a:cs typeface="Garamond"/>
                </a:rPr>
                <a:t>Plug and Play </a:t>
              </a:r>
            </a:p>
            <a:p>
              <a:pPr marL="285750" indent="-285750" algn="l">
                <a:buFont typeface="Arial"/>
                <a:buChar char="•"/>
              </a:pPr>
              <a:r>
                <a:rPr lang="en-GB" dirty="0" smtClean="0">
                  <a:latin typeface="Garamond"/>
                  <a:cs typeface="Garamond"/>
                </a:rPr>
                <a:t>Network Infrastructure</a:t>
              </a:r>
              <a:endParaRPr lang="en-GB" dirty="0">
                <a:latin typeface="Garamond"/>
                <a:cs typeface="Garamond"/>
              </a:endParaRPr>
            </a:p>
            <a:p>
              <a:pPr marL="285750" indent="-285750" algn="l">
                <a:buFont typeface="Arial"/>
                <a:buChar char="•"/>
              </a:pPr>
              <a:r>
                <a:rPr lang="en-GB" dirty="0">
                  <a:latin typeface="Garamond"/>
                  <a:cs typeface="Garamond"/>
                </a:rPr>
                <a:t>Timestamp</a:t>
              </a:r>
            </a:p>
            <a:p>
              <a:pPr algn="l"/>
              <a:endParaRPr lang="en-GB" dirty="0">
                <a:latin typeface="Garamond"/>
                <a:cs typeface="Garamond"/>
              </a:endParaRPr>
            </a:p>
          </p:txBody>
        </p:sp>
      </p:grpSp>
      <p:sp>
        <p:nvSpPr>
          <p:cNvPr id="18" name="Left-Right Arrow 17"/>
          <p:cNvSpPr>
            <a:spLocks/>
          </p:cNvSpPr>
          <p:nvPr/>
        </p:nvSpPr>
        <p:spPr>
          <a:xfrm>
            <a:off x="1836208" y="4249389"/>
            <a:ext cx="771525" cy="360000"/>
          </a:xfrm>
          <a:prstGeom prst="leftRightArrow">
            <a:avLst>
              <a:gd name="adj1" fmla="val 18203"/>
              <a:gd name="adj2" fmla="val 50000"/>
            </a:avLst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142876" y="3786120"/>
            <a:ext cx="6376458" cy="129229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Left-Right Arrow 19"/>
          <p:cNvSpPr>
            <a:spLocks/>
          </p:cNvSpPr>
          <p:nvPr/>
        </p:nvSpPr>
        <p:spPr>
          <a:xfrm>
            <a:off x="4130676" y="4249389"/>
            <a:ext cx="712258" cy="360000"/>
          </a:xfrm>
          <a:prstGeom prst="leftRightArrow">
            <a:avLst>
              <a:gd name="adj1" fmla="val 18203"/>
              <a:gd name="adj2" fmla="val 50000"/>
            </a:avLst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96611" y="1432929"/>
            <a:ext cx="3294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 err="1" smtClean="0">
                <a:latin typeface="Helvetica"/>
                <a:cs typeface="Helvetica"/>
              </a:rPr>
              <a:t>Beamline</a:t>
            </a:r>
            <a:r>
              <a:rPr lang="en-GB" b="1" dirty="0" smtClean="0">
                <a:latin typeface="Helvetica"/>
                <a:cs typeface="Helvetica"/>
              </a:rPr>
              <a:t> Controls Group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Coordinate technology groups</a:t>
            </a:r>
          </a:p>
          <a:p>
            <a:pPr marL="285750" indent="-285750" algn="l">
              <a:buFont typeface="Arial"/>
              <a:buChar char="•"/>
            </a:pPr>
            <a:r>
              <a:rPr lang="en-GB" dirty="0" smtClean="0">
                <a:latin typeface="Garamond"/>
                <a:cs typeface="Garamond"/>
              </a:rPr>
              <a:t>Focus control competence</a:t>
            </a:r>
            <a:endParaRPr lang="en-GB" dirty="0">
              <a:latin typeface="Garamond"/>
              <a:cs typeface="Garamon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79512" y="3873303"/>
            <a:ext cx="168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aramond"/>
                <a:cs typeface="Garamond"/>
              </a:rPr>
              <a:t>EPICS</a:t>
            </a:r>
          </a:p>
        </p:txBody>
      </p:sp>
      <p:sp>
        <p:nvSpPr>
          <p:cNvPr id="23" name="Left-Right Arrow 22"/>
          <p:cNvSpPr>
            <a:spLocks/>
          </p:cNvSpPr>
          <p:nvPr/>
        </p:nvSpPr>
        <p:spPr>
          <a:xfrm>
            <a:off x="6391276" y="4227626"/>
            <a:ext cx="1059392" cy="352841"/>
          </a:xfrm>
          <a:prstGeom prst="leftRightArrow">
            <a:avLst>
              <a:gd name="adj1" fmla="val 18203"/>
              <a:gd name="adj2" fmla="val 50000"/>
            </a:avLst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6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STATUS: EPICS </a:t>
            </a:r>
            <a:br>
              <a:rPr lang="en-GB" dirty="0" smtClean="0"/>
            </a:br>
            <a:r>
              <a:rPr lang="en-GB" dirty="0" smtClean="0"/>
              <a:t>(by Integrated Control Systems Division ICS)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100" b="1" u="sng" dirty="0" smtClean="0">
                <a:solidFill>
                  <a:srgbClr val="000000"/>
                </a:solidFill>
              </a:rPr>
              <a:t>Progress in 2017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Full </a:t>
            </a:r>
            <a:r>
              <a:rPr lang="en-GB" dirty="0">
                <a:solidFill>
                  <a:srgbClr val="000000"/>
                </a:solidFill>
              </a:rPr>
              <a:t>network booting + IOC </a:t>
            </a:r>
            <a:r>
              <a:rPr lang="en-GB" dirty="0" err="1">
                <a:solidFill>
                  <a:srgbClr val="000000"/>
                </a:solidFill>
              </a:rPr>
              <a:t>startup</a:t>
            </a:r>
            <a:r>
              <a:rPr lang="en-GB" dirty="0">
                <a:solidFill>
                  <a:srgbClr val="000000"/>
                </a:solidFill>
              </a:rPr>
              <a:t> available/tested</a:t>
            </a:r>
          </a:p>
          <a:p>
            <a:r>
              <a:rPr lang="en-GB" dirty="0">
                <a:solidFill>
                  <a:srgbClr val="000000"/>
                </a:solidFill>
              </a:rPr>
              <a:t>2 systems running on test hardware (</a:t>
            </a:r>
            <a:r>
              <a:rPr lang="en-GB" dirty="0" err="1">
                <a:solidFill>
                  <a:srgbClr val="000000"/>
                </a:solidFill>
              </a:rPr>
              <a:t>Fitlet</a:t>
            </a:r>
            <a:r>
              <a:rPr lang="en-GB" dirty="0">
                <a:solidFill>
                  <a:srgbClr val="000000"/>
                </a:solidFill>
              </a:rPr>
              <a:t> mini-PC)</a:t>
            </a:r>
          </a:p>
          <a:p>
            <a:r>
              <a:rPr lang="en-GB" dirty="0">
                <a:solidFill>
                  <a:srgbClr val="000000"/>
                </a:solidFill>
              </a:rPr>
              <a:t>Managed to integrated spectrometer </a:t>
            </a:r>
            <a:r>
              <a:rPr lang="en-GB" dirty="0" smtClean="0">
                <a:solidFill>
                  <a:srgbClr val="000000"/>
                </a:solidFill>
              </a:rPr>
              <a:t>proprietary driver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More Sample Environment Equipment Integrated (later slide)</a:t>
            </a: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3100" b="1" u="sng" dirty="0" smtClean="0">
                <a:solidFill>
                  <a:srgbClr val="000000"/>
                </a:solidFill>
              </a:rPr>
              <a:t>Plans for 2018</a:t>
            </a:r>
            <a:endParaRPr lang="en-GB" sz="3100" b="1" u="sng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Plug and </a:t>
            </a:r>
            <a:r>
              <a:rPr lang="en-GB" dirty="0" smtClean="0">
                <a:solidFill>
                  <a:srgbClr val="000000"/>
                </a:solidFill>
              </a:rPr>
              <a:t>Play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Integration tools/code accessibility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save </a:t>
            </a:r>
            <a:r>
              <a:rPr lang="en-GB" dirty="0">
                <a:solidFill>
                  <a:srgbClr val="000000"/>
                </a:solidFill>
              </a:rPr>
              <a:t>and </a:t>
            </a:r>
            <a:r>
              <a:rPr lang="en-GB" dirty="0" smtClean="0">
                <a:solidFill>
                  <a:srgbClr val="000000"/>
                </a:solidFill>
              </a:rPr>
              <a:t>restore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calibration</a:t>
            </a:r>
            <a:r>
              <a:rPr lang="en-GB" dirty="0">
                <a:solidFill>
                  <a:srgbClr val="000000"/>
                </a:solidFill>
              </a:rPr>
              <a:t>/configuration </a:t>
            </a:r>
            <a:r>
              <a:rPr lang="en-GB" dirty="0" smtClean="0">
                <a:solidFill>
                  <a:srgbClr val="000000"/>
                </a:solidFill>
              </a:rPr>
              <a:t>handling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network </a:t>
            </a:r>
            <a:r>
              <a:rPr lang="en-GB" dirty="0">
                <a:solidFill>
                  <a:srgbClr val="000000"/>
                </a:solidFill>
              </a:rPr>
              <a:t>booting (or </a:t>
            </a:r>
            <a:r>
              <a:rPr lang="en-GB" dirty="0" smtClean="0">
                <a:solidFill>
                  <a:srgbClr val="000000"/>
                </a:solidFill>
              </a:rPr>
              <a:t>not</a:t>
            </a:r>
            <a:r>
              <a:rPr lang="is-IS" dirty="0" smtClean="0">
                <a:solidFill>
                  <a:srgbClr val="000000"/>
                </a:solidFill>
              </a:rPr>
              <a:t>…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6" name="Picture 5" descr="IMG_58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806824"/>
            <a:ext cx="2324100" cy="1743075"/>
          </a:xfrm>
          <a:prstGeom prst="rect">
            <a:avLst/>
          </a:prstGeom>
        </p:spPr>
      </p:pic>
      <p:pic>
        <p:nvPicPr>
          <p:cNvPr id="7" name="Picture 6" descr="IMG_586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5289550"/>
            <a:ext cx="18542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4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Integration Projects: </a:t>
            </a:r>
            <a:r>
              <a:rPr lang="en-GB" dirty="0"/>
              <a:t>O</a:t>
            </a:r>
            <a:r>
              <a:rPr lang="en-GB" dirty="0" smtClean="0"/>
              <a:t>verview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583691"/>
              </p:ext>
            </p:extLst>
          </p:nvPr>
        </p:nvGraphicFramePr>
        <p:xfrm>
          <a:off x="139700" y="1667729"/>
          <a:ext cx="5829300" cy="5041202"/>
        </p:xfrm>
        <a:graphic>
          <a:graphicData uri="http://schemas.openxmlformats.org/drawingml/2006/table">
            <a:tbl>
              <a:tblPr/>
              <a:tblGrid>
                <a:gridCol w="5829300"/>
              </a:tblGrid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JULABO F25-HL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Circulator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LakeShore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336 Temperature Controller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Lab CCR SES</a:t>
                      </a: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LESKER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KJLC 354 vacuum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gauge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OceanOptics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QEPro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Spectrometer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LakeShore224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Temperature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monitor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4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KEPCO BOP502D Bipolar Power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Supply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 1600 6 channel syringe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pump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 100X 1 channel syringe pump</a:t>
                      </a: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NE9000G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Peristhaltic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pump</a:t>
                      </a: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Utgård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SE Utilities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PACE5000 Pressure controller</a:t>
                      </a: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Scanning system</a:t>
                      </a: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LOKI (VR) inline system</a:t>
                      </a: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HPLC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Knauer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AZURA P 6.1L</a:t>
                      </a: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Anton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Paar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Densitometer </a:t>
                      </a: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Ocean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Optics Spectrometer</a:t>
                      </a: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Orange Cryostat </a:t>
                      </a: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Cameras for Kinematic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Mounting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4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Huginn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SANS Temp Controller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Integration (with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PLC)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3867368"/>
              </p:ext>
            </p:extLst>
          </p:nvPr>
        </p:nvGraphicFramePr>
        <p:xfrm>
          <a:off x="5435600" y="1667729"/>
          <a:ext cx="3708400" cy="5041202"/>
        </p:xfrm>
        <a:graphic>
          <a:graphicData uri="http://schemas.openxmlformats.org/drawingml/2006/table">
            <a:tbl>
              <a:tblPr/>
              <a:tblGrid>
                <a:gridCol w="3708400"/>
              </a:tblGrid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“Baseline” (2017)</a:t>
                      </a:r>
                      <a:endParaRPr lang="en-US" sz="1600" b="1" i="0" u="none" strike="noStrike" dirty="0"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“Baseline” (2017)</a:t>
                      </a:r>
                      <a:endParaRPr lang="en-US" sz="1600" b="1" i="0" u="none" strike="noStrike" dirty="0"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546">
                <a:tc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    “Baseline” (2017)</a:t>
                      </a:r>
                      <a:endParaRPr lang="en-US" sz="1600" b="1" i="0" u="none" strike="noStrike" dirty="0"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    “Baseline” (2017)</a:t>
                      </a:r>
                      <a:endParaRPr lang="en-US" sz="1600" b="1" i="0" u="none" strike="noStrike" dirty="0"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“Baseline”</a:t>
                      </a:r>
                      <a:endParaRPr lang="en-US" sz="1600" b="1" i="0" u="none" strike="noStrike" dirty="0"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4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Close to “Baseline”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Close to Baseline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Not started</a:t>
                      </a:r>
                      <a:endParaRPr lang="en-US" sz="1600" b="1" i="0" u="none" strike="noStrike" dirty="0">
                        <a:solidFill>
                          <a:srgbClr val="FF66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Not started</a:t>
                      </a:r>
                      <a:endParaRPr lang="en-US" sz="1600" b="1" i="0" u="none" strike="noStrike" dirty="0">
                        <a:solidFill>
                          <a:srgbClr val="FF66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“Baseline”</a:t>
                      </a:r>
                      <a:endParaRPr lang="en-US" sz="1600" b="1" i="0" u="none" strike="noStrike" dirty="0"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Just started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Just started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LOKI (VR) inline system</a:t>
                      </a: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  Not started</a:t>
                      </a:r>
                      <a:endParaRPr lang="en-US" sz="1600" b="1" i="0" u="none" strike="noStrike" dirty="0">
                        <a:solidFill>
                          <a:srgbClr val="FF66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Started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  Not started</a:t>
                      </a:r>
                      <a:endParaRPr lang="en-US" sz="1600" b="1" i="0" u="none" strike="noStrike" dirty="0">
                        <a:solidFill>
                          <a:srgbClr val="FF66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progress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“Baseline”</a:t>
                      </a:r>
                      <a:endParaRPr lang="en-US" sz="1600" b="1" i="0" u="none" strike="noStrike" dirty="0"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4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FF6600"/>
                          </a:solidFill>
                          <a:effectLst/>
                          <a:latin typeface="+mn-lt"/>
                        </a:rPr>
                        <a:t>Not started</a:t>
                      </a:r>
                      <a:endParaRPr lang="en-US" sz="1600" b="1" i="0" u="none" strike="noStrike" dirty="0">
                        <a:solidFill>
                          <a:srgbClr val="FF6600"/>
                        </a:solidFill>
                        <a:effectLst/>
                        <a:latin typeface="+mn-lt"/>
                      </a:endParaRPr>
                    </a:p>
                  </a:txBody>
                  <a:tcPr marL="4290" marR="4290" marT="42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22700" y="3314700"/>
            <a:ext cx="2174306" cy="226215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200" b="1" u="sng" dirty="0" smtClean="0"/>
              <a:t>More on its way!</a:t>
            </a:r>
          </a:p>
          <a:p>
            <a:pPr algn="ctr"/>
            <a:r>
              <a:rPr lang="en-GB" sz="2000" dirty="0" smtClean="0"/>
              <a:t>EA Power Supply</a:t>
            </a:r>
          </a:p>
          <a:p>
            <a:pPr algn="ctr"/>
            <a:r>
              <a:rPr lang="en-GB" dirty="0" smtClean="0"/>
              <a:t>Function generator</a:t>
            </a:r>
          </a:p>
          <a:p>
            <a:pPr algn="ctr"/>
            <a:r>
              <a:rPr lang="en-GB" sz="1600" dirty="0" smtClean="0"/>
              <a:t>Resistor decade</a:t>
            </a:r>
          </a:p>
          <a:p>
            <a:pPr algn="ctr"/>
            <a:r>
              <a:rPr lang="en-GB" sz="1400" dirty="0" smtClean="0"/>
              <a:t>AC </a:t>
            </a:r>
            <a:r>
              <a:rPr lang="en-GB" sz="1400" dirty="0" err="1" smtClean="0"/>
              <a:t>suceptability</a:t>
            </a:r>
            <a:endParaRPr lang="en-GB" sz="1400" dirty="0" smtClean="0"/>
          </a:p>
          <a:p>
            <a:pPr algn="ctr"/>
            <a:r>
              <a:rPr lang="en-GB" sz="1400" dirty="0" err="1" smtClean="0"/>
              <a:t>Flexiprobe</a:t>
            </a:r>
            <a:r>
              <a:rPr lang="en-GB" sz="1400" dirty="0" smtClean="0"/>
              <a:t>(?)</a:t>
            </a:r>
          </a:p>
          <a:p>
            <a:pPr algn="ctr"/>
            <a:r>
              <a:rPr lang="en-GB" sz="1000" dirty="0" smtClean="0"/>
              <a:t>Pulse Probe laser..</a:t>
            </a:r>
          </a:p>
          <a:p>
            <a:pPr algn="ctr"/>
            <a:r>
              <a:rPr lang="is-IS" sz="900" dirty="0" smtClean="0"/>
              <a:t>…</a:t>
            </a:r>
            <a:endParaRPr lang="en-GB" sz="9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00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 Short term priority list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51131"/>
              </p:ext>
            </p:extLst>
          </p:nvPr>
        </p:nvGraphicFramePr>
        <p:xfrm>
          <a:off x="0" y="1320802"/>
          <a:ext cx="9143998" cy="7075079"/>
        </p:xfrm>
        <a:graphic>
          <a:graphicData uri="http://schemas.openxmlformats.org/drawingml/2006/table">
            <a:tbl>
              <a:tblPr/>
              <a:tblGrid>
                <a:gridCol w="686285"/>
                <a:gridCol w="2183915"/>
                <a:gridCol w="812800"/>
                <a:gridCol w="1219200"/>
                <a:gridCol w="927100"/>
                <a:gridCol w="1265516"/>
                <a:gridCol w="1420895"/>
                <a:gridCol w="628287"/>
              </a:tblGrid>
              <a:tr h="8262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Platform</a:t>
                      </a:r>
                    </a:p>
                  </a:txBody>
                  <a:tcPr marL="6227" marR="6227" marT="62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 name/Id/type</a:t>
                      </a:r>
                    </a:p>
                  </a:txBody>
                  <a:tcPr marL="6227" marR="6227" marT="62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Parent SES (from above) or Standalone</a:t>
                      </a:r>
                    </a:p>
                  </a:txBody>
                  <a:tcPr marL="6227" marR="6227" marT="62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Equipment availability</a:t>
                      </a:r>
                    </a:p>
                  </a:txBody>
                  <a:tcPr marL="6227" marR="6227" marT="62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Blocking after (yy Q1-Q4) </a:t>
                      </a:r>
                    </a:p>
                  </a:txBody>
                  <a:tcPr marL="6227" marR="6227" marT="62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Description (very short)</a:t>
                      </a:r>
                    </a:p>
                  </a:txBody>
                  <a:tcPr marL="6227" marR="6227" marT="62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status</a:t>
                      </a:r>
                    </a:p>
                  </a:txBody>
                  <a:tcPr marL="6227" marR="6227" marT="62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Progress (to baseline)</a:t>
                      </a:r>
                    </a:p>
                  </a:txBody>
                  <a:tcPr marL="6227" marR="6227" marT="62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0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FLUCO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NE 1600 6ch syringe pump 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18Q1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 likely be fully based on 1 ch Syringe pump already started. 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Integration draft available. Need to deploy on fitlet. Not tested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74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TEFI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Lockin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 susceptibility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18Q3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lock-in detector for in-situ measurements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Final steps by Wayne L.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0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TEFI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Vacuum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guages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OC/Gas handling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18Q3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Remote readout of pressure, suitable for PID control of needle valve or general diagnostics.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 readout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4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TEFI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Convert MATLAB code to EPICS/Python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Huginn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18Q3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Huginn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TEFI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Auto vacuum valves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OC/Gas handling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18Q3 (open/close)/19Q1 (full integration)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Electric and pneumatically controlled vacuum valves. 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 be opened closed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1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MESI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Huginn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NetBooting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!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18Q4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Make Huginn a SES with network booting. 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Config in CCDB and IOC fact. LS336 snippet issue.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PACE gas controller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DAC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18Q4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EPICS interface for controllable-pump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Initial control OK.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transducers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 and DAC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order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18Q4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Beckhoff to EPICS interface 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started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actuated valves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 and DAC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planned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18Q4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Beckhoff to EPICS interface 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8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 level pressure control software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 and DAC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From other.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18Q4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 display + logging, P set point, P ramp setup-control, safety features such as leak and blowout detection and response (including opening/closing valves)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started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1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1d linear scanning motor(prototype)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SCAN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18Q4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 of single axis linear motor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Started. 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0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laser detector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SCAN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18Q4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 output laser diode, interface with motors to display as function of scan position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Started. Signal read in Beckhoff.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1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PREMP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Integration of Cameras for Kinematic Mounting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18Q4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Added in above KinMSysy 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Small but complex final issues. 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01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FLUCO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Gas-Process-Handling-System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Ordering/Descussion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19Q1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 handling for various setup's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Contact started with setaram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FLUCO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Resistance Bridge, Model 1427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19Q1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Remote prcision resistance bridge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started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FLUCO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 1255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19Q1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Frequency Response analyzer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started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FLUCO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 1286A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19Q1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Potentiostat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started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FLUCO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Prologix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 PL-GPIB-LAN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Available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19Q1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GPIB to Ethernet converter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started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4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hydraulic pump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planned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19Q1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EPICS interface for controllable-pump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started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509"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PREMP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Ocean Optics Spectrometer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DAC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order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19Q1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 output from ocean optics spectrometer, fit spectrum, extract peak position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Most can be based on HLab work !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27" marR="6227" marT="62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172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2017 Dec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Topics: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Will there be a GUI for NICOS available?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How to handle a device scanning in the beam to find beam centre.?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Plotting Temperature </a:t>
            </a:r>
            <a:r>
              <a:rPr lang="en-GB" dirty="0" err="1" smtClean="0">
                <a:solidFill>
                  <a:schemeClr val="tx1"/>
                </a:solidFill>
              </a:rPr>
              <a:t>vs</a:t>
            </a:r>
            <a:r>
              <a:rPr lang="en-GB" dirty="0" smtClean="0">
                <a:solidFill>
                  <a:schemeClr val="tx1"/>
                </a:solidFill>
              </a:rPr>
              <a:t> Magnetic field?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Remote </a:t>
            </a:r>
            <a:r>
              <a:rPr lang="en-GB" dirty="0" err="1" smtClean="0">
                <a:solidFill>
                  <a:schemeClr val="tx1"/>
                </a:solidFill>
              </a:rPr>
              <a:t>accsess</a:t>
            </a:r>
            <a:r>
              <a:rPr lang="en-GB" dirty="0" smtClean="0">
                <a:solidFill>
                  <a:schemeClr val="tx1"/>
                </a:solidFill>
              </a:rPr>
              <a:t>/status check?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NICOS clients for “users” (colleagues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70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Areas of Interest 2018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 err="1" smtClean="0">
                <a:solidFill>
                  <a:schemeClr val="tx1"/>
                </a:solidFill>
              </a:rPr>
              <a:t>SECoP</a:t>
            </a:r>
            <a:r>
              <a:rPr lang="en-GB" dirty="0" smtClean="0">
                <a:solidFill>
                  <a:schemeClr val="tx1"/>
                </a:solidFill>
              </a:rPr>
              <a:t> in </a:t>
            </a:r>
            <a:r>
              <a:rPr lang="en-GB" dirty="0" smtClean="0">
                <a:solidFill>
                  <a:schemeClr val="tx1"/>
                </a:solidFill>
              </a:rPr>
              <a:t>ECS. (</a:t>
            </a:r>
            <a:r>
              <a:rPr lang="en-GB" dirty="0" err="1" smtClean="0">
                <a:solidFill>
                  <a:schemeClr val="tx1"/>
                </a:solidFill>
              </a:rPr>
              <a:t>SECoP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v1.0 available in </a:t>
            </a:r>
            <a:r>
              <a:rPr lang="en-GB" dirty="0" smtClean="0">
                <a:solidFill>
                  <a:schemeClr val="tx1"/>
                </a:solidFill>
              </a:rPr>
              <a:t>Sept)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chemeClr val="tx1"/>
                </a:solidFill>
              </a:rPr>
              <a:t>Promote </a:t>
            </a:r>
            <a:r>
              <a:rPr lang="en-GB" dirty="0" err="1" smtClean="0">
                <a:solidFill>
                  <a:schemeClr val="tx1"/>
                </a:solidFill>
              </a:rPr>
              <a:t>SECoP</a:t>
            </a:r>
            <a:r>
              <a:rPr lang="en-GB" dirty="0" smtClean="0">
                <a:solidFill>
                  <a:schemeClr val="tx1"/>
                </a:solidFill>
              </a:rPr>
              <a:t> for Loki inline project (NURF?) (ISIS)</a:t>
            </a: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chemeClr val="tx1"/>
                </a:solidFill>
              </a:rPr>
              <a:t>Looking into </a:t>
            </a:r>
            <a:r>
              <a:rPr lang="en-GB" dirty="0" err="1" smtClean="0">
                <a:solidFill>
                  <a:schemeClr val="tx1"/>
                </a:solidFill>
              </a:rPr>
              <a:t>Archiver</a:t>
            </a:r>
            <a:r>
              <a:rPr lang="en-GB" dirty="0" smtClean="0">
                <a:solidFill>
                  <a:schemeClr val="tx1"/>
                </a:solidFill>
              </a:rPr>
              <a:t> and </a:t>
            </a:r>
            <a:r>
              <a:rPr lang="en-GB" dirty="0" err="1" smtClean="0">
                <a:solidFill>
                  <a:schemeClr val="tx1"/>
                </a:solidFill>
              </a:rPr>
              <a:t>Channelfinder</a:t>
            </a:r>
            <a:r>
              <a:rPr lang="en-GB" dirty="0" smtClean="0">
                <a:solidFill>
                  <a:schemeClr val="tx1"/>
                </a:solidFill>
              </a:rPr>
              <a:t>. Links to ECS</a:t>
            </a:r>
            <a:r>
              <a:rPr lang="en-GB" dirty="0" smtClean="0">
                <a:solidFill>
                  <a:schemeClr val="tx1"/>
                </a:solidFill>
              </a:rPr>
              <a:t>? 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chemeClr val="tx1"/>
                </a:solidFill>
              </a:rPr>
              <a:t>Plug and Play. </a:t>
            </a:r>
            <a:r>
              <a:rPr lang="en-GB" dirty="0" smtClean="0">
                <a:solidFill>
                  <a:schemeClr val="tx1"/>
                </a:solidFill>
              </a:rPr>
              <a:t>(ICS)(</a:t>
            </a:r>
            <a:r>
              <a:rPr lang="en-GB" dirty="0" smtClean="0">
                <a:solidFill>
                  <a:schemeClr val="tx1"/>
                </a:solidFill>
              </a:rPr>
              <a:t>Vacuum</a:t>
            </a:r>
            <a:r>
              <a:rPr lang="en-GB" dirty="0" smtClean="0">
                <a:solidFill>
                  <a:schemeClr val="tx1"/>
                </a:solidFill>
              </a:rPr>
              <a:t>) 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chemeClr val="tx1"/>
                </a:solidFill>
              </a:rPr>
              <a:t>Push “user PC” for </a:t>
            </a:r>
            <a:r>
              <a:rPr lang="en-GB" dirty="0" err="1" smtClean="0">
                <a:solidFill>
                  <a:schemeClr val="tx1"/>
                </a:solidFill>
              </a:rPr>
              <a:t>Nicos</a:t>
            </a:r>
            <a:r>
              <a:rPr lang="en-GB" dirty="0" smtClean="0">
                <a:solidFill>
                  <a:schemeClr val="tx1"/>
                </a:solidFill>
              </a:rPr>
              <a:t> (DMSC)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chemeClr val="tx1"/>
                </a:solidFill>
              </a:rPr>
              <a:t>Local/Network booting with </a:t>
            </a:r>
            <a:r>
              <a:rPr lang="en-GB" dirty="0" smtClean="0">
                <a:solidFill>
                  <a:schemeClr val="tx1"/>
                </a:solidFill>
              </a:rPr>
              <a:t>(ICS)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chemeClr val="tx1"/>
                </a:solidFill>
              </a:rPr>
              <a:t>Naming. Always one name, Changing name after location, Both? </a:t>
            </a: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chemeClr val="tx1"/>
                </a:solidFill>
              </a:rPr>
              <a:t>Network </a:t>
            </a:r>
            <a:r>
              <a:rPr lang="en-GB" dirty="0" smtClean="0">
                <a:solidFill>
                  <a:schemeClr val="tx1"/>
                </a:solidFill>
              </a:rPr>
              <a:t>discussions (ICS) </a:t>
            </a: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chemeClr val="tx1"/>
                </a:solidFill>
              </a:rPr>
              <a:t>Slow time timing discussion (ICS) 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chemeClr val="tx1"/>
                </a:solidFill>
              </a:rPr>
              <a:t>Clients conflicts? Philosophy on NICOS </a:t>
            </a:r>
            <a:r>
              <a:rPr lang="en-GB" dirty="0" err="1">
                <a:solidFill>
                  <a:schemeClr val="tx1"/>
                </a:solidFill>
              </a:rPr>
              <a:t>vs</a:t>
            </a:r>
            <a:r>
              <a:rPr lang="en-GB" dirty="0">
                <a:solidFill>
                  <a:schemeClr val="tx1"/>
                </a:solidFill>
              </a:rPr>
              <a:t> CSS </a:t>
            </a:r>
            <a:r>
              <a:rPr lang="en-GB" dirty="0" err="1" smtClean="0">
                <a:solidFill>
                  <a:schemeClr val="tx1"/>
                </a:solidFill>
              </a:rPr>
              <a:t>etc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chemeClr val="tx1"/>
                </a:solidFill>
              </a:rPr>
              <a:t>Alarm handling – </a:t>
            </a:r>
            <a:r>
              <a:rPr lang="en-GB" dirty="0" smtClean="0">
                <a:solidFill>
                  <a:schemeClr val="tx1"/>
                </a:solidFill>
              </a:rPr>
              <a:t>Alarms. </a:t>
            </a:r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296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Now what..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Need to get going !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Setup NICOS for a few systems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I do not sense </a:t>
            </a:r>
            <a:r>
              <a:rPr lang="en-GB" dirty="0" smtClean="0">
                <a:solidFill>
                  <a:srgbClr val="000000"/>
                </a:solidFill>
              </a:rPr>
              <a:t>the </a:t>
            </a:r>
            <a:r>
              <a:rPr lang="is-IS" dirty="0" smtClean="0">
                <a:solidFill>
                  <a:srgbClr val="000000"/>
                </a:solidFill>
              </a:rPr>
              <a:t>YEAHHH</a:t>
            </a:r>
            <a:r>
              <a:rPr lang="is-IS" dirty="0" smtClean="0">
                <a:solidFill>
                  <a:srgbClr val="000000"/>
                </a:solidFill>
              </a:rPr>
              <a:t>!</a:t>
            </a:r>
            <a:r>
              <a:rPr lang="is-IS" dirty="0" smtClean="0">
                <a:solidFill>
                  <a:srgbClr val="000000"/>
                </a:solidFill>
              </a:rPr>
              <a:t>!....</a:t>
            </a:r>
            <a:endParaRPr lang="is-IS" dirty="0" smtClean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935925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35161</TotalTime>
  <Words>1014</Words>
  <Application>Microsoft Macintosh PowerPoint</Application>
  <PresentationFormat>On-screen Show (4:3)</PresentationFormat>
  <Paragraphs>306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 Theme</vt:lpstr>
      <vt:lpstr>Sample Environment  Mechatronics and System Integration - Update</vt:lpstr>
      <vt:lpstr>Utgård – Now even cooler</vt:lpstr>
      <vt:lpstr>ESS Sample Environment Control </vt:lpstr>
      <vt:lpstr>STATUS: EPICS  (by Integrated Control Systems Division ICS)</vt:lpstr>
      <vt:lpstr>Integration Projects: Overview</vt:lpstr>
      <vt:lpstr>SE Short term priority list </vt:lpstr>
      <vt:lpstr>From 2017 Dec</vt:lpstr>
      <vt:lpstr>Areas of Interest 2018</vt:lpstr>
      <vt:lpstr>Now what..</vt:lpstr>
      <vt:lpstr>FIN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Mechatronics and Software Integration</dc:title>
  <dc:creator>Anders Pettersson</dc:creator>
  <cp:lastModifiedBy>Anders Pettersson</cp:lastModifiedBy>
  <cp:revision>349</cp:revision>
  <dcterms:created xsi:type="dcterms:W3CDTF">2017-04-06T15:36:17Z</dcterms:created>
  <dcterms:modified xsi:type="dcterms:W3CDTF">2018-09-03T12:11:51Z</dcterms:modified>
</cp:coreProperties>
</file>