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94" r:id="rId3"/>
    <p:sldId id="266" r:id="rId4"/>
    <p:sldId id="291" r:id="rId5"/>
    <p:sldId id="269" r:id="rId6"/>
    <p:sldId id="287" r:id="rId7"/>
    <p:sldId id="290" r:id="rId8"/>
    <p:sldId id="292" r:id="rId9"/>
    <p:sldId id="259" r:id="rId10"/>
    <p:sldId id="286" r:id="rId11"/>
    <p:sldId id="263" r:id="rId12"/>
    <p:sldId id="289" r:id="rId13"/>
    <p:sldId id="288" r:id="rId14"/>
    <p:sldId id="293" r:id="rId15"/>
    <p:sldId id="282" r:id="rId16"/>
    <p:sldId id="276" r:id="rId17"/>
    <p:sldId id="285" r:id="rId18"/>
    <p:sldId id="284" r:id="rId19"/>
    <p:sldId id="281" r:id="rId20"/>
    <p:sldId id="262" r:id="rId21"/>
    <p:sldId id="273" r:id="rId22"/>
    <p:sldId id="271" r:id="rId23"/>
    <p:sldId id="274" r:id="rId24"/>
    <p:sldId id="270" r:id="rId25"/>
    <p:sldId id="279" r:id="rId26"/>
    <p:sldId id="280" r:id="rId27"/>
    <p:sldId id="277" r:id="rId28"/>
    <p:sldId id="272" r:id="rId29"/>
    <p:sldId id="275" r:id="rId30"/>
    <p:sldId id="267" r:id="rId3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5892C99-AA45-D44A-BD18-1575FEE56406}">
          <p14:sldIdLst>
            <p14:sldId id="256"/>
          </p14:sldIdLst>
        </p14:section>
        <p14:section name="Overview" id="{6F33B792-DD55-0542-B7BC-61B9321DB234}">
          <p14:sldIdLst>
            <p14:sldId id="294"/>
            <p14:sldId id="266"/>
            <p14:sldId id="291"/>
            <p14:sldId id="269"/>
            <p14:sldId id="287"/>
            <p14:sldId id="290"/>
            <p14:sldId id="292"/>
            <p14:sldId id="259"/>
            <p14:sldId id="286"/>
          </p14:sldIdLst>
        </p14:section>
        <p14:section name="Hardware design (Crate / Rack)" id="{372E12AE-396E-DB44-BF5C-0C6A86B8563A}">
          <p14:sldIdLst>
            <p14:sldId id="263"/>
            <p14:sldId id="289"/>
            <p14:sldId id="288"/>
            <p14:sldId id="293"/>
            <p14:sldId id="282"/>
          </p14:sldIdLst>
        </p14:section>
        <p14:section name="Extras" id="{DAD870A9-7643-49D7-9D45-602824223909}">
          <p14:sldIdLst>
            <p14:sldId id="276"/>
            <p14:sldId id="285"/>
          </p14:sldIdLst>
        </p14:section>
        <p14:section name="CHIC software" id="{54868B19-7383-9E43-9D69-DE1A582FE2F0}">
          <p14:sldIdLst>
            <p14:sldId id="284"/>
          </p14:sldIdLst>
        </p14:section>
        <p14:section name="Timing" id="{12994279-2047-2E41-B4ED-35D621C523EC}">
          <p14:sldIdLst>
            <p14:sldId id="281"/>
            <p14:sldId id="262"/>
            <p14:sldId id="273"/>
            <p14:sldId id="271"/>
            <p14:sldId id="274"/>
            <p14:sldId id="270"/>
            <p14:sldId id="279"/>
            <p14:sldId id="280"/>
            <p14:sldId id="277"/>
            <p14:sldId id="272"/>
            <p14:sldId id="275"/>
          </p14:sldIdLst>
        </p14:section>
        <p14:section name="Interface / Scope" id="{4D390127-CD73-4A48-A931-1EDCA19B5C0E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40" autoAdjust="0"/>
    <p:restoredTop sz="95238" autoAdjust="0"/>
  </p:normalViewPr>
  <p:slideViewPr>
    <p:cSldViewPr>
      <p:cViewPr varScale="1">
        <p:scale>
          <a:sx n="91" d="100"/>
          <a:sy n="91" d="100"/>
        </p:scale>
        <p:origin x="237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2018-09-03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27879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19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9093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03/09/2018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03/09/2018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03/09/2018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03/09/2018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55" Type="http://schemas.openxmlformats.org/officeDocument/2006/relationships/slideLayout" Target="../slideLayouts/slideLayout2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9" Type="http://schemas.openxmlformats.org/officeDocument/2006/relationships/tags" Target="../tags/tag29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tags" Target="../tags/tag53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8" Type="http://schemas.openxmlformats.org/officeDocument/2006/relationships/tags" Target="../tags/tag8.xml"/><Relationship Id="rId51" Type="http://schemas.openxmlformats.org/officeDocument/2006/relationships/tags" Target="../tags/tag51.xml"/><Relationship Id="rId3" Type="http://schemas.openxmlformats.org/officeDocument/2006/relationships/tags" Target="../tags/tag3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0" Type="http://schemas.openxmlformats.org/officeDocument/2006/relationships/tags" Target="../tags/tag20.xml"/><Relationship Id="rId41" Type="http://schemas.openxmlformats.org/officeDocument/2006/relationships/tags" Target="../tags/tag41.xml"/><Relationship Id="rId54" Type="http://schemas.openxmlformats.org/officeDocument/2006/relationships/tags" Target="../tags/tag5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Chopper control update</a:t>
            </a:r>
            <a:br>
              <a:rPr lang="en-GB" sz="4000" dirty="0"/>
            </a:br>
            <a:r>
              <a:rPr lang="en-GB" sz="4000" dirty="0"/>
              <a:t>7</a:t>
            </a:r>
            <a:r>
              <a:rPr lang="en-GB" sz="4000" baseline="30000" dirty="0"/>
              <a:t>th</a:t>
            </a:r>
            <a:r>
              <a:rPr lang="en-GB" sz="4000" dirty="0"/>
              <a:t> ECP workshop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Markus Olsson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Control system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3 September,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CHIC </a:t>
            </a:r>
            <a:r>
              <a:rPr lang="sv-SE" dirty="0" err="1"/>
              <a:t>prototype</a:t>
            </a:r>
            <a:endParaRPr lang="sv-SE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129" y="1620292"/>
            <a:ext cx="3428198" cy="257114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1" b="39500"/>
          <a:stretch/>
        </p:blipFill>
        <p:spPr>
          <a:xfrm>
            <a:off x="4256326" y="4365104"/>
            <a:ext cx="4396154" cy="180020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333202" y="1570024"/>
            <a:ext cx="3898776" cy="37052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 prototype crate made by Airbus spring 2018</a:t>
            </a:r>
          </a:p>
          <a:p>
            <a:r>
              <a:rPr lang="en-US" dirty="0"/>
              <a:t>Second prototype in design stage. To be built fall 2018.</a:t>
            </a:r>
          </a:p>
          <a:p>
            <a:r>
              <a:rPr lang="en-US" dirty="0"/>
              <a:t>Third version delivered spring 2019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834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Chopper control rack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 dirty="0"/>
          </a:p>
        </p:txBody>
      </p:sp>
      <p:sp>
        <p:nvSpPr>
          <p:cNvPr id="8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338936" cy="4709120"/>
          </a:xfrm>
        </p:spPr>
        <p:txBody>
          <a:bodyPr>
            <a:normAutofit/>
          </a:bodyPr>
          <a:lstStyle/>
          <a:p>
            <a:r>
              <a:rPr lang="sv-SE" dirty="0"/>
              <a:t>Variant </a:t>
            </a:r>
            <a:r>
              <a:rPr lang="sv-SE" dirty="0" err="1"/>
              <a:t>of</a:t>
            </a:r>
            <a:r>
              <a:rPr lang="sv-SE" dirty="0"/>
              <a:t> the ESS standard instrument rack</a:t>
            </a:r>
          </a:p>
          <a:p>
            <a:pPr lvl="1"/>
            <a:r>
              <a:rPr lang="en-GB" dirty="0"/>
              <a:t>Designed according to ESS standards and SE legislation.</a:t>
            </a:r>
          </a:p>
          <a:p>
            <a:r>
              <a:rPr lang="sv-SE" dirty="0"/>
              <a:t>The rack is </a:t>
            </a:r>
            <a:r>
              <a:rPr lang="sv-SE" dirty="0" err="1"/>
              <a:t>discussed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suppliers</a:t>
            </a:r>
            <a:endParaRPr lang="sv-SE" dirty="0"/>
          </a:p>
          <a:p>
            <a:r>
              <a:rPr lang="sv-SE" dirty="0"/>
              <a:t>Part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control</a:t>
            </a:r>
            <a:r>
              <a:rPr lang="sv-SE" dirty="0"/>
              <a:t> system in-kind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Jülich</a:t>
            </a:r>
            <a:r>
              <a:rPr lang="sv-SE" dirty="0"/>
              <a:t>.</a:t>
            </a:r>
          </a:p>
          <a:p>
            <a:r>
              <a:rPr lang="sv-SE" dirty="0" err="1"/>
              <a:t>Prototype</a:t>
            </a:r>
            <a:r>
              <a:rPr lang="sv-SE" dirty="0"/>
              <a:t> </a:t>
            </a:r>
            <a:r>
              <a:rPr lang="sv-SE" dirty="0" err="1"/>
              <a:t>delivered</a:t>
            </a:r>
            <a:r>
              <a:rPr lang="sv-SE" dirty="0"/>
              <a:t> spring 2019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24128" y="6165304"/>
            <a:ext cx="20882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100" dirty="0" err="1"/>
              <a:t>Prototype</a:t>
            </a:r>
            <a:r>
              <a:rPr lang="sv-SE" sz="1100" dirty="0"/>
              <a:t> chopper </a:t>
            </a:r>
            <a:r>
              <a:rPr lang="sv-SE" sz="1100" dirty="0" err="1"/>
              <a:t>control</a:t>
            </a:r>
            <a:r>
              <a:rPr lang="sv-SE" sz="1100" dirty="0"/>
              <a:t> rack</a:t>
            </a:r>
            <a:endParaRPr lang="en-US" sz="1100" dirty="0"/>
          </a:p>
        </p:txBody>
      </p:sp>
      <p:pic>
        <p:nvPicPr>
          <p:cNvPr id="7" name="Picture 6"/>
          <p:cNvPicPr/>
          <p:nvPr/>
        </p:nvPicPr>
        <p:blipFill>
          <a:blip r:embed="rId2"/>
          <a:stretch>
            <a:fillRect/>
          </a:stretch>
        </p:blipFill>
        <p:spPr>
          <a:xfrm>
            <a:off x="5868144" y="1563459"/>
            <a:ext cx="2801620" cy="460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965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Verification</a:t>
            </a:r>
            <a:r>
              <a:rPr lang="sv-SE" dirty="0"/>
              <a:t> and </a:t>
            </a:r>
            <a:r>
              <a:rPr lang="sv-SE" dirty="0" err="1"/>
              <a:t>validation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>
            <a:normAutofit lnSpcReduction="10000"/>
          </a:bodyPr>
          <a:lstStyle/>
          <a:p>
            <a:r>
              <a:rPr lang="sv-SE" dirty="0"/>
              <a:t>New 300 MHz </a:t>
            </a:r>
            <a:r>
              <a:rPr lang="sv-SE" dirty="0" err="1"/>
              <a:t>oscilloscope</a:t>
            </a:r>
            <a:r>
              <a:rPr lang="sv-SE" dirty="0"/>
              <a:t> for </a:t>
            </a:r>
            <a:r>
              <a:rPr lang="sv-SE" dirty="0" err="1"/>
              <a:t>verification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timing and chopper </a:t>
            </a:r>
            <a:r>
              <a:rPr lang="sv-SE" dirty="0" err="1"/>
              <a:t>accuracy</a:t>
            </a:r>
            <a:endParaRPr lang="sv-SE" dirty="0"/>
          </a:p>
          <a:p>
            <a:r>
              <a:rPr lang="sv-SE" dirty="0" err="1"/>
              <a:t>Jitter</a:t>
            </a:r>
            <a:r>
              <a:rPr lang="sv-SE" dirty="0"/>
              <a:t> and chopper </a:t>
            </a:r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be </a:t>
            </a:r>
            <a:r>
              <a:rPr lang="sv-SE" dirty="0" err="1"/>
              <a:t>plotted</a:t>
            </a:r>
            <a:r>
              <a:rPr lang="sv-SE" dirty="0"/>
              <a:t> </a:t>
            </a:r>
            <a:r>
              <a:rPr lang="sv-SE" dirty="0" err="1"/>
              <a:t>directly</a:t>
            </a:r>
            <a:r>
              <a:rPr lang="sv-SE" dirty="0"/>
              <a:t> in a histogram </a:t>
            </a:r>
            <a:r>
              <a:rPr lang="sv-SE" dirty="0" err="1"/>
              <a:t>with</a:t>
            </a:r>
            <a:r>
              <a:rPr lang="sv-SE" dirty="0"/>
              <a:t> 2 </a:t>
            </a:r>
            <a:r>
              <a:rPr lang="sv-SE" dirty="0" err="1"/>
              <a:t>ns</a:t>
            </a:r>
            <a:r>
              <a:rPr lang="sv-SE" dirty="0"/>
              <a:t> resolution</a:t>
            </a:r>
          </a:p>
          <a:p>
            <a:r>
              <a:rPr lang="sv-SE" dirty="0" err="1"/>
              <a:t>Possible</a:t>
            </a:r>
            <a:r>
              <a:rPr lang="sv-SE" dirty="0"/>
              <a:t> to </a:t>
            </a:r>
            <a:r>
              <a:rPr lang="sv-SE" dirty="0" err="1"/>
              <a:t>connect</a:t>
            </a:r>
            <a:r>
              <a:rPr lang="sv-SE" dirty="0"/>
              <a:t> accelerometers for </a:t>
            </a:r>
            <a:r>
              <a:rPr lang="sv-SE" dirty="0" err="1"/>
              <a:t>additional</a:t>
            </a:r>
            <a:r>
              <a:rPr lang="sv-SE" dirty="0"/>
              <a:t> vibration </a:t>
            </a:r>
            <a:r>
              <a:rPr lang="sv-SE" dirty="0" err="1"/>
              <a:t>analysis</a:t>
            </a:r>
            <a:r>
              <a:rPr lang="sv-SE" dirty="0"/>
              <a:t>.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pic>
        <p:nvPicPr>
          <p:cNvPr id="1026" name="Picture 2" descr="Bildresultat fÃ¶r lecroy hdo6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72816"/>
            <a:ext cx="2908618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13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Timing </a:t>
            </a:r>
            <a:r>
              <a:rPr lang="sv-SE" dirty="0" err="1"/>
              <a:t>update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Frequencies</a:t>
            </a:r>
            <a:r>
              <a:rPr lang="sv-SE" dirty="0"/>
              <a:t> 14-350Hz </a:t>
            </a:r>
            <a:r>
              <a:rPr lang="sv-SE" dirty="0" err="1"/>
              <a:t>generated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the EVR</a:t>
            </a:r>
          </a:p>
          <a:p>
            <a:r>
              <a:rPr lang="sv-SE" dirty="0" err="1"/>
              <a:t>Two</a:t>
            </a:r>
            <a:r>
              <a:rPr lang="sv-SE" dirty="0"/>
              <a:t> EVRs </a:t>
            </a:r>
            <a:r>
              <a:rPr lang="sv-SE" dirty="0" err="1"/>
              <a:t>connected</a:t>
            </a:r>
            <a:r>
              <a:rPr lang="sv-SE" dirty="0"/>
              <a:t> to </a:t>
            </a:r>
            <a:r>
              <a:rPr lang="sv-SE" dirty="0" err="1"/>
              <a:t>one</a:t>
            </a:r>
            <a:r>
              <a:rPr lang="sv-SE" dirty="0"/>
              <a:t> EVG </a:t>
            </a:r>
          </a:p>
          <a:p>
            <a:pPr lvl="1"/>
            <a:r>
              <a:rPr lang="sv-SE" dirty="0" err="1"/>
              <a:t>Tested</a:t>
            </a:r>
            <a:r>
              <a:rPr lang="sv-SE" dirty="0"/>
              <a:t> at utgård August 2018. </a:t>
            </a:r>
          </a:p>
          <a:p>
            <a:pPr lvl="1"/>
            <a:r>
              <a:rPr lang="sv-SE" dirty="0"/>
              <a:t>440 ps </a:t>
            </a:r>
            <a:r>
              <a:rPr lang="sv-SE" dirty="0" err="1"/>
              <a:t>jitter</a:t>
            </a:r>
            <a:r>
              <a:rPr lang="sv-SE" dirty="0"/>
              <a:t>, resolution </a:t>
            </a:r>
            <a:r>
              <a:rPr lang="sv-SE" dirty="0" err="1"/>
              <a:t>limited</a:t>
            </a:r>
            <a:r>
              <a:rPr lang="sv-SE" dirty="0"/>
              <a:t> by </a:t>
            </a:r>
            <a:r>
              <a:rPr lang="sv-SE" dirty="0" err="1"/>
              <a:t>our</a:t>
            </a:r>
            <a:r>
              <a:rPr lang="sv-SE" dirty="0"/>
              <a:t> </a:t>
            </a:r>
            <a:r>
              <a:rPr lang="sv-SE" dirty="0" err="1"/>
              <a:t>oscilloscope</a:t>
            </a:r>
            <a:endParaRPr lang="sv-SE" dirty="0"/>
          </a:p>
          <a:p>
            <a:pPr lvl="1"/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6" y="3481709"/>
            <a:ext cx="7328128" cy="30572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6228184" y="4725144"/>
            <a:ext cx="0" cy="9361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131840" y="4725144"/>
            <a:ext cx="0" cy="9361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31840" y="5010310"/>
            <a:ext cx="3096344" cy="0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83968" y="4640978"/>
            <a:ext cx="93610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sv-SE" dirty="0">
                <a:solidFill>
                  <a:srgbClr val="FF0000"/>
                </a:solidFill>
              </a:rPr>
              <a:t>440 ps</a:t>
            </a:r>
          </a:p>
        </p:txBody>
      </p:sp>
    </p:spTree>
    <p:extLst>
      <p:ext uri="{BB962C8B-B14F-4D97-AF65-F5344CB8AC3E}">
        <p14:creationId xmlns:p14="http://schemas.microsoft.com/office/powerpoint/2010/main" val="2616796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1242D-8C59-8746-BB58-0F349E64F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Planned</a:t>
            </a:r>
            <a:r>
              <a:rPr lang="sv-SE" dirty="0"/>
              <a:t> tests - fall 2018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C814D-DC26-F649-B85F-A62FA6AE6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211144" cy="4525963"/>
          </a:xfrm>
        </p:spPr>
        <p:txBody>
          <a:bodyPr/>
          <a:lstStyle/>
          <a:p>
            <a:r>
              <a:rPr lang="sv-SE" dirty="0"/>
              <a:t>Atomic </a:t>
            </a:r>
            <a:r>
              <a:rPr lang="sv-SE" dirty="0" err="1"/>
              <a:t>clock</a:t>
            </a:r>
            <a:r>
              <a:rPr lang="sv-SE" dirty="0"/>
              <a:t> </a:t>
            </a:r>
            <a:r>
              <a:rPr lang="sv-SE" dirty="0" err="1"/>
              <a:t>ordered</a:t>
            </a:r>
            <a:r>
              <a:rPr lang="sv-SE" dirty="0"/>
              <a:t> to </a:t>
            </a:r>
            <a:r>
              <a:rPr lang="sv-SE" dirty="0" err="1"/>
              <a:t>improve</a:t>
            </a:r>
            <a:r>
              <a:rPr lang="sv-SE" dirty="0"/>
              <a:t> </a:t>
            </a:r>
            <a:r>
              <a:rPr lang="sv-SE" dirty="0" err="1"/>
              <a:t>time</a:t>
            </a:r>
            <a:r>
              <a:rPr lang="sv-SE" dirty="0"/>
              <a:t> </a:t>
            </a:r>
            <a:r>
              <a:rPr lang="sv-SE" dirty="0" err="1"/>
              <a:t>stamping</a:t>
            </a:r>
            <a:r>
              <a:rPr lang="sv-SE" dirty="0"/>
              <a:t> in the EVR (for test purposes)</a:t>
            </a:r>
          </a:p>
          <a:p>
            <a:r>
              <a:rPr lang="sv-SE" dirty="0"/>
              <a:t>Test </a:t>
            </a:r>
            <a:r>
              <a:rPr lang="sv-SE" dirty="0" err="1"/>
              <a:t>with</a:t>
            </a:r>
            <a:r>
              <a:rPr lang="sv-SE" dirty="0"/>
              <a:t> laser to </a:t>
            </a:r>
            <a:r>
              <a:rPr lang="sv-SE" dirty="0" err="1"/>
              <a:t>determine</a:t>
            </a:r>
            <a:r>
              <a:rPr lang="sv-SE" dirty="0"/>
              <a:t> the </a:t>
            </a:r>
            <a:r>
              <a:rPr lang="sv-SE" dirty="0" err="1"/>
              <a:t>angular</a:t>
            </a:r>
            <a:r>
              <a:rPr lang="sv-SE" dirty="0"/>
              <a:t> offset </a:t>
            </a:r>
            <a:r>
              <a:rPr lang="sv-SE" dirty="0" err="1"/>
              <a:t>between</a:t>
            </a:r>
            <a:r>
              <a:rPr lang="sv-SE" dirty="0"/>
              <a:t> the TDC and a </a:t>
            </a:r>
            <a:r>
              <a:rPr lang="sv-SE" dirty="0" err="1"/>
              <a:t>specific</a:t>
            </a:r>
            <a:r>
              <a:rPr lang="sv-SE" dirty="0"/>
              <a:t> </a:t>
            </a:r>
            <a:r>
              <a:rPr lang="sv-SE" dirty="0" err="1"/>
              <a:t>window</a:t>
            </a:r>
            <a:r>
              <a:rPr lang="sv-SE" dirty="0"/>
              <a:t> in the disk. </a:t>
            </a:r>
          </a:p>
          <a:p>
            <a:r>
              <a:rPr lang="sv-SE" dirty="0"/>
              <a:t>Test timing system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high</a:t>
            </a:r>
            <a:r>
              <a:rPr lang="sv-SE" dirty="0"/>
              <a:t> speed chopper    (pre FAT)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D93A4C-758A-4146-A213-8002ABB3D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2E0383-BAEB-464D-8DF4-705D400290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3478" y="4600893"/>
            <a:ext cx="1799294" cy="1799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9D0C1B-667B-7340-A63B-46CECDAF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641" y="4637773"/>
            <a:ext cx="2973897" cy="167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049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Chopper </a:t>
            </a:r>
            <a:r>
              <a:rPr lang="sv-SE" dirty="0" err="1"/>
              <a:t>control</a:t>
            </a:r>
            <a:r>
              <a:rPr lang="sv-SE" dirty="0"/>
              <a:t> </a:t>
            </a:r>
            <a:r>
              <a:rPr lang="sv-SE" dirty="0" err="1"/>
              <a:t>timeline</a:t>
            </a:r>
            <a:r>
              <a:rPr lang="sv-SE" dirty="0"/>
              <a:t> 2018/2019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cxnSp>
        <p:nvCxnSpPr>
          <p:cNvPr id="6" name="OTLSHAPE_T_5433b813eac84272b68a7acf5ec5b015_RightVerticalConnector4"/>
          <p:cNvCxnSpPr/>
          <p:nvPr>
            <p:custDataLst>
              <p:tags r:id="rId1"/>
            </p:custDataLst>
          </p:nvPr>
        </p:nvCxnSpPr>
        <p:spPr>
          <a:xfrm>
            <a:off x="3477244" y="2197534"/>
            <a:ext cx="5237" cy="2698616"/>
          </a:xfrm>
          <a:prstGeom prst="line">
            <a:avLst/>
          </a:prstGeom>
          <a:ln w="19050" cap="flat" cmpd="sng" algn="ctr">
            <a:solidFill>
              <a:schemeClr val="accent2">
                <a:lumMod val="75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TLSHAPE_TB_00000000000000000000000000000000_LeftEndCaps"/>
          <p:cNvSpPr txBox="1"/>
          <p:nvPr>
            <p:custDataLst>
              <p:tags r:id="rId2"/>
            </p:custDataLst>
          </p:nvPr>
        </p:nvSpPr>
        <p:spPr>
          <a:xfrm>
            <a:off x="196571" y="5023945"/>
            <a:ext cx="352148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400" b="1" spc="-26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2018</a:t>
            </a:r>
          </a:p>
        </p:txBody>
      </p:sp>
      <p:sp>
        <p:nvSpPr>
          <p:cNvPr id="8" name="OTLSHAPE_TB_00000000000000000000000000000000_RightEndCaps"/>
          <p:cNvSpPr txBox="1"/>
          <p:nvPr>
            <p:custDataLst>
              <p:tags r:id="rId3"/>
            </p:custDataLst>
          </p:nvPr>
        </p:nvSpPr>
        <p:spPr>
          <a:xfrm>
            <a:off x="8733909" y="5023945"/>
            <a:ext cx="352149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pPr algn="ctr"/>
            <a:r>
              <a:rPr lang="en-US" sz="1400" b="1" spc="-26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9" name="OTLSHAPE_TB_00000000000000000000000000000000_ScaleContainer"/>
          <p:cNvSpPr/>
          <p:nvPr>
            <p:custDataLst>
              <p:tags r:id="rId4"/>
            </p:custDataLst>
          </p:nvPr>
        </p:nvSpPr>
        <p:spPr>
          <a:xfrm>
            <a:off x="683569" y="4941168"/>
            <a:ext cx="8003232" cy="381000"/>
          </a:xfrm>
          <a:prstGeom prst="roundRect">
            <a:avLst>
              <a:gd name="adj" fmla="val 100000"/>
            </a:avLst>
          </a:prstGeom>
          <a:gradFill flip="none" rotWithShape="1">
            <a:gsLst>
              <a:gs pos="0">
                <a:srgbClr val="323232"/>
              </a:gs>
              <a:gs pos="0">
                <a:srgbClr val="32323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reflection blurRad="6350" stA="50000" endA="300" endPos="55500" dist="50800" dir="5400000" sy="-100000" algn="bl" rotWithShape="0"/>
          </a:effectLst>
          <a:scene3d>
            <a:camera prst="orthographicFront"/>
            <a:lightRig rig="threePt" dir="t">
              <a:rot lat="0" lon="0" rev="8700000"/>
            </a:lightRig>
          </a:scene3d>
          <a:sp3d>
            <a:bevelT w="165100" h="19050"/>
          </a:sp3d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TLSHAPE_TB_00000000000000000000000000000000_TimescaleInterval1"/>
          <p:cNvSpPr txBox="1"/>
          <p:nvPr>
            <p:custDataLst>
              <p:tags r:id="rId5"/>
            </p:custDataLst>
          </p:nvPr>
        </p:nvSpPr>
        <p:spPr>
          <a:xfrm>
            <a:off x="912169" y="5038640"/>
            <a:ext cx="20691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Sept</a:t>
            </a:r>
          </a:p>
        </p:txBody>
      </p:sp>
      <p:cxnSp>
        <p:nvCxnSpPr>
          <p:cNvPr id="11" name="OTLSHAPE_TB_00000000000000000000000000000000_Separator1"/>
          <p:cNvCxnSpPr/>
          <p:nvPr>
            <p:custDataLst>
              <p:tags r:id="rId6"/>
            </p:custDataLst>
          </p:nvPr>
        </p:nvCxnSpPr>
        <p:spPr>
          <a:xfrm>
            <a:off x="1529070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TLSHAPE_TB_00000000000000000000000000000000_TimescaleInterval2"/>
          <p:cNvSpPr txBox="1"/>
          <p:nvPr>
            <p:custDataLst>
              <p:tags r:id="rId7"/>
            </p:custDataLst>
          </p:nvPr>
        </p:nvSpPr>
        <p:spPr>
          <a:xfrm>
            <a:off x="1592570" y="5038640"/>
            <a:ext cx="2286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Oct</a:t>
            </a:r>
          </a:p>
        </p:txBody>
      </p:sp>
      <p:cxnSp>
        <p:nvCxnSpPr>
          <p:cNvPr id="13" name="OTLSHAPE_TB_00000000000000000000000000000000_Separator2"/>
          <p:cNvCxnSpPr/>
          <p:nvPr>
            <p:custDataLst>
              <p:tags r:id="rId8"/>
            </p:custDataLst>
          </p:nvPr>
        </p:nvCxnSpPr>
        <p:spPr>
          <a:xfrm>
            <a:off x="2143626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TLSHAPE_TB_00000000000000000000000000000000_TimescaleInterval3"/>
          <p:cNvSpPr txBox="1"/>
          <p:nvPr>
            <p:custDataLst>
              <p:tags r:id="rId9"/>
            </p:custDataLst>
          </p:nvPr>
        </p:nvSpPr>
        <p:spPr>
          <a:xfrm>
            <a:off x="2207127" y="5038640"/>
            <a:ext cx="2667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18" dirty="0">
                <a:solidFill>
                  <a:schemeClr val="lt1"/>
                </a:solidFill>
                <a:latin typeface="Calibri" panose="020F0502020204030204" pitchFamily="34" charset="0"/>
              </a:rPr>
              <a:t>Nov</a:t>
            </a:r>
          </a:p>
        </p:txBody>
      </p:sp>
      <p:cxnSp>
        <p:nvCxnSpPr>
          <p:cNvPr id="15" name="OTLSHAPE_TB_00000000000000000000000000000000_Separator3"/>
          <p:cNvCxnSpPr/>
          <p:nvPr>
            <p:custDataLst>
              <p:tags r:id="rId10"/>
            </p:custDataLst>
          </p:nvPr>
        </p:nvCxnSpPr>
        <p:spPr>
          <a:xfrm>
            <a:off x="2824028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TLSHAPE_TB_00000000000000000000000000000000_TimescaleInterval4"/>
          <p:cNvSpPr txBox="1"/>
          <p:nvPr>
            <p:custDataLst>
              <p:tags r:id="rId11"/>
            </p:custDataLst>
          </p:nvPr>
        </p:nvSpPr>
        <p:spPr>
          <a:xfrm>
            <a:off x="2887528" y="5038640"/>
            <a:ext cx="2286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Dec</a:t>
            </a:r>
          </a:p>
        </p:txBody>
      </p:sp>
      <p:cxnSp>
        <p:nvCxnSpPr>
          <p:cNvPr id="17" name="OTLSHAPE_TB_00000000000000000000000000000000_Separator4"/>
          <p:cNvCxnSpPr/>
          <p:nvPr>
            <p:custDataLst>
              <p:tags r:id="rId12"/>
            </p:custDataLst>
          </p:nvPr>
        </p:nvCxnSpPr>
        <p:spPr>
          <a:xfrm>
            <a:off x="3482481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TLSHAPE_TB_00000000000000000000000000000000_TimescaleInterval5"/>
          <p:cNvSpPr txBox="1"/>
          <p:nvPr>
            <p:custDataLst>
              <p:tags r:id="rId13"/>
            </p:custDataLst>
          </p:nvPr>
        </p:nvSpPr>
        <p:spPr>
          <a:xfrm>
            <a:off x="3545981" y="5038640"/>
            <a:ext cx="2794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18" dirty="0">
                <a:solidFill>
                  <a:schemeClr val="lt1"/>
                </a:solidFill>
                <a:latin typeface="Calibri" panose="020F0502020204030204" pitchFamily="34" charset="0"/>
              </a:rPr>
              <a:t>Jan</a:t>
            </a:r>
          </a:p>
        </p:txBody>
      </p:sp>
      <p:cxnSp>
        <p:nvCxnSpPr>
          <p:cNvPr id="19" name="OTLSHAPE_TB_00000000000000000000000000000000_Separator5"/>
          <p:cNvCxnSpPr/>
          <p:nvPr>
            <p:custDataLst>
              <p:tags r:id="rId14"/>
            </p:custDataLst>
          </p:nvPr>
        </p:nvCxnSpPr>
        <p:spPr>
          <a:xfrm>
            <a:off x="4162883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TLSHAPE_TB_00000000000000000000000000000000_TimescaleInterval6"/>
          <p:cNvSpPr txBox="1"/>
          <p:nvPr>
            <p:custDataLst>
              <p:tags r:id="rId15"/>
            </p:custDataLst>
          </p:nvPr>
        </p:nvSpPr>
        <p:spPr>
          <a:xfrm>
            <a:off x="4226383" y="5038640"/>
            <a:ext cx="2159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4" dirty="0">
                <a:solidFill>
                  <a:schemeClr val="lt1"/>
                </a:solidFill>
                <a:latin typeface="Calibri" panose="020F0502020204030204" pitchFamily="34" charset="0"/>
              </a:rPr>
              <a:t>Feb</a:t>
            </a:r>
          </a:p>
        </p:txBody>
      </p:sp>
      <p:cxnSp>
        <p:nvCxnSpPr>
          <p:cNvPr id="21" name="OTLSHAPE_TB_00000000000000000000000000000000_Separator6"/>
          <p:cNvCxnSpPr/>
          <p:nvPr>
            <p:custDataLst>
              <p:tags r:id="rId16"/>
            </p:custDataLst>
          </p:nvPr>
        </p:nvCxnSpPr>
        <p:spPr>
          <a:xfrm>
            <a:off x="4821336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TLSHAPE_TB_00000000000000000000000000000000_TimescaleInterval7"/>
          <p:cNvSpPr txBox="1"/>
          <p:nvPr>
            <p:custDataLst>
              <p:tags r:id="rId17"/>
            </p:custDataLst>
          </p:nvPr>
        </p:nvSpPr>
        <p:spPr>
          <a:xfrm>
            <a:off x="4884836" y="5038640"/>
            <a:ext cx="163891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4" dirty="0">
                <a:solidFill>
                  <a:schemeClr val="lt1"/>
                </a:solidFill>
                <a:latin typeface="Calibri" panose="020F0502020204030204" pitchFamily="34" charset="0"/>
              </a:rPr>
              <a:t>Mar</a:t>
            </a:r>
          </a:p>
        </p:txBody>
      </p:sp>
      <p:cxnSp>
        <p:nvCxnSpPr>
          <p:cNvPr id="23" name="OTLSHAPE_TB_00000000000000000000000000000000_Separator7"/>
          <p:cNvCxnSpPr/>
          <p:nvPr>
            <p:custDataLst>
              <p:tags r:id="rId18"/>
            </p:custDataLst>
          </p:nvPr>
        </p:nvCxnSpPr>
        <p:spPr>
          <a:xfrm>
            <a:off x="5501738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TLSHAPE_TB_00000000000000000000000000000000_TimescaleInterval8"/>
          <p:cNvSpPr txBox="1"/>
          <p:nvPr>
            <p:custDataLst>
              <p:tags r:id="rId19"/>
            </p:custDataLst>
          </p:nvPr>
        </p:nvSpPr>
        <p:spPr>
          <a:xfrm>
            <a:off x="5565238" y="5038640"/>
            <a:ext cx="243913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2" dirty="0">
                <a:solidFill>
                  <a:schemeClr val="lt1"/>
                </a:solidFill>
                <a:latin typeface="Calibri" panose="020F0502020204030204" pitchFamily="34" charset="0"/>
              </a:rPr>
              <a:t>Apr</a:t>
            </a:r>
          </a:p>
        </p:txBody>
      </p:sp>
      <p:cxnSp>
        <p:nvCxnSpPr>
          <p:cNvPr id="25" name="OTLSHAPE_TB_00000000000000000000000000000000_Separator8"/>
          <p:cNvCxnSpPr/>
          <p:nvPr>
            <p:custDataLst>
              <p:tags r:id="rId20"/>
            </p:custDataLst>
          </p:nvPr>
        </p:nvCxnSpPr>
        <p:spPr>
          <a:xfrm>
            <a:off x="6182139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TLSHAPE_TB_00000000000000000000000000000000_TimescaleInterval9"/>
          <p:cNvSpPr txBox="1"/>
          <p:nvPr>
            <p:custDataLst>
              <p:tags r:id="rId21"/>
            </p:custDataLst>
          </p:nvPr>
        </p:nvSpPr>
        <p:spPr>
          <a:xfrm>
            <a:off x="6245640" y="5038640"/>
            <a:ext cx="23166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20" dirty="0">
                <a:solidFill>
                  <a:schemeClr val="lt1"/>
                </a:solidFill>
                <a:latin typeface="Calibri" panose="020F0502020204030204" pitchFamily="34" charset="0"/>
              </a:rPr>
              <a:t>May</a:t>
            </a:r>
          </a:p>
        </p:txBody>
      </p:sp>
      <p:cxnSp>
        <p:nvCxnSpPr>
          <p:cNvPr id="27" name="OTLSHAPE_TB_00000000000000000000000000000000_Separator9"/>
          <p:cNvCxnSpPr/>
          <p:nvPr>
            <p:custDataLst>
              <p:tags r:id="rId22"/>
            </p:custDataLst>
          </p:nvPr>
        </p:nvCxnSpPr>
        <p:spPr>
          <a:xfrm>
            <a:off x="6840593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TLSHAPE_TB_00000000000000000000000000000000_TimescaleInterval10"/>
          <p:cNvSpPr txBox="1"/>
          <p:nvPr>
            <p:custDataLst>
              <p:tags r:id="rId23"/>
            </p:custDataLst>
          </p:nvPr>
        </p:nvSpPr>
        <p:spPr>
          <a:xfrm>
            <a:off x="6904093" y="5038640"/>
            <a:ext cx="219676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18" dirty="0">
                <a:solidFill>
                  <a:schemeClr val="lt1"/>
                </a:solidFill>
                <a:latin typeface="Calibri" panose="020F0502020204030204" pitchFamily="34" charset="0"/>
              </a:rPr>
              <a:t>June</a:t>
            </a:r>
          </a:p>
        </p:txBody>
      </p:sp>
      <p:cxnSp>
        <p:nvCxnSpPr>
          <p:cNvPr id="29" name="OTLSHAPE_TB_00000000000000000000000000000000_Separator10"/>
          <p:cNvCxnSpPr/>
          <p:nvPr>
            <p:custDataLst>
              <p:tags r:id="rId24"/>
            </p:custDataLst>
          </p:nvPr>
        </p:nvCxnSpPr>
        <p:spPr>
          <a:xfrm>
            <a:off x="7520994" y="5004668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TLSHAPE_TB_00000000000000000000000000000000_TimescaleInterval11"/>
          <p:cNvSpPr txBox="1"/>
          <p:nvPr>
            <p:custDataLst>
              <p:tags r:id="rId25"/>
            </p:custDataLst>
          </p:nvPr>
        </p:nvSpPr>
        <p:spPr>
          <a:xfrm>
            <a:off x="7584495" y="5038640"/>
            <a:ext cx="2540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18" dirty="0">
                <a:solidFill>
                  <a:schemeClr val="lt1"/>
                </a:solidFill>
                <a:latin typeface="Calibri" panose="020F0502020204030204" pitchFamily="34" charset="0"/>
              </a:rPr>
              <a:t>July</a:t>
            </a:r>
          </a:p>
        </p:txBody>
      </p:sp>
      <p:sp>
        <p:nvSpPr>
          <p:cNvPr id="35" name="OTLSHAPE_T_5433b813eac84272b68a7acf5ec5b015_Duration"/>
          <p:cNvSpPr txBox="1"/>
          <p:nvPr>
            <p:custDataLst>
              <p:tags r:id="rId26"/>
            </p:custDataLst>
          </p:nvPr>
        </p:nvSpPr>
        <p:spPr>
          <a:xfrm>
            <a:off x="2124904" y="216504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lt1"/>
                </a:solidFill>
                <a:latin typeface="Calibri" panose="020F0502020204030204" pitchFamily="34" charset="0"/>
              </a:rPr>
              <a:t>75 days</a:t>
            </a:r>
          </a:p>
        </p:txBody>
      </p:sp>
      <p:sp>
        <p:nvSpPr>
          <p:cNvPr id="36" name="OTLSHAPE_T_272053ad58a0417baee9bd3133206d09_Duration"/>
          <p:cNvSpPr txBox="1"/>
          <p:nvPr>
            <p:custDataLst>
              <p:tags r:id="rId27"/>
            </p:custDataLst>
          </p:nvPr>
        </p:nvSpPr>
        <p:spPr>
          <a:xfrm>
            <a:off x="2936997" y="2495240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 dirty="0">
                <a:solidFill>
                  <a:schemeClr val="lt1"/>
                </a:solidFill>
                <a:latin typeface="Calibri" panose="020F0502020204030204" pitchFamily="34" charset="0"/>
              </a:rPr>
              <a:t>2 days</a:t>
            </a:r>
          </a:p>
        </p:txBody>
      </p:sp>
      <p:sp>
        <p:nvSpPr>
          <p:cNvPr id="37" name="OTLSHAPE_T_8946987c5b794444934420cf76f92f8b_Title"/>
          <p:cNvSpPr txBox="1"/>
          <p:nvPr>
            <p:custDataLst>
              <p:tags r:id="rId28"/>
            </p:custDataLst>
          </p:nvPr>
        </p:nvSpPr>
        <p:spPr>
          <a:xfrm>
            <a:off x="1624366" y="2573626"/>
            <a:ext cx="1233695" cy="369332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Timing test on Airbus chopper?</a:t>
            </a:r>
          </a:p>
        </p:txBody>
      </p:sp>
      <p:sp>
        <p:nvSpPr>
          <p:cNvPr id="38" name="OTLSHAPE_T_44f65637594344bea580dfb5e14eae93_Duration"/>
          <p:cNvSpPr txBox="1"/>
          <p:nvPr>
            <p:custDataLst>
              <p:tags r:id="rId29"/>
            </p:custDataLst>
          </p:nvPr>
        </p:nvSpPr>
        <p:spPr>
          <a:xfrm>
            <a:off x="5809151" y="3926481"/>
            <a:ext cx="393700" cy="155025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algn="ctr"/>
            <a:r>
              <a:rPr lang="en-US" sz="1000" spc="-8">
                <a:solidFill>
                  <a:schemeClr val="lt1"/>
                </a:solidFill>
                <a:latin typeface="Calibri" panose="020F0502020204030204" pitchFamily="34" charset="0"/>
              </a:rPr>
              <a:t>55 days</a:t>
            </a:r>
          </a:p>
        </p:txBody>
      </p:sp>
      <p:sp>
        <p:nvSpPr>
          <p:cNvPr id="39" name="OTLSHAPE_M_a3f90804e51e4c47826f02c014f6235b_Shape"/>
          <p:cNvSpPr/>
          <p:nvPr>
            <p:custDataLst>
              <p:tags r:id="rId30"/>
            </p:custDataLst>
          </p:nvPr>
        </p:nvSpPr>
        <p:spPr>
          <a:xfrm>
            <a:off x="3151916" y="2960910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TLSHAPE_M_a3f90804e51e4c47826f02c014f6235b_Shape"/>
          <p:cNvSpPr/>
          <p:nvPr>
            <p:custDataLst>
              <p:tags r:id="rId31"/>
            </p:custDataLst>
          </p:nvPr>
        </p:nvSpPr>
        <p:spPr>
          <a:xfrm>
            <a:off x="2645142" y="2632290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TLSHAPE_M_a3f90804e51e4c47826f02c014f6235b_Shape"/>
          <p:cNvSpPr/>
          <p:nvPr>
            <p:custDataLst>
              <p:tags r:id="rId32"/>
            </p:custDataLst>
          </p:nvPr>
        </p:nvSpPr>
        <p:spPr>
          <a:xfrm>
            <a:off x="5336638" y="3481466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TLSHAPE_T_8946987c5b794444934420cf76f92f8b_Title"/>
          <p:cNvSpPr txBox="1"/>
          <p:nvPr>
            <p:custDataLst>
              <p:tags r:id="rId33"/>
            </p:custDataLst>
          </p:nvPr>
        </p:nvSpPr>
        <p:spPr>
          <a:xfrm>
            <a:off x="1506004" y="3051563"/>
            <a:ext cx="1610124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CHIC integrated in EPICS</a:t>
            </a:r>
          </a:p>
        </p:txBody>
      </p:sp>
      <p:sp>
        <p:nvSpPr>
          <p:cNvPr id="43" name="OTLSHAPE_M_a3f90804e51e4c47826f02c014f6235b_Shape"/>
          <p:cNvSpPr/>
          <p:nvPr>
            <p:custDataLst>
              <p:tags r:id="rId34"/>
            </p:custDataLst>
          </p:nvPr>
        </p:nvSpPr>
        <p:spPr>
          <a:xfrm>
            <a:off x="614709" y="2384157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TLSHAPE_T_8946987c5b794444934420cf76f92f8b_Title"/>
          <p:cNvSpPr txBox="1"/>
          <p:nvPr>
            <p:custDataLst>
              <p:tags r:id="rId35"/>
            </p:custDataLst>
          </p:nvPr>
        </p:nvSpPr>
        <p:spPr>
          <a:xfrm>
            <a:off x="61728" y="2227732"/>
            <a:ext cx="700793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CDR CHIC</a:t>
            </a:r>
          </a:p>
        </p:txBody>
      </p:sp>
      <p:sp>
        <p:nvSpPr>
          <p:cNvPr id="45" name="OTLSHAPE_T_8946987c5b794444934420cf76f92f8b_Title"/>
          <p:cNvSpPr txBox="1"/>
          <p:nvPr>
            <p:custDataLst>
              <p:tags r:id="rId36"/>
            </p:custDataLst>
          </p:nvPr>
        </p:nvSpPr>
        <p:spPr>
          <a:xfrm>
            <a:off x="3323397" y="1949596"/>
            <a:ext cx="44516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b="1" spc="-4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2019</a:t>
            </a:r>
          </a:p>
        </p:txBody>
      </p:sp>
      <p:sp>
        <p:nvSpPr>
          <p:cNvPr id="46" name="OTLSHAPE_T_8946987c5b794444934420cf76f92f8b_Title"/>
          <p:cNvSpPr txBox="1"/>
          <p:nvPr>
            <p:custDataLst>
              <p:tags r:id="rId37"/>
            </p:custDataLst>
          </p:nvPr>
        </p:nvSpPr>
        <p:spPr>
          <a:xfrm>
            <a:off x="3870585" y="3315637"/>
            <a:ext cx="1543900" cy="73866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Rack delivered</a:t>
            </a:r>
          </a:p>
          <a:p>
            <a:pPr marL="171450" indent="-171450">
              <a:buFontTx/>
              <a:buChar char="-"/>
            </a:pPr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CHIC delivered</a:t>
            </a:r>
          </a:p>
          <a:p>
            <a:pPr marL="171450" indent="-171450">
              <a:buFontTx/>
              <a:buChar char="-"/>
            </a:pPr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CHIC Software ready </a:t>
            </a:r>
          </a:p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     for tests</a:t>
            </a:r>
          </a:p>
        </p:txBody>
      </p:sp>
      <p:cxnSp>
        <p:nvCxnSpPr>
          <p:cNvPr id="47" name="OTLSHAPE_T_5433b813eac84272b68a7acf5ec5b015_RightVerticalConnector4"/>
          <p:cNvCxnSpPr/>
          <p:nvPr>
            <p:custDataLst>
              <p:tags r:id="rId38"/>
            </p:custDataLst>
          </p:nvPr>
        </p:nvCxnSpPr>
        <p:spPr>
          <a:xfrm>
            <a:off x="1015627" y="2220043"/>
            <a:ext cx="5237" cy="2698616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TLSHAPE_T_8946987c5b794444934420cf76f92f8b_Title"/>
          <p:cNvSpPr txBox="1"/>
          <p:nvPr>
            <p:custDataLst>
              <p:tags r:id="rId39"/>
            </p:custDataLst>
          </p:nvPr>
        </p:nvSpPr>
        <p:spPr>
          <a:xfrm>
            <a:off x="843309" y="2004599"/>
            <a:ext cx="445167" cy="2154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400" b="1" spc="-4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Today</a:t>
            </a:r>
          </a:p>
        </p:txBody>
      </p:sp>
      <p:cxnSp>
        <p:nvCxnSpPr>
          <p:cNvPr id="49" name="OTLSHAPE_T_5433b813eac84272b68a7acf5ec5b015_RightVerticalConnector4"/>
          <p:cNvCxnSpPr/>
          <p:nvPr>
            <p:custDataLst>
              <p:tags r:id="rId40"/>
            </p:custDataLst>
          </p:nvPr>
        </p:nvCxnSpPr>
        <p:spPr>
          <a:xfrm>
            <a:off x="2755768" y="2924944"/>
            <a:ext cx="0" cy="2000636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OTLSHAPE_T_5433b813eac84272b68a7acf5ec5b015_RightVerticalConnector4"/>
          <p:cNvCxnSpPr>
            <a:stCxn id="39" idx="2"/>
          </p:cNvCxnSpPr>
          <p:nvPr>
            <p:custDataLst>
              <p:tags r:id="rId41"/>
            </p:custDataLst>
          </p:nvPr>
        </p:nvCxnSpPr>
        <p:spPr>
          <a:xfrm flipH="1">
            <a:off x="3260652" y="3214910"/>
            <a:ext cx="5564" cy="1738366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OTLSHAPE_T_5433b813eac84272b68a7acf5ec5b015_RightVerticalConnector4"/>
          <p:cNvCxnSpPr/>
          <p:nvPr>
            <p:custDataLst>
              <p:tags r:id="rId42"/>
            </p:custDataLst>
          </p:nvPr>
        </p:nvCxnSpPr>
        <p:spPr>
          <a:xfrm>
            <a:off x="5445827" y="3705571"/>
            <a:ext cx="5111" cy="1213088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TLSHAPE_M_a3f90804e51e4c47826f02c014f6235b_Shape"/>
          <p:cNvSpPr/>
          <p:nvPr>
            <p:custDataLst>
              <p:tags r:id="rId43"/>
            </p:custDataLst>
          </p:nvPr>
        </p:nvSpPr>
        <p:spPr>
          <a:xfrm>
            <a:off x="8458200" y="4424751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TLSHAPE_T_8946987c5b794444934420cf76f92f8b_Title"/>
          <p:cNvSpPr txBox="1"/>
          <p:nvPr>
            <p:custDataLst>
              <p:tags r:id="rId44"/>
            </p:custDataLst>
          </p:nvPr>
        </p:nvSpPr>
        <p:spPr>
          <a:xfrm>
            <a:off x="6701132" y="4486443"/>
            <a:ext cx="1766726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CHIC ready for deployment</a:t>
            </a:r>
          </a:p>
        </p:txBody>
      </p:sp>
      <p:sp>
        <p:nvSpPr>
          <p:cNvPr id="54" name="OTLSHAPE_M_a3f90804e51e4c47826f02c014f6235b_Shape"/>
          <p:cNvSpPr/>
          <p:nvPr>
            <p:custDataLst>
              <p:tags r:id="rId45"/>
            </p:custDataLst>
          </p:nvPr>
        </p:nvSpPr>
        <p:spPr>
          <a:xfrm>
            <a:off x="6726293" y="3922272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TLSHAPE_T_8946987c5b794444934420cf76f92f8b_Title"/>
          <p:cNvSpPr txBox="1"/>
          <p:nvPr>
            <p:custDataLst>
              <p:tags r:id="rId46"/>
            </p:custDataLst>
          </p:nvPr>
        </p:nvSpPr>
        <p:spPr>
          <a:xfrm>
            <a:off x="6405328" y="3954097"/>
            <a:ext cx="25303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FAT</a:t>
            </a:r>
          </a:p>
        </p:txBody>
      </p:sp>
      <p:cxnSp>
        <p:nvCxnSpPr>
          <p:cNvPr id="56" name="OTLSHAPE_T_5433b813eac84272b68a7acf5ec5b015_RightVerticalConnector4"/>
          <p:cNvCxnSpPr>
            <a:stCxn id="54" idx="2"/>
          </p:cNvCxnSpPr>
          <p:nvPr>
            <p:custDataLst>
              <p:tags r:id="rId47"/>
            </p:custDataLst>
          </p:nvPr>
        </p:nvCxnSpPr>
        <p:spPr>
          <a:xfrm>
            <a:off x="6840593" y="4176272"/>
            <a:ext cx="0" cy="742387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OTLSHAPE_TB_00000000000000000000000000000000_Separator10"/>
          <p:cNvCxnSpPr/>
          <p:nvPr>
            <p:custDataLst>
              <p:tags r:id="rId48"/>
            </p:custDataLst>
          </p:nvPr>
        </p:nvCxnSpPr>
        <p:spPr>
          <a:xfrm>
            <a:off x="8039581" y="4985389"/>
            <a:ext cx="0" cy="254000"/>
          </a:xfrm>
          <a:prstGeom prst="line">
            <a:avLst/>
          </a:prstGeom>
          <a:ln w="6350" cap="flat" cmpd="sng" algn="ctr">
            <a:solidFill>
              <a:schemeClr val="lt1">
                <a:alpha val="29804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TLSHAPE_TB_00000000000000000000000000000000_TimescaleInterval11"/>
          <p:cNvSpPr txBox="1"/>
          <p:nvPr>
            <p:custDataLst>
              <p:tags r:id="rId49"/>
            </p:custDataLst>
          </p:nvPr>
        </p:nvSpPr>
        <p:spPr>
          <a:xfrm>
            <a:off x="8123015" y="5039590"/>
            <a:ext cx="254000" cy="186055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r>
              <a:rPr lang="en-US" sz="1200" b="1" spc="-18" dirty="0">
                <a:solidFill>
                  <a:schemeClr val="lt1"/>
                </a:solidFill>
                <a:latin typeface="Calibri" panose="020F0502020204030204" pitchFamily="34" charset="0"/>
              </a:rPr>
              <a:t>Aug</a:t>
            </a:r>
          </a:p>
        </p:txBody>
      </p:sp>
      <p:sp>
        <p:nvSpPr>
          <p:cNvPr id="59" name="OTLSHAPE_M_a3f90804e51e4c47826f02c014f6235b_Shape"/>
          <p:cNvSpPr/>
          <p:nvPr>
            <p:custDataLst>
              <p:tags r:id="rId50"/>
            </p:custDataLst>
          </p:nvPr>
        </p:nvSpPr>
        <p:spPr>
          <a:xfrm>
            <a:off x="8148415" y="4154692"/>
            <a:ext cx="228600" cy="254000"/>
          </a:xfrm>
          <a:prstGeom prst="diamond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h="12700"/>
          </a:sp3d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OTLSHAPE_T_5433b813eac84272b68a7acf5ec5b015_RightVerticalConnector4"/>
          <p:cNvCxnSpPr>
            <a:stCxn id="59" idx="2"/>
          </p:cNvCxnSpPr>
          <p:nvPr>
            <p:custDataLst>
              <p:tags r:id="rId51"/>
            </p:custDataLst>
          </p:nvPr>
        </p:nvCxnSpPr>
        <p:spPr>
          <a:xfrm>
            <a:off x="8262715" y="4408692"/>
            <a:ext cx="0" cy="544683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TLSHAPE_T_8946987c5b794444934420cf76f92f8b_Title"/>
          <p:cNvSpPr txBox="1"/>
          <p:nvPr>
            <p:custDataLst>
              <p:tags r:id="rId52"/>
            </p:custDataLst>
          </p:nvPr>
        </p:nvSpPr>
        <p:spPr>
          <a:xfrm>
            <a:off x="7838495" y="4200866"/>
            <a:ext cx="253031" cy="184666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0">
            <a:spAutoFit/>
          </a:bodyPr>
          <a:lstStyle/>
          <a:p>
            <a:r>
              <a:rPr lang="en-US" sz="1200" b="1" spc="-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SAT</a:t>
            </a:r>
          </a:p>
        </p:txBody>
      </p:sp>
      <p:cxnSp>
        <p:nvCxnSpPr>
          <p:cNvPr id="63" name="OTLSHAPE_T_5433b813eac84272b68a7acf5ec5b015_RightVerticalConnector4"/>
          <p:cNvCxnSpPr>
            <a:stCxn id="52" idx="2"/>
          </p:cNvCxnSpPr>
          <p:nvPr>
            <p:custDataLst>
              <p:tags r:id="rId53"/>
            </p:custDataLst>
          </p:nvPr>
        </p:nvCxnSpPr>
        <p:spPr>
          <a:xfrm>
            <a:off x="8572500" y="4678751"/>
            <a:ext cx="0" cy="272341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OTLSHAPE_T_5433b813eac84272b68a7acf5ec5b015_RightVerticalConnector4"/>
          <p:cNvCxnSpPr/>
          <p:nvPr>
            <p:custDataLst>
              <p:tags r:id="rId54"/>
            </p:custDataLst>
          </p:nvPr>
        </p:nvCxnSpPr>
        <p:spPr>
          <a:xfrm>
            <a:off x="729009" y="2616782"/>
            <a:ext cx="0" cy="2334310"/>
          </a:xfrm>
          <a:prstGeom prst="line">
            <a:avLst/>
          </a:prstGeom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74746" y="2319254"/>
            <a:ext cx="6592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dirty="0">
                <a:sym typeface="Wingdings" panose="05000000000000000000" pitchFamily="2" charset="2"/>
              </a:rPr>
              <a:t>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104255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markusolsson\Desktop\choppers example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31" t="12843" r="18576" b="19601"/>
          <a:stretch/>
        </p:blipFill>
        <p:spPr bwMode="auto">
          <a:xfrm>
            <a:off x="1691680" y="1885801"/>
            <a:ext cx="5565775" cy="38271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5" name="Freeform 34"/>
          <p:cNvSpPr/>
          <p:nvPr/>
        </p:nvSpPr>
        <p:spPr>
          <a:xfrm>
            <a:off x="5540375" y="4921250"/>
            <a:ext cx="682625" cy="736600"/>
          </a:xfrm>
          <a:custGeom>
            <a:avLst/>
            <a:gdLst>
              <a:gd name="connsiteX0" fmla="*/ 22225 w 682625"/>
              <a:gd name="connsiteY0" fmla="*/ 0 h 736600"/>
              <a:gd name="connsiteX1" fmla="*/ 0 w 682625"/>
              <a:gd name="connsiteY1" fmla="*/ 47625 h 736600"/>
              <a:gd name="connsiteX2" fmla="*/ 127000 w 682625"/>
              <a:gd name="connsiteY2" fmla="*/ 206375 h 736600"/>
              <a:gd name="connsiteX3" fmla="*/ 168275 w 682625"/>
              <a:gd name="connsiteY3" fmla="*/ 184150 h 736600"/>
              <a:gd name="connsiteX4" fmla="*/ 593725 w 682625"/>
              <a:gd name="connsiteY4" fmla="*/ 736600 h 736600"/>
              <a:gd name="connsiteX5" fmla="*/ 682625 w 682625"/>
              <a:gd name="connsiteY5" fmla="*/ 596900 h 736600"/>
              <a:gd name="connsiteX6" fmla="*/ 22225 w 682625"/>
              <a:gd name="connsiteY6" fmla="*/ 0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2625" h="736600">
                <a:moveTo>
                  <a:pt x="22225" y="0"/>
                </a:moveTo>
                <a:lnTo>
                  <a:pt x="0" y="47625"/>
                </a:lnTo>
                <a:lnTo>
                  <a:pt x="127000" y="206375"/>
                </a:lnTo>
                <a:lnTo>
                  <a:pt x="168275" y="184150"/>
                </a:lnTo>
                <a:lnTo>
                  <a:pt x="593725" y="736600"/>
                </a:lnTo>
                <a:lnTo>
                  <a:pt x="682625" y="596900"/>
                </a:lnTo>
                <a:lnTo>
                  <a:pt x="22225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Rack </a:t>
            </a:r>
            <a:r>
              <a:rPr lang="sv-SE" dirty="0" err="1"/>
              <a:t>locations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sp>
        <p:nvSpPr>
          <p:cNvPr id="10" name="Freeform 9"/>
          <p:cNvSpPr/>
          <p:nvPr/>
        </p:nvSpPr>
        <p:spPr>
          <a:xfrm>
            <a:off x="3086621" y="2109068"/>
            <a:ext cx="638175" cy="720725"/>
          </a:xfrm>
          <a:custGeom>
            <a:avLst/>
            <a:gdLst>
              <a:gd name="connsiteX0" fmla="*/ 0 w 638175"/>
              <a:gd name="connsiteY0" fmla="*/ 41275 h 720725"/>
              <a:gd name="connsiteX1" fmla="*/ 619125 w 638175"/>
              <a:gd name="connsiteY1" fmla="*/ 720725 h 720725"/>
              <a:gd name="connsiteX2" fmla="*/ 638175 w 638175"/>
              <a:gd name="connsiteY2" fmla="*/ 685800 h 720725"/>
              <a:gd name="connsiteX3" fmla="*/ 133350 w 638175"/>
              <a:gd name="connsiteY3" fmla="*/ 0 h 720725"/>
              <a:gd name="connsiteX4" fmla="*/ 0 w 638175"/>
              <a:gd name="connsiteY4" fmla="*/ 41275 h 7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175" h="720725">
                <a:moveTo>
                  <a:pt x="0" y="41275"/>
                </a:moveTo>
                <a:lnTo>
                  <a:pt x="619125" y="720725"/>
                </a:lnTo>
                <a:lnTo>
                  <a:pt x="638175" y="685800"/>
                </a:lnTo>
                <a:lnTo>
                  <a:pt x="133350" y="0"/>
                </a:lnTo>
                <a:lnTo>
                  <a:pt x="0" y="4127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1" name="Freeform 10"/>
          <p:cNvSpPr/>
          <p:nvPr/>
        </p:nvSpPr>
        <p:spPr>
          <a:xfrm>
            <a:off x="3605212" y="1889249"/>
            <a:ext cx="390525" cy="688181"/>
          </a:xfrm>
          <a:custGeom>
            <a:avLst/>
            <a:gdLst>
              <a:gd name="connsiteX0" fmla="*/ 97631 w 390525"/>
              <a:gd name="connsiteY0" fmla="*/ 235744 h 688181"/>
              <a:gd name="connsiteX1" fmla="*/ 361950 w 390525"/>
              <a:gd name="connsiteY1" fmla="*/ 688181 h 688181"/>
              <a:gd name="connsiteX2" fmla="*/ 390525 w 390525"/>
              <a:gd name="connsiteY2" fmla="*/ 659606 h 688181"/>
              <a:gd name="connsiteX3" fmla="*/ 114300 w 390525"/>
              <a:gd name="connsiteY3" fmla="*/ 0 h 688181"/>
              <a:gd name="connsiteX4" fmla="*/ 0 w 390525"/>
              <a:gd name="connsiteY4" fmla="*/ 71437 h 688181"/>
              <a:gd name="connsiteX5" fmla="*/ 97631 w 390525"/>
              <a:gd name="connsiteY5" fmla="*/ 235744 h 688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0525" h="688181">
                <a:moveTo>
                  <a:pt x="97631" y="235744"/>
                </a:moveTo>
                <a:lnTo>
                  <a:pt x="361950" y="688181"/>
                </a:lnTo>
                <a:lnTo>
                  <a:pt x="390525" y="659606"/>
                </a:lnTo>
                <a:lnTo>
                  <a:pt x="114300" y="0"/>
                </a:lnTo>
                <a:lnTo>
                  <a:pt x="0" y="71437"/>
                </a:lnTo>
                <a:lnTo>
                  <a:pt x="97631" y="235744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Freeform 11"/>
          <p:cNvSpPr/>
          <p:nvPr/>
        </p:nvSpPr>
        <p:spPr>
          <a:xfrm rot="230898">
            <a:off x="4863229" y="2030573"/>
            <a:ext cx="555625" cy="654050"/>
          </a:xfrm>
          <a:custGeom>
            <a:avLst/>
            <a:gdLst>
              <a:gd name="connsiteX0" fmla="*/ 0 w 555625"/>
              <a:gd name="connsiteY0" fmla="*/ 0 h 654050"/>
              <a:gd name="connsiteX1" fmla="*/ 6350 w 555625"/>
              <a:gd name="connsiteY1" fmla="*/ 647700 h 654050"/>
              <a:gd name="connsiteX2" fmla="*/ 355600 w 555625"/>
              <a:gd name="connsiteY2" fmla="*/ 654050 h 654050"/>
              <a:gd name="connsiteX3" fmla="*/ 555625 w 555625"/>
              <a:gd name="connsiteY3" fmla="*/ 28575 h 654050"/>
              <a:gd name="connsiteX4" fmla="*/ 0 w 555625"/>
              <a:gd name="connsiteY4" fmla="*/ 0 h 65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5625" h="654050">
                <a:moveTo>
                  <a:pt x="0" y="0"/>
                </a:moveTo>
                <a:cubicBezTo>
                  <a:pt x="2117" y="215900"/>
                  <a:pt x="4233" y="431800"/>
                  <a:pt x="6350" y="647700"/>
                </a:cubicBezTo>
                <a:lnTo>
                  <a:pt x="355600" y="654050"/>
                </a:lnTo>
                <a:lnTo>
                  <a:pt x="555625" y="2857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reeform 12"/>
          <p:cNvSpPr/>
          <p:nvPr/>
        </p:nvSpPr>
        <p:spPr>
          <a:xfrm>
            <a:off x="4130129" y="1917973"/>
            <a:ext cx="552698" cy="622300"/>
          </a:xfrm>
          <a:custGeom>
            <a:avLst/>
            <a:gdLst>
              <a:gd name="connsiteX0" fmla="*/ 0 w 501650"/>
              <a:gd name="connsiteY0" fmla="*/ 60325 h 622300"/>
              <a:gd name="connsiteX1" fmla="*/ 193675 w 501650"/>
              <a:gd name="connsiteY1" fmla="*/ 622300 h 622300"/>
              <a:gd name="connsiteX2" fmla="*/ 501650 w 501650"/>
              <a:gd name="connsiteY2" fmla="*/ 552450 h 622300"/>
              <a:gd name="connsiteX3" fmla="*/ 460375 w 501650"/>
              <a:gd name="connsiteY3" fmla="*/ 0 h 622300"/>
              <a:gd name="connsiteX4" fmla="*/ 0 w 501650"/>
              <a:gd name="connsiteY4" fmla="*/ 60325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650" h="622300">
                <a:moveTo>
                  <a:pt x="0" y="60325"/>
                </a:moveTo>
                <a:lnTo>
                  <a:pt x="193675" y="622300"/>
                </a:lnTo>
                <a:lnTo>
                  <a:pt x="501650" y="552450"/>
                </a:lnTo>
                <a:lnTo>
                  <a:pt x="460375" y="0"/>
                </a:lnTo>
                <a:lnTo>
                  <a:pt x="0" y="60325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Freeform 13"/>
          <p:cNvSpPr/>
          <p:nvPr/>
        </p:nvSpPr>
        <p:spPr>
          <a:xfrm>
            <a:off x="2159000" y="2724150"/>
            <a:ext cx="1003300" cy="577850"/>
          </a:xfrm>
          <a:custGeom>
            <a:avLst/>
            <a:gdLst>
              <a:gd name="connsiteX0" fmla="*/ 0 w 1003300"/>
              <a:gd name="connsiteY0" fmla="*/ 0 h 577850"/>
              <a:gd name="connsiteX1" fmla="*/ 6350 w 1003300"/>
              <a:gd name="connsiteY1" fmla="*/ 381000 h 577850"/>
              <a:gd name="connsiteX2" fmla="*/ 1003300 w 1003300"/>
              <a:gd name="connsiteY2" fmla="*/ 577850 h 577850"/>
              <a:gd name="connsiteX3" fmla="*/ 0 w 1003300"/>
              <a:gd name="connsiteY3" fmla="*/ 0 h 57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3300" h="577850">
                <a:moveTo>
                  <a:pt x="0" y="0"/>
                </a:moveTo>
                <a:lnTo>
                  <a:pt x="6350" y="381000"/>
                </a:lnTo>
                <a:lnTo>
                  <a:pt x="1003300" y="577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Freeform 14"/>
          <p:cNvSpPr/>
          <p:nvPr/>
        </p:nvSpPr>
        <p:spPr>
          <a:xfrm>
            <a:off x="2314575" y="4905375"/>
            <a:ext cx="1085850" cy="628650"/>
          </a:xfrm>
          <a:custGeom>
            <a:avLst/>
            <a:gdLst>
              <a:gd name="connsiteX0" fmla="*/ 1085850 w 1085850"/>
              <a:gd name="connsiteY0" fmla="*/ 0 h 628650"/>
              <a:gd name="connsiteX1" fmla="*/ 28575 w 1085850"/>
              <a:gd name="connsiteY1" fmla="*/ 628650 h 628650"/>
              <a:gd name="connsiteX2" fmla="*/ 0 w 1085850"/>
              <a:gd name="connsiteY2" fmla="*/ 200025 h 628650"/>
              <a:gd name="connsiteX3" fmla="*/ 1085850 w 1085850"/>
              <a:gd name="connsiteY3" fmla="*/ 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5850" h="628650">
                <a:moveTo>
                  <a:pt x="1085850" y="0"/>
                </a:moveTo>
                <a:lnTo>
                  <a:pt x="28575" y="628650"/>
                </a:lnTo>
                <a:lnTo>
                  <a:pt x="0" y="200025"/>
                </a:lnTo>
                <a:lnTo>
                  <a:pt x="108585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6" name="TextBox 15"/>
          <p:cNvSpPr txBox="1"/>
          <p:nvPr/>
        </p:nvSpPr>
        <p:spPr>
          <a:xfrm rot="1530625">
            <a:off x="2299093" y="2975536"/>
            <a:ext cx="5760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NMX, BEER</a:t>
            </a:r>
          </a:p>
        </p:txBody>
      </p:sp>
      <p:sp>
        <p:nvSpPr>
          <p:cNvPr id="18" name="TextBox 17"/>
          <p:cNvSpPr txBox="1"/>
          <p:nvPr/>
        </p:nvSpPr>
        <p:spPr>
          <a:xfrm rot="3120299">
            <a:off x="3096011" y="2467146"/>
            <a:ext cx="8194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C-SPEC, BIFROST</a:t>
            </a:r>
          </a:p>
        </p:txBody>
      </p:sp>
      <p:sp>
        <p:nvSpPr>
          <p:cNvPr id="24" name="TextBox 23"/>
          <p:cNvSpPr txBox="1"/>
          <p:nvPr/>
        </p:nvSpPr>
        <p:spPr>
          <a:xfrm rot="3780936">
            <a:off x="3446700" y="2227067"/>
            <a:ext cx="8194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MIRACLES, MAGIC</a:t>
            </a:r>
          </a:p>
        </p:txBody>
      </p:sp>
      <p:sp>
        <p:nvSpPr>
          <p:cNvPr id="25" name="TextBox 24"/>
          <p:cNvSpPr txBox="1"/>
          <p:nvPr/>
        </p:nvSpPr>
        <p:spPr>
          <a:xfrm rot="4326877">
            <a:off x="4029015" y="2191935"/>
            <a:ext cx="81941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T-REX, HEIMDAL</a:t>
            </a:r>
          </a:p>
        </p:txBody>
      </p:sp>
      <p:sp>
        <p:nvSpPr>
          <p:cNvPr id="26" name="TextBox 25"/>
          <p:cNvSpPr txBox="1"/>
          <p:nvPr/>
        </p:nvSpPr>
        <p:spPr>
          <a:xfrm rot="16772752">
            <a:off x="4610792" y="2040505"/>
            <a:ext cx="11041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LOKI, FREIA, </a:t>
            </a:r>
          </a:p>
          <a:p>
            <a:r>
              <a:rPr lang="sv-SE" sz="600" b="1" dirty="0"/>
              <a:t>SLEIPNIR, NNBAR</a:t>
            </a:r>
          </a:p>
        </p:txBody>
      </p:sp>
      <p:sp>
        <p:nvSpPr>
          <p:cNvPr id="28" name="Freeform 27"/>
          <p:cNvSpPr/>
          <p:nvPr/>
        </p:nvSpPr>
        <p:spPr>
          <a:xfrm>
            <a:off x="6024563" y="4738688"/>
            <a:ext cx="533400" cy="209550"/>
          </a:xfrm>
          <a:custGeom>
            <a:avLst/>
            <a:gdLst>
              <a:gd name="connsiteX0" fmla="*/ 14287 w 533400"/>
              <a:gd name="connsiteY0" fmla="*/ 4762 h 209550"/>
              <a:gd name="connsiteX1" fmla="*/ 0 w 533400"/>
              <a:gd name="connsiteY1" fmla="*/ 95250 h 209550"/>
              <a:gd name="connsiteX2" fmla="*/ 214312 w 533400"/>
              <a:gd name="connsiteY2" fmla="*/ 209550 h 209550"/>
              <a:gd name="connsiteX3" fmla="*/ 233362 w 533400"/>
              <a:gd name="connsiteY3" fmla="*/ 161925 h 209550"/>
              <a:gd name="connsiteX4" fmla="*/ 528637 w 533400"/>
              <a:gd name="connsiteY4" fmla="*/ 114300 h 209550"/>
              <a:gd name="connsiteX5" fmla="*/ 533400 w 533400"/>
              <a:gd name="connsiteY5" fmla="*/ 0 h 209550"/>
              <a:gd name="connsiteX6" fmla="*/ 14287 w 533400"/>
              <a:gd name="connsiteY6" fmla="*/ 4762 h 209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400" h="209550">
                <a:moveTo>
                  <a:pt x="14287" y="4762"/>
                </a:moveTo>
                <a:lnTo>
                  <a:pt x="0" y="95250"/>
                </a:lnTo>
                <a:lnTo>
                  <a:pt x="214312" y="209550"/>
                </a:lnTo>
                <a:lnTo>
                  <a:pt x="233362" y="161925"/>
                </a:lnTo>
                <a:lnTo>
                  <a:pt x="528637" y="114300"/>
                </a:lnTo>
                <a:lnTo>
                  <a:pt x="533400" y="0"/>
                </a:lnTo>
                <a:lnTo>
                  <a:pt x="14287" y="476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Freeform 29"/>
          <p:cNvSpPr/>
          <p:nvPr/>
        </p:nvSpPr>
        <p:spPr>
          <a:xfrm>
            <a:off x="5414963" y="5243513"/>
            <a:ext cx="414337" cy="781050"/>
          </a:xfrm>
          <a:custGeom>
            <a:avLst/>
            <a:gdLst>
              <a:gd name="connsiteX0" fmla="*/ 38100 w 414337"/>
              <a:gd name="connsiteY0" fmla="*/ 0 h 781050"/>
              <a:gd name="connsiteX1" fmla="*/ 0 w 414337"/>
              <a:gd name="connsiteY1" fmla="*/ 38100 h 781050"/>
              <a:gd name="connsiteX2" fmla="*/ 338137 w 414337"/>
              <a:gd name="connsiteY2" fmla="*/ 781050 h 781050"/>
              <a:gd name="connsiteX3" fmla="*/ 414337 w 414337"/>
              <a:gd name="connsiteY3" fmla="*/ 738187 h 781050"/>
              <a:gd name="connsiteX4" fmla="*/ 38100 w 414337"/>
              <a:gd name="connsiteY4" fmla="*/ 0 h 781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337" h="781050">
                <a:moveTo>
                  <a:pt x="38100" y="0"/>
                </a:moveTo>
                <a:lnTo>
                  <a:pt x="0" y="38100"/>
                </a:lnTo>
                <a:lnTo>
                  <a:pt x="338137" y="781050"/>
                </a:lnTo>
                <a:lnTo>
                  <a:pt x="414337" y="738187"/>
                </a:lnTo>
                <a:lnTo>
                  <a:pt x="38100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TextBox 30"/>
          <p:cNvSpPr txBox="1"/>
          <p:nvPr/>
        </p:nvSpPr>
        <p:spPr>
          <a:xfrm rot="19875912">
            <a:off x="2516378" y="5041713"/>
            <a:ext cx="7159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ODIN, DREAM</a:t>
            </a:r>
          </a:p>
        </p:txBody>
      </p:sp>
      <p:sp>
        <p:nvSpPr>
          <p:cNvPr id="32" name="TextBox 31"/>
          <p:cNvSpPr txBox="1"/>
          <p:nvPr/>
        </p:nvSpPr>
        <p:spPr>
          <a:xfrm rot="3793538">
            <a:off x="5342317" y="5719688"/>
            <a:ext cx="71596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VESPA</a:t>
            </a:r>
          </a:p>
        </p:txBody>
      </p:sp>
      <p:sp>
        <p:nvSpPr>
          <p:cNvPr id="33" name="TextBox 32"/>
          <p:cNvSpPr txBox="1"/>
          <p:nvPr/>
        </p:nvSpPr>
        <p:spPr>
          <a:xfrm rot="3003886">
            <a:off x="5649384" y="5414594"/>
            <a:ext cx="896701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ANNI, SKADI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114875" y="4731809"/>
            <a:ext cx="46707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600" b="1" dirty="0"/>
              <a:t>ESTIA?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 flipH="1">
            <a:off x="2859494" y="2899058"/>
            <a:ext cx="182051" cy="3325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endCxn id="16" idx="1"/>
          </p:cNvCxnSpPr>
          <p:nvPr/>
        </p:nvCxnSpPr>
        <p:spPr>
          <a:xfrm flipH="1">
            <a:off x="2327174" y="2502212"/>
            <a:ext cx="198758" cy="44160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endCxn id="18" idx="1"/>
          </p:cNvCxnSpPr>
          <p:nvPr/>
        </p:nvCxnSpPr>
        <p:spPr>
          <a:xfrm flipV="1">
            <a:off x="3024628" y="2236605"/>
            <a:ext cx="228877" cy="322874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555180" y="2710302"/>
            <a:ext cx="108720" cy="150187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endCxn id="24" idx="1"/>
          </p:cNvCxnSpPr>
          <p:nvPr/>
        </p:nvCxnSpPr>
        <p:spPr>
          <a:xfrm flipV="1">
            <a:off x="3400425" y="1954299"/>
            <a:ext cx="270077" cy="22470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 flipV="1">
            <a:off x="3843839" y="2363624"/>
            <a:ext cx="28659" cy="195855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3896666" y="2109068"/>
            <a:ext cx="414388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endCxn id="25" idx="2"/>
          </p:cNvCxnSpPr>
          <p:nvPr/>
        </p:nvCxnSpPr>
        <p:spPr>
          <a:xfrm flipV="1">
            <a:off x="4205154" y="2312625"/>
            <a:ext cx="145696" cy="28222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26" idx="0"/>
          </p:cNvCxnSpPr>
          <p:nvPr/>
        </p:nvCxnSpPr>
        <p:spPr>
          <a:xfrm flipV="1">
            <a:off x="4682827" y="2156036"/>
            <a:ext cx="343457" cy="15658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 flipV="1">
            <a:off x="5075832" y="2604277"/>
            <a:ext cx="152794" cy="61028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H="1" flipV="1">
            <a:off x="5228626" y="2412161"/>
            <a:ext cx="94011" cy="94483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 flipV="1">
            <a:off x="4934729" y="2464381"/>
            <a:ext cx="30135" cy="600953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041545" y="5013176"/>
            <a:ext cx="306319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H="1">
            <a:off x="2516072" y="5103874"/>
            <a:ext cx="1208724" cy="28323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5228626" y="5134046"/>
            <a:ext cx="311749" cy="3167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endCxn id="33" idx="1"/>
          </p:cNvCxnSpPr>
          <p:nvPr/>
        </p:nvCxnSpPr>
        <p:spPr>
          <a:xfrm>
            <a:off x="5552997" y="4806667"/>
            <a:ext cx="256932" cy="356478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34" idx="1"/>
          </p:cNvCxnSpPr>
          <p:nvPr/>
        </p:nvCxnSpPr>
        <p:spPr>
          <a:xfrm>
            <a:off x="5391002" y="4467801"/>
            <a:ext cx="723873" cy="356341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endCxn id="35" idx="3"/>
          </p:cNvCxnSpPr>
          <p:nvPr/>
        </p:nvCxnSpPr>
        <p:spPr>
          <a:xfrm>
            <a:off x="5113932" y="4605914"/>
            <a:ext cx="594718" cy="499486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 rot="399215">
            <a:off x="7069914" y="5126578"/>
            <a:ext cx="450318" cy="276225"/>
          </a:xfrm>
          <a:custGeom>
            <a:avLst/>
            <a:gdLst>
              <a:gd name="connsiteX0" fmla="*/ 23812 w 261937"/>
              <a:gd name="connsiteY0" fmla="*/ 0 h 276225"/>
              <a:gd name="connsiteX1" fmla="*/ 0 w 261937"/>
              <a:gd name="connsiteY1" fmla="*/ 114300 h 276225"/>
              <a:gd name="connsiteX2" fmla="*/ 223837 w 261937"/>
              <a:gd name="connsiteY2" fmla="*/ 276225 h 276225"/>
              <a:gd name="connsiteX3" fmla="*/ 261937 w 261937"/>
              <a:gd name="connsiteY3" fmla="*/ 114300 h 276225"/>
              <a:gd name="connsiteX4" fmla="*/ 23812 w 261937"/>
              <a:gd name="connsiteY4" fmla="*/ 0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937" h="276225">
                <a:moveTo>
                  <a:pt x="23812" y="0"/>
                </a:moveTo>
                <a:lnTo>
                  <a:pt x="0" y="114300"/>
                </a:lnTo>
                <a:lnTo>
                  <a:pt x="223837" y="276225"/>
                </a:lnTo>
                <a:lnTo>
                  <a:pt x="261937" y="114300"/>
                </a:lnTo>
                <a:lnTo>
                  <a:pt x="23812" y="0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600" b="1" dirty="0">
                <a:solidFill>
                  <a:sysClr val="windowText" lastClr="000000"/>
                </a:solidFill>
              </a:rPr>
              <a:t>ESTIA?</a:t>
            </a:r>
          </a:p>
        </p:txBody>
      </p:sp>
    </p:spTree>
    <p:extLst>
      <p:ext uri="{BB962C8B-B14F-4D97-AF65-F5344CB8AC3E}">
        <p14:creationId xmlns:p14="http://schemas.microsoft.com/office/powerpoint/2010/main" val="33192945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Simple </a:t>
            </a:r>
            <a:r>
              <a:rPr lang="sv-SE" dirty="0" err="1"/>
              <a:t>grounding</a:t>
            </a:r>
            <a:r>
              <a:rPr lang="sv-SE" dirty="0"/>
              <a:t> </a:t>
            </a:r>
            <a:r>
              <a:rPr lang="sv-SE" dirty="0" err="1"/>
              <a:t>rules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579296" cy="2764904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v-SE" sz="2400" dirty="0"/>
              <a:t>The chopper </a:t>
            </a:r>
            <a:r>
              <a:rPr lang="sv-SE" sz="2400" dirty="0" err="1"/>
              <a:t>control</a:t>
            </a:r>
            <a:r>
              <a:rPr lang="sv-SE" sz="2400" dirty="0"/>
              <a:t> rack </a:t>
            </a:r>
            <a:r>
              <a:rPr lang="sv-SE" sz="2400" dirty="0" err="1"/>
              <a:t>shall</a:t>
            </a:r>
            <a:r>
              <a:rPr lang="sv-SE" sz="2400" dirty="0"/>
              <a:t> </a:t>
            </a:r>
            <a:r>
              <a:rPr lang="sv-SE" sz="2400" dirty="0" err="1"/>
              <a:t>always</a:t>
            </a:r>
            <a:r>
              <a:rPr lang="sv-SE" sz="2400" dirty="0"/>
              <a:t> be in the same </a:t>
            </a:r>
            <a:r>
              <a:rPr lang="sv-SE" sz="2400" dirty="0" err="1"/>
              <a:t>grounding</a:t>
            </a:r>
            <a:r>
              <a:rPr lang="sv-SE" sz="2400" dirty="0"/>
              <a:t> </a:t>
            </a:r>
            <a:r>
              <a:rPr lang="sv-SE" sz="2400" dirty="0" err="1"/>
              <a:t>zone</a:t>
            </a:r>
            <a:r>
              <a:rPr lang="sv-SE" sz="2400" dirty="0"/>
              <a:t> as the chopper.</a:t>
            </a:r>
          </a:p>
          <a:p>
            <a:pPr lvl="1" indent="-342900"/>
            <a:r>
              <a:rPr lang="sv-SE" sz="1800" dirty="0" err="1"/>
              <a:t>Mixing</a:t>
            </a:r>
            <a:r>
              <a:rPr lang="sv-SE" sz="1800" dirty="0"/>
              <a:t> </a:t>
            </a:r>
            <a:r>
              <a:rPr lang="sv-SE" sz="1800" dirty="0" err="1"/>
              <a:t>grounding</a:t>
            </a:r>
            <a:r>
              <a:rPr lang="sv-SE" sz="1800" dirty="0"/>
              <a:t> </a:t>
            </a:r>
            <a:r>
              <a:rPr lang="sv-SE" sz="1800" dirty="0" err="1"/>
              <a:t>zones</a:t>
            </a:r>
            <a:r>
              <a:rPr lang="sv-SE" sz="1800" dirty="0"/>
              <a:t> </a:t>
            </a:r>
            <a:r>
              <a:rPr lang="sv-SE" sz="1800" dirty="0" err="1"/>
              <a:t>can</a:t>
            </a:r>
            <a:r>
              <a:rPr lang="sv-SE" sz="1800" dirty="0"/>
              <a:t> cause </a:t>
            </a:r>
            <a:r>
              <a:rPr lang="sv-SE" sz="1800" dirty="0" err="1"/>
              <a:t>damage</a:t>
            </a:r>
            <a:r>
              <a:rPr lang="sv-SE" sz="1800" dirty="0"/>
              <a:t> on </a:t>
            </a:r>
            <a:r>
              <a:rPr lang="sv-SE" sz="1800" dirty="0" err="1"/>
              <a:t>equipment</a:t>
            </a:r>
            <a:r>
              <a:rPr lang="sv-SE" sz="1800" dirty="0"/>
              <a:t> or in </a:t>
            </a:r>
            <a:r>
              <a:rPr lang="sv-SE" sz="1800" dirty="0" err="1"/>
              <a:t>worst</a:t>
            </a:r>
            <a:r>
              <a:rPr lang="sv-SE" sz="1800" dirty="0"/>
              <a:t> </a:t>
            </a:r>
            <a:r>
              <a:rPr lang="sv-SE" sz="1800" dirty="0" err="1"/>
              <a:t>case</a:t>
            </a:r>
            <a:r>
              <a:rPr lang="sv-SE" sz="1800" dirty="0"/>
              <a:t> cause injuries.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400" dirty="0"/>
              <a:t>A rack </a:t>
            </a:r>
            <a:r>
              <a:rPr lang="sv-SE" sz="2400" dirty="0" err="1"/>
              <a:t>shall</a:t>
            </a:r>
            <a:r>
              <a:rPr lang="sv-SE" sz="2400" dirty="0"/>
              <a:t> never be </a:t>
            </a:r>
            <a:r>
              <a:rPr lang="sv-SE" sz="2400" dirty="0" err="1"/>
              <a:t>shared</a:t>
            </a:r>
            <a:r>
              <a:rPr lang="sv-SE" sz="2400" dirty="0"/>
              <a:t> </a:t>
            </a:r>
            <a:r>
              <a:rPr lang="sv-SE" sz="2400" dirty="0" err="1"/>
              <a:t>between</a:t>
            </a:r>
            <a:r>
              <a:rPr lang="sv-SE" sz="2400" dirty="0"/>
              <a:t> instruments.</a:t>
            </a:r>
          </a:p>
          <a:p>
            <a:pPr lvl="1" indent="-342900"/>
            <a:r>
              <a:rPr lang="sv-SE" sz="1800" dirty="0"/>
              <a:t>To </a:t>
            </a:r>
            <a:r>
              <a:rPr lang="sv-SE" sz="1800" dirty="0" err="1"/>
              <a:t>ensure</a:t>
            </a:r>
            <a:r>
              <a:rPr lang="sv-SE" sz="1800" dirty="0"/>
              <a:t> the </a:t>
            </a:r>
            <a:r>
              <a:rPr lang="sv-SE" sz="1800" dirty="0" err="1"/>
              <a:t>reliability</a:t>
            </a:r>
            <a:r>
              <a:rPr lang="sv-SE" sz="1800" dirty="0"/>
              <a:t> </a:t>
            </a:r>
            <a:r>
              <a:rPr lang="sv-SE" sz="1800" dirty="0" err="1"/>
              <a:t>of</a:t>
            </a:r>
            <a:r>
              <a:rPr lang="sv-SE" sz="1800" dirty="0"/>
              <a:t> the instrument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966"/>
          <a:stretch/>
        </p:blipFill>
        <p:spPr>
          <a:xfrm>
            <a:off x="2267744" y="4039780"/>
            <a:ext cx="4213448" cy="264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44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err="1"/>
              <a:t>News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err="1"/>
              <a:t>Finished</a:t>
            </a:r>
            <a:r>
              <a:rPr lang="sv-SE" dirty="0"/>
              <a:t> </a:t>
            </a:r>
            <a:r>
              <a:rPr lang="sv-SE" dirty="0" err="1"/>
              <a:t>critical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the CHIC and the Control rack.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7705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Chopper timing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Markus Olsson</a:t>
            </a:r>
          </a:p>
          <a:p>
            <a:r>
              <a:rPr lang="en-GB" sz="2000" dirty="0">
                <a:solidFill>
                  <a:schemeClr val="bg1"/>
                </a:solidFill>
              </a:rPr>
              <a:t>Control system engineer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>
                <a:solidFill>
                  <a:srgbClr val="FFFFFF"/>
                </a:solidFill>
              </a:rPr>
              <a:t>www.europeanspallationsource.se</a:t>
            </a:r>
          </a:p>
          <a:p>
            <a:pPr algn="ctr"/>
            <a:fld id="{656E358F-28A8-D04A-99E6-206C49444CD4}" type="datetime3">
              <a:rPr lang="en-GB" sz="1400" smtClean="0">
                <a:solidFill>
                  <a:srgbClr val="FFFFFF"/>
                </a:solidFill>
              </a:rPr>
              <a:t>3 September, 2018</a:t>
            </a:fld>
            <a:endParaRPr lang="en-GB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0306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586C-F979-ED46-B830-E8FBCC22D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Choppers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929D18-B93E-5946-9CE6-EBAD46CE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C604B-E483-B240-BC2D-C5A065794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984"/>
          <a:stretch/>
        </p:blipFill>
        <p:spPr>
          <a:xfrm>
            <a:off x="5076056" y="1628800"/>
            <a:ext cx="3821246" cy="2797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E294F7-47EF-6F49-AC90-D61ED801F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4639590"/>
            <a:ext cx="4521200" cy="18034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4812AE-823F-1B45-9373-1229F32C8BF2}"/>
              </a:ext>
            </a:extLst>
          </p:cNvPr>
          <p:cNvSpPr txBox="1">
            <a:spLocks/>
          </p:cNvSpPr>
          <p:nvPr/>
        </p:nvSpPr>
        <p:spPr>
          <a:xfrm>
            <a:off x="333201" y="1570024"/>
            <a:ext cx="4692785" cy="473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Rotating discs 700-1400mm </a:t>
            </a:r>
            <a:br>
              <a:rPr lang="en-US" dirty="0"/>
            </a:br>
            <a:r>
              <a:rPr lang="en-US" dirty="0"/>
              <a:t>14-350Hz</a:t>
            </a:r>
          </a:p>
          <a:p>
            <a:r>
              <a:rPr lang="en-US" dirty="0"/>
              <a:t>100 choppers in 15 instruments</a:t>
            </a:r>
          </a:p>
          <a:p>
            <a:r>
              <a:rPr lang="en-US" dirty="0"/>
              <a:t>About 40 chopper racks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443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 Timing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20</a:t>
            </a:fld>
            <a:endParaRPr lang="en-GB" noProof="0"/>
          </a:p>
        </p:txBody>
      </p:sp>
      <p:sp>
        <p:nvSpPr>
          <p:cNvPr id="6" name="CustomShape 2"/>
          <p:cNvSpPr/>
          <p:nvPr/>
        </p:nvSpPr>
        <p:spPr>
          <a:xfrm>
            <a:off x="611560" y="5301208"/>
            <a:ext cx="8136720" cy="155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The 14 Hz operating frequency will be generated by down conversion from RF in the event generator (divide 88.0525 MHz by 6289464 to get 14.00000064 Hz)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6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All timing sequences, events, etc., generated in hardware</a:t>
            </a:r>
          </a:p>
          <a:p>
            <a:pPr marL="285840" indent="-28548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en-GB" sz="1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One or two event generators for NSS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3564000" y="1684800"/>
            <a:ext cx="1656000" cy="446760"/>
          </a:xfrm>
          <a:prstGeom prst="rect">
            <a:avLst/>
          </a:prstGeom>
          <a:ln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Master Event Generator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1043640" y="1628640"/>
            <a:ext cx="1206360" cy="558360"/>
          </a:xfrm>
          <a:prstGeom prst="rect">
            <a:avLst/>
          </a:prstGeom>
          <a:ln>
            <a:solidFill>
              <a:srgbClr val="4A7EBB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RF Master Oscillator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CustomShape 5"/>
          <p:cNvSpPr/>
          <p:nvPr/>
        </p:nvSpPr>
        <p:spPr>
          <a:xfrm>
            <a:off x="3859200" y="2410920"/>
            <a:ext cx="1072440" cy="334800"/>
          </a:xfrm>
          <a:prstGeom prst="trapezoid">
            <a:avLst>
              <a:gd name="adj" fmla="val 72178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fanout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CustomShape 6"/>
          <p:cNvSpPr/>
          <p:nvPr/>
        </p:nvSpPr>
        <p:spPr>
          <a:xfrm rot="16200000" flipV="1">
            <a:off x="4254120" y="2269080"/>
            <a:ext cx="279000" cy="32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1" name="CustomShape 7"/>
          <p:cNvSpPr/>
          <p:nvPr/>
        </p:nvSpPr>
        <p:spPr>
          <a:xfrm>
            <a:off x="1982160" y="325404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CustomShape 8"/>
          <p:cNvSpPr/>
          <p:nvPr/>
        </p:nvSpPr>
        <p:spPr>
          <a:xfrm rot="5400000" flipH="1" flipV="1">
            <a:off x="3118680" y="1977480"/>
            <a:ext cx="507600" cy="20444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" name="CustomShape 9"/>
          <p:cNvSpPr/>
          <p:nvPr/>
        </p:nvSpPr>
        <p:spPr>
          <a:xfrm rot="5400000" flipH="1" flipV="1">
            <a:off x="3550320" y="2408400"/>
            <a:ext cx="507600" cy="118296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" name="CustomShape 10"/>
          <p:cNvSpPr/>
          <p:nvPr/>
        </p:nvSpPr>
        <p:spPr>
          <a:xfrm rot="5400000" flipH="1" flipV="1">
            <a:off x="4114080" y="3027240"/>
            <a:ext cx="563400" cy="1224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5" name="CustomShape 11"/>
          <p:cNvSpPr/>
          <p:nvPr/>
        </p:nvSpPr>
        <p:spPr>
          <a:xfrm rot="16200000" flipV="1">
            <a:off x="4693320" y="2448360"/>
            <a:ext cx="507600" cy="110340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6" name="CustomShape 12"/>
          <p:cNvSpPr/>
          <p:nvPr/>
        </p:nvSpPr>
        <p:spPr>
          <a:xfrm rot="16200000" flipV="1">
            <a:off x="5169960" y="1971720"/>
            <a:ext cx="507600" cy="205668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7" name="CustomShape 13"/>
          <p:cNvSpPr/>
          <p:nvPr/>
        </p:nvSpPr>
        <p:spPr>
          <a:xfrm rot="5400000" flipH="1" flipV="1">
            <a:off x="3027240" y="3109320"/>
            <a:ext cx="893520" cy="184320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" name="CustomShape 14"/>
          <p:cNvSpPr/>
          <p:nvPr/>
        </p:nvSpPr>
        <p:spPr>
          <a:xfrm rot="5400000" flipH="1" flipV="1">
            <a:off x="3529080" y="3611880"/>
            <a:ext cx="893520" cy="83772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" name="CustomShape 15"/>
          <p:cNvSpPr/>
          <p:nvPr/>
        </p:nvSpPr>
        <p:spPr>
          <a:xfrm rot="16200000" flipV="1">
            <a:off x="4032360" y="3947400"/>
            <a:ext cx="893520" cy="16740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0" name="CustomShape 16"/>
          <p:cNvSpPr/>
          <p:nvPr/>
        </p:nvSpPr>
        <p:spPr>
          <a:xfrm rot="16200000" flipV="1">
            <a:off x="4501800" y="3478320"/>
            <a:ext cx="893520" cy="1105920"/>
          </a:xfrm>
          <a:prstGeom prst="bentConnector3">
            <a:avLst>
              <a:gd name="adj1" fmla="val 50000"/>
            </a:avLst>
          </a:prstGeom>
          <a:noFill/>
          <a:ln>
            <a:round/>
            <a:headEnd type="arrow" w="med" len="med"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" name="CustomShape 17"/>
          <p:cNvSpPr/>
          <p:nvPr/>
        </p:nvSpPr>
        <p:spPr>
          <a:xfrm flipV="1">
            <a:off x="2250360" y="1907280"/>
            <a:ext cx="1313280" cy="360"/>
          </a:xfrm>
          <a:prstGeom prst="bentConnector3">
            <a:avLst>
              <a:gd name="adj1" fmla="val 50000"/>
            </a:avLst>
          </a:prstGeom>
          <a:noFill/>
          <a:ln>
            <a:round/>
            <a:tailEnd type="arrow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" name="CustomShape 18"/>
          <p:cNvSpPr/>
          <p:nvPr/>
        </p:nvSpPr>
        <p:spPr>
          <a:xfrm>
            <a:off x="2494080" y="1556640"/>
            <a:ext cx="889920" cy="36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88 MHz</a:t>
            </a:r>
            <a:endParaRPr lang="en-GB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CustomShape 19"/>
          <p:cNvSpPr/>
          <p:nvPr/>
        </p:nvSpPr>
        <p:spPr>
          <a:xfrm>
            <a:off x="3859200" y="3309840"/>
            <a:ext cx="1072440" cy="334800"/>
          </a:xfrm>
          <a:prstGeom prst="trapezoid">
            <a:avLst>
              <a:gd name="adj" fmla="val 72178"/>
            </a:avLst>
          </a:prstGeom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fanout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CustomShape 20"/>
          <p:cNvSpPr/>
          <p:nvPr/>
        </p:nvSpPr>
        <p:spPr>
          <a:xfrm>
            <a:off x="2843640" y="325404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CustomShape 21"/>
          <p:cNvSpPr/>
          <p:nvPr/>
        </p:nvSpPr>
        <p:spPr>
          <a:xfrm>
            <a:off x="5130720" y="325404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6" name="CustomShape 22"/>
          <p:cNvSpPr/>
          <p:nvPr/>
        </p:nvSpPr>
        <p:spPr>
          <a:xfrm>
            <a:off x="6084000" y="325404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CustomShape 23"/>
          <p:cNvSpPr/>
          <p:nvPr/>
        </p:nvSpPr>
        <p:spPr>
          <a:xfrm>
            <a:off x="2123640" y="450900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CustomShape 24"/>
          <p:cNvSpPr/>
          <p:nvPr/>
        </p:nvSpPr>
        <p:spPr>
          <a:xfrm>
            <a:off x="3132000" y="450900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CustomShape 25"/>
          <p:cNvSpPr/>
          <p:nvPr/>
        </p:nvSpPr>
        <p:spPr>
          <a:xfrm>
            <a:off x="4140000" y="450900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CustomShape 26"/>
          <p:cNvSpPr/>
          <p:nvPr/>
        </p:nvSpPr>
        <p:spPr>
          <a:xfrm>
            <a:off x="5148000" y="4509000"/>
            <a:ext cx="737280" cy="390600"/>
          </a:xfrm>
          <a:prstGeom prst="rect">
            <a:avLst/>
          </a:prstGeom>
          <a:ln>
            <a:solidFill>
              <a:srgbClr val="BE4B48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Event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receiver</a:t>
            </a:r>
            <a:endParaRPr lang="en-GB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129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Timing (Bifrost </a:t>
            </a:r>
            <a:r>
              <a:rPr lang="sv-SE" dirty="0" err="1"/>
              <a:t>example</a:t>
            </a:r>
            <a:r>
              <a:rPr lang="sv-SE" dirty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21</a:t>
            </a:fld>
            <a:endParaRPr lang="en-GB" noProof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8211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Every rack will have an event receiver (EVR) that will provide ref frequencies to the choppers.</a:t>
            </a:r>
          </a:p>
          <a:p>
            <a:r>
              <a:rPr lang="en-US" dirty="0"/>
              <a:t>Frequencies from 3.5Hz to at least 406Hz will be created. (14Hz-350Hz tested)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10" name="Elbow Connector 9"/>
          <p:cNvCxnSpPr/>
          <p:nvPr/>
        </p:nvCxnSpPr>
        <p:spPr>
          <a:xfrm rot="16200000" flipH="1">
            <a:off x="4427095" y="1953725"/>
            <a:ext cx="1778" cy="4032448"/>
          </a:xfrm>
          <a:prstGeom prst="bentConnector3">
            <a:avLst>
              <a:gd name="adj1" fmla="val -12857143"/>
            </a:avLst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27984" y="3429000"/>
            <a:ext cx="0" cy="32403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627784" y="447311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843808" y="447311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059832" y="447311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275856" y="447311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16200000">
            <a:off x="2087730" y="4784875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sp>
        <p:nvSpPr>
          <p:cNvPr id="24" name="TextBox 23"/>
          <p:cNvSpPr txBox="1"/>
          <p:nvPr/>
        </p:nvSpPr>
        <p:spPr>
          <a:xfrm rot="16200000">
            <a:off x="2298400" y="4784875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sp>
        <p:nvSpPr>
          <p:cNvPr id="25" name="TextBox 24"/>
          <p:cNvSpPr txBox="1"/>
          <p:nvPr/>
        </p:nvSpPr>
        <p:spPr>
          <a:xfrm rot="16200000">
            <a:off x="2502452" y="4782051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712960" y="4782050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5577349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5793373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009397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225421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657469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873493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7089517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305541" y="44840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 rot="16200000">
            <a:off x="6117415" y="4795855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sp>
        <p:nvSpPr>
          <p:cNvPr id="40" name="TextBox 39"/>
          <p:cNvSpPr txBox="1"/>
          <p:nvPr/>
        </p:nvSpPr>
        <p:spPr>
          <a:xfrm rot="16200000">
            <a:off x="6328085" y="4795855"/>
            <a:ext cx="91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Time stamp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881370" y="5567938"/>
            <a:ext cx="189274" cy="456973"/>
            <a:chOff x="1433299" y="5454038"/>
            <a:chExt cx="447655" cy="772195"/>
          </a:xfrm>
        </p:grpSpPr>
        <p:sp>
          <p:nvSpPr>
            <p:cNvPr id="50" name="Rectangle 49"/>
            <p:cNvSpPr/>
            <p:nvPr/>
          </p:nvSpPr>
          <p:spPr>
            <a:xfrm>
              <a:off x="1433299" y="5454038"/>
              <a:ext cx="228730" cy="77219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665466" y="5713900"/>
              <a:ext cx="215488" cy="25247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190422" y="5567939"/>
            <a:ext cx="189274" cy="456973"/>
            <a:chOff x="1433299" y="5454038"/>
            <a:chExt cx="447655" cy="772195"/>
          </a:xfrm>
        </p:grpSpPr>
        <p:sp>
          <p:nvSpPr>
            <p:cNvPr id="53" name="Rectangle 52"/>
            <p:cNvSpPr/>
            <p:nvPr/>
          </p:nvSpPr>
          <p:spPr>
            <a:xfrm>
              <a:off x="1433299" y="5454038"/>
              <a:ext cx="228730" cy="77219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1665466" y="5713900"/>
              <a:ext cx="215488" cy="252470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1422884" y="5567938"/>
            <a:ext cx="347869" cy="456973"/>
            <a:chOff x="5520279" y="5577216"/>
            <a:chExt cx="347869" cy="456973"/>
          </a:xfrm>
        </p:grpSpPr>
        <p:sp>
          <p:nvSpPr>
            <p:cNvPr id="56" name="Rectangle 55"/>
            <p:cNvSpPr/>
            <p:nvPr/>
          </p:nvSpPr>
          <p:spPr>
            <a:xfrm>
              <a:off x="5627810" y="5577216"/>
              <a:ext cx="134350" cy="45697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762160" y="5727052"/>
              <a:ext cx="105988" cy="14940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520279" y="5727052"/>
              <a:ext cx="105988" cy="14940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17" y="4064296"/>
            <a:ext cx="2213023" cy="39215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7696" y="4075407"/>
            <a:ext cx="2213023" cy="392150"/>
          </a:xfrm>
          <a:prstGeom prst="rect">
            <a:avLst/>
          </a:prstGeom>
        </p:spPr>
      </p:pic>
      <p:sp>
        <p:nvSpPr>
          <p:cNvPr id="66" name="TextBox 65"/>
          <p:cNvSpPr txBox="1"/>
          <p:nvPr/>
        </p:nvSpPr>
        <p:spPr>
          <a:xfrm>
            <a:off x="1102349" y="3700112"/>
            <a:ext cx="15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EVR 14Hz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348482" y="3704588"/>
            <a:ext cx="15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EVR 14Hz</a:t>
            </a:r>
          </a:p>
        </p:txBody>
      </p:sp>
      <p:sp>
        <p:nvSpPr>
          <p:cNvPr id="68" name="TextBox 67"/>
          <p:cNvSpPr txBox="1"/>
          <p:nvPr/>
        </p:nvSpPr>
        <p:spPr>
          <a:xfrm rot="16200000">
            <a:off x="5204062" y="4739200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Hz</a:t>
            </a:r>
          </a:p>
        </p:txBody>
      </p:sp>
      <p:sp>
        <p:nvSpPr>
          <p:cNvPr id="69" name="TextBox 68"/>
          <p:cNvSpPr txBox="1"/>
          <p:nvPr/>
        </p:nvSpPr>
        <p:spPr>
          <a:xfrm rot="16200000">
            <a:off x="5443497" y="4753951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Hz</a:t>
            </a:r>
          </a:p>
        </p:txBody>
      </p:sp>
      <p:grpSp>
        <p:nvGrpSpPr>
          <p:cNvPr id="72" name="Group 71"/>
          <p:cNvGrpSpPr/>
          <p:nvPr/>
        </p:nvGrpSpPr>
        <p:grpSpPr>
          <a:xfrm>
            <a:off x="5536622" y="5567938"/>
            <a:ext cx="347869" cy="456973"/>
            <a:chOff x="5520279" y="5577216"/>
            <a:chExt cx="347869" cy="456973"/>
          </a:xfrm>
        </p:grpSpPr>
        <p:sp>
          <p:nvSpPr>
            <p:cNvPr id="73" name="Rectangle 72"/>
            <p:cNvSpPr/>
            <p:nvPr/>
          </p:nvSpPr>
          <p:spPr>
            <a:xfrm>
              <a:off x="5627810" y="5577216"/>
              <a:ext cx="134350" cy="456973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5762160" y="5727052"/>
              <a:ext cx="105988" cy="14940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5520279" y="5727052"/>
              <a:ext cx="105988" cy="149408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6" name="Straight Arrow Connector 75"/>
          <p:cNvCxnSpPr/>
          <p:nvPr/>
        </p:nvCxnSpPr>
        <p:spPr>
          <a:xfrm>
            <a:off x="1545216" y="44712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>
            <a:off x="1761240" y="44712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1977264" y="44712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2193288" y="4471296"/>
            <a:ext cx="0" cy="79208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 rot="16200000">
            <a:off x="1125175" y="4739201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210 Hz</a:t>
            </a:r>
          </a:p>
        </p:txBody>
      </p:sp>
      <p:sp>
        <p:nvSpPr>
          <p:cNvPr id="81" name="TextBox 80"/>
          <p:cNvSpPr txBox="1"/>
          <p:nvPr/>
        </p:nvSpPr>
        <p:spPr>
          <a:xfrm rot="16200000">
            <a:off x="1353906" y="4739201"/>
            <a:ext cx="612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210 Hz</a:t>
            </a:r>
          </a:p>
        </p:txBody>
      </p:sp>
      <p:sp>
        <p:nvSpPr>
          <p:cNvPr id="82" name="TextBox 81"/>
          <p:cNvSpPr txBox="1"/>
          <p:nvPr/>
        </p:nvSpPr>
        <p:spPr>
          <a:xfrm rot="16200000">
            <a:off x="1636992" y="4735049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Hz</a:t>
            </a:r>
          </a:p>
        </p:txBody>
      </p:sp>
      <p:sp>
        <p:nvSpPr>
          <p:cNvPr id="83" name="TextBox 82"/>
          <p:cNvSpPr txBox="1"/>
          <p:nvPr/>
        </p:nvSpPr>
        <p:spPr>
          <a:xfrm rot="16200000">
            <a:off x="1841044" y="4748741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14 Hz</a:t>
            </a: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9538" y="2625535"/>
            <a:ext cx="1016891" cy="800152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5036772" y="2847485"/>
            <a:ext cx="152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EVG 88MHz</a:t>
            </a:r>
          </a:p>
        </p:txBody>
      </p:sp>
    </p:spTree>
    <p:extLst>
      <p:ext uri="{BB962C8B-B14F-4D97-AF65-F5344CB8AC3E}">
        <p14:creationId xmlns:p14="http://schemas.microsoft.com/office/powerpoint/2010/main" val="332333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r>
              <a:rPr lang="en-US" dirty="0"/>
              <a:t>Different “pulse trains” are triggered by the rising edge of the 14 Hz event.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12976"/>
            <a:ext cx="6867525" cy="26003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51720" y="4333875"/>
            <a:ext cx="5184576" cy="323279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88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Experiment 210Hz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988840"/>
            <a:ext cx="8974340" cy="388843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1026891" y="3299569"/>
            <a:ext cx="432048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1460799" y="2603004"/>
            <a:ext cx="576064" cy="601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8" name="Oval 7"/>
          <p:cNvSpPr/>
          <p:nvPr/>
        </p:nvSpPr>
        <p:spPr>
          <a:xfrm>
            <a:off x="4489749" y="2574429"/>
            <a:ext cx="576064" cy="601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Oval 8"/>
          <p:cNvSpPr/>
          <p:nvPr/>
        </p:nvSpPr>
        <p:spPr>
          <a:xfrm>
            <a:off x="7518699" y="2535188"/>
            <a:ext cx="576064" cy="601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TextBox 9"/>
          <p:cNvSpPr txBox="1"/>
          <p:nvPr/>
        </p:nvSpPr>
        <p:spPr>
          <a:xfrm>
            <a:off x="1458939" y="3405916"/>
            <a:ext cx="1251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 err="1"/>
              <a:t>JitTrack</a:t>
            </a:r>
            <a:r>
              <a:rPr lang="sv-SE" sz="1200" dirty="0"/>
              <a:t> </a:t>
            </a:r>
            <a:r>
              <a:rPr lang="sv-SE" sz="1200" dirty="0" err="1"/>
              <a:t>ctc</a:t>
            </a:r>
            <a:r>
              <a:rPr lang="sv-SE" sz="1200" dirty="0"/>
              <a:t> </a:t>
            </a:r>
            <a:r>
              <a:rPr lang="sv-SE" sz="1200" dirty="0" err="1"/>
              <a:t>jitter</a:t>
            </a:r>
            <a:r>
              <a:rPr lang="sv-SE" dirty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56631" y="4509120"/>
            <a:ext cx="1466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200" dirty="0"/>
              <a:t>Histogram </a:t>
            </a:r>
            <a:r>
              <a:rPr lang="sv-SE" sz="1200" dirty="0" err="1"/>
              <a:t>ctc</a:t>
            </a:r>
            <a:r>
              <a:rPr lang="sv-SE" sz="1200" dirty="0"/>
              <a:t> </a:t>
            </a:r>
            <a:r>
              <a:rPr lang="sv-SE" sz="1200" dirty="0" err="1"/>
              <a:t>jitter</a:t>
            </a:r>
            <a:r>
              <a:rPr lang="sv-S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30914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timing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maximum cycle to cycle jitter will be 11.3 ns for any frequency.</a:t>
            </a:r>
          </a:p>
          <a:p>
            <a:r>
              <a:rPr lang="en-US" dirty="0"/>
              <a:t>Every pulse can be adjusted back and forth in time with a resolution of 11,3 ns.</a:t>
            </a:r>
          </a:p>
          <a:p>
            <a:r>
              <a:rPr lang="en-US" dirty="0"/>
              <a:t>The </a:t>
            </a:r>
            <a:r>
              <a:rPr lang="en-US" b="1" dirty="0"/>
              <a:t>jitter</a:t>
            </a:r>
            <a:r>
              <a:rPr lang="en-US" dirty="0"/>
              <a:t> between the last pulse of the pulse train and the new 14 Hz pulse will not be more than 11.3 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38" b="41847"/>
          <a:stretch/>
        </p:blipFill>
        <p:spPr>
          <a:xfrm>
            <a:off x="971600" y="4293097"/>
            <a:ext cx="6867525" cy="43204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1720" y="4333875"/>
            <a:ext cx="5184576" cy="323279"/>
          </a:xfrm>
          <a:prstGeom prst="rect">
            <a:avLst/>
          </a:prstGeom>
          <a:solidFill>
            <a:schemeClr val="accent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848917" y="4299185"/>
            <a:ext cx="369363" cy="20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1720" y="3964678"/>
            <a:ext cx="30963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Cycle </a:t>
            </a:r>
            <a:r>
              <a:rPr lang="en-US" sz="1200"/>
              <a:t>to cycle jitter max 25 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020272" y="4293097"/>
            <a:ext cx="369363" cy="20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444208" y="3717032"/>
            <a:ext cx="720080" cy="52464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-15141" t="31918" r="51211" b="-8302"/>
          <a:stretch/>
        </p:blipFill>
        <p:spPr>
          <a:xfrm>
            <a:off x="2339752" y="4981634"/>
            <a:ext cx="3774178" cy="155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2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TDC offset determination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91880" y="306896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v-SE"/>
          </a:p>
        </p:txBody>
      </p:sp>
      <p:grpSp>
        <p:nvGrpSpPr>
          <p:cNvPr id="35" name="Group 34"/>
          <p:cNvGrpSpPr/>
          <p:nvPr/>
        </p:nvGrpSpPr>
        <p:grpSpPr>
          <a:xfrm>
            <a:off x="4989230" y="2353562"/>
            <a:ext cx="3697570" cy="3262769"/>
            <a:chOff x="1998191" y="1968163"/>
            <a:chExt cx="3697570" cy="3262769"/>
          </a:xfrm>
        </p:grpSpPr>
        <p:sp>
          <p:nvSpPr>
            <p:cNvPr id="11" name="Oval 10"/>
            <p:cNvSpPr/>
            <p:nvPr/>
          </p:nvSpPr>
          <p:spPr>
            <a:xfrm>
              <a:off x="3175481" y="2782660"/>
              <a:ext cx="2520280" cy="244827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3" name="Freeform 12"/>
            <p:cNvSpPr/>
            <p:nvPr/>
          </p:nvSpPr>
          <p:spPr>
            <a:xfrm rot="21363730">
              <a:off x="3991900" y="2594996"/>
              <a:ext cx="903024" cy="775105"/>
            </a:xfrm>
            <a:custGeom>
              <a:avLst/>
              <a:gdLst>
                <a:gd name="connsiteX0" fmla="*/ 0 w 1137036"/>
                <a:gd name="connsiteY0" fmla="*/ 91440 h 500932"/>
                <a:gd name="connsiteX1" fmla="*/ 194807 w 1137036"/>
                <a:gd name="connsiteY1" fmla="*/ 425394 h 500932"/>
                <a:gd name="connsiteX2" fmla="*/ 318052 w 1137036"/>
                <a:gd name="connsiteY2" fmla="*/ 393589 h 500932"/>
                <a:gd name="connsiteX3" fmla="*/ 429370 w 1137036"/>
                <a:gd name="connsiteY3" fmla="*/ 369735 h 500932"/>
                <a:gd name="connsiteX4" fmla="*/ 560567 w 1137036"/>
                <a:gd name="connsiteY4" fmla="*/ 373711 h 500932"/>
                <a:gd name="connsiteX5" fmla="*/ 683812 w 1137036"/>
                <a:gd name="connsiteY5" fmla="*/ 393589 h 500932"/>
                <a:gd name="connsiteX6" fmla="*/ 846814 w 1137036"/>
                <a:gd name="connsiteY6" fmla="*/ 453224 h 500932"/>
                <a:gd name="connsiteX7" fmla="*/ 946205 w 1137036"/>
                <a:gd name="connsiteY7" fmla="*/ 500932 h 500932"/>
                <a:gd name="connsiteX8" fmla="*/ 1137036 w 1137036"/>
                <a:gd name="connsiteY8" fmla="*/ 166977 h 500932"/>
                <a:gd name="connsiteX9" fmla="*/ 950181 w 1137036"/>
                <a:gd name="connsiteY9" fmla="*/ 79513 h 500932"/>
                <a:gd name="connsiteX10" fmla="*/ 818984 w 1137036"/>
                <a:gd name="connsiteY10" fmla="*/ 35780 h 500932"/>
                <a:gd name="connsiteX11" fmla="*/ 632129 w 1137036"/>
                <a:gd name="connsiteY11" fmla="*/ 7951 h 500932"/>
                <a:gd name="connsiteX12" fmla="*/ 465151 w 1137036"/>
                <a:gd name="connsiteY12" fmla="*/ 0 h 500932"/>
                <a:gd name="connsiteX13" fmla="*/ 345882 w 1137036"/>
                <a:gd name="connsiteY13" fmla="*/ 0 h 500932"/>
                <a:gd name="connsiteX14" fmla="*/ 198783 w 1137036"/>
                <a:gd name="connsiteY14" fmla="*/ 27829 h 500932"/>
                <a:gd name="connsiteX15" fmla="*/ 59635 w 1137036"/>
                <a:gd name="connsiteY15" fmla="*/ 67586 h 500932"/>
                <a:gd name="connsiteX16" fmla="*/ 0 w 1137036"/>
                <a:gd name="connsiteY16" fmla="*/ 91440 h 5009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37036" h="500932">
                  <a:moveTo>
                    <a:pt x="0" y="91440"/>
                  </a:moveTo>
                  <a:lnTo>
                    <a:pt x="194807" y="425394"/>
                  </a:lnTo>
                  <a:lnTo>
                    <a:pt x="318052" y="393589"/>
                  </a:lnTo>
                  <a:lnTo>
                    <a:pt x="429370" y="369735"/>
                  </a:lnTo>
                  <a:lnTo>
                    <a:pt x="560567" y="373711"/>
                  </a:lnTo>
                  <a:lnTo>
                    <a:pt x="683812" y="393589"/>
                  </a:lnTo>
                  <a:lnTo>
                    <a:pt x="846814" y="453224"/>
                  </a:lnTo>
                  <a:lnTo>
                    <a:pt x="946205" y="500932"/>
                  </a:lnTo>
                  <a:lnTo>
                    <a:pt x="1137036" y="166977"/>
                  </a:lnTo>
                  <a:lnTo>
                    <a:pt x="950181" y="79513"/>
                  </a:lnTo>
                  <a:lnTo>
                    <a:pt x="818984" y="35780"/>
                  </a:lnTo>
                  <a:lnTo>
                    <a:pt x="632129" y="7951"/>
                  </a:lnTo>
                  <a:lnTo>
                    <a:pt x="465151" y="0"/>
                  </a:lnTo>
                  <a:lnTo>
                    <a:pt x="345882" y="0"/>
                  </a:lnTo>
                  <a:lnTo>
                    <a:pt x="198783" y="27829"/>
                  </a:lnTo>
                  <a:lnTo>
                    <a:pt x="59635" y="67586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" name="Oval 9"/>
            <p:cNvSpPr/>
            <p:nvPr/>
          </p:nvSpPr>
          <p:spPr>
            <a:xfrm>
              <a:off x="3577253" y="3147224"/>
              <a:ext cx="1716735" cy="169305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" name="Oval 6"/>
            <p:cNvSpPr/>
            <p:nvPr/>
          </p:nvSpPr>
          <p:spPr>
            <a:xfrm>
              <a:off x="4295425" y="3862780"/>
              <a:ext cx="280394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 flipV="1">
              <a:off x="3770034" y="2275019"/>
              <a:ext cx="673380" cy="1744531"/>
            </a:xfrm>
            <a:prstGeom prst="line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H="1" flipV="1">
              <a:off x="2498750" y="3355261"/>
              <a:ext cx="1944664" cy="664289"/>
            </a:xfrm>
            <a:prstGeom prst="line">
              <a:avLst/>
            </a:prstGeom>
            <a:ln w="22225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18792783">
              <a:off x="2367740" y="2578791"/>
              <a:ext cx="2400921" cy="1464782"/>
            </a:xfrm>
            <a:prstGeom prst="arc">
              <a:avLst>
                <a:gd name="adj1" fmla="val 13375205"/>
                <a:gd name="adj2" fmla="val 19661606"/>
              </a:avLst>
            </a:prstGeom>
            <a:ln w="1905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1" name="TextBox 30"/>
            <p:cNvSpPr txBox="1"/>
            <p:nvPr/>
          </p:nvSpPr>
          <p:spPr>
            <a:xfrm rot="19348513">
              <a:off x="2854205" y="239971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ɸ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275095" y="1968163"/>
              <a:ext cx="15033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 err="1"/>
                <a:t>Window</a:t>
              </a:r>
              <a:r>
                <a:rPr lang="sv-SE" dirty="0"/>
                <a:t> </a:t>
              </a:r>
              <a:r>
                <a:rPr lang="sv-SE" dirty="0" err="1"/>
                <a:t>edge</a:t>
              </a:r>
              <a:endParaRPr lang="sv-SE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98191" y="3156998"/>
              <a:ext cx="7367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v-SE" dirty="0"/>
                <a:t>TDC</a:t>
              </a:r>
            </a:p>
          </p:txBody>
        </p:sp>
      </p:grpSp>
      <p:sp>
        <p:nvSpPr>
          <p:cNvPr id="3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TDC can be a magnet on the disc or</a:t>
            </a:r>
            <a:br>
              <a:rPr lang="en-US" dirty="0"/>
            </a:br>
            <a:r>
              <a:rPr lang="en-US" dirty="0"/>
              <a:t>a position on the shaft</a:t>
            </a:r>
          </a:p>
          <a:p>
            <a:r>
              <a:rPr lang="en-US" dirty="0"/>
              <a:t>The offset angle is predetermined </a:t>
            </a:r>
            <a:br>
              <a:rPr lang="en-US" dirty="0"/>
            </a:br>
            <a:r>
              <a:rPr lang="en-US" dirty="0"/>
              <a:t>with laser </a:t>
            </a:r>
          </a:p>
          <a:p>
            <a:r>
              <a:rPr lang="en-US" dirty="0"/>
              <a:t>Verified once when installed </a:t>
            </a:r>
            <a:br>
              <a:rPr lang="en-US" dirty="0"/>
            </a:br>
            <a:r>
              <a:rPr lang="en-US" dirty="0"/>
              <a:t>in beam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2035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and </a:t>
            </a:r>
            <a:r>
              <a:rPr lang="sv-SE" dirty="0" err="1"/>
              <a:t>error</a:t>
            </a:r>
            <a:r>
              <a:rPr lang="sv-SE" dirty="0"/>
              <a:t> </a:t>
            </a:r>
            <a:r>
              <a:rPr lang="sv-SE" dirty="0" err="1"/>
              <a:t>propagation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v-SE" sz="2000" dirty="0"/>
                  <a:t>Reference signal </a:t>
                </a:r>
                <a:r>
                  <a:rPr lang="sv-SE" sz="2000" dirty="0" err="1"/>
                  <a:t>jitter</a:t>
                </a:r>
                <a:r>
                  <a:rPr lang="sv-SE" sz="2000" dirty="0"/>
                  <a:t>: &lt; 1ns precision</a:t>
                </a:r>
              </a:p>
              <a:p>
                <a:r>
                  <a:rPr lang="sv-SE" sz="2000" dirty="0"/>
                  <a:t>Chopper </a:t>
                </a:r>
                <a:r>
                  <a:rPr lang="sv-SE" sz="2000" dirty="0" err="1"/>
                  <a:t>mechanical</a:t>
                </a:r>
                <a:r>
                  <a:rPr lang="sv-SE" sz="2000" dirty="0"/>
                  <a:t> </a:t>
                </a:r>
                <a:r>
                  <a:rPr lang="sv-SE" sz="2000" dirty="0" err="1"/>
                  <a:t>error</a:t>
                </a:r>
                <a:r>
                  <a:rPr lang="sv-SE" sz="2000" dirty="0"/>
                  <a:t>: </a:t>
                </a:r>
                <a:r>
                  <a:rPr lang="sv-SE" sz="2000" dirty="0" err="1"/>
                  <a:t>unknown</a:t>
                </a:r>
                <a:r>
                  <a:rPr lang="sv-SE" sz="2000" dirty="0"/>
                  <a:t> </a:t>
                </a:r>
                <a:r>
                  <a:rPr lang="sv-SE" sz="2000" dirty="0" err="1"/>
                  <a:t>but</a:t>
                </a:r>
                <a:r>
                  <a:rPr lang="sv-SE" sz="2000" dirty="0"/>
                  <a:t> </a:t>
                </a:r>
                <a:r>
                  <a:rPr lang="sv-SE" sz="2000" dirty="0" err="1"/>
                  <a:t>static</a:t>
                </a:r>
                <a:r>
                  <a:rPr lang="sv-SE" sz="2000" dirty="0"/>
                  <a:t> at </a:t>
                </a:r>
                <a:r>
                  <a:rPr lang="sv-SE" sz="2000" dirty="0" err="1"/>
                  <a:t>constant</a:t>
                </a:r>
                <a:r>
                  <a:rPr lang="sv-SE" sz="2000" dirty="0"/>
                  <a:t> speed</a:t>
                </a:r>
              </a:p>
              <a:p>
                <a:r>
                  <a:rPr lang="sv-SE" sz="2000" dirty="0"/>
                  <a:t>TDC sensor </a:t>
                </a:r>
                <a:r>
                  <a:rPr lang="sv-SE" sz="2000" dirty="0" err="1"/>
                  <a:t>error</a:t>
                </a:r>
                <a:r>
                  <a:rPr lang="sv-SE" sz="2000" dirty="0"/>
                  <a:t>: </a:t>
                </a:r>
                <a:r>
                  <a:rPr lang="sv-SE" sz="2000" dirty="0" err="1"/>
                  <a:t>unknown</a:t>
                </a:r>
                <a:endParaRPr lang="sv-SE" sz="2000" dirty="0"/>
              </a:p>
              <a:p>
                <a:r>
                  <a:rPr lang="sv-SE" sz="2000" dirty="0" err="1"/>
                  <a:t>Time</a:t>
                </a:r>
                <a:r>
                  <a:rPr lang="sv-SE" sz="2000" dirty="0"/>
                  <a:t> </a:t>
                </a:r>
                <a:r>
                  <a:rPr lang="sv-SE" sz="2000" dirty="0" err="1"/>
                  <a:t>stamping</a:t>
                </a:r>
                <a:r>
                  <a:rPr lang="sv-SE" sz="2000" dirty="0"/>
                  <a:t> </a:t>
                </a:r>
                <a:r>
                  <a:rPr lang="sv-SE" sz="2000" dirty="0" err="1"/>
                  <a:t>error</a:t>
                </a:r>
                <a:r>
                  <a:rPr lang="sv-SE" sz="2000" dirty="0"/>
                  <a:t>: 11,3 </a:t>
                </a:r>
                <a:r>
                  <a:rPr lang="sv-SE" sz="2000" dirty="0" err="1"/>
                  <a:t>ns</a:t>
                </a:r>
                <a:r>
                  <a:rPr lang="sv-SE" sz="2000" dirty="0"/>
                  <a:t> precision</a:t>
                </a:r>
              </a:p>
              <a:p>
                <a:pPr marL="0" indent="0">
                  <a:buNone/>
                </a:pPr>
                <a:endParaRPr lang="sv-SE" dirty="0"/>
              </a:p>
              <a:p>
                <a14:m>
                  <m:oMath xmlns:m="http://schemas.openxmlformats.org/officeDocument/2006/math"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𝐸𝑟𝑟𝑜𝑟</m:t>
                    </m:r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sv-S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sv-SE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𝑅𝑒𝑓</m:t>
                            </m:r>
                          </m:e>
                          <m:sup>
                            <m:r>
                              <a:rPr lang="sv-SE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𝑀𝑒𝑐h</m:t>
                            </m:r>
                          </m:e>
                          <m:sup>
                            <m:r>
                              <a:rPr lang="sv-SE" sz="24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𝐶𝑡𝑟𝑙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𝑇𝐷𝐶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𝑇𝑠𝑡𝑎𝑚𝑝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sv-SE" sz="2400" dirty="0"/>
              </a:p>
              <a:p>
                <a:pPr marL="0" indent="0">
                  <a:buNone/>
                </a:pPr>
                <a:endParaRPr lang="sv-SE" sz="2000" dirty="0"/>
              </a:p>
              <a:p>
                <a:pPr marL="0" indent="0">
                  <a:buNone/>
                </a:pPr>
                <a:endParaRPr lang="sv-SE" sz="2000" dirty="0"/>
              </a:p>
              <a:p>
                <a:pPr marL="0" indent="0">
                  <a:buNone/>
                </a:pPr>
                <a:endParaRPr lang="sv-SE" sz="2000" dirty="0"/>
              </a:p>
              <a:p>
                <a14:m>
                  <m:oMath xmlns:m="http://schemas.openxmlformats.org/officeDocument/2006/math"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𝑇𝑜𝑡𝑎𝑙</m:t>
                    </m:r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𝑒𝑟𝑟𝑜𝑟</m:t>
                    </m:r>
                    <m:r>
                      <a:rPr lang="sv-SE" sz="2400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sv-SE" sz="240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𝐵𝑊</m:t>
                            </m:r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sv-SE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sv-SE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v-SE" sz="2400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sup>
                            <m:r>
                              <a:rPr lang="sv-SE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endParaRPr lang="sv-SE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809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  <p:sp>
        <p:nvSpPr>
          <p:cNvPr id="5" name="TextBox 4"/>
          <p:cNvSpPr txBox="1"/>
          <p:nvPr/>
        </p:nvSpPr>
        <p:spPr>
          <a:xfrm>
            <a:off x="2915816" y="44371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  <p:sp>
        <p:nvSpPr>
          <p:cNvPr id="17" name="TextBox 16"/>
          <p:cNvSpPr txBox="1"/>
          <p:nvPr/>
        </p:nvSpPr>
        <p:spPr>
          <a:xfrm>
            <a:off x="1623337" y="4524820"/>
            <a:ext cx="2769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Determined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neutrons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195736" y="3579162"/>
            <a:ext cx="6192688" cy="1107270"/>
            <a:chOff x="1907704" y="4123145"/>
            <a:chExt cx="5976664" cy="1107270"/>
          </a:xfrm>
        </p:grpSpPr>
        <p:sp>
          <p:nvSpPr>
            <p:cNvPr id="6" name="Rectangle 5"/>
            <p:cNvSpPr/>
            <p:nvPr/>
          </p:nvSpPr>
          <p:spPr>
            <a:xfrm>
              <a:off x="1984952" y="4187795"/>
              <a:ext cx="3091104" cy="49863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V="1">
              <a:off x="2833332" y="4686428"/>
              <a:ext cx="174849" cy="46783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1907704" y="4123145"/>
              <a:ext cx="5976664" cy="683299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H="1" flipV="1">
              <a:off x="5004049" y="4806444"/>
              <a:ext cx="72007" cy="423971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4824028" y="465004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Sent to DMSC</a:t>
            </a:r>
          </a:p>
        </p:txBody>
      </p:sp>
    </p:spTree>
    <p:extLst>
      <p:ext uri="{BB962C8B-B14F-4D97-AF65-F5344CB8AC3E}">
        <p14:creationId xmlns:p14="http://schemas.microsoft.com/office/powerpoint/2010/main" val="523048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Example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 </a:t>
            </a:r>
            <a:r>
              <a:rPr lang="sv-SE" dirty="0" err="1"/>
              <a:t>timestamp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2564904"/>
            <a:ext cx="6581775" cy="24574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35127" y="2564904"/>
            <a:ext cx="2273424" cy="2457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9" name="Rectangle 8"/>
          <p:cNvSpPr/>
          <p:nvPr/>
        </p:nvSpPr>
        <p:spPr>
          <a:xfrm>
            <a:off x="1331640" y="2540496"/>
            <a:ext cx="2273424" cy="168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Rectangle 9"/>
          <p:cNvSpPr/>
          <p:nvPr/>
        </p:nvSpPr>
        <p:spPr>
          <a:xfrm>
            <a:off x="1320180" y="2996952"/>
            <a:ext cx="2273424" cy="1684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Rectangle 10"/>
          <p:cNvSpPr/>
          <p:nvPr/>
        </p:nvSpPr>
        <p:spPr>
          <a:xfrm>
            <a:off x="6308551" y="2564904"/>
            <a:ext cx="1676872" cy="24574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TextBox 11"/>
          <p:cNvSpPr txBox="1"/>
          <p:nvPr/>
        </p:nvSpPr>
        <p:spPr>
          <a:xfrm>
            <a:off x="6380559" y="2077557"/>
            <a:ext cx="179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/>
              <a:t>EPICS </a:t>
            </a:r>
            <a:r>
              <a:rPr lang="sv-SE" sz="1000" dirty="0" err="1"/>
              <a:t>epoch</a:t>
            </a:r>
            <a:r>
              <a:rPr lang="sv-SE" sz="1000" dirty="0"/>
              <a:t> </a:t>
            </a:r>
            <a:r>
              <a:rPr lang="sv-SE" sz="1000" dirty="0" err="1"/>
              <a:t>since</a:t>
            </a:r>
            <a:r>
              <a:rPr lang="sv-SE" sz="1000" dirty="0"/>
              <a:t> Jan 1st 1990</a:t>
            </a:r>
          </a:p>
          <a:p>
            <a:r>
              <a:rPr lang="sv-SE" sz="1000" dirty="0"/>
              <a:t>11,3 </a:t>
            </a:r>
            <a:r>
              <a:rPr lang="sv-SE" sz="1000" dirty="0" err="1"/>
              <a:t>ns</a:t>
            </a:r>
            <a:r>
              <a:rPr lang="sv-SE" sz="1000" dirty="0"/>
              <a:t> resolution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90715" y="2243650"/>
            <a:ext cx="156164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000" dirty="0"/>
              <a:t>Absolute </a:t>
            </a:r>
            <a:r>
              <a:rPr lang="sv-SE" sz="1000" dirty="0" err="1"/>
              <a:t>time</a:t>
            </a:r>
            <a:r>
              <a:rPr lang="sv-SE" sz="1000" dirty="0"/>
              <a:t> </a:t>
            </a:r>
            <a:r>
              <a:rPr lang="sv-SE" sz="1000" dirty="0" err="1"/>
              <a:t>us</a:t>
            </a:r>
            <a:r>
              <a:rPr lang="sv-SE" sz="1000" dirty="0"/>
              <a:t> precision</a:t>
            </a:r>
          </a:p>
        </p:txBody>
      </p:sp>
    </p:spTree>
    <p:extLst>
      <p:ext uri="{BB962C8B-B14F-4D97-AF65-F5344CB8AC3E}">
        <p14:creationId xmlns:p14="http://schemas.microsoft.com/office/powerpoint/2010/main" val="3155274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phase error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Talking directly to suppliers (Airbus, </a:t>
            </a:r>
            <a:r>
              <a:rPr lang="en-US" dirty="0" err="1"/>
              <a:t>Jülich</a:t>
            </a:r>
            <a:r>
              <a:rPr lang="en-US" dirty="0"/>
              <a:t>, SKF, </a:t>
            </a:r>
            <a:r>
              <a:rPr lang="en-US" dirty="0" err="1"/>
              <a:t>Mirrotron</a:t>
            </a:r>
            <a:r>
              <a:rPr lang="en-US" dirty="0"/>
              <a:t>)</a:t>
            </a:r>
          </a:p>
          <a:p>
            <a:r>
              <a:rPr lang="en-US" dirty="0"/>
              <a:t>Phase error = rising edge TDC </a:t>
            </a:r>
            <a:r>
              <a:rPr lang="mr-IN" dirty="0"/>
              <a:t>–</a:t>
            </a:r>
            <a:r>
              <a:rPr lang="en-US" dirty="0"/>
              <a:t> rising edge Ref</a:t>
            </a:r>
          </a:p>
          <a:p>
            <a:r>
              <a:rPr lang="en-US" dirty="0"/>
              <a:t>Can be measured easily with an oscilloscope (persistence on) for about 10 min.</a:t>
            </a:r>
          </a:p>
          <a:p>
            <a:r>
              <a:rPr lang="en-US" dirty="0"/>
              <a:t>Max phase error should be ±0.025° (± 5µs @ 14 Hz)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4819618"/>
            <a:ext cx="3024336" cy="148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237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Phase</a:t>
            </a:r>
            <a:r>
              <a:rPr lang="sv-SE" dirty="0"/>
              <a:t> </a:t>
            </a:r>
            <a:r>
              <a:rPr lang="sv-SE" dirty="0" err="1"/>
              <a:t>error</a:t>
            </a:r>
            <a:r>
              <a:rPr lang="sv-SE" dirty="0"/>
              <a:t> experiment 14Hz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r="16749" b="25404"/>
          <a:stretch/>
        </p:blipFill>
        <p:spPr>
          <a:xfrm>
            <a:off x="457597" y="2506464"/>
            <a:ext cx="8267991" cy="403244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568390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Chopper control concept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/>
          </a:p>
        </p:txBody>
      </p:sp>
      <p:grpSp>
        <p:nvGrpSpPr>
          <p:cNvPr id="6" name="Group 5"/>
          <p:cNvGrpSpPr/>
          <p:nvPr/>
        </p:nvGrpSpPr>
        <p:grpSpPr>
          <a:xfrm>
            <a:off x="1763688" y="1484784"/>
            <a:ext cx="5065711" cy="5215148"/>
            <a:chOff x="1115617" y="-127979"/>
            <a:chExt cx="5065711" cy="5215148"/>
          </a:xfrm>
        </p:grpSpPr>
        <p:sp>
          <p:nvSpPr>
            <p:cNvPr id="7" name="Rounded Rectangle 6"/>
            <p:cNvSpPr/>
            <p:nvPr/>
          </p:nvSpPr>
          <p:spPr>
            <a:xfrm>
              <a:off x="1115617" y="1467319"/>
              <a:ext cx="1036153" cy="792088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72000"/>
                  </a:schemeClr>
                </a:gs>
                <a:gs pos="80000">
                  <a:schemeClr val="accent6">
                    <a:shade val="93000"/>
                    <a:satMod val="130000"/>
                    <a:alpha val="72000"/>
                  </a:schemeClr>
                </a:gs>
                <a:gs pos="100000">
                  <a:schemeClr val="accent6">
                    <a:shade val="94000"/>
                    <a:satMod val="135000"/>
                    <a:alpha val="72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Engineering HMI </a:t>
              </a:r>
            </a:p>
            <a:p>
              <a:pPr algn="ctr"/>
              <a:r>
                <a:rPr lang="en-US" sz="1000" dirty="0"/>
                <a:t>(CS-Studio)</a:t>
              </a:r>
              <a:endParaRPr lang="en-US" sz="12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788024" y="1851433"/>
              <a:ext cx="1368151" cy="40988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Synchronization signal (7-406Hz)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222425" y="1323303"/>
              <a:ext cx="1565600" cy="936104"/>
            </a:xfrm>
            <a:prstGeom prst="roundRect">
              <a:avLst/>
            </a:prstGeom>
            <a:gradFill flip="none" rotWithShape="1">
              <a:gsLst>
                <a:gs pos="0">
                  <a:schemeClr val="accent6">
                    <a:shade val="51000"/>
                    <a:satMod val="130000"/>
                    <a:alpha val="65000"/>
                  </a:schemeClr>
                </a:gs>
                <a:gs pos="80000">
                  <a:schemeClr val="accent6">
                    <a:shade val="93000"/>
                    <a:satMod val="130000"/>
                    <a:alpha val="65000"/>
                  </a:schemeClr>
                </a:gs>
                <a:gs pos="100000">
                  <a:schemeClr val="accent6">
                    <a:shade val="94000"/>
                    <a:satMod val="135000"/>
                    <a:alpha val="65000"/>
                  </a:schemeClr>
                </a:gs>
              </a:gsLst>
              <a:lin ang="16200000" scaled="0"/>
              <a:tileRect/>
            </a:gradFill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15617" y="1035271"/>
              <a:ext cx="3672408" cy="432048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EPICS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3417127" y="1610746"/>
              <a:ext cx="1201251" cy="432048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CHIC Standard Comm. template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1128069" y="2670801"/>
              <a:ext cx="5053259" cy="576063"/>
            </a:xfrm>
            <a:prstGeom prst="roundRect">
              <a:avLst/>
            </a:prstGeom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CHIC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128067" y="3246865"/>
              <a:ext cx="2520282" cy="31864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Control Interface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28067" y="3577895"/>
              <a:ext cx="2520281" cy="275643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MPS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648350" y="3242166"/>
              <a:ext cx="2532978" cy="325474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Diagnostics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648348" y="3585470"/>
              <a:ext cx="2532980" cy="265502"/>
            </a:xfrm>
            <a:prstGeom prst="roundRect">
              <a:avLst/>
            </a:prstGeom>
            <a:gradFill flip="none" rotWithShape="1">
              <a:gsLst>
                <a:gs pos="0">
                  <a:schemeClr val="accent5">
                    <a:shade val="51000"/>
                    <a:satMod val="130000"/>
                    <a:alpha val="50000"/>
                  </a:schemeClr>
                </a:gs>
                <a:gs pos="80000">
                  <a:schemeClr val="accent5">
                    <a:shade val="93000"/>
                    <a:satMod val="130000"/>
                    <a:alpha val="50000"/>
                  </a:schemeClr>
                </a:gs>
                <a:gs pos="100000">
                  <a:schemeClr val="accent5">
                    <a:shade val="94000"/>
                    <a:satMod val="135000"/>
                    <a:alpha val="50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Monitoring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128067" y="4221163"/>
              <a:ext cx="5040558" cy="288032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Chopper Package </a:t>
              </a:r>
              <a:r>
                <a:rPr lang="en-US" sz="1200" baseline="-25000" dirty="0"/>
                <a:t>(1..N)</a:t>
              </a: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128066" y="4509195"/>
              <a:ext cx="2520279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Motor &amp; Bearing Control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128066" y="4799137"/>
              <a:ext cx="2520278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Sensors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648345" y="4509195"/>
              <a:ext cx="25202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Ref input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788021" y="1467319"/>
              <a:ext cx="1368155" cy="377504"/>
            </a:xfrm>
            <a:prstGeom prst="roundRect">
              <a:avLst/>
            </a:prstGeom>
            <a:gradFill flip="none" rotWithShape="1">
              <a:gsLst>
                <a:gs pos="0">
                  <a:schemeClr val="accent2">
                    <a:shade val="51000"/>
                    <a:satMod val="130000"/>
                    <a:alpha val="78000"/>
                  </a:schemeClr>
                </a:gs>
                <a:gs pos="80000">
                  <a:schemeClr val="accent2">
                    <a:shade val="93000"/>
                    <a:satMod val="130000"/>
                    <a:alpha val="78000"/>
                  </a:schemeClr>
                </a:gs>
                <a:gs pos="100000">
                  <a:schemeClr val="accent2">
                    <a:shade val="94000"/>
                    <a:satMod val="135000"/>
                    <a:alpha val="78000"/>
                  </a:schemeClr>
                </a:gs>
              </a:gsLst>
              <a:lin ang="16200000" scaled="0"/>
              <a:tileRect/>
            </a:gradFill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/>
                <a:t>Time stamping </a:t>
              </a:r>
            </a:p>
            <a:p>
              <a:pPr algn="ctr"/>
              <a:r>
                <a:rPr lang="en-US" sz="900" dirty="0"/>
                <a:t>(TDC pulse)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21417" y="2024416"/>
              <a:ext cx="7883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FFFF"/>
                  </a:solidFill>
                </a:rPr>
                <a:t>EPICS IOC</a:t>
              </a: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128067" y="-127979"/>
              <a:ext cx="5053261" cy="432048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DMSC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128067" y="324355"/>
              <a:ext cx="2520283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User interface</a:t>
              </a:r>
              <a:endParaRPr lang="en-US" dirty="0"/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3648350" y="324355"/>
              <a:ext cx="2532978" cy="299103"/>
            </a:xfrm>
            <a:prstGeom prst="roundRect">
              <a:avLst/>
            </a:prstGeom>
            <a:solidFill>
              <a:schemeClr val="accent4"/>
            </a:solidFill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Data analysis</a:t>
              </a:r>
              <a:endParaRPr lang="en-US" dirty="0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4788025" y="1035271"/>
              <a:ext cx="1368152" cy="432048"/>
            </a:xfrm>
            <a:prstGeom prst="roundRect">
              <a:avLst/>
            </a:prstGeom>
            <a:ln>
              <a:prstDash val="sysDash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dirty="0"/>
                <a:t>Timing System</a:t>
              </a:r>
            </a:p>
          </p:txBody>
        </p:sp>
        <p:cxnSp>
          <p:nvCxnSpPr>
            <p:cNvPr id="29" name="Elbow Connector 28"/>
            <p:cNvCxnSpPr/>
            <p:nvPr/>
          </p:nvCxnSpPr>
          <p:spPr>
            <a:xfrm>
              <a:off x="6156175" y="2039777"/>
              <a:ext cx="12450" cy="2613434"/>
            </a:xfrm>
            <a:prstGeom prst="bentConnector3">
              <a:avLst>
                <a:gd name="adj1" fmla="val 1936145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ounded Rectangle 29"/>
            <p:cNvSpPr/>
            <p:nvPr/>
          </p:nvSpPr>
          <p:spPr>
            <a:xfrm>
              <a:off x="3648345" y="4792527"/>
              <a:ext cx="2532980" cy="288032"/>
            </a:xfrm>
            <a:prstGeom prst="roundRect">
              <a:avLst/>
            </a:prstGeom>
            <a:gradFill flip="none" rotWithShape="1">
              <a:gsLst>
                <a:gs pos="0">
                  <a:schemeClr val="accent3">
                    <a:shade val="51000"/>
                    <a:satMod val="130000"/>
                    <a:alpha val="58000"/>
                  </a:schemeClr>
                </a:gs>
                <a:gs pos="80000">
                  <a:schemeClr val="accent3">
                    <a:shade val="93000"/>
                    <a:satMod val="130000"/>
                    <a:alpha val="58000"/>
                  </a:schemeClr>
                </a:gs>
                <a:gs pos="100000">
                  <a:schemeClr val="accent3">
                    <a:shade val="94000"/>
                    <a:satMod val="135000"/>
                    <a:alpha val="58000"/>
                  </a:schemeClr>
                </a:gs>
              </a:gsLst>
              <a:lin ang="16200000" scaled="0"/>
              <a:tileRect/>
            </a:gradFill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/>
                <a:t>TDC output</a:t>
              </a:r>
            </a:p>
          </p:txBody>
        </p:sp>
        <p:cxnSp>
          <p:nvCxnSpPr>
            <p:cNvPr id="31" name="Elbow Connector 30"/>
            <p:cNvCxnSpPr/>
            <p:nvPr/>
          </p:nvCxnSpPr>
          <p:spPr>
            <a:xfrm flipH="1" flipV="1">
              <a:off x="6156176" y="1628800"/>
              <a:ext cx="25149" cy="3307743"/>
            </a:xfrm>
            <a:prstGeom prst="bentConnector3">
              <a:avLst>
                <a:gd name="adj1" fmla="val -1716967"/>
              </a:avLst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Up-Down Arrow 31"/>
            <p:cNvSpPr/>
            <p:nvPr/>
          </p:nvSpPr>
          <p:spPr>
            <a:xfrm>
              <a:off x="3527219" y="3848839"/>
              <a:ext cx="225694" cy="365714"/>
            </a:xfrm>
            <a:prstGeom prst="upDownArrow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3" name="Up-Down Arrow 32"/>
            <p:cNvSpPr/>
            <p:nvPr/>
          </p:nvSpPr>
          <p:spPr>
            <a:xfrm>
              <a:off x="3534262" y="2284343"/>
              <a:ext cx="225694" cy="365714"/>
            </a:xfrm>
            <a:prstGeom prst="upDownArrow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34" name="Up-Down Arrow 33"/>
            <p:cNvSpPr/>
            <p:nvPr/>
          </p:nvSpPr>
          <p:spPr>
            <a:xfrm>
              <a:off x="3534262" y="633066"/>
              <a:ext cx="225694" cy="365714"/>
            </a:xfrm>
            <a:prstGeom prst="up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179514" y="3241562"/>
            <a:ext cx="288032" cy="1068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/>
          <p:cNvSpPr/>
          <p:nvPr/>
        </p:nvSpPr>
        <p:spPr>
          <a:xfrm>
            <a:off x="539554" y="3241562"/>
            <a:ext cx="288032" cy="1068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/>
          <p:cNvSpPr/>
          <p:nvPr/>
        </p:nvSpPr>
        <p:spPr>
          <a:xfrm>
            <a:off x="902076" y="3241562"/>
            <a:ext cx="288032" cy="1068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48466" y="3578761"/>
            <a:ext cx="550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SKF</a:t>
            </a:r>
          </a:p>
        </p:txBody>
      </p:sp>
      <p:sp>
        <p:nvSpPr>
          <p:cNvPr id="45" name="TextBox 44"/>
          <p:cNvSpPr txBox="1"/>
          <p:nvPr/>
        </p:nvSpPr>
        <p:spPr>
          <a:xfrm rot="16200000">
            <a:off x="28395" y="3456211"/>
            <a:ext cx="1305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Kollmorgen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 rot="16200000">
            <a:off x="658641" y="3534025"/>
            <a:ext cx="783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Jülich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1262239" y="3241561"/>
            <a:ext cx="288032" cy="106899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 rot="16200000">
            <a:off x="910038" y="3594580"/>
            <a:ext cx="997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Other DCU</a:t>
            </a:r>
          </a:p>
        </p:txBody>
      </p:sp>
      <p:sp>
        <p:nvSpPr>
          <p:cNvPr id="49" name="Right Arrow 48"/>
          <p:cNvSpPr/>
          <p:nvPr/>
        </p:nvSpPr>
        <p:spPr>
          <a:xfrm rot="1945129">
            <a:off x="874921" y="4536666"/>
            <a:ext cx="911205" cy="364417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1500" y="2913045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/>
              <a:t>Software interface modules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2799841" y="3086692"/>
            <a:ext cx="1070652" cy="37828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72000"/>
                </a:schemeClr>
              </a:gs>
              <a:gs pos="80000">
                <a:schemeClr val="accent6">
                  <a:shade val="93000"/>
                  <a:satMod val="130000"/>
                  <a:alpha val="72000"/>
                </a:schemeClr>
              </a:gs>
              <a:gs pos="100000">
                <a:schemeClr val="accent6">
                  <a:shade val="94000"/>
                  <a:satMod val="135000"/>
                  <a:alpha val="72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CHIC IOC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811270" y="3471591"/>
            <a:ext cx="1070652" cy="400579"/>
          </a:xfrm>
          <a:prstGeom prst="roundRect">
            <a:avLst/>
          </a:prstGeom>
          <a:gradFill flip="none" rotWithShape="1">
            <a:gsLst>
              <a:gs pos="0">
                <a:schemeClr val="accent6">
                  <a:shade val="51000"/>
                  <a:satMod val="130000"/>
                  <a:alpha val="72000"/>
                </a:schemeClr>
              </a:gs>
              <a:gs pos="80000">
                <a:schemeClr val="accent6">
                  <a:shade val="93000"/>
                  <a:satMod val="130000"/>
                  <a:alpha val="72000"/>
                </a:schemeClr>
              </a:gs>
              <a:gs pos="100000">
                <a:schemeClr val="accent6">
                  <a:shade val="94000"/>
                  <a:satMod val="135000"/>
                  <a:alpha val="72000"/>
                </a:schemeClr>
              </a:gs>
            </a:gsLst>
            <a:lin ang="16200000" scaled="0"/>
            <a:tileRect/>
          </a:gradFill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Timing IOC</a:t>
            </a:r>
          </a:p>
        </p:txBody>
      </p:sp>
    </p:spTree>
    <p:extLst>
      <p:ext uri="{BB962C8B-B14F-4D97-AF65-F5344CB8AC3E}">
        <p14:creationId xmlns:p14="http://schemas.microsoft.com/office/powerpoint/2010/main" val="2110272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- Chopper Group/Instruments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drives will be used? SKF communication module will be implemented into the CHIC fall 2018.</a:t>
            </a:r>
          </a:p>
          <a:p>
            <a:r>
              <a:rPr lang="en-US" dirty="0"/>
              <a:t>What communication protocol will be used between CHIC and drives. (Modbus preferred)</a:t>
            </a:r>
          </a:p>
          <a:p>
            <a:r>
              <a:rPr lang="en-US" dirty="0"/>
              <a:t>The drives can be used in “stand alone” mode during commissioning if needed.</a:t>
            </a:r>
          </a:p>
          <a:p>
            <a:r>
              <a:rPr lang="en-US" dirty="0"/>
              <a:t>Specific variables in the drive that will be monitored in the CHIC?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430703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18256" y="90647"/>
            <a:ext cx="8902331" cy="6694781"/>
            <a:chOff x="165558" y="126905"/>
            <a:chExt cx="12463263" cy="9372694"/>
          </a:xfrm>
        </p:grpSpPr>
        <p:sp>
          <p:nvSpPr>
            <p:cNvPr id="7" name="Rounded Rectangle 6"/>
            <p:cNvSpPr/>
            <p:nvPr/>
          </p:nvSpPr>
          <p:spPr>
            <a:xfrm>
              <a:off x="184088" y="275678"/>
              <a:ext cx="12443341" cy="9223921"/>
            </a:xfrm>
            <a:prstGeom prst="roundRect">
              <a:avLst>
                <a:gd name="adj" fmla="val 3862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4" name="Rounded Rectangle 83"/>
            <p:cNvSpPr/>
            <p:nvPr/>
          </p:nvSpPr>
          <p:spPr>
            <a:xfrm>
              <a:off x="584202" y="6497357"/>
              <a:ext cx="11645900" cy="2824894"/>
            </a:xfrm>
            <a:prstGeom prst="roundRect">
              <a:avLst>
                <a:gd name="adj" fmla="val 9024"/>
              </a:avLst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84201" y="2141048"/>
              <a:ext cx="11645902" cy="3878427"/>
            </a:xfrm>
            <a:prstGeom prst="roundRect">
              <a:avLst>
                <a:gd name="adj" fmla="val 7826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584201" y="490861"/>
              <a:ext cx="11645901" cy="120730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11" name="Can 10"/>
            <p:cNvSpPr/>
            <p:nvPr/>
          </p:nvSpPr>
          <p:spPr>
            <a:xfrm>
              <a:off x="11114318" y="3538358"/>
              <a:ext cx="933450" cy="2235478"/>
            </a:xfrm>
            <a:prstGeom prst="can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Data logging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876300" y="2420237"/>
              <a:ext cx="11150599" cy="5802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 err="1">
                  <a:solidFill>
                    <a:schemeClr val="tx1"/>
                  </a:solidFill>
                </a:rPr>
                <a:t>Message</a:t>
              </a:r>
              <a:r>
                <a:rPr lang="sv-SE" sz="1286" dirty="0">
                  <a:solidFill>
                    <a:schemeClr val="tx1"/>
                  </a:solidFill>
                </a:rPr>
                <a:t> </a:t>
              </a:r>
              <a:r>
                <a:rPr lang="sv-SE" sz="1286" dirty="0" err="1">
                  <a:solidFill>
                    <a:schemeClr val="tx1"/>
                  </a:solidFill>
                </a:rPr>
                <a:t>layers</a:t>
              </a:r>
              <a:r>
                <a:rPr lang="sv-SE" sz="1286" dirty="0">
                  <a:solidFill>
                    <a:schemeClr val="tx1"/>
                  </a:solidFill>
                </a:rPr>
                <a:t> (</a:t>
              </a:r>
              <a:r>
                <a:rPr lang="sv-SE" sz="1286" dirty="0" err="1">
                  <a:solidFill>
                    <a:schemeClr val="tx1"/>
                  </a:solidFill>
                </a:rPr>
                <a:t>ESS+Airbus</a:t>
              </a:r>
              <a:r>
                <a:rPr lang="sv-SE" sz="1286" dirty="0">
                  <a:solidFill>
                    <a:schemeClr val="tx1"/>
                  </a:solidFill>
                </a:rPr>
                <a:t>)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929186" y="3517989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8" name="Down Arrow 27"/>
            <p:cNvSpPr/>
            <p:nvPr/>
          </p:nvSpPr>
          <p:spPr>
            <a:xfrm>
              <a:off x="2354670" y="3020852"/>
              <a:ext cx="483386" cy="517506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8234982" y="3548542"/>
              <a:ext cx="1268776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Interlock</a:t>
              </a:r>
            </a:p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Outputs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193577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 1</a:t>
              </a:r>
              <a:endParaRPr lang="en-US" sz="786" dirty="0">
                <a:solidFill>
                  <a:schemeClr val="tx1"/>
                </a:solidFill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157929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 2</a:t>
              </a:r>
              <a:endParaRPr lang="en-US" sz="786" dirty="0">
                <a:solidFill>
                  <a:schemeClr val="tx1"/>
                </a:solidFill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3135722" y="4757870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</a:t>
              </a:r>
              <a:r>
                <a:rPr lang="sv-SE" sz="714" dirty="0">
                  <a:solidFill>
                    <a:schemeClr val="tx1"/>
                  </a:solidFill>
                </a:rPr>
                <a:t> n</a:t>
              </a:r>
              <a:endParaRPr lang="en-US" sz="714" dirty="0">
                <a:solidFill>
                  <a:schemeClr val="tx1"/>
                </a:solidFill>
              </a:endParaRPr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1193577" y="3710553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Control interface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1494489" y="448259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4" name="Down Arrow 43"/>
            <p:cNvSpPr/>
            <p:nvPr/>
          </p:nvSpPr>
          <p:spPr>
            <a:xfrm>
              <a:off x="2465561" y="4487358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45" name="Down Arrow 44"/>
            <p:cNvSpPr/>
            <p:nvPr/>
          </p:nvSpPr>
          <p:spPr>
            <a:xfrm>
              <a:off x="3436633" y="4487357"/>
              <a:ext cx="250201" cy="28623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9616061" y="3546950"/>
              <a:ext cx="1311738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r>
                <a:rPr lang="sv-SE" sz="1000" dirty="0">
                  <a:solidFill>
                    <a:schemeClr val="tx1"/>
                  </a:solidFill>
                </a:rPr>
                <a:t>  </a:t>
              </a:r>
              <a:r>
                <a:rPr lang="sv-SE" sz="1286" dirty="0">
                  <a:solidFill>
                    <a:schemeClr val="tx1"/>
                  </a:solidFill>
                </a:rPr>
                <a:t>GUI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1027" name="Picture 3" descr="C:\Users\markusolsson\AppData\Local\Microsoft\Windows\Temporary Internet Files\Content.IE5\IF0PWZS4\rg1024-isometric-lcd-screen[1]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1930" y="4214529"/>
              <a:ext cx="533538" cy="783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ounded Rectangle 64"/>
            <p:cNvSpPr/>
            <p:nvPr/>
          </p:nvSpPr>
          <p:spPr>
            <a:xfrm>
              <a:off x="876300" y="728315"/>
              <a:ext cx="11150599" cy="752142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EPICS layer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54" name="Up-Down Arrow 53"/>
            <p:cNvSpPr/>
            <p:nvPr/>
          </p:nvSpPr>
          <p:spPr>
            <a:xfrm>
              <a:off x="10038014" y="2978179"/>
              <a:ext cx="467832" cy="539810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59" name="Down Arrow 58"/>
            <p:cNvSpPr/>
            <p:nvPr/>
          </p:nvSpPr>
          <p:spPr>
            <a:xfrm>
              <a:off x="11328984" y="3000484"/>
              <a:ext cx="483386" cy="537874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60" name="Down Arrow 59"/>
            <p:cNvSpPr/>
            <p:nvPr/>
          </p:nvSpPr>
          <p:spPr>
            <a:xfrm>
              <a:off x="8627677" y="3010668"/>
              <a:ext cx="483386" cy="537874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691383" y="3538358"/>
              <a:ext cx="3334355" cy="2255847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4955774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 1</a:t>
              </a:r>
              <a:endParaRPr lang="en-US" sz="786" dirty="0">
                <a:solidFill>
                  <a:schemeClr val="tx1"/>
                </a:solidFill>
              </a:endParaRPr>
            </a:p>
          </p:txBody>
        </p:sp>
        <p:sp>
          <p:nvSpPr>
            <p:cNvPr id="66" name="Rounded Rectangle 65"/>
            <p:cNvSpPr/>
            <p:nvPr/>
          </p:nvSpPr>
          <p:spPr>
            <a:xfrm>
              <a:off x="5920126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 2</a:t>
              </a:r>
              <a:endParaRPr lang="en-US" sz="786" dirty="0">
                <a:solidFill>
                  <a:schemeClr val="tx1"/>
                </a:solidFill>
              </a:endParaRPr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6897919" y="4778239"/>
              <a:ext cx="852025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786" dirty="0">
                  <a:solidFill>
                    <a:schemeClr val="tx1"/>
                  </a:solidFill>
                </a:rPr>
                <a:t>Supplier</a:t>
              </a:r>
              <a:r>
                <a:rPr lang="sv-SE" sz="714" dirty="0">
                  <a:solidFill>
                    <a:schemeClr val="tx1"/>
                  </a:solidFill>
                </a:rPr>
                <a:t> n</a:t>
              </a:r>
              <a:endParaRPr lang="en-US" sz="714" dirty="0">
                <a:solidFill>
                  <a:schemeClr val="tx1"/>
                </a:solidFill>
              </a:endParaRPr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4955774" y="3730922"/>
              <a:ext cx="2794171" cy="77204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286" dirty="0">
                  <a:solidFill>
                    <a:schemeClr val="tx1"/>
                  </a:solidFill>
                </a:rPr>
                <a:t>Monitoring</a:t>
              </a:r>
              <a:endParaRPr lang="en-US" sz="1286" dirty="0">
                <a:solidFill>
                  <a:schemeClr val="tx1"/>
                </a:solidFill>
              </a:endParaRPr>
            </a:p>
          </p:txBody>
        </p:sp>
        <p:sp>
          <p:nvSpPr>
            <p:cNvPr id="72" name="Down Arrow 71"/>
            <p:cNvSpPr/>
            <p:nvPr/>
          </p:nvSpPr>
          <p:spPr>
            <a:xfrm rot="10800000">
              <a:off x="5256685" y="4490473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3" name="Down Arrow 72"/>
            <p:cNvSpPr/>
            <p:nvPr/>
          </p:nvSpPr>
          <p:spPr>
            <a:xfrm rot="10800000">
              <a:off x="6218998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4" name="Down Arrow 73"/>
            <p:cNvSpPr/>
            <p:nvPr/>
          </p:nvSpPr>
          <p:spPr>
            <a:xfrm rot="10800000">
              <a:off x="7198830" y="4486270"/>
              <a:ext cx="250201" cy="29196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5" name="Down Arrow 74"/>
            <p:cNvSpPr/>
            <p:nvPr/>
          </p:nvSpPr>
          <p:spPr>
            <a:xfrm rot="10800000">
              <a:off x="6104445" y="3020852"/>
              <a:ext cx="483386" cy="517506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1069358" y="6756729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1</a:t>
              </a:r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1069358" y="7107530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1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1" name="Rounded Rectangle 90"/>
            <p:cNvSpPr/>
            <p:nvPr/>
          </p:nvSpPr>
          <p:spPr>
            <a:xfrm>
              <a:off x="1990543" y="7665691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2" name="Rounded Rectangle 91"/>
            <p:cNvSpPr/>
            <p:nvPr/>
          </p:nvSpPr>
          <p:spPr>
            <a:xfrm>
              <a:off x="1990543" y="8016492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2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2865885" y="8566426"/>
              <a:ext cx="8330567" cy="28782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Chopper Controller n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96" name="Rounded Rectangle 95"/>
            <p:cNvSpPr/>
            <p:nvPr/>
          </p:nvSpPr>
          <p:spPr>
            <a:xfrm>
              <a:off x="2865885" y="8917227"/>
              <a:ext cx="8330567" cy="191172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r>
                <a:rPr lang="sv-SE" sz="1000" dirty="0">
                  <a:solidFill>
                    <a:schemeClr val="tx1"/>
                  </a:solidFill>
                </a:rPr>
                <a:t>External Sensors 3</a:t>
              </a:r>
              <a:endParaRPr 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-593336" y="885801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EPICS Layer</a:t>
              </a:r>
              <a:endParaRPr lang="en-US" sz="1429" dirty="0"/>
            </a:p>
          </p:txBody>
        </p:sp>
        <p:sp>
          <p:nvSpPr>
            <p:cNvPr id="51" name="TextBox 50"/>
            <p:cNvSpPr txBox="1"/>
            <p:nvPr/>
          </p:nvSpPr>
          <p:spPr>
            <a:xfrm rot="16200000">
              <a:off x="-593337" y="3898358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CHIC Layer</a:t>
              </a:r>
              <a:endParaRPr lang="en-US" sz="1429" dirty="0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-593338" y="7589034"/>
              <a:ext cx="1954964" cy="4371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29" dirty="0"/>
                <a:t>Chopper Layer</a:t>
              </a:r>
              <a:endParaRPr lang="en-US" sz="1429" dirty="0"/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84090" y="6270171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85482" y="1935832"/>
              <a:ext cx="12443339" cy="14515"/>
            </a:xfrm>
            <a:prstGeom prst="line">
              <a:avLst/>
            </a:prstGeom>
            <a:ln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Up-Down Arrow 60"/>
            <p:cNvSpPr/>
            <p:nvPr/>
          </p:nvSpPr>
          <p:spPr>
            <a:xfrm>
              <a:off x="6013114" y="1465734"/>
              <a:ext cx="661968" cy="939780"/>
            </a:xfrm>
            <a:prstGeom prst="up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62" name="Down Arrow 61"/>
            <p:cNvSpPr/>
            <p:nvPr/>
          </p:nvSpPr>
          <p:spPr>
            <a:xfrm>
              <a:off x="8356420" y="5806999"/>
              <a:ext cx="1025900" cy="65679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58" name="Down Arrow 57"/>
            <p:cNvSpPr/>
            <p:nvPr/>
          </p:nvSpPr>
          <p:spPr>
            <a:xfrm>
              <a:off x="2433485" y="5516181"/>
              <a:ext cx="282277" cy="2102871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83" name="Down Arrow 82"/>
            <p:cNvSpPr/>
            <p:nvPr/>
          </p:nvSpPr>
          <p:spPr>
            <a:xfrm>
              <a:off x="3423954" y="5529913"/>
              <a:ext cx="275557" cy="298987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7" name="Down Arrow 76"/>
            <p:cNvSpPr/>
            <p:nvPr/>
          </p:nvSpPr>
          <p:spPr>
            <a:xfrm flipV="1">
              <a:off x="6220781" y="5550281"/>
              <a:ext cx="275557" cy="2068772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8" name="Down Arrow 77"/>
            <p:cNvSpPr/>
            <p:nvPr/>
          </p:nvSpPr>
          <p:spPr>
            <a:xfrm flipV="1">
              <a:off x="7186152" y="5550282"/>
              <a:ext cx="262879" cy="2969505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33" name="Down Arrow 32"/>
            <p:cNvSpPr/>
            <p:nvPr/>
          </p:nvSpPr>
          <p:spPr>
            <a:xfrm>
              <a:off x="1471101" y="5516182"/>
              <a:ext cx="273590" cy="1193908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  <p:sp>
          <p:nvSpPr>
            <p:cNvPr id="76" name="Down Arrow 75"/>
            <p:cNvSpPr/>
            <p:nvPr/>
          </p:nvSpPr>
          <p:spPr>
            <a:xfrm flipV="1">
              <a:off x="5231329" y="5550281"/>
              <a:ext cx="275557" cy="1159809"/>
            </a:xfrm>
            <a:prstGeom prst="downArrow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65306" tIns="32653" rIns="65306" bIns="32653" spcCol="0" rtlCol="0" anchor="ctr"/>
            <a:lstStyle/>
            <a:p>
              <a:pPr algn="ctr"/>
              <a:endParaRPr lang="en-US" sz="1286"/>
            </a:p>
          </p:txBody>
        </p:sp>
      </p:grpSp>
    </p:spTree>
    <p:extLst>
      <p:ext uri="{BB962C8B-B14F-4D97-AF65-F5344CB8AC3E}">
        <p14:creationId xmlns:p14="http://schemas.microsoft.com/office/powerpoint/2010/main" val="1775756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92" y="196913"/>
            <a:ext cx="8888101" cy="6487379"/>
          </a:xfrm>
          <a:prstGeom prst="roundRect">
            <a:avLst>
              <a:gd name="adj" fmla="val 386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/>
          </a:p>
        </p:txBody>
      </p:sp>
      <p:sp>
        <p:nvSpPr>
          <p:cNvPr id="10" name="Rounded Rectangle 9"/>
          <p:cNvSpPr/>
          <p:nvPr/>
        </p:nvSpPr>
        <p:spPr>
          <a:xfrm>
            <a:off x="455730" y="1382102"/>
            <a:ext cx="8318501" cy="37919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 dirty="0"/>
          </a:p>
        </p:txBody>
      </p:sp>
      <p:sp>
        <p:nvSpPr>
          <p:cNvPr id="11" name="Can 10"/>
          <p:cNvSpPr/>
          <p:nvPr/>
        </p:nvSpPr>
        <p:spPr>
          <a:xfrm>
            <a:off x="830465" y="1514736"/>
            <a:ext cx="2935528" cy="1677981"/>
          </a:xfrm>
          <a:prstGeom prst="can">
            <a:avLst>
              <a:gd name="adj" fmla="val 1781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sv-SE" sz="1714" dirty="0">
                <a:solidFill>
                  <a:schemeClr val="tx1"/>
                </a:solidFill>
              </a:rPr>
              <a:t>Data </a:t>
            </a:r>
            <a:r>
              <a:rPr lang="sv-SE" sz="1714" dirty="0" err="1">
                <a:solidFill>
                  <a:schemeClr val="tx1"/>
                </a:solidFill>
              </a:rPr>
              <a:t>Base</a:t>
            </a:r>
            <a:endParaRPr lang="sv-SE" sz="1714" dirty="0">
              <a:solidFill>
                <a:schemeClr val="tx1"/>
              </a:solidFill>
            </a:endParaRPr>
          </a:p>
          <a:p>
            <a:pPr marL="244933" indent="-244933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All data from the CHIC and timing system is </a:t>
            </a:r>
            <a:r>
              <a:rPr lang="sv-SE" sz="1286" dirty="0" err="1">
                <a:solidFill>
                  <a:schemeClr val="tx1"/>
                </a:solidFill>
              </a:rPr>
              <a:t>stored</a:t>
            </a:r>
            <a:r>
              <a:rPr lang="sv-SE" sz="1286" dirty="0">
                <a:solidFill>
                  <a:schemeClr val="tx1"/>
                </a:solidFill>
              </a:rPr>
              <a:t> in a data </a:t>
            </a:r>
            <a:r>
              <a:rPr lang="sv-SE" sz="1286" dirty="0" err="1">
                <a:solidFill>
                  <a:schemeClr val="tx1"/>
                </a:solidFill>
              </a:rPr>
              <a:t>base</a:t>
            </a:r>
            <a:r>
              <a:rPr lang="sv-SE" sz="1286" dirty="0">
                <a:solidFill>
                  <a:schemeClr val="tx1"/>
                </a:solidFill>
              </a:rPr>
              <a:t> and/or sent to DMSC</a:t>
            </a:r>
          </a:p>
          <a:p>
            <a:pPr marL="244933" indent="-244933">
              <a:buFont typeface="Arial" charset="0"/>
              <a:buChar char="•"/>
            </a:pPr>
            <a:r>
              <a:rPr lang="sv-SE" sz="1286" dirty="0" err="1">
                <a:solidFill>
                  <a:schemeClr val="tx1"/>
                </a:solidFill>
              </a:rPr>
              <a:t>Configuration</a:t>
            </a:r>
            <a:r>
              <a:rPr lang="sv-SE" sz="1286" dirty="0">
                <a:solidFill>
                  <a:schemeClr val="tx1"/>
                </a:solidFill>
              </a:rPr>
              <a:t> data </a:t>
            </a:r>
            <a:r>
              <a:rPr lang="sv-SE" sz="1286" dirty="0" err="1">
                <a:solidFill>
                  <a:schemeClr val="tx1"/>
                </a:solidFill>
              </a:rPr>
              <a:t>base</a:t>
            </a:r>
            <a:r>
              <a:rPr lang="sv-SE" sz="1286" dirty="0">
                <a:solidFill>
                  <a:schemeClr val="tx1"/>
                </a:solidFill>
              </a:rPr>
              <a:t> (CCDB) (PLC </a:t>
            </a:r>
            <a:r>
              <a:rPr lang="sv-SE" sz="1286" dirty="0" err="1">
                <a:solidFill>
                  <a:schemeClr val="tx1"/>
                </a:solidFill>
              </a:rPr>
              <a:t>config</a:t>
            </a:r>
            <a:r>
              <a:rPr lang="sv-SE" sz="1286" dirty="0">
                <a:solidFill>
                  <a:schemeClr val="tx1"/>
                </a:solidFill>
              </a:rPr>
              <a:t> </a:t>
            </a:r>
            <a:r>
              <a:rPr lang="sv-SE" sz="1286" dirty="0" err="1">
                <a:solidFill>
                  <a:schemeClr val="tx1"/>
                </a:solidFill>
              </a:rPr>
              <a:t>files</a:t>
            </a:r>
            <a:r>
              <a:rPr lang="sv-SE" sz="1286" dirty="0">
                <a:solidFill>
                  <a:schemeClr val="tx1"/>
                </a:solidFill>
              </a:rPr>
              <a:t>)</a:t>
            </a:r>
            <a:endParaRPr lang="en-US" sz="1286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30465" y="3448439"/>
            <a:ext cx="2935529" cy="16113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sv-SE" sz="1714" dirty="0">
                <a:solidFill>
                  <a:schemeClr val="tx1"/>
                </a:solidFill>
              </a:rPr>
              <a:t>CHIC PVs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Control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Alarms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Status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Sensor data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FFT Vibration </a:t>
            </a:r>
            <a:r>
              <a:rPr lang="sv-SE" sz="1286" dirty="0" err="1">
                <a:solidFill>
                  <a:schemeClr val="tx1"/>
                </a:solidFill>
              </a:rPr>
              <a:t>monitoring</a:t>
            </a:r>
            <a:endParaRPr lang="sv-SE" sz="1286" dirty="0">
              <a:solidFill>
                <a:schemeClr val="tx1"/>
              </a:solidFill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5220993" y="1471136"/>
            <a:ext cx="3105995" cy="161131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sv-SE" sz="1714" dirty="0" err="1">
                <a:solidFill>
                  <a:schemeClr val="tx1"/>
                </a:solidFill>
              </a:rPr>
              <a:t>Monitoring</a:t>
            </a:r>
            <a:r>
              <a:rPr lang="sv-SE" sz="1714" dirty="0">
                <a:solidFill>
                  <a:schemeClr val="tx1"/>
                </a:solidFill>
              </a:rPr>
              <a:t> system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Real </a:t>
            </a:r>
            <a:r>
              <a:rPr lang="sv-SE" sz="1286" dirty="0" err="1">
                <a:solidFill>
                  <a:schemeClr val="tx1"/>
                </a:solidFill>
              </a:rPr>
              <a:t>time</a:t>
            </a:r>
            <a:r>
              <a:rPr lang="sv-SE" sz="1286" dirty="0">
                <a:solidFill>
                  <a:schemeClr val="tx1"/>
                </a:solidFill>
              </a:rPr>
              <a:t> </a:t>
            </a:r>
            <a:r>
              <a:rPr lang="sv-SE" sz="1286" dirty="0" err="1">
                <a:solidFill>
                  <a:schemeClr val="tx1"/>
                </a:solidFill>
              </a:rPr>
              <a:t>diagnostics</a:t>
            </a:r>
            <a:endParaRPr lang="sv-SE" sz="1286" dirty="0">
              <a:solidFill>
                <a:schemeClr val="tx1"/>
              </a:solidFill>
            </a:endParaRPr>
          </a:p>
          <a:p>
            <a:pPr marL="204111" indent="-204111">
              <a:buFont typeface="Arial" charset="0"/>
              <a:buChar char="•"/>
            </a:pPr>
            <a:r>
              <a:rPr lang="sv-SE" sz="1286" dirty="0" err="1">
                <a:solidFill>
                  <a:schemeClr val="tx1"/>
                </a:solidFill>
              </a:rPr>
              <a:t>Condition</a:t>
            </a:r>
            <a:r>
              <a:rPr lang="sv-SE" sz="1286" dirty="0">
                <a:solidFill>
                  <a:schemeClr val="tx1"/>
                </a:solidFill>
              </a:rPr>
              <a:t> </a:t>
            </a:r>
            <a:r>
              <a:rPr lang="sv-SE" sz="1286" dirty="0" err="1">
                <a:solidFill>
                  <a:schemeClr val="tx1"/>
                </a:solidFill>
              </a:rPr>
              <a:t>monitoring</a:t>
            </a:r>
            <a:endParaRPr lang="sv-SE" sz="1286" dirty="0">
              <a:solidFill>
                <a:schemeClr val="tx1"/>
              </a:solidFill>
            </a:endParaRP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GUI</a:t>
            </a:r>
          </a:p>
        </p:txBody>
      </p:sp>
      <p:sp>
        <p:nvSpPr>
          <p:cNvPr id="2" name="TextBox 1"/>
          <p:cNvSpPr txBox="1"/>
          <p:nvPr/>
        </p:nvSpPr>
        <p:spPr>
          <a:xfrm rot="16200000">
            <a:off x="-423812" y="3071577"/>
            <a:ext cx="1396403" cy="31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29" dirty="0"/>
              <a:t>EPICS Layer</a:t>
            </a:r>
            <a:endParaRPr lang="en-US" sz="1429" dirty="0"/>
          </a:p>
        </p:txBody>
      </p:sp>
      <p:sp>
        <p:nvSpPr>
          <p:cNvPr id="51" name="TextBox 50"/>
          <p:cNvSpPr txBox="1"/>
          <p:nvPr/>
        </p:nvSpPr>
        <p:spPr>
          <a:xfrm rot="16200000">
            <a:off x="-423812" y="5857467"/>
            <a:ext cx="1396403" cy="31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29" dirty="0"/>
              <a:t>CHIC Layer</a:t>
            </a:r>
            <a:endParaRPr lang="en-US" sz="1429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131491" y="5417417"/>
            <a:ext cx="8888099" cy="103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417286" y="5534052"/>
            <a:ext cx="8318501" cy="1048491"/>
          </a:xfrm>
          <a:prstGeom prst="roundRect">
            <a:avLst>
              <a:gd name="adj" fmla="val 782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/>
          </a:p>
        </p:txBody>
      </p:sp>
      <p:sp>
        <p:nvSpPr>
          <p:cNvPr id="56" name="Rounded Rectangle 55"/>
          <p:cNvSpPr/>
          <p:nvPr/>
        </p:nvSpPr>
        <p:spPr>
          <a:xfrm>
            <a:off x="640835" y="5715763"/>
            <a:ext cx="7964714" cy="64890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sv-SE" sz="1286" dirty="0">
                <a:solidFill>
                  <a:schemeClr val="tx1"/>
                </a:solidFill>
              </a:rPr>
              <a:t>Interface  to CHIC</a:t>
            </a:r>
            <a:endParaRPr lang="en-US" sz="1286" dirty="0">
              <a:solidFill>
                <a:schemeClr val="tx1"/>
              </a:solidFill>
            </a:endParaRPr>
          </a:p>
        </p:txBody>
      </p:sp>
      <p:sp>
        <p:nvSpPr>
          <p:cNvPr id="61" name="Up-Down Arrow 60"/>
          <p:cNvSpPr/>
          <p:nvPr/>
        </p:nvSpPr>
        <p:spPr>
          <a:xfrm>
            <a:off x="4338885" y="5022684"/>
            <a:ext cx="473311" cy="671271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/>
          </a:p>
        </p:txBody>
      </p:sp>
      <p:pic>
        <p:nvPicPr>
          <p:cNvPr id="1027" name="Picture 3" descr="C:\Users\markusolsson\AppData\Local\Microsoft\Windows\Temporary Internet Files\Content.IE5\IF0PWZS4\rg1024-isometric-lcd-screen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018" y="1651785"/>
            <a:ext cx="339621" cy="55947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xtLst/>
        </p:spPr>
      </p:pic>
      <p:sp>
        <p:nvSpPr>
          <p:cNvPr id="71" name="Rounded Rectangle 70"/>
          <p:cNvSpPr/>
          <p:nvPr/>
        </p:nvSpPr>
        <p:spPr>
          <a:xfrm>
            <a:off x="5280728" y="3462626"/>
            <a:ext cx="3105996" cy="159677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sv-SE" sz="1714" dirty="0">
                <a:solidFill>
                  <a:schemeClr val="tx1"/>
                </a:solidFill>
              </a:rPr>
              <a:t>Timing PVs</a:t>
            </a:r>
          </a:p>
          <a:p>
            <a:pPr marL="204111" indent="-204111">
              <a:buFont typeface="Arial" charset="0"/>
              <a:buChar char="•"/>
            </a:pPr>
            <a:r>
              <a:rPr lang="sv-SE" sz="1286" dirty="0" err="1">
                <a:solidFill>
                  <a:schemeClr val="tx1"/>
                </a:solidFill>
              </a:rPr>
              <a:t>Frequencies</a:t>
            </a:r>
            <a:endParaRPr lang="sv-SE" sz="1286" dirty="0">
              <a:solidFill>
                <a:schemeClr val="tx1"/>
              </a:solidFill>
            </a:endParaRPr>
          </a:p>
          <a:p>
            <a:pPr marL="204111" indent="-204111">
              <a:buFont typeface="Arial" charset="0"/>
              <a:buChar char="•"/>
            </a:pPr>
            <a:r>
              <a:rPr lang="sv-SE" sz="1286" dirty="0" err="1">
                <a:solidFill>
                  <a:schemeClr val="tx1"/>
                </a:solidFill>
              </a:rPr>
              <a:t>Phase</a:t>
            </a:r>
            <a:r>
              <a:rPr lang="sv-SE" sz="1286" dirty="0">
                <a:solidFill>
                  <a:schemeClr val="tx1"/>
                </a:solidFill>
              </a:rPr>
              <a:t> </a:t>
            </a:r>
            <a:r>
              <a:rPr lang="sv-SE" sz="1286" dirty="0" err="1">
                <a:solidFill>
                  <a:schemeClr val="tx1"/>
                </a:solidFill>
              </a:rPr>
              <a:t>delays</a:t>
            </a:r>
            <a:endParaRPr lang="sv-SE" sz="1286" dirty="0">
              <a:solidFill>
                <a:schemeClr val="tx1"/>
              </a:solidFill>
            </a:endParaRPr>
          </a:p>
          <a:p>
            <a:pPr marL="204111" indent="-204111">
              <a:buFont typeface="Arial" charset="0"/>
              <a:buChar char="•"/>
            </a:pPr>
            <a:r>
              <a:rPr lang="sv-SE" sz="1286" dirty="0">
                <a:solidFill>
                  <a:schemeClr val="tx1"/>
                </a:solidFill>
              </a:rPr>
              <a:t>TDC </a:t>
            </a:r>
            <a:r>
              <a:rPr lang="sv-SE" sz="1286" dirty="0" err="1">
                <a:solidFill>
                  <a:schemeClr val="tx1"/>
                </a:solidFill>
              </a:rPr>
              <a:t>pulses</a:t>
            </a:r>
            <a:endParaRPr lang="sv-SE" sz="1286" dirty="0">
              <a:solidFill>
                <a:schemeClr val="tx1"/>
              </a:solidFill>
            </a:endParaRPr>
          </a:p>
          <a:p>
            <a:pPr marL="204111" indent="-204111">
              <a:buFont typeface="Arial" charset="0"/>
              <a:buChar char="•"/>
            </a:pPr>
            <a:r>
              <a:rPr lang="sv-SE" sz="1286" dirty="0" err="1">
                <a:solidFill>
                  <a:schemeClr val="tx1"/>
                </a:solidFill>
              </a:rPr>
              <a:t>Reference</a:t>
            </a:r>
            <a:r>
              <a:rPr lang="sv-SE" sz="1286" dirty="0">
                <a:solidFill>
                  <a:schemeClr val="tx1"/>
                </a:solidFill>
              </a:rPr>
              <a:t> </a:t>
            </a:r>
            <a:r>
              <a:rPr lang="sv-SE" sz="1286" dirty="0" err="1">
                <a:solidFill>
                  <a:schemeClr val="tx1"/>
                </a:solidFill>
              </a:rPr>
              <a:t>pulses</a:t>
            </a:r>
            <a:endParaRPr lang="sv-SE" sz="1286" dirty="0">
              <a:solidFill>
                <a:schemeClr val="tx1"/>
              </a:solidFill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131491" y="1231670"/>
            <a:ext cx="8888099" cy="1036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 rot="16200000">
            <a:off x="-381387" y="542069"/>
            <a:ext cx="1396403" cy="312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29" dirty="0" err="1"/>
              <a:t>DMSCLayer</a:t>
            </a:r>
            <a:endParaRPr lang="en-US" sz="1429" dirty="0"/>
          </a:p>
        </p:txBody>
      </p:sp>
      <p:sp>
        <p:nvSpPr>
          <p:cNvPr id="81" name="Rounded Rectangle 80"/>
          <p:cNvSpPr/>
          <p:nvPr/>
        </p:nvSpPr>
        <p:spPr>
          <a:xfrm>
            <a:off x="502139" y="258227"/>
            <a:ext cx="8318501" cy="918271"/>
          </a:xfrm>
          <a:prstGeom prst="roundRect">
            <a:avLst>
              <a:gd name="adj" fmla="val 782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/>
          </a:p>
        </p:txBody>
      </p:sp>
      <p:sp>
        <p:nvSpPr>
          <p:cNvPr id="82" name="Rounded Rectangle 81"/>
          <p:cNvSpPr/>
          <p:nvPr/>
        </p:nvSpPr>
        <p:spPr>
          <a:xfrm>
            <a:off x="679032" y="389838"/>
            <a:ext cx="7964714" cy="64890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r>
              <a:rPr lang="en-US" sz="1286">
                <a:solidFill>
                  <a:schemeClr val="tx1"/>
                </a:solidFill>
              </a:rPr>
              <a:t>DMSC Chopper </a:t>
            </a:r>
            <a:r>
              <a:rPr lang="en-US" sz="1286" dirty="0">
                <a:solidFill>
                  <a:schemeClr val="tx1"/>
                </a:solidFill>
              </a:rPr>
              <a:t>user interface</a:t>
            </a:r>
          </a:p>
        </p:txBody>
      </p:sp>
      <p:sp>
        <p:nvSpPr>
          <p:cNvPr id="85" name="Up-Down Arrow 84"/>
          <p:cNvSpPr/>
          <p:nvPr/>
        </p:nvSpPr>
        <p:spPr>
          <a:xfrm>
            <a:off x="4338882" y="1060552"/>
            <a:ext cx="473311" cy="579254"/>
          </a:xfrm>
          <a:prstGeom prst="upDownArrow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5306" tIns="32653" rIns="65306" bIns="32653" spcCol="0" rtlCol="0" anchor="ctr"/>
          <a:lstStyle/>
          <a:p>
            <a:pPr algn="ctr"/>
            <a:endParaRPr lang="en-US" sz="1286"/>
          </a:p>
        </p:txBody>
      </p:sp>
    </p:spTree>
    <p:extLst>
      <p:ext uri="{BB962C8B-B14F-4D97-AF65-F5344CB8AC3E}">
        <p14:creationId xmlns:p14="http://schemas.microsoft.com/office/powerpoint/2010/main" val="1059890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BE2E5F31-24D2-2442-884E-92F751DE744D}"/>
              </a:ext>
            </a:extLst>
          </p:cNvPr>
          <p:cNvSpPr/>
          <p:nvPr/>
        </p:nvSpPr>
        <p:spPr>
          <a:xfrm>
            <a:off x="5641112" y="4172151"/>
            <a:ext cx="3022104" cy="213032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EPICS – </a:t>
            </a:r>
            <a:r>
              <a:rPr lang="en-GB" dirty="0" err="1">
                <a:sym typeface="Wingdings" pitchFamily="2" charset="2"/>
              </a:rPr>
              <a:t>Beckhoff</a:t>
            </a:r>
            <a:r>
              <a:rPr lang="en-GB" dirty="0">
                <a:sym typeface="Wingdings" pitchFamily="2" charset="2"/>
              </a:rPr>
              <a:t> interface overview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6</a:t>
            </a:fld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4B7A6A9B-B774-2B41-84C6-592B656FF6BC}"/>
              </a:ext>
            </a:extLst>
          </p:cNvPr>
          <p:cNvSpPr/>
          <p:nvPr/>
        </p:nvSpPr>
        <p:spPr>
          <a:xfrm>
            <a:off x="5641112" y="1732348"/>
            <a:ext cx="3045688" cy="961041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ACF7B83-9145-E74C-876E-A2973EE635CA}"/>
              </a:ext>
            </a:extLst>
          </p:cNvPr>
          <p:cNvSpPr/>
          <p:nvPr/>
        </p:nvSpPr>
        <p:spPr>
          <a:xfrm>
            <a:off x="6103992" y="4304846"/>
            <a:ext cx="2016224" cy="65939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ESS Message layer</a:t>
            </a:r>
          </a:p>
          <a:p>
            <a:pPr algn="ctr"/>
            <a:r>
              <a:rPr lang="en-US" sz="1600" dirty="0"/>
              <a:t>(In ST)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00EA59-8881-5640-8E5D-E3A63395D2BC}"/>
              </a:ext>
            </a:extLst>
          </p:cNvPr>
          <p:cNvSpPr txBox="1"/>
          <p:nvPr/>
        </p:nvSpPr>
        <p:spPr>
          <a:xfrm>
            <a:off x="7847856" y="3251945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Modbus</a:t>
            </a:r>
            <a:r>
              <a:rPr lang="sv-SE" sz="1400" dirty="0"/>
              <a:t> TCP/IP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11A4F4-A1C1-B84B-93B0-DBC9DA761552}"/>
              </a:ext>
            </a:extLst>
          </p:cNvPr>
          <p:cNvSpPr txBox="1"/>
          <p:nvPr/>
        </p:nvSpPr>
        <p:spPr>
          <a:xfrm>
            <a:off x="5368536" y="3235851"/>
            <a:ext cx="689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/>
              <a:t>TCP/IP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7C1C9B8-F737-6A4A-8172-7F1868FC17FF}"/>
              </a:ext>
            </a:extLst>
          </p:cNvPr>
          <p:cNvSpPr/>
          <p:nvPr/>
        </p:nvSpPr>
        <p:spPr>
          <a:xfrm>
            <a:off x="6115000" y="5354622"/>
            <a:ext cx="2016224" cy="659393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Airbus Message layer (C++)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DAD64DD-2881-6143-8B20-4679D0502215}"/>
              </a:ext>
            </a:extLst>
          </p:cNvPr>
          <p:cNvCxnSpPr/>
          <p:nvPr/>
        </p:nvCxnSpPr>
        <p:spPr>
          <a:xfrm>
            <a:off x="7153280" y="4969250"/>
            <a:ext cx="0" cy="385372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0FA754C-63F1-DA46-B3C6-6861E4B8EB72}"/>
              </a:ext>
            </a:extLst>
          </p:cNvPr>
          <p:cNvSpPr txBox="1"/>
          <p:nvPr/>
        </p:nvSpPr>
        <p:spPr>
          <a:xfrm>
            <a:off x="7291617" y="501643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 dirty="0" err="1"/>
              <a:t>TcCOM</a:t>
            </a:r>
            <a:endParaRPr lang="sv-SE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1E0B1E-3CBE-FF49-AD02-43A3537230E2}"/>
              </a:ext>
            </a:extLst>
          </p:cNvPr>
          <p:cNvSpPr txBox="1"/>
          <p:nvPr/>
        </p:nvSpPr>
        <p:spPr>
          <a:xfrm rot="16200000">
            <a:off x="5242272" y="4981233"/>
            <a:ext cx="1249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400"/>
              <a:t>CHIC </a:t>
            </a:r>
            <a:r>
              <a:rPr lang="sv-SE" sz="1400" err="1"/>
              <a:t>Beckhoff</a:t>
            </a:r>
            <a:endParaRPr lang="sv-SE" sz="140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D6AEF582-ED9F-4742-BC4E-37C5939EBEDC}"/>
              </a:ext>
            </a:extLst>
          </p:cNvPr>
          <p:cNvSpPr/>
          <p:nvPr/>
        </p:nvSpPr>
        <p:spPr>
          <a:xfrm rot="10800000">
            <a:off x="6293125" y="2889998"/>
            <a:ext cx="792088" cy="1151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96BDD423-D9EE-B941-9752-CD332CB24970}"/>
              </a:ext>
            </a:extLst>
          </p:cNvPr>
          <p:cNvSpPr/>
          <p:nvPr/>
        </p:nvSpPr>
        <p:spPr>
          <a:xfrm>
            <a:off x="7249907" y="2966608"/>
            <a:ext cx="792088" cy="11516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F366F42B-0276-0446-8591-35ABD35A8340}"/>
              </a:ext>
            </a:extLst>
          </p:cNvPr>
          <p:cNvSpPr txBox="1">
            <a:spLocks/>
          </p:cNvSpPr>
          <p:nvPr/>
        </p:nvSpPr>
        <p:spPr>
          <a:xfrm>
            <a:off x="333201" y="1570024"/>
            <a:ext cx="4692785" cy="473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Modbus TCP/IP to PLC</a:t>
            </a:r>
          </a:p>
          <a:p>
            <a:r>
              <a:rPr lang="en-US" dirty="0"/>
              <a:t>TCP/IP to EPICS</a:t>
            </a:r>
          </a:p>
          <a:p>
            <a:r>
              <a:rPr lang="en-US" dirty="0"/>
              <a:t>Two ”message layers” one in ST (owned by ESS) one in C++ owned by Airbus. </a:t>
            </a:r>
          </a:p>
          <a:p>
            <a:r>
              <a:rPr lang="en-US" dirty="0"/>
              <a:t>Full implementation of all layers scheduled to fall 2018.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623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Automated</a:t>
            </a:r>
            <a:r>
              <a:rPr lang="sv-SE" dirty="0"/>
              <a:t> script – PLC </a:t>
            </a:r>
            <a:r>
              <a:rPr lang="sv-SE" dirty="0" err="1"/>
              <a:t>Factory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7D88064-4AD7-764F-B380-6E1B2C41BEF5}"/>
              </a:ext>
            </a:extLst>
          </p:cNvPr>
          <p:cNvSpPr/>
          <p:nvPr/>
        </p:nvSpPr>
        <p:spPr>
          <a:xfrm>
            <a:off x="7329790" y="5561974"/>
            <a:ext cx="1627787" cy="74455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EPICS IOC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EA62157-FEBF-8C4F-8037-CA8BBAD8CFF7}"/>
              </a:ext>
            </a:extLst>
          </p:cNvPr>
          <p:cNvSpPr/>
          <p:nvPr/>
        </p:nvSpPr>
        <p:spPr>
          <a:xfrm>
            <a:off x="5282648" y="5535504"/>
            <a:ext cx="1606874" cy="74010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PLC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32D08B-3B8D-A84B-80D7-96365F817726}"/>
              </a:ext>
            </a:extLst>
          </p:cNvPr>
          <p:cNvSpPr/>
          <p:nvPr/>
        </p:nvSpPr>
        <p:spPr>
          <a:xfrm>
            <a:off x="6086085" y="3477566"/>
            <a:ext cx="2016224" cy="79208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PLC Factory</a:t>
            </a:r>
          </a:p>
          <a:p>
            <a:pPr algn="ctr"/>
            <a:r>
              <a:rPr lang="en-US" sz="1600" dirty="0"/>
              <a:t>(python script)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EC034-B644-1643-B949-69D2FF88E492}"/>
              </a:ext>
            </a:extLst>
          </p:cNvPr>
          <p:cNvSpPr txBox="1"/>
          <p:nvPr/>
        </p:nvSpPr>
        <p:spPr>
          <a:xfrm>
            <a:off x="5330001" y="45713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 </a:t>
            </a:r>
            <a:r>
              <a:rPr lang="sv-SE" dirty="0" err="1"/>
              <a:t>code</a:t>
            </a: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79A2C-1DDF-B64B-A5B3-58722581C030}"/>
              </a:ext>
            </a:extLst>
          </p:cNvPr>
          <p:cNvSpPr txBox="1"/>
          <p:nvPr/>
        </p:nvSpPr>
        <p:spPr>
          <a:xfrm>
            <a:off x="8102309" y="431457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EPICS </a:t>
            </a:r>
          </a:p>
          <a:p>
            <a:r>
              <a:rPr lang="sv-SE" dirty="0" err="1"/>
              <a:t>module</a:t>
            </a:r>
            <a:endParaRPr lang="sv-SE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8D03C3-031D-3F46-BAF2-25332E7F14C0}"/>
              </a:ext>
            </a:extLst>
          </p:cNvPr>
          <p:cNvSpPr/>
          <p:nvPr/>
        </p:nvSpPr>
        <p:spPr>
          <a:xfrm>
            <a:off x="6086085" y="1839673"/>
            <a:ext cx="2016224" cy="7401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Config</a:t>
            </a:r>
            <a:r>
              <a:rPr lang="en-US" sz="1600" dirty="0"/>
              <a:t> file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71682C5-2AB3-7C4C-80D2-F8770BDE19F5}"/>
              </a:ext>
            </a:extLst>
          </p:cNvPr>
          <p:cNvSpPr/>
          <p:nvPr/>
        </p:nvSpPr>
        <p:spPr>
          <a:xfrm>
            <a:off x="6698153" y="2726573"/>
            <a:ext cx="79208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332B229D-43F7-F34F-AB9A-3FB82772B1BA}"/>
              </a:ext>
            </a:extLst>
          </p:cNvPr>
          <p:cNvSpPr/>
          <p:nvPr/>
        </p:nvSpPr>
        <p:spPr>
          <a:xfrm rot="19983526">
            <a:off x="7492033" y="4480596"/>
            <a:ext cx="624495" cy="960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B51DB49B-C7B2-3242-BDF4-1B6F5FB34144}"/>
              </a:ext>
            </a:extLst>
          </p:cNvPr>
          <p:cNvSpPr/>
          <p:nvPr/>
        </p:nvSpPr>
        <p:spPr>
          <a:xfrm rot="1729123">
            <a:off x="6186939" y="4460416"/>
            <a:ext cx="624495" cy="960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9B7FC-AA50-7E49-BC7E-6F3D07DCE829}"/>
              </a:ext>
            </a:extLst>
          </p:cNvPr>
          <p:cNvSpPr txBox="1"/>
          <p:nvPr/>
        </p:nvSpPr>
        <p:spPr>
          <a:xfrm>
            <a:off x="4799952" y="1537655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Variables</a:t>
            </a:r>
            <a:r>
              <a:rPr lang="sv-SE" dirty="0"/>
              <a:t> for </a:t>
            </a:r>
            <a:r>
              <a:rPr lang="sv-SE" dirty="0" err="1"/>
              <a:t>control</a:t>
            </a:r>
            <a:r>
              <a:rPr lang="sv-SE" dirty="0"/>
              <a:t> and </a:t>
            </a:r>
            <a:r>
              <a:rPr lang="sv-SE" dirty="0" err="1"/>
              <a:t>monitoring</a:t>
            </a:r>
            <a:endParaRPr lang="sv-SE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7E54FB-75F5-B742-AD83-67211DB11870}"/>
              </a:ext>
            </a:extLst>
          </p:cNvPr>
          <p:cNvSpPr txBox="1">
            <a:spLocks/>
          </p:cNvSpPr>
          <p:nvPr/>
        </p:nvSpPr>
        <p:spPr>
          <a:xfrm>
            <a:off x="333201" y="1570024"/>
            <a:ext cx="4692785" cy="473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by </a:t>
            </a:r>
            <a:r>
              <a:rPr lang="en-US" dirty="0" err="1"/>
              <a:t>Mikl</a:t>
            </a:r>
            <a:r>
              <a:rPr lang="sv-SE" dirty="0" err="1"/>
              <a:t>ó</a:t>
            </a:r>
            <a:r>
              <a:rPr lang="en-US" dirty="0"/>
              <a:t>s </a:t>
            </a:r>
            <a:r>
              <a:rPr lang="en-US" dirty="0" err="1"/>
              <a:t>Boros</a:t>
            </a:r>
            <a:r>
              <a:rPr lang="en-US" dirty="0"/>
              <a:t> and </a:t>
            </a:r>
            <a:r>
              <a:rPr lang="en-US" dirty="0" err="1"/>
              <a:t>Andr</a:t>
            </a:r>
            <a:r>
              <a:rPr lang="sv-SE" dirty="0" err="1"/>
              <a:t>és</a:t>
            </a:r>
            <a:r>
              <a:rPr lang="sv-SE" dirty="0"/>
              <a:t> </a:t>
            </a:r>
            <a:r>
              <a:rPr lang="sv-SE" dirty="0" err="1"/>
              <a:t>Quintanilla</a:t>
            </a:r>
            <a:endParaRPr lang="sv-SE" dirty="0"/>
          </a:p>
          <a:p>
            <a:r>
              <a:rPr lang="en-US" dirty="0"/>
              <a:t>Variables for control and monitoring. </a:t>
            </a:r>
          </a:p>
          <a:p>
            <a:r>
              <a:rPr lang="en-US" dirty="0"/>
              <a:t>The script will create two sets of code, one to PLC and one to an EPICS module</a:t>
            </a:r>
          </a:p>
          <a:p>
            <a:r>
              <a:rPr lang="en-US" dirty="0"/>
              <a:t>Will save a lot of time and reduce the risk of human errors.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0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Automated</a:t>
            </a:r>
            <a:r>
              <a:rPr lang="sv-SE" dirty="0"/>
              <a:t> script – PLC </a:t>
            </a:r>
            <a:r>
              <a:rPr lang="sv-SE" dirty="0" err="1"/>
              <a:t>Factory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C32D08B-3B8D-A84B-80D7-96365F817726}"/>
              </a:ext>
            </a:extLst>
          </p:cNvPr>
          <p:cNvSpPr/>
          <p:nvPr/>
        </p:nvSpPr>
        <p:spPr>
          <a:xfrm>
            <a:off x="6086085" y="3477566"/>
            <a:ext cx="2016224" cy="79208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PLC Factory</a:t>
            </a:r>
          </a:p>
          <a:p>
            <a:pPr algn="ctr"/>
            <a:r>
              <a:rPr lang="en-US" sz="1600" dirty="0"/>
              <a:t>(python script)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EEC034-B644-1643-B949-69D2FF88E492}"/>
              </a:ext>
            </a:extLst>
          </p:cNvPr>
          <p:cNvSpPr txBox="1"/>
          <p:nvPr/>
        </p:nvSpPr>
        <p:spPr>
          <a:xfrm>
            <a:off x="5330001" y="4571392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ST </a:t>
            </a:r>
            <a:r>
              <a:rPr lang="sv-SE" dirty="0" err="1"/>
              <a:t>code</a:t>
            </a:r>
            <a:endParaRPr lang="sv-SE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D79A2C-1DDF-B64B-A5B3-58722581C030}"/>
              </a:ext>
            </a:extLst>
          </p:cNvPr>
          <p:cNvSpPr txBox="1"/>
          <p:nvPr/>
        </p:nvSpPr>
        <p:spPr>
          <a:xfrm>
            <a:off x="8102309" y="4314573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EPICS </a:t>
            </a:r>
          </a:p>
          <a:p>
            <a:r>
              <a:rPr lang="sv-SE" dirty="0" err="1"/>
              <a:t>module</a:t>
            </a:r>
            <a:endParaRPr lang="sv-SE" dirty="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78D03C3-031D-3F46-BAF2-25332E7F14C0}"/>
              </a:ext>
            </a:extLst>
          </p:cNvPr>
          <p:cNvSpPr/>
          <p:nvPr/>
        </p:nvSpPr>
        <p:spPr>
          <a:xfrm>
            <a:off x="6086085" y="1839673"/>
            <a:ext cx="2016224" cy="740108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/>
              <a:t>Config</a:t>
            </a:r>
            <a:r>
              <a:rPr lang="en-US" sz="1600" dirty="0"/>
              <a:t> file</a:t>
            </a:r>
          </a:p>
        </p:txBody>
      </p:sp>
      <p:sp>
        <p:nvSpPr>
          <p:cNvPr id="24" name="Down Arrow 23">
            <a:extLst>
              <a:ext uri="{FF2B5EF4-FFF2-40B4-BE49-F238E27FC236}">
                <a16:creationId xmlns:a16="http://schemas.microsoft.com/office/drawing/2014/main" id="{071682C5-2AB3-7C4C-80D2-F8770BDE19F5}"/>
              </a:ext>
            </a:extLst>
          </p:cNvPr>
          <p:cNvSpPr/>
          <p:nvPr/>
        </p:nvSpPr>
        <p:spPr>
          <a:xfrm>
            <a:off x="6698153" y="2726573"/>
            <a:ext cx="792088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5" name="Down Arrow 24">
            <a:extLst>
              <a:ext uri="{FF2B5EF4-FFF2-40B4-BE49-F238E27FC236}">
                <a16:creationId xmlns:a16="http://schemas.microsoft.com/office/drawing/2014/main" id="{332B229D-43F7-F34F-AB9A-3FB82772B1BA}"/>
              </a:ext>
            </a:extLst>
          </p:cNvPr>
          <p:cNvSpPr/>
          <p:nvPr/>
        </p:nvSpPr>
        <p:spPr>
          <a:xfrm rot="19983526">
            <a:off x="7492033" y="4480596"/>
            <a:ext cx="624495" cy="960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Down Arrow 25">
            <a:extLst>
              <a:ext uri="{FF2B5EF4-FFF2-40B4-BE49-F238E27FC236}">
                <a16:creationId xmlns:a16="http://schemas.microsoft.com/office/drawing/2014/main" id="{B51DB49B-C7B2-3242-BDF4-1B6F5FB34144}"/>
              </a:ext>
            </a:extLst>
          </p:cNvPr>
          <p:cNvSpPr/>
          <p:nvPr/>
        </p:nvSpPr>
        <p:spPr>
          <a:xfrm rot="1729123">
            <a:off x="6186939" y="4460416"/>
            <a:ext cx="624495" cy="9606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A79B7FC-AA50-7E49-BC7E-6F3D07DCE829}"/>
              </a:ext>
            </a:extLst>
          </p:cNvPr>
          <p:cNvSpPr txBox="1"/>
          <p:nvPr/>
        </p:nvSpPr>
        <p:spPr>
          <a:xfrm>
            <a:off x="4799952" y="1537655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 err="1"/>
              <a:t>Variables</a:t>
            </a:r>
            <a:r>
              <a:rPr lang="sv-SE" dirty="0"/>
              <a:t> for </a:t>
            </a:r>
            <a:r>
              <a:rPr lang="sv-SE" dirty="0" err="1"/>
              <a:t>control</a:t>
            </a:r>
            <a:r>
              <a:rPr lang="sv-SE" dirty="0"/>
              <a:t> and </a:t>
            </a:r>
            <a:r>
              <a:rPr lang="sv-SE" dirty="0" err="1"/>
              <a:t>monitoring</a:t>
            </a:r>
            <a:endParaRPr lang="sv-SE" dirty="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07E54FB-75F5-B742-AD83-67211DB11870}"/>
              </a:ext>
            </a:extLst>
          </p:cNvPr>
          <p:cNvSpPr txBox="1">
            <a:spLocks/>
          </p:cNvSpPr>
          <p:nvPr/>
        </p:nvSpPr>
        <p:spPr>
          <a:xfrm>
            <a:off x="333201" y="1570024"/>
            <a:ext cx="4692785" cy="47365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by </a:t>
            </a:r>
            <a:r>
              <a:rPr lang="en-US" dirty="0" err="1"/>
              <a:t>Mikl</a:t>
            </a:r>
            <a:r>
              <a:rPr lang="sv-SE" dirty="0" err="1"/>
              <a:t>ó</a:t>
            </a:r>
            <a:r>
              <a:rPr lang="en-US" dirty="0"/>
              <a:t>s </a:t>
            </a:r>
            <a:r>
              <a:rPr lang="en-US" dirty="0" err="1"/>
              <a:t>Boros</a:t>
            </a:r>
            <a:r>
              <a:rPr lang="en-US" dirty="0"/>
              <a:t> and </a:t>
            </a:r>
            <a:r>
              <a:rPr lang="en-US" dirty="0" err="1"/>
              <a:t>Andr</a:t>
            </a:r>
            <a:r>
              <a:rPr lang="sv-SE" dirty="0" err="1"/>
              <a:t>és</a:t>
            </a:r>
            <a:r>
              <a:rPr lang="sv-SE" dirty="0"/>
              <a:t> </a:t>
            </a:r>
            <a:r>
              <a:rPr lang="sv-SE" dirty="0" err="1"/>
              <a:t>Quintanilla</a:t>
            </a:r>
            <a:endParaRPr lang="sv-SE" dirty="0"/>
          </a:p>
          <a:p>
            <a:r>
              <a:rPr lang="en-US" dirty="0"/>
              <a:t>Variables for control and monitoring. </a:t>
            </a:r>
          </a:p>
          <a:p>
            <a:r>
              <a:rPr lang="en-US" dirty="0"/>
              <a:t>The script will create two sets of code, one to PLC and one to an EPICS module</a:t>
            </a:r>
          </a:p>
          <a:p>
            <a:r>
              <a:rPr lang="en-US" dirty="0"/>
              <a:t>Will save a lot of time and reduce the risk of human errors.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5" name="Freeform 6">
            <a:extLst>
              <a:ext uri="{FF2B5EF4-FFF2-40B4-BE49-F238E27FC236}">
                <a16:creationId xmlns:a16="http://schemas.microsoft.com/office/drawing/2014/main" id="{764FA139-3DEE-A24B-AF2A-929277CE4063}"/>
              </a:ext>
            </a:extLst>
          </p:cNvPr>
          <p:cNvSpPr>
            <a:spLocks/>
          </p:cNvSpPr>
          <p:nvPr/>
        </p:nvSpPr>
        <p:spPr bwMode="auto">
          <a:xfrm>
            <a:off x="5972997" y="5603272"/>
            <a:ext cx="1431326" cy="1099602"/>
          </a:xfrm>
          <a:custGeom>
            <a:avLst/>
            <a:gdLst>
              <a:gd name="T0" fmla="*/ 861 w 2587"/>
              <a:gd name="T1" fmla="*/ 195 h 2151"/>
              <a:gd name="T2" fmla="*/ 885 w 2587"/>
              <a:gd name="T3" fmla="*/ 143 h 2151"/>
              <a:gd name="T4" fmla="*/ 931 w 2587"/>
              <a:gd name="T5" fmla="*/ 97 h 2151"/>
              <a:gd name="T6" fmla="*/ 965 w 2587"/>
              <a:gd name="T7" fmla="*/ 76 h 2151"/>
              <a:gd name="T8" fmla="*/ 988 w 2587"/>
              <a:gd name="T9" fmla="*/ 47 h 2151"/>
              <a:gd name="T10" fmla="*/ 985 w 2587"/>
              <a:gd name="T11" fmla="*/ 21 h 2151"/>
              <a:gd name="T12" fmla="*/ 955 w 2587"/>
              <a:gd name="T13" fmla="*/ 3 h 2151"/>
              <a:gd name="T14" fmla="*/ 0 w 2587"/>
              <a:gd name="T15" fmla="*/ 2151 h 2151"/>
              <a:gd name="T16" fmla="*/ 2156 w 2587"/>
              <a:gd name="T17" fmla="*/ 1220 h 2151"/>
              <a:gd name="T18" fmla="*/ 2163 w 2587"/>
              <a:gd name="T19" fmla="*/ 1186 h 2151"/>
              <a:gd name="T20" fmla="*/ 2182 w 2587"/>
              <a:gd name="T21" fmla="*/ 1163 h 2151"/>
              <a:gd name="T22" fmla="*/ 2211 w 2587"/>
              <a:gd name="T23" fmla="*/ 1166 h 2151"/>
              <a:gd name="T24" fmla="*/ 2239 w 2587"/>
              <a:gd name="T25" fmla="*/ 1196 h 2151"/>
              <a:gd name="T26" fmla="*/ 2263 w 2587"/>
              <a:gd name="T27" fmla="*/ 1235 h 2151"/>
              <a:gd name="T28" fmla="*/ 2309 w 2587"/>
              <a:gd name="T29" fmla="*/ 1274 h 2151"/>
              <a:gd name="T30" fmla="*/ 2368 w 2587"/>
              <a:gd name="T31" fmla="*/ 1293 h 2151"/>
              <a:gd name="T32" fmla="*/ 2426 w 2587"/>
              <a:gd name="T33" fmla="*/ 1288 h 2151"/>
              <a:gd name="T34" fmla="*/ 2498 w 2587"/>
              <a:gd name="T35" fmla="*/ 1251 h 2151"/>
              <a:gd name="T36" fmla="*/ 2553 w 2587"/>
              <a:gd name="T37" fmla="*/ 1184 h 2151"/>
              <a:gd name="T38" fmla="*/ 2582 w 2587"/>
              <a:gd name="T39" fmla="*/ 1095 h 2151"/>
              <a:gd name="T40" fmla="*/ 2586 w 2587"/>
              <a:gd name="T41" fmla="*/ 1018 h 2151"/>
              <a:gd name="T42" fmla="*/ 2563 w 2587"/>
              <a:gd name="T43" fmla="*/ 926 h 2151"/>
              <a:gd name="T44" fmla="*/ 2514 w 2587"/>
              <a:gd name="T45" fmla="*/ 852 h 2151"/>
              <a:gd name="T46" fmla="*/ 2446 w 2587"/>
              <a:gd name="T47" fmla="*/ 805 h 2151"/>
              <a:gd name="T48" fmla="*/ 2385 w 2587"/>
              <a:gd name="T49" fmla="*/ 794 h 2151"/>
              <a:gd name="T50" fmla="*/ 2322 w 2587"/>
              <a:gd name="T51" fmla="*/ 808 h 2151"/>
              <a:gd name="T52" fmla="*/ 2278 w 2587"/>
              <a:gd name="T53" fmla="*/ 838 h 2151"/>
              <a:gd name="T54" fmla="*/ 2245 w 2587"/>
              <a:gd name="T55" fmla="*/ 882 h 2151"/>
              <a:gd name="T56" fmla="*/ 2218 w 2587"/>
              <a:gd name="T57" fmla="*/ 917 h 2151"/>
              <a:gd name="T58" fmla="*/ 2189 w 2587"/>
              <a:gd name="T59" fmla="*/ 927 h 2151"/>
              <a:gd name="T60" fmla="*/ 2166 w 2587"/>
              <a:gd name="T61" fmla="*/ 911 h 2151"/>
              <a:gd name="T62" fmla="*/ 2156 w 2587"/>
              <a:gd name="T63" fmla="*/ 869 h 2151"/>
              <a:gd name="T64" fmla="*/ 1282 w 2587"/>
              <a:gd name="T65" fmla="*/ 0 h 2151"/>
              <a:gd name="T66" fmla="*/ 1248 w 2587"/>
              <a:gd name="T67" fmla="*/ 6 h 2151"/>
              <a:gd name="T68" fmla="*/ 1227 w 2587"/>
              <a:gd name="T69" fmla="*/ 27 h 2151"/>
              <a:gd name="T70" fmla="*/ 1229 w 2587"/>
              <a:gd name="T71" fmla="*/ 55 h 2151"/>
              <a:gd name="T72" fmla="*/ 1258 w 2587"/>
              <a:gd name="T73" fmla="*/ 83 h 2151"/>
              <a:gd name="T74" fmla="*/ 1297 w 2587"/>
              <a:gd name="T75" fmla="*/ 107 h 2151"/>
              <a:gd name="T76" fmla="*/ 1336 w 2587"/>
              <a:gd name="T77" fmla="*/ 154 h 2151"/>
              <a:gd name="T78" fmla="*/ 1356 w 2587"/>
              <a:gd name="T79" fmla="*/ 213 h 2151"/>
              <a:gd name="T80" fmla="*/ 1352 w 2587"/>
              <a:gd name="T81" fmla="*/ 270 h 2151"/>
              <a:gd name="T82" fmla="*/ 1313 w 2587"/>
              <a:gd name="T83" fmla="*/ 341 h 2151"/>
              <a:gd name="T84" fmla="*/ 1247 w 2587"/>
              <a:gd name="T85" fmla="*/ 397 h 2151"/>
              <a:gd name="T86" fmla="*/ 1157 w 2587"/>
              <a:gd name="T87" fmla="*/ 426 h 2151"/>
              <a:gd name="T88" fmla="*/ 1082 w 2587"/>
              <a:gd name="T89" fmla="*/ 429 h 2151"/>
              <a:gd name="T90" fmla="*/ 988 w 2587"/>
              <a:gd name="T91" fmla="*/ 406 h 2151"/>
              <a:gd name="T92" fmla="*/ 915 w 2587"/>
              <a:gd name="T93" fmla="*/ 358 h 2151"/>
              <a:gd name="T94" fmla="*/ 869 w 2587"/>
              <a:gd name="T95" fmla="*/ 289 h 2151"/>
              <a:gd name="T96" fmla="*/ 858 w 2587"/>
              <a:gd name="T97" fmla="*/ 231 h 2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587" h="2151">
                <a:moveTo>
                  <a:pt x="858" y="231"/>
                </a:moveTo>
                <a:lnTo>
                  <a:pt x="858" y="231"/>
                </a:lnTo>
                <a:lnTo>
                  <a:pt x="858" y="213"/>
                </a:lnTo>
                <a:lnTo>
                  <a:pt x="861" y="195"/>
                </a:lnTo>
                <a:lnTo>
                  <a:pt x="866" y="180"/>
                </a:lnTo>
                <a:lnTo>
                  <a:pt x="871" y="166"/>
                </a:lnTo>
                <a:lnTo>
                  <a:pt x="877" y="154"/>
                </a:lnTo>
                <a:lnTo>
                  <a:pt x="885" y="143"/>
                </a:lnTo>
                <a:lnTo>
                  <a:pt x="893" y="131"/>
                </a:lnTo>
                <a:lnTo>
                  <a:pt x="902" y="123"/>
                </a:lnTo>
                <a:lnTo>
                  <a:pt x="918" y="107"/>
                </a:lnTo>
                <a:lnTo>
                  <a:pt x="931" y="97"/>
                </a:lnTo>
                <a:lnTo>
                  <a:pt x="946" y="89"/>
                </a:lnTo>
                <a:lnTo>
                  <a:pt x="946" y="89"/>
                </a:lnTo>
                <a:lnTo>
                  <a:pt x="955" y="83"/>
                </a:lnTo>
                <a:lnTo>
                  <a:pt x="965" y="76"/>
                </a:lnTo>
                <a:lnTo>
                  <a:pt x="973" y="70"/>
                </a:lnTo>
                <a:lnTo>
                  <a:pt x="980" y="62"/>
                </a:lnTo>
                <a:lnTo>
                  <a:pt x="985" y="55"/>
                </a:lnTo>
                <a:lnTo>
                  <a:pt x="988" y="47"/>
                </a:lnTo>
                <a:lnTo>
                  <a:pt x="989" y="40"/>
                </a:lnTo>
                <a:lnTo>
                  <a:pt x="989" y="34"/>
                </a:lnTo>
                <a:lnTo>
                  <a:pt x="988" y="27"/>
                </a:lnTo>
                <a:lnTo>
                  <a:pt x="985" y="21"/>
                </a:lnTo>
                <a:lnTo>
                  <a:pt x="980" y="14"/>
                </a:lnTo>
                <a:lnTo>
                  <a:pt x="973" y="9"/>
                </a:lnTo>
                <a:lnTo>
                  <a:pt x="965" y="6"/>
                </a:lnTo>
                <a:lnTo>
                  <a:pt x="955" y="3"/>
                </a:lnTo>
                <a:lnTo>
                  <a:pt x="944" y="1"/>
                </a:lnTo>
                <a:lnTo>
                  <a:pt x="933" y="0"/>
                </a:lnTo>
                <a:lnTo>
                  <a:pt x="0" y="0"/>
                </a:lnTo>
                <a:lnTo>
                  <a:pt x="0" y="2151"/>
                </a:lnTo>
                <a:lnTo>
                  <a:pt x="2154" y="2151"/>
                </a:lnTo>
                <a:lnTo>
                  <a:pt x="2154" y="1656"/>
                </a:lnTo>
                <a:lnTo>
                  <a:pt x="2156" y="1656"/>
                </a:lnTo>
                <a:lnTo>
                  <a:pt x="2156" y="1220"/>
                </a:lnTo>
                <a:lnTo>
                  <a:pt x="2156" y="1220"/>
                </a:lnTo>
                <a:lnTo>
                  <a:pt x="2158" y="1207"/>
                </a:lnTo>
                <a:lnTo>
                  <a:pt x="2159" y="1196"/>
                </a:lnTo>
                <a:lnTo>
                  <a:pt x="2163" y="1186"/>
                </a:lnTo>
                <a:lnTo>
                  <a:pt x="2166" y="1178"/>
                </a:lnTo>
                <a:lnTo>
                  <a:pt x="2171" y="1171"/>
                </a:lnTo>
                <a:lnTo>
                  <a:pt x="2177" y="1166"/>
                </a:lnTo>
                <a:lnTo>
                  <a:pt x="2182" y="1163"/>
                </a:lnTo>
                <a:lnTo>
                  <a:pt x="2189" y="1161"/>
                </a:lnTo>
                <a:lnTo>
                  <a:pt x="2197" y="1161"/>
                </a:lnTo>
                <a:lnTo>
                  <a:pt x="2203" y="1163"/>
                </a:lnTo>
                <a:lnTo>
                  <a:pt x="2211" y="1166"/>
                </a:lnTo>
                <a:lnTo>
                  <a:pt x="2218" y="1171"/>
                </a:lnTo>
                <a:lnTo>
                  <a:pt x="2226" y="1178"/>
                </a:lnTo>
                <a:lnTo>
                  <a:pt x="2232" y="1186"/>
                </a:lnTo>
                <a:lnTo>
                  <a:pt x="2239" y="1196"/>
                </a:lnTo>
                <a:lnTo>
                  <a:pt x="2245" y="1207"/>
                </a:lnTo>
                <a:lnTo>
                  <a:pt x="2245" y="1207"/>
                </a:lnTo>
                <a:lnTo>
                  <a:pt x="2254" y="1220"/>
                </a:lnTo>
                <a:lnTo>
                  <a:pt x="2263" y="1235"/>
                </a:lnTo>
                <a:lnTo>
                  <a:pt x="2278" y="1251"/>
                </a:lnTo>
                <a:lnTo>
                  <a:pt x="2288" y="1259"/>
                </a:lnTo>
                <a:lnTo>
                  <a:pt x="2298" y="1266"/>
                </a:lnTo>
                <a:lnTo>
                  <a:pt x="2309" y="1274"/>
                </a:lnTo>
                <a:lnTo>
                  <a:pt x="2322" y="1280"/>
                </a:lnTo>
                <a:lnTo>
                  <a:pt x="2337" y="1285"/>
                </a:lnTo>
                <a:lnTo>
                  <a:pt x="2351" y="1290"/>
                </a:lnTo>
                <a:lnTo>
                  <a:pt x="2368" y="1293"/>
                </a:lnTo>
                <a:lnTo>
                  <a:pt x="2385" y="1293"/>
                </a:lnTo>
                <a:lnTo>
                  <a:pt x="2385" y="1293"/>
                </a:lnTo>
                <a:lnTo>
                  <a:pt x="2407" y="1293"/>
                </a:lnTo>
                <a:lnTo>
                  <a:pt x="2426" y="1288"/>
                </a:lnTo>
                <a:lnTo>
                  <a:pt x="2446" y="1283"/>
                </a:lnTo>
                <a:lnTo>
                  <a:pt x="2463" y="1274"/>
                </a:lnTo>
                <a:lnTo>
                  <a:pt x="2481" y="1264"/>
                </a:lnTo>
                <a:lnTo>
                  <a:pt x="2498" y="1251"/>
                </a:lnTo>
                <a:lnTo>
                  <a:pt x="2514" y="1236"/>
                </a:lnTo>
                <a:lnTo>
                  <a:pt x="2527" y="1220"/>
                </a:lnTo>
                <a:lnTo>
                  <a:pt x="2540" y="1204"/>
                </a:lnTo>
                <a:lnTo>
                  <a:pt x="2553" y="1184"/>
                </a:lnTo>
                <a:lnTo>
                  <a:pt x="2563" y="1163"/>
                </a:lnTo>
                <a:lnTo>
                  <a:pt x="2571" y="1142"/>
                </a:lnTo>
                <a:lnTo>
                  <a:pt x="2577" y="1119"/>
                </a:lnTo>
                <a:lnTo>
                  <a:pt x="2582" y="1095"/>
                </a:lnTo>
                <a:lnTo>
                  <a:pt x="2586" y="1070"/>
                </a:lnTo>
                <a:lnTo>
                  <a:pt x="2587" y="1044"/>
                </a:lnTo>
                <a:lnTo>
                  <a:pt x="2587" y="1044"/>
                </a:lnTo>
                <a:lnTo>
                  <a:pt x="2586" y="1018"/>
                </a:lnTo>
                <a:lnTo>
                  <a:pt x="2582" y="994"/>
                </a:lnTo>
                <a:lnTo>
                  <a:pt x="2577" y="969"/>
                </a:lnTo>
                <a:lnTo>
                  <a:pt x="2571" y="947"/>
                </a:lnTo>
                <a:lnTo>
                  <a:pt x="2563" y="926"/>
                </a:lnTo>
                <a:lnTo>
                  <a:pt x="2553" y="904"/>
                </a:lnTo>
                <a:lnTo>
                  <a:pt x="2540" y="885"/>
                </a:lnTo>
                <a:lnTo>
                  <a:pt x="2527" y="867"/>
                </a:lnTo>
                <a:lnTo>
                  <a:pt x="2514" y="852"/>
                </a:lnTo>
                <a:lnTo>
                  <a:pt x="2498" y="838"/>
                </a:lnTo>
                <a:lnTo>
                  <a:pt x="2481" y="825"/>
                </a:lnTo>
                <a:lnTo>
                  <a:pt x="2463" y="815"/>
                </a:lnTo>
                <a:lnTo>
                  <a:pt x="2446" y="805"/>
                </a:lnTo>
                <a:lnTo>
                  <a:pt x="2426" y="800"/>
                </a:lnTo>
                <a:lnTo>
                  <a:pt x="2407" y="795"/>
                </a:lnTo>
                <a:lnTo>
                  <a:pt x="2385" y="794"/>
                </a:lnTo>
                <a:lnTo>
                  <a:pt x="2385" y="794"/>
                </a:lnTo>
                <a:lnTo>
                  <a:pt x="2368" y="795"/>
                </a:lnTo>
                <a:lnTo>
                  <a:pt x="2351" y="799"/>
                </a:lnTo>
                <a:lnTo>
                  <a:pt x="2337" y="802"/>
                </a:lnTo>
                <a:lnTo>
                  <a:pt x="2322" y="808"/>
                </a:lnTo>
                <a:lnTo>
                  <a:pt x="2309" y="815"/>
                </a:lnTo>
                <a:lnTo>
                  <a:pt x="2298" y="821"/>
                </a:lnTo>
                <a:lnTo>
                  <a:pt x="2288" y="830"/>
                </a:lnTo>
                <a:lnTo>
                  <a:pt x="2278" y="838"/>
                </a:lnTo>
                <a:lnTo>
                  <a:pt x="2263" y="854"/>
                </a:lnTo>
                <a:lnTo>
                  <a:pt x="2254" y="869"/>
                </a:lnTo>
                <a:lnTo>
                  <a:pt x="2245" y="882"/>
                </a:lnTo>
                <a:lnTo>
                  <a:pt x="2245" y="882"/>
                </a:lnTo>
                <a:lnTo>
                  <a:pt x="2239" y="893"/>
                </a:lnTo>
                <a:lnTo>
                  <a:pt x="2232" y="903"/>
                </a:lnTo>
                <a:lnTo>
                  <a:pt x="2226" y="911"/>
                </a:lnTo>
                <a:lnTo>
                  <a:pt x="2218" y="917"/>
                </a:lnTo>
                <a:lnTo>
                  <a:pt x="2211" y="922"/>
                </a:lnTo>
                <a:lnTo>
                  <a:pt x="2203" y="926"/>
                </a:lnTo>
                <a:lnTo>
                  <a:pt x="2197" y="927"/>
                </a:lnTo>
                <a:lnTo>
                  <a:pt x="2189" y="927"/>
                </a:lnTo>
                <a:lnTo>
                  <a:pt x="2182" y="926"/>
                </a:lnTo>
                <a:lnTo>
                  <a:pt x="2177" y="922"/>
                </a:lnTo>
                <a:lnTo>
                  <a:pt x="2171" y="917"/>
                </a:lnTo>
                <a:lnTo>
                  <a:pt x="2166" y="911"/>
                </a:lnTo>
                <a:lnTo>
                  <a:pt x="2163" y="903"/>
                </a:lnTo>
                <a:lnTo>
                  <a:pt x="2159" y="893"/>
                </a:lnTo>
                <a:lnTo>
                  <a:pt x="2158" y="882"/>
                </a:lnTo>
                <a:lnTo>
                  <a:pt x="2156" y="869"/>
                </a:lnTo>
                <a:lnTo>
                  <a:pt x="2156" y="595"/>
                </a:lnTo>
                <a:lnTo>
                  <a:pt x="2154" y="595"/>
                </a:lnTo>
                <a:lnTo>
                  <a:pt x="2154" y="0"/>
                </a:lnTo>
                <a:lnTo>
                  <a:pt x="1282" y="0"/>
                </a:lnTo>
                <a:lnTo>
                  <a:pt x="1282" y="0"/>
                </a:lnTo>
                <a:lnTo>
                  <a:pt x="1269" y="1"/>
                </a:lnTo>
                <a:lnTo>
                  <a:pt x="1258" y="3"/>
                </a:lnTo>
                <a:lnTo>
                  <a:pt x="1248" y="6"/>
                </a:lnTo>
                <a:lnTo>
                  <a:pt x="1242" y="9"/>
                </a:lnTo>
                <a:lnTo>
                  <a:pt x="1235" y="14"/>
                </a:lnTo>
                <a:lnTo>
                  <a:pt x="1230" y="21"/>
                </a:lnTo>
                <a:lnTo>
                  <a:pt x="1227" y="27"/>
                </a:lnTo>
                <a:lnTo>
                  <a:pt x="1225" y="34"/>
                </a:lnTo>
                <a:lnTo>
                  <a:pt x="1225" y="40"/>
                </a:lnTo>
                <a:lnTo>
                  <a:pt x="1225" y="47"/>
                </a:lnTo>
                <a:lnTo>
                  <a:pt x="1229" y="55"/>
                </a:lnTo>
                <a:lnTo>
                  <a:pt x="1234" y="62"/>
                </a:lnTo>
                <a:lnTo>
                  <a:pt x="1240" y="70"/>
                </a:lnTo>
                <a:lnTo>
                  <a:pt x="1248" y="76"/>
                </a:lnTo>
                <a:lnTo>
                  <a:pt x="1258" y="83"/>
                </a:lnTo>
                <a:lnTo>
                  <a:pt x="1269" y="89"/>
                </a:lnTo>
                <a:lnTo>
                  <a:pt x="1269" y="89"/>
                </a:lnTo>
                <a:lnTo>
                  <a:pt x="1282" y="97"/>
                </a:lnTo>
                <a:lnTo>
                  <a:pt x="1297" y="107"/>
                </a:lnTo>
                <a:lnTo>
                  <a:pt x="1313" y="123"/>
                </a:lnTo>
                <a:lnTo>
                  <a:pt x="1321" y="131"/>
                </a:lnTo>
                <a:lnTo>
                  <a:pt x="1329" y="143"/>
                </a:lnTo>
                <a:lnTo>
                  <a:pt x="1336" y="154"/>
                </a:lnTo>
                <a:lnTo>
                  <a:pt x="1343" y="166"/>
                </a:lnTo>
                <a:lnTo>
                  <a:pt x="1349" y="180"/>
                </a:lnTo>
                <a:lnTo>
                  <a:pt x="1352" y="195"/>
                </a:lnTo>
                <a:lnTo>
                  <a:pt x="1356" y="213"/>
                </a:lnTo>
                <a:lnTo>
                  <a:pt x="1357" y="231"/>
                </a:lnTo>
                <a:lnTo>
                  <a:pt x="1357" y="231"/>
                </a:lnTo>
                <a:lnTo>
                  <a:pt x="1356" y="250"/>
                </a:lnTo>
                <a:lnTo>
                  <a:pt x="1352" y="270"/>
                </a:lnTo>
                <a:lnTo>
                  <a:pt x="1346" y="289"/>
                </a:lnTo>
                <a:lnTo>
                  <a:pt x="1338" y="307"/>
                </a:lnTo>
                <a:lnTo>
                  <a:pt x="1326" y="325"/>
                </a:lnTo>
                <a:lnTo>
                  <a:pt x="1313" y="341"/>
                </a:lnTo>
                <a:lnTo>
                  <a:pt x="1300" y="358"/>
                </a:lnTo>
                <a:lnTo>
                  <a:pt x="1284" y="372"/>
                </a:lnTo>
                <a:lnTo>
                  <a:pt x="1266" y="385"/>
                </a:lnTo>
                <a:lnTo>
                  <a:pt x="1247" y="397"/>
                </a:lnTo>
                <a:lnTo>
                  <a:pt x="1225" y="406"/>
                </a:lnTo>
                <a:lnTo>
                  <a:pt x="1204" y="415"/>
                </a:lnTo>
                <a:lnTo>
                  <a:pt x="1181" y="421"/>
                </a:lnTo>
                <a:lnTo>
                  <a:pt x="1157" y="426"/>
                </a:lnTo>
                <a:lnTo>
                  <a:pt x="1133" y="429"/>
                </a:lnTo>
                <a:lnTo>
                  <a:pt x="1107" y="431"/>
                </a:lnTo>
                <a:lnTo>
                  <a:pt x="1107" y="431"/>
                </a:lnTo>
                <a:lnTo>
                  <a:pt x="1082" y="429"/>
                </a:lnTo>
                <a:lnTo>
                  <a:pt x="1056" y="426"/>
                </a:lnTo>
                <a:lnTo>
                  <a:pt x="1033" y="421"/>
                </a:lnTo>
                <a:lnTo>
                  <a:pt x="1011" y="415"/>
                </a:lnTo>
                <a:lnTo>
                  <a:pt x="988" y="406"/>
                </a:lnTo>
                <a:lnTo>
                  <a:pt x="967" y="397"/>
                </a:lnTo>
                <a:lnTo>
                  <a:pt x="949" y="385"/>
                </a:lnTo>
                <a:lnTo>
                  <a:pt x="931" y="372"/>
                </a:lnTo>
                <a:lnTo>
                  <a:pt x="915" y="358"/>
                </a:lnTo>
                <a:lnTo>
                  <a:pt x="900" y="341"/>
                </a:lnTo>
                <a:lnTo>
                  <a:pt x="887" y="325"/>
                </a:lnTo>
                <a:lnTo>
                  <a:pt x="877" y="307"/>
                </a:lnTo>
                <a:lnTo>
                  <a:pt x="869" y="289"/>
                </a:lnTo>
                <a:lnTo>
                  <a:pt x="863" y="270"/>
                </a:lnTo>
                <a:lnTo>
                  <a:pt x="859" y="250"/>
                </a:lnTo>
                <a:lnTo>
                  <a:pt x="858" y="231"/>
                </a:lnTo>
                <a:lnTo>
                  <a:pt x="858" y="231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rIns="468000" anchor="ctr" anchorCtr="1"/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/>
                </a:solidFill>
                <a:cs typeface="Arial" charset="0"/>
              </a:rPr>
              <a:t>PLC</a:t>
            </a: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66EB638-D2AC-1F4A-93B2-CCCC2F689832}"/>
              </a:ext>
            </a:extLst>
          </p:cNvPr>
          <p:cNvSpPr>
            <a:spLocks/>
          </p:cNvSpPr>
          <p:nvPr/>
        </p:nvSpPr>
        <p:spPr bwMode="auto">
          <a:xfrm>
            <a:off x="7186769" y="5380811"/>
            <a:ext cx="1154595" cy="1314676"/>
          </a:xfrm>
          <a:custGeom>
            <a:avLst/>
            <a:gdLst>
              <a:gd name="T0" fmla="*/ 195 w 2151"/>
              <a:gd name="T1" fmla="*/ 1725 h 2586"/>
              <a:gd name="T2" fmla="*/ 141 w 2151"/>
              <a:gd name="T3" fmla="*/ 1702 h 2586"/>
              <a:gd name="T4" fmla="*/ 96 w 2151"/>
              <a:gd name="T5" fmla="*/ 1655 h 2586"/>
              <a:gd name="T6" fmla="*/ 76 w 2151"/>
              <a:gd name="T7" fmla="*/ 1621 h 2586"/>
              <a:gd name="T8" fmla="*/ 47 w 2151"/>
              <a:gd name="T9" fmla="*/ 1598 h 2586"/>
              <a:gd name="T10" fmla="*/ 19 w 2151"/>
              <a:gd name="T11" fmla="*/ 1603 h 2586"/>
              <a:gd name="T12" fmla="*/ 2 w 2151"/>
              <a:gd name="T13" fmla="*/ 1631 h 2586"/>
              <a:gd name="T14" fmla="*/ 2151 w 2151"/>
              <a:gd name="T15" fmla="*/ 2586 h 2586"/>
              <a:gd name="T16" fmla="*/ 1218 w 2151"/>
              <a:gd name="T17" fmla="*/ 430 h 2586"/>
              <a:gd name="T18" fmla="*/ 1184 w 2151"/>
              <a:gd name="T19" fmla="*/ 425 h 2586"/>
              <a:gd name="T20" fmla="*/ 1163 w 2151"/>
              <a:gd name="T21" fmla="*/ 404 h 2586"/>
              <a:gd name="T22" fmla="*/ 1165 w 2151"/>
              <a:gd name="T23" fmla="*/ 376 h 2586"/>
              <a:gd name="T24" fmla="*/ 1194 w 2151"/>
              <a:gd name="T25" fmla="*/ 347 h 2586"/>
              <a:gd name="T26" fmla="*/ 1233 w 2151"/>
              <a:gd name="T27" fmla="*/ 322 h 2586"/>
              <a:gd name="T28" fmla="*/ 1272 w 2151"/>
              <a:gd name="T29" fmla="*/ 277 h 2586"/>
              <a:gd name="T30" fmla="*/ 1292 w 2151"/>
              <a:gd name="T31" fmla="*/ 218 h 2586"/>
              <a:gd name="T32" fmla="*/ 1288 w 2151"/>
              <a:gd name="T33" fmla="*/ 160 h 2586"/>
              <a:gd name="T34" fmla="*/ 1251 w 2151"/>
              <a:gd name="T35" fmla="*/ 88 h 2586"/>
              <a:gd name="T36" fmla="*/ 1183 w 2151"/>
              <a:gd name="T37" fmla="*/ 34 h 2586"/>
              <a:gd name="T38" fmla="*/ 1093 w 2151"/>
              <a:gd name="T39" fmla="*/ 4 h 2586"/>
              <a:gd name="T40" fmla="*/ 1018 w 2151"/>
              <a:gd name="T41" fmla="*/ 2 h 2586"/>
              <a:gd name="T42" fmla="*/ 924 w 2151"/>
              <a:gd name="T43" fmla="*/ 25 h 2586"/>
              <a:gd name="T44" fmla="*/ 851 w 2151"/>
              <a:gd name="T45" fmla="*/ 73 h 2586"/>
              <a:gd name="T46" fmla="*/ 805 w 2151"/>
              <a:gd name="T47" fmla="*/ 142 h 2586"/>
              <a:gd name="T48" fmla="*/ 794 w 2151"/>
              <a:gd name="T49" fmla="*/ 200 h 2586"/>
              <a:gd name="T50" fmla="*/ 807 w 2151"/>
              <a:gd name="T51" fmla="*/ 264 h 2586"/>
              <a:gd name="T52" fmla="*/ 838 w 2151"/>
              <a:gd name="T53" fmla="*/ 308 h 2586"/>
              <a:gd name="T54" fmla="*/ 882 w 2151"/>
              <a:gd name="T55" fmla="*/ 342 h 2586"/>
              <a:gd name="T56" fmla="*/ 916 w 2151"/>
              <a:gd name="T57" fmla="*/ 368 h 2586"/>
              <a:gd name="T58" fmla="*/ 926 w 2151"/>
              <a:gd name="T59" fmla="*/ 397 h 2586"/>
              <a:gd name="T60" fmla="*/ 909 w 2151"/>
              <a:gd name="T61" fmla="*/ 420 h 2586"/>
              <a:gd name="T62" fmla="*/ 869 w 2151"/>
              <a:gd name="T63" fmla="*/ 430 h 2586"/>
              <a:gd name="T64" fmla="*/ 0 w 2151"/>
              <a:gd name="T65" fmla="*/ 1305 h 2586"/>
              <a:gd name="T66" fmla="*/ 5 w 2151"/>
              <a:gd name="T67" fmla="*/ 1338 h 2586"/>
              <a:gd name="T68" fmla="*/ 26 w 2151"/>
              <a:gd name="T69" fmla="*/ 1361 h 2586"/>
              <a:gd name="T70" fmla="*/ 54 w 2151"/>
              <a:gd name="T71" fmla="*/ 1357 h 2586"/>
              <a:gd name="T72" fmla="*/ 83 w 2151"/>
              <a:gd name="T73" fmla="*/ 1328 h 2586"/>
              <a:gd name="T74" fmla="*/ 107 w 2151"/>
              <a:gd name="T75" fmla="*/ 1291 h 2586"/>
              <a:gd name="T76" fmla="*/ 153 w 2151"/>
              <a:gd name="T77" fmla="*/ 1250 h 2586"/>
              <a:gd name="T78" fmla="*/ 211 w 2151"/>
              <a:gd name="T79" fmla="*/ 1230 h 2586"/>
              <a:gd name="T80" fmla="*/ 270 w 2151"/>
              <a:gd name="T81" fmla="*/ 1235 h 2586"/>
              <a:gd name="T82" fmla="*/ 342 w 2151"/>
              <a:gd name="T83" fmla="*/ 1273 h 2586"/>
              <a:gd name="T84" fmla="*/ 395 w 2151"/>
              <a:gd name="T85" fmla="*/ 1339 h 2586"/>
              <a:gd name="T86" fmla="*/ 426 w 2151"/>
              <a:gd name="T87" fmla="*/ 1429 h 2586"/>
              <a:gd name="T88" fmla="*/ 428 w 2151"/>
              <a:gd name="T89" fmla="*/ 1505 h 2586"/>
              <a:gd name="T90" fmla="*/ 405 w 2151"/>
              <a:gd name="T91" fmla="*/ 1598 h 2586"/>
              <a:gd name="T92" fmla="*/ 356 w 2151"/>
              <a:gd name="T93" fmla="*/ 1673 h 2586"/>
              <a:gd name="T94" fmla="*/ 288 w 2151"/>
              <a:gd name="T95" fmla="*/ 1718 h 2586"/>
              <a:gd name="T96" fmla="*/ 229 w 2151"/>
              <a:gd name="T97" fmla="*/ 1730 h 2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51" h="2586">
                <a:moveTo>
                  <a:pt x="229" y="1730"/>
                </a:moveTo>
                <a:lnTo>
                  <a:pt x="229" y="1730"/>
                </a:lnTo>
                <a:lnTo>
                  <a:pt x="211" y="1728"/>
                </a:lnTo>
                <a:lnTo>
                  <a:pt x="195" y="1725"/>
                </a:lnTo>
                <a:lnTo>
                  <a:pt x="179" y="1722"/>
                </a:lnTo>
                <a:lnTo>
                  <a:pt x="166" y="1715"/>
                </a:lnTo>
                <a:lnTo>
                  <a:pt x="153" y="1709"/>
                </a:lnTo>
                <a:lnTo>
                  <a:pt x="141" y="1702"/>
                </a:lnTo>
                <a:lnTo>
                  <a:pt x="132" y="1694"/>
                </a:lnTo>
                <a:lnTo>
                  <a:pt x="122" y="1686"/>
                </a:lnTo>
                <a:lnTo>
                  <a:pt x="107" y="1670"/>
                </a:lnTo>
                <a:lnTo>
                  <a:pt x="96" y="1655"/>
                </a:lnTo>
                <a:lnTo>
                  <a:pt x="88" y="1642"/>
                </a:lnTo>
                <a:lnTo>
                  <a:pt x="88" y="1642"/>
                </a:lnTo>
                <a:lnTo>
                  <a:pt x="83" y="1631"/>
                </a:lnTo>
                <a:lnTo>
                  <a:pt x="76" y="1621"/>
                </a:lnTo>
                <a:lnTo>
                  <a:pt x="68" y="1613"/>
                </a:lnTo>
                <a:lnTo>
                  <a:pt x="62" y="1606"/>
                </a:lnTo>
                <a:lnTo>
                  <a:pt x="54" y="1601"/>
                </a:lnTo>
                <a:lnTo>
                  <a:pt x="47" y="1598"/>
                </a:lnTo>
                <a:lnTo>
                  <a:pt x="39" y="1598"/>
                </a:lnTo>
                <a:lnTo>
                  <a:pt x="32" y="1598"/>
                </a:lnTo>
                <a:lnTo>
                  <a:pt x="26" y="1600"/>
                </a:lnTo>
                <a:lnTo>
                  <a:pt x="19" y="1603"/>
                </a:lnTo>
                <a:lnTo>
                  <a:pt x="15" y="1608"/>
                </a:lnTo>
                <a:lnTo>
                  <a:pt x="10" y="1614"/>
                </a:lnTo>
                <a:lnTo>
                  <a:pt x="5" y="1621"/>
                </a:lnTo>
                <a:lnTo>
                  <a:pt x="2" y="1631"/>
                </a:lnTo>
                <a:lnTo>
                  <a:pt x="0" y="1642"/>
                </a:lnTo>
                <a:lnTo>
                  <a:pt x="0" y="1655"/>
                </a:lnTo>
                <a:lnTo>
                  <a:pt x="0" y="2586"/>
                </a:lnTo>
                <a:lnTo>
                  <a:pt x="2151" y="2586"/>
                </a:lnTo>
                <a:lnTo>
                  <a:pt x="2151" y="431"/>
                </a:lnTo>
                <a:lnTo>
                  <a:pt x="1656" y="431"/>
                </a:lnTo>
                <a:lnTo>
                  <a:pt x="1656" y="430"/>
                </a:lnTo>
                <a:lnTo>
                  <a:pt x="1218" y="430"/>
                </a:lnTo>
                <a:lnTo>
                  <a:pt x="1218" y="430"/>
                </a:lnTo>
                <a:lnTo>
                  <a:pt x="1205" y="430"/>
                </a:lnTo>
                <a:lnTo>
                  <a:pt x="1194" y="428"/>
                </a:lnTo>
                <a:lnTo>
                  <a:pt x="1184" y="425"/>
                </a:lnTo>
                <a:lnTo>
                  <a:pt x="1178" y="420"/>
                </a:lnTo>
                <a:lnTo>
                  <a:pt x="1171" y="415"/>
                </a:lnTo>
                <a:lnTo>
                  <a:pt x="1166" y="410"/>
                </a:lnTo>
                <a:lnTo>
                  <a:pt x="1163" y="404"/>
                </a:lnTo>
                <a:lnTo>
                  <a:pt x="1162" y="397"/>
                </a:lnTo>
                <a:lnTo>
                  <a:pt x="1162" y="391"/>
                </a:lnTo>
                <a:lnTo>
                  <a:pt x="1162" y="383"/>
                </a:lnTo>
                <a:lnTo>
                  <a:pt x="1165" y="376"/>
                </a:lnTo>
                <a:lnTo>
                  <a:pt x="1170" y="368"/>
                </a:lnTo>
                <a:lnTo>
                  <a:pt x="1176" y="361"/>
                </a:lnTo>
                <a:lnTo>
                  <a:pt x="1184" y="353"/>
                </a:lnTo>
                <a:lnTo>
                  <a:pt x="1194" y="347"/>
                </a:lnTo>
                <a:lnTo>
                  <a:pt x="1205" y="342"/>
                </a:lnTo>
                <a:lnTo>
                  <a:pt x="1205" y="342"/>
                </a:lnTo>
                <a:lnTo>
                  <a:pt x="1218" y="334"/>
                </a:lnTo>
                <a:lnTo>
                  <a:pt x="1233" y="322"/>
                </a:lnTo>
                <a:lnTo>
                  <a:pt x="1249" y="308"/>
                </a:lnTo>
                <a:lnTo>
                  <a:pt x="1258" y="298"/>
                </a:lnTo>
                <a:lnTo>
                  <a:pt x="1266" y="288"/>
                </a:lnTo>
                <a:lnTo>
                  <a:pt x="1272" y="277"/>
                </a:lnTo>
                <a:lnTo>
                  <a:pt x="1279" y="264"/>
                </a:lnTo>
                <a:lnTo>
                  <a:pt x="1285" y="251"/>
                </a:lnTo>
                <a:lnTo>
                  <a:pt x="1288" y="235"/>
                </a:lnTo>
                <a:lnTo>
                  <a:pt x="1292" y="218"/>
                </a:lnTo>
                <a:lnTo>
                  <a:pt x="1293" y="200"/>
                </a:lnTo>
                <a:lnTo>
                  <a:pt x="1293" y="200"/>
                </a:lnTo>
                <a:lnTo>
                  <a:pt x="1292" y="181"/>
                </a:lnTo>
                <a:lnTo>
                  <a:pt x="1288" y="160"/>
                </a:lnTo>
                <a:lnTo>
                  <a:pt x="1282" y="142"/>
                </a:lnTo>
                <a:lnTo>
                  <a:pt x="1274" y="122"/>
                </a:lnTo>
                <a:lnTo>
                  <a:pt x="1262" y="104"/>
                </a:lnTo>
                <a:lnTo>
                  <a:pt x="1251" y="88"/>
                </a:lnTo>
                <a:lnTo>
                  <a:pt x="1236" y="73"/>
                </a:lnTo>
                <a:lnTo>
                  <a:pt x="1220" y="59"/>
                </a:lnTo>
                <a:lnTo>
                  <a:pt x="1202" y="46"/>
                </a:lnTo>
                <a:lnTo>
                  <a:pt x="1183" y="34"/>
                </a:lnTo>
                <a:lnTo>
                  <a:pt x="1162" y="25"/>
                </a:lnTo>
                <a:lnTo>
                  <a:pt x="1140" y="17"/>
                </a:lnTo>
                <a:lnTo>
                  <a:pt x="1118" y="8"/>
                </a:lnTo>
                <a:lnTo>
                  <a:pt x="1093" y="4"/>
                </a:lnTo>
                <a:lnTo>
                  <a:pt x="1069" y="2"/>
                </a:lnTo>
                <a:lnTo>
                  <a:pt x="1043" y="0"/>
                </a:lnTo>
                <a:lnTo>
                  <a:pt x="1043" y="0"/>
                </a:lnTo>
                <a:lnTo>
                  <a:pt x="1018" y="2"/>
                </a:lnTo>
                <a:lnTo>
                  <a:pt x="992" y="4"/>
                </a:lnTo>
                <a:lnTo>
                  <a:pt x="970" y="8"/>
                </a:lnTo>
                <a:lnTo>
                  <a:pt x="947" y="17"/>
                </a:lnTo>
                <a:lnTo>
                  <a:pt x="924" y="25"/>
                </a:lnTo>
                <a:lnTo>
                  <a:pt x="903" y="34"/>
                </a:lnTo>
                <a:lnTo>
                  <a:pt x="885" y="46"/>
                </a:lnTo>
                <a:lnTo>
                  <a:pt x="867" y="59"/>
                </a:lnTo>
                <a:lnTo>
                  <a:pt x="851" y="73"/>
                </a:lnTo>
                <a:lnTo>
                  <a:pt x="836" y="88"/>
                </a:lnTo>
                <a:lnTo>
                  <a:pt x="823" y="104"/>
                </a:lnTo>
                <a:lnTo>
                  <a:pt x="813" y="122"/>
                </a:lnTo>
                <a:lnTo>
                  <a:pt x="805" y="142"/>
                </a:lnTo>
                <a:lnTo>
                  <a:pt x="799" y="160"/>
                </a:lnTo>
                <a:lnTo>
                  <a:pt x="795" y="181"/>
                </a:lnTo>
                <a:lnTo>
                  <a:pt x="794" y="200"/>
                </a:lnTo>
                <a:lnTo>
                  <a:pt x="794" y="200"/>
                </a:lnTo>
                <a:lnTo>
                  <a:pt x="794" y="218"/>
                </a:lnTo>
                <a:lnTo>
                  <a:pt x="797" y="235"/>
                </a:lnTo>
                <a:lnTo>
                  <a:pt x="802" y="251"/>
                </a:lnTo>
                <a:lnTo>
                  <a:pt x="807" y="264"/>
                </a:lnTo>
                <a:lnTo>
                  <a:pt x="813" y="277"/>
                </a:lnTo>
                <a:lnTo>
                  <a:pt x="822" y="288"/>
                </a:lnTo>
                <a:lnTo>
                  <a:pt x="830" y="298"/>
                </a:lnTo>
                <a:lnTo>
                  <a:pt x="838" y="308"/>
                </a:lnTo>
                <a:lnTo>
                  <a:pt x="854" y="322"/>
                </a:lnTo>
                <a:lnTo>
                  <a:pt x="867" y="334"/>
                </a:lnTo>
                <a:lnTo>
                  <a:pt x="882" y="342"/>
                </a:lnTo>
                <a:lnTo>
                  <a:pt x="882" y="342"/>
                </a:lnTo>
                <a:lnTo>
                  <a:pt x="891" y="347"/>
                </a:lnTo>
                <a:lnTo>
                  <a:pt x="901" y="353"/>
                </a:lnTo>
                <a:lnTo>
                  <a:pt x="909" y="361"/>
                </a:lnTo>
                <a:lnTo>
                  <a:pt x="916" y="368"/>
                </a:lnTo>
                <a:lnTo>
                  <a:pt x="921" y="376"/>
                </a:lnTo>
                <a:lnTo>
                  <a:pt x="924" y="383"/>
                </a:lnTo>
                <a:lnTo>
                  <a:pt x="926" y="391"/>
                </a:lnTo>
                <a:lnTo>
                  <a:pt x="926" y="397"/>
                </a:lnTo>
                <a:lnTo>
                  <a:pt x="924" y="404"/>
                </a:lnTo>
                <a:lnTo>
                  <a:pt x="921" y="410"/>
                </a:lnTo>
                <a:lnTo>
                  <a:pt x="916" y="415"/>
                </a:lnTo>
                <a:lnTo>
                  <a:pt x="909" y="420"/>
                </a:lnTo>
                <a:lnTo>
                  <a:pt x="901" y="425"/>
                </a:lnTo>
                <a:lnTo>
                  <a:pt x="891" y="428"/>
                </a:lnTo>
                <a:lnTo>
                  <a:pt x="880" y="430"/>
                </a:lnTo>
                <a:lnTo>
                  <a:pt x="869" y="430"/>
                </a:lnTo>
                <a:lnTo>
                  <a:pt x="595" y="430"/>
                </a:lnTo>
                <a:lnTo>
                  <a:pt x="595" y="431"/>
                </a:lnTo>
                <a:lnTo>
                  <a:pt x="0" y="431"/>
                </a:lnTo>
                <a:lnTo>
                  <a:pt x="0" y="1305"/>
                </a:lnTo>
                <a:lnTo>
                  <a:pt x="0" y="1305"/>
                </a:lnTo>
                <a:lnTo>
                  <a:pt x="0" y="1317"/>
                </a:lnTo>
                <a:lnTo>
                  <a:pt x="2" y="1328"/>
                </a:lnTo>
                <a:lnTo>
                  <a:pt x="5" y="1338"/>
                </a:lnTo>
                <a:lnTo>
                  <a:pt x="10" y="1346"/>
                </a:lnTo>
                <a:lnTo>
                  <a:pt x="15" y="1352"/>
                </a:lnTo>
                <a:lnTo>
                  <a:pt x="19" y="1357"/>
                </a:lnTo>
                <a:lnTo>
                  <a:pt x="26" y="1361"/>
                </a:lnTo>
                <a:lnTo>
                  <a:pt x="32" y="1362"/>
                </a:lnTo>
                <a:lnTo>
                  <a:pt x="39" y="1362"/>
                </a:lnTo>
                <a:lnTo>
                  <a:pt x="47" y="1361"/>
                </a:lnTo>
                <a:lnTo>
                  <a:pt x="54" y="1357"/>
                </a:lnTo>
                <a:lnTo>
                  <a:pt x="62" y="1352"/>
                </a:lnTo>
                <a:lnTo>
                  <a:pt x="68" y="1346"/>
                </a:lnTo>
                <a:lnTo>
                  <a:pt x="76" y="1338"/>
                </a:lnTo>
                <a:lnTo>
                  <a:pt x="83" y="1328"/>
                </a:lnTo>
                <a:lnTo>
                  <a:pt x="88" y="1318"/>
                </a:lnTo>
                <a:lnTo>
                  <a:pt x="88" y="1318"/>
                </a:lnTo>
                <a:lnTo>
                  <a:pt x="96" y="1304"/>
                </a:lnTo>
                <a:lnTo>
                  <a:pt x="107" y="1291"/>
                </a:lnTo>
                <a:lnTo>
                  <a:pt x="122" y="1274"/>
                </a:lnTo>
                <a:lnTo>
                  <a:pt x="132" y="1266"/>
                </a:lnTo>
                <a:lnTo>
                  <a:pt x="141" y="1258"/>
                </a:lnTo>
                <a:lnTo>
                  <a:pt x="153" y="1250"/>
                </a:lnTo>
                <a:lnTo>
                  <a:pt x="166" y="1243"/>
                </a:lnTo>
                <a:lnTo>
                  <a:pt x="179" y="1238"/>
                </a:lnTo>
                <a:lnTo>
                  <a:pt x="195" y="1234"/>
                </a:lnTo>
                <a:lnTo>
                  <a:pt x="211" y="1230"/>
                </a:lnTo>
                <a:lnTo>
                  <a:pt x="229" y="1230"/>
                </a:lnTo>
                <a:lnTo>
                  <a:pt x="229" y="1230"/>
                </a:lnTo>
                <a:lnTo>
                  <a:pt x="249" y="1232"/>
                </a:lnTo>
                <a:lnTo>
                  <a:pt x="270" y="1235"/>
                </a:lnTo>
                <a:lnTo>
                  <a:pt x="288" y="1242"/>
                </a:lnTo>
                <a:lnTo>
                  <a:pt x="307" y="1250"/>
                </a:lnTo>
                <a:lnTo>
                  <a:pt x="325" y="1260"/>
                </a:lnTo>
                <a:lnTo>
                  <a:pt x="342" y="1273"/>
                </a:lnTo>
                <a:lnTo>
                  <a:pt x="356" y="1287"/>
                </a:lnTo>
                <a:lnTo>
                  <a:pt x="371" y="1304"/>
                </a:lnTo>
                <a:lnTo>
                  <a:pt x="384" y="1321"/>
                </a:lnTo>
                <a:lnTo>
                  <a:pt x="395" y="1339"/>
                </a:lnTo>
                <a:lnTo>
                  <a:pt x="405" y="1361"/>
                </a:lnTo>
                <a:lnTo>
                  <a:pt x="413" y="1383"/>
                </a:lnTo>
                <a:lnTo>
                  <a:pt x="421" y="1406"/>
                </a:lnTo>
                <a:lnTo>
                  <a:pt x="426" y="1429"/>
                </a:lnTo>
                <a:lnTo>
                  <a:pt x="428" y="1455"/>
                </a:lnTo>
                <a:lnTo>
                  <a:pt x="429" y="1479"/>
                </a:lnTo>
                <a:lnTo>
                  <a:pt x="429" y="1479"/>
                </a:lnTo>
                <a:lnTo>
                  <a:pt x="428" y="1505"/>
                </a:lnTo>
                <a:lnTo>
                  <a:pt x="426" y="1530"/>
                </a:lnTo>
                <a:lnTo>
                  <a:pt x="421" y="1554"/>
                </a:lnTo>
                <a:lnTo>
                  <a:pt x="413" y="1577"/>
                </a:lnTo>
                <a:lnTo>
                  <a:pt x="405" y="1598"/>
                </a:lnTo>
                <a:lnTo>
                  <a:pt x="395" y="1619"/>
                </a:lnTo>
                <a:lnTo>
                  <a:pt x="384" y="1639"/>
                </a:lnTo>
                <a:lnTo>
                  <a:pt x="371" y="1657"/>
                </a:lnTo>
                <a:lnTo>
                  <a:pt x="356" y="1673"/>
                </a:lnTo>
                <a:lnTo>
                  <a:pt x="342" y="1686"/>
                </a:lnTo>
                <a:lnTo>
                  <a:pt x="325" y="1699"/>
                </a:lnTo>
                <a:lnTo>
                  <a:pt x="307" y="1710"/>
                </a:lnTo>
                <a:lnTo>
                  <a:pt x="288" y="1718"/>
                </a:lnTo>
                <a:lnTo>
                  <a:pt x="270" y="1725"/>
                </a:lnTo>
                <a:lnTo>
                  <a:pt x="249" y="1728"/>
                </a:lnTo>
                <a:lnTo>
                  <a:pt x="229" y="1730"/>
                </a:lnTo>
                <a:lnTo>
                  <a:pt x="229" y="1730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 w="28575">
            <a:solidFill>
              <a:schemeClr val="bg1">
                <a:lumMod val="65000"/>
              </a:schemeClr>
            </a:solidFill>
            <a:prstDash val="solid"/>
            <a:round/>
            <a:headEnd/>
            <a:tailEnd/>
          </a:ln>
        </p:spPr>
        <p:txBody>
          <a:bodyPr tIns="468000" anchor="ctr" anchorCtr="1"/>
          <a:lstStyle/>
          <a:p>
            <a:pPr eaLnBrk="1" hangingPunct="1">
              <a:defRPr/>
            </a:pPr>
            <a:r>
              <a:rPr lang="en-US" sz="1400" dirty="0">
                <a:solidFill>
                  <a:schemeClr val="bg1"/>
                </a:solidFill>
                <a:cs typeface="Arial" charset="0"/>
              </a:rPr>
              <a:t>EPICS</a:t>
            </a:r>
            <a:endParaRPr lang="en-GB" sz="1400" dirty="0">
              <a:solidFill>
                <a:schemeClr val="bg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821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design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138" y="1834766"/>
            <a:ext cx="4720124" cy="4104456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98776" cy="4525963"/>
          </a:xfrm>
        </p:spPr>
        <p:txBody>
          <a:bodyPr>
            <a:normAutofit fontScale="85000"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Crate 4U or 6U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PLC (</a:t>
            </a:r>
            <a:r>
              <a:rPr lang="en-US" dirty="0" err="1"/>
              <a:t>Beckhoff</a:t>
            </a:r>
            <a:r>
              <a:rPr lang="en-US" dirty="0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VSE100 (Vibration Monitoring)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2 x Power supply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Remote controlled Switch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Analog I/</a:t>
            </a:r>
            <a:r>
              <a:rPr lang="en-US" dirty="0" err="1"/>
              <a:t>Os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Digital I/</a:t>
            </a:r>
            <a:r>
              <a:rPr lang="en-US" dirty="0" err="1"/>
              <a:t>Os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Fieldbuses (Ethernet ports)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External hard drive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661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24112</TotalTime>
  <Words>1290</Words>
  <Application>Microsoft Macintosh PowerPoint</Application>
  <PresentationFormat>On-screen Show (4:3)</PresentationFormat>
  <Paragraphs>336</Paragraphs>
  <Slides>30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Cambria Math</vt:lpstr>
      <vt:lpstr>Mangal</vt:lpstr>
      <vt:lpstr>Wingdings</vt:lpstr>
      <vt:lpstr>Office Theme</vt:lpstr>
      <vt:lpstr>Chopper control update 7th ECP workshop</vt:lpstr>
      <vt:lpstr>Choppers</vt:lpstr>
      <vt:lpstr>Chopper control concept</vt:lpstr>
      <vt:lpstr>PowerPoint Presentation</vt:lpstr>
      <vt:lpstr>PowerPoint Presentation</vt:lpstr>
      <vt:lpstr>EPICS – Beckhoff interface overview</vt:lpstr>
      <vt:lpstr>Automated script – PLC Factory</vt:lpstr>
      <vt:lpstr>Automated script – PLC Factory</vt:lpstr>
      <vt:lpstr>Hardware design</vt:lpstr>
      <vt:lpstr>CHIC prototype</vt:lpstr>
      <vt:lpstr>Chopper control rack</vt:lpstr>
      <vt:lpstr>Verification and validation</vt:lpstr>
      <vt:lpstr>Timing update</vt:lpstr>
      <vt:lpstr>Planned tests - fall 2018</vt:lpstr>
      <vt:lpstr>Chopper control timeline 2018/2019</vt:lpstr>
      <vt:lpstr>Rack locations</vt:lpstr>
      <vt:lpstr>Simple grounding rules</vt:lpstr>
      <vt:lpstr>News</vt:lpstr>
      <vt:lpstr>Chopper timing</vt:lpstr>
      <vt:lpstr>ESS Timing</vt:lpstr>
      <vt:lpstr>Timing (Bifrost example)</vt:lpstr>
      <vt:lpstr>Chopper timing</vt:lpstr>
      <vt:lpstr>Experiment 210Hz</vt:lpstr>
      <vt:lpstr>Chopper timing</vt:lpstr>
      <vt:lpstr>TDC offset determination</vt:lpstr>
      <vt:lpstr>Phase error and error propagation</vt:lpstr>
      <vt:lpstr>Example of a timestamp</vt:lpstr>
      <vt:lpstr>Chopper phase error</vt:lpstr>
      <vt:lpstr>Phase error experiment 14Hz</vt:lpstr>
      <vt:lpstr>Interface - Chopper Group/Instruments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Chopper control system</dc:title>
  <dc:creator>Markus Olsson</dc:creator>
  <cp:lastModifiedBy>Markus Olsson</cp:lastModifiedBy>
  <cp:revision>172</cp:revision>
  <dcterms:created xsi:type="dcterms:W3CDTF">2018-05-03T12:31:43Z</dcterms:created>
  <dcterms:modified xsi:type="dcterms:W3CDTF">2018-09-03T09:07:38Z</dcterms:modified>
</cp:coreProperties>
</file>