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1" r:id="rId4"/>
    <p:sldId id="262" r:id="rId5"/>
    <p:sldId id="263" r:id="rId6"/>
    <p:sldId id="261" r:id="rId7"/>
    <p:sldId id="264" r:id="rId8"/>
    <p:sldId id="269" r:id="rId9"/>
    <p:sldId id="265" r:id="rId10"/>
    <p:sldId id="266" r:id="rId11"/>
    <p:sldId id="267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5" autoAdjust="0"/>
    <p:restoredTop sz="94643" autoAdjust="0"/>
  </p:normalViewPr>
  <p:slideViewPr>
    <p:cSldViewPr>
      <p:cViewPr varScale="1">
        <p:scale>
          <a:sx n="127" d="100"/>
          <a:sy n="127" d="100"/>
        </p:scale>
        <p:origin x="7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2018-08-31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31/08/2018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31/08/2018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31/08/2018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31/08/2018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31/08/2018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BrightnESS Wrap-up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Afonso Mukai</a:t>
            </a:r>
          </a:p>
          <a:p>
            <a:r>
              <a:rPr lang="en-GB" sz="2000" dirty="0">
                <a:solidFill>
                  <a:schemeClr val="bg1"/>
                </a:solidFill>
              </a:rPr>
              <a:t>Scientific Software Engineer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31 August, 2018</a:t>
            </a:fld>
            <a:endParaRPr lang="en-GB" sz="14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422C07-D53D-BB43-AE66-2D29D26C3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2285697" cy="50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9A233-A08E-E047-8D2C-9A15C50A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NeXus file writing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9FB474-5F82-5640-BB39-28B424B74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NeXus is an HDF5-based data format for neutron,     X-rays and muon science</a:t>
            </a:r>
          </a:p>
          <a:p>
            <a:r>
              <a:rPr lang="en-GB" dirty="0"/>
              <a:t>The NeXus file writer subscribes to a configurable list of Kafka topics and writes experiment data to files</a:t>
            </a:r>
          </a:p>
          <a:p>
            <a:r>
              <a:rPr lang="en-GB" dirty="0"/>
              <a:t>NeXus file structure and topic names are described in a JSON configuration file or command message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B26A07-9CA9-1D4C-A6E4-BBA5556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9886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836F6-841C-6A49-B0C0-17BACB9F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62D82-7EA2-EE4C-9A05-D34B475F8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Continuous integration on DMSC computing infrastructure</a:t>
            </a:r>
          </a:p>
          <a:p>
            <a:r>
              <a:rPr lang="en-GB" dirty="0"/>
              <a:t>Performance and scaling tests run at PSI</a:t>
            </a:r>
          </a:p>
          <a:p>
            <a:r>
              <a:rPr lang="en-GB" dirty="0"/>
              <a:t>System used at the BER-II reactor at HZB for acquiring data from an ESS test chopper</a:t>
            </a:r>
          </a:p>
          <a:p>
            <a:r>
              <a:rPr lang="en-GB" dirty="0"/>
              <a:t>Demonstrations of the Event Formation Unit at the ESS </a:t>
            </a:r>
            <a:r>
              <a:rPr lang="en-GB" dirty="0" err="1"/>
              <a:t>Utgård</a:t>
            </a:r>
            <a:r>
              <a:rPr lang="en-GB" dirty="0"/>
              <a:t> laboratory</a:t>
            </a:r>
          </a:p>
          <a:p>
            <a:r>
              <a:rPr lang="en-GB" dirty="0"/>
              <a:t>EPICS forwarder and Kafka deployed at three ISIS instruments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AE776-355D-F242-8804-EDCC8AD5A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51838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905AE-F16F-B642-BC36-1FAFF1BF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0EFDB-146E-7A45-888F-14D404423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C9BB9CC-C9DA-1440-BC26-E117A22A0D4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1600" y="1403134"/>
            <a:ext cx="7272808" cy="542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D663-4199-4B43-8B52-7E5D4AC3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tests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5F6B3E6-D57F-ED4B-AA7E-5C684395D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50" y="1987128"/>
            <a:ext cx="5854700" cy="43942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75B97-70C8-874F-BCEF-608C0EB4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1C3E4F-9458-954A-B184-87957C0F1540}"/>
              </a:ext>
            </a:extLst>
          </p:cNvPr>
          <p:cNvSpPr txBox="1"/>
          <p:nvPr/>
        </p:nvSpPr>
        <p:spPr>
          <a:xfrm>
            <a:off x="755576" y="157355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Scalability measurements: throughput as a function of the number of Kafka brokers with an event producer and a file writer, using one partition per broker.</a:t>
            </a:r>
          </a:p>
        </p:txBody>
      </p:sp>
    </p:spTree>
    <p:extLst>
      <p:ext uri="{BB962C8B-B14F-4D97-AF65-F5344CB8AC3E}">
        <p14:creationId xmlns:p14="http://schemas.microsoft.com/office/powerpoint/2010/main" val="1050377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D663-4199-4B43-8B52-7E5D4AC3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en-GB" dirty="0"/>
              <a:t>Performance tests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75B97-70C8-874F-BCEF-608C0EB4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1A8B2D-185A-5B43-9247-545EB6EE4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50" y="1988840"/>
            <a:ext cx="5854700" cy="4394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1C3E4F-9458-954A-B184-87957C0F1540}"/>
              </a:ext>
            </a:extLst>
          </p:cNvPr>
          <p:cNvSpPr txBox="1"/>
          <p:nvPr/>
        </p:nvSpPr>
        <p:spPr>
          <a:xfrm>
            <a:off x="984089" y="1573550"/>
            <a:ext cx="7175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Kafka throughput as a function of message size and number of partitions. Two servers run the brokers, while a third runs the event producer.</a:t>
            </a:r>
          </a:p>
        </p:txBody>
      </p:sp>
    </p:spTree>
    <p:extLst>
      <p:ext uri="{BB962C8B-B14F-4D97-AF65-F5344CB8AC3E}">
        <p14:creationId xmlns:p14="http://schemas.microsoft.com/office/powerpoint/2010/main" val="344805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tasks in BrightnESS WP5</a:t>
            </a:r>
          </a:p>
          <a:p>
            <a:r>
              <a:rPr lang="en-GB" dirty="0"/>
              <a:t>Aggregation and streaming software architecture</a:t>
            </a:r>
          </a:p>
          <a:p>
            <a:r>
              <a:rPr lang="en-GB" dirty="0"/>
              <a:t>Event formation and fast sample environment</a:t>
            </a:r>
          </a:p>
          <a:p>
            <a:r>
              <a:rPr lang="en-GB" dirty="0"/>
              <a:t>EPICS forwarding</a:t>
            </a:r>
          </a:p>
          <a:p>
            <a:r>
              <a:rPr lang="en-GB" dirty="0"/>
              <a:t>NeXus file writing</a:t>
            </a:r>
          </a:p>
          <a:p>
            <a:r>
              <a:rPr lang="en-GB" dirty="0"/>
              <a:t>Development status</a:t>
            </a:r>
          </a:p>
          <a:p>
            <a:r>
              <a:rPr lang="en-GB" dirty="0"/>
              <a:t>Performance tests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BD1DD-03CD-8145-B76E-47DE3C50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tasks in BrightnESS WP5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E06A4-8DB7-544D-859A-9E731F982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WP5: Real-Time Management of ESS Data</a:t>
            </a:r>
          </a:p>
          <a:p>
            <a:pPr lvl="1"/>
            <a:r>
              <a:rPr lang="da-DK" dirty="0" err="1"/>
              <a:t>Task</a:t>
            </a:r>
            <a:r>
              <a:rPr lang="da-DK" dirty="0"/>
              <a:t> 5.1: </a:t>
            </a:r>
            <a:r>
              <a:rPr lang="da-DK" dirty="0" err="1"/>
              <a:t>Creating</a:t>
            </a:r>
            <a:r>
              <a:rPr lang="da-DK" dirty="0"/>
              <a:t> a standard neutron event data </a:t>
            </a:r>
            <a:r>
              <a:rPr lang="da-DK" dirty="0" err="1"/>
              <a:t>stream</a:t>
            </a:r>
            <a:r>
              <a:rPr lang="da-DK" dirty="0"/>
              <a:t> for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detector</a:t>
            </a:r>
            <a:r>
              <a:rPr lang="da-DK" dirty="0"/>
              <a:t> types</a:t>
            </a:r>
          </a:p>
          <a:p>
            <a:pPr lvl="1"/>
            <a:r>
              <a:rPr lang="da-DK" dirty="0" err="1"/>
              <a:t>Task</a:t>
            </a:r>
            <a:r>
              <a:rPr lang="da-DK" dirty="0"/>
              <a:t> 5.2: </a:t>
            </a:r>
            <a:r>
              <a:rPr lang="da-DK" dirty="0" err="1"/>
              <a:t>Creating</a:t>
            </a:r>
            <a:r>
              <a:rPr lang="da-DK" dirty="0"/>
              <a:t> a standard </a:t>
            </a:r>
            <a:r>
              <a:rPr lang="da-DK" dirty="0" err="1"/>
              <a:t>method</a:t>
            </a:r>
            <a:r>
              <a:rPr lang="da-DK" dirty="0"/>
              <a:t> for </a:t>
            </a:r>
            <a:r>
              <a:rPr lang="da-DK" dirty="0" err="1"/>
              <a:t>streaming</a:t>
            </a:r>
            <a:r>
              <a:rPr lang="da-DK" dirty="0"/>
              <a:t> </a:t>
            </a:r>
            <a:r>
              <a:rPr lang="da-DK" dirty="0" err="1"/>
              <a:t>meta</a:t>
            </a:r>
            <a:r>
              <a:rPr lang="da-DK" dirty="0"/>
              <a:t>-data for fast </a:t>
            </a:r>
            <a:r>
              <a:rPr lang="da-DK" dirty="0" err="1"/>
              <a:t>applied</a:t>
            </a:r>
            <a:r>
              <a:rPr lang="da-DK" dirty="0"/>
              <a:t> </a:t>
            </a:r>
            <a:r>
              <a:rPr lang="da-DK" dirty="0" err="1"/>
              <a:t>fields</a:t>
            </a:r>
            <a:endParaRPr lang="da-DK" dirty="0"/>
          </a:p>
          <a:p>
            <a:pPr lvl="1"/>
            <a:r>
              <a:rPr lang="da-DK" dirty="0" err="1"/>
              <a:t>Task</a:t>
            </a:r>
            <a:r>
              <a:rPr lang="da-DK" dirty="0"/>
              <a:t> 5.3: Software to </a:t>
            </a:r>
            <a:r>
              <a:rPr lang="da-DK" dirty="0" err="1"/>
              <a:t>aggregate</a:t>
            </a:r>
            <a:r>
              <a:rPr lang="da-DK" dirty="0"/>
              <a:t> and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available</a:t>
            </a:r>
            <a:r>
              <a:rPr lang="da-DK" dirty="0"/>
              <a:t> the neutron event data and sample </a:t>
            </a:r>
            <a:r>
              <a:rPr lang="da-DK" dirty="0" err="1"/>
              <a:t>meta</a:t>
            </a:r>
            <a:r>
              <a:rPr lang="da-DK" dirty="0"/>
              <a:t>-data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3DDAB8-075E-074A-A622-95C78ED4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2055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D190-E12E-244A-8243-E52363C5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Aggregation and streaming software architecture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AE41E36-E623-6E46-8401-489AA823F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58" y="1783357"/>
            <a:ext cx="7655283" cy="452596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AFC71-DAD8-E04B-A0A8-6E1D8BDF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2973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88ABC-4ED8-C847-AFB2-4591A1AFB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Aggregation and streaming software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3811E-7A0C-5E45-99FC-5940022DB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Apache Kafka-based, using Google FlatBuffers for serialisation</a:t>
            </a:r>
          </a:p>
          <a:p>
            <a:r>
              <a:rPr lang="en-GB" dirty="0"/>
              <a:t>C++ in-house development: Event Formation Unit, EPICS to Kafka Forwarder, NeXus File Writer, in collaboration with ISIS, PSI and </a:t>
            </a:r>
            <a:r>
              <a:rPr lang="en-GB" dirty="0" err="1"/>
              <a:t>Elettra</a:t>
            </a:r>
            <a:endParaRPr lang="en-GB" dirty="0"/>
          </a:p>
          <a:p>
            <a:r>
              <a:rPr lang="en-GB" dirty="0"/>
              <a:t>Command and status messages sent through Kafka using JSON</a:t>
            </a:r>
          </a:p>
          <a:p>
            <a:r>
              <a:rPr lang="en-GB" dirty="0"/>
              <a:t>Using Graphite/Grafana for metrics, Graylog for logging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B5547D-608F-B44A-98E6-29AD49362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4071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21C61-DE6F-B747-A647-65421650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Event mode data acquisition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78D3CEA-F6A9-9447-AD88-855CFA7E2C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1888331"/>
            <a:ext cx="7962900" cy="39497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162AC-32CF-2E43-B9D7-C02BF84E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0782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4B8D2-5819-E945-94D2-AAAD32FC7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Event formation and fast sample environment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469CF6-5627-8A4B-88F9-F09D34A104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Event Formation Unit receives raw data and sends events to Kafka</a:t>
            </a:r>
          </a:p>
          <a:p>
            <a:r>
              <a:rPr lang="en-GB" dirty="0"/>
              <a:t>One topic per detector, with partitioning for scalability</a:t>
            </a:r>
          </a:p>
          <a:p>
            <a:r>
              <a:rPr lang="en-GB" dirty="0"/>
              <a:t>Fast sample environment solution based on the same software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3893B-6FBB-5E4C-AF68-0E17A29B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195BF1-386C-F142-A8BB-E4D356AE8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492896"/>
            <a:ext cx="4231903" cy="263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7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8885B-E0E9-A541-A948-48EB4E908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Event formation and fast sample environment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F2DE423-173D-9042-9F00-C7AA73935E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44775"/>
            <a:ext cx="8229600" cy="42368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D0C54-1868-8342-A760-EAFC7EE2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2560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4B8D2-5819-E945-94D2-AAAD32FC7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EPICS forwarding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5469CF6-5627-8A4B-88F9-F09D34A104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Forwarding application subscribes to EPICS process variables (PVs) and writes data to Kafka</a:t>
            </a:r>
          </a:p>
          <a:p>
            <a:r>
              <a:rPr lang="en-GB" dirty="0"/>
              <a:t>Data for multiple PVs in an instrument are multiplexed over the same topic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3893B-6FBB-5E4C-AF68-0E17A29B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AEBC91-DDB1-EE40-830F-9CD510F9A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492896"/>
            <a:ext cx="4125670" cy="268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8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410</Words>
  <Application>Microsoft Macintosh PowerPoint</Application>
  <PresentationFormat>On-screen Show (4:3)</PresentationFormat>
  <Paragraphs>63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BrightnESS Wrap-up</vt:lpstr>
      <vt:lpstr>Outline</vt:lpstr>
      <vt:lpstr>The tasks in BrightnESS WP5</vt:lpstr>
      <vt:lpstr>Aggregation and streaming software architecture</vt:lpstr>
      <vt:lpstr>Aggregation and streaming software architecture</vt:lpstr>
      <vt:lpstr>Event mode data acquisition</vt:lpstr>
      <vt:lpstr>Event formation and fast sample environment</vt:lpstr>
      <vt:lpstr>Event formation and fast sample environment</vt:lpstr>
      <vt:lpstr>EPICS forwarding</vt:lpstr>
      <vt:lpstr>NeXus file writing</vt:lpstr>
      <vt:lpstr>Development status</vt:lpstr>
      <vt:lpstr>Development status</vt:lpstr>
      <vt:lpstr>Performance tests</vt:lpstr>
      <vt:lpstr>Performance tests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Afonso Mukai</dc:creator>
  <cp:lastModifiedBy>Afonso Mukai</cp:lastModifiedBy>
  <cp:revision>66</cp:revision>
  <dcterms:created xsi:type="dcterms:W3CDTF">2018-08-15T15:46:51Z</dcterms:created>
  <dcterms:modified xsi:type="dcterms:W3CDTF">2018-08-31T13:24:44Z</dcterms:modified>
</cp:coreProperties>
</file>