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84" r:id="rId5"/>
  </p:sldMasterIdLst>
  <p:notesMasterIdLst>
    <p:notesMasterId r:id="rId16"/>
  </p:notesMasterIdLst>
  <p:sldIdLst>
    <p:sldId id="405" r:id="rId6"/>
    <p:sldId id="411" r:id="rId7"/>
    <p:sldId id="409" r:id="rId8"/>
    <p:sldId id="410" r:id="rId9"/>
    <p:sldId id="406" r:id="rId10"/>
    <p:sldId id="408" r:id="rId11"/>
    <p:sldId id="412" r:id="rId12"/>
    <p:sldId id="414" r:id="rId13"/>
    <p:sldId id="413" r:id="rId14"/>
    <p:sldId id="407" r:id="rId15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2" charset="0"/>
        <a:ea typeface="ヒラギノ角ゴ Pro W3" pitchFamily="2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2" charset="0"/>
        <a:ea typeface="ヒラギノ角ゴ Pro W3" pitchFamily="2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2" charset="0"/>
        <a:ea typeface="ヒラギノ角ゴ Pro W3" pitchFamily="2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2" charset="0"/>
        <a:ea typeface="ヒラギノ角ゴ Pro W3" pitchFamily="2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2" charset="0"/>
        <a:ea typeface="ヒラギノ角ゴ Pro W3" pitchFamily="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Grande" pitchFamily="2" charset="0"/>
        <a:ea typeface="ヒラギノ角ゴ Pro W3" pitchFamily="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Grande" pitchFamily="2" charset="0"/>
        <a:ea typeface="ヒラギノ角ゴ Pro W3" pitchFamily="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Grande" pitchFamily="2" charset="0"/>
        <a:ea typeface="ヒラギノ角ゴ Pro W3" pitchFamily="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Grande" pitchFamily="2" charset="0"/>
        <a:ea typeface="ヒラギノ角ゴ Pro W3" pitchFamily="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006600"/>
    <a:srgbClr val="E1E1FF"/>
    <a:srgbClr val="D0E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00" autoAdjust="0"/>
  </p:normalViewPr>
  <p:slideViewPr>
    <p:cSldViewPr>
      <p:cViewPr varScale="1">
        <p:scale>
          <a:sx n="131" d="100"/>
          <a:sy n="131" d="100"/>
        </p:scale>
        <p:origin x="16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D23E8B7-8311-43FF-867E-1B5B431779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4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333375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41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6" y="188640"/>
            <a:ext cx="9144000" cy="79136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221755-1974-484A-90A1-3D0ED6B05FD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55576" y="1124744"/>
            <a:ext cx="7777237" cy="4391819"/>
          </a:xfrm>
        </p:spPr>
        <p:txBody>
          <a:bodyPr/>
          <a:lstStyle>
            <a:lvl1pPr>
              <a:defRPr i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4714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221755-1974-484A-90A1-3D0ED6B05FD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3568" y="1196752"/>
            <a:ext cx="7992120" cy="424837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96" y="188640"/>
            <a:ext cx="9144000" cy="79136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2007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5363"/>
            <a:ext cx="9144000" cy="64735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221755-1974-484A-90A1-3D0ED6B05FD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55577" y="1052736"/>
            <a:ext cx="3816424" cy="360040"/>
          </a:xfr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lang="en-GB" sz="2000" i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716016" y="1052736"/>
            <a:ext cx="3816424" cy="360040"/>
          </a:xfr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lang="en-GB" sz="2000" i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755577" y="1412107"/>
            <a:ext cx="3816424" cy="4104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716016" y="1412776"/>
            <a:ext cx="3816424" cy="4104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8805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221755-1974-484A-90A1-3D0ED6B05FD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6" y="188640"/>
            <a:ext cx="9144000" cy="79136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126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221755-1974-484A-90A1-3D0ED6B05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49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682" y="6043631"/>
            <a:ext cx="2747060" cy="596286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3568" y="1537494"/>
            <a:ext cx="77724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</p:txBody>
      </p:sp>
      <p:pic>
        <p:nvPicPr>
          <p:cNvPr id="5127" name="Picture 7" descr="ESS_Logo_Frugal_Blue_cmyk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48164"/>
            <a:ext cx="1368152" cy="73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746648" y="63417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455968" y="6486525"/>
            <a:ext cx="688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21755-1974-484A-90A1-3D0ED6B05FD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24" r:id="rId2"/>
    <p:sldLayoutId id="2147484526" r:id="rId3"/>
    <p:sldLayoutId id="2147484529" r:id="rId4"/>
    <p:sldLayoutId id="2147484527" r:id="rId5"/>
    <p:sldLayoutId id="2147484528" r:id="rId6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33375"/>
            <a:ext cx="9144000" cy="1143000"/>
          </a:xfrm>
        </p:spPr>
        <p:txBody>
          <a:bodyPr/>
          <a:lstStyle/>
          <a:p>
            <a:r>
              <a:rPr lang="en-GB" dirty="0"/>
              <a:t>ECP Visualisation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2000" dirty="0"/>
          </a:p>
          <a:p>
            <a:endParaRPr lang="en-GB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39"/>
    </mc:Choice>
    <mc:Fallback xmlns="">
      <p:transition spd="slow" advTm="2373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EDEB6-683F-8049-B893-78F1D39E1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Points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2B81BB-C843-F24B-9214-C4B4B61CB8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221755-1974-484A-90A1-3D0ED6B05FD4}" type="slidenum">
              <a:rPr lang="en-GB" smtClean="0"/>
              <a:t>10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379F5F-2CF5-9941-B797-3043F4DC8A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Instrument View</a:t>
            </a:r>
          </a:p>
          <a:p>
            <a:r>
              <a:rPr lang="en-US" dirty="0"/>
              <a:t>Gives consistent instrument visualization across tools</a:t>
            </a:r>
          </a:p>
          <a:p>
            <a:r>
              <a:rPr lang="en-US" dirty="0"/>
              <a:t>Well tested, steered and adopted by community – Feature complete?</a:t>
            </a:r>
          </a:p>
          <a:p>
            <a:r>
              <a:rPr lang="en-US" dirty="0"/>
              <a:t>More powerful that necessary for ECP </a:t>
            </a:r>
          </a:p>
          <a:p>
            <a:r>
              <a:rPr lang="en-US" dirty="0"/>
              <a:t>No light-weight deployment yet</a:t>
            </a:r>
          </a:p>
          <a:p>
            <a:r>
              <a:rPr lang="en-US" dirty="0"/>
              <a:t>User confusion between running versions of Mantid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48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D702E8-362D-D74B-81B2-7E3CB3FE1E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221755-1974-484A-90A1-3D0ED6B05FD4}" type="slidenum">
              <a:rPr lang="en-GB" smtClean="0"/>
              <a:t>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588FBA-44C3-F74D-9FF2-8D116499C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822735"/>
            <a:ext cx="6444208" cy="401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4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02196-7CDB-E241-A79B-785686807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Instrument View?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9BDA46-06CE-8B41-938E-5D445C2BD0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221755-1974-484A-90A1-3D0ED6B05FD4}" type="slidenum">
              <a:rPr lang="en-GB" smtClean="0"/>
              <a:t>3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AEAE3-3271-8445-8873-1E34C12BAB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Beamline visualization 3D with data overlays</a:t>
            </a:r>
          </a:p>
          <a:p>
            <a:r>
              <a:rPr lang="en-US" dirty="0"/>
              <a:t>Interactive and auto-updates</a:t>
            </a:r>
          </a:p>
          <a:p>
            <a:r>
              <a:rPr lang="en-US" dirty="0"/>
              <a:t>Supports unwrapped 2D modes</a:t>
            </a:r>
          </a:p>
          <a:p>
            <a:r>
              <a:rPr lang="en-US" dirty="0"/>
              <a:t>Tools </a:t>
            </a:r>
          </a:p>
          <a:p>
            <a:pPr lvl="1"/>
            <a:r>
              <a:rPr lang="en-US" dirty="0"/>
              <a:t>Masking and ROI</a:t>
            </a:r>
          </a:p>
          <a:p>
            <a:pPr lvl="1"/>
            <a:r>
              <a:rPr lang="en-US" dirty="0"/>
              <a:t>SXD peak inspection and editing</a:t>
            </a:r>
          </a:p>
          <a:p>
            <a:pPr lvl="1"/>
            <a:r>
              <a:rPr lang="en-US" dirty="0"/>
              <a:t>Tree navigation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Historically tied to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ManidPlot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but no longer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409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BDAF6-7C9C-A24F-83BB-3C66C9045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 used for?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F74FE5-3A0C-B746-A77F-AE2A13DBB4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221755-1974-484A-90A1-3D0ED6B05FD4}" type="slidenum">
              <a:rPr lang="en-GB" smtClean="0"/>
              <a:t>4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92C6A-25EB-C54D-BB51-E0EAC06617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Commissioning beamlines</a:t>
            </a:r>
          </a:p>
          <a:p>
            <a:r>
              <a:rPr lang="en-US" dirty="0"/>
              <a:t>Diagnosis</a:t>
            </a:r>
          </a:p>
          <a:p>
            <a:r>
              <a:rPr lang="en-US" dirty="0"/>
              <a:t>Live data visualization</a:t>
            </a:r>
          </a:p>
          <a:p>
            <a:r>
              <a:rPr lang="en-US" dirty="0"/>
              <a:t>Masking data</a:t>
            </a:r>
          </a:p>
          <a:p>
            <a:r>
              <a:rPr lang="en-US" dirty="0"/>
              <a:t>Overlaying and editing peaks lists</a:t>
            </a:r>
          </a:p>
          <a:p>
            <a:endParaRPr lang="en-US" dirty="0"/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User statistics - the 2</a:t>
            </a:r>
            <a:r>
              <a:rPr lang="en-US" baseline="3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nd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most used interface in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MantidPlot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952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F81025-E305-4946-A2D7-583E35EBB3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221755-1974-484A-90A1-3D0ED6B05FD4}" type="slidenum">
              <a:rPr lang="en-GB" smtClean="0"/>
              <a:t>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D55AC7-ECAE-4345-950E-AFF50F906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8649419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49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742D49-3704-7940-9083-8E3FA79D7E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221755-1974-484A-90A1-3D0ED6B05FD4}" type="slidenum">
              <a:rPr lang="en-GB" smtClean="0"/>
              <a:t>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698C83-6386-CB4F-A8E2-712B147C9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7"/>
            <a:ext cx="8424936" cy="510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47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EDEB6-683F-8049-B893-78F1D39E1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Changes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2B81BB-C843-F24B-9214-C4B4B61CB8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221755-1974-484A-90A1-3D0ED6B05FD4}" type="slidenum">
              <a:rPr lang="en-GB" smtClean="0"/>
              <a:t>7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379F5F-2CF5-9941-B797-3043F4DC8A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5577" y="1124744"/>
            <a:ext cx="6048671" cy="4391819"/>
          </a:xfrm>
        </p:spPr>
        <p:txBody>
          <a:bodyPr/>
          <a:lstStyle/>
          <a:p>
            <a:r>
              <a:rPr lang="en-US" dirty="0"/>
              <a:t>v3.14 </a:t>
            </a:r>
            <a:r>
              <a:rPr lang="en-US" i="1" dirty="0"/>
              <a:t>(Released July 2018)</a:t>
            </a:r>
            <a:r>
              <a:rPr lang="en-US" dirty="0"/>
              <a:t> , contains an almost complete rewrite of back-end. Big performance improvements and scanning capabilities added. No official front-end for scanning yet.</a:t>
            </a:r>
          </a:p>
          <a:p>
            <a:r>
              <a:rPr lang="en-US" dirty="0"/>
              <a:t>v3.14 </a:t>
            </a:r>
            <a:r>
              <a:rPr lang="en-US" i="1" dirty="0"/>
              <a:t>(Release planned Dec 2018)</a:t>
            </a:r>
          </a:p>
          <a:p>
            <a:pPr marL="457200" lvl="1" indent="0">
              <a:buNone/>
            </a:pPr>
            <a:r>
              <a:rPr lang="en-US" dirty="0" err="1"/>
              <a:t>NeXus</a:t>
            </a:r>
            <a:r>
              <a:rPr lang="en-US" dirty="0"/>
              <a:t> Geometry compatibility. </a:t>
            </a:r>
            <a:r>
              <a:rPr lang="en-US" dirty="0" err="1"/>
              <a:t>Optimisations</a:t>
            </a:r>
            <a:r>
              <a:rPr lang="en-US" dirty="0"/>
              <a:t> for 2D Meshes</a:t>
            </a:r>
          </a:p>
          <a:p>
            <a:r>
              <a:rPr lang="en-US" dirty="0"/>
              <a:t>v3.x Volumetric Detectors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9060579-9BCA-9B4C-83C2-85A1FC495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631023"/>
              </p:ext>
            </p:extLst>
          </p:nvPr>
        </p:nvGraphicFramePr>
        <p:xfrm>
          <a:off x="6732240" y="1206550"/>
          <a:ext cx="2248273" cy="2150442"/>
        </p:xfrm>
        <a:graphic>
          <a:graphicData uri="http://schemas.openxmlformats.org/drawingml/2006/table">
            <a:tbl>
              <a:tblPr/>
              <a:tblGrid>
                <a:gridCol w="1373945">
                  <a:extLst>
                    <a:ext uri="{9D8B030D-6E8A-4147-A177-3AD203B41FA5}">
                      <a16:colId xmlns:a16="http://schemas.microsoft.com/office/drawing/2014/main" val="2511400347"/>
                    </a:ext>
                  </a:extLst>
                </a:gridCol>
                <a:gridCol w="874328">
                  <a:extLst>
                    <a:ext uri="{9D8B030D-6E8A-4147-A177-3AD203B41FA5}">
                      <a16:colId xmlns:a16="http://schemas.microsoft.com/office/drawing/2014/main" val="3900061684"/>
                    </a:ext>
                  </a:extLst>
                </a:gridCol>
              </a:tblGrid>
              <a:tr h="236221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>
                          <a:effectLst/>
                        </a:rPr>
                        <a:t>Instrument</a:t>
                      </a:r>
                    </a:p>
                  </a:txBody>
                  <a:tcPr marL="54543" marR="54543" marT="54543" marB="5454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F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>
                          <a:effectLst/>
                        </a:rPr>
                        <a:t>Speedup</a:t>
                      </a:r>
                    </a:p>
                  </a:txBody>
                  <a:tcPr marL="54543" marR="54543" marT="54543" marB="5454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F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006108"/>
                  </a:ext>
                </a:extLst>
              </a:tr>
              <a:tr h="236221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dirty="0">
                          <a:effectLst/>
                        </a:rPr>
                        <a:t>WISH</a:t>
                      </a:r>
                    </a:p>
                  </a:txBody>
                  <a:tcPr marL="54543" marR="54543" marT="54543" marB="5454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dirty="0">
                          <a:effectLst/>
                        </a:rPr>
                        <a:t>5x</a:t>
                      </a:r>
                    </a:p>
                  </a:txBody>
                  <a:tcPr marL="54543" marR="54543" marT="54543" marB="5454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300141"/>
                  </a:ext>
                </a:extLst>
              </a:tr>
              <a:tr h="236221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dirty="0">
                          <a:effectLst/>
                        </a:rPr>
                        <a:t>BASIS</a:t>
                      </a:r>
                    </a:p>
                  </a:txBody>
                  <a:tcPr marL="54543" marR="54543" marT="54543" marB="5454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dirty="0">
                          <a:effectLst/>
                        </a:rPr>
                        <a:t>5x</a:t>
                      </a:r>
                    </a:p>
                  </a:txBody>
                  <a:tcPr marL="54543" marR="54543" marT="54543" marB="5454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256098"/>
                  </a:ext>
                </a:extLst>
              </a:tr>
              <a:tr h="236221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>
                          <a:effectLst/>
                        </a:rPr>
                        <a:t>GEM</a:t>
                      </a:r>
                    </a:p>
                  </a:txBody>
                  <a:tcPr marL="54543" marR="54543" marT="54543" marB="5454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dirty="0">
                          <a:effectLst/>
                        </a:rPr>
                        <a:t>4x</a:t>
                      </a:r>
                    </a:p>
                  </a:txBody>
                  <a:tcPr marL="54543" marR="54543" marT="54543" marB="5454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771370"/>
                  </a:ext>
                </a:extLst>
              </a:tr>
              <a:tr h="236221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dirty="0">
                          <a:effectLst/>
                        </a:rPr>
                        <a:t>SANS2D</a:t>
                      </a:r>
                    </a:p>
                  </a:txBody>
                  <a:tcPr marL="54543" marR="54543" marT="54543" marB="5454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>
                          <a:effectLst/>
                        </a:rPr>
                        <a:t>3x</a:t>
                      </a:r>
                    </a:p>
                  </a:txBody>
                  <a:tcPr marL="54543" marR="54543" marT="54543" marB="5454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849506"/>
                  </a:ext>
                </a:extLst>
              </a:tr>
              <a:tr h="236221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dirty="0">
                          <a:effectLst/>
                        </a:rPr>
                        <a:t>POLARIS</a:t>
                      </a:r>
                    </a:p>
                  </a:txBody>
                  <a:tcPr marL="54543" marR="54543" marT="54543" marB="5454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>
                          <a:effectLst/>
                        </a:rPr>
                        <a:t>3x</a:t>
                      </a:r>
                    </a:p>
                  </a:txBody>
                  <a:tcPr marL="54543" marR="54543" marT="54543" marB="5454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073480"/>
                  </a:ext>
                </a:extLst>
              </a:tr>
              <a:tr h="236221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dirty="0">
                          <a:effectLst/>
                        </a:rPr>
                        <a:t>CNCS</a:t>
                      </a:r>
                    </a:p>
                  </a:txBody>
                  <a:tcPr marL="54543" marR="54543" marT="54543" marB="5454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dirty="0">
                          <a:effectLst/>
                        </a:rPr>
                        <a:t>2x</a:t>
                      </a:r>
                    </a:p>
                  </a:txBody>
                  <a:tcPr marL="54543" marR="54543" marT="54543" marB="54543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11798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3CFB2632-C981-624F-8260-CFB1B091D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1177" y="2293282"/>
            <a:ext cx="846703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447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F8F66E-5FEF-6F4F-8F96-1845B930D0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221755-1974-484A-90A1-3D0ED6B05FD4}" type="slidenum">
              <a:rPr lang="en-GB" smtClean="0"/>
              <a:t>8</a:t>
            </a:fld>
            <a:endParaRPr lang="en-GB"/>
          </a:p>
        </p:txBody>
      </p:sp>
      <p:pic>
        <p:nvPicPr>
          <p:cNvPr id="5" name="VoxelDemo">
            <a:hlinkClick r:id="" action="ppaction://media"/>
            <a:extLst>
              <a:ext uri="{FF2B5EF4-FFF2-40B4-BE49-F238E27FC236}">
                <a16:creationId xmlns:a16="http://schemas.microsoft.com/office/drawing/2014/main" id="{B7897124-4753-E04C-B030-3FE15AED9D8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1600" y="116632"/>
            <a:ext cx="6840760" cy="580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9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4BB39-2D94-B742-AF04-2377610E1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Ibex Live 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45431D-7E25-7745-9255-23322B2147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221755-1974-484A-90A1-3D0ED6B05FD4}" type="slidenum">
              <a:rPr lang="en-GB" smtClean="0"/>
              <a:t>9</a:t>
            </a:fld>
            <a:endParaRPr lang="en-GB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5A1A812-16DE-5944-811E-7040B0ABA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501674" cy="454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776389"/>
      </p:ext>
    </p:extLst>
  </p:cSld>
  <p:clrMapOvr>
    <a:masterClrMapping/>
  </p:clrMapOvr>
</p:sld>
</file>

<file path=ppt/theme/theme1.xml><?xml version="1.0" encoding="utf-8"?>
<a:theme xmlns:a="http://schemas.openxmlformats.org/drawingml/2006/main" name="UK-ESS_PowerPoint_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70127AF-A0D2-43A7-B8C1-5693D4A72E9B}" vid="{20A7B70E-709A-4B11-B590-AFAC8FD48F8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ABF215B8A3384E874FC40A3B0B2302" ma:contentTypeVersion="4" ma:contentTypeDescription="Create a new document." ma:contentTypeScope="" ma:versionID="f198c3dfa143f328b4bfb76fd905c4a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66758ad48435124b95dc0df0729e68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2AEDD1CD-9190-4F8F-B585-354F10A56A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9B35D9-CF39-4D5E-A64E-C8D110C1700B}">
  <ds:schemaRefs>
    <ds:schemaRef ds:uri="http://purl.org/dc/terms/"/>
    <ds:schemaRef ds:uri="http://www.w3.org/XML/1998/namespace"/>
    <ds:schemaRef ds:uri="http://schemas.microsoft.com/sharepoint/v3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3DFA70B-2EBB-489B-8E34-F6A10FA685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7E48F0D-BF64-462E-8350-40C896A295A7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UK-ESS_PowerPoint_template</Template>
  <TotalTime>8696</TotalTime>
  <Words>185</Words>
  <Application>Microsoft Macintosh PowerPoint</Application>
  <PresentationFormat>On-screen Show (4:3)</PresentationFormat>
  <Paragraphs>61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ヒラギノ角ゴ Pro W3</vt:lpstr>
      <vt:lpstr>Arial</vt:lpstr>
      <vt:lpstr>Calibri</vt:lpstr>
      <vt:lpstr>Lucida Grande</vt:lpstr>
      <vt:lpstr>UK-ESS_PowerPoint_template</vt:lpstr>
      <vt:lpstr>ECP Visualisation</vt:lpstr>
      <vt:lpstr>PowerPoint Presentation</vt:lpstr>
      <vt:lpstr>What is the Instrument View?</vt:lpstr>
      <vt:lpstr>What is it used for?</vt:lpstr>
      <vt:lpstr>PowerPoint Presentation</vt:lpstr>
      <vt:lpstr>PowerPoint Presentation</vt:lpstr>
      <vt:lpstr>Recent Changes</vt:lpstr>
      <vt:lpstr>PowerPoint Presentation</vt:lpstr>
      <vt:lpstr>Ibex Live View</vt:lpstr>
      <vt:lpstr>Discussion Points</vt:lpstr>
    </vt:vector>
  </TitlesOfParts>
  <Company>STFC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Hart</dc:creator>
  <cp:lastModifiedBy>Microsoft Office User</cp:lastModifiedBy>
  <cp:revision>57</cp:revision>
  <dcterms:created xsi:type="dcterms:W3CDTF">2016-10-11T14:24:51Z</dcterms:created>
  <dcterms:modified xsi:type="dcterms:W3CDTF">2018-09-03T14:29:42Z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display_urn:schemas-microsoft-com:office:office#Editor">
    <vt:lpwstr>Summers, Karen (STFC,RAL,OBR)</vt:lpwstr>
  </property>
  <property fmtid="{D5CDD505-2E9C-101B-9397-08002B2CF9AE}" pid="4" name="xd_Signature">
    <vt:lpwstr/>
  </property>
  <property fmtid="{D5CDD505-2E9C-101B-9397-08002B2CF9AE}" pid="5" name="display_urn:schemas-microsoft-com:office:office#Author">
    <vt:lpwstr>Summers, Karen (STFC,RAL,OBR)</vt:lpwstr>
  </property>
  <property fmtid="{D5CDD505-2E9C-101B-9397-08002B2CF9AE}" pid="6" name="TemplateUrl">
    <vt:lpwstr/>
  </property>
  <property fmtid="{D5CDD505-2E9C-101B-9397-08002B2CF9AE}" pid="7" name="xd_ProgID">
    <vt:lpwstr/>
  </property>
  <property fmtid="{D5CDD505-2E9C-101B-9397-08002B2CF9AE}" pid="8" name="ContentTypeId">
    <vt:lpwstr>0x010100F731947B08D5984288BC8B16A979FF50</vt:lpwstr>
  </property>
</Properties>
</file>