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0" r:id="rId2"/>
    <p:sldId id="282" r:id="rId3"/>
    <p:sldId id="279" r:id="rId4"/>
    <p:sldId id="281" r:id="rId5"/>
  </p:sldIdLst>
  <p:sldSz cx="9144000" cy="6858000" type="screen4x3"/>
  <p:notesSz cx="6669088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36"/>
    <p:restoredTop sz="95250" autoAdjust="0"/>
  </p:normalViewPr>
  <p:slideViewPr>
    <p:cSldViewPr>
      <p:cViewPr varScale="1">
        <p:scale>
          <a:sx n="99" d="100"/>
          <a:sy n="99" d="100"/>
        </p:scale>
        <p:origin x="10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89213" y="4715907"/>
            <a:ext cx="4890665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589698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Follow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index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467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66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136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Follow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index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167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DEE0"/>
            </a:gs>
            <a:gs pos="100000">
              <a:schemeClr val="accent3">
                <a:lumOff val="4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96891" y="6441260"/>
            <a:ext cx="9257533" cy="406257"/>
          </a:xfrm>
          <a:prstGeom prst="rect">
            <a:avLst/>
          </a:prstGeom>
          <a:solidFill>
            <a:srgbClr val="3DAAD6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</p:spPr>
        <p:txBody>
          <a:bodyPr lIns="35718" tIns="35718" rIns="35718" bIns="35718" anchor="ctr"/>
          <a:lstStyle/>
          <a:p>
            <a:pPr algn="r" defTabSz="642937">
              <a:buClr>
                <a:srgbClr val="515A9E"/>
              </a:buClr>
              <a:defRPr sz="1600">
                <a:solidFill>
                  <a:srgbClr val="515A9E"/>
                </a:solidFill>
                <a:uFill>
                  <a:solidFill>
                    <a:srgbClr val="515A9E"/>
                  </a:solidFill>
                </a:uFill>
              </a:defRPr>
            </a:pPr>
            <a:endParaRPr/>
          </a:p>
        </p:txBody>
      </p:sp>
      <p:pic>
        <p:nvPicPr>
          <p:cNvPr id="3" name="Image" descr="Image"/>
          <p:cNvPicPr>
            <a:picLocks noChangeAspect="1"/>
          </p:cNvPicPr>
          <p:nvPr/>
        </p:nvPicPr>
        <p:blipFill>
          <a:blip r:embed="rId3" cstate="print">
            <a:alphaModFix amt="8000"/>
            <a:extLst/>
          </a:blip>
          <a:stretch>
            <a:fillRect/>
          </a:stretch>
        </p:blipFill>
        <p:spPr>
          <a:xfrm>
            <a:off x="5902383" y="5930032"/>
            <a:ext cx="2853355" cy="3566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CIEMAT activities and scientific-technical scope"/>
          <p:cNvSpPr txBox="1"/>
          <p:nvPr/>
        </p:nvSpPr>
        <p:spPr>
          <a:xfrm>
            <a:off x="4122072" y="6525344"/>
            <a:ext cx="4698400" cy="318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algn="ctr" defTabSz="410765">
              <a:defRPr sz="1600" i="1">
                <a:solidFill>
                  <a:schemeClr val="accent3">
                    <a:lumOff val="44000"/>
                  </a:schemeClr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rPr lang="es-ES" dirty="0"/>
              <a:t>10th TIARA </a:t>
            </a:r>
            <a:r>
              <a:rPr lang="es-ES" dirty="0" err="1"/>
              <a:t>Collaboration</a:t>
            </a:r>
            <a:r>
              <a:rPr lang="es-ES" dirty="0"/>
              <a:t> Council. </a:t>
            </a:r>
            <a:r>
              <a:rPr lang="es-ES" dirty="0" err="1"/>
              <a:t>Lund</a:t>
            </a:r>
            <a:r>
              <a:rPr lang="es-ES" dirty="0"/>
              <a:t> June 25, 2018</a:t>
            </a:r>
            <a:endParaRPr dirty="0"/>
          </a:p>
        </p:txBody>
      </p:sp>
      <p:sp>
        <p:nvSpPr>
          <p:cNvPr id="5" name="Line"/>
          <p:cNvSpPr/>
          <p:nvPr/>
        </p:nvSpPr>
        <p:spPr>
          <a:xfrm flipV="1">
            <a:off x="8877799" y="5167317"/>
            <a:ext cx="1" cy="1631901"/>
          </a:xfrm>
          <a:prstGeom prst="line">
            <a:avLst/>
          </a:prstGeom>
          <a:ln w="3175">
            <a:solidFill>
              <a:srgbClr val="FF2600"/>
            </a:solidFill>
          </a:ln>
        </p:spPr>
        <p:txBody>
          <a:bodyPr lIns="0" tIns="0" rIns="0" bIns="0"/>
          <a:lstStyle/>
          <a:p>
            <a:pPr defTabSz="321468">
              <a:defRPr sz="8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Shape"/>
          <p:cNvSpPr/>
          <p:nvPr/>
        </p:nvSpPr>
        <p:spPr>
          <a:xfrm rot="5400000">
            <a:off x="8897175" y="6558481"/>
            <a:ext cx="222360" cy="207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1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0DE94">
              <a:alpha val="49000"/>
            </a:srgbClr>
          </a:solidFill>
          <a:ln w="3175"/>
        </p:spPr>
        <p:txBody>
          <a:bodyPr lIns="0" tIns="0" rIns="0" bIns="0"/>
          <a:lstStyle/>
          <a:p>
            <a:pPr defTabSz="642937">
              <a:defRPr sz="1600">
                <a:solidFill>
                  <a:srgbClr val="515A9E"/>
                </a:solidFill>
                <a:uFill>
                  <a:solidFill>
                    <a:srgbClr val="515A9E"/>
                  </a:solidFill>
                </a:uFill>
              </a:defRPr>
            </a:pPr>
            <a:endParaRPr/>
          </a:p>
        </p:txBody>
      </p:sp>
      <p:sp>
        <p:nvSpPr>
          <p:cNvPr id="7" name="Line"/>
          <p:cNvSpPr/>
          <p:nvPr/>
        </p:nvSpPr>
        <p:spPr>
          <a:xfrm flipH="1">
            <a:off x="7810701" y="6513371"/>
            <a:ext cx="1318916" cy="1"/>
          </a:xfrm>
          <a:prstGeom prst="line">
            <a:avLst/>
          </a:prstGeom>
          <a:ln w="3175">
            <a:solidFill>
              <a:srgbClr val="021CA1"/>
            </a:solidFill>
          </a:ln>
        </p:spPr>
        <p:txBody>
          <a:bodyPr lIns="0" tIns="0" rIns="0" bIns="0"/>
          <a:lstStyle/>
          <a:p>
            <a:pPr defTabSz="321468">
              <a:defRPr sz="8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" name="Rectangle"/>
          <p:cNvSpPr/>
          <p:nvPr/>
        </p:nvSpPr>
        <p:spPr>
          <a:xfrm>
            <a:off x="0" y="-473"/>
            <a:ext cx="487516" cy="6734982"/>
          </a:xfrm>
          <a:prstGeom prst="rect">
            <a:avLst/>
          </a:prstGeom>
          <a:gradFill>
            <a:gsLst>
              <a:gs pos="2218">
                <a:schemeClr val="accent3">
                  <a:lumOff val="44000"/>
                  <a:alpha val="39000"/>
                </a:schemeClr>
              </a:gs>
              <a:gs pos="86270">
                <a:srgbClr val="3DAAD6"/>
              </a:gs>
            </a:gsLst>
            <a:lin ang="5400000"/>
          </a:gradFill>
          <a:ln w="3175">
            <a:miter lim="400000"/>
          </a:ln>
        </p:spPr>
        <p:txBody>
          <a:bodyPr lIns="26789" tIns="26789" rIns="26789" bIns="26789" anchor="ctr"/>
          <a:lstStyle/>
          <a:p>
            <a:pPr algn="r" defTabSz="642937">
              <a:buClr>
                <a:srgbClr val="515A9E"/>
              </a:buClr>
              <a:defRPr sz="1600">
                <a:solidFill>
                  <a:srgbClr val="515A9E"/>
                </a:solidFill>
                <a:uFill>
                  <a:solidFill>
                    <a:srgbClr val="515A9E"/>
                  </a:solidFill>
                </a:uFill>
              </a:defRPr>
            </a:pPr>
            <a:endParaRPr/>
          </a:p>
        </p:txBody>
      </p:sp>
      <p:sp>
        <p:nvSpPr>
          <p:cNvPr id="9" name="Line"/>
          <p:cNvSpPr/>
          <p:nvPr/>
        </p:nvSpPr>
        <p:spPr>
          <a:xfrm flipH="1">
            <a:off x="35814" y="272355"/>
            <a:ext cx="1500189" cy="1"/>
          </a:xfrm>
          <a:prstGeom prst="line">
            <a:avLst/>
          </a:prstGeom>
          <a:ln w="3175">
            <a:solidFill>
              <a:srgbClr val="021CA1"/>
            </a:solidFill>
          </a:ln>
        </p:spPr>
        <p:txBody>
          <a:bodyPr lIns="0" tIns="0" rIns="0" bIns="0"/>
          <a:lstStyle/>
          <a:p>
            <a:pPr defTabSz="321468">
              <a:defRPr sz="8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" name="Line"/>
          <p:cNvSpPr/>
          <p:nvPr/>
        </p:nvSpPr>
        <p:spPr>
          <a:xfrm flipH="1">
            <a:off x="279476" y="32915"/>
            <a:ext cx="1" cy="1631901"/>
          </a:xfrm>
          <a:prstGeom prst="line">
            <a:avLst/>
          </a:prstGeom>
          <a:ln w="3175">
            <a:solidFill>
              <a:srgbClr val="EC5D57"/>
            </a:solidFill>
          </a:ln>
          <a:effectLst>
            <a:outerShdw blurRad="241300" rotWithShape="0">
              <a:srgbClr val="000000">
                <a:alpha val="75000"/>
              </a:srgbClr>
            </a:outerShdw>
          </a:effectLst>
        </p:spPr>
        <p:txBody>
          <a:bodyPr lIns="0" tIns="0" rIns="0" bIns="0"/>
          <a:lstStyle/>
          <a:p>
            <a:pPr defTabSz="321468">
              <a:defRPr sz="8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" name="Shape"/>
          <p:cNvSpPr/>
          <p:nvPr/>
        </p:nvSpPr>
        <p:spPr>
          <a:xfrm rot="16200000">
            <a:off x="19163" y="23370"/>
            <a:ext cx="222359" cy="207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1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0DE94">
              <a:alpha val="49000"/>
            </a:srgbClr>
          </a:solidFill>
          <a:ln w="3175"/>
        </p:spPr>
        <p:txBody>
          <a:bodyPr lIns="0" tIns="0" rIns="0" bIns="0"/>
          <a:lstStyle/>
          <a:p>
            <a:pPr defTabSz="642937">
              <a:defRPr sz="1600">
                <a:solidFill>
                  <a:srgbClr val="515A9E"/>
                </a:solidFill>
                <a:uFill>
                  <a:solidFill>
                    <a:srgbClr val="515A9E"/>
                  </a:solidFill>
                </a:uFill>
              </a:defRPr>
            </a:pPr>
            <a:endParaRPr/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930960" y="6540307"/>
            <a:ext cx="236538" cy="249239"/>
          </a:xfrm>
          <a:prstGeom prst="rect">
            <a:avLst/>
          </a:prstGeom>
          <a:ln w="12700">
            <a:miter lim="400000"/>
          </a:ln>
        </p:spPr>
        <p:txBody>
          <a:bodyPr wrap="none" lIns="35718" tIns="35718" rIns="35718" bIns="35718">
            <a:spAutoFit/>
          </a:bodyPr>
          <a:lstStyle>
            <a:lvl1pPr algn="ctr" defTabSz="410765">
              <a:defRPr sz="1200" i="1">
                <a:solidFill>
                  <a:schemeClr val="accent3">
                    <a:lumOff val="44000"/>
                  </a:schemeClr>
                </a:solid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2286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4572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6858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9144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11430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13716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6002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3128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7700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2272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6844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1416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5988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0560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132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3970421" marR="0" indent="-312821" algn="l" defTabSz="410765" latinLnBrk="0">
        <a:lnSpc>
          <a:spcPct val="100000"/>
        </a:lnSpc>
        <a:spcBef>
          <a:spcPts val="29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1pPr>
      <a:lvl2pPr marL="0" marR="0" indent="2286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2pPr>
      <a:lvl3pPr marL="0" marR="0" indent="4572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3pPr>
      <a:lvl4pPr marL="0" marR="0" indent="6858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4pPr>
      <a:lvl5pPr marL="0" marR="0" indent="9144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5pPr>
      <a:lvl6pPr marL="0" marR="0" indent="11430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6pPr>
      <a:lvl7pPr marL="0" marR="0" indent="13716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7pPr>
      <a:lvl8pPr marL="0" marR="0" indent="16002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8pPr>
      <a:lvl9pPr marL="0" marR="0" indent="1828800" algn="ctr" defTabSz="41076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IEMAT activities and institutional role"/>
          <p:cNvSpPr txBox="1"/>
          <p:nvPr/>
        </p:nvSpPr>
        <p:spPr>
          <a:xfrm rot="21600000">
            <a:off x="2051720" y="281144"/>
            <a:ext cx="6771170" cy="93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r" defTabSz="410765">
              <a:defRPr sz="2800" b="1">
                <a:solidFill>
                  <a:srgbClr val="942193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Election of the TIARA Coordinator for the period July 2018 to July 2021</a:t>
            </a:r>
            <a:endParaRPr lang="es-E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F3C64A-E84E-CB4D-934E-7458370BCB6C}"/>
              </a:ext>
            </a:extLst>
          </p:cNvPr>
          <p:cNvGrpSpPr/>
          <p:nvPr/>
        </p:nvGrpSpPr>
        <p:grpSpPr>
          <a:xfrm>
            <a:off x="810933" y="1628800"/>
            <a:ext cx="7730520" cy="2385564"/>
            <a:chOff x="810933" y="1628800"/>
            <a:chExt cx="7730520" cy="2385564"/>
          </a:xfrm>
        </p:grpSpPr>
        <p:sp>
          <p:nvSpPr>
            <p:cNvPr id="41" name="Rounded Rectangle"/>
            <p:cNvSpPr/>
            <p:nvPr/>
          </p:nvSpPr>
          <p:spPr>
            <a:xfrm>
              <a:off x="810933" y="1628800"/>
              <a:ext cx="7730520" cy="2385564"/>
            </a:xfrm>
            <a:prstGeom prst="roundRect">
              <a:avLst>
                <a:gd name="adj" fmla="val 14054"/>
              </a:avLst>
            </a:prstGeom>
            <a:gradFill>
              <a:gsLst>
                <a:gs pos="0">
                  <a:srgbClr val="00A6AC">
                    <a:alpha val="6244"/>
                  </a:srgbClr>
                </a:gs>
                <a:gs pos="100000">
                  <a:srgbClr val="005C5F">
                    <a:alpha val="6244"/>
                  </a:srgbClr>
                </a:gs>
              </a:gsLst>
              <a:lin ang="5400000"/>
            </a:gradFill>
            <a:ln w="3175">
              <a:miter lim="400000"/>
            </a:ln>
            <a:effectLst>
              <a:outerShdw blurRad="50800" dir="18900000" rotWithShape="0">
                <a:srgbClr val="000000">
                  <a:alpha val="80000"/>
                </a:srgbClr>
              </a:outerShdw>
            </a:effectLst>
          </p:spPr>
          <p:txBody>
            <a:bodyPr lIns="35718" tIns="35718" rIns="35718" bIns="35718" anchor="ctr"/>
            <a:lstStyle/>
            <a:p>
              <a:pPr algn="ctr" defTabSz="410765">
                <a:defRPr sz="1600">
                  <a:solidFill>
                    <a:schemeClr val="accent3">
                      <a:lumOff val="44000"/>
                    </a:schemeClr>
                  </a:solidFill>
                  <a:effectLst>
                    <a:outerShdw blurRad="25400" dist="23998" dir="2700000" rotWithShape="0">
                      <a:srgbClr val="000000">
                        <a:alpha val="31034"/>
                      </a:srgbClr>
                    </a:outerShdw>
                  </a:effectLst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3" name="I. Instituional information"/>
            <p:cNvSpPr txBox="1"/>
            <p:nvPr/>
          </p:nvSpPr>
          <p:spPr>
            <a:xfrm>
              <a:off x="983288" y="1883063"/>
              <a:ext cx="5063885" cy="41068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8" tIns="35718" rIns="35718" bIns="35718" anchor="ctr">
              <a:spAutoFit/>
            </a:bodyPr>
            <a:lstStyle>
              <a:lvl1pPr defTabSz="410765">
                <a:defRPr sz="2200" b="1">
                  <a:solidFill>
                    <a:srgbClr val="00397A"/>
                  </a:solidFill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r>
                <a:rPr lang="en-US" dirty="0"/>
                <a:t>TIARA MOU. Article 4.2 (</a:t>
              </a:r>
              <a:r>
                <a:rPr lang="en-US" i="1" dirty="0"/>
                <a:t>Coordinator</a:t>
              </a:r>
              <a:r>
                <a:rPr lang="en-US" dirty="0"/>
                <a:t>)</a:t>
              </a:r>
            </a:p>
          </p:txBody>
        </p:sp>
        <p:sp>
          <p:nvSpPr>
            <p:cNvPr id="45" name="III. An overview of its activity and projects"/>
            <p:cNvSpPr txBox="1"/>
            <p:nvPr/>
          </p:nvSpPr>
          <p:spPr>
            <a:xfrm rot="21600000">
              <a:off x="983287" y="2311011"/>
              <a:ext cx="7538156" cy="161101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8" tIns="35718" rIns="35718" bIns="35718" anchor="ctr">
              <a:spAutoFit/>
            </a:bodyPr>
            <a:lstStyle>
              <a:lvl1pPr defTabSz="410765">
                <a:defRPr sz="2200" b="1">
                  <a:solidFill>
                    <a:srgbClr val="00397A"/>
                  </a:solidFill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 algn="just">
                <a:spcAft>
                  <a:spcPts val="1200"/>
                </a:spcAft>
              </a:pPr>
              <a:r>
                <a:rPr lang="en-GB" sz="1800" dirty="0"/>
                <a:t>4.2.1.     Designation </a:t>
              </a:r>
              <a:endParaRPr lang="es-ES" sz="1800" dirty="0"/>
            </a:p>
            <a:p>
              <a:pPr algn="just"/>
              <a:r>
                <a:rPr lang="en-US" sz="1800" b="0" dirty="0"/>
                <a:t>The Coordinator shall be selected by the Collaboration Council from among candidates proposed by the Members. He or she may be replaced by a decision of the Collaboration Council. The Coordinator shall be appointed for a term of three (3) years, renewable once.</a:t>
              </a:r>
              <a:endParaRPr lang="es-ES" sz="1800" b="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9A56769-5DEA-3242-8D36-7BBDAD2AD578}"/>
              </a:ext>
            </a:extLst>
          </p:cNvPr>
          <p:cNvGrpSpPr/>
          <p:nvPr/>
        </p:nvGrpSpPr>
        <p:grpSpPr>
          <a:xfrm>
            <a:off x="831819" y="4310133"/>
            <a:ext cx="7730521" cy="1495131"/>
            <a:chOff x="831819" y="4310133"/>
            <a:chExt cx="7730521" cy="1495131"/>
          </a:xfrm>
        </p:grpSpPr>
        <p:sp>
          <p:nvSpPr>
            <p:cNvPr id="40" name="Rounded Rectangle"/>
            <p:cNvSpPr/>
            <p:nvPr/>
          </p:nvSpPr>
          <p:spPr>
            <a:xfrm>
              <a:off x="831819" y="4310133"/>
              <a:ext cx="7730521" cy="1495131"/>
            </a:xfrm>
            <a:prstGeom prst="roundRect">
              <a:avLst>
                <a:gd name="adj" fmla="val 15339"/>
              </a:avLst>
            </a:prstGeom>
            <a:gradFill>
              <a:gsLst>
                <a:gs pos="0">
                  <a:srgbClr val="00A6AC">
                    <a:alpha val="6244"/>
                  </a:srgbClr>
                </a:gs>
                <a:gs pos="100000">
                  <a:srgbClr val="005C5F">
                    <a:alpha val="6244"/>
                  </a:srgbClr>
                </a:gs>
              </a:gsLst>
              <a:lin ang="5400000"/>
            </a:gradFill>
            <a:ln w="3175">
              <a:miter lim="400000"/>
            </a:ln>
            <a:effectLst>
              <a:outerShdw blurRad="50800" dir="18900000" rotWithShape="0">
                <a:srgbClr val="000000">
                  <a:alpha val="80000"/>
                </a:srgbClr>
              </a:outerShdw>
            </a:effectLst>
          </p:spPr>
          <p:txBody>
            <a:bodyPr lIns="35718" tIns="35718" rIns="35718" bIns="35718" anchor="ctr"/>
            <a:lstStyle/>
            <a:p>
              <a:pPr algn="ctr" defTabSz="410765">
                <a:defRPr sz="1600">
                  <a:solidFill>
                    <a:schemeClr val="accent3">
                      <a:lumOff val="44000"/>
                    </a:schemeClr>
                  </a:solidFill>
                  <a:effectLst>
                    <a:outerShdw blurRad="25400" dist="23998" dir="2700000" rotWithShape="0">
                      <a:srgbClr val="000000">
                        <a:alpha val="31034"/>
                      </a:srgbClr>
                    </a:outerShdw>
                  </a:effectLst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7" name="IV. Collaboration with International Scientific Facilities"/>
            <p:cNvSpPr txBox="1"/>
            <p:nvPr/>
          </p:nvSpPr>
          <p:spPr>
            <a:xfrm rot="21600000">
              <a:off x="923774" y="4529188"/>
              <a:ext cx="7546610" cy="105701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8" tIns="35718" rIns="35718" bIns="35718" anchor="ctr">
              <a:spAutoFit/>
            </a:bodyPr>
            <a:lstStyle>
              <a:lvl1pPr defTabSz="410765">
                <a:defRPr sz="2200" b="1">
                  <a:solidFill>
                    <a:srgbClr val="00397A"/>
                  </a:solidFill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>
                <a:spcAft>
                  <a:spcPts val="1200"/>
                </a:spcAft>
              </a:pPr>
              <a:r>
                <a:rPr lang="en-US" sz="1800" dirty="0"/>
                <a:t>TIARA 1st Collaboration Council meeting CERN, 2 July 2015 </a:t>
              </a:r>
              <a:endParaRPr lang="es-ES" sz="1800" dirty="0"/>
            </a:p>
            <a:p>
              <a:r>
                <a:rPr lang="en-US" sz="1800" b="0" dirty="0"/>
                <a:t>R. </a:t>
              </a:r>
              <a:r>
                <a:rPr lang="en-US" sz="1800" b="0" dirty="0" err="1"/>
                <a:t>Aleksan</a:t>
              </a:r>
              <a:r>
                <a:rPr lang="en-US" sz="1800" b="0" dirty="0"/>
                <a:t> is designated as the TIARA coordinator by the Collaboration Council. </a:t>
              </a:r>
              <a:r>
                <a:rPr lang="es-ES" sz="1800" b="0" dirty="0"/>
                <a:t>RA </a:t>
              </a:r>
              <a:r>
                <a:rPr lang="es-ES" sz="1800" b="0" dirty="0" err="1"/>
                <a:t>agrees</a:t>
              </a:r>
              <a:r>
                <a:rPr lang="es-ES" sz="1800" b="0" dirty="0"/>
                <a:t> to </a:t>
              </a:r>
              <a:r>
                <a:rPr lang="es-ES" sz="1800" b="0" dirty="0" err="1"/>
                <a:t>take</a:t>
              </a:r>
              <a:r>
                <a:rPr lang="es-ES" sz="1800" b="0" dirty="0"/>
                <a:t> </a:t>
              </a:r>
              <a:r>
                <a:rPr lang="es-ES" sz="1800" b="0" dirty="0" err="1"/>
                <a:t>over</a:t>
              </a:r>
              <a:r>
                <a:rPr lang="es-ES" sz="1800" b="0" dirty="0"/>
                <a:t> </a:t>
              </a:r>
              <a:r>
                <a:rPr lang="es-ES" sz="1800" b="0" dirty="0" err="1"/>
                <a:t>this</a:t>
              </a:r>
              <a:r>
                <a:rPr lang="es-ES" sz="1800" b="0" dirty="0"/>
                <a:t> </a:t>
              </a:r>
              <a:r>
                <a:rPr lang="es-ES" sz="1800" b="0" dirty="0" err="1"/>
                <a:t>task</a:t>
              </a:r>
              <a:r>
                <a:rPr lang="es-ES" sz="1800" b="0" dirty="0"/>
                <a:t>.</a:t>
              </a:r>
            </a:p>
          </p:txBody>
        </p:sp>
      </p:grp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969060" y="6540307"/>
            <a:ext cx="160338" cy="2492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9515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/>
          </a:p>
        </p:txBody>
      </p:sp>
      <p:pic>
        <p:nvPicPr>
          <p:cNvPr id="574" name="Screen Shot 2016-12-27 at 19.28.08.png" descr="Screen Shot 2016-12-27 at 19.28.08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-607245" y="8405831"/>
            <a:ext cx="8008775" cy="212316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99400-E60C-5446-A3B7-EA6E233AA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45525"/>
              </p:ext>
            </p:extLst>
          </p:nvPr>
        </p:nvGraphicFramePr>
        <p:xfrm>
          <a:off x="1043608" y="1052736"/>
          <a:ext cx="7128792" cy="48048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45765">
                  <a:extLst>
                    <a:ext uri="{9D8B030D-6E8A-4147-A177-3AD203B41FA5}">
                      <a16:colId xmlns:a16="http://schemas.microsoft.com/office/drawing/2014/main" val="2165379098"/>
                    </a:ext>
                  </a:extLst>
                </a:gridCol>
                <a:gridCol w="3278771">
                  <a:extLst>
                    <a:ext uri="{9D8B030D-6E8A-4147-A177-3AD203B41FA5}">
                      <a16:colId xmlns:a16="http://schemas.microsoft.com/office/drawing/2014/main" val="118711143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778644312"/>
                    </a:ext>
                  </a:extLst>
                </a:gridCol>
              </a:tblGrid>
              <a:tr h="446450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Election of the TIARA Coordinator for the period July 2018 to July 2021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43051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Institution</a:t>
                      </a:r>
                      <a:endParaRPr lang="en-US" sz="1400" b="1" noProof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Representative of TIARA Collaboration Council</a:t>
                      </a:r>
                      <a:endParaRPr lang="es-ES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Proposal</a:t>
                      </a:r>
                      <a:r>
                        <a:rPr lang="es-E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/</a:t>
                      </a:r>
                      <a:r>
                        <a:rPr lang="es-ES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Support</a:t>
                      </a:r>
                      <a:endParaRPr lang="es-ES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937030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CEA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Pierre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Vedrine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0772065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CNRS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Jean-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Luc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Biarrott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51338589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DESY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Reinhard Brinkmann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84987154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GSI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Peter-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Jurgen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Spiller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977217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Jens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Stadlmann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6807447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STFC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Grahame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Blair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2932990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Peter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Mcintosh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77057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IJF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Marek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Jezabek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837802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PSI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Leonid Rivkin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2943224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UU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Tord Ekelof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856915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INFN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Susanna Guiducci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195104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CIEMAT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Jose M Perez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0283059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CERN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Frederick Bordry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961939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859582D-6CA2-5047-B98C-751B16B55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48680"/>
            <a:ext cx="7059624" cy="410688"/>
          </a:xfrm>
          <a:prstGeom prst="rect">
            <a:avLst/>
          </a:prstGeom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defTabSz="410765"/>
            <a:r>
              <a:rPr lang="en-US" altLang="es-ES" sz="2200" b="1" dirty="0">
                <a:solidFill>
                  <a:srgbClr val="00397A"/>
                </a:solidFill>
                <a:latin typeface="+mj-lt"/>
                <a:ea typeface="+mj-ea"/>
                <a:cs typeface="+mj-cs"/>
              </a:rPr>
              <a:t>Proposals from the Collaboration Council Members </a:t>
            </a:r>
          </a:p>
        </p:txBody>
      </p:sp>
    </p:spTree>
    <p:extLst>
      <p:ext uri="{BB962C8B-B14F-4D97-AF65-F5344CB8AC3E}">
        <p14:creationId xmlns:p14="http://schemas.microsoft.com/office/powerpoint/2010/main" val="24547787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pic>
        <p:nvPicPr>
          <p:cNvPr id="574" name="Screen Shot 2016-12-27 at 19.28.08.png" descr="Screen Shot 2016-12-27 at 19.28.08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-607245" y="8405831"/>
            <a:ext cx="8008775" cy="212316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99400-E60C-5446-A3B7-EA6E233AA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45689"/>
              </p:ext>
            </p:extLst>
          </p:nvPr>
        </p:nvGraphicFramePr>
        <p:xfrm>
          <a:off x="1043608" y="1052736"/>
          <a:ext cx="7128792" cy="48048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45765">
                  <a:extLst>
                    <a:ext uri="{9D8B030D-6E8A-4147-A177-3AD203B41FA5}">
                      <a16:colId xmlns:a16="http://schemas.microsoft.com/office/drawing/2014/main" val="2165379098"/>
                    </a:ext>
                  </a:extLst>
                </a:gridCol>
                <a:gridCol w="3278771">
                  <a:extLst>
                    <a:ext uri="{9D8B030D-6E8A-4147-A177-3AD203B41FA5}">
                      <a16:colId xmlns:a16="http://schemas.microsoft.com/office/drawing/2014/main" val="118711143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778644312"/>
                    </a:ext>
                  </a:extLst>
                </a:gridCol>
              </a:tblGrid>
              <a:tr h="446450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Election of the TIARA Coordinator for the period July 2018 to July 2021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43051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Institution</a:t>
                      </a:r>
                      <a:endParaRPr lang="en-US" sz="1400" b="1" noProof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Representative of TIARA Collaboration Council</a:t>
                      </a:r>
                      <a:endParaRPr lang="es-ES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Proposal</a:t>
                      </a:r>
                      <a:r>
                        <a:rPr lang="es-E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/</a:t>
                      </a:r>
                      <a:r>
                        <a:rPr lang="es-ES" sz="1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Support</a:t>
                      </a:r>
                      <a:endParaRPr lang="es-ES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937030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CEA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Pierre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Vedrine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R.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Alexsan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(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support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0772065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CNRS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Jean-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Luc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Biarrott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Roy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Aleksan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51338589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DESY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Reinhard Brinkmann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Roy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Aleksan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84987154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GSI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Peter-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Jurgen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Spiller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977217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Jens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Stadlmann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6807447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STFC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Grahame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Blair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2932990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Peter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Mcintosh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77057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IJF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Marek</a:t>
                      </a: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Jezabek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Roy </a:t>
                      </a:r>
                      <a:r>
                        <a:rPr lang="es-ES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Aleksan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837802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PSI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Leonid Rivkin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2943224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UU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Tord Ekelof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856915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INFN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Susanna Guiducci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195104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CIEMAT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Jose M Perez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02830596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CERN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Frederick Bordry</a:t>
                      </a:r>
                      <a:endParaRPr lang="es-ES" sz="1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ES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961939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859582D-6CA2-5047-B98C-751B16B55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48680"/>
            <a:ext cx="7059624" cy="410688"/>
          </a:xfrm>
          <a:prstGeom prst="rect">
            <a:avLst/>
          </a:prstGeom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defTabSz="410765"/>
            <a:r>
              <a:rPr lang="en-US" altLang="es-ES" sz="2200" b="1" dirty="0">
                <a:solidFill>
                  <a:srgbClr val="00397A"/>
                </a:solidFill>
                <a:latin typeface="+mj-lt"/>
                <a:ea typeface="+mj-ea"/>
                <a:cs typeface="+mj-cs"/>
              </a:rPr>
              <a:t>Proposals from the Collaboration Council Members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IEMAT activities and institutional role"/>
          <p:cNvSpPr txBox="1"/>
          <p:nvPr/>
        </p:nvSpPr>
        <p:spPr>
          <a:xfrm rot="21600000">
            <a:off x="2051720" y="281144"/>
            <a:ext cx="6771170" cy="93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algn="r" defTabSz="410765">
              <a:defRPr sz="2800" b="1">
                <a:solidFill>
                  <a:srgbClr val="942193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Election of the TIARA Coordinator for the period July 2018 to July 2021</a:t>
            </a:r>
            <a:endParaRPr lang="es-ES" dirty="0"/>
          </a:p>
        </p:txBody>
      </p:sp>
      <p:sp>
        <p:nvSpPr>
          <p:cNvPr id="41" name="Rounded Rectangle"/>
          <p:cNvSpPr/>
          <p:nvPr/>
        </p:nvSpPr>
        <p:spPr>
          <a:xfrm>
            <a:off x="810933" y="1628800"/>
            <a:ext cx="7730520" cy="2385564"/>
          </a:xfrm>
          <a:prstGeom prst="roundRect">
            <a:avLst>
              <a:gd name="adj" fmla="val 14054"/>
            </a:avLst>
          </a:prstGeom>
          <a:gradFill>
            <a:gsLst>
              <a:gs pos="0">
                <a:srgbClr val="00A6AC">
                  <a:alpha val="6244"/>
                </a:srgbClr>
              </a:gs>
              <a:gs pos="100000">
                <a:srgbClr val="005C5F">
                  <a:alpha val="6244"/>
                </a:srgbClr>
              </a:gs>
            </a:gsLst>
            <a:lin ang="5400000"/>
          </a:gradFill>
          <a:ln w="3175">
            <a:miter lim="400000"/>
          </a:ln>
          <a:effectLst>
            <a:outerShdw blurRad="50800" dir="18900000" rotWithShape="0">
              <a:srgbClr val="000000">
                <a:alpha val="80000"/>
              </a:srgbClr>
            </a:outerShdw>
          </a:effectLst>
        </p:spPr>
        <p:txBody>
          <a:bodyPr lIns="35718" tIns="35718" rIns="35718" bIns="35718" anchor="ctr"/>
          <a:lstStyle/>
          <a:p>
            <a:pPr algn="ctr" defTabSz="410765">
              <a:defRPr sz="1600">
                <a:solidFill>
                  <a:schemeClr val="accent3">
                    <a:lumOff val="44000"/>
                  </a:schemeClr>
                </a:solidFill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43" name="I. Instituional information"/>
          <p:cNvSpPr txBox="1"/>
          <p:nvPr/>
        </p:nvSpPr>
        <p:spPr>
          <a:xfrm rot="21600000">
            <a:off x="1092245" y="1718989"/>
            <a:ext cx="1391406" cy="503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 defTabSz="410765">
              <a:defRPr sz="2200" b="1">
                <a:solidFill>
                  <a:srgbClr val="00397A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 sz="2800" dirty="0">
                <a:solidFill>
                  <a:srgbClr val="7030A0"/>
                </a:solidFill>
              </a:rPr>
              <a:t>Actions</a:t>
            </a:r>
          </a:p>
        </p:txBody>
      </p:sp>
      <p:sp>
        <p:nvSpPr>
          <p:cNvPr id="45" name="III. An overview of its activity and projects"/>
          <p:cNvSpPr txBox="1"/>
          <p:nvPr/>
        </p:nvSpPr>
        <p:spPr>
          <a:xfrm rot="21600000">
            <a:off x="1649501" y="2312199"/>
            <a:ext cx="3804737" cy="44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defTabSz="410765">
              <a:defRPr sz="2200" b="1">
                <a:solidFill>
                  <a:srgbClr val="00397A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algn="just">
              <a:spcAft>
                <a:spcPts val="1200"/>
              </a:spcAft>
            </a:pPr>
            <a:r>
              <a:rPr lang="en-GB" sz="2400" dirty="0"/>
              <a:t>1. Take a decision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969060" y="6540307"/>
            <a:ext cx="160338" cy="2492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sp>
        <p:nvSpPr>
          <p:cNvPr id="11" name="III. An overview of its activity and projects">
            <a:extLst>
              <a:ext uri="{FF2B5EF4-FFF2-40B4-BE49-F238E27FC236}">
                <a16:creationId xmlns:a16="http://schemas.microsoft.com/office/drawing/2014/main" id="{621D90FC-D319-5448-AB5C-40CBBE59FF97}"/>
              </a:ext>
            </a:extLst>
          </p:cNvPr>
          <p:cNvSpPr txBox="1"/>
          <p:nvPr/>
        </p:nvSpPr>
        <p:spPr>
          <a:xfrm rot="21600000">
            <a:off x="1637191" y="2821582"/>
            <a:ext cx="6450891" cy="810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 defTabSz="410765">
              <a:defRPr sz="2200" b="1">
                <a:solidFill>
                  <a:srgbClr val="00397A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409575" indent="-396875">
              <a:spcAft>
                <a:spcPts val="1200"/>
              </a:spcAft>
            </a:pPr>
            <a:r>
              <a:rPr lang="en-GB" sz="2400" dirty="0"/>
              <a:t>2.  Indications/mandates from the Collaboration Council to the coordinator</a:t>
            </a:r>
          </a:p>
        </p:txBody>
      </p:sp>
    </p:spTree>
    <p:extLst>
      <p:ext uri="{BB962C8B-B14F-4D97-AF65-F5344CB8AC3E}">
        <p14:creationId xmlns:p14="http://schemas.microsoft.com/office/powerpoint/2010/main" val="27904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1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iseño predeterminado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Diseño predeterminad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iseño predeterminado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Diseño predeterminad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240</Words>
  <Application>Microsoft Macintosh PowerPoint</Application>
  <PresentationFormat>On-screen Show (4:3)</PresentationFormat>
  <Paragraphs>95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Helvetica</vt:lpstr>
      <vt:lpstr>Helvetica Light</vt:lpstr>
      <vt:lpstr>Tahoma</vt:lpstr>
      <vt:lpstr>Times</vt:lpstr>
      <vt:lpstr>Times New Roman</vt:lpstr>
      <vt:lpstr>Diseño predeterminado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jmp</cp:lastModifiedBy>
  <cp:revision>34</cp:revision>
  <cp:lastPrinted>2017-11-13T12:01:09Z</cp:lastPrinted>
  <dcterms:modified xsi:type="dcterms:W3CDTF">2018-06-25T07:43:24Z</dcterms:modified>
</cp:coreProperties>
</file>