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(null)" ContentType="image/x-emf"/>
  <Default Extension="wdp" ContentType="image/vnd.ms-photo"/>
  <Default Extension="tif" ContentType="image/tiff"/>
  <Default Extension="tiff" ContentType="image/tif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media/image147.jpg" ContentType="image/jpeg"/>
  <Override PartName="/ppt/notesSlides/notesSlide21.xml" ContentType="application/vnd.openxmlformats-officedocument.presentationml.notesSlide+xml"/>
  <Override PartName="/ppt/media/image148.jpg" ContentType="image/jpeg"/>
  <Override PartName="/ppt/notesSlides/notesSlide22.xml" ContentType="application/vnd.openxmlformats-officedocument.presentationml.notesSlide+xml"/>
  <Override PartName="/ppt/media/image149.jpg" ContentType="image/jpeg"/>
  <Override PartName="/ppt/media/image150.jpg" ContentType="image/jpeg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1" r:id="rId2"/>
    <p:sldMasterId id="2147483666" r:id="rId3"/>
    <p:sldMasterId id="2147483672" r:id="rId4"/>
    <p:sldMasterId id="2147483684" r:id="rId5"/>
  </p:sldMasterIdLst>
  <p:notesMasterIdLst>
    <p:notesMasterId r:id="rId42"/>
  </p:notesMasterIdLst>
  <p:sldIdLst>
    <p:sldId id="256" r:id="rId6"/>
    <p:sldId id="327" r:id="rId7"/>
    <p:sldId id="329" r:id="rId8"/>
    <p:sldId id="332" r:id="rId9"/>
    <p:sldId id="333" r:id="rId10"/>
    <p:sldId id="334" r:id="rId11"/>
    <p:sldId id="335" r:id="rId12"/>
    <p:sldId id="387" r:id="rId13"/>
    <p:sldId id="337" r:id="rId14"/>
    <p:sldId id="338" r:id="rId15"/>
    <p:sldId id="328" r:id="rId16"/>
    <p:sldId id="339" r:id="rId17"/>
    <p:sldId id="340" r:id="rId18"/>
    <p:sldId id="341" r:id="rId19"/>
    <p:sldId id="342" r:id="rId20"/>
    <p:sldId id="344" r:id="rId21"/>
    <p:sldId id="345" r:id="rId22"/>
    <p:sldId id="346" r:id="rId23"/>
    <p:sldId id="347" r:id="rId24"/>
    <p:sldId id="330" r:id="rId25"/>
    <p:sldId id="354" r:id="rId26"/>
    <p:sldId id="355" r:id="rId27"/>
    <p:sldId id="356" r:id="rId28"/>
    <p:sldId id="357" r:id="rId29"/>
    <p:sldId id="326" r:id="rId30"/>
    <p:sldId id="389" r:id="rId31"/>
    <p:sldId id="359" r:id="rId32"/>
    <p:sldId id="362" r:id="rId33"/>
    <p:sldId id="384" r:id="rId34"/>
    <p:sldId id="391" r:id="rId35"/>
    <p:sldId id="385" r:id="rId36"/>
    <p:sldId id="390" r:id="rId37"/>
    <p:sldId id="379" r:id="rId38"/>
    <p:sldId id="392" r:id="rId39"/>
    <p:sldId id="386" r:id="rId40"/>
    <p:sldId id="382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00"/>
    <a:srgbClr val="89898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29"/>
  </p:normalViewPr>
  <p:slideViewPr>
    <p:cSldViewPr>
      <p:cViewPr varScale="1">
        <p:scale>
          <a:sx n="101" d="100"/>
          <a:sy n="101" d="100"/>
        </p:scale>
        <p:origin x="1864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5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F787D8-119C-48D6-96E0-EFCD0FD7D857}" type="datetimeFigureOut">
              <a:rPr lang="en-GB" smtClean="0"/>
              <a:t>25/06/2018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862955-2C04-4EC7-80EE-71DE8FBBD6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8525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62955-2C04-4EC7-80EE-71DE8FBBD6E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24212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62955-2C04-4EC7-80EE-71DE8FBBD6E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12702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62955-2C04-4EC7-80EE-71DE8FBBD6E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3694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62955-2C04-4EC7-80EE-71DE8FBBD6E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0689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62955-2C04-4EC7-80EE-71DE8FBBD6E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67440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62955-2C04-4EC7-80EE-71DE8FBBD6E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75232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62955-2C04-4EC7-80EE-71DE8FBBD6E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7749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62955-2C04-4EC7-80EE-71DE8FBBD6E8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32056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62955-2C04-4EC7-80EE-71DE8FBBD6E8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51395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62955-2C04-4EC7-80EE-71DE8FBBD6E8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51574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62955-2C04-4EC7-80EE-71DE8FBBD6E8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8918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62955-2C04-4EC7-80EE-71DE8FBBD6E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67546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62955-2C04-4EC7-80EE-71DE8FBBD6E8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3068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62955-2C04-4EC7-80EE-71DE8FBBD6E8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55460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62955-2C04-4EC7-80EE-71DE8FBBD6E8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4693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62955-2C04-4EC7-80EE-71DE8FBBD6E8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0807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62955-2C04-4EC7-80EE-71DE8FBBD6E8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63484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prstClr val="black"/>
                </a:solidFill>
              </a:rPr>
              <a:t>Uppsala University - The FREIA Laboratory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A03EC78F-CC42-4F3D-9EFF-7F720804B5D2}" type="datetime3">
              <a:rPr lang="en-US" smtClean="0">
                <a:solidFill>
                  <a:prstClr val="black"/>
                </a:solidFill>
              </a:rPr>
              <a:pPr>
                <a:defRPr/>
              </a:pPr>
              <a:t>25 June 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6926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prstClr val="black"/>
                </a:solidFill>
              </a:rPr>
              <a:t>Uppsala University - The FREIA Laboratory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1623CD4E-79CF-4D26-9F06-04697A02744C}" type="datetime3">
              <a:rPr lang="en-US" smtClean="0">
                <a:solidFill>
                  <a:prstClr val="black"/>
                </a:solidFill>
              </a:rPr>
              <a:pPr>
                <a:defRPr/>
              </a:pPr>
              <a:t>25 June 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0284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571610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62955-2C04-4EC7-80EE-71DE8FBBD6E8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20291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62955-2C04-4EC7-80EE-71DE8FBBD6E8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3892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62955-2C04-4EC7-80EE-71DE8FBBD6E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87112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62955-2C04-4EC7-80EE-71DE8FBBD6E8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0611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62955-2C04-4EC7-80EE-71DE8FBBD6E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732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62955-2C04-4EC7-80EE-71DE8FBBD6E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085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62955-2C04-4EC7-80EE-71DE8FBBD6E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523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62955-2C04-4EC7-80EE-71DE8FBBD6E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91099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>
              <a:defRPr/>
            </a:pPr>
            <a:fld id="{161A53A7-64CD-4D0E-AAE8-1AC9C79D7085}" type="slidenum">
              <a:rPr lang="sv-SE" smtClean="0">
                <a:solidFill>
                  <a:prstClr val="black"/>
                </a:solidFill>
              </a:rPr>
              <a:pPr defTabSz="457200">
                <a:defRPr/>
              </a:pPr>
              <a:t>9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4966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>
                <a:solidFill>
                  <a:prstClr val="black"/>
                </a:solidFill>
              </a:rPr>
              <a:pPr/>
              <a:t>10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15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6713"/>
            <a:ext cx="7772400" cy="1470025"/>
          </a:xfrm>
        </p:spPr>
        <p:txBody>
          <a:bodyPr anchor="ctr" anchorCtr="1"/>
          <a:lstStyle>
            <a:lvl1pPr>
              <a:defRPr sz="54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92896"/>
            <a:ext cx="6400800" cy="3672408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28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June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Roger Ruber - Accelerator R&amp;D in Sweden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57F5F-2374-4206-B470-8B5F488E2D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265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June 2018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Roger Ruber - Accelerator R&amp;D in Sweden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57F5F-2374-4206-B470-8B5F488E2D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2917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June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Roger Ruber - Accelerator R&amp;D in Sweden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57F5F-2374-4206-B470-8B5F488E2D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256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June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Roger Ruber - Accelerator R&amp;D in Sweden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57F5F-2374-4206-B470-8B5F488E2D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863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25 June 2018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</a:rPr>
              <a:t>Roger Ruber - Accelerator R&amp;D in Sweden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5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002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25 June 2018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</a:rPr>
              <a:t>Roger Ruber - Accelerator R&amp;D in Sweden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9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04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25 June 2018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</a:rPr>
              <a:t>Roger Ruber - Accelerator R&amp;D in Sweden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3" y="260649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1068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25 June 2018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</a:rPr>
              <a:t>Roger Ruber - Accelerator R&amp;D in Sweden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7141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sv-SE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25 June 2018</a:t>
            </a: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Roger Ruber - Accelerator R&amp;D in Sweden</a:t>
            </a: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5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073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25 June 2018</a:t>
            </a: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Roger Ruber - Accelerator R&amp;D in Sweden</a:t>
            </a: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9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692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25 June 2018</a:t>
            </a: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Roger Ruber - Accelerator R&amp;D in Sweden</a:t>
            </a: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663" y="260649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095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 b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June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Roger Ruber - Accelerator R&amp;D in Sweden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57F5F-2374-4206-B470-8B5F488E2D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7285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25 June 2018</a:t>
            </a: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Roger Ruber - Accelerator R&amp;D in Sweden</a:t>
            </a: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5526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25 June 2018</a:t>
            </a: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Roger Ruber - Accelerator R&amp;D in Sweden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0DA5C-FE2E-4377-97D9-26A2BC05B0C9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3285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25 June 2018</a:t>
            </a: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Roger Ruber - Accelerator R&amp;D in Sweden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0DA5C-FE2E-4377-97D9-26A2BC05B0C9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117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25 June 2018</a:t>
            </a: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Roger Ruber - Accelerator R&amp;D in Sweden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0DA5C-FE2E-4377-97D9-26A2BC05B0C9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1131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25 June 2018</a:t>
            </a: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Roger Ruber - Accelerator R&amp;D in Sweden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0DA5C-FE2E-4377-97D9-26A2BC05B0C9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4415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25 June 2018</a:t>
            </a: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Roger Ruber - Accelerator R&amp;D in Sweden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0DA5C-FE2E-4377-97D9-26A2BC05B0C9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9357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25 June 2018</a:t>
            </a: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Roger Ruber - Accelerator R&amp;D in Sweden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0DA5C-FE2E-4377-97D9-26A2BC05B0C9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9935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25 June 2018</a:t>
            </a: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Roger Ruber - Accelerator R&amp;D in Sweden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0DA5C-FE2E-4377-97D9-26A2BC05B0C9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1611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25 June 2018</a:t>
            </a: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Roger Ruber - Accelerator R&amp;D in Sweden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0DA5C-FE2E-4377-97D9-26A2BC05B0C9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2262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25 June 2018</a:t>
            </a: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Roger Ruber - Accelerator R&amp;D in Sweden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0DA5C-FE2E-4377-97D9-26A2BC05B0C9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661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resentation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June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Roger Ruber - Accelerator R&amp;D in Sweden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57F5F-2374-4206-B470-8B5F488E2D4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03103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25 June 2018</a:t>
            </a: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Roger Ruber - Accelerator R&amp;D in Sweden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0DA5C-FE2E-4377-97D9-26A2BC05B0C9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4922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25 June 2018</a:t>
            </a: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Roger Ruber - Accelerator R&amp;D in Sweden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0DA5C-FE2E-4377-97D9-26A2BC05B0C9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4590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0"/>
          <a:stretch/>
        </p:blipFill>
        <p:spPr>
          <a:xfrm>
            <a:off x="6846" y="3429000"/>
            <a:ext cx="5430929" cy="3429000"/>
          </a:xfrm>
          <a:prstGeom prst="rect">
            <a:avLst/>
          </a:prstGeom>
        </p:spPr>
      </p:pic>
      <p:pic>
        <p:nvPicPr>
          <p:cNvPr id="11" name="Picture 1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775" y="2663825"/>
            <a:ext cx="345122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4" descr="gråbår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08126"/>
            <a:ext cx="7772400" cy="1092200"/>
          </a:xfrm>
        </p:spPr>
        <p:txBody>
          <a:bodyPr anchor="ctr" anchorCtr="1"/>
          <a:lstStyle>
            <a:lvl1pPr>
              <a:defRPr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812942"/>
            <a:ext cx="6400800" cy="2836190"/>
          </a:xfrm>
        </p:spPr>
        <p:txBody>
          <a:bodyPr/>
          <a:lstStyle>
            <a:lvl1pPr marL="0" indent="0" algn="ctr">
              <a:buFontTx/>
              <a:buNone/>
              <a:defRPr sz="2800" smtClean="0">
                <a:solidFill>
                  <a:srgbClr val="0000FF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50825" y="6453188"/>
            <a:ext cx="1120775" cy="268287"/>
          </a:xfrm>
        </p:spPr>
        <p:txBody>
          <a:bodyPr/>
          <a:lstStyle>
            <a:lvl1pPr>
              <a:defRPr>
                <a:ln w="3175">
                  <a:solidFill>
                    <a:schemeClr val="bg1"/>
                  </a:solidFill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ln w="3175">
                  <a:solidFill>
                    <a:srgbClr val="FFFFFF"/>
                  </a:solidFill>
                </a:ln>
                <a:solidFill>
                  <a:srgbClr val="FFFFFF">
                    <a:lumMod val="50000"/>
                  </a:srgbClr>
                </a:solidFill>
              </a:rPr>
              <a:t>25 June 2018</a:t>
            </a:r>
            <a:endParaRPr lang="en-US" dirty="0">
              <a:ln w="3175">
                <a:solidFill>
                  <a:srgbClr val="FFFFFF"/>
                </a:solidFill>
              </a:ln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526584" y="6453188"/>
            <a:ext cx="6535236" cy="268287"/>
          </a:xfrm>
        </p:spPr>
        <p:txBody>
          <a:bodyPr/>
          <a:lstStyle>
            <a:lvl1pPr algn="ctr">
              <a:defRPr>
                <a:ln w="3175">
                  <a:solidFill>
                    <a:schemeClr val="bg1"/>
                  </a:solidFill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>
                <a:ln w="3175">
                  <a:solidFill>
                    <a:srgbClr val="FFFFFF"/>
                  </a:solidFill>
                </a:ln>
                <a:solidFill>
                  <a:srgbClr val="FFFFFF">
                    <a:lumMod val="50000"/>
                  </a:srgbClr>
                </a:solidFill>
              </a:rPr>
              <a:t>Roger Ruber - Accelerator R&amp;D in Sweden</a:t>
            </a:r>
            <a:endParaRPr lang="en-US" dirty="0">
              <a:ln w="3175">
                <a:solidFill>
                  <a:srgbClr val="FFFFFF"/>
                </a:solidFill>
              </a:ln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72450" y="6453188"/>
            <a:ext cx="720725" cy="268287"/>
          </a:xfrm>
        </p:spPr>
        <p:txBody>
          <a:bodyPr/>
          <a:lstStyle>
            <a:lvl1pPr>
              <a:defRPr>
                <a:ln w="3175">
                  <a:solidFill>
                    <a:schemeClr val="bg1"/>
                  </a:solidFill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096B9800-FFB1-49BB-894A-B8FD25B1420B}" type="slidenum">
              <a:rPr lang="sv-SE" smtClean="0">
                <a:ln w="3175">
                  <a:solidFill>
                    <a:srgbClr val="FFFFFF"/>
                  </a:solidFill>
                </a:ln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sv-SE" dirty="0">
              <a:ln w="3175">
                <a:solidFill>
                  <a:srgbClr val="FFFFFF"/>
                </a:solidFill>
              </a:ln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10" name="Picture 13" descr="FREIA_logo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372225" y="74613"/>
            <a:ext cx="2592388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" t="16814" r="5508" b="15344"/>
          <a:stretch/>
        </p:blipFill>
        <p:spPr>
          <a:xfrm>
            <a:off x="3153903" y="0"/>
            <a:ext cx="2850340" cy="139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214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25 June 2018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>
                <a:solidFill>
                  <a:srgbClr val="FFFFFF">
                    <a:lumMod val="50000"/>
                  </a:srgbClr>
                </a:solidFill>
              </a:rPr>
              <a:t>Roger Ruber - Accelerator R&amp;D in Sweden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51DD9BFA-F87D-46B0-8E59-147BA53E6417}" type="slidenum">
              <a:rPr lang="sv-SE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sv-SE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0250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251520" y="1052736"/>
            <a:ext cx="4110930" cy="5256584"/>
          </a:xfrm>
        </p:spPr>
        <p:txBody>
          <a:bodyPr/>
          <a:lstStyle>
            <a:lvl1pPr>
              <a:defRPr sz="2000"/>
            </a:lvl1pPr>
            <a:lvl2pPr marL="355600" indent="-174625">
              <a:defRPr sz="1800"/>
            </a:lvl2pPr>
            <a:lvl3pPr marL="536575" indent="-180975">
              <a:defRPr sz="1600"/>
            </a:lvl3pPr>
            <a:lvl4pPr marL="719138" indent="-182563">
              <a:defRPr sz="1400"/>
            </a:lvl4pPr>
            <a:lvl5pPr marL="900113" indent="-180975"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 format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760138" y="1052736"/>
            <a:ext cx="4132342" cy="5256584"/>
          </a:xfrm>
        </p:spPr>
        <p:txBody>
          <a:bodyPr/>
          <a:lstStyle>
            <a:lvl1pPr>
              <a:defRPr sz="2000"/>
            </a:lvl1pPr>
            <a:lvl2pPr marL="355600" indent="-174625">
              <a:defRPr sz="1800"/>
            </a:lvl2pPr>
            <a:lvl3pPr marL="536575" indent="-180975">
              <a:defRPr sz="1600"/>
            </a:lvl3pPr>
            <a:lvl4pPr marL="719138" indent="-182563">
              <a:defRPr sz="1400"/>
            </a:lvl4pPr>
            <a:lvl5pPr marL="900113" indent="-180975"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 format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25 June 2018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>
                    <a:lumMod val="50000"/>
                  </a:srgbClr>
                </a:solidFill>
              </a:rPr>
              <a:t>Roger Ruber - Accelerator R&amp;D in Sweden</a:t>
            </a:r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1705C-5BB8-482B-909E-E63E63959BD2}" type="slidenum">
              <a:rPr lang="sv-SE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6725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251520" y="980728"/>
            <a:ext cx="4123630" cy="432048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rgbClr val="0000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ändra format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251353" y="1412776"/>
            <a:ext cx="4127747" cy="4896544"/>
          </a:xfrm>
        </p:spPr>
        <p:txBody>
          <a:bodyPr/>
          <a:lstStyle>
            <a:lvl1pPr>
              <a:defRPr sz="1800"/>
            </a:lvl1pPr>
            <a:lvl2pPr marL="355600" indent="-174625">
              <a:defRPr sz="1600"/>
            </a:lvl2pPr>
            <a:lvl3pPr marL="536575" indent="-180975">
              <a:defRPr sz="1400"/>
            </a:lvl3pPr>
            <a:lvl4pPr marL="719138" indent="-182563">
              <a:defRPr sz="1200"/>
            </a:lvl4pPr>
            <a:lvl5pPr marL="900113" indent="-180975"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dirty="0"/>
              <a:t>Klicka här för att ändra format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760138" y="980728"/>
            <a:ext cx="4060334" cy="432048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rgbClr val="0000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ändra format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760138" y="1412776"/>
            <a:ext cx="4060334" cy="4896544"/>
          </a:xfrm>
        </p:spPr>
        <p:txBody>
          <a:bodyPr/>
          <a:lstStyle>
            <a:lvl1pPr>
              <a:defRPr sz="1800"/>
            </a:lvl1pPr>
            <a:lvl2pPr marL="355600" indent="-174625">
              <a:defRPr sz="1600"/>
            </a:lvl2pPr>
            <a:lvl3pPr marL="536575" indent="-180975">
              <a:defRPr sz="1400"/>
            </a:lvl3pPr>
            <a:lvl4pPr marL="719138" indent="-182563">
              <a:defRPr sz="1200"/>
            </a:lvl4pPr>
            <a:lvl5pPr marL="900113" indent="-180975"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dirty="0"/>
              <a:t>Klicka här för att ändra format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0" name="Rubrik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25 June 2018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>
                    <a:lumMod val="50000"/>
                  </a:srgbClr>
                </a:solidFill>
              </a:rPr>
              <a:t>Roger Ruber - Accelerator R&amp;D in Sweden</a:t>
            </a:r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FAF3A-B3B3-4722-8E5E-C6C15FFB5979}" type="slidenum">
              <a:rPr lang="sv-SE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8468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25 June 2018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>
                    <a:lumMod val="50000"/>
                  </a:srgbClr>
                </a:solidFill>
              </a:rPr>
              <a:t>Roger Ruber - Accelerator R&amp;D in Sweden</a:t>
            </a:r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94714-94E1-4128-9837-EF88BF262489}" type="slidenum">
              <a:rPr lang="sv-SE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1073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25 June 2018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>
                    <a:lumMod val="50000"/>
                  </a:srgbClr>
                </a:solidFill>
              </a:rPr>
              <a:t>Roger Ruber - Accelerator R&amp;D in Sweden</a:t>
            </a:r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0B188-573B-438A-8008-D3FCB513CF84}" type="slidenum">
              <a:rPr lang="sv-SE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9661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371600" y="1447799"/>
            <a:ext cx="7196138" cy="38862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371600" y="5410200"/>
            <a:ext cx="719613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25 June 2018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>
                    <a:lumMod val="50000"/>
                  </a:srgbClr>
                </a:solidFill>
              </a:rPr>
              <a:t>Roger Ruber - Accelerator R&amp;D in Sweden</a:t>
            </a:r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DDEF2-3B40-4EBD-A75F-93512DC75EF4}" type="slidenum">
              <a:rPr lang="sv-SE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598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June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Roger Ruber - Accelerator R&amp;D in Sweden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57F5F-2374-4206-B470-8B5F488E2D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2726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June 2018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Roger Ruber - Accelerator R&amp;D in Sweden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57F5F-2374-4206-B470-8B5F488E2D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516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June 2018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Roger Ruber - Accelerator R&amp;D in Sweden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57F5F-2374-4206-B470-8B5F488E2D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1437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June 2018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Roger Ruber - Accelerator R&amp;D in Sweden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57F5F-2374-4206-B470-8B5F488E2D4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7872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June 2018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Roger Ruber - Accelerator R&amp;D in Sweden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57F5F-2374-4206-B470-8B5F488E2D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034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June 2018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Roger Ruber - Accelerator R&amp;D in Sweden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57F5F-2374-4206-B470-8B5F488E2D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0785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08720"/>
            <a:ext cx="8229600" cy="5472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53338"/>
            <a:ext cx="1090464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25 June 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19673" y="6453338"/>
            <a:ext cx="6408712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Roger Ruber - Accelerator R&amp;D in Sweden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453338"/>
            <a:ext cx="5144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57F5F-2374-4206-B470-8B5F488E2D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148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3200" b="1" kern="1200">
          <a:solidFill>
            <a:srgbClr val="C00000"/>
          </a:solidFill>
          <a:latin typeface="+mj-lt"/>
          <a:ea typeface="+mj-ea"/>
          <a:cs typeface="+mj-cs"/>
        </a:defRPr>
      </a:lvl1pPr>
    </p:titleStyle>
    <p:bodyStyle>
      <a:lvl1pPr marL="176213" indent="-176213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536575" indent="-268288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20725" indent="-1841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90600" indent="-269875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166813" indent="-176213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25 June 2018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>
                <a:solidFill>
                  <a:prstClr val="black">
                    <a:tint val="75000"/>
                  </a:prstClr>
                </a:solidFill>
              </a:rPr>
              <a:t>Roger Ruber - Accelerator R&amp;D in Sweden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799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25 June 2018</a:t>
            </a: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Roger Ruber - Accelerator R&amp;D in Sweden</a:t>
            </a: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279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25 June 2018</a:t>
            </a: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Roger Ruber - Accelerator R&amp;D in Sweden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0DA5C-FE2E-4377-97D9-26A2BC05B0C9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https://www.maxlab.lu.se/files/MAXlogo_liten.jpg"/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9100" y="6356351"/>
            <a:ext cx="1006610" cy="413022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933" y="6257309"/>
            <a:ext cx="452265" cy="56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7193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gråbård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92500" y="0"/>
            <a:ext cx="56515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14" descr="gråbård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56515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42988" y="188913"/>
            <a:ext cx="76771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/>
              <a:t>Klicka här för att ändra format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981075"/>
            <a:ext cx="8642350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0825" y="6453188"/>
            <a:ext cx="115252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25 June 2018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47813" y="6453188"/>
            <a:ext cx="655320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FFFFFF">
                    <a:lumMod val="50000"/>
                  </a:srgbClr>
                </a:solidFill>
              </a:rPr>
              <a:t>Roger Ruber - Accelerator R&amp;D in Sweden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453188"/>
            <a:ext cx="649287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B0895F4-1E1F-4DBB-AD3D-655666BD427B}" type="slidenum">
              <a:rPr lang="sv-SE" smtClean="0">
                <a:solidFill>
                  <a:srgbClr val="FFFFFF">
                    <a:lumMod val="50000"/>
                  </a:srgb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sv-SE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11" name="Picture 10" descr="FREIA_logo.pn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7585075" y="115888"/>
            <a:ext cx="1450975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2405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176213" indent="-176213" algn="l" rtl="0" eaLnBrk="0" fontAlgn="base" hangingPunct="0">
        <a:spcBef>
          <a:spcPct val="35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357188" indent="-179388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+mn-ea"/>
        </a:defRPr>
      </a:lvl2pPr>
      <a:lvl3pPr marL="534988" indent="-17780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720725" indent="-185738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898525" indent="-1778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5.(null)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28.emf"/><Relationship Id="rId4" Type="http://schemas.openxmlformats.org/officeDocument/2006/relationships/image" Target="../media/image1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32.emf"/><Relationship Id="rId4" Type="http://schemas.openxmlformats.org/officeDocument/2006/relationships/image" Target="../media/image13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g"/><Relationship Id="rId3" Type="http://schemas.openxmlformats.org/officeDocument/2006/relationships/image" Target="../media/image135.png"/><Relationship Id="rId7" Type="http://schemas.openxmlformats.org/officeDocument/2006/relationships/image" Target="../media/image13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38.jpg"/><Relationship Id="rId11" Type="http://schemas.openxmlformats.org/officeDocument/2006/relationships/hyperlink" Target="http://ipac2018.vrws.de/papers/thpal027.pdf" TargetMode="External"/><Relationship Id="rId5" Type="http://schemas.openxmlformats.org/officeDocument/2006/relationships/image" Target="../media/image137.jpg"/><Relationship Id="rId10" Type="http://schemas.openxmlformats.org/officeDocument/2006/relationships/image" Target="../media/image142.png"/><Relationship Id="rId4" Type="http://schemas.openxmlformats.org/officeDocument/2006/relationships/image" Target="../media/image136.png"/><Relationship Id="rId9" Type="http://schemas.openxmlformats.org/officeDocument/2006/relationships/image" Target="../media/image1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46.jpeg"/><Relationship Id="rId4" Type="http://schemas.openxmlformats.org/officeDocument/2006/relationships/image" Target="../media/image1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Relationship Id="rId9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51.png"/><Relationship Id="rId4" Type="http://schemas.openxmlformats.org/officeDocument/2006/relationships/image" Target="../media/image15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4" Type="http://schemas.openxmlformats.org/officeDocument/2006/relationships/image" Target="../media/image1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64.jpeg"/><Relationship Id="rId5" Type="http://schemas.openxmlformats.org/officeDocument/2006/relationships/image" Target="../media/image157.jpeg"/><Relationship Id="rId4" Type="http://schemas.openxmlformats.org/officeDocument/2006/relationships/image" Target="../media/image1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jpeg"/><Relationship Id="rId3" Type="http://schemas.openxmlformats.org/officeDocument/2006/relationships/image" Target="../media/image166.jpeg"/><Relationship Id="rId7" Type="http://schemas.openxmlformats.org/officeDocument/2006/relationships/image" Target="../media/image169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68.emf"/><Relationship Id="rId5" Type="http://schemas.microsoft.com/office/2007/relationships/hdphoto" Target="../media/hdphoto1.wdp"/><Relationship Id="rId4" Type="http://schemas.openxmlformats.org/officeDocument/2006/relationships/image" Target="../media/image167.jpeg"/><Relationship Id="rId9" Type="http://schemas.openxmlformats.org/officeDocument/2006/relationships/image" Target="../media/image17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emf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81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83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emf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3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qatestlab.com/2011/04/01/how-to-involve-non-functional-testing-in-your-project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0.jpeg"/><Relationship Id="rId4" Type="http://schemas.openxmlformats.org/officeDocument/2006/relationships/image" Target="../media/image18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1.png"/><Relationship Id="rId21" Type="http://schemas.openxmlformats.org/officeDocument/2006/relationships/image" Target="../media/image36.png"/><Relationship Id="rId42" Type="http://schemas.openxmlformats.org/officeDocument/2006/relationships/image" Target="../media/image57.png"/><Relationship Id="rId47" Type="http://schemas.openxmlformats.org/officeDocument/2006/relationships/image" Target="../media/image62.png"/><Relationship Id="rId63" Type="http://schemas.openxmlformats.org/officeDocument/2006/relationships/image" Target="../media/image78.jpeg"/><Relationship Id="rId68" Type="http://schemas.openxmlformats.org/officeDocument/2006/relationships/image" Target="../media/image8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1.png"/><Relationship Id="rId29" Type="http://schemas.openxmlformats.org/officeDocument/2006/relationships/image" Target="../media/image44.png"/><Relationship Id="rId11" Type="http://schemas.openxmlformats.org/officeDocument/2006/relationships/image" Target="../media/image26.png"/><Relationship Id="rId24" Type="http://schemas.openxmlformats.org/officeDocument/2006/relationships/image" Target="../media/image39.png"/><Relationship Id="rId32" Type="http://schemas.openxmlformats.org/officeDocument/2006/relationships/image" Target="../media/image47.png"/><Relationship Id="rId37" Type="http://schemas.openxmlformats.org/officeDocument/2006/relationships/image" Target="../media/image52.jpeg"/><Relationship Id="rId40" Type="http://schemas.openxmlformats.org/officeDocument/2006/relationships/image" Target="../media/image55.png"/><Relationship Id="rId45" Type="http://schemas.openxmlformats.org/officeDocument/2006/relationships/image" Target="../media/image60.png"/><Relationship Id="rId53" Type="http://schemas.openxmlformats.org/officeDocument/2006/relationships/image" Target="../media/image68.png"/><Relationship Id="rId58" Type="http://schemas.openxmlformats.org/officeDocument/2006/relationships/image" Target="../media/image73.png"/><Relationship Id="rId66" Type="http://schemas.openxmlformats.org/officeDocument/2006/relationships/image" Target="../media/image81.png"/><Relationship Id="rId74" Type="http://schemas.openxmlformats.org/officeDocument/2006/relationships/image" Target="../media/image89.png"/><Relationship Id="rId5" Type="http://schemas.openxmlformats.org/officeDocument/2006/relationships/image" Target="../media/image20.png"/><Relationship Id="rId61" Type="http://schemas.openxmlformats.org/officeDocument/2006/relationships/image" Target="../media/image76.jpeg"/><Relationship Id="rId19" Type="http://schemas.openxmlformats.org/officeDocument/2006/relationships/image" Target="../media/image34.png"/><Relationship Id="rId14" Type="http://schemas.openxmlformats.org/officeDocument/2006/relationships/image" Target="../media/image29.png"/><Relationship Id="rId22" Type="http://schemas.openxmlformats.org/officeDocument/2006/relationships/image" Target="../media/image37.jpeg"/><Relationship Id="rId27" Type="http://schemas.openxmlformats.org/officeDocument/2006/relationships/image" Target="../media/image42.png"/><Relationship Id="rId30" Type="http://schemas.openxmlformats.org/officeDocument/2006/relationships/image" Target="../media/image45.png"/><Relationship Id="rId35" Type="http://schemas.openxmlformats.org/officeDocument/2006/relationships/image" Target="../media/image50.png"/><Relationship Id="rId43" Type="http://schemas.openxmlformats.org/officeDocument/2006/relationships/image" Target="../media/image58.png"/><Relationship Id="rId48" Type="http://schemas.openxmlformats.org/officeDocument/2006/relationships/image" Target="../media/image63.png"/><Relationship Id="rId56" Type="http://schemas.openxmlformats.org/officeDocument/2006/relationships/image" Target="../media/image71.png"/><Relationship Id="rId64" Type="http://schemas.openxmlformats.org/officeDocument/2006/relationships/image" Target="../media/image79.png"/><Relationship Id="rId69" Type="http://schemas.openxmlformats.org/officeDocument/2006/relationships/image" Target="../media/image84.png"/><Relationship Id="rId8" Type="http://schemas.openxmlformats.org/officeDocument/2006/relationships/image" Target="../media/image23.png"/><Relationship Id="rId51" Type="http://schemas.openxmlformats.org/officeDocument/2006/relationships/image" Target="../media/image66.jpeg"/><Relationship Id="rId72" Type="http://schemas.openxmlformats.org/officeDocument/2006/relationships/image" Target="../media/image87.png"/><Relationship Id="rId3" Type="http://schemas.openxmlformats.org/officeDocument/2006/relationships/image" Target="../media/image18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40.png"/><Relationship Id="rId33" Type="http://schemas.openxmlformats.org/officeDocument/2006/relationships/image" Target="../media/image48.png"/><Relationship Id="rId38" Type="http://schemas.openxmlformats.org/officeDocument/2006/relationships/image" Target="../media/image53.png"/><Relationship Id="rId46" Type="http://schemas.openxmlformats.org/officeDocument/2006/relationships/image" Target="../media/image61.png"/><Relationship Id="rId59" Type="http://schemas.openxmlformats.org/officeDocument/2006/relationships/image" Target="../media/image74.png"/><Relationship Id="rId67" Type="http://schemas.openxmlformats.org/officeDocument/2006/relationships/image" Target="../media/image82.png"/><Relationship Id="rId20" Type="http://schemas.openxmlformats.org/officeDocument/2006/relationships/image" Target="../media/image35.png"/><Relationship Id="rId41" Type="http://schemas.openxmlformats.org/officeDocument/2006/relationships/image" Target="../media/image56.jpeg"/><Relationship Id="rId54" Type="http://schemas.openxmlformats.org/officeDocument/2006/relationships/image" Target="../media/image69.jpeg"/><Relationship Id="rId62" Type="http://schemas.openxmlformats.org/officeDocument/2006/relationships/image" Target="../media/image77.png"/><Relationship Id="rId70" Type="http://schemas.openxmlformats.org/officeDocument/2006/relationships/image" Target="../media/image85.jpeg"/><Relationship Id="rId75" Type="http://schemas.openxmlformats.org/officeDocument/2006/relationships/image" Target="../media/image9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jpe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28" Type="http://schemas.openxmlformats.org/officeDocument/2006/relationships/image" Target="../media/image43.png"/><Relationship Id="rId36" Type="http://schemas.openxmlformats.org/officeDocument/2006/relationships/image" Target="../media/image51.png"/><Relationship Id="rId49" Type="http://schemas.openxmlformats.org/officeDocument/2006/relationships/image" Target="../media/image64.jpeg"/><Relationship Id="rId57" Type="http://schemas.openxmlformats.org/officeDocument/2006/relationships/image" Target="../media/image72.jpeg"/><Relationship Id="rId10" Type="http://schemas.openxmlformats.org/officeDocument/2006/relationships/image" Target="../media/image25.png"/><Relationship Id="rId31" Type="http://schemas.openxmlformats.org/officeDocument/2006/relationships/image" Target="../media/image46.png"/><Relationship Id="rId44" Type="http://schemas.openxmlformats.org/officeDocument/2006/relationships/image" Target="../media/image59.png"/><Relationship Id="rId52" Type="http://schemas.openxmlformats.org/officeDocument/2006/relationships/image" Target="../media/image67.png"/><Relationship Id="rId60" Type="http://schemas.openxmlformats.org/officeDocument/2006/relationships/image" Target="../media/image75.png"/><Relationship Id="rId65" Type="http://schemas.openxmlformats.org/officeDocument/2006/relationships/image" Target="../media/image80.png"/><Relationship Id="rId73" Type="http://schemas.openxmlformats.org/officeDocument/2006/relationships/image" Target="../media/image88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9" Type="http://schemas.openxmlformats.org/officeDocument/2006/relationships/image" Target="../media/image54.png"/><Relationship Id="rId34" Type="http://schemas.openxmlformats.org/officeDocument/2006/relationships/image" Target="../media/image49.png"/><Relationship Id="rId50" Type="http://schemas.openxmlformats.org/officeDocument/2006/relationships/image" Target="../media/image65.png"/><Relationship Id="rId55" Type="http://schemas.openxmlformats.org/officeDocument/2006/relationships/image" Target="../media/image70.png"/><Relationship Id="rId76" Type="http://schemas.openxmlformats.org/officeDocument/2006/relationships/image" Target="../media/image17.png"/><Relationship Id="rId7" Type="http://schemas.openxmlformats.org/officeDocument/2006/relationships/image" Target="../media/image22.png"/><Relationship Id="rId71" Type="http://schemas.openxmlformats.org/officeDocument/2006/relationships/image" Target="../media/image8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13" Type="http://schemas.openxmlformats.org/officeDocument/2006/relationships/image" Target="../media/image107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5" Type="http://schemas.openxmlformats.org/officeDocument/2006/relationships/image" Target="../media/image109.png"/><Relationship Id="rId10" Type="http://schemas.openxmlformats.org/officeDocument/2006/relationships/image" Target="../media/image104.jpeg"/><Relationship Id="rId4" Type="http://schemas.openxmlformats.org/officeDocument/2006/relationships/image" Target="../media/image98.jpe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emf"/><Relationship Id="rId3" Type="http://schemas.openxmlformats.org/officeDocument/2006/relationships/image" Target="../media/image111.png"/><Relationship Id="rId7" Type="http://schemas.openxmlformats.org/officeDocument/2006/relationships/image" Target="../media/image115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tiff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tiff"/><Relationship Id="rId9" Type="http://schemas.openxmlformats.org/officeDocument/2006/relationships/image" Target="../media/image12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altLang="en-US" sz="4800" b="1" dirty="0">
                <a:solidFill>
                  <a:srgbClr val="C00000"/>
                </a:solidFill>
              </a:rPr>
              <a:t>Accelerator R&amp;D in Sweden</a:t>
            </a:r>
            <a:endParaRPr lang="en-GB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2276872"/>
            <a:ext cx="7488832" cy="3888432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GB" altLang="en-US" dirty="0">
                <a:solidFill>
                  <a:srgbClr val="000099"/>
                </a:solidFill>
                <a:cs typeface="Times New Roman" pitchFamily="18" charset="0"/>
              </a:rPr>
              <a:t>Roger </a:t>
            </a:r>
            <a:r>
              <a:rPr lang="en-GB" altLang="en-US" dirty="0" err="1">
                <a:solidFill>
                  <a:srgbClr val="000099"/>
                </a:solidFill>
                <a:cs typeface="Times New Roman" pitchFamily="18" charset="0"/>
              </a:rPr>
              <a:t>Ruber</a:t>
            </a:r>
            <a:endParaRPr lang="en-GB" altLang="en-US" i="1" dirty="0">
              <a:solidFill>
                <a:srgbClr val="000099"/>
              </a:solidFill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GB" altLang="en-US" sz="1800" i="1" dirty="0">
                <a:solidFill>
                  <a:srgbClr val="000099"/>
                </a:solidFill>
                <a:cs typeface="Times New Roman" pitchFamily="18" charset="0"/>
              </a:rPr>
              <a:t>Uppsala University</a:t>
            </a:r>
          </a:p>
          <a:p>
            <a:pPr>
              <a:spcBef>
                <a:spcPct val="50000"/>
              </a:spcBef>
            </a:pPr>
            <a:endParaRPr lang="en-GB" altLang="en-US" sz="1800" i="1" dirty="0">
              <a:solidFill>
                <a:srgbClr val="000099"/>
              </a:solidFill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GB" altLang="en-US" i="1" dirty="0">
                <a:solidFill>
                  <a:schemeClr val="tx1"/>
                </a:solidFill>
                <a:cs typeface="Times New Roman" pitchFamily="18" charset="0"/>
              </a:rPr>
              <a:t>On behalf of </a:t>
            </a:r>
            <a:br>
              <a:rPr lang="en-GB" altLang="en-US" i="1" dirty="0">
                <a:solidFill>
                  <a:schemeClr val="tx1"/>
                </a:solidFill>
                <a:cs typeface="Times New Roman" pitchFamily="18" charset="0"/>
              </a:rPr>
            </a:br>
            <a:r>
              <a:rPr lang="en-GB" altLang="en-US" i="1" dirty="0">
                <a:solidFill>
                  <a:schemeClr val="tx1"/>
                </a:solidFill>
                <a:cs typeface="Times New Roman" pitchFamily="18" charset="0"/>
              </a:rPr>
              <a:t>Accelerator Groups in Sweden</a:t>
            </a:r>
          </a:p>
          <a:p>
            <a:pPr>
              <a:spcBef>
                <a:spcPct val="50000"/>
              </a:spcBef>
            </a:pPr>
            <a:r>
              <a:rPr lang="en-GB" altLang="en-US" sz="1800" i="1" dirty="0">
                <a:solidFill>
                  <a:schemeClr val="tx1"/>
                </a:solidFill>
                <a:cs typeface="Times New Roman" pitchFamily="18" charset="0"/>
              </a:rPr>
              <a:t>Thanks to all colleagues for materials</a:t>
            </a:r>
          </a:p>
          <a:p>
            <a:pPr>
              <a:spcBef>
                <a:spcPct val="50000"/>
              </a:spcBef>
            </a:pPr>
            <a:endParaRPr lang="en-GB" altLang="en-US" sz="1800" i="1" dirty="0">
              <a:solidFill>
                <a:schemeClr val="accent2"/>
              </a:solidFill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GB" altLang="en-US" sz="1800" i="1" dirty="0">
                <a:solidFill>
                  <a:schemeClr val="accent2"/>
                </a:solidFill>
                <a:cs typeface="Times New Roman" pitchFamily="18" charset="0"/>
              </a:rPr>
              <a:t>TIARA Collaboration Council</a:t>
            </a:r>
          </a:p>
          <a:p>
            <a:pPr>
              <a:spcBef>
                <a:spcPct val="50000"/>
              </a:spcBef>
            </a:pPr>
            <a:r>
              <a:rPr lang="en-GB" altLang="en-US" sz="1800" i="1" dirty="0">
                <a:solidFill>
                  <a:schemeClr val="accent2"/>
                </a:solidFill>
                <a:cs typeface="Times New Roman" pitchFamily="18" charset="0"/>
              </a:rPr>
              <a:t>ESS, 25 June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9942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C100C-A6BB-B740-ABCE-F5E1BE98C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634082"/>
          </a:xfrm>
        </p:spPr>
        <p:txBody>
          <a:bodyPr/>
          <a:lstStyle/>
          <a:p>
            <a:r>
              <a:rPr lang="en-US" dirty="0"/>
              <a:t>Beam physics high level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C6D71-B0A6-CA41-9124-0A5587A7F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700808"/>
            <a:ext cx="4374486" cy="4608511"/>
          </a:xfrm>
        </p:spPr>
        <p:txBody>
          <a:bodyPr>
            <a:noAutofit/>
          </a:bodyPr>
          <a:lstStyle/>
          <a:p>
            <a:pPr marL="177800" indent="-177800"/>
            <a:r>
              <a:rPr lang="en-GB" sz="1800" dirty="0"/>
              <a:t>A multi-dimensional scanning application is developed to be used in the control room during commissioning, and operations. </a:t>
            </a:r>
          </a:p>
          <a:p>
            <a:pPr marL="177800" indent="-177800"/>
            <a:r>
              <a:rPr lang="en-GB" sz="1800" dirty="0"/>
              <a:t>The following example shows a 2D scan of the solenoid fields and looks at the beam position (average) on the two NPMs downstream of the solenoids.</a:t>
            </a:r>
          </a:p>
          <a:p>
            <a:pPr marL="177800" indent="-177800"/>
            <a:endParaRPr lang="en-GB" sz="1800" dirty="0"/>
          </a:p>
          <a:p>
            <a:pPr marL="177800" indent="-177800"/>
            <a:r>
              <a:rPr lang="en-GB" sz="1800" dirty="0"/>
              <a:t>The success indicator for the RFQ commissioning is the transmission, via scanning the solenoid fields in the LEBT.</a:t>
            </a:r>
          </a:p>
          <a:p>
            <a:pPr marL="177800" indent="-177800"/>
            <a:r>
              <a:rPr lang="en-GB" sz="1800" dirty="0"/>
              <a:t>This process is simulated and the areas of high transmission result also in lower emittance.</a:t>
            </a: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5F5C72-44CF-9F49-9B1F-B85E622FD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BD9C8E-C487-2A42-8E42-D39C40F163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63" t="3525" r="4463" b="8727"/>
          <a:stretch/>
        </p:blipFill>
        <p:spPr bwMode="auto">
          <a:xfrm>
            <a:off x="5163614" y="1545415"/>
            <a:ext cx="3296818" cy="25876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9E1B6F-6CF7-C54B-A1E3-73F5A55ABBF3}"/>
              </a:ext>
            </a:extLst>
          </p:cNvPr>
          <p:cNvPicPr/>
          <p:nvPr/>
        </p:nvPicPr>
        <p:blipFill rotWithShape="1">
          <a:blip r:embed="rId4"/>
          <a:srcRect l="2078" t="2777" r="4357" b="4438"/>
          <a:stretch/>
        </p:blipFill>
        <p:spPr>
          <a:xfrm>
            <a:off x="4968065" y="4293096"/>
            <a:ext cx="3348372" cy="224507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67543" y="838453"/>
            <a:ext cx="78488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 beam physics design has been done at ESS. This includes high level application programs developed in EPICS for efficient beam commissioning and operation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25 June 2018</a:t>
            </a: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Roger Ruber - Accelerator R&amp;D in Sweden</a:t>
            </a: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241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 descr="C:\Users\ruber\Documents\Work\20180625\MAX_IV_400x4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437112"/>
            <a:ext cx="223224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Lund university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i="1" dirty="0" err="1"/>
              <a:t>Sverker</a:t>
            </a:r>
            <a:r>
              <a:rPr lang="en-GB" i="1" dirty="0"/>
              <a:t> </a:t>
            </a:r>
            <a:r>
              <a:rPr lang="en-GB" i="1" dirty="0" err="1"/>
              <a:t>Werin</a:t>
            </a:r>
            <a:endParaRPr lang="en-GB" i="1" dirty="0"/>
          </a:p>
          <a:p>
            <a:r>
              <a:rPr lang="en-GB" dirty="0"/>
              <a:t>MAX IV Laboratory &amp; Synchrotron Radiation Physics Division</a:t>
            </a:r>
          </a:p>
          <a:p>
            <a:r>
              <a:rPr lang="en-GB" dirty="0"/>
              <a:t>Dept. of Physics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June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Roger Ruber - Accelerator R&amp;D in Sweden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57F5F-2374-4206-B470-8B5F488E2D4D}" type="slidenum">
              <a:rPr lang="en-GB" smtClean="0"/>
              <a:t>11</a:t>
            </a:fld>
            <a:endParaRPr lang="en-GB"/>
          </a:p>
        </p:txBody>
      </p:sp>
      <p:pic>
        <p:nvPicPr>
          <p:cNvPr id="7" name="Picture 11" descr="C:\Users\ruber\Documents\Work\20180625\LundUni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5085184"/>
            <a:ext cx="1050548" cy="105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99478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ruber\Documents\Work\20180625 TIARA\Sverker Pictur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047" y="1102130"/>
            <a:ext cx="5192485" cy="111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ruber\Documents\Work\20180625 TIARA\Sverker Picture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315" y="2277028"/>
            <a:ext cx="3228975" cy="207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dobjekt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280" y="4774771"/>
            <a:ext cx="5760720" cy="197294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ubrik 1"/>
          <p:cNvSpPr>
            <a:spLocks noGrp="1"/>
          </p:cNvSpPr>
          <p:nvPr>
            <p:ph type="title" idx="4294967295"/>
          </p:nvPr>
        </p:nvSpPr>
        <p:spPr>
          <a:xfrm>
            <a:off x="0" y="103188"/>
            <a:ext cx="7886700" cy="823912"/>
          </a:xfrm>
        </p:spPr>
        <p:txBody>
          <a:bodyPr/>
          <a:lstStyle/>
          <a:p>
            <a:r>
              <a:rPr lang="sv-SE" b="1" dirty="0">
                <a:latin typeface="+mn-lt"/>
              </a:rPr>
              <a:t>1. Ring </a:t>
            </a:r>
            <a:r>
              <a:rPr lang="sv-SE" b="1" dirty="0" err="1">
                <a:latin typeface="+mn-lt"/>
              </a:rPr>
              <a:t>development</a:t>
            </a:r>
            <a:r>
              <a:rPr lang="sv-SE" b="1" dirty="0">
                <a:latin typeface="+mn-lt"/>
              </a:rPr>
              <a:t> – MAX IV</a:t>
            </a:r>
          </a:p>
        </p:txBody>
      </p:sp>
      <p:graphicFrame>
        <p:nvGraphicFramePr>
          <p:cNvPr id="6" name="Tabel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5807114"/>
              </p:ext>
            </p:extLst>
          </p:nvPr>
        </p:nvGraphicFramePr>
        <p:xfrm>
          <a:off x="127776" y="3133455"/>
          <a:ext cx="4511988" cy="228283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34721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97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Energy [GeV]</a:t>
                      </a:r>
                      <a:endParaRPr lang="sv-S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3.0</a:t>
                      </a:r>
                      <a:endParaRPr lang="sv-S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Harmonic number</a:t>
                      </a:r>
                      <a:endParaRPr lang="sv-S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176 </a:t>
                      </a:r>
                      <a:endParaRPr lang="sv-S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Circumference [m] </a:t>
                      </a:r>
                      <a:endParaRPr lang="sv-S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528 </a:t>
                      </a:r>
                      <a:endParaRPr lang="sv-S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Natural </a:t>
                      </a:r>
                      <a:r>
                        <a:rPr lang="en-US" sz="1400" dirty="0" err="1">
                          <a:effectLst/>
                        </a:rPr>
                        <a:t>chromaticities</a:t>
                      </a:r>
                      <a:r>
                        <a:rPr lang="en-US" sz="1400" dirty="0">
                          <a:effectLst/>
                        </a:rPr>
                        <a:t> (horizontal/vertical) </a:t>
                      </a:r>
                      <a:endParaRPr lang="sv-S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-49.8/-43.9 </a:t>
                      </a:r>
                      <a:endParaRPr lang="sv-S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Horizontal emittance (bare lattice) [nm rad] </a:t>
                      </a:r>
                      <a:endParaRPr lang="sv-S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0.326 </a:t>
                      </a:r>
                      <a:endParaRPr lang="sv-S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Main radio frequency [MHz] </a:t>
                      </a:r>
                      <a:endParaRPr lang="sv-S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99.931 </a:t>
                      </a:r>
                      <a:endParaRPr lang="sv-S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Circulating current [mA] </a:t>
                      </a:r>
                      <a:endParaRPr lang="sv-S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500 </a:t>
                      </a:r>
                      <a:endParaRPr lang="sv-S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Number of achromats</a:t>
                      </a:r>
                      <a:endParaRPr lang="sv-S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 </a:t>
                      </a:r>
                      <a:endParaRPr lang="sv-S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Betatron tunes (horizontal/vertical)</a:t>
                      </a:r>
                      <a:endParaRPr lang="sv-S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42.20/14.28</a:t>
                      </a:r>
                      <a:endParaRPr lang="sv-S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Corrected chromaticities (horizontal/vertical) </a:t>
                      </a:r>
                      <a:endParaRPr lang="sv-S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+1.0/+1.0 </a:t>
                      </a:r>
                      <a:endParaRPr lang="sv-S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" name="textruta 7"/>
          <p:cNvSpPr txBox="1"/>
          <p:nvPr/>
        </p:nvSpPr>
        <p:spPr>
          <a:xfrm>
            <a:off x="339635" y="927466"/>
            <a:ext cx="361188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prstClr val="black"/>
                </a:solidFill>
              </a:rPr>
              <a:t>Ultra </a:t>
            </a:r>
            <a:r>
              <a:rPr lang="sv-SE" dirty="0" err="1">
                <a:solidFill>
                  <a:prstClr val="black"/>
                </a:solidFill>
              </a:rPr>
              <a:t>low</a:t>
            </a:r>
            <a:r>
              <a:rPr lang="sv-SE" dirty="0">
                <a:solidFill>
                  <a:prstClr val="black"/>
                </a:solidFill>
              </a:rPr>
              <a:t> </a:t>
            </a:r>
            <a:r>
              <a:rPr lang="sv-SE" dirty="0" err="1">
                <a:solidFill>
                  <a:prstClr val="black"/>
                </a:solidFill>
              </a:rPr>
              <a:t>emittance</a:t>
            </a:r>
            <a:endParaRPr lang="sv-SE" dirty="0">
              <a:solidFill>
                <a:prstClr val="black"/>
              </a:solidFill>
            </a:endParaRPr>
          </a:p>
          <a:p>
            <a:r>
              <a:rPr lang="sv-SE" dirty="0" err="1">
                <a:solidFill>
                  <a:prstClr val="black"/>
                </a:solidFill>
              </a:rPr>
              <a:t>Diffraction</a:t>
            </a:r>
            <a:r>
              <a:rPr lang="sv-SE" dirty="0">
                <a:solidFill>
                  <a:prstClr val="black"/>
                </a:solidFill>
              </a:rPr>
              <a:t> limit</a:t>
            </a:r>
          </a:p>
          <a:p>
            <a:r>
              <a:rPr lang="sv-SE" dirty="0">
                <a:solidFill>
                  <a:prstClr val="black"/>
                </a:solidFill>
              </a:rPr>
              <a:t>7 </a:t>
            </a:r>
            <a:r>
              <a:rPr lang="sv-SE" dirty="0" err="1">
                <a:solidFill>
                  <a:prstClr val="black"/>
                </a:solidFill>
              </a:rPr>
              <a:t>Bend</a:t>
            </a:r>
            <a:r>
              <a:rPr lang="sv-SE" dirty="0">
                <a:solidFill>
                  <a:prstClr val="black"/>
                </a:solidFill>
              </a:rPr>
              <a:t> </a:t>
            </a:r>
            <a:r>
              <a:rPr lang="sv-SE" dirty="0" err="1">
                <a:solidFill>
                  <a:prstClr val="black"/>
                </a:solidFill>
              </a:rPr>
              <a:t>Achromat</a:t>
            </a:r>
            <a:endParaRPr lang="sv-SE" dirty="0">
              <a:solidFill>
                <a:prstClr val="black"/>
              </a:solidFill>
            </a:endParaRPr>
          </a:p>
          <a:p>
            <a:r>
              <a:rPr lang="sv-SE" dirty="0">
                <a:solidFill>
                  <a:prstClr val="black"/>
                </a:solidFill>
              </a:rPr>
              <a:t>330 </a:t>
            </a:r>
            <a:r>
              <a:rPr lang="sv-SE" dirty="0" err="1">
                <a:solidFill>
                  <a:prstClr val="black"/>
                </a:solidFill>
              </a:rPr>
              <a:t>pm</a:t>
            </a:r>
            <a:r>
              <a:rPr lang="sv-SE" dirty="0">
                <a:solidFill>
                  <a:prstClr val="black"/>
                </a:solidFill>
              </a:rPr>
              <a:t> horisontal </a:t>
            </a:r>
            <a:r>
              <a:rPr lang="sv-SE" dirty="0" err="1">
                <a:solidFill>
                  <a:prstClr val="black"/>
                </a:solidFill>
              </a:rPr>
              <a:t>emittance</a:t>
            </a:r>
            <a:endParaRPr lang="sv-SE" dirty="0">
              <a:solidFill>
                <a:prstClr val="black"/>
              </a:solidFill>
            </a:endParaRPr>
          </a:p>
          <a:p>
            <a:r>
              <a:rPr lang="sv-SE" dirty="0">
                <a:solidFill>
                  <a:prstClr val="black"/>
                </a:solidFill>
              </a:rPr>
              <a:t>100 MHz RF + </a:t>
            </a:r>
            <a:r>
              <a:rPr lang="sv-SE" dirty="0" err="1">
                <a:solidFill>
                  <a:prstClr val="black"/>
                </a:solidFill>
              </a:rPr>
              <a:t>Harmonic</a:t>
            </a:r>
            <a:r>
              <a:rPr lang="sv-SE" dirty="0">
                <a:solidFill>
                  <a:prstClr val="black"/>
                </a:solidFill>
              </a:rPr>
              <a:t> </a:t>
            </a:r>
            <a:r>
              <a:rPr lang="sv-SE" dirty="0" err="1">
                <a:solidFill>
                  <a:prstClr val="black"/>
                </a:solidFill>
              </a:rPr>
              <a:t>cavities</a:t>
            </a:r>
            <a:endParaRPr lang="sv-SE" dirty="0">
              <a:solidFill>
                <a:prstClr val="black"/>
              </a:solidFill>
            </a:endParaRPr>
          </a:p>
          <a:p>
            <a:r>
              <a:rPr lang="sv-SE" dirty="0" err="1">
                <a:solidFill>
                  <a:prstClr val="black"/>
                </a:solidFill>
              </a:rPr>
              <a:t>Compact</a:t>
            </a:r>
            <a:r>
              <a:rPr lang="sv-SE" dirty="0">
                <a:solidFill>
                  <a:prstClr val="black"/>
                </a:solidFill>
              </a:rPr>
              <a:t> magnet design</a:t>
            </a:r>
          </a:p>
          <a:p>
            <a:r>
              <a:rPr lang="sv-SE" dirty="0" err="1">
                <a:solidFill>
                  <a:prstClr val="black"/>
                </a:solidFill>
              </a:rPr>
              <a:t>Fully</a:t>
            </a:r>
            <a:r>
              <a:rPr lang="sv-SE" dirty="0">
                <a:solidFill>
                  <a:prstClr val="black"/>
                </a:solidFill>
              </a:rPr>
              <a:t> NEG </a:t>
            </a:r>
            <a:r>
              <a:rPr lang="sv-SE" dirty="0" err="1">
                <a:solidFill>
                  <a:prstClr val="black"/>
                </a:solidFill>
              </a:rPr>
              <a:t>coated</a:t>
            </a:r>
            <a:r>
              <a:rPr lang="sv-SE" dirty="0">
                <a:solidFill>
                  <a:prstClr val="black"/>
                </a:solidFill>
              </a:rPr>
              <a:t> vacuum system</a:t>
            </a:r>
          </a:p>
        </p:txBody>
      </p:sp>
      <p:sp>
        <p:nvSpPr>
          <p:cNvPr id="9" name="textruta 8"/>
          <p:cNvSpPr txBox="1"/>
          <p:nvPr/>
        </p:nvSpPr>
        <p:spPr>
          <a:xfrm>
            <a:off x="6518266" y="1101766"/>
            <a:ext cx="2756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prstClr val="black"/>
                </a:solidFill>
              </a:rPr>
              <a:t>Layout </a:t>
            </a:r>
            <a:r>
              <a:rPr lang="sv-SE" dirty="0" err="1">
                <a:solidFill>
                  <a:prstClr val="black"/>
                </a:solidFill>
              </a:rPr>
              <a:t>of</a:t>
            </a:r>
            <a:r>
              <a:rPr lang="sv-SE" dirty="0">
                <a:solidFill>
                  <a:prstClr val="black"/>
                </a:solidFill>
              </a:rPr>
              <a:t> </a:t>
            </a:r>
            <a:r>
              <a:rPr lang="sv-SE" dirty="0" err="1">
                <a:solidFill>
                  <a:prstClr val="black"/>
                </a:solidFill>
              </a:rPr>
              <a:t>one</a:t>
            </a:r>
            <a:r>
              <a:rPr lang="sv-SE" dirty="0">
                <a:solidFill>
                  <a:prstClr val="black"/>
                </a:solidFill>
              </a:rPr>
              <a:t> </a:t>
            </a:r>
            <a:r>
              <a:rPr lang="sv-SE" dirty="0" err="1">
                <a:solidFill>
                  <a:prstClr val="black"/>
                </a:solidFill>
              </a:rPr>
              <a:t>achromat</a:t>
            </a:r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10" name="textruta 9"/>
          <p:cNvSpPr txBox="1"/>
          <p:nvPr/>
        </p:nvSpPr>
        <p:spPr>
          <a:xfrm>
            <a:off x="5211670" y="4348050"/>
            <a:ext cx="2756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err="1">
                <a:solidFill>
                  <a:prstClr val="black"/>
                </a:solidFill>
              </a:rPr>
              <a:t>Lattice</a:t>
            </a:r>
            <a:r>
              <a:rPr lang="sv-SE" dirty="0">
                <a:solidFill>
                  <a:prstClr val="black"/>
                </a:solidFill>
              </a:rPr>
              <a:t> </a:t>
            </a:r>
            <a:r>
              <a:rPr lang="sv-SE" dirty="0" err="1">
                <a:solidFill>
                  <a:prstClr val="black"/>
                </a:solidFill>
              </a:rPr>
              <a:t>functions</a:t>
            </a:r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11" name="textruta 10"/>
          <p:cNvSpPr txBox="1"/>
          <p:nvPr/>
        </p:nvSpPr>
        <p:spPr>
          <a:xfrm>
            <a:off x="4639765" y="4889544"/>
            <a:ext cx="2756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err="1">
                <a:solidFill>
                  <a:prstClr val="black"/>
                </a:solidFill>
              </a:rPr>
              <a:t>Compact</a:t>
            </a:r>
            <a:r>
              <a:rPr lang="sv-SE" dirty="0">
                <a:solidFill>
                  <a:prstClr val="black"/>
                </a:solidFill>
              </a:rPr>
              <a:t> magnets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25 June 2018</a:t>
            </a: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Roger Ruber - Accelerator R&amp;D in Sweden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0DA5C-FE2E-4377-97D9-26A2BC05B0C9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0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926" y="3228109"/>
            <a:ext cx="6202878" cy="200613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ruta 5"/>
          <p:cNvSpPr txBox="1"/>
          <p:nvPr/>
        </p:nvSpPr>
        <p:spPr>
          <a:xfrm>
            <a:off x="2771800" y="5373153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>
                <a:solidFill>
                  <a:srgbClr val="5B9BD5"/>
                </a:solidFill>
              </a:rPr>
              <a:t>Exchanging</a:t>
            </a:r>
            <a:r>
              <a:rPr lang="sv-SE" dirty="0">
                <a:solidFill>
                  <a:srgbClr val="5B9BD5"/>
                </a:solidFill>
              </a:rPr>
              <a:t> the 7 BA ring </a:t>
            </a:r>
            <a:r>
              <a:rPr lang="sv-SE" dirty="0" err="1">
                <a:solidFill>
                  <a:srgbClr val="5B9BD5"/>
                </a:solidFill>
              </a:rPr>
              <a:t>with</a:t>
            </a:r>
            <a:r>
              <a:rPr lang="sv-SE" dirty="0">
                <a:solidFill>
                  <a:srgbClr val="5B9BD5"/>
                </a:solidFill>
              </a:rPr>
              <a:t> a 19 BA </a:t>
            </a:r>
            <a:r>
              <a:rPr lang="sv-SE" dirty="0" err="1">
                <a:solidFill>
                  <a:srgbClr val="5B9BD5"/>
                </a:solidFill>
              </a:rPr>
              <a:t>within</a:t>
            </a:r>
            <a:r>
              <a:rPr lang="sv-SE" dirty="0">
                <a:solidFill>
                  <a:srgbClr val="5B9BD5"/>
                </a:solidFill>
              </a:rPr>
              <a:t> the same tunnel.</a:t>
            </a:r>
          </a:p>
        </p:txBody>
      </p:sp>
      <p:grpSp>
        <p:nvGrpSpPr>
          <p:cNvPr id="7" name="Grupp 6"/>
          <p:cNvGrpSpPr/>
          <p:nvPr/>
        </p:nvGrpSpPr>
        <p:grpSpPr>
          <a:xfrm>
            <a:off x="447121" y="913323"/>
            <a:ext cx="4939268" cy="2088759"/>
            <a:chOff x="3004014" y="730773"/>
            <a:chExt cx="2632732" cy="3894640"/>
          </a:xfrm>
        </p:grpSpPr>
        <p:sp>
          <p:nvSpPr>
            <p:cNvPr id="8" name="Rektangel 7"/>
            <p:cNvSpPr/>
            <p:nvPr/>
          </p:nvSpPr>
          <p:spPr>
            <a:xfrm>
              <a:off x="3004014" y="730773"/>
              <a:ext cx="2632732" cy="3894640"/>
            </a:xfrm>
            <a:prstGeom prst="rect">
              <a:avLst/>
            </a:prstGeom>
            <a:solidFill>
              <a:schemeClr val="tx2">
                <a:lumMod val="60000"/>
                <a:lumOff val="40000"/>
                <a:alpha val="90000"/>
              </a:scheme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Rektangel 8"/>
            <p:cNvSpPr/>
            <p:nvPr/>
          </p:nvSpPr>
          <p:spPr>
            <a:xfrm>
              <a:off x="3004014" y="730773"/>
              <a:ext cx="2632732" cy="38946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2014" tIns="112014" rIns="149352" bIns="168021" numCol="1" spcCol="1270" anchor="t" anchorCtr="0">
              <a:noAutofit/>
            </a:bodyPr>
            <a:lstStyle/>
            <a:p>
              <a:pPr marL="228600" lvl="1" indent="-228600" defTabSz="9334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sv-SE" sz="21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Brightness Improvements: current lattice and Ids (150 pm rad)</a:t>
              </a:r>
              <a:endParaRPr lang="en-US" sz="2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marL="228600" lvl="1" indent="-228600" defTabSz="9334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sv-SE" sz="21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Brightness Improvements: additional focussing (100 pm rad)</a:t>
              </a:r>
              <a:endParaRPr lang="en-US" sz="2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marL="228600" lvl="1" indent="-228600" defTabSz="9334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sv-SE" sz="2100" b="1" dirty="0">
                  <a:solidFill>
                    <a:srgbClr val="C00000"/>
                  </a:solidFill>
                </a:rPr>
                <a:t>Completely new lattice (diffraction limit at 10 keV)</a:t>
              </a:r>
              <a:endParaRPr lang="en-US" sz="21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0" name="Rubrik 1"/>
          <p:cNvSpPr txBox="1">
            <a:spLocks/>
          </p:cNvSpPr>
          <p:nvPr/>
        </p:nvSpPr>
        <p:spPr>
          <a:xfrm>
            <a:off x="0" y="33127"/>
            <a:ext cx="9144000" cy="823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b="1" dirty="0">
                <a:solidFill>
                  <a:prstClr val="black"/>
                </a:solidFill>
                <a:latin typeface="Calibri" panose="020F0502020204030204"/>
              </a:rPr>
              <a:t>1. Ring </a:t>
            </a:r>
            <a:r>
              <a:rPr lang="sv-SE" b="1" dirty="0" err="1">
                <a:solidFill>
                  <a:prstClr val="black"/>
                </a:solidFill>
                <a:latin typeface="Calibri" panose="020F0502020204030204"/>
              </a:rPr>
              <a:t>development</a:t>
            </a:r>
            <a:r>
              <a:rPr lang="sv-SE" b="1" dirty="0">
                <a:solidFill>
                  <a:prstClr val="black"/>
                </a:solidFill>
                <a:latin typeface="Calibri" panose="020F0502020204030204"/>
              </a:rPr>
              <a:t> – </a:t>
            </a:r>
            <a:r>
              <a:rPr lang="sv-SE" b="1" dirty="0" err="1">
                <a:solidFill>
                  <a:prstClr val="black"/>
                </a:solidFill>
                <a:latin typeface="Calibri" panose="020F0502020204030204"/>
              </a:rPr>
              <a:t>future</a:t>
            </a:r>
            <a:r>
              <a:rPr lang="sv-SE" b="1" dirty="0">
                <a:solidFill>
                  <a:prstClr val="black"/>
                </a:solidFill>
                <a:latin typeface="Calibri" panose="020F0502020204030204"/>
              </a:rPr>
              <a:t> MAX IV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25 June 2018</a:t>
            </a: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Roger Ruber - Accelerator R&amp;D in Sweden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0DA5C-FE2E-4377-97D9-26A2BC05B0C9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4703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02786"/>
            <a:ext cx="5910470" cy="619095"/>
          </a:xfrm>
        </p:spPr>
        <p:txBody>
          <a:bodyPr>
            <a:normAutofit/>
          </a:bodyPr>
          <a:lstStyle/>
          <a:p>
            <a:pPr algn="ctr"/>
            <a:r>
              <a:rPr lang="sv-SE" sz="2800" dirty="0" err="1"/>
              <a:t>Multipole</a:t>
            </a:r>
            <a:r>
              <a:rPr lang="sv-SE" sz="2800" dirty="0"/>
              <a:t> </a:t>
            </a:r>
            <a:r>
              <a:rPr lang="sv-SE" sz="2800" dirty="0" err="1"/>
              <a:t>Injection</a:t>
            </a:r>
            <a:r>
              <a:rPr lang="sv-SE" sz="2800" dirty="0"/>
              <a:t> </a:t>
            </a:r>
            <a:r>
              <a:rPr lang="sv-SE" sz="2800" dirty="0" err="1"/>
              <a:t>Kicker</a:t>
            </a:r>
            <a:r>
              <a:rPr lang="sv-SE" sz="2800" dirty="0"/>
              <a:t> (MIK)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287247"/>
            <a:ext cx="5688632" cy="1612518"/>
          </a:xfrm>
        </p:spPr>
        <p:txBody>
          <a:bodyPr>
            <a:normAutofit fontScale="55000" lnSpcReduction="20000"/>
          </a:bodyPr>
          <a:lstStyle/>
          <a:p>
            <a:r>
              <a:rPr lang="sv-SE" dirty="0" err="1"/>
              <a:t>Objective</a:t>
            </a:r>
            <a:r>
              <a:rPr lang="sv-SE" dirty="0"/>
              <a:t>: </a:t>
            </a:r>
            <a:r>
              <a:rPr lang="sv-SE" dirty="0" err="1"/>
              <a:t>achieve</a:t>
            </a:r>
            <a:r>
              <a:rPr lang="sv-SE" dirty="0"/>
              <a:t> </a:t>
            </a:r>
            <a:r>
              <a:rPr lang="sv-SE" dirty="0" err="1"/>
              <a:t>near</a:t>
            </a:r>
            <a:r>
              <a:rPr lang="sv-SE" dirty="0"/>
              <a:t> transparent top-</a:t>
            </a:r>
            <a:r>
              <a:rPr lang="sv-SE" dirty="0" err="1"/>
              <a:t>up</a:t>
            </a:r>
            <a:r>
              <a:rPr lang="sv-SE" dirty="0"/>
              <a:t> </a:t>
            </a:r>
            <a:r>
              <a:rPr lang="sv-SE" dirty="0" err="1"/>
              <a:t>injection</a:t>
            </a:r>
            <a:r>
              <a:rPr lang="sv-SE" dirty="0"/>
              <a:t>.</a:t>
            </a:r>
          </a:p>
          <a:p>
            <a:r>
              <a:rPr lang="sv-SE" dirty="0"/>
              <a:t>Joint </a:t>
            </a:r>
            <a:r>
              <a:rPr lang="sv-SE" dirty="0" err="1"/>
              <a:t>project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b="1" dirty="0"/>
              <a:t>SOLEIL</a:t>
            </a:r>
            <a:r>
              <a:rPr lang="sv-SE" dirty="0"/>
              <a:t> </a:t>
            </a:r>
            <a:r>
              <a:rPr lang="sv-SE" dirty="0" err="1"/>
              <a:t>based</a:t>
            </a:r>
            <a:r>
              <a:rPr lang="sv-SE" dirty="0"/>
              <a:t> on original </a:t>
            </a:r>
            <a:r>
              <a:rPr lang="sv-SE" dirty="0" err="1"/>
              <a:t>concept</a:t>
            </a:r>
            <a:r>
              <a:rPr lang="sv-SE" dirty="0"/>
              <a:t> from </a:t>
            </a:r>
            <a:r>
              <a:rPr lang="sv-SE" b="1" dirty="0"/>
              <a:t>BESSY</a:t>
            </a:r>
            <a:r>
              <a:rPr lang="sv-SE" dirty="0"/>
              <a:t>.</a:t>
            </a:r>
          </a:p>
          <a:p>
            <a:r>
              <a:rPr lang="sv-SE" b="1" dirty="0" err="1"/>
              <a:t>First</a:t>
            </a:r>
            <a:r>
              <a:rPr lang="sv-SE" b="1" dirty="0"/>
              <a:t> </a:t>
            </a:r>
            <a:r>
              <a:rPr lang="sv-SE" b="1" dirty="0" err="1"/>
              <a:t>prototype</a:t>
            </a:r>
            <a:r>
              <a:rPr lang="sv-SE" dirty="0"/>
              <a:t> </a:t>
            </a:r>
            <a:r>
              <a:rPr lang="sv-SE" dirty="0" err="1"/>
              <a:t>installed</a:t>
            </a:r>
            <a:r>
              <a:rPr lang="sv-SE" dirty="0"/>
              <a:t> in the 2017 </a:t>
            </a:r>
            <a:r>
              <a:rPr lang="sv-SE" dirty="0" err="1"/>
              <a:t>shutdown</a:t>
            </a:r>
            <a:r>
              <a:rPr lang="sv-SE" dirty="0"/>
              <a:t>.</a:t>
            </a:r>
          </a:p>
          <a:p>
            <a:r>
              <a:rPr lang="sv-SE" dirty="0" err="1"/>
              <a:t>Injection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MIK (</a:t>
            </a:r>
            <a:r>
              <a:rPr lang="sv-SE" dirty="0" err="1"/>
              <a:t>up</a:t>
            </a:r>
            <a:r>
              <a:rPr lang="sv-SE" dirty="0"/>
              <a:t> to 300 mA) </a:t>
            </a:r>
            <a:r>
              <a:rPr lang="sv-SE" dirty="0" err="1"/>
              <a:t>demonstrated</a:t>
            </a:r>
            <a:r>
              <a:rPr lang="sv-SE" dirty="0"/>
              <a:t>.</a:t>
            </a:r>
          </a:p>
          <a:p>
            <a:r>
              <a:rPr lang="sv-SE" dirty="0"/>
              <a:t>Perturbation to the </a:t>
            </a:r>
            <a:r>
              <a:rPr lang="sv-SE" dirty="0" err="1"/>
              <a:t>stored</a:t>
            </a:r>
            <a:r>
              <a:rPr lang="sv-SE" dirty="0"/>
              <a:t> </a:t>
            </a:r>
            <a:r>
              <a:rPr lang="sv-SE" dirty="0" err="1"/>
              <a:t>beam</a:t>
            </a:r>
            <a:r>
              <a:rPr lang="sv-SE" dirty="0"/>
              <a:t> </a:t>
            </a:r>
            <a:r>
              <a:rPr lang="sv-SE" dirty="0" err="1"/>
              <a:t>reduced</a:t>
            </a:r>
            <a:r>
              <a:rPr lang="sv-SE" dirty="0"/>
              <a:t> by a </a:t>
            </a:r>
            <a:r>
              <a:rPr lang="sv-SE" dirty="0" err="1"/>
              <a:t>factor</a:t>
            </a:r>
            <a:r>
              <a:rPr lang="sv-SE" dirty="0"/>
              <a:t> ~60.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1165" y="5537188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err="1">
                <a:solidFill>
                  <a:srgbClr val="5B9BD5"/>
                </a:solidFill>
              </a:rPr>
              <a:t>Drawings</a:t>
            </a:r>
            <a:r>
              <a:rPr lang="sv-SE" b="1" dirty="0">
                <a:solidFill>
                  <a:srgbClr val="5B9BD5"/>
                </a:solidFill>
              </a:rPr>
              <a:t> by SOLEIL</a:t>
            </a:r>
          </a:p>
          <a:p>
            <a:r>
              <a:rPr lang="sv-SE" b="1" dirty="0" err="1">
                <a:solidFill>
                  <a:srgbClr val="5B9BD5"/>
                </a:solidFill>
              </a:rPr>
              <a:t>P.Lebasque</a:t>
            </a:r>
            <a:endParaRPr lang="sv-SE" b="1" dirty="0">
              <a:solidFill>
                <a:srgbClr val="5B9BD5"/>
              </a:solidFill>
            </a:endParaRPr>
          </a:p>
          <a:p>
            <a:r>
              <a:rPr lang="sv-SE" b="1" dirty="0" err="1">
                <a:solidFill>
                  <a:srgbClr val="5B9BD5"/>
                </a:solidFill>
              </a:rPr>
              <a:t>P.Alexandre</a:t>
            </a:r>
            <a:endParaRPr lang="sv-SE" b="1" dirty="0">
              <a:solidFill>
                <a:srgbClr val="5B9BD5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342" y="3864693"/>
            <a:ext cx="2156493" cy="190436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910471" y="2670283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>
                <a:solidFill>
                  <a:srgbClr val="5B9BD5"/>
                </a:solidFill>
              </a:rPr>
              <a:t>Injection with the MIK</a:t>
            </a:r>
            <a:endParaRPr lang="sv-SE" b="1" dirty="0" err="1">
              <a:solidFill>
                <a:srgbClr val="5B9BD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8527" y="3248879"/>
            <a:ext cx="3652160" cy="3107009"/>
          </a:xfrm>
          <a:prstGeom prst="rect">
            <a:avLst/>
          </a:prstGeom>
        </p:spPr>
      </p:pic>
      <p:sp>
        <p:nvSpPr>
          <p:cNvPr id="11" name="Rubrik 1"/>
          <p:cNvSpPr txBox="1">
            <a:spLocks/>
          </p:cNvSpPr>
          <p:nvPr/>
        </p:nvSpPr>
        <p:spPr>
          <a:xfrm>
            <a:off x="0" y="33127"/>
            <a:ext cx="9144000" cy="823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b="1" dirty="0">
                <a:solidFill>
                  <a:prstClr val="black"/>
                </a:solidFill>
                <a:latin typeface="Calibri" panose="020F0502020204030204"/>
              </a:rPr>
              <a:t>1. Ring </a:t>
            </a:r>
            <a:r>
              <a:rPr lang="sv-SE" b="1" dirty="0" err="1">
                <a:solidFill>
                  <a:prstClr val="black"/>
                </a:solidFill>
                <a:latin typeface="Calibri" panose="020F0502020204030204"/>
              </a:rPr>
              <a:t>development</a:t>
            </a:r>
            <a:r>
              <a:rPr lang="sv-SE" b="1" dirty="0">
                <a:solidFill>
                  <a:prstClr val="black"/>
                </a:solidFill>
                <a:latin typeface="Calibri" panose="020F0502020204030204"/>
              </a:rPr>
              <a:t> - </a:t>
            </a:r>
            <a:r>
              <a:rPr lang="sv-SE" b="1" dirty="0" err="1">
                <a:solidFill>
                  <a:prstClr val="black"/>
                </a:solidFill>
                <a:latin typeface="Calibri" panose="020F0502020204030204"/>
              </a:rPr>
              <a:t>sample</a:t>
            </a:r>
            <a:r>
              <a:rPr lang="sv-SE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92" y="2872892"/>
            <a:ext cx="2747050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25 June 2018</a:t>
            </a: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Roger Ruber - Accelerator R&amp;D in Sweden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0DA5C-FE2E-4377-97D9-26A2BC05B0C9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723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Picture 10" descr="current_and_phsp_multibunch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2271" y="3354560"/>
            <a:ext cx="4317298" cy="3237973"/>
          </a:xfrm>
          <a:prstGeom prst="rect">
            <a:avLst/>
          </a:prstGeom>
        </p:spPr>
      </p:pic>
      <p:sp>
        <p:nvSpPr>
          <p:cNvPr id="191" name="textruta 190"/>
          <p:cNvSpPr txBox="1"/>
          <p:nvPr/>
        </p:nvSpPr>
        <p:spPr>
          <a:xfrm>
            <a:off x="0" y="48102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600" b="1" dirty="0">
                <a:solidFill>
                  <a:prstClr val="black"/>
                </a:solidFill>
              </a:rPr>
              <a:t>2. </a:t>
            </a:r>
            <a:r>
              <a:rPr lang="sv-SE" sz="3600" b="1" dirty="0" err="1">
                <a:solidFill>
                  <a:prstClr val="black"/>
                </a:solidFill>
              </a:rPr>
              <a:t>Linac</a:t>
            </a:r>
            <a:r>
              <a:rPr lang="sv-SE" sz="3600" b="1" dirty="0">
                <a:solidFill>
                  <a:prstClr val="black"/>
                </a:solidFill>
              </a:rPr>
              <a:t> -</a:t>
            </a:r>
            <a:r>
              <a:rPr lang="sv-SE" sz="3600" b="1" dirty="0" err="1">
                <a:solidFill>
                  <a:prstClr val="black"/>
                </a:solidFill>
              </a:rPr>
              <a:t>Bunch</a:t>
            </a:r>
            <a:r>
              <a:rPr lang="sv-SE" sz="3600" b="1" dirty="0">
                <a:solidFill>
                  <a:prstClr val="black"/>
                </a:solidFill>
              </a:rPr>
              <a:t> </a:t>
            </a:r>
            <a:r>
              <a:rPr lang="sv-SE" sz="3600" b="1" dirty="0" err="1">
                <a:solidFill>
                  <a:prstClr val="black"/>
                </a:solidFill>
              </a:rPr>
              <a:t>compression</a:t>
            </a:r>
            <a:r>
              <a:rPr lang="sv-SE" sz="3600" b="1" dirty="0">
                <a:solidFill>
                  <a:prstClr val="black"/>
                </a:solidFill>
              </a:rPr>
              <a:t> and </a:t>
            </a:r>
            <a:r>
              <a:rPr lang="sv-SE" sz="3600" b="1" dirty="0" err="1">
                <a:solidFill>
                  <a:prstClr val="black"/>
                </a:solidFill>
              </a:rPr>
              <a:t>linearization</a:t>
            </a:r>
            <a:endParaRPr lang="sv-SE" sz="3600" b="1" dirty="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/>
          <p:nvPr/>
        </p:nvSpPr>
        <p:spPr>
          <a:xfrm>
            <a:off x="68240" y="1221366"/>
            <a:ext cx="9033069" cy="1412776"/>
          </a:xfrm>
          <a:prstGeom prst="rect">
            <a:avLst/>
          </a:prstGeom>
          <a:noFill/>
          <a:ln w="44450" cmpd="tri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00" dirty="0">
              <a:solidFill>
                <a:prstClr val="white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69133" y="725114"/>
            <a:ext cx="7562679" cy="1492849"/>
            <a:chOff x="166563" y="1270843"/>
            <a:chExt cx="7562679" cy="1492849"/>
          </a:xfrm>
        </p:grpSpPr>
        <p:sp>
          <p:nvSpPr>
            <p:cNvPr id="217" name="Ellips 216"/>
            <p:cNvSpPr/>
            <p:nvPr/>
          </p:nvSpPr>
          <p:spPr>
            <a:xfrm>
              <a:off x="5363139" y="1270843"/>
              <a:ext cx="1327568" cy="1170076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prstClr val="black"/>
                </a:solidFill>
              </a:endParaRPr>
            </a:p>
          </p:txBody>
        </p:sp>
        <p:sp>
          <p:nvSpPr>
            <p:cNvPr id="216" name="Ellips 215"/>
            <p:cNvSpPr/>
            <p:nvPr/>
          </p:nvSpPr>
          <p:spPr>
            <a:xfrm>
              <a:off x="1694157" y="1593616"/>
              <a:ext cx="1327568" cy="1170076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prstClr val="black"/>
                </a:solidFill>
              </a:endParaRPr>
            </a:p>
          </p:txBody>
        </p:sp>
        <p:cxnSp>
          <p:nvCxnSpPr>
            <p:cNvPr id="6" name="Straight Connector 61"/>
            <p:cNvCxnSpPr>
              <a:cxnSpLocks noChangeAspect="1"/>
              <a:stCxn id="141" idx="3"/>
              <a:endCxn id="139" idx="3"/>
            </p:cNvCxnSpPr>
            <p:nvPr/>
          </p:nvCxnSpPr>
          <p:spPr>
            <a:xfrm flipV="1">
              <a:off x="4172676" y="1929011"/>
              <a:ext cx="514351" cy="3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4"/>
            <p:cNvCxnSpPr>
              <a:cxnSpLocks noChangeShapeType="1"/>
              <a:stCxn id="44" idx="1"/>
            </p:cNvCxnSpPr>
            <p:nvPr/>
          </p:nvCxnSpPr>
          <p:spPr bwMode="auto">
            <a:xfrm flipV="1">
              <a:off x="641321" y="1855883"/>
              <a:ext cx="212679" cy="121753"/>
            </a:xfrm>
            <a:prstGeom prst="line">
              <a:avLst/>
            </a:prstGeom>
            <a:noFill/>
            <a:ln w="9525" algn="ctr">
              <a:solidFill>
                <a:srgbClr val="86868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" name="Line 12"/>
            <p:cNvSpPr>
              <a:spLocks noChangeShapeType="1"/>
            </p:cNvSpPr>
            <p:nvPr/>
          </p:nvSpPr>
          <p:spPr bwMode="auto">
            <a:xfrm flipV="1">
              <a:off x="4522433" y="1927421"/>
              <a:ext cx="4403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600" dirty="0">
                <a:solidFill>
                  <a:prstClr val="black"/>
                </a:solidFill>
              </a:endParaRPr>
            </a:p>
          </p:txBody>
        </p:sp>
        <p:cxnSp>
          <p:nvCxnSpPr>
            <p:cNvPr id="10" name="Straight Connector 189"/>
            <p:cNvCxnSpPr>
              <a:cxnSpLocks noChangeAspect="1"/>
              <a:endCxn id="127" idx="3"/>
            </p:cNvCxnSpPr>
            <p:nvPr/>
          </p:nvCxnSpPr>
          <p:spPr>
            <a:xfrm flipV="1">
              <a:off x="6005097" y="1703176"/>
              <a:ext cx="189641" cy="1257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 Box 153"/>
            <p:cNvSpPr txBox="1">
              <a:spLocks noChangeArrowheads="1"/>
            </p:cNvSpPr>
            <p:nvPr/>
          </p:nvSpPr>
          <p:spPr bwMode="auto">
            <a:xfrm>
              <a:off x="4172676" y="1971001"/>
              <a:ext cx="46581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1279525">
                <a:spcBef>
                  <a:spcPct val="50000"/>
                </a:spcBef>
              </a:pPr>
              <a:r>
                <a:rPr lang="en-GB" sz="600" b="1" dirty="0">
                  <a:solidFill>
                    <a:prstClr val="white">
                      <a:lumMod val="50000"/>
                    </a:prstClr>
                  </a:solidFill>
                </a:rPr>
                <a:t>Kicker &amp; septum*</a:t>
              </a:r>
            </a:p>
          </p:txBody>
        </p:sp>
        <p:grpSp>
          <p:nvGrpSpPr>
            <p:cNvPr id="12" name="Grupp 206"/>
            <p:cNvGrpSpPr>
              <a:grpSpLocks/>
            </p:cNvGrpSpPr>
            <p:nvPr/>
          </p:nvGrpSpPr>
          <p:grpSpPr bwMode="auto">
            <a:xfrm flipH="1" flipV="1">
              <a:off x="5616557" y="1814625"/>
              <a:ext cx="392265" cy="142087"/>
              <a:chOff x="9074067" y="8451900"/>
              <a:chExt cx="1279343" cy="595933"/>
            </a:xfrm>
          </p:grpSpPr>
          <p:sp>
            <p:nvSpPr>
              <p:cNvPr id="172" name="Frihandsfigur 207"/>
              <p:cNvSpPr>
                <a:spLocks/>
              </p:cNvSpPr>
              <p:nvPr/>
            </p:nvSpPr>
            <p:spPr bwMode="auto">
              <a:xfrm>
                <a:off x="9098015" y="8555932"/>
                <a:ext cx="1240631" cy="416719"/>
              </a:xfrm>
              <a:custGeom>
                <a:avLst/>
                <a:gdLst>
                  <a:gd name="T0" fmla="*/ 0 w 1240631"/>
                  <a:gd name="T1" fmla="*/ 416719 h 416719"/>
                  <a:gd name="T2" fmla="*/ 219075 w 1240631"/>
                  <a:gd name="T3" fmla="*/ 261937 h 416719"/>
                  <a:gd name="T4" fmla="*/ 421481 w 1240631"/>
                  <a:gd name="T5" fmla="*/ 119062 h 416719"/>
                  <a:gd name="T6" fmla="*/ 583406 w 1240631"/>
                  <a:gd name="T7" fmla="*/ 28575 h 416719"/>
                  <a:gd name="T8" fmla="*/ 778668 w 1240631"/>
                  <a:gd name="T9" fmla="*/ 7144 h 416719"/>
                  <a:gd name="T10" fmla="*/ 1031081 w 1240631"/>
                  <a:gd name="T11" fmla="*/ 0 h 416719"/>
                  <a:gd name="T12" fmla="*/ 1240631 w 1240631"/>
                  <a:gd name="T13" fmla="*/ 2381 h 4167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240631"/>
                  <a:gd name="T22" fmla="*/ 0 h 416719"/>
                  <a:gd name="T23" fmla="*/ 1240631 w 1240631"/>
                  <a:gd name="T24" fmla="*/ 416719 h 41671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240631" h="416719">
                    <a:moveTo>
                      <a:pt x="0" y="416719"/>
                    </a:moveTo>
                    <a:lnTo>
                      <a:pt x="219075" y="261937"/>
                    </a:lnTo>
                    <a:cubicBezTo>
                      <a:pt x="289322" y="212328"/>
                      <a:pt x="360759" y="157956"/>
                      <a:pt x="421481" y="119062"/>
                    </a:cubicBezTo>
                    <a:cubicBezTo>
                      <a:pt x="482203" y="80168"/>
                      <a:pt x="523875" y="47228"/>
                      <a:pt x="583406" y="28575"/>
                    </a:cubicBezTo>
                    <a:cubicBezTo>
                      <a:pt x="642937" y="9922"/>
                      <a:pt x="704056" y="11907"/>
                      <a:pt x="778668" y="7144"/>
                    </a:cubicBezTo>
                    <a:cubicBezTo>
                      <a:pt x="853281" y="2382"/>
                      <a:pt x="1031081" y="0"/>
                      <a:pt x="1031081" y="0"/>
                    </a:cubicBezTo>
                    <a:lnTo>
                      <a:pt x="1240631" y="2381"/>
                    </a:ln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AutoShape 15"/>
              <p:cNvSpPr>
                <a:spLocks noChangeArrowheads="1"/>
              </p:cNvSpPr>
              <p:nvPr/>
            </p:nvSpPr>
            <p:spPr bwMode="auto">
              <a:xfrm rot="-2370240">
                <a:off x="9138421" y="8842352"/>
                <a:ext cx="45719" cy="158474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008000"/>
                  </a:gs>
                  <a:gs pos="100000">
                    <a:srgbClr val="003B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AutoShape 55"/>
              <p:cNvSpPr>
                <a:spLocks noChangeArrowheads="1"/>
              </p:cNvSpPr>
              <p:nvPr/>
            </p:nvSpPr>
            <p:spPr bwMode="auto">
              <a:xfrm rot="10800000">
                <a:off x="10088613" y="8451900"/>
                <a:ext cx="76861" cy="215586"/>
              </a:xfrm>
              <a:prstGeom prst="roundRect">
                <a:avLst>
                  <a:gd name="adj" fmla="val 16667"/>
                </a:avLst>
              </a:prstGeom>
              <a:solidFill>
                <a:srgbClr val="66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AutoShape 56"/>
              <p:cNvSpPr>
                <a:spLocks noChangeArrowheads="1"/>
              </p:cNvSpPr>
              <p:nvPr/>
            </p:nvSpPr>
            <p:spPr bwMode="auto">
              <a:xfrm rot="9814767">
                <a:off x="9825275" y="8459334"/>
                <a:ext cx="83705" cy="215586"/>
              </a:xfrm>
              <a:prstGeom prst="roundRect">
                <a:avLst>
                  <a:gd name="adj" fmla="val 16667"/>
                </a:avLst>
              </a:prstGeom>
              <a:solidFill>
                <a:srgbClr val="66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AutoShape 56"/>
              <p:cNvSpPr>
                <a:spLocks noChangeArrowheads="1"/>
              </p:cNvSpPr>
              <p:nvPr/>
            </p:nvSpPr>
            <p:spPr bwMode="auto">
              <a:xfrm rot="9206976">
                <a:off x="9475147" y="8568779"/>
                <a:ext cx="83705" cy="215586"/>
              </a:xfrm>
              <a:prstGeom prst="roundRect">
                <a:avLst>
                  <a:gd name="adj" fmla="val 16667"/>
                </a:avLst>
              </a:prstGeom>
              <a:solidFill>
                <a:srgbClr val="66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AutoShape 56"/>
              <p:cNvSpPr>
                <a:spLocks noChangeArrowheads="1"/>
              </p:cNvSpPr>
              <p:nvPr/>
            </p:nvSpPr>
            <p:spPr bwMode="auto">
              <a:xfrm rot="8468328">
                <a:off x="9270670" y="8709892"/>
                <a:ext cx="83705" cy="215586"/>
              </a:xfrm>
              <a:prstGeom prst="roundRect">
                <a:avLst>
                  <a:gd name="adj" fmla="val 16667"/>
                </a:avLst>
              </a:prstGeom>
              <a:solidFill>
                <a:srgbClr val="66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AutoShape 15"/>
              <p:cNvSpPr>
                <a:spLocks noChangeArrowheads="1"/>
              </p:cNvSpPr>
              <p:nvPr/>
            </p:nvSpPr>
            <p:spPr bwMode="auto">
              <a:xfrm rot="-1940574">
                <a:off x="9392139" y="8658978"/>
                <a:ext cx="45719" cy="158760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008000"/>
                  </a:gs>
                  <a:gs pos="100000">
                    <a:srgbClr val="003B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AutoShape 15"/>
              <p:cNvSpPr>
                <a:spLocks noChangeArrowheads="1"/>
              </p:cNvSpPr>
              <p:nvPr/>
            </p:nvSpPr>
            <p:spPr bwMode="auto">
              <a:xfrm>
                <a:off x="10234665" y="8488413"/>
                <a:ext cx="45719" cy="146208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008000"/>
                  </a:gs>
                  <a:gs pos="100000">
                    <a:srgbClr val="003B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AutoShape 14"/>
              <p:cNvSpPr>
                <a:spLocks noChangeArrowheads="1"/>
              </p:cNvSpPr>
              <p:nvPr/>
            </p:nvSpPr>
            <p:spPr bwMode="auto">
              <a:xfrm>
                <a:off x="10307691" y="8488413"/>
                <a:ext cx="45719" cy="143902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CC0000"/>
                  </a:gs>
                  <a:gs pos="100000">
                    <a:srgbClr val="5E00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AutoShape 15"/>
              <p:cNvSpPr>
                <a:spLocks noChangeArrowheads="1"/>
              </p:cNvSpPr>
              <p:nvPr/>
            </p:nvSpPr>
            <p:spPr bwMode="auto">
              <a:xfrm rot="-423169">
                <a:off x="9971645" y="8481122"/>
                <a:ext cx="45719" cy="146358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008000"/>
                  </a:gs>
                  <a:gs pos="100000">
                    <a:srgbClr val="003B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AutoShape 14"/>
              <p:cNvSpPr>
                <a:spLocks noChangeArrowheads="1"/>
              </p:cNvSpPr>
              <p:nvPr/>
            </p:nvSpPr>
            <p:spPr bwMode="auto">
              <a:xfrm rot="-1212008">
                <a:off x="9710750" y="8491821"/>
                <a:ext cx="45719" cy="14588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CC0000"/>
                  </a:gs>
                  <a:gs pos="100000">
                    <a:srgbClr val="5E00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AutoShape 14"/>
              <p:cNvSpPr>
                <a:spLocks noChangeArrowheads="1"/>
              </p:cNvSpPr>
              <p:nvPr/>
            </p:nvSpPr>
            <p:spPr bwMode="auto">
              <a:xfrm rot="-1212008">
                <a:off x="9599977" y="8528553"/>
                <a:ext cx="45719" cy="138729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CC0000"/>
                  </a:gs>
                  <a:gs pos="100000">
                    <a:srgbClr val="5E00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AutoShape 14"/>
              <p:cNvSpPr>
                <a:spLocks noChangeArrowheads="1"/>
              </p:cNvSpPr>
              <p:nvPr/>
            </p:nvSpPr>
            <p:spPr bwMode="auto">
              <a:xfrm rot="-1212008">
                <a:off x="9655191" y="8506106"/>
                <a:ext cx="45719" cy="145887"/>
              </a:xfrm>
              <a:prstGeom prst="roundRect">
                <a:avLst>
                  <a:gd name="adj" fmla="val 16667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AutoShape 14"/>
              <p:cNvSpPr>
                <a:spLocks noChangeArrowheads="1"/>
              </p:cNvSpPr>
              <p:nvPr/>
            </p:nvSpPr>
            <p:spPr bwMode="auto">
              <a:xfrm rot="-2323288">
                <a:off x="9074067" y="8890029"/>
                <a:ext cx="45719" cy="157804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CC0000"/>
                  </a:gs>
                  <a:gs pos="100000">
                    <a:srgbClr val="5E00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600" dirty="0">
                  <a:solidFill>
                    <a:prstClr val="black"/>
                  </a:solidFill>
                </a:endParaRPr>
              </a:p>
            </p:txBody>
          </p:sp>
        </p:grpSp>
        <p:cxnSp>
          <p:nvCxnSpPr>
            <p:cNvPr id="130" name="Straight Connector 204"/>
            <p:cNvCxnSpPr/>
            <p:nvPr/>
          </p:nvCxnSpPr>
          <p:spPr>
            <a:xfrm>
              <a:off x="4831805" y="1928977"/>
              <a:ext cx="784751" cy="217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Text Box 153"/>
            <p:cNvSpPr txBox="1">
              <a:spLocks noChangeArrowheads="1"/>
            </p:cNvSpPr>
            <p:nvPr/>
          </p:nvSpPr>
          <p:spPr bwMode="auto">
            <a:xfrm>
              <a:off x="5121407" y="1377431"/>
              <a:ext cx="8781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1279525">
                <a:spcBef>
                  <a:spcPct val="50000"/>
                </a:spcBef>
              </a:pPr>
              <a:r>
                <a:rPr lang="en-GB" sz="1000" b="1" dirty="0">
                  <a:solidFill>
                    <a:prstClr val="black"/>
                  </a:solidFill>
                </a:rPr>
                <a:t>Extraction</a:t>
              </a:r>
              <a:br>
                <a:rPr lang="en-GB" sz="1000" b="1" dirty="0">
                  <a:solidFill>
                    <a:prstClr val="black"/>
                  </a:solidFill>
                </a:rPr>
              </a:br>
              <a:r>
                <a:rPr lang="en-GB" sz="1000" b="1" dirty="0">
                  <a:solidFill>
                    <a:prstClr val="black"/>
                  </a:solidFill>
                </a:rPr>
                <a:t>3 </a:t>
              </a:r>
              <a:r>
                <a:rPr lang="en-GB" sz="1000" b="1" dirty="0" err="1">
                  <a:solidFill>
                    <a:prstClr val="black"/>
                  </a:solidFill>
                </a:rPr>
                <a:t>GeV</a:t>
              </a:r>
              <a:endParaRPr lang="en-GB" sz="1000" b="1" dirty="0">
                <a:solidFill>
                  <a:prstClr val="black"/>
                </a:solidFill>
              </a:endParaRPr>
            </a:p>
          </p:txBody>
        </p:sp>
        <p:sp>
          <p:nvSpPr>
            <p:cNvPr id="133" name="Rectangle 91"/>
            <p:cNvSpPr>
              <a:spLocks noChangeArrowheads="1"/>
            </p:cNvSpPr>
            <p:nvPr/>
          </p:nvSpPr>
          <p:spPr bwMode="auto">
            <a:xfrm>
              <a:off x="5135978" y="1883860"/>
              <a:ext cx="101100" cy="75804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 sz="600" dirty="0">
                <a:solidFill>
                  <a:prstClr val="black"/>
                </a:solidFill>
              </a:endParaRPr>
            </a:p>
          </p:txBody>
        </p:sp>
        <p:sp>
          <p:nvSpPr>
            <p:cNvPr id="134" name="Line 92"/>
            <p:cNvSpPr>
              <a:spLocks noChangeShapeType="1"/>
            </p:cNvSpPr>
            <p:nvPr/>
          </p:nvSpPr>
          <p:spPr bwMode="auto">
            <a:xfrm>
              <a:off x="5139692" y="1930776"/>
              <a:ext cx="1011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600" dirty="0">
                <a:solidFill>
                  <a:prstClr val="black"/>
                </a:solidFill>
              </a:endParaRPr>
            </a:p>
          </p:txBody>
        </p:sp>
        <p:sp>
          <p:nvSpPr>
            <p:cNvPr id="135" name="Line 109"/>
            <p:cNvSpPr>
              <a:spLocks noChangeShapeType="1"/>
            </p:cNvSpPr>
            <p:nvPr/>
          </p:nvSpPr>
          <p:spPr bwMode="auto">
            <a:xfrm flipV="1">
              <a:off x="5239991" y="1741528"/>
              <a:ext cx="201329" cy="1890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600" dirty="0">
                <a:solidFill>
                  <a:prstClr val="black"/>
                </a:solidFill>
              </a:endParaRPr>
            </a:p>
          </p:txBody>
        </p:sp>
        <p:sp>
          <p:nvSpPr>
            <p:cNvPr id="148" name="Line 12"/>
            <p:cNvSpPr>
              <a:spLocks noChangeShapeType="1"/>
            </p:cNvSpPr>
            <p:nvPr/>
          </p:nvSpPr>
          <p:spPr bwMode="auto">
            <a:xfrm flipV="1">
              <a:off x="3555504" y="1930602"/>
              <a:ext cx="582464" cy="1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600" dirty="0">
                <a:solidFill>
                  <a:prstClr val="black"/>
                </a:solidFill>
              </a:endParaRPr>
            </a:p>
          </p:txBody>
        </p:sp>
        <p:cxnSp>
          <p:nvCxnSpPr>
            <p:cNvPr id="159" name="Straight Connector 233"/>
            <p:cNvCxnSpPr/>
            <p:nvPr/>
          </p:nvCxnSpPr>
          <p:spPr>
            <a:xfrm flipH="1">
              <a:off x="6463921" y="1665394"/>
              <a:ext cx="78191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Text Box 151"/>
            <p:cNvSpPr txBox="1">
              <a:spLocks noChangeArrowheads="1"/>
            </p:cNvSpPr>
            <p:nvPr/>
          </p:nvSpPr>
          <p:spPr bwMode="auto">
            <a:xfrm>
              <a:off x="1606433" y="2170774"/>
              <a:ext cx="17334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1279525">
                <a:spcBef>
                  <a:spcPct val="50000"/>
                </a:spcBef>
              </a:pPr>
              <a:r>
                <a:rPr lang="en-GB" sz="1600" b="1" dirty="0">
                  <a:solidFill>
                    <a:prstClr val="black"/>
                  </a:solidFill>
                </a:rPr>
                <a:t>BC1 @ 260 MeV</a:t>
              </a:r>
            </a:p>
          </p:txBody>
        </p:sp>
        <p:cxnSp>
          <p:nvCxnSpPr>
            <p:cNvPr id="163" name="Straight Connector 237"/>
            <p:cNvCxnSpPr>
              <a:endCxn id="152" idx="1"/>
            </p:cNvCxnSpPr>
            <p:nvPr/>
          </p:nvCxnSpPr>
          <p:spPr>
            <a:xfrm flipV="1">
              <a:off x="2633334" y="1927377"/>
              <a:ext cx="891116" cy="20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Text Box 151"/>
            <p:cNvSpPr txBox="1">
              <a:spLocks noChangeArrowheads="1"/>
            </p:cNvSpPr>
            <p:nvPr/>
          </p:nvSpPr>
          <p:spPr bwMode="auto">
            <a:xfrm>
              <a:off x="5266270" y="2056065"/>
              <a:ext cx="133887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1279525">
                <a:spcBef>
                  <a:spcPct val="50000"/>
                </a:spcBef>
              </a:pPr>
              <a:r>
                <a:rPr lang="en-GB" sz="1600" b="1" dirty="0">
                  <a:solidFill>
                    <a:prstClr val="black"/>
                  </a:solidFill>
                </a:rPr>
                <a:t>BC2 @ 3 GeV</a:t>
              </a:r>
            </a:p>
          </p:txBody>
        </p:sp>
        <p:sp>
          <p:nvSpPr>
            <p:cNvPr id="154" name="AutoShape 14"/>
            <p:cNvSpPr>
              <a:spLocks noChangeArrowheads="1"/>
            </p:cNvSpPr>
            <p:nvPr/>
          </p:nvSpPr>
          <p:spPr bwMode="auto">
            <a:xfrm rot="16158">
              <a:off x="2686108" y="1894012"/>
              <a:ext cx="25104" cy="7056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0000"/>
                </a:gs>
                <a:gs pos="100000">
                  <a:srgbClr val="5E0000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155" name="AutoShape 15"/>
            <p:cNvSpPr>
              <a:spLocks noChangeArrowheads="1"/>
            </p:cNvSpPr>
            <p:nvPr/>
          </p:nvSpPr>
          <p:spPr bwMode="auto">
            <a:xfrm rot="16158">
              <a:off x="2722541" y="1892673"/>
              <a:ext cx="25104" cy="7056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156" name="AutoShape 14"/>
            <p:cNvSpPr>
              <a:spLocks noChangeArrowheads="1"/>
            </p:cNvSpPr>
            <p:nvPr/>
          </p:nvSpPr>
          <p:spPr bwMode="auto">
            <a:xfrm rot="16158">
              <a:off x="2778964" y="1894012"/>
              <a:ext cx="25104" cy="7056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0000"/>
                </a:gs>
                <a:gs pos="100000">
                  <a:srgbClr val="5E0000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157" name="AutoShape 15"/>
            <p:cNvSpPr>
              <a:spLocks noChangeArrowheads="1"/>
            </p:cNvSpPr>
            <p:nvPr/>
          </p:nvSpPr>
          <p:spPr bwMode="auto">
            <a:xfrm rot="16158">
              <a:off x="2816697" y="1894012"/>
              <a:ext cx="25104" cy="7056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150" name="AutoShape 43"/>
            <p:cNvSpPr>
              <a:spLocks noChangeArrowheads="1"/>
            </p:cNvSpPr>
            <p:nvPr/>
          </p:nvSpPr>
          <p:spPr bwMode="auto">
            <a:xfrm>
              <a:off x="2890735" y="1891058"/>
              <a:ext cx="255675" cy="7583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79525"/>
              <a:r>
                <a:rPr lang="en-GB" sz="600" dirty="0">
                  <a:solidFill>
                    <a:prstClr val="black"/>
                  </a:solidFill>
                </a:rPr>
                <a:t>L2A</a:t>
              </a:r>
            </a:p>
          </p:txBody>
        </p:sp>
        <p:sp>
          <p:nvSpPr>
            <p:cNvPr id="151" name="AutoShape 46"/>
            <p:cNvSpPr>
              <a:spLocks noChangeArrowheads="1"/>
            </p:cNvSpPr>
            <p:nvPr/>
          </p:nvSpPr>
          <p:spPr bwMode="auto">
            <a:xfrm>
              <a:off x="3165220" y="1891484"/>
              <a:ext cx="255675" cy="7583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79525"/>
              <a:r>
                <a:rPr lang="en-GB" sz="600" dirty="0">
                  <a:solidFill>
                    <a:prstClr val="black"/>
                  </a:solidFill>
                </a:rPr>
                <a:t>L2B</a:t>
              </a:r>
            </a:p>
          </p:txBody>
        </p:sp>
        <p:sp>
          <p:nvSpPr>
            <p:cNvPr id="152" name="AutoShape 48"/>
            <p:cNvSpPr>
              <a:spLocks noChangeArrowheads="1"/>
            </p:cNvSpPr>
            <p:nvPr/>
          </p:nvSpPr>
          <p:spPr bwMode="auto">
            <a:xfrm>
              <a:off x="3524450" y="1889458"/>
              <a:ext cx="255675" cy="7583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79525"/>
              <a:r>
                <a:rPr lang="en-GB" sz="600" dirty="0">
                  <a:solidFill>
                    <a:prstClr val="black"/>
                  </a:solidFill>
                </a:rPr>
                <a:t>L3A</a:t>
              </a:r>
            </a:p>
          </p:txBody>
        </p:sp>
        <p:grpSp>
          <p:nvGrpSpPr>
            <p:cNvPr id="143" name="Group 1"/>
            <p:cNvGrpSpPr>
              <a:grpSpLocks/>
            </p:cNvGrpSpPr>
            <p:nvPr/>
          </p:nvGrpSpPr>
          <p:grpSpPr bwMode="auto">
            <a:xfrm>
              <a:off x="4223376" y="1738864"/>
              <a:ext cx="299056" cy="214092"/>
              <a:chOff x="7793810" y="2851671"/>
              <a:chExt cx="544717" cy="390069"/>
            </a:xfrm>
          </p:grpSpPr>
          <p:grpSp>
            <p:nvGrpSpPr>
              <p:cNvPr id="144" name="Group 90"/>
              <p:cNvGrpSpPr>
                <a:grpSpLocks/>
              </p:cNvGrpSpPr>
              <p:nvPr/>
            </p:nvGrpSpPr>
            <p:grpSpPr bwMode="auto">
              <a:xfrm>
                <a:off x="7793810" y="3103628"/>
                <a:ext cx="184149" cy="138112"/>
                <a:chOff x="634" y="4272"/>
                <a:chExt cx="181" cy="136"/>
              </a:xfrm>
            </p:grpSpPr>
            <p:sp>
              <p:nvSpPr>
                <p:cNvPr id="146" name="Rectangle 91"/>
                <p:cNvSpPr>
                  <a:spLocks noChangeArrowheads="1"/>
                </p:cNvSpPr>
                <p:nvPr/>
              </p:nvSpPr>
              <p:spPr bwMode="auto">
                <a:xfrm>
                  <a:off x="634" y="4272"/>
                  <a:ext cx="181" cy="13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GB" sz="6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7" name="Line 92"/>
                <p:cNvSpPr>
                  <a:spLocks noChangeShapeType="1"/>
                </p:cNvSpPr>
                <p:nvPr/>
              </p:nvSpPr>
              <p:spPr bwMode="auto">
                <a:xfrm>
                  <a:off x="634" y="4362"/>
                  <a:ext cx="181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 sz="600" dirty="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45" name="Line 109"/>
              <p:cNvSpPr>
                <a:spLocks noChangeShapeType="1"/>
              </p:cNvSpPr>
              <p:nvPr/>
            </p:nvSpPr>
            <p:spPr bwMode="auto">
              <a:xfrm flipV="1">
                <a:off x="7971815" y="2851671"/>
                <a:ext cx="366712" cy="3444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sz="6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41" name="AutoShape 61"/>
            <p:cNvSpPr>
              <a:spLocks noChangeArrowheads="1"/>
            </p:cNvSpPr>
            <p:nvPr/>
          </p:nvSpPr>
          <p:spPr bwMode="auto">
            <a:xfrm>
              <a:off x="3920754" y="1891483"/>
              <a:ext cx="251921" cy="7583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79525"/>
              <a:r>
                <a:rPr lang="en-GB" sz="600" dirty="0">
                  <a:solidFill>
                    <a:prstClr val="black"/>
                  </a:solidFill>
                </a:rPr>
                <a:t>L9B</a:t>
              </a:r>
            </a:p>
          </p:txBody>
        </p:sp>
        <p:sp>
          <p:nvSpPr>
            <p:cNvPr id="138" name="AutoShape 61"/>
            <p:cNvSpPr>
              <a:spLocks noChangeArrowheads="1"/>
            </p:cNvSpPr>
            <p:nvPr/>
          </p:nvSpPr>
          <p:spPr bwMode="auto">
            <a:xfrm>
              <a:off x="4831805" y="1886342"/>
              <a:ext cx="251921" cy="7583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79525"/>
              <a:r>
                <a:rPr lang="en-GB" sz="600" dirty="0">
                  <a:solidFill>
                    <a:prstClr val="black"/>
                  </a:solidFill>
                </a:rPr>
                <a:t>L19B</a:t>
              </a:r>
            </a:p>
          </p:txBody>
        </p:sp>
        <p:sp>
          <p:nvSpPr>
            <p:cNvPr id="139" name="AutoShape 48"/>
            <p:cNvSpPr>
              <a:spLocks noChangeArrowheads="1"/>
            </p:cNvSpPr>
            <p:nvPr/>
          </p:nvSpPr>
          <p:spPr bwMode="auto">
            <a:xfrm>
              <a:off x="4435102" y="1891095"/>
              <a:ext cx="251922" cy="7583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79525"/>
              <a:endParaRPr lang="en-GB" sz="600" dirty="0">
                <a:solidFill>
                  <a:prstClr val="black"/>
                </a:solidFill>
              </a:endParaRPr>
            </a:p>
          </p:txBody>
        </p:sp>
        <p:sp>
          <p:nvSpPr>
            <p:cNvPr id="28" name="AutoShape 14"/>
            <p:cNvSpPr>
              <a:spLocks noChangeArrowheads="1"/>
            </p:cNvSpPr>
            <p:nvPr/>
          </p:nvSpPr>
          <p:spPr bwMode="auto">
            <a:xfrm rot="16158">
              <a:off x="5350586" y="1892408"/>
              <a:ext cx="25104" cy="7141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0000"/>
                </a:gs>
                <a:gs pos="100000">
                  <a:srgbClr val="5E0000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29" name="AutoShape 15"/>
            <p:cNvSpPr>
              <a:spLocks noChangeArrowheads="1"/>
            </p:cNvSpPr>
            <p:nvPr/>
          </p:nvSpPr>
          <p:spPr bwMode="auto">
            <a:xfrm rot="16158">
              <a:off x="5388918" y="1893372"/>
              <a:ext cx="25104" cy="7141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30" name="AutoShape 14"/>
            <p:cNvSpPr>
              <a:spLocks noChangeArrowheads="1"/>
            </p:cNvSpPr>
            <p:nvPr/>
          </p:nvSpPr>
          <p:spPr bwMode="auto">
            <a:xfrm rot="16158">
              <a:off x="5455021" y="1892408"/>
              <a:ext cx="25104" cy="7141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0000"/>
                </a:gs>
                <a:gs pos="100000">
                  <a:srgbClr val="5E0000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31" name="AutoShape 15"/>
            <p:cNvSpPr>
              <a:spLocks noChangeArrowheads="1"/>
            </p:cNvSpPr>
            <p:nvPr/>
          </p:nvSpPr>
          <p:spPr bwMode="auto">
            <a:xfrm rot="16158">
              <a:off x="5493369" y="1892408"/>
              <a:ext cx="25104" cy="7141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116" name="Frihandsfigur 191"/>
            <p:cNvSpPr>
              <a:spLocks/>
            </p:cNvSpPr>
            <p:nvPr/>
          </p:nvSpPr>
          <p:spPr bwMode="auto">
            <a:xfrm>
              <a:off x="6081195" y="1664273"/>
              <a:ext cx="380395" cy="99358"/>
            </a:xfrm>
            <a:custGeom>
              <a:avLst/>
              <a:gdLst>
                <a:gd name="T0" fmla="*/ 0 w 1240631"/>
                <a:gd name="T1" fmla="*/ 416719 h 416719"/>
                <a:gd name="T2" fmla="*/ 219075 w 1240631"/>
                <a:gd name="T3" fmla="*/ 261937 h 416719"/>
                <a:gd name="T4" fmla="*/ 421481 w 1240631"/>
                <a:gd name="T5" fmla="*/ 119062 h 416719"/>
                <a:gd name="T6" fmla="*/ 583406 w 1240631"/>
                <a:gd name="T7" fmla="*/ 28575 h 416719"/>
                <a:gd name="T8" fmla="*/ 778668 w 1240631"/>
                <a:gd name="T9" fmla="*/ 7144 h 416719"/>
                <a:gd name="T10" fmla="*/ 1031081 w 1240631"/>
                <a:gd name="T11" fmla="*/ 0 h 416719"/>
                <a:gd name="T12" fmla="*/ 1240631 w 1240631"/>
                <a:gd name="T13" fmla="*/ 2381 h 4167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40631"/>
                <a:gd name="T22" fmla="*/ 0 h 416719"/>
                <a:gd name="T23" fmla="*/ 1240631 w 1240631"/>
                <a:gd name="T24" fmla="*/ 416719 h 41671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40631" h="416719">
                  <a:moveTo>
                    <a:pt x="0" y="416719"/>
                  </a:moveTo>
                  <a:lnTo>
                    <a:pt x="219075" y="261937"/>
                  </a:lnTo>
                  <a:cubicBezTo>
                    <a:pt x="289322" y="212328"/>
                    <a:pt x="360759" y="157956"/>
                    <a:pt x="421481" y="119062"/>
                  </a:cubicBezTo>
                  <a:cubicBezTo>
                    <a:pt x="482203" y="80168"/>
                    <a:pt x="523875" y="47228"/>
                    <a:pt x="583406" y="28575"/>
                  </a:cubicBezTo>
                  <a:cubicBezTo>
                    <a:pt x="642937" y="9922"/>
                    <a:pt x="704056" y="11907"/>
                    <a:pt x="778668" y="7144"/>
                  </a:cubicBezTo>
                  <a:cubicBezTo>
                    <a:pt x="853281" y="2382"/>
                    <a:pt x="1031081" y="0"/>
                    <a:pt x="1031081" y="0"/>
                  </a:cubicBezTo>
                  <a:lnTo>
                    <a:pt x="1240631" y="2381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sz="600" dirty="0">
                <a:solidFill>
                  <a:prstClr val="black"/>
                </a:solidFill>
              </a:endParaRPr>
            </a:p>
          </p:txBody>
        </p:sp>
        <p:sp>
          <p:nvSpPr>
            <p:cNvPr id="117" name="AutoShape 14"/>
            <p:cNvSpPr>
              <a:spLocks noChangeArrowheads="1"/>
            </p:cNvSpPr>
            <p:nvPr/>
          </p:nvSpPr>
          <p:spPr bwMode="auto">
            <a:xfrm rot="20387992">
              <a:off x="6231660" y="1662148"/>
              <a:ext cx="14018" cy="33077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0000"/>
                </a:gs>
                <a:gs pos="100000">
                  <a:srgbClr val="5E0000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sz="600" dirty="0">
                <a:solidFill>
                  <a:prstClr val="black"/>
                </a:solidFill>
              </a:endParaRPr>
            </a:p>
          </p:txBody>
        </p:sp>
        <p:sp>
          <p:nvSpPr>
            <p:cNvPr id="118" name="AutoShape 14"/>
            <p:cNvSpPr>
              <a:spLocks noChangeArrowheads="1"/>
            </p:cNvSpPr>
            <p:nvPr/>
          </p:nvSpPr>
          <p:spPr bwMode="auto">
            <a:xfrm rot="20387992">
              <a:off x="6248589" y="1656796"/>
              <a:ext cx="14018" cy="34783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sz="600" dirty="0">
                <a:solidFill>
                  <a:prstClr val="black"/>
                </a:solidFill>
              </a:endParaRPr>
            </a:p>
          </p:txBody>
        </p:sp>
        <p:sp>
          <p:nvSpPr>
            <p:cNvPr id="119" name="AutoShape 55"/>
            <p:cNvSpPr>
              <a:spLocks noChangeArrowheads="1"/>
            </p:cNvSpPr>
            <p:nvPr/>
          </p:nvSpPr>
          <p:spPr bwMode="auto">
            <a:xfrm rot="10800000">
              <a:off x="6381482" y="1643870"/>
              <a:ext cx="23567" cy="51402"/>
            </a:xfrm>
            <a:prstGeom prst="roundRect">
              <a:avLst>
                <a:gd name="adj" fmla="val 16667"/>
              </a:avLst>
            </a:prstGeom>
            <a:solidFill>
              <a:srgbClr val="66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sz="600" dirty="0">
                <a:solidFill>
                  <a:prstClr val="black"/>
                </a:solidFill>
              </a:endParaRPr>
            </a:p>
          </p:txBody>
        </p:sp>
        <p:sp>
          <p:nvSpPr>
            <p:cNvPr id="120" name="AutoShape 56"/>
            <p:cNvSpPr>
              <a:spLocks noChangeArrowheads="1"/>
            </p:cNvSpPr>
            <p:nvPr/>
          </p:nvSpPr>
          <p:spPr bwMode="auto">
            <a:xfrm rot="9814767">
              <a:off x="6300739" y="1645642"/>
              <a:ext cx="25665" cy="51402"/>
            </a:xfrm>
            <a:prstGeom prst="roundRect">
              <a:avLst>
                <a:gd name="adj" fmla="val 16667"/>
              </a:avLst>
            </a:prstGeom>
            <a:solidFill>
              <a:srgbClr val="66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sz="600" dirty="0">
                <a:solidFill>
                  <a:prstClr val="black"/>
                </a:solidFill>
              </a:endParaRPr>
            </a:p>
          </p:txBody>
        </p:sp>
        <p:sp>
          <p:nvSpPr>
            <p:cNvPr id="121" name="AutoShape 15"/>
            <p:cNvSpPr>
              <a:spLocks noChangeArrowheads="1"/>
            </p:cNvSpPr>
            <p:nvPr/>
          </p:nvSpPr>
          <p:spPr bwMode="auto">
            <a:xfrm>
              <a:off x="6426264" y="1652575"/>
              <a:ext cx="14018" cy="3486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sz="600" dirty="0">
                <a:solidFill>
                  <a:prstClr val="black"/>
                </a:solidFill>
              </a:endParaRPr>
            </a:p>
          </p:txBody>
        </p:sp>
        <p:sp>
          <p:nvSpPr>
            <p:cNvPr id="122" name="AutoShape 14"/>
            <p:cNvSpPr>
              <a:spLocks noChangeArrowheads="1"/>
            </p:cNvSpPr>
            <p:nvPr/>
          </p:nvSpPr>
          <p:spPr bwMode="auto">
            <a:xfrm>
              <a:off x="6448654" y="1652575"/>
              <a:ext cx="14018" cy="3431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0000"/>
                </a:gs>
                <a:gs pos="100000">
                  <a:srgbClr val="5E0000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sz="600" dirty="0">
                <a:solidFill>
                  <a:prstClr val="black"/>
                </a:solidFill>
              </a:endParaRPr>
            </a:p>
          </p:txBody>
        </p:sp>
        <p:sp>
          <p:nvSpPr>
            <p:cNvPr id="123" name="AutoShape 15"/>
            <p:cNvSpPr>
              <a:spLocks noChangeArrowheads="1"/>
            </p:cNvSpPr>
            <p:nvPr/>
          </p:nvSpPr>
          <p:spPr bwMode="auto">
            <a:xfrm rot="21176831">
              <a:off x="6345618" y="1650838"/>
              <a:ext cx="14018" cy="3489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sz="600" dirty="0">
                <a:solidFill>
                  <a:prstClr val="black"/>
                </a:solidFill>
              </a:endParaRPr>
            </a:p>
          </p:txBody>
        </p:sp>
        <p:sp>
          <p:nvSpPr>
            <p:cNvPr id="124" name="AutoShape 14"/>
            <p:cNvSpPr>
              <a:spLocks noChangeArrowheads="1"/>
            </p:cNvSpPr>
            <p:nvPr/>
          </p:nvSpPr>
          <p:spPr bwMode="auto">
            <a:xfrm rot="20387992">
              <a:off x="6265624" y="1653390"/>
              <a:ext cx="14018" cy="3478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0000"/>
                </a:gs>
                <a:gs pos="100000">
                  <a:srgbClr val="5E0000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sz="600" dirty="0">
                <a:solidFill>
                  <a:prstClr val="black"/>
                </a:solidFill>
              </a:endParaRPr>
            </a:p>
          </p:txBody>
        </p:sp>
        <p:sp>
          <p:nvSpPr>
            <p:cNvPr id="125" name="AutoShape 15"/>
            <p:cNvSpPr>
              <a:spLocks noChangeArrowheads="1"/>
            </p:cNvSpPr>
            <p:nvPr/>
          </p:nvSpPr>
          <p:spPr bwMode="auto">
            <a:xfrm rot="19229760">
              <a:off x="6090139" y="1736967"/>
              <a:ext cx="14018" cy="3778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sz="600" dirty="0">
                <a:solidFill>
                  <a:prstClr val="black"/>
                </a:solidFill>
              </a:endParaRPr>
            </a:p>
          </p:txBody>
        </p:sp>
        <p:sp>
          <p:nvSpPr>
            <p:cNvPr id="126" name="AutoShape 15"/>
            <p:cNvSpPr>
              <a:spLocks noChangeArrowheads="1"/>
            </p:cNvSpPr>
            <p:nvPr/>
          </p:nvSpPr>
          <p:spPr bwMode="auto">
            <a:xfrm rot="19659426">
              <a:off x="6167932" y="1693245"/>
              <a:ext cx="14018" cy="3785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sz="600" dirty="0">
                <a:solidFill>
                  <a:prstClr val="black"/>
                </a:solidFill>
              </a:endParaRPr>
            </a:p>
          </p:txBody>
        </p:sp>
        <p:sp>
          <p:nvSpPr>
            <p:cNvPr id="127" name="AutoShape 56"/>
            <p:cNvSpPr>
              <a:spLocks noChangeArrowheads="1"/>
            </p:cNvSpPr>
            <p:nvPr/>
          </p:nvSpPr>
          <p:spPr bwMode="auto">
            <a:xfrm rot="9206976">
              <a:off x="6193385" y="1671737"/>
              <a:ext cx="25665" cy="51402"/>
            </a:xfrm>
            <a:prstGeom prst="roundRect">
              <a:avLst>
                <a:gd name="adj" fmla="val 16667"/>
              </a:avLst>
            </a:prstGeom>
            <a:solidFill>
              <a:srgbClr val="66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sz="600" dirty="0">
                <a:solidFill>
                  <a:prstClr val="black"/>
                </a:solidFill>
              </a:endParaRPr>
            </a:p>
          </p:txBody>
        </p:sp>
        <p:sp>
          <p:nvSpPr>
            <p:cNvPr id="128" name="AutoShape 14"/>
            <p:cNvSpPr>
              <a:spLocks noChangeArrowheads="1"/>
            </p:cNvSpPr>
            <p:nvPr/>
          </p:nvSpPr>
          <p:spPr bwMode="auto">
            <a:xfrm rot="19276712">
              <a:off x="6070408" y="1748334"/>
              <a:ext cx="14018" cy="3762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0000"/>
                </a:gs>
                <a:gs pos="100000">
                  <a:srgbClr val="5E0000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sz="600" dirty="0">
                <a:solidFill>
                  <a:prstClr val="black"/>
                </a:solidFill>
              </a:endParaRPr>
            </a:p>
          </p:txBody>
        </p:sp>
        <p:sp>
          <p:nvSpPr>
            <p:cNvPr id="129" name="AutoShape 56"/>
            <p:cNvSpPr>
              <a:spLocks noChangeArrowheads="1"/>
            </p:cNvSpPr>
            <p:nvPr/>
          </p:nvSpPr>
          <p:spPr bwMode="auto">
            <a:xfrm rot="8468328">
              <a:off x="6130690" y="1705384"/>
              <a:ext cx="25665" cy="51402"/>
            </a:xfrm>
            <a:prstGeom prst="roundRect">
              <a:avLst>
                <a:gd name="adj" fmla="val 16667"/>
              </a:avLst>
            </a:prstGeom>
            <a:solidFill>
              <a:srgbClr val="66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sz="600" dirty="0">
                <a:solidFill>
                  <a:prstClr val="black"/>
                </a:solidFill>
              </a:endParaRPr>
            </a:p>
          </p:txBody>
        </p:sp>
        <p:grpSp>
          <p:nvGrpSpPr>
            <p:cNvPr id="37" name="Grupp 205"/>
            <p:cNvGrpSpPr>
              <a:grpSpLocks/>
            </p:cNvGrpSpPr>
            <p:nvPr/>
          </p:nvGrpSpPr>
          <p:grpSpPr bwMode="auto">
            <a:xfrm>
              <a:off x="2240575" y="1902353"/>
              <a:ext cx="391393" cy="142087"/>
              <a:chOff x="9074067" y="8451900"/>
              <a:chExt cx="1279343" cy="595933"/>
            </a:xfrm>
          </p:grpSpPr>
          <p:sp>
            <p:nvSpPr>
              <p:cNvPr id="102" name="Frihandsfigur 191"/>
              <p:cNvSpPr>
                <a:spLocks/>
              </p:cNvSpPr>
              <p:nvPr/>
            </p:nvSpPr>
            <p:spPr bwMode="auto">
              <a:xfrm>
                <a:off x="9098015" y="8555932"/>
                <a:ext cx="1240631" cy="416719"/>
              </a:xfrm>
              <a:custGeom>
                <a:avLst/>
                <a:gdLst>
                  <a:gd name="T0" fmla="*/ 0 w 1240631"/>
                  <a:gd name="T1" fmla="*/ 416719 h 416719"/>
                  <a:gd name="T2" fmla="*/ 219075 w 1240631"/>
                  <a:gd name="T3" fmla="*/ 261937 h 416719"/>
                  <a:gd name="T4" fmla="*/ 421481 w 1240631"/>
                  <a:gd name="T5" fmla="*/ 119062 h 416719"/>
                  <a:gd name="T6" fmla="*/ 583406 w 1240631"/>
                  <a:gd name="T7" fmla="*/ 28575 h 416719"/>
                  <a:gd name="T8" fmla="*/ 778668 w 1240631"/>
                  <a:gd name="T9" fmla="*/ 7144 h 416719"/>
                  <a:gd name="T10" fmla="*/ 1031081 w 1240631"/>
                  <a:gd name="T11" fmla="*/ 0 h 416719"/>
                  <a:gd name="T12" fmla="*/ 1240631 w 1240631"/>
                  <a:gd name="T13" fmla="*/ 2381 h 4167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240631"/>
                  <a:gd name="T22" fmla="*/ 0 h 416719"/>
                  <a:gd name="T23" fmla="*/ 1240631 w 1240631"/>
                  <a:gd name="T24" fmla="*/ 416719 h 41671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240631" h="416719">
                    <a:moveTo>
                      <a:pt x="0" y="416719"/>
                    </a:moveTo>
                    <a:lnTo>
                      <a:pt x="219075" y="261937"/>
                    </a:lnTo>
                    <a:cubicBezTo>
                      <a:pt x="289322" y="212328"/>
                      <a:pt x="360759" y="157956"/>
                      <a:pt x="421481" y="119062"/>
                    </a:cubicBezTo>
                    <a:cubicBezTo>
                      <a:pt x="482203" y="80168"/>
                      <a:pt x="523875" y="47228"/>
                      <a:pt x="583406" y="28575"/>
                    </a:cubicBezTo>
                    <a:cubicBezTo>
                      <a:pt x="642937" y="9922"/>
                      <a:pt x="704056" y="11907"/>
                      <a:pt x="778668" y="7144"/>
                    </a:cubicBezTo>
                    <a:cubicBezTo>
                      <a:pt x="853281" y="2382"/>
                      <a:pt x="1031081" y="0"/>
                      <a:pt x="1031081" y="0"/>
                    </a:cubicBezTo>
                    <a:lnTo>
                      <a:pt x="1240631" y="2381"/>
                    </a:ln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AutoShape 15"/>
              <p:cNvSpPr>
                <a:spLocks noChangeArrowheads="1"/>
              </p:cNvSpPr>
              <p:nvPr/>
            </p:nvSpPr>
            <p:spPr bwMode="auto">
              <a:xfrm rot="-2370240">
                <a:off x="9138421" y="8842352"/>
                <a:ext cx="45719" cy="158474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008000"/>
                  </a:gs>
                  <a:gs pos="100000">
                    <a:srgbClr val="003B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AutoShape 55"/>
              <p:cNvSpPr>
                <a:spLocks noChangeArrowheads="1"/>
              </p:cNvSpPr>
              <p:nvPr/>
            </p:nvSpPr>
            <p:spPr bwMode="auto">
              <a:xfrm rot="10800000">
                <a:off x="10088613" y="8451900"/>
                <a:ext cx="76861" cy="215586"/>
              </a:xfrm>
              <a:prstGeom prst="roundRect">
                <a:avLst>
                  <a:gd name="adj" fmla="val 16667"/>
                </a:avLst>
              </a:prstGeom>
              <a:solidFill>
                <a:srgbClr val="66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AutoShape 56"/>
              <p:cNvSpPr>
                <a:spLocks noChangeArrowheads="1"/>
              </p:cNvSpPr>
              <p:nvPr/>
            </p:nvSpPr>
            <p:spPr bwMode="auto">
              <a:xfrm rot="9814767">
                <a:off x="9825275" y="8459334"/>
                <a:ext cx="83705" cy="215586"/>
              </a:xfrm>
              <a:prstGeom prst="roundRect">
                <a:avLst>
                  <a:gd name="adj" fmla="val 16667"/>
                </a:avLst>
              </a:prstGeom>
              <a:solidFill>
                <a:srgbClr val="66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AutoShape 56"/>
              <p:cNvSpPr>
                <a:spLocks noChangeArrowheads="1"/>
              </p:cNvSpPr>
              <p:nvPr/>
            </p:nvSpPr>
            <p:spPr bwMode="auto">
              <a:xfrm rot="9206976">
                <a:off x="9475147" y="8568779"/>
                <a:ext cx="83705" cy="215586"/>
              </a:xfrm>
              <a:prstGeom prst="roundRect">
                <a:avLst>
                  <a:gd name="adj" fmla="val 16667"/>
                </a:avLst>
              </a:prstGeom>
              <a:solidFill>
                <a:srgbClr val="66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AutoShape 56"/>
              <p:cNvSpPr>
                <a:spLocks noChangeArrowheads="1"/>
              </p:cNvSpPr>
              <p:nvPr/>
            </p:nvSpPr>
            <p:spPr bwMode="auto">
              <a:xfrm rot="8468328">
                <a:off x="9270670" y="8709892"/>
                <a:ext cx="83705" cy="215586"/>
              </a:xfrm>
              <a:prstGeom prst="roundRect">
                <a:avLst>
                  <a:gd name="adj" fmla="val 16667"/>
                </a:avLst>
              </a:prstGeom>
              <a:solidFill>
                <a:srgbClr val="66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AutoShape 15"/>
              <p:cNvSpPr>
                <a:spLocks noChangeArrowheads="1"/>
              </p:cNvSpPr>
              <p:nvPr/>
            </p:nvSpPr>
            <p:spPr bwMode="auto">
              <a:xfrm rot="-1940574">
                <a:off x="9392139" y="8658978"/>
                <a:ext cx="45719" cy="158760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008000"/>
                  </a:gs>
                  <a:gs pos="100000">
                    <a:srgbClr val="003B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AutoShape 15"/>
              <p:cNvSpPr>
                <a:spLocks noChangeArrowheads="1"/>
              </p:cNvSpPr>
              <p:nvPr/>
            </p:nvSpPr>
            <p:spPr bwMode="auto">
              <a:xfrm>
                <a:off x="10234665" y="8488413"/>
                <a:ext cx="45719" cy="146208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008000"/>
                  </a:gs>
                  <a:gs pos="100000">
                    <a:srgbClr val="003B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AutoShape 14"/>
              <p:cNvSpPr>
                <a:spLocks noChangeArrowheads="1"/>
              </p:cNvSpPr>
              <p:nvPr/>
            </p:nvSpPr>
            <p:spPr bwMode="auto">
              <a:xfrm>
                <a:off x="10307691" y="8488413"/>
                <a:ext cx="45719" cy="143902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CC0000"/>
                  </a:gs>
                  <a:gs pos="100000">
                    <a:srgbClr val="5E00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AutoShape 15"/>
              <p:cNvSpPr>
                <a:spLocks noChangeArrowheads="1"/>
              </p:cNvSpPr>
              <p:nvPr/>
            </p:nvSpPr>
            <p:spPr bwMode="auto">
              <a:xfrm rot="-423169">
                <a:off x="9971645" y="8481122"/>
                <a:ext cx="45719" cy="146358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008000"/>
                  </a:gs>
                  <a:gs pos="100000">
                    <a:srgbClr val="003B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AutoShape 14"/>
              <p:cNvSpPr>
                <a:spLocks noChangeArrowheads="1"/>
              </p:cNvSpPr>
              <p:nvPr/>
            </p:nvSpPr>
            <p:spPr bwMode="auto">
              <a:xfrm rot="-1212008">
                <a:off x="9710750" y="8491821"/>
                <a:ext cx="45719" cy="14588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CC0000"/>
                  </a:gs>
                  <a:gs pos="100000">
                    <a:srgbClr val="5E00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AutoShape 14"/>
              <p:cNvSpPr>
                <a:spLocks noChangeArrowheads="1"/>
              </p:cNvSpPr>
              <p:nvPr/>
            </p:nvSpPr>
            <p:spPr bwMode="auto">
              <a:xfrm rot="-1212008">
                <a:off x="9599977" y="8528553"/>
                <a:ext cx="45719" cy="138729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CC0000"/>
                  </a:gs>
                  <a:gs pos="100000">
                    <a:srgbClr val="5E00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AutoShape 14"/>
              <p:cNvSpPr>
                <a:spLocks noChangeArrowheads="1"/>
              </p:cNvSpPr>
              <p:nvPr/>
            </p:nvSpPr>
            <p:spPr bwMode="auto">
              <a:xfrm rot="-1212008">
                <a:off x="9655191" y="8506106"/>
                <a:ext cx="45719" cy="145887"/>
              </a:xfrm>
              <a:prstGeom prst="roundRect">
                <a:avLst>
                  <a:gd name="adj" fmla="val 16667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AutoShape 14"/>
              <p:cNvSpPr>
                <a:spLocks noChangeArrowheads="1"/>
              </p:cNvSpPr>
              <p:nvPr/>
            </p:nvSpPr>
            <p:spPr bwMode="auto">
              <a:xfrm rot="-2323288">
                <a:off x="9074067" y="8890029"/>
                <a:ext cx="45719" cy="157804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CC0000"/>
                  </a:gs>
                  <a:gs pos="100000">
                    <a:srgbClr val="5E00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600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8" name="Grupp 206"/>
            <p:cNvGrpSpPr>
              <a:grpSpLocks/>
            </p:cNvGrpSpPr>
            <p:nvPr/>
          </p:nvGrpSpPr>
          <p:grpSpPr bwMode="auto">
            <a:xfrm flipH="1" flipV="1">
              <a:off x="1840463" y="2027879"/>
              <a:ext cx="392265" cy="142087"/>
              <a:chOff x="9074067" y="8451900"/>
              <a:chExt cx="1279343" cy="595933"/>
            </a:xfrm>
          </p:grpSpPr>
          <p:sp>
            <p:nvSpPr>
              <p:cNvPr id="88" name="Frihandsfigur 207"/>
              <p:cNvSpPr>
                <a:spLocks/>
              </p:cNvSpPr>
              <p:nvPr/>
            </p:nvSpPr>
            <p:spPr bwMode="auto">
              <a:xfrm>
                <a:off x="9098015" y="8555932"/>
                <a:ext cx="1240631" cy="416719"/>
              </a:xfrm>
              <a:custGeom>
                <a:avLst/>
                <a:gdLst>
                  <a:gd name="T0" fmla="*/ 0 w 1240631"/>
                  <a:gd name="T1" fmla="*/ 416719 h 416719"/>
                  <a:gd name="T2" fmla="*/ 219075 w 1240631"/>
                  <a:gd name="T3" fmla="*/ 261937 h 416719"/>
                  <a:gd name="T4" fmla="*/ 421481 w 1240631"/>
                  <a:gd name="T5" fmla="*/ 119062 h 416719"/>
                  <a:gd name="T6" fmla="*/ 583406 w 1240631"/>
                  <a:gd name="T7" fmla="*/ 28575 h 416719"/>
                  <a:gd name="T8" fmla="*/ 778668 w 1240631"/>
                  <a:gd name="T9" fmla="*/ 7144 h 416719"/>
                  <a:gd name="T10" fmla="*/ 1031081 w 1240631"/>
                  <a:gd name="T11" fmla="*/ 0 h 416719"/>
                  <a:gd name="T12" fmla="*/ 1240631 w 1240631"/>
                  <a:gd name="T13" fmla="*/ 2381 h 4167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240631"/>
                  <a:gd name="T22" fmla="*/ 0 h 416719"/>
                  <a:gd name="T23" fmla="*/ 1240631 w 1240631"/>
                  <a:gd name="T24" fmla="*/ 416719 h 41671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240631" h="416719">
                    <a:moveTo>
                      <a:pt x="0" y="416719"/>
                    </a:moveTo>
                    <a:lnTo>
                      <a:pt x="219075" y="261937"/>
                    </a:lnTo>
                    <a:cubicBezTo>
                      <a:pt x="289322" y="212328"/>
                      <a:pt x="360759" y="157956"/>
                      <a:pt x="421481" y="119062"/>
                    </a:cubicBezTo>
                    <a:cubicBezTo>
                      <a:pt x="482203" y="80168"/>
                      <a:pt x="523875" y="47228"/>
                      <a:pt x="583406" y="28575"/>
                    </a:cubicBezTo>
                    <a:cubicBezTo>
                      <a:pt x="642937" y="9922"/>
                      <a:pt x="704056" y="11907"/>
                      <a:pt x="778668" y="7144"/>
                    </a:cubicBezTo>
                    <a:cubicBezTo>
                      <a:pt x="853281" y="2382"/>
                      <a:pt x="1031081" y="0"/>
                      <a:pt x="1031081" y="0"/>
                    </a:cubicBezTo>
                    <a:lnTo>
                      <a:pt x="1240631" y="2381"/>
                    </a:ln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AutoShape 15"/>
              <p:cNvSpPr>
                <a:spLocks noChangeArrowheads="1"/>
              </p:cNvSpPr>
              <p:nvPr/>
            </p:nvSpPr>
            <p:spPr bwMode="auto">
              <a:xfrm rot="-2370240">
                <a:off x="9138421" y="8842352"/>
                <a:ext cx="45719" cy="158474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008000"/>
                  </a:gs>
                  <a:gs pos="100000">
                    <a:srgbClr val="003B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0" name="AutoShape 55"/>
              <p:cNvSpPr>
                <a:spLocks noChangeArrowheads="1"/>
              </p:cNvSpPr>
              <p:nvPr/>
            </p:nvSpPr>
            <p:spPr bwMode="auto">
              <a:xfrm rot="10800000">
                <a:off x="10088613" y="8451900"/>
                <a:ext cx="76861" cy="215586"/>
              </a:xfrm>
              <a:prstGeom prst="roundRect">
                <a:avLst>
                  <a:gd name="adj" fmla="val 16667"/>
                </a:avLst>
              </a:prstGeom>
              <a:solidFill>
                <a:srgbClr val="66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AutoShape 56"/>
              <p:cNvSpPr>
                <a:spLocks noChangeArrowheads="1"/>
              </p:cNvSpPr>
              <p:nvPr/>
            </p:nvSpPr>
            <p:spPr bwMode="auto">
              <a:xfrm rot="9814767">
                <a:off x="9825275" y="8459334"/>
                <a:ext cx="83705" cy="215586"/>
              </a:xfrm>
              <a:prstGeom prst="roundRect">
                <a:avLst>
                  <a:gd name="adj" fmla="val 16667"/>
                </a:avLst>
              </a:prstGeom>
              <a:solidFill>
                <a:srgbClr val="66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AutoShape 56"/>
              <p:cNvSpPr>
                <a:spLocks noChangeArrowheads="1"/>
              </p:cNvSpPr>
              <p:nvPr/>
            </p:nvSpPr>
            <p:spPr bwMode="auto">
              <a:xfrm rot="9206976">
                <a:off x="9475147" y="8568779"/>
                <a:ext cx="83705" cy="215586"/>
              </a:xfrm>
              <a:prstGeom prst="roundRect">
                <a:avLst>
                  <a:gd name="adj" fmla="val 16667"/>
                </a:avLst>
              </a:prstGeom>
              <a:solidFill>
                <a:srgbClr val="66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AutoShape 56"/>
              <p:cNvSpPr>
                <a:spLocks noChangeArrowheads="1"/>
              </p:cNvSpPr>
              <p:nvPr/>
            </p:nvSpPr>
            <p:spPr bwMode="auto">
              <a:xfrm rot="8468328">
                <a:off x="9270670" y="8709892"/>
                <a:ext cx="83705" cy="215586"/>
              </a:xfrm>
              <a:prstGeom prst="roundRect">
                <a:avLst>
                  <a:gd name="adj" fmla="val 16667"/>
                </a:avLst>
              </a:prstGeom>
              <a:solidFill>
                <a:srgbClr val="66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AutoShape 15"/>
              <p:cNvSpPr>
                <a:spLocks noChangeArrowheads="1"/>
              </p:cNvSpPr>
              <p:nvPr/>
            </p:nvSpPr>
            <p:spPr bwMode="auto">
              <a:xfrm rot="-1940574">
                <a:off x="9392139" y="8658978"/>
                <a:ext cx="45719" cy="158760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008000"/>
                  </a:gs>
                  <a:gs pos="100000">
                    <a:srgbClr val="003B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AutoShape 15"/>
              <p:cNvSpPr>
                <a:spLocks noChangeArrowheads="1"/>
              </p:cNvSpPr>
              <p:nvPr/>
            </p:nvSpPr>
            <p:spPr bwMode="auto">
              <a:xfrm>
                <a:off x="10234665" y="8488413"/>
                <a:ext cx="45719" cy="146208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008000"/>
                  </a:gs>
                  <a:gs pos="100000">
                    <a:srgbClr val="003B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AutoShape 14"/>
              <p:cNvSpPr>
                <a:spLocks noChangeArrowheads="1"/>
              </p:cNvSpPr>
              <p:nvPr/>
            </p:nvSpPr>
            <p:spPr bwMode="auto">
              <a:xfrm>
                <a:off x="10307691" y="8488413"/>
                <a:ext cx="45719" cy="143902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CC0000"/>
                  </a:gs>
                  <a:gs pos="100000">
                    <a:srgbClr val="5E00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AutoShape 15"/>
              <p:cNvSpPr>
                <a:spLocks noChangeArrowheads="1"/>
              </p:cNvSpPr>
              <p:nvPr/>
            </p:nvSpPr>
            <p:spPr bwMode="auto">
              <a:xfrm rot="-423169">
                <a:off x="9971645" y="8481122"/>
                <a:ext cx="45719" cy="146358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008000"/>
                  </a:gs>
                  <a:gs pos="100000">
                    <a:srgbClr val="003B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AutoShape 14"/>
              <p:cNvSpPr>
                <a:spLocks noChangeArrowheads="1"/>
              </p:cNvSpPr>
              <p:nvPr/>
            </p:nvSpPr>
            <p:spPr bwMode="auto">
              <a:xfrm rot="-1212008">
                <a:off x="9710750" y="8491821"/>
                <a:ext cx="45719" cy="14588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CC0000"/>
                  </a:gs>
                  <a:gs pos="100000">
                    <a:srgbClr val="5E00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AutoShape 14"/>
              <p:cNvSpPr>
                <a:spLocks noChangeArrowheads="1"/>
              </p:cNvSpPr>
              <p:nvPr/>
            </p:nvSpPr>
            <p:spPr bwMode="auto">
              <a:xfrm rot="-1212008">
                <a:off x="9599977" y="8528553"/>
                <a:ext cx="45719" cy="138729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CC0000"/>
                  </a:gs>
                  <a:gs pos="100000">
                    <a:srgbClr val="5E00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AutoShape 14"/>
              <p:cNvSpPr>
                <a:spLocks noChangeArrowheads="1"/>
              </p:cNvSpPr>
              <p:nvPr/>
            </p:nvSpPr>
            <p:spPr bwMode="auto">
              <a:xfrm rot="-1212008">
                <a:off x="9655191" y="8506106"/>
                <a:ext cx="45719" cy="145887"/>
              </a:xfrm>
              <a:prstGeom prst="roundRect">
                <a:avLst>
                  <a:gd name="adj" fmla="val 16667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AutoShape 14"/>
              <p:cNvSpPr>
                <a:spLocks noChangeArrowheads="1"/>
              </p:cNvSpPr>
              <p:nvPr/>
            </p:nvSpPr>
            <p:spPr bwMode="auto">
              <a:xfrm rot="-2323288">
                <a:off x="9074067" y="8890029"/>
                <a:ext cx="45719" cy="157804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CC0000"/>
                  </a:gs>
                  <a:gs pos="100000">
                    <a:srgbClr val="5E00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600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9" name="Group 112"/>
            <p:cNvGrpSpPr/>
            <p:nvPr/>
          </p:nvGrpSpPr>
          <p:grpSpPr>
            <a:xfrm>
              <a:off x="396652" y="2105674"/>
              <a:ext cx="1443810" cy="77809"/>
              <a:chOff x="4022472" y="10848183"/>
              <a:chExt cx="2629398" cy="141701"/>
            </a:xfrm>
          </p:grpSpPr>
          <p:cxnSp>
            <p:nvCxnSpPr>
              <p:cNvPr id="79" name="Straight Connector 126"/>
              <p:cNvCxnSpPr/>
              <p:nvPr/>
            </p:nvCxnSpPr>
            <p:spPr>
              <a:xfrm flipH="1">
                <a:off x="6013145" y="10918484"/>
                <a:ext cx="638725" cy="375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127"/>
              <p:cNvCxnSpPr>
                <a:endCxn id="87" idx="1"/>
              </p:cNvCxnSpPr>
              <p:nvPr/>
            </p:nvCxnSpPr>
            <p:spPr>
              <a:xfrm flipV="1">
                <a:off x="4022472" y="10917476"/>
                <a:ext cx="867230" cy="100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AutoShape 14"/>
              <p:cNvSpPr>
                <a:spLocks noChangeArrowheads="1"/>
              </p:cNvSpPr>
              <p:nvPr/>
            </p:nvSpPr>
            <p:spPr bwMode="auto">
              <a:xfrm rot="16158">
                <a:off x="6240432" y="10853243"/>
                <a:ext cx="49149" cy="133562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CC0000"/>
                  </a:gs>
                  <a:gs pos="100000">
                    <a:srgbClr val="5E00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6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AutoShape 15"/>
              <p:cNvSpPr>
                <a:spLocks noChangeArrowheads="1"/>
              </p:cNvSpPr>
              <p:nvPr/>
            </p:nvSpPr>
            <p:spPr bwMode="auto">
              <a:xfrm rot="16158">
                <a:off x="6307932" y="10853244"/>
                <a:ext cx="49149" cy="133562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008000"/>
                  </a:gs>
                  <a:gs pos="100000">
                    <a:srgbClr val="003B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6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" name="AutoShape 14"/>
              <p:cNvSpPr>
                <a:spLocks noChangeArrowheads="1"/>
              </p:cNvSpPr>
              <p:nvPr/>
            </p:nvSpPr>
            <p:spPr bwMode="auto">
              <a:xfrm rot="16158">
                <a:off x="6413663" y="10853245"/>
                <a:ext cx="49149" cy="133562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CC0000"/>
                  </a:gs>
                  <a:gs pos="100000">
                    <a:srgbClr val="5E00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6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" name="AutoShape 15"/>
              <p:cNvSpPr>
                <a:spLocks noChangeArrowheads="1"/>
              </p:cNvSpPr>
              <p:nvPr/>
            </p:nvSpPr>
            <p:spPr bwMode="auto">
              <a:xfrm rot="16158">
                <a:off x="6487230" y="10853246"/>
                <a:ext cx="49149" cy="133562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008000"/>
                  </a:gs>
                  <a:gs pos="100000">
                    <a:srgbClr val="003B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6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Line 86"/>
              <p:cNvSpPr>
                <a:spLocks noChangeShapeType="1"/>
              </p:cNvSpPr>
              <p:nvPr/>
            </p:nvSpPr>
            <p:spPr bwMode="auto">
              <a:xfrm>
                <a:off x="5348562" y="10924756"/>
                <a:ext cx="34561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" name="AutoShape 16"/>
              <p:cNvSpPr>
                <a:spLocks noChangeArrowheads="1"/>
              </p:cNvSpPr>
              <p:nvPr/>
            </p:nvSpPr>
            <p:spPr bwMode="auto">
              <a:xfrm rot="1675">
                <a:off x="5660217" y="10853359"/>
                <a:ext cx="460375" cy="136525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1279525"/>
                <a:r>
                  <a:rPr lang="en-GB" sz="600" dirty="0">
                    <a:solidFill>
                      <a:prstClr val="black"/>
                    </a:solidFill>
                  </a:rPr>
                  <a:t>L1B</a:t>
                </a:r>
              </a:p>
            </p:txBody>
          </p:sp>
          <p:sp>
            <p:nvSpPr>
              <p:cNvPr id="87" name="AutoShape 16"/>
              <p:cNvSpPr>
                <a:spLocks noChangeArrowheads="1"/>
              </p:cNvSpPr>
              <p:nvPr/>
            </p:nvSpPr>
            <p:spPr bwMode="auto">
              <a:xfrm rot="21596453">
                <a:off x="4889702" y="10848183"/>
                <a:ext cx="458788" cy="138112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1279525"/>
                <a:r>
                  <a:rPr lang="en-GB" sz="600" dirty="0">
                    <a:solidFill>
                      <a:prstClr val="black"/>
                    </a:solidFill>
                  </a:rPr>
                  <a:t>L0</a:t>
                </a:r>
              </a:p>
            </p:txBody>
          </p:sp>
        </p:grpSp>
        <p:sp>
          <p:nvSpPr>
            <p:cNvPr id="40" name="Rectangle 8"/>
            <p:cNvSpPr>
              <a:spLocks noChangeArrowheads="1"/>
            </p:cNvSpPr>
            <p:nvPr/>
          </p:nvSpPr>
          <p:spPr bwMode="auto">
            <a:xfrm rot="9096123">
              <a:off x="775016" y="1811680"/>
              <a:ext cx="50559" cy="15167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rgbClr val="86868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sz="600" dirty="0">
                <a:solidFill>
                  <a:prstClr val="black"/>
                </a:solidFill>
              </a:endParaRPr>
            </a:p>
          </p:txBody>
        </p:sp>
        <p:cxnSp>
          <p:nvCxnSpPr>
            <p:cNvPr id="41" name="Straight Connector 115"/>
            <p:cNvCxnSpPr/>
            <p:nvPr/>
          </p:nvCxnSpPr>
          <p:spPr>
            <a:xfrm flipV="1">
              <a:off x="386329" y="2143847"/>
              <a:ext cx="476199" cy="5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8"/>
            <p:cNvSpPr>
              <a:spLocks noChangeArrowheads="1"/>
            </p:cNvSpPr>
            <p:nvPr/>
          </p:nvSpPr>
          <p:spPr bwMode="auto">
            <a:xfrm rot="74158">
              <a:off x="482467" y="2081944"/>
              <a:ext cx="50559" cy="151676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100000">
                  <a:schemeClr val="tx2"/>
                </a:gs>
              </a:gsLst>
              <a:lin ang="8100000" scaled="1"/>
              <a:tileRect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43" name="Freeform 25"/>
            <p:cNvSpPr>
              <a:spLocks/>
            </p:cNvSpPr>
            <p:nvPr/>
          </p:nvSpPr>
          <p:spPr bwMode="auto">
            <a:xfrm rot="74158">
              <a:off x="365826" y="2093158"/>
              <a:ext cx="75838" cy="101117"/>
            </a:xfrm>
            <a:custGeom>
              <a:avLst/>
              <a:gdLst>
                <a:gd name="T0" fmla="*/ 2147483647 w 136"/>
                <a:gd name="T1" fmla="*/ 2147483647 h 181"/>
                <a:gd name="T2" fmla="*/ 2147483647 w 136"/>
                <a:gd name="T3" fmla="*/ 0 h 181"/>
                <a:gd name="T4" fmla="*/ 0 w 136"/>
                <a:gd name="T5" fmla="*/ 0 h 181"/>
                <a:gd name="T6" fmla="*/ 0 w 136"/>
                <a:gd name="T7" fmla="*/ 2147483647 h 181"/>
                <a:gd name="T8" fmla="*/ 2147483647 w 136"/>
                <a:gd name="T9" fmla="*/ 2147483647 h 181"/>
                <a:gd name="T10" fmla="*/ 2147483647 w 136"/>
                <a:gd name="T11" fmla="*/ 2147483647 h 1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6"/>
                <a:gd name="T19" fmla="*/ 0 h 181"/>
                <a:gd name="T20" fmla="*/ 136 w 136"/>
                <a:gd name="T21" fmla="*/ 181 h 1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6" h="181">
                  <a:moveTo>
                    <a:pt x="136" y="45"/>
                  </a:moveTo>
                  <a:lnTo>
                    <a:pt x="136" y="0"/>
                  </a:lnTo>
                  <a:lnTo>
                    <a:pt x="0" y="0"/>
                  </a:lnTo>
                  <a:lnTo>
                    <a:pt x="0" y="181"/>
                  </a:lnTo>
                  <a:lnTo>
                    <a:pt x="136" y="181"/>
                  </a:lnTo>
                  <a:lnTo>
                    <a:pt x="136" y="136"/>
                  </a:lnTo>
                </a:path>
              </a:pathLst>
            </a:custGeom>
            <a:gradFill rotWithShape="1">
              <a:gsLst>
                <a:gs pos="0">
                  <a:srgbClr val="CC9900"/>
                </a:gs>
                <a:gs pos="100000">
                  <a:srgbClr val="E9D391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44" name="Block Arc 118"/>
            <p:cNvSpPr/>
            <p:nvPr/>
          </p:nvSpPr>
          <p:spPr bwMode="auto">
            <a:xfrm rot="16200000">
              <a:off x="558746" y="1946231"/>
              <a:ext cx="249307" cy="219669"/>
            </a:xfrm>
            <a:prstGeom prst="blockArc">
              <a:avLst>
                <a:gd name="adj1" fmla="val 10800000"/>
                <a:gd name="adj2" fmla="val 19907193"/>
                <a:gd name="adj3" fmla="val 28663"/>
              </a:avLst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rgbClr val="86868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GB" sz="600" dirty="0">
                <a:solidFill>
                  <a:prstClr val="black"/>
                </a:solidFill>
              </a:endParaRPr>
            </a:p>
          </p:txBody>
        </p:sp>
        <p:sp>
          <p:nvSpPr>
            <p:cNvPr id="45" name="Freeform 25"/>
            <p:cNvSpPr>
              <a:spLocks/>
            </p:cNvSpPr>
            <p:nvPr/>
          </p:nvSpPr>
          <p:spPr bwMode="auto">
            <a:xfrm rot="9096123">
              <a:off x="846126" y="1790669"/>
              <a:ext cx="75838" cy="101117"/>
            </a:xfrm>
            <a:custGeom>
              <a:avLst/>
              <a:gdLst>
                <a:gd name="T0" fmla="*/ 2147483647 w 136"/>
                <a:gd name="T1" fmla="*/ 2147483647 h 181"/>
                <a:gd name="T2" fmla="*/ 2147483647 w 136"/>
                <a:gd name="T3" fmla="*/ 0 h 181"/>
                <a:gd name="T4" fmla="*/ 0 w 136"/>
                <a:gd name="T5" fmla="*/ 0 h 181"/>
                <a:gd name="T6" fmla="*/ 0 w 136"/>
                <a:gd name="T7" fmla="*/ 2147483647 h 181"/>
                <a:gd name="T8" fmla="*/ 2147483647 w 136"/>
                <a:gd name="T9" fmla="*/ 2147483647 h 181"/>
                <a:gd name="T10" fmla="*/ 2147483647 w 136"/>
                <a:gd name="T11" fmla="*/ 2147483647 h 1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6"/>
                <a:gd name="T19" fmla="*/ 0 h 181"/>
                <a:gd name="T20" fmla="*/ 136 w 136"/>
                <a:gd name="T21" fmla="*/ 181 h 1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6" h="181">
                  <a:moveTo>
                    <a:pt x="136" y="45"/>
                  </a:moveTo>
                  <a:lnTo>
                    <a:pt x="136" y="0"/>
                  </a:lnTo>
                  <a:lnTo>
                    <a:pt x="0" y="0"/>
                  </a:lnTo>
                  <a:lnTo>
                    <a:pt x="0" y="181"/>
                  </a:lnTo>
                  <a:lnTo>
                    <a:pt x="136" y="181"/>
                  </a:lnTo>
                  <a:lnTo>
                    <a:pt x="136" y="136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rgbClr val="86868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600" dirty="0">
                <a:solidFill>
                  <a:prstClr val="black"/>
                </a:solidFill>
              </a:endParaRPr>
            </a:p>
          </p:txBody>
        </p:sp>
        <p:sp>
          <p:nvSpPr>
            <p:cNvPr id="46" name="Text Box 158"/>
            <p:cNvSpPr txBox="1">
              <a:spLocks noChangeArrowheads="1"/>
            </p:cNvSpPr>
            <p:nvPr/>
          </p:nvSpPr>
          <p:spPr bwMode="auto">
            <a:xfrm>
              <a:off x="969256" y="1701519"/>
              <a:ext cx="57949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1279525">
                <a:spcBef>
                  <a:spcPct val="50000"/>
                </a:spcBef>
              </a:pPr>
              <a:r>
                <a:rPr lang="en-GB" sz="600" b="1" dirty="0">
                  <a:solidFill>
                    <a:prstClr val="white">
                      <a:lumMod val="50000"/>
                    </a:prstClr>
                  </a:solidFill>
                </a:rPr>
                <a:t>Thermionic RF gun*</a:t>
              </a:r>
            </a:p>
          </p:txBody>
        </p:sp>
        <p:sp>
          <p:nvSpPr>
            <p:cNvPr id="47" name="Text Box 158"/>
            <p:cNvSpPr txBox="1">
              <a:spLocks noChangeArrowheads="1"/>
            </p:cNvSpPr>
            <p:nvPr/>
          </p:nvSpPr>
          <p:spPr bwMode="auto">
            <a:xfrm>
              <a:off x="166563" y="2376314"/>
              <a:ext cx="104937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1279525">
                <a:spcBef>
                  <a:spcPct val="50000"/>
                </a:spcBef>
              </a:pPr>
              <a:r>
                <a:rPr lang="en-GB" sz="1600" b="1" dirty="0">
                  <a:solidFill>
                    <a:prstClr val="black"/>
                  </a:solidFill>
                </a:rPr>
                <a:t>PC RF gun</a:t>
              </a:r>
            </a:p>
          </p:txBody>
        </p:sp>
        <p:sp>
          <p:nvSpPr>
            <p:cNvPr id="48" name="Line 9"/>
            <p:cNvSpPr>
              <a:spLocks noChangeShapeType="1"/>
            </p:cNvSpPr>
            <p:nvPr/>
          </p:nvSpPr>
          <p:spPr bwMode="auto">
            <a:xfrm rot="9096123">
              <a:off x="777578" y="1811680"/>
              <a:ext cx="50559" cy="151676"/>
            </a:xfrm>
            <a:prstGeom prst="line">
              <a:avLst/>
            </a:prstGeom>
            <a:noFill/>
            <a:ln w="9525">
              <a:solidFill>
                <a:srgbClr val="86868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600" dirty="0">
                <a:solidFill>
                  <a:prstClr val="black"/>
                </a:solidFill>
              </a:endParaRPr>
            </a:p>
          </p:txBody>
        </p:sp>
        <p:sp>
          <p:nvSpPr>
            <p:cNvPr id="49" name="Line 10"/>
            <p:cNvSpPr>
              <a:spLocks noChangeShapeType="1"/>
            </p:cNvSpPr>
            <p:nvPr/>
          </p:nvSpPr>
          <p:spPr bwMode="auto">
            <a:xfrm rot="9096123" flipH="1">
              <a:off x="770476" y="1810037"/>
              <a:ext cx="50559" cy="151676"/>
            </a:xfrm>
            <a:prstGeom prst="line">
              <a:avLst/>
            </a:prstGeom>
            <a:noFill/>
            <a:ln w="9525">
              <a:solidFill>
                <a:srgbClr val="86868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600" dirty="0">
                <a:solidFill>
                  <a:prstClr val="black"/>
                </a:solidFill>
              </a:endParaRPr>
            </a:p>
          </p:txBody>
        </p:sp>
        <p:sp>
          <p:nvSpPr>
            <p:cNvPr id="50" name="Line 10"/>
            <p:cNvSpPr>
              <a:spLocks noChangeShapeType="1"/>
            </p:cNvSpPr>
            <p:nvPr/>
          </p:nvSpPr>
          <p:spPr bwMode="auto">
            <a:xfrm rot="9096123" flipH="1">
              <a:off x="491633" y="2076670"/>
              <a:ext cx="29445" cy="161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600" dirty="0">
                <a:solidFill>
                  <a:prstClr val="black"/>
                </a:solidFill>
              </a:endParaRPr>
            </a:p>
          </p:txBody>
        </p:sp>
        <p:sp>
          <p:nvSpPr>
            <p:cNvPr id="51" name="Line 10"/>
            <p:cNvSpPr>
              <a:spLocks noChangeShapeType="1"/>
            </p:cNvSpPr>
            <p:nvPr/>
          </p:nvSpPr>
          <p:spPr bwMode="auto">
            <a:xfrm rot="9096123" flipH="1">
              <a:off x="442603" y="2104950"/>
              <a:ext cx="122063" cy="1076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600" dirty="0">
                <a:solidFill>
                  <a:prstClr val="black"/>
                </a:solidFill>
              </a:endParaRPr>
            </a:p>
          </p:txBody>
        </p:sp>
        <p:grpSp>
          <p:nvGrpSpPr>
            <p:cNvPr id="52" name="Group 190"/>
            <p:cNvGrpSpPr>
              <a:grpSpLocks/>
            </p:cNvGrpSpPr>
            <p:nvPr/>
          </p:nvGrpSpPr>
          <p:grpSpPr bwMode="auto">
            <a:xfrm>
              <a:off x="2924839" y="1551520"/>
              <a:ext cx="265196" cy="339963"/>
              <a:chOff x="5982" y="189"/>
              <a:chExt cx="477" cy="612"/>
            </a:xfrm>
          </p:grpSpPr>
          <p:sp>
            <p:nvSpPr>
              <p:cNvPr id="67" name="Oval 178"/>
              <p:cNvSpPr>
                <a:spLocks noChangeArrowheads="1"/>
              </p:cNvSpPr>
              <p:nvPr/>
            </p:nvSpPr>
            <p:spPr bwMode="auto">
              <a:xfrm>
                <a:off x="6001" y="370"/>
                <a:ext cx="113" cy="114"/>
              </a:xfrm>
              <a:prstGeom prst="ellipse">
                <a:avLst/>
              </a:prstGeom>
              <a:gradFill rotWithShape="1">
                <a:gsLst>
                  <a:gs pos="0">
                    <a:srgbClr val="825600"/>
                  </a:gs>
                  <a:gs pos="13000">
                    <a:srgbClr val="FFA800"/>
                  </a:gs>
                  <a:gs pos="28000">
                    <a:srgbClr val="825600"/>
                  </a:gs>
                  <a:gs pos="42999">
                    <a:srgbClr val="FFA800"/>
                  </a:gs>
                  <a:gs pos="58000">
                    <a:srgbClr val="825600"/>
                  </a:gs>
                  <a:gs pos="72000">
                    <a:srgbClr val="FFA800"/>
                  </a:gs>
                  <a:gs pos="87000">
                    <a:srgbClr val="825600"/>
                  </a:gs>
                  <a:gs pos="100000">
                    <a:srgbClr val="FFA8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Oval 179"/>
              <p:cNvSpPr>
                <a:spLocks noChangeArrowheads="1"/>
              </p:cNvSpPr>
              <p:nvPr/>
            </p:nvSpPr>
            <p:spPr bwMode="auto">
              <a:xfrm>
                <a:off x="6001" y="484"/>
                <a:ext cx="113" cy="114"/>
              </a:xfrm>
              <a:prstGeom prst="ellipse">
                <a:avLst/>
              </a:prstGeom>
              <a:gradFill rotWithShape="1">
                <a:gsLst>
                  <a:gs pos="0">
                    <a:srgbClr val="825600"/>
                  </a:gs>
                  <a:gs pos="13000">
                    <a:srgbClr val="FFA800"/>
                  </a:gs>
                  <a:gs pos="28000">
                    <a:srgbClr val="825600"/>
                  </a:gs>
                  <a:gs pos="42999">
                    <a:srgbClr val="FFA800"/>
                  </a:gs>
                  <a:gs pos="58000">
                    <a:srgbClr val="825600"/>
                  </a:gs>
                  <a:gs pos="72000">
                    <a:srgbClr val="FFA800"/>
                  </a:gs>
                  <a:gs pos="87000">
                    <a:srgbClr val="825600"/>
                  </a:gs>
                  <a:gs pos="100000">
                    <a:srgbClr val="FFA8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AutoShape 180"/>
              <p:cNvSpPr>
                <a:spLocks noChangeArrowheads="1"/>
              </p:cNvSpPr>
              <p:nvPr/>
            </p:nvSpPr>
            <p:spPr bwMode="auto">
              <a:xfrm rot="10800000">
                <a:off x="6182" y="189"/>
                <a:ext cx="182" cy="158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100000">
                    <a:srgbClr val="FF0000">
                      <a:lumMod val="99000"/>
                      <a:lumOff val="1000"/>
                    </a:srgbClr>
                  </a:gs>
                  <a:gs pos="0">
                    <a:srgbClr val="C00000">
                      <a:lumMod val="85000"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Line 181"/>
              <p:cNvSpPr>
                <a:spLocks noChangeShapeType="1"/>
              </p:cNvSpPr>
              <p:nvPr/>
            </p:nvSpPr>
            <p:spPr bwMode="auto">
              <a:xfrm>
                <a:off x="6273" y="348"/>
                <a:ext cx="0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Line 182"/>
              <p:cNvSpPr>
                <a:spLocks noChangeShapeType="1"/>
              </p:cNvSpPr>
              <p:nvPr/>
            </p:nvSpPr>
            <p:spPr bwMode="auto">
              <a:xfrm flipH="1">
                <a:off x="6114" y="439"/>
                <a:ext cx="15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Line 183"/>
              <p:cNvSpPr>
                <a:spLocks noChangeShapeType="1"/>
              </p:cNvSpPr>
              <p:nvPr/>
            </p:nvSpPr>
            <p:spPr bwMode="auto">
              <a:xfrm>
                <a:off x="6115" y="529"/>
                <a:ext cx="15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Line 184"/>
              <p:cNvSpPr>
                <a:spLocks noChangeShapeType="1"/>
              </p:cNvSpPr>
              <p:nvPr/>
            </p:nvSpPr>
            <p:spPr bwMode="auto">
              <a:xfrm>
                <a:off x="6273" y="529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Line 185"/>
              <p:cNvSpPr>
                <a:spLocks noChangeShapeType="1"/>
              </p:cNvSpPr>
              <p:nvPr/>
            </p:nvSpPr>
            <p:spPr bwMode="auto">
              <a:xfrm flipH="1">
                <a:off x="5982" y="665"/>
                <a:ext cx="47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Line 186"/>
              <p:cNvSpPr>
                <a:spLocks noChangeShapeType="1"/>
              </p:cNvSpPr>
              <p:nvPr/>
            </p:nvSpPr>
            <p:spPr bwMode="auto">
              <a:xfrm>
                <a:off x="5982" y="665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Line 187"/>
              <p:cNvSpPr>
                <a:spLocks noChangeShapeType="1"/>
              </p:cNvSpPr>
              <p:nvPr/>
            </p:nvSpPr>
            <p:spPr bwMode="auto">
              <a:xfrm>
                <a:off x="6459" y="665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" name="Line 188"/>
              <p:cNvSpPr>
                <a:spLocks noChangeShapeType="1"/>
              </p:cNvSpPr>
              <p:nvPr/>
            </p:nvSpPr>
            <p:spPr bwMode="auto">
              <a:xfrm flipH="1">
                <a:off x="6160" y="439"/>
                <a:ext cx="113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Line 189"/>
              <p:cNvSpPr>
                <a:spLocks noChangeShapeType="1"/>
              </p:cNvSpPr>
              <p:nvPr/>
            </p:nvSpPr>
            <p:spPr bwMode="auto">
              <a:xfrm flipH="1" flipV="1">
                <a:off x="6160" y="439"/>
                <a:ext cx="113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sz="600" dirty="0">
                  <a:solidFill>
                    <a:prstClr val="black"/>
                  </a:solidFill>
                </a:endParaRPr>
              </a:p>
            </p:txBody>
          </p:sp>
        </p:grpSp>
        <p:cxnSp>
          <p:nvCxnSpPr>
            <p:cNvPr id="65" name="Straight Arrow Connector 35"/>
            <p:cNvCxnSpPr/>
            <p:nvPr/>
          </p:nvCxnSpPr>
          <p:spPr>
            <a:xfrm flipH="1" flipV="1">
              <a:off x="403745" y="2195081"/>
              <a:ext cx="77091" cy="1812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38"/>
            <p:cNvSpPr txBox="1"/>
            <p:nvPr/>
          </p:nvSpPr>
          <p:spPr>
            <a:xfrm>
              <a:off x="6361726" y="1736823"/>
              <a:ext cx="1367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prstClr val="black"/>
                  </a:solidFill>
                </a:rPr>
                <a:t>Short Pulse Facility</a:t>
              </a:r>
            </a:p>
          </p:txBody>
        </p:sp>
        <p:sp>
          <p:nvSpPr>
            <p:cNvPr id="186" name="AutoShape 75"/>
            <p:cNvSpPr>
              <a:spLocks noChangeArrowheads="1"/>
            </p:cNvSpPr>
            <p:nvPr/>
          </p:nvSpPr>
          <p:spPr bwMode="auto">
            <a:xfrm>
              <a:off x="6557051" y="1624970"/>
              <a:ext cx="251922" cy="7583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35000">
                  <a:srgbClr val="92D050"/>
                </a:gs>
                <a:gs pos="0">
                  <a:srgbClr val="00B050"/>
                </a:gs>
                <a:gs pos="11000">
                  <a:srgbClr val="92D050"/>
                </a:gs>
                <a:gs pos="24000">
                  <a:srgbClr val="00B050"/>
                </a:gs>
                <a:gs pos="100000">
                  <a:srgbClr val="92D050"/>
                </a:gs>
                <a:gs pos="58000">
                  <a:srgbClr val="92D050"/>
                </a:gs>
                <a:gs pos="79000">
                  <a:srgbClr val="92D050"/>
                </a:gs>
                <a:gs pos="68000">
                  <a:srgbClr val="25B850"/>
                </a:gs>
                <a:gs pos="89000">
                  <a:srgbClr val="00B050"/>
                </a:gs>
                <a:gs pos="47000">
                  <a:srgbClr val="00B050"/>
                </a:gs>
              </a:gsLst>
              <a:lin ang="0" scaled="1"/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sz="600" dirty="0">
                <a:solidFill>
                  <a:prstClr val="black"/>
                </a:solidFill>
              </a:endParaRPr>
            </a:p>
          </p:txBody>
        </p:sp>
        <p:sp>
          <p:nvSpPr>
            <p:cNvPr id="187" name="Text Box 153"/>
            <p:cNvSpPr txBox="1">
              <a:spLocks noChangeArrowheads="1"/>
            </p:cNvSpPr>
            <p:nvPr/>
          </p:nvSpPr>
          <p:spPr bwMode="auto">
            <a:xfrm>
              <a:off x="4172674" y="1355747"/>
              <a:ext cx="8781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1279525">
                <a:spcBef>
                  <a:spcPct val="50000"/>
                </a:spcBef>
              </a:pPr>
              <a:r>
                <a:rPr lang="en-GB" sz="1000" b="1" dirty="0">
                  <a:solidFill>
                    <a:prstClr val="black"/>
                  </a:solidFill>
                </a:rPr>
                <a:t>Extraction</a:t>
              </a:r>
              <a:br>
                <a:rPr lang="en-GB" sz="1000" b="1" dirty="0">
                  <a:solidFill>
                    <a:prstClr val="black"/>
                  </a:solidFill>
                </a:rPr>
              </a:br>
              <a:r>
                <a:rPr lang="en-GB" sz="1000" b="1" dirty="0">
                  <a:solidFill>
                    <a:prstClr val="black"/>
                  </a:solidFill>
                </a:rPr>
                <a:t>1.5 </a:t>
              </a:r>
              <a:r>
                <a:rPr lang="en-GB" sz="1000" b="1" dirty="0" err="1">
                  <a:solidFill>
                    <a:prstClr val="black"/>
                  </a:solidFill>
                </a:rPr>
                <a:t>GeV</a:t>
              </a:r>
              <a:endParaRPr lang="en-GB" sz="10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33777" y="1716846"/>
            <a:ext cx="3850997" cy="1982986"/>
            <a:chOff x="978895" y="2206698"/>
            <a:chExt cx="3850997" cy="1982986"/>
          </a:xfrm>
        </p:grpSpPr>
        <p:grpSp>
          <p:nvGrpSpPr>
            <p:cNvPr id="140" name="Group 64"/>
            <p:cNvGrpSpPr/>
            <p:nvPr/>
          </p:nvGrpSpPr>
          <p:grpSpPr>
            <a:xfrm>
              <a:off x="978895" y="2206698"/>
              <a:ext cx="3345581" cy="1982986"/>
              <a:chOff x="785834" y="1764429"/>
              <a:chExt cx="6858000" cy="4064859"/>
            </a:xfrm>
          </p:grpSpPr>
          <p:sp>
            <p:nvSpPr>
              <p:cNvPr id="142" name="Isosceles Triangle 1"/>
              <p:cNvSpPr/>
              <p:nvPr/>
            </p:nvSpPr>
            <p:spPr>
              <a:xfrm>
                <a:off x="1090634" y="5372088"/>
                <a:ext cx="152400" cy="457200"/>
              </a:xfrm>
              <a:prstGeom prst="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prstClr val="white"/>
                  </a:solidFill>
                </a:endParaRPr>
              </a:p>
            </p:txBody>
          </p:sp>
          <p:sp>
            <p:nvSpPr>
              <p:cNvPr id="149" name="Isosceles Triangle 2"/>
              <p:cNvSpPr/>
              <p:nvPr/>
            </p:nvSpPr>
            <p:spPr>
              <a:xfrm rot="20535989">
                <a:off x="1537643" y="5308236"/>
                <a:ext cx="152400" cy="457200"/>
              </a:xfrm>
              <a:prstGeom prst="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prstClr val="white"/>
                  </a:solidFill>
                </a:endParaRPr>
              </a:p>
            </p:txBody>
          </p:sp>
          <p:sp>
            <p:nvSpPr>
              <p:cNvPr id="153" name="Oval 3"/>
              <p:cNvSpPr/>
              <p:nvPr/>
            </p:nvSpPr>
            <p:spPr>
              <a:xfrm rot="20189462">
                <a:off x="2243481" y="5010997"/>
                <a:ext cx="100620" cy="45720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prstClr val="white"/>
                  </a:solidFill>
                </a:endParaRPr>
              </a:p>
            </p:txBody>
          </p:sp>
          <p:sp>
            <p:nvSpPr>
              <p:cNvPr id="158" name="Hexagon 4"/>
              <p:cNvSpPr/>
              <p:nvPr/>
            </p:nvSpPr>
            <p:spPr>
              <a:xfrm rot="20105689">
                <a:off x="2442707" y="4913574"/>
                <a:ext cx="119167" cy="457200"/>
              </a:xfrm>
              <a:prstGeom prst="hexagon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60" name="Straight Connector 5"/>
              <p:cNvCxnSpPr>
                <a:stCxn id="142" idx="1"/>
              </p:cNvCxnSpPr>
              <p:nvPr/>
            </p:nvCxnSpPr>
            <p:spPr>
              <a:xfrm rot="10800000">
                <a:off x="785834" y="5600688"/>
                <a:ext cx="3429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6"/>
              <p:cNvCxnSpPr>
                <a:stCxn id="142" idx="5"/>
                <a:endCxn id="149" idx="1"/>
              </p:cNvCxnSpPr>
              <p:nvPr/>
            </p:nvCxnSpPr>
            <p:spPr>
              <a:xfrm flipV="1">
                <a:off x="1204934" y="5548441"/>
                <a:ext cx="372619" cy="5224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7"/>
              <p:cNvCxnSpPr>
                <a:stCxn id="149" idx="5"/>
                <a:endCxn id="153" idx="2"/>
              </p:cNvCxnSpPr>
              <p:nvPr/>
            </p:nvCxnSpPr>
            <p:spPr>
              <a:xfrm flipV="1">
                <a:off x="1650133" y="5259665"/>
                <a:ext cx="597524" cy="26556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8"/>
              <p:cNvCxnSpPr>
                <a:stCxn id="153" idx="6"/>
                <a:endCxn id="158" idx="3"/>
              </p:cNvCxnSpPr>
              <p:nvPr/>
            </p:nvCxnSpPr>
            <p:spPr>
              <a:xfrm flipV="1">
                <a:off x="2339925" y="5167266"/>
                <a:ext cx="108323" cy="5226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6" name="Isosceles Triangle 9"/>
              <p:cNvSpPr/>
              <p:nvPr/>
            </p:nvSpPr>
            <p:spPr>
              <a:xfrm rot="18570281" flipH="1">
                <a:off x="3667664" y="4142058"/>
                <a:ext cx="152400" cy="457200"/>
              </a:xfrm>
              <a:prstGeom prst="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prstClr val="white"/>
                  </a:solidFill>
                </a:endParaRPr>
              </a:p>
            </p:txBody>
          </p:sp>
          <p:sp>
            <p:nvSpPr>
              <p:cNvPr id="168" name="Isosceles Triangle 10"/>
              <p:cNvSpPr/>
              <p:nvPr/>
            </p:nvSpPr>
            <p:spPr>
              <a:xfrm rot="19634292" flipH="1">
                <a:off x="3334036" y="4446339"/>
                <a:ext cx="152400" cy="457200"/>
              </a:xfrm>
              <a:prstGeom prst="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prstClr val="white"/>
                  </a:solidFill>
                </a:endParaRPr>
              </a:p>
            </p:txBody>
          </p:sp>
          <p:sp>
            <p:nvSpPr>
              <p:cNvPr id="169" name="Oval 11"/>
              <p:cNvSpPr/>
              <p:nvPr/>
            </p:nvSpPr>
            <p:spPr>
              <a:xfrm rot="19980819" flipH="1">
                <a:off x="2698042" y="4781882"/>
                <a:ext cx="100620" cy="45720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70" name="Straight Connector 12"/>
              <p:cNvCxnSpPr>
                <a:stCxn id="166" idx="5"/>
                <a:endCxn id="168" idx="1"/>
              </p:cNvCxnSpPr>
              <p:nvPr/>
            </p:nvCxnSpPr>
            <p:spPr>
              <a:xfrm rot="18570281" flipH="1" flipV="1">
                <a:off x="3394642" y="4501065"/>
                <a:ext cx="372619" cy="5224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3"/>
              <p:cNvCxnSpPr>
                <a:stCxn id="168" idx="5"/>
                <a:endCxn id="169" idx="2"/>
              </p:cNvCxnSpPr>
              <p:nvPr/>
            </p:nvCxnSpPr>
            <p:spPr>
              <a:xfrm rot="18570281" flipH="1" flipV="1">
                <a:off x="2786928" y="4708822"/>
                <a:ext cx="597524" cy="26556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4"/>
              <p:cNvCxnSpPr>
                <a:stCxn id="158" idx="0"/>
                <a:endCxn id="169" idx="6"/>
              </p:cNvCxnSpPr>
              <p:nvPr/>
            </p:nvCxnSpPr>
            <p:spPr>
              <a:xfrm flipV="1">
                <a:off x="2556333" y="5033312"/>
                <a:ext cx="147187" cy="8377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9" name="Oval 15"/>
              <p:cNvSpPr/>
              <p:nvPr/>
            </p:nvSpPr>
            <p:spPr>
              <a:xfrm rot="18370928" flipH="1">
                <a:off x="3881453" y="3904852"/>
                <a:ext cx="91385" cy="45720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dirty="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90" name="Straight Connector 16"/>
              <p:cNvCxnSpPr>
                <a:stCxn id="166" idx="1"/>
                <a:endCxn id="189" idx="6"/>
              </p:cNvCxnSpPr>
              <p:nvPr/>
            </p:nvCxnSpPr>
            <p:spPr>
              <a:xfrm rot="5400000" flipH="1" flipV="1">
                <a:off x="3748672" y="4189762"/>
                <a:ext cx="170929" cy="13207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3" name="Oval 17"/>
              <p:cNvSpPr/>
              <p:nvPr/>
            </p:nvSpPr>
            <p:spPr>
              <a:xfrm rot="18370928" flipH="1">
                <a:off x="4152029" y="3562723"/>
                <a:ext cx="91385" cy="45720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dirty="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94" name="Straight Connector 18"/>
              <p:cNvCxnSpPr>
                <a:stCxn id="189" idx="2"/>
                <a:endCxn id="193" idx="6"/>
              </p:cNvCxnSpPr>
              <p:nvPr/>
            </p:nvCxnSpPr>
            <p:spPr>
              <a:xfrm rot="5400000" flipH="1" flipV="1">
                <a:off x="3928249" y="3854075"/>
                <a:ext cx="268369" cy="21662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5" name="Isosceles Triangle 19"/>
              <p:cNvSpPr/>
              <p:nvPr/>
            </p:nvSpPr>
            <p:spPr>
              <a:xfrm rot="10800000">
                <a:off x="7186634" y="1764429"/>
                <a:ext cx="152400" cy="457200"/>
              </a:xfrm>
              <a:prstGeom prst="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prstClr val="white"/>
                  </a:solidFill>
                </a:endParaRPr>
              </a:p>
            </p:txBody>
          </p:sp>
          <p:sp>
            <p:nvSpPr>
              <p:cNvPr id="196" name="Isosceles Triangle 20"/>
              <p:cNvSpPr/>
              <p:nvPr/>
            </p:nvSpPr>
            <p:spPr>
              <a:xfrm rot="9735989">
                <a:off x="6739625" y="1828281"/>
                <a:ext cx="152400" cy="457200"/>
              </a:xfrm>
              <a:prstGeom prst="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prstClr val="white"/>
                  </a:solidFill>
                </a:endParaRPr>
              </a:p>
            </p:txBody>
          </p:sp>
          <p:sp>
            <p:nvSpPr>
              <p:cNvPr id="197" name="Oval 21"/>
              <p:cNvSpPr/>
              <p:nvPr/>
            </p:nvSpPr>
            <p:spPr>
              <a:xfrm rot="9389462">
                <a:off x="6085567" y="2125520"/>
                <a:ext cx="100620" cy="45720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prstClr val="white"/>
                  </a:solidFill>
                </a:endParaRPr>
              </a:p>
            </p:txBody>
          </p:sp>
          <p:sp>
            <p:nvSpPr>
              <p:cNvPr id="198" name="Hexagon 22"/>
              <p:cNvSpPr/>
              <p:nvPr/>
            </p:nvSpPr>
            <p:spPr>
              <a:xfrm rot="9305689">
                <a:off x="5867794" y="2222943"/>
                <a:ext cx="119167" cy="457200"/>
              </a:xfrm>
              <a:prstGeom prst="hexagon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99" name="Straight Connector 23"/>
              <p:cNvCxnSpPr>
                <a:stCxn id="195" idx="1"/>
              </p:cNvCxnSpPr>
              <p:nvPr/>
            </p:nvCxnSpPr>
            <p:spPr>
              <a:xfrm>
                <a:off x="7300934" y="1993029"/>
                <a:ext cx="3429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24"/>
              <p:cNvCxnSpPr>
                <a:stCxn id="195" idx="5"/>
                <a:endCxn id="196" idx="1"/>
              </p:cNvCxnSpPr>
              <p:nvPr/>
            </p:nvCxnSpPr>
            <p:spPr>
              <a:xfrm rot="10800000" flipV="1">
                <a:off x="6852115" y="1993029"/>
                <a:ext cx="372619" cy="5224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5"/>
              <p:cNvCxnSpPr>
                <a:stCxn id="196" idx="5"/>
                <a:endCxn id="197" idx="2"/>
              </p:cNvCxnSpPr>
              <p:nvPr/>
            </p:nvCxnSpPr>
            <p:spPr>
              <a:xfrm rot="10800000" flipV="1">
                <a:off x="6182011" y="2068486"/>
                <a:ext cx="597524" cy="26556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6"/>
              <p:cNvCxnSpPr>
                <a:stCxn id="197" idx="6"/>
                <a:endCxn id="198" idx="3"/>
              </p:cNvCxnSpPr>
              <p:nvPr/>
            </p:nvCxnSpPr>
            <p:spPr>
              <a:xfrm rot="10800000" flipV="1">
                <a:off x="5981420" y="2374188"/>
                <a:ext cx="108323" cy="5226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3" name="Isosceles Triangle 27"/>
              <p:cNvSpPr/>
              <p:nvPr/>
            </p:nvSpPr>
            <p:spPr>
              <a:xfrm rot="7770281" flipH="1">
                <a:off x="4609604" y="2994459"/>
                <a:ext cx="152400" cy="457200"/>
              </a:xfrm>
              <a:prstGeom prst="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prstClr val="white"/>
                  </a:solidFill>
                </a:endParaRPr>
              </a:p>
            </p:txBody>
          </p:sp>
          <p:sp>
            <p:nvSpPr>
              <p:cNvPr id="204" name="Isosceles Triangle 28"/>
              <p:cNvSpPr/>
              <p:nvPr/>
            </p:nvSpPr>
            <p:spPr>
              <a:xfrm rot="8834292" flipH="1">
                <a:off x="4943232" y="2690178"/>
                <a:ext cx="152400" cy="457200"/>
              </a:xfrm>
              <a:prstGeom prst="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prstClr val="white"/>
                  </a:solidFill>
                </a:endParaRPr>
              </a:p>
            </p:txBody>
          </p:sp>
          <p:sp>
            <p:nvSpPr>
              <p:cNvPr id="205" name="Oval 29"/>
              <p:cNvSpPr/>
              <p:nvPr/>
            </p:nvSpPr>
            <p:spPr>
              <a:xfrm rot="9180819" flipH="1">
                <a:off x="5631006" y="2354635"/>
                <a:ext cx="100620" cy="45720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06" name="Straight Connector 30"/>
              <p:cNvCxnSpPr>
                <a:stCxn id="203" idx="5"/>
                <a:endCxn id="204" idx="1"/>
              </p:cNvCxnSpPr>
              <p:nvPr/>
            </p:nvCxnSpPr>
            <p:spPr>
              <a:xfrm rot="7770281" flipH="1" flipV="1">
                <a:off x="4662407" y="3040405"/>
                <a:ext cx="372619" cy="5224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31"/>
              <p:cNvCxnSpPr>
                <a:stCxn id="204" idx="5"/>
                <a:endCxn id="205" idx="2"/>
              </p:cNvCxnSpPr>
              <p:nvPr/>
            </p:nvCxnSpPr>
            <p:spPr>
              <a:xfrm rot="7770281" flipH="1" flipV="1">
                <a:off x="5045216" y="2619329"/>
                <a:ext cx="597524" cy="26556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32"/>
              <p:cNvCxnSpPr>
                <a:stCxn id="198" idx="0"/>
                <a:endCxn id="205" idx="6"/>
              </p:cNvCxnSpPr>
              <p:nvPr/>
            </p:nvCxnSpPr>
            <p:spPr>
              <a:xfrm rot="10800000" flipV="1">
                <a:off x="5726148" y="2476635"/>
                <a:ext cx="147187" cy="8377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9" name="Oval 33"/>
              <p:cNvSpPr/>
              <p:nvPr/>
            </p:nvSpPr>
            <p:spPr>
              <a:xfrm rot="7570928" flipH="1">
                <a:off x="4456830" y="3231665"/>
                <a:ext cx="91385" cy="45720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dirty="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10" name="Straight Connector 34"/>
              <p:cNvCxnSpPr>
                <a:stCxn id="203" idx="1"/>
                <a:endCxn id="209" idx="6"/>
              </p:cNvCxnSpPr>
              <p:nvPr/>
            </p:nvCxnSpPr>
            <p:spPr>
              <a:xfrm rot="16200000" flipH="1" flipV="1">
                <a:off x="4510067" y="3271885"/>
                <a:ext cx="170929" cy="13207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35"/>
              <p:cNvCxnSpPr>
                <a:stCxn id="209" idx="2"/>
              </p:cNvCxnSpPr>
              <p:nvPr/>
            </p:nvCxnSpPr>
            <p:spPr>
              <a:xfrm rot="16200000" flipH="1" flipV="1">
                <a:off x="4233050" y="3523015"/>
                <a:ext cx="268369" cy="21662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2" name="TextBox 69"/>
            <p:cNvSpPr txBox="1"/>
            <p:nvPr/>
          </p:nvSpPr>
          <p:spPr>
            <a:xfrm>
              <a:off x="3757092" y="2999491"/>
              <a:ext cx="1072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prstClr val="black"/>
                  </a:solidFill>
                </a:rPr>
                <a:t>Sextupoles</a:t>
              </a:r>
              <a:endParaRPr lang="en-GB" sz="1400" b="1" dirty="0">
                <a:solidFill>
                  <a:prstClr val="black"/>
                </a:solidFill>
              </a:endParaRPr>
            </a:p>
          </p:txBody>
        </p:sp>
        <p:cxnSp>
          <p:nvCxnSpPr>
            <p:cNvPr id="213" name="Straight Arrow Connector 136"/>
            <p:cNvCxnSpPr>
              <a:stCxn id="212" idx="1"/>
            </p:cNvCxnSpPr>
            <p:nvPr/>
          </p:nvCxnSpPr>
          <p:spPr>
            <a:xfrm flipH="1">
              <a:off x="1944421" y="3153380"/>
              <a:ext cx="1812671" cy="83438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Arrow Connector 138"/>
            <p:cNvCxnSpPr>
              <a:stCxn id="212" idx="1"/>
            </p:cNvCxnSpPr>
            <p:nvPr/>
          </p:nvCxnSpPr>
          <p:spPr>
            <a:xfrm flipH="1" flipV="1">
              <a:off x="3555504" y="2716656"/>
              <a:ext cx="201588" cy="4367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5" name="TextBox 112"/>
          <p:cNvSpPr txBox="1"/>
          <p:nvPr/>
        </p:nvSpPr>
        <p:spPr>
          <a:xfrm>
            <a:off x="5543226" y="2354310"/>
            <a:ext cx="33495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Linearisation</a:t>
            </a:r>
            <a:r>
              <a:rPr 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with sextupoles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 economy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 reliability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 simplicity</a:t>
            </a:r>
          </a:p>
          <a:p>
            <a:pPr>
              <a:buFont typeface="Arial" pitchFamily="34" charset="0"/>
              <a:buChar char="•"/>
            </a:pPr>
            <a:endParaRPr lang="en-US" sz="1600" dirty="0">
              <a:solidFill>
                <a:prstClr val="black"/>
              </a:solidFill>
            </a:endParaRPr>
          </a:p>
          <a:p>
            <a:r>
              <a:rPr 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Compression in double achromats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 positive R56 (fixed)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 compression varied with RF phase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utilise</a:t>
            </a:r>
            <a:r>
              <a:rPr lang="en-US" sz="1600" dirty="0">
                <a:solidFill>
                  <a:prstClr val="black"/>
                </a:solidFill>
              </a:rPr>
              <a:t> the natural T566 for linearisation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 “weak” sextupoles for tuning linearisation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 symmetry keeps the second order energy dependent matrix elements small</a:t>
            </a:r>
          </a:p>
        </p:txBody>
      </p:sp>
      <p:sp>
        <p:nvSpPr>
          <p:cNvPr id="2" name="textruta 1"/>
          <p:cNvSpPr txBox="1"/>
          <p:nvPr/>
        </p:nvSpPr>
        <p:spPr>
          <a:xfrm>
            <a:off x="68240" y="6309320"/>
            <a:ext cx="3700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prstClr val="black"/>
                </a:solidFill>
              </a:rPr>
              <a:t>Sara Thorin, MAX IV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25 June 2018</a:t>
            </a: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Footer Placeholder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Roger Ruber - Accelerator R&amp;D in Sweden</a:t>
            </a:r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0DA5C-FE2E-4377-97D9-26A2BC05B0C9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6752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16335" y="811203"/>
            <a:ext cx="948293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Testing and optimizing gun and laser performance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467544" y="2276871"/>
            <a:ext cx="3571056" cy="4196953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First experiments (Q3 2018)</a:t>
            </a:r>
          </a:p>
          <a:p>
            <a:r>
              <a:rPr lang="en-US" sz="2000" dirty="0"/>
              <a:t>100 Hz Gun</a:t>
            </a:r>
          </a:p>
          <a:p>
            <a:r>
              <a:rPr lang="en-US" sz="2000" dirty="0"/>
              <a:t>&lt;0.5 nm emittance gun</a:t>
            </a:r>
          </a:p>
          <a:p>
            <a:r>
              <a:rPr lang="en-US" sz="2000" dirty="0"/>
              <a:t>Pulse shaping</a:t>
            </a:r>
          </a:p>
          <a:p>
            <a:r>
              <a:rPr lang="en-US" sz="2000" dirty="0"/>
              <a:t>Injector </a:t>
            </a:r>
            <a:r>
              <a:rPr lang="en-US" sz="2000" dirty="0" err="1"/>
              <a:t>optimisation</a:t>
            </a:r>
            <a:endParaRPr lang="en-US" sz="2000" dirty="0"/>
          </a:p>
          <a:p>
            <a:r>
              <a:rPr lang="en-US" sz="2000" dirty="0"/>
              <a:t>Emittance evolution measurements with the emittance meter (M. Ferrario, INFN)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5257800" y="1825625"/>
            <a:ext cx="3886200" cy="4351338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245" y="2420890"/>
            <a:ext cx="4608512" cy="3319119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915891" y="3820"/>
            <a:ext cx="3228109" cy="6311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44546A"/>
                </a:solidFill>
              </a:rPr>
              <a:t>(Sara Thorin)</a:t>
            </a:r>
          </a:p>
        </p:txBody>
      </p:sp>
      <p:sp>
        <p:nvSpPr>
          <p:cNvPr id="7" name="textruta 6"/>
          <p:cNvSpPr txBox="1"/>
          <p:nvPr/>
        </p:nvSpPr>
        <p:spPr>
          <a:xfrm>
            <a:off x="0" y="48102"/>
            <a:ext cx="8892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400" b="1" dirty="0">
                <a:solidFill>
                  <a:prstClr val="black"/>
                </a:solidFill>
              </a:rPr>
              <a:t>3. Guns – Test </a:t>
            </a:r>
            <a:r>
              <a:rPr lang="sv-SE" sz="4400" b="1" dirty="0" err="1">
                <a:solidFill>
                  <a:prstClr val="black"/>
                </a:solidFill>
              </a:rPr>
              <a:t>Facility</a:t>
            </a:r>
            <a:endParaRPr lang="sv-SE" sz="4400" b="1" dirty="0">
              <a:solidFill>
                <a:prstClr val="black"/>
              </a:solidFill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25 June 2018</a:t>
            </a: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Roger Ruber - Accelerator R&amp;D in Sweden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0DA5C-FE2E-4377-97D9-26A2BC05B0C9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526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522667" y="634659"/>
            <a:ext cx="4438276" cy="2954480"/>
            <a:chOff x="2973480" y="3284984"/>
            <a:chExt cx="6442378" cy="4288574"/>
          </a:xfrm>
        </p:grpSpPr>
        <p:grpSp>
          <p:nvGrpSpPr>
            <p:cNvPr id="36" name="Group 35"/>
            <p:cNvGrpSpPr/>
            <p:nvPr/>
          </p:nvGrpSpPr>
          <p:grpSpPr>
            <a:xfrm>
              <a:off x="2973480" y="3284984"/>
              <a:ext cx="6063017" cy="4288574"/>
              <a:chOff x="1533319" y="194792"/>
              <a:chExt cx="9144793" cy="6468417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33319" y="194792"/>
                <a:ext cx="9144793" cy="6468417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4"/>
              <a:srcRect l="4008" t="71566" r="29980" b="24153"/>
              <a:stretch/>
            </p:blipFill>
            <p:spPr>
              <a:xfrm>
                <a:off x="4223792" y="3160224"/>
                <a:ext cx="3672408" cy="148882"/>
              </a:xfrm>
              <a:prstGeom prst="rect">
                <a:avLst/>
              </a:prstGeom>
            </p:spPr>
          </p:pic>
          <p:sp>
            <p:nvSpPr>
              <p:cNvPr id="39" name="Rectangle 38"/>
              <p:cNvSpPr/>
              <p:nvPr/>
            </p:nvSpPr>
            <p:spPr>
              <a:xfrm>
                <a:off x="5915980" y="3824399"/>
                <a:ext cx="288032" cy="216024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6059997" y="3429000"/>
                <a:ext cx="45719" cy="5275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 flipH="1" flipV="1">
                <a:off x="6056708" y="3481751"/>
                <a:ext cx="52294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42" name="Straight Connector 41"/>
              <p:cNvCxnSpPr>
                <a:stCxn id="39" idx="0"/>
              </p:cNvCxnSpPr>
              <p:nvPr/>
            </p:nvCxnSpPr>
            <p:spPr>
              <a:xfrm flipV="1">
                <a:off x="6059996" y="3284985"/>
                <a:ext cx="0" cy="53941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6384032" y="3284986"/>
                <a:ext cx="0" cy="7200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H="1">
                <a:off x="6059996" y="3356992"/>
                <a:ext cx="32403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6888088" y="3267056"/>
                <a:ext cx="2448272" cy="2412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" name="Straight Arrow Connector 3"/>
            <p:cNvCxnSpPr/>
            <p:nvPr/>
          </p:nvCxnSpPr>
          <p:spPr>
            <a:xfrm flipH="1">
              <a:off x="6004988" y="4725144"/>
              <a:ext cx="1447332" cy="288032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7651784" y="5066405"/>
              <a:ext cx="1156904" cy="4467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sv-SE" sz="1400" b="1" dirty="0">
                  <a:solidFill>
                    <a:prstClr val="black"/>
                  </a:solidFill>
                </a:rPr>
                <a:t>TDC </a:t>
              </a:r>
              <a:r>
                <a:rPr lang="sv-SE" sz="1400" b="1" dirty="0" err="1">
                  <a:solidFill>
                    <a:prstClr val="black"/>
                  </a:solidFill>
                </a:rPr>
                <a:t>line</a:t>
              </a:r>
              <a:endParaRPr lang="sv-SE" sz="1400" b="1" dirty="0">
                <a:solidFill>
                  <a:prstClr val="black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335307" y="4569327"/>
              <a:ext cx="1480894" cy="4467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sv-SE" sz="1400" b="1" dirty="0" err="1">
                  <a:solidFill>
                    <a:prstClr val="black"/>
                  </a:solidFill>
                </a:rPr>
                <a:t>FemtoMAX</a:t>
              </a:r>
              <a:endParaRPr lang="sv-SE" sz="1400" b="1" dirty="0">
                <a:solidFill>
                  <a:prstClr val="black"/>
                </a:solidFill>
              </a:endParaRPr>
            </a:p>
          </p:txBody>
        </p:sp>
        <p:cxnSp>
          <p:nvCxnSpPr>
            <p:cNvPr id="7" name="Straight Arrow Connector 6"/>
            <p:cNvCxnSpPr>
              <a:stCxn id="5" idx="1"/>
            </p:cNvCxnSpPr>
            <p:nvPr/>
          </p:nvCxnSpPr>
          <p:spPr>
            <a:xfrm flipH="1">
              <a:off x="6874110" y="5289783"/>
              <a:ext cx="777674" cy="32118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6629887" y="5646121"/>
              <a:ext cx="2785971" cy="4467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sv-SE" sz="1400" b="1" dirty="0" err="1">
                  <a:solidFill>
                    <a:prstClr val="black"/>
                  </a:solidFill>
                </a:rPr>
                <a:t>Possible</a:t>
              </a:r>
              <a:r>
                <a:rPr lang="sv-SE" sz="1400" b="1" dirty="0">
                  <a:solidFill>
                    <a:prstClr val="black"/>
                  </a:solidFill>
                </a:rPr>
                <a:t> SXL </a:t>
              </a:r>
              <a:r>
                <a:rPr lang="sv-SE" sz="1400" b="1" dirty="0" err="1">
                  <a:solidFill>
                    <a:prstClr val="black"/>
                  </a:solidFill>
                </a:rPr>
                <a:t>placement</a:t>
              </a:r>
              <a:endParaRPr lang="sv-SE" sz="1400" b="1" dirty="0">
                <a:solidFill>
                  <a:prstClr val="black"/>
                </a:solidFill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 flipV="1">
              <a:off x="5597027" y="5429271"/>
              <a:ext cx="1023763" cy="405374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755576" y="3036189"/>
            <a:ext cx="5731782" cy="3245023"/>
            <a:chOff x="1238636" y="3036189"/>
            <a:chExt cx="5731782" cy="3245023"/>
          </a:xfrm>
        </p:grpSpPr>
        <p:grpSp>
          <p:nvGrpSpPr>
            <p:cNvPr id="25" name="Group 24"/>
            <p:cNvGrpSpPr/>
            <p:nvPr/>
          </p:nvGrpSpPr>
          <p:grpSpPr>
            <a:xfrm>
              <a:off x="1238636" y="3036189"/>
              <a:ext cx="5731782" cy="3245023"/>
              <a:chOff x="2259880" y="1999743"/>
              <a:chExt cx="6801825" cy="4497005"/>
            </a:xfrm>
          </p:grpSpPr>
          <p:sp>
            <p:nvSpPr>
              <p:cNvPr id="26" name="object 3"/>
              <p:cNvSpPr/>
              <p:nvPr/>
            </p:nvSpPr>
            <p:spPr>
              <a:xfrm>
                <a:off x="5519929" y="1999743"/>
                <a:ext cx="3528441" cy="2253233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object 4"/>
              <p:cNvSpPr/>
              <p:nvPr/>
            </p:nvSpPr>
            <p:spPr>
              <a:xfrm>
                <a:off x="3605149" y="2276855"/>
                <a:ext cx="1430909" cy="1454912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object 5"/>
              <p:cNvSpPr/>
              <p:nvPr/>
            </p:nvSpPr>
            <p:spPr>
              <a:xfrm>
                <a:off x="5533264" y="4452048"/>
                <a:ext cx="3528441" cy="2044700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object 6"/>
              <p:cNvSpPr/>
              <p:nvPr/>
            </p:nvSpPr>
            <p:spPr>
              <a:xfrm>
                <a:off x="3581146" y="4797120"/>
                <a:ext cx="1454911" cy="1454912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object 7"/>
              <p:cNvSpPr/>
              <p:nvPr/>
            </p:nvSpPr>
            <p:spPr>
              <a:xfrm>
                <a:off x="6112510" y="3188462"/>
                <a:ext cx="108585" cy="564515"/>
              </a:xfrm>
              <a:custGeom>
                <a:avLst/>
                <a:gdLst/>
                <a:ahLst/>
                <a:cxnLst/>
                <a:rect l="l" t="t" r="r" b="b"/>
                <a:pathLst>
                  <a:path w="108585" h="564514">
                    <a:moveTo>
                      <a:pt x="0" y="564388"/>
                    </a:moveTo>
                    <a:lnTo>
                      <a:pt x="108012" y="564388"/>
                    </a:lnTo>
                    <a:lnTo>
                      <a:pt x="108012" y="0"/>
                    </a:lnTo>
                    <a:lnTo>
                      <a:pt x="0" y="0"/>
                    </a:lnTo>
                    <a:lnTo>
                      <a:pt x="0" y="564388"/>
                    </a:lnTo>
                    <a:close/>
                  </a:path>
                </a:pathLst>
              </a:custGeom>
              <a:ln w="254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object 8"/>
              <p:cNvSpPr/>
              <p:nvPr/>
            </p:nvSpPr>
            <p:spPr>
              <a:xfrm>
                <a:off x="6037199" y="5589245"/>
                <a:ext cx="108585" cy="564515"/>
              </a:xfrm>
              <a:custGeom>
                <a:avLst/>
                <a:gdLst/>
                <a:ahLst/>
                <a:cxnLst/>
                <a:rect l="l" t="t" r="r" b="b"/>
                <a:pathLst>
                  <a:path w="108585" h="564514">
                    <a:moveTo>
                      <a:pt x="0" y="564387"/>
                    </a:moveTo>
                    <a:lnTo>
                      <a:pt x="108012" y="564387"/>
                    </a:lnTo>
                    <a:lnTo>
                      <a:pt x="108012" y="0"/>
                    </a:lnTo>
                    <a:lnTo>
                      <a:pt x="0" y="0"/>
                    </a:lnTo>
                    <a:lnTo>
                      <a:pt x="0" y="564387"/>
                    </a:lnTo>
                    <a:close/>
                  </a:path>
                </a:pathLst>
              </a:custGeom>
              <a:ln w="254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object 9"/>
              <p:cNvSpPr/>
              <p:nvPr/>
            </p:nvSpPr>
            <p:spPr>
              <a:xfrm>
                <a:off x="5087874" y="3068955"/>
                <a:ext cx="949325" cy="216535"/>
              </a:xfrm>
              <a:custGeom>
                <a:avLst/>
                <a:gdLst/>
                <a:ahLst/>
                <a:cxnLst/>
                <a:rect l="l" t="t" r="r" b="b"/>
                <a:pathLst>
                  <a:path w="949325" h="216535">
                    <a:moveTo>
                      <a:pt x="0" y="0"/>
                    </a:moveTo>
                    <a:lnTo>
                      <a:pt x="949325" y="216027"/>
                    </a:lnTo>
                  </a:path>
                </a:pathLst>
              </a:custGeom>
              <a:ln w="158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object 10"/>
              <p:cNvSpPr/>
              <p:nvPr/>
            </p:nvSpPr>
            <p:spPr>
              <a:xfrm>
                <a:off x="5087874" y="5589244"/>
                <a:ext cx="889635" cy="158750"/>
              </a:xfrm>
              <a:custGeom>
                <a:avLst/>
                <a:gdLst/>
                <a:ahLst/>
                <a:cxnLst/>
                <a:rect l="l" t="t" r="r" b="b"/>
                <a:pathLst>
                  <a:path w="889635" h="158750">
                    <a:moveTo>
                      <a:pt x="0" y="0"/>
                    </a:moveTo>
                    <a:lnTo>
                      <a:pt x="889635" y="158622"/>
                    </a:lnTo>
                  </a:path>
                </a:pathLst>
              </a:custGeom>
              <a:ln w="1587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object 12"/>
              <p:cNvSpPr txBox="1"/>
              <p:nvPr/>
            </p:nvSpPr>
            <p:spPr>
              <a:xfrm>
                <a:off x="2259880" y="5151719"/>
                <a:ext cx="1113155" cy="614902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marR="5080">
                  <a:spcBef>
                    <a:spcPts val="100"/>
                  </a:spcBef>
                </a:pPr>
                <a:r>
                  <a:rPr lang="en-US" sz="1400" b="1" spc="-20" dirty="0">
                    <a:solidFill>
                      <a:srgbClr val="464646"/>
                    </a:solidFill>
                    <a:cs typeface="Calibri"/>
                  </a:rPr>
                  <a:t>Vertical  </a:t>
                </a:r>
                <a:r>
                  <a:rPr lang="en-US" sz="1400" b="1" spc="-5" dirty="0">
                    <a:solidFill>
                      <a:srgbClr val="464646"/>
                    </a:solidFill>
                    <a:cs typeface="Calibri"/>
                  </a:rPr>
                  <a:t>D</a:t>
                </a:r>
                <a:r>
                  <a:rPr lang="en-US" sz="1400" b="1" spc="-15" dirty="0">
                    <a:solidFill>
                      <a:srgbClr val="464646"/>
                    </a:solidFill>
                    <a:cs typeface="Calibri"/>
                  </a:rPr>
                  <a:t>e</a:t>
                </a:r>
                <a:r>
                  <a:rPr lang="en-US" sz="1400" b="1" spc="-5" dirty="0">
                    <a:solidFill>
                      <a:srgbClr val="464646"/>
                    </a:solidFill>
                    <a:cs typeface="Calibri"/>
                  </a:rPr>
                  <a:t>flection</a:t>
                </a:r>
                <a:endParaRPr lang="en-US" sz="1400" dirty="0">
                  <a:solidFill>
                    <a:prstClr val="black"/>
                  </a:solidFill>
                  <a:cs typeface="Calibri"/>
                </a:endParaRPr>
              </a:p>
            </p:txBody>
          </p:sp>
        </p:grpSp>
        <p:sp>
          <p:nvSpPr>
            <p:cNvPr id="46" name="object 12"/>
            <p:cNvSpPr txBox="1"/>
            <p:nvPr/>
          </p:nvSpPr>
          <p:spPr>
            <a:xfrm>
              <a:off x="1238636" y="3539225"/>
              <a:ext cx="795493" cy="44371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spcBef>
                  <a:spcPts val="100"/>
                </a:spcBef>
              </a:pPr>
              <a:r>
                <a:rPr lang="en-US" sz="1400" b="1" spc="-20" dirty="0">
                  <a:solidFill>
                    <a:srgbClr val="464646"/>
                  </a:solidFill>
                  <a:cs typeface="Calibri"/>
                </a:rPr>
                <a:t>Horizontal </a:t>
              </a:r>
              <a:r>
                <a:rPr lang="en-US" sz="1400" b="1" spc="-5" dirty="0">
                  <a:solidFill>
                    <a:srgbClr val="464646"/>
                  </a:solidFill>
                  <a:cs typeface="Calibri"/>
                </a:rPr>
                <a:t>D</a:t>
              </a:r>
              <a:r>
                <a:rPr lang="en-US" sz="1400" b="1" spc="-15" dirty="0">
                  <a:solidFill>
                    <a:srgbClr val="464646"/>
                  </a:solidFill>
                  <a:cs typeface="Calibri"/>
                </a:rPr>
                <a:t>e</a:t>
              </a:r>
              <a:r>
                <a:rPr lang="en-US" sz="1400" b="1" spc="-5" dirty="0">
                  <a:solidFill>
                    <a:srgbClr val="464646"/>
                  </a:solidFill>
                  <a:cs typeface="Calibri"/>
                </a:rPr>
                <a:t>flection</a:t>
              </a:r>
              <a:endParaRPr lang="en-US" sz="1400" dirty="0">
                <a:solidFill>
                  <a:prstClr val="black"/>
                </a:solidFill>
                <a:cs typeface="Calibri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77713" y="768500"/>
            <a:ext cx="3360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Switchable polarization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3 GHz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~ 1 fs resolution</a:t>
            </a:r>
          </a:p>
        </p:txBody>
      </p:sp>
      <p:sp>
        <p:nvSpPr>
          <p:cNvPr id="50" name="textruta 49"/>
          <p:cNvSpPr txBox="1"/>
          <p:nvPr/>
        </p:nvSpPr>
        <p:spPr>
          <a:xfrm>
            <a:off x="0" y="48102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400" b="1" dirty="0">
                <a:solidFill>
                  <a:prstClr val="black"/>
                </a:solidFill>
              </a:rPr>
              <a:t>4. </a:t>
            </a:r>
            <a:r>
              <a:rPr lang="sv-SE" sz="4400" b="1" dirty="0" err="1">
                <a:solidFill>
                  <a:prstClr val="black"/>
                </a:solidFill>
              </a:rPr>
              <a:t>Transverse</a:t>
            </a:r>
            <a:r>
              <a:rPr lang="sv-SE" sz="4400" b="1" dirty="0">
                <a:solidFill>
                  <a:prstClr val="black"/>
                </a:solidFill>
              </a:rPr>
              <a:t> </a:t>
            </a:r>
            <a:r>
              <a:rPr lang="sv-SE" sz="4400" b="1" dirty="0" err="1">
                <a:solidFill>
                  <a:prstClr val="black"/>
                </a:solidFill>
              </a:rPr>
              <a:t>Deflecting</a:t>
            </a:r>
            <a:r>
              <a:rPr lang="sv-SE" sz="4400" b="1" dirty="0">
                <a:solidFill>
                  <a:prstClr val="black"/>
                </a:solidFill>
              </a:rPr>
              <a:t> </a:t>
            </a:r>
            <a:r>
              <a:rPr lang="sv-SE" sz="4400" b="1" dirty="0" err="1">
                <a:solidFill>
                  <a:prstClr val="black"/>
                </a:solidFill>
              </a:rPr>
              <a:t>Cavity</a:t>
            </a:r>
            <a:endParaRPr lang="sv-SE" sz="4400" b="1" dirty="0">
              <a:solidFill>
                <a:prstClr val="black"/>
              </a:solidFill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7308304" y="399168"/>
            <a:ext cx="1530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dirty="0">
                <a:solidFill>
                  <a:prstClr val="black"/>
                </a:solidFill>
              </a:rPr>
              <a:t>Erik Mansten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25 June 2018</a:t>
            </a: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Roger Ruber - Accelerator R&amp;D in Sweden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0DA5C-FE2E-4377-97D9-26A2BC05B0C9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072" y="3236152"/>
            <a:ext cx="1049920" cy="1385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869160"/>
            <a:ext cx="1047396" cy="138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850501" y="679043"/>
            <a:ext cx="30367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hlinkClick r:id="rId11"/>
              </a:rPr>
              <a:t>http://ipac2018.vrws.de/papers/thpal027.pdf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9903979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25 June 2018</a:t>
            </a: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9D10A-33C5-43B2-96A4-0BCA6DA640ED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8" name="Grupp 6"/>
          <p:cNvGrpSpPr/>
          <p:nvPr/>
        </p:nvGrpSpPr>
        <p:grpSpPr>
          <a:xfrm>
            <a:off x="34355" y="1978247"/>
            <a:ext cx="9046056" cy="1543109"/>
            <a:chOff x="28220" y="1013667"/>
            <a:chExt cx="9043846" cy="1542732"/>
          </a:xfrm>
        </p:grpSpPr>
        <p:cxnSp>
          <p:nvCxnSpPr>
            <p:cNvPr id="9" name="Straight Connector 111"/>
            <p:cNvCxnSpPr/>
            <p:nvPr/>
          </p:nvCxnSpPr>
          <p:spPr>
            <a:xfrm>
              <a:off x="3945883" y="2124976"/>
              <a:ext cx="532038" cy="181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 Box 153"/>
            <p:cNvSpPr txBox="1">
              <a:spLocks noChangeArrowheads="1"/>
            </p:cNvSpPr>
            <p:nvPr/>
          </p:nvSpPr>
          <p:spPr bwMode="auto">
            <a:xfrm>
              <a:off x="4254318" y="1498520"/>
              <a:ext cx="82062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959644">
                <a:spcBef>
                  <a:spcPct val="50000"/>
                </a:spcBef>
              </a:pPr>
              <a:r>
                <a:rPr lang="sv-SE" sz="900" b="1" err="1">
                  <a:solidFill>
                    <a:prstClr val="black"/>
                  </a:solidFill>
                </a:rPr>
                <a:t>Extraction</a:t>
              </a:r>
              <a:br>
                <a:rPr lang="sv-SE" sz="900" b="1">
                  <a:solidFill>
                    <a:prstClr val="black"/>
                  </a:solidFill>
                </a:rPr>
              </a:br>
              <a:r>
                <a:rPr lang="sv-SE" sz="900" b="1">
                  <a:solidFill>
                    <a:prstClr val="black"/>
                  </a:solidFill>
                </a:rPr>
                <a:t>3 GeV</a:t>
              </a:r>
            </a:p>
          </p:txBody>
        </p:sp>
        <p:sp>
          <p:nvSpPr>
            <p:cNvPr id="11" name="Rectangle 91"/>
            <p:cNvSpPr>
              <a:spLocks noChangeArrowheads="1"/>
            </p:cNvSpPr>
            <p:nvPr/>
          </p:nvSpPr>
          <p:spPr bwMode="auto">
            <a:xfrm>
              <a:off x="4179407" y="2055357"/>
              <a:ext cx="131526" cy="122792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sv-SE" sz="800">
                <a:solidFill>
                  <a:prstClr val="black"/>
                </a:solidFill>
              </a:endParaRPr>
            </a:p>
          </p:txBody>
        </p:sp>
        <p:sp>
          <p:nvSpPr>
            <p:cNvPr id="12" name="Line 92"/>
            <p:cNvSpPr>
              <a:spLocks noChangeShapeType="1"/>
            </p:cNvSpPr>
            <p:nvPr/>
          </p:nvSpPr>
          <p:spPr bwMode="auto">
            <a:xfrm>
              <a:off x="4184239" y="2131353"/>
              <a:ext cx="13152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13" name="Line 109"/>
            <p:cNvSpPr>
              <a:spLocks noChangeShapeType="1"/>
            </p:cNvSpPr>
            <p:nvPr/>
          </p:nvSpPr>
          <p:spPr bwMode="auto">
            <a:xfrm flipV="1">
              <a:off x="4314722" y="1824796"/>
              <a:ext cx="261920" cy="3062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14" name="Text Box 151"/>
            <p:cNvSpPr txBox="1">
              <a:spLocks noChangeArrowheads="1"/>
            </p:cNvSpPr>
            <p:nvPr/>
          </p:nvSpPr>
          <p:spPr bwMode="auto">
            <a:xfrm>
              <a:off x="978010" y="1893396"/>
              <a:ext cx="1016969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959644">
                <a:spcBef>
                  <a:spcPct val="50000"/>
                </a:spcBef>
              </a:pPr>
              <a:r>
                <a:rPr lang="sv-SE" sz="900" b="1">
                  <a:solidFill>
                    <a:prstClr val="black"/>
                  </a:solidFill>
                </a:rPr>
                <a:t>BC1 @ 250 MeV</a:t>
              </a:r>
            </a:p>
          </p:txBody>
        </p:sp>
        <p:sp>
          <p:nvSpPr>
            <p:cNvPr id="15" name="Text Box 151"/>
            <p:cNvSpPr txBox="1">
              <a:spLocks noChangeArrowheads="1"/>
            </p:cNvSpPr>
            <p:nvPr/>
          </p:nvSpPr>
          <p:spPr bwMode="auto">
            <a:xfrm>
              <a:off x="4621085" y="2284240"/>
              <a:ext cx="890579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959644">
                <a:spcBef>
                  <a:spcPct val="50000"/>
                </a:spcBef>
              </a:pPr>
              <a:r>
                <a:rPr lang="sv-SE" sz="1000" b="1">
                  <a:solidFill>
                    <a:prstClr val="black"/>
                  </a:solidFill>
                </a:rPr>
                <a:t>BC2 @ 3 GeV</a:t>
              </a:r>
            </a:p>
          </p:txBody>
        </p:sp>
        <p:sp>
          <p:nvSpPr>
            <p:cNvPr id="16" name="Text Box 153"/>
            <p:cNvSpPr txBox="1">
              <a:spLocks noChangeArrowheads="1"/>
            </p:cNvSpPr>
            <p:nvPr/>
          </p:nvSpPr>
          <p:spPr bwMode="auto">
            <a:xfrm>
              <a:off x="3302161" y="1493312"/>
              <a:ext cx="69602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959644">
                <a:spcBef>
                  <a:spcPct val="50000"/>
                </a:spcBef>
              </a:pPr>
              <a:r>
                <a:rPr lang="sv-SE" sz="900" b="1" err="1">
                  <a:solidFill>
                    <a:prstClr val="black"/>
                  </a:solidFill>
                </a:rPr>
                <a:t>Extraction</a:t>
              </a:r>
              <a:br>
                <a:rPr lang="sv-SE" sz="900" b="1">
                  <a:solidFill>
                    <a:prstClr val="black"/>
                  </a:solidFill>
                </a:rPr>
              </a:br>
              <a:r>
                <a:rPr lang="sv-SE" sz="900" b="1">
                  <a:solidFill>
                    <a:prstClr val="black"/>
                  </a:solidFill>
                </a:rPr>
                <a:t>1.5 GeV</a:t>
              </a:r>
            </a:p>
          </p:txBody>
        </p:sp>
        <p:grpSp>
          <p:nvGrpSpPr>
            <p:cNvPr id="17" name="Group 90"/>
            <p:cNvGrpSpPr>
              <a:grpSpLocks/>
            </p:cNvGrpSpPr>
            <p:nvPr/>
          </p:nvGrpSpPr>
          <p:grpSpPr bwMode="auto">
            <a:xfrm>
              <a:off x="3141712" y="2044489"/>
              <a:ext cx="131526" cy="122792"/>
              <a:chOff x="634" y="4272"/>
              <a:chExt cx="181" cy="136"/>
            </a:xfrm>
          </p:grpSpPr>
          <p:sp>
            <p:nvSpPr>
              <p:cNvPr id="243" name="Rectangle 91"/>
              <p:cNvSpPr>
                <a:spLocks noChangeArrowheads="1"/>
              </p:cNvSpPr>
              <p:nvPr/>
            </p:nvSpPr>
            <p:spPr bwMode="auto">
              <a:xfrm>
                <a:off x="634" y="4272"/>
                <a:ext cx="181" cy="136"/>
              </a:xfrm>
              <a:prstGeom prst="rect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sv-SE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Line 92"/>
              <p:cNvSpPr>
                <a:spLocks noChangeShapeType="1"/>
              </p:cNvSpPr>
              <p:nvPr/>
            </p:nvSpPr>
            <p:spPr bwMode="auto">
              <a:xfrm>
                <a:off x="634" y="4362"/>
                <a:ext cx="18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8" name="Line 109"/>
            <p:cNvSpPr>
              <a:spLocks noChangeShapeType="1"/>
            </p:cNvSpPr>
            <p:nvPr/>
          </p:nvSpPr>
          <p:spPr bwMode="auto">
            <a:xfrm flipV="1">
              <a:off x="3268849" y="1820481"/>
              <a:ext cx="261920" cy="3062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19" name="AutoShape 61"/>
            <p:cNvSpPr>
              <a:spLocks noChangeArrowheads="1"/>
            </p:cNvSpPr>
            <p:nvPr/>
          </p:nvSpPr>
          <p:spPr bwMode="auto">
            <a:xfrm>
              <a:off x="2309912" y="2043976"/>
              <a:ext cx="729000" cy="1620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9644"/>
              <a:r>
                <a:rPr lang="sv-SE" sz="800" err="1">
                  <a:solidFill>
                    <a:prstClr val="black"/>
                  </a:solidFill>
                </a:rPr>
                <a:t>Linac</a:t>
              </a:r>
              <a:r>
                <a:rPr lang="sv-SE" sz="800">
                  <a:solidFill>
                    <a:prstClr val="black"/>
                  </a:solidFill>
                </a:rPr>
                <a:t> 1250 </a:t>
              </a:r>
              <a:r>
                <a:rPr lang="sv-SE" sz="800" err="1">
                  <a:solidFill>
                    <a:prstClr val="black"/>
                  </a:solidFill>
                </a:rPr>
                <a:t>Mev</a:t>
              </a:r>
              <a:endParaRPr lang="sv-SE" sz="800">
                <a:solidFill>
                  <a:prstClr val="black"/>
                </a:solidFill>
              </a:endParaRPr>
            </a:p>
          </p:txBody>
        </p:sp>
        <p:sp>
          <p:nvSpPr>
            <p:cNvPr id="20" name="AutoShape 48"/>
            <p:cNvSpPr>
              <a:spLocks noChangeArrowheads="1"/>
            </p:cNvSpPr>
            <p:nvPr/>
          </p:nvSpPr>
          <p:spPr bwMode="auto">
            <a:xfrm>
              <a:off x="3405883" y="2043976"/>
              <a:ext cx="729000" cy="1620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9644"/>
              <a:r>
                <a:rPr lang="sv-SE" sz="800" err="1">
                  <a:solidFill>
                    <a:prstClr val="black"/>
                  </a:solidFill>
                </a:rPr>
                <a:t>Linac</a:t>
              </a:r>
              <a:r>
                <a:rPr lang="sv-SE" sz="800">
                  <a:solidFill>
                    <a:prstClr val="black"/>
                  </a:solidFill>
                </a:rPr>
                <a:t> 1500 </a:t>
              </a:r>
              <a:r>
                <a:rPr lang="sv-SE" sz="800" err="1">
                  <a:solidFill>
                    <a:prstClr val="black"/>
                  </a:solidFill>
                </a:rPr>
                <a:t>Mev</a:t>
              </a:r>
              <a:endParaRPr lang="sv-SE" sz="800">
                <a:solidFill>
                  <a:prstClr val="black"/>
                </a:solidFill>
              </a:endParaRPr>
            </a:p>
          </p:txBody>
        </p:sp>
        <p:grpSp>
          <p:nvGrpSpPr>
            <p:cNvPr id="21" name="Grupp 20"/>
            <p:cNvGrpSpPr/>
            <p:nvPr/>
          </p:nvGrpSpPr>
          <p:grpSpPr>
            <a:xfrm>
              <a:off x="4477921" y="1661916"/>
              <a:ext cx="1100759" cy="506764"/>
              <a:chOff x="9399561" y="1072887"/>
              <a:chExt cx="1467678" cy="675685"/>
            </a:xfrm>
          </p:grpSpPr>
          <p:cxnSp>
            <p:nvCxnSpPr>
              <p:cNvPr id="214" name="Straight Connector 100"/>
              <p:cNvCxnSpPr>
                <a:endCxn id="238" idx="3"/>
              </p:cNvCxnSpPr>
              <p:nvPr/>
            </p:nvCxnSpPr>
            <p:spPr>
              <a:xfrm flipV="1">
                <a:off x="10073525" y="1305130"/>
                <a:ext cx="169055" cy="1737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5" name="Frihandsfigur 207"/>
              <p:cNvSpPr>
                <a:spLocks/>
              </p:cNvSpPr>
              <p:nvPr/>
            </p:nvSpPr>
            <p:spPr bwMode="auto">
              <a:xfrm flipH="1" flipV="1">
                <a:off x="9407413" y="1480404"/>
                <a:ext cx="659836" cy="214595"/>
              </a:xfrm>
              <a:custGeom>
                <a:avLst/>
                <a:gdLst>
                  <a:gd name="T0" fmla="*/ 0 w 1240631"/>
                  <a:gd name="T1" fmla="*/ 416719 h 416719"/>
                  <a:gd name="T2" fmla="*/ 219075 w 1240631"/>
                  <a:gd name="T3" fmla="*/ 261937 h 416719"/>
                  <a:gd name="T4" fmla="*/ 421481 w 1240631"/>
                  <a:gd name="T5" fmla="*/ 119062 h 416719"/>
                  <a:gd name="T6" fmla="*/ 583406 w 1240631"/>
                  <a:gd name="T7" fmla="*/ 28575 h 416719"/>
                  <a:gd name="T8" fmla="*/ 778668 w 1240631"/>
                  <a:gd name="T9" fmla="*/ 7144 h 416719"/>
                  <a:gd name="T10" fmla="*/ 1031081 w 1240631"/>
                  <a:gd name="T11" fmla="*/ 0 h 416719"/>
                  <a:gd name="T12" fmla="*/ 1240631 w 1240631"/>
                  <a:gd name="T13" fmla="*/ 2381 h 4167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240631"/>
                  <a:gd name="T22" fmla="*/ 0 h 416719"/>
                  <a:gd name="T23" fmla="*/ 1240631 w 1240631"/>
                  <a:gd name="T24" fmla="*/ 416719 h 41671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240631" h="416719">
                    <a:moveTo>
                      <a:pt x="0" y="416719"/>
                    </a:moveTo>
                    <a:lnTo>
                      <a:pt x="219075" y="261937"/>
                    </a:lnTo>
                    <a:cubicBezTo>
                      <a:pt x="289322" y="212328"/>
                      <a:pt x="360759" y="157956"/>
                      <a:pt x="421481" y="119062"/>
                    </a:cubicBezTo>
                    <a:cubicBezTo>
                      <a:pt x="482203" y="80168"/>
                      <a:pt x="523875" y="47228"/>
                      <a:pt x="583406" y="28575"/>
                    </a:cubicBezTo>
                    <a:cubicBezTo>
                      <a:pt x="642937" y="9922"/>
                      <a:pt x="704056" y="11907"/>
                      <a:pt x="778668" y="7144"/>
                    </a:cubicBezTo>
                    <a:cubicBezTo>
                      <a:pt x="853281" y="2382"/>
                      <a:pt x="1031081" y="0"/>
                      <a:pt x="1031081" y="0"/>
                    </a:cubicBezTo>
                    <a:lnTo>
                      <a:pt x="1240631" y="2381"/>
                    </a:ln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AutoShape 15"/>
              <p:cNvSpPr>
                <a:spLocks noChangeArrowheads="1"/>
              </p:cNvSpPr>
              <p:nvPr/>
            </p:nvSpPr>
            <p:spPr bwMode="auto">
              <a:xfrm rot="19229760" flipH="1" flipV="1">
                <a:off x="10021443" y="1465895"/>
                <a:ext cx="24316" cy="81608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008000"/>
                  </a:gs>
                  <a:gs pos="100000">
                    <a:srgbClr val="003B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AutoShape 55"/>
              <p:cNvSpPr>
                <a:spLocks noChangeArrowheads="1"/>
              </p:cNvSpPr>
              <p:nvPr/>
            </p:nvSpPr>
            <p:spPr bwMode="auto">
              <a:xfrm rot="10800000" flipH="1" flipV="1">
                <a:off x="9499516" y="1637553"/>
                <a:ext cx="40879" cy="111019"/>
              </a:xfrm>
              <a:prstGeom prst="roundRect">
                <a:avLst>
                  <a:gd name="adj" fmla="val 16667"/>
                </a:avLst>
              </a:prstGeom>
              <a:solidFill>
                <a:srgbClr val="66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AutoShape 56"/>
              <p:cNvSpPr>
                <a:spLocks noChangeArrowheads="1"/>
              </p:cNvSpPr>
              <p:nvPr/>
            </p:nvSpPr>
            <p:spPr bwMode="auto">
              <a:xfrm rot="9814767" flipH="1" flipV="1">
                <a:off x="9635933" y="1633725"/>
                <a:ext cx="44519" cy="111019"/>
              </a:xfrm>
              <a:prstGeom prst="roundRect">
                <a:avLst>
                  <a:gd name="adj" fmla="val 16667"/>
                </a:avLst>
              </a:prstGeom>
              <a:solidFill>
                <a:srgbClr val="66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AutoShape 56"/>
              <p:cNvSpPr>
                <a:spLocks noChangeArrowheads="1"/>
              </p:cNvSpPr>
              <p:nvPr/>
            </p:nvSpPr>
            <p:spPr bwMode="auto">
              <a:xfrm rot="9206976" flipH="1" flipV="1">
                <a:off x="9822151" y="1577365"/>
                <a:ext cx="44519" cy="111019"/>
              </a:xfrm>
              <a:prstGeom prst="roundRect">
                <a:avLst>
                  <a:gd name="adj" fmla="val 16667"/>
                </a:avLst>
              </a:prstGeom>
              <a:solidFill>
                <a:srgbClr val="66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AutoShape 56"/>
              <p:cNvSpPr>
                <a:spLocks noChangeArrowheads="1"/>
              </p:cNvSpPr>
              <p:nvPr/>
            </p:nvSpPr>
            <p:spPr bwMode="auto">
              <a:xfrm rot="8468328" flipH="1" flipV="1">
                <a:off x="9930903" y="1504696"/>
                <a:ext cx="44519" cy="111019"/>
              </a:xfrm>
              <a:prstGeom prst="roundRect">
                <a:avLst>
                  <a:gd name="adj" fmla="val 16667"/>
                </a:avLst>
              </a:prstGeom>
              <a:solidFill>
                <a:srgbClr val="66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AutoShape 15"/>
              <p:cNvSpPr>
                <a:spLocks noChangeArrowheads="1"/>
              </p:cNvSpPr>
              <p:nvPr/>
            </p:nvSpPr>
            <p:spPr bwMode="auto">
              <a:xfrm rot="19659426" flipH="1" flipV="1">
                <a:off x="9886502" y="1560179"/>
                <a:ext cx="24316" cy="81756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008000"/>
                  </a:gs>
                  <a:gs pos="100000">
                    <a:srgbClr val="003B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AutoShape 15"/>
              <p:cNvSpPr>
                <a:spLocks noChangeArrowheads="1"/>
              </p:cNvSpPr>
              <p:nvPr/>
            </p:nvSpPr>
            <p:spPr bwMode="auto">
              <a:xfrm flipH="1" flipV="1">
                <a:off x="9438400" y="1654477"/>
                <a:ext cx="24316" cy="75292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008000"/>
                  </a:gs>
                  <a:gs pos="100000">
                    <a:srgbClr val="003B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AutoShape 14"/>
              <p:cNvSpPr>
                <a:spLocks noChangeArrowheads="1"/>
              </p:cNvSpPr>
              <p:nvPr/>
            </p:nvSpPr>
            <p:spPr bwMode="auto">
              <a:xfrm flipH="1" flipV="1">
                <a:off x="9399561" y="1655665"/>
                <a:ext cx="24316" cy="74104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CC0000"/>
                  </a:gs>
                  <a:gs pos="100000">
                    <a:srgbClr val="5E00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AutoShape 15"/>
              <p:cNvSpPr>
                <a:spLocks noChangeArrowheads="1"/>
              </p:cNvSpPr>
              <p:nvPr/>
            </p:nvSpPr>
            <p:spPr bwMode="auto">
              <a:xfrm rot="21176831" flipH="1" flipV="1">
                <a:off x="9578289" y="1658155"/>
                <a:ext cx="24316" cy="75369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008000"/>
                  </a:gs>
                  <a:gs pos="100000">
                    <a:srgbClr val="003B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AutoShape 14"/>
              <p:cNvSpPr>
                <a:spLocks noChangeArrowheads="1"/>
              </p:cNvSpPr>
              <p:nvPr/>
            </p:nvSpPr>
            <p:spPr bwMode="auto">
              <a:xfrm rot="20387992" flipH="1" flipV="1">
                <a:off x="9717047" y="1652888"/>
                <a:ext cx="24316" cy="7512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CC0000"/>
                  </a:gs>
                  <a:gs pos="100000">
                    <a:srgbClr val="5E00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AutoShape 14"/>
              <p:cNvSpPr>
                <a:spLocks noChangeArrowheads="1"/>
              </p:cNvSpPr>
              <p:nvPr/>
            </p:nvSpPr>
            <p:spPr bwMode="auto">
              <a:xfrm rot="20387992" flipH="1" flipV="1">
                <a:off x="9775962" y="1637658"/>
                <a:ext cx="24316" cy="71440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CC0000"/>
                  </a:gs>
                  <a:gs pos="100000">
                    <a:srgbClr val="5E00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AutoShape 14"/>
              <p:cNvSpPr>
                <a:spLocks noChangeArrowheads="1"/>
              </p:cNvSpPr>
              <p:nvPr/>
            </p:nvSpPr>
            <p:spPr bwMode="auto">
              <a:xfrm rot="20387992" flipH="1" flipV="1">
                <a:off x="9746596" y="1645531"/>
                <a:ext cx="24316" cy="75127"/>
              </a:xfrm>
              <a:prstGeom prst="roundRect">
                <a:avLst>
                  <a:gd name="adj" fmla="val 16667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AutoShape 14"/>
              <p:cNvSpPr>
                <a:spLocks noChangeArrowheads="1"/>
              </p:cNvSpPr>
              <p:nvPr/>
            </p:nvSpPr>
            <p:spPr bwMode="auto">
              <a:xfrm rot="19276712" flipH="1" flipV="1">
                <a:off x="10055670" y="1441688"/>
                <a:ext cx="24316" cy="81263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CC0000"/>
                  </a:gs>
                  <a:gs pos="100000">
                    <a:srgbClr val="5E00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ihandsfigur 191"/>
              <p:cNvSpPr>
                <a:spLocks/>
              </p:cNvSpPr>
              <p:nvPr/>
            </p:nvSpPr>
            <p:spPr bwMode="auto">
              <a:xfrm>
                <a:off x="10205525" y="1116955"/>
                <a:ext cx="659836" cy="214596"/>
              </a:xfrm>
              <a:custGeom>
                <a:avLst/>
                <a:gdLst>
                  <a:gd name="T0" fmla="*/ 0 w 1240631"/>
                  <a:gd name="T1" fmla="*/ 416719 h 416719"/>
                  <a:gd name="T2" fmla="*/ 219075 w 1240631"/>
                  <a:gd name="T3" fmla="*/ 261937 h 416719"/>
                  <a:gd name="T4" fmla="*/ 421481 w 1240631"/>
                  <a:gd name="T5" fmla="*/ 119062 h 416719"/>
                  <a:gd name="T6" fmla="*/ 583406 w 1240631"/>
                  <a:gd name="T7" fmla="*/ 28575 h 416719"/>
                  <a:gd name="T8" fmla="*/ 778668 w 1240631"/>
                  <a:gd name="T9" fmla="*/ 7144 h 416719"/>
                  <a:gd name="T10" fmla="*/ 1031081 w 1240631"/>
                  <a:gd name="T11" fmla="*/ 0 h 416719"/>
                  <a:gd name="T12" fmla="*/ 1240631 w 1240631"/>
                  <a:gd name="T13" fmla="*/ 2381 h 4167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240631"/>
                  <a:gd name="T22" fmla="*/ 0 h 416719"/>
                  <a:gd name="T23" fmla="*/ 1240631 w 1240631"/>
                  <a:gd name="T24" fmla="*/ 416719 h 41671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240631" h="416719">
                    <a:moveTo>
                      <a:pt x="0" y="416719"/>
                    </a:moveTo>
                    <a:lnTo>
                      <a:pt x="219075" y="261937"/>
                    </a:lnTo>
                    <a:cubicBezTo>
                      <a:pt x="289322" y="212328"/>
                      <a:pt x="360759" y="157956"/>
                      <a:pt x="421481" y="119062"/>
                    </a:cubicBezTo>
                    <a:cubicBezTo>
                      <a:pt x="482203" y="80168"/>
                      <a:pt x="523875" y="47228"/>
                      <a:pt x="583406" y="28575"/>
                    </a:cubicBezTo>
                    <a:cubicBezTo>
                      <a:pt x="642937" y="9922"/>
                      <a:pt x="704056" y="11907"/>
                      <a:pt x="778668" y="7144"/>
                    </a:cubicBezTo>
                    <a:cubicBezTo>
                      <a:pt x="853281" y="2382"/>
                      <a:pt x="1031081" y="0"/>
                      <a:pt x="1031081" y="0"/>
                    </a:cubicBezTo>
                    <a:lnTo>
                      <a:pt x="1240631" y="2381"/>
                    </a:ln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AutoShape 14"/>
              <p:cNvSpPr>
                <a:spLocks noChangeArrowheads="1"/>
              </p:cNvSpPr>
              <p:nvPr/>
            </p:nvSpPr>
            <p:spPr bwMode="auto">
              <a:xfrm rot="20387992">
                <a:off x="10466522" y="1112361"/>
                <a:ext cx="24316" cy="71440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CC0000"/>
                  </a:gs>
                  <a:gs pos="100000">
                    <a:srgbClr val="5E00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AutoShape 14"/>
              <p:cNvSpPr>
                <a:spLocks noChangeArrowheads="1"/>
              </p:cNvSpPr>
              <p:nvPr/>
            </p:nvSpPr>
            <p:spPr bwMode="auto">
              <a:xfrm rot="20387992">
                <a:off x="10495888" y="1100801"/>
                <a:ext cx="24316" cy="75126"/>
              </a:xfrm>
              <a:prstGeom prst="roundRect">
                <a:avLst>
                  <a:gd name="adj" fmla="val 16667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AutoShape 55"/>
              <p:cNvSpPr>
                <a:spLocks noChangeArrowheads="1"/>
              </p:cNvSpPr>
              <p:nvPr/>
            </p:nvSpPr>
            <p:spPr bwMode="auto">
              <a:xfrm rot="10800000">
                <a:off x="10726405" y="1072887"/>
                <a:ext cx="40879" cy="111020"/>
              </a:xfrm>
              <a:prstGeom prst="roundRect">
                <a:avLst>
                  <a:gd name="adj" fmla="val 16667"/>
                </a:avLst>
              </a:prstGeom>
              <a:solidFill>
                <a:srgbClr val="66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AutoShape 56"/>
              <p:cNvSpPr>
                <a:spLocks noChangeArrowheads="1"/>
              </p:cNvSpPr>
              <p:nvPr/>
            </p:nvSpPr>
            <p:spPr bwMode="auto">
              <a:xfrm rot="9814767">
                <a:off x="10586347" y="1076715"/>
                <a:ext cx="44519" cy="111020"/>
              </a:xfrm>
              <a:prstGeom prst="roundRect">
                <a:avLst>
                  <a:gd name="adj" fmla="val 16667"/>
                </a:avLst>
              </a:prstGeom>
              <a:solidFill>
                <a:srgbClr val="66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AutoShape 15"/>
              <p:cNvSpPr>
                <a:spLocks noChangeArrowheads="1"/>
              </p:cNvSpPr>
              <p:nvPr/>
            </p:nvSpPr>
            <p:spPr bwMode="auto">
              <a:xfrm>
                <a:off x="10804084" y="1091689"/>
                <a:ext cx="24316" cy="75292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008000"/>
                  </a:gs>
                  <a:gs pos="100000">
                    <a:srgbClr val="003B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AutoShape 14"/>
              <p:cNvSpPr>
                <a:spLocks noChangeArrowheads="1"/>
              </p:cNvSpPr>
              <p:nvPr/>
            </p:nvSpPr>
            <p:spPr bwMode="auto">
              <a:xfrm>
                <a:off x="10842923" y="1091689"/>
                <a:ext cx="24316" cy="74104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CC0000"/>
                  </a:gs>
                  <a:gs pos="100000">
                    <a:srgbClr val="5E00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AutoShape 15"/>
              <p:cNvSpPr>
                <a:spLocks noChangeArrowheads="1"/>
              </p:cNvSpPr>
              <p:nvPr/>
            </p:nvSpPr>
            <p:spPr bwMode="auto">
              <a:xfrm rot="21176831">
                <a:off x="10664195" y="1087936"/>
                <a:ext cx="24316" cy="75369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008000"/>
                  </a:gs>
                  <a:gs pos="100000">
                    <a:srgbClr val="003B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AutoShape 14"/>
              <p:cNvSpPr>
                <a:spLocks noChangeArrowheads="1"/>
              </p:cNvSpPr>
              <p:nvPr/>
            </p:nvSpPr>
            <p:spPr bwMode="auto">
              <a:xfrm rot="20387992">
                <a:off x="10525437" y="1093444"/>
                <a:ext cx="24316" cy="75126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CC0000"/>
                  </a:gs>
                  <a:gs pos="100000">
                    <a:srgbClr val="5E00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AutoShape 15"/>
              <p:cNvSpPr>
                <a:spLocks noChangeArrowheads="1"/>
              </p:cNvSpPr>
              <p:nvPr/>
            </p:nvSpPr>
            <p:spPr bwMode="auto">
              <a:xfrm rot="19229760">
                <a:off x="10221040" y="1273956"/>
                <a:ext cx="24316" cy="81609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008000"/>
                  </a:gs>
                  <a:gs pos="100000">
                    <a:srgbClr val="003B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AutoShape 15"/>
              <p:cNvSpPr>
                <a:spLocks noChangeArrowheads="1"/>
              </p:cNvSpPr>
              <p:nvPr/>
            </p:nvSpPr>
            <p:spPr bwMode="auto">
              <a:xfrm rot="19659426">
                <a:off x="10355982" y="1179524"/>
                <a:ext cx="24316" cy="81756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008000"/>
                  </a:gs>
                  <a:gs pos="100000">
                    <a:srgbClr val="003B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AutoShape 56"/>
              <p:cNvSpPr>
                <a:spLocks noChangeArrowheads="1"/>
              </p:cNvSpPr>
              <p:nvPr/>
            </p:nvSpPr>
            <p:spPr bwMode="auto">
              <a:xfrm rot="9206976">
                <a:off x="10400130" y="1133076"/>
                <a:ext cx="44519" cy="111020"/>
              </a:xfrm>
              <a:prstGeom prst="roundRect">
                <a:avLst>
                  <a:gd name="adj" fmla="val 16667"/>
                </a:avLst>
              </a:prstGeom>
              <a:solidFill>
                <a:srgbClr val="66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AutoShape 14"/>
              <p:cNvSpPr>
                <a:spLocks noChangeArrowheads="1"/>
              </p:cNvSpPr>
              <p:nvPr/>
            </p:nvSpPr>
            <p:spPr bwMode="auto">
              <a:xfrm rot="19276712">
                <a:off x="10186814" y="1298507"/>
                <a:ext cx="24316" cy="81264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CC0000"/>
                  </a:gs>
                  <a:gs pos="100000">
                    <a:srgbClr val="5E00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AutoShape 56"/>
              <p:cNvSpPr>
                <a:spLocks noChangeArrowheads="1"/>
              </p:cNvSpPr>
              <p:nvPr/>
            </p:nvSpPr>
            <p:spPr bwMode="auto">
              <a:xfrm rot="8468328">
                <a:off x="10291379" y="1205746"/>
                <a:ext cx="44519" cy="111020"/>
              </a:xfrm>
              <a:prstGeom prst="roundRect">
                <a:avLst>
                  <a:gd name="adj" fmla="val 16667"/>
                </a:avLst>
              </a:prstGeom>
              <a:solidFill>
                <a:srgbClr val="66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" name="Grupp 21"/>
            <p:cNvGrpSpPr/>
            <p:nvPr/>
          </p:nvGrpSpPr>
          <p:grpSpPr>
            <a:xfrm>
              <a:off x="1119130" y="2085427"/>
              <a:ext cx="1029710" cy="433496"/>
              <a:chOff x="2849537" y="1637419"/>
              <a:chExt cx="1372947" cy="577995"/>
            </a:xfrm>
          </p:grpSpPr>
          <p:sp>
            <p:nvSpPr>
              <p:cNvPr id="186" name="Frihandsfigur 191"/>
              <p:cNvSpPr>
                <a:spLocks/>
              </p:cNvSpPr>
              <p:nvPr/>
            </p:nvSpPr>
            <p:spPr bwMode="auto">
              <a:xfrm>
                <a:off x="3556280" y="1690992"/>
                <a:ext cx="658370" cy="214595"/>
              </a:xfrm>
              <a:custGeom>
                <a:avLst/>
                <a:gdLst>
                  <a:gd name="T0" fmla="*/ 0 w 1240631"/>
                  <a:gd name="T1" fmla="*/ 416719 h 416719"/>
                  <a:gd name="T2" fmla="*/ 219075 w 1240631"/>
                  <a:gd name="T3" fmla="*/ 261937 h 416719"/>
                  <a:gd name="T4" fmla="*/ 421481 w 1240631"/>
                  <a:gd name="T5" fmla="*/ 119062 h 416719"/>
                  <a:gd name="T6" fmla="*/ 583406 w 1240631"/>
                  <a:gd name="T7" fmla="*/ 28575 h 416719"/>
                  <a:gd name="T8" fmla="*/ 778668 w 1240631"/>
                  <a:gd name="T9" fmla="*/ 7144 h 416719"/>
                  <a:gd name="T10" fmla="*/ 1031081 w 1240631"/>
                  <a:gd name="T11" fmla="*/ 0 h 416719"/>
                  <a:gd name="T12" fmla="*/ 1240631 w 1240631"/>
                  <a:gd name="T13" fmla="*/ 2381 h 4167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240631"/>
                  <a:gd name="T22" fmla="*/ 0 h 416719"/>
                  <a:gd name="T23" fmla="*/ 1240631 w 1240631"/>
                  <a:gd name="T24" fmla="*/ 416719 h 41671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240631" h="416719">
                    <a:moveTo>
                      <a:pt x="0" y="416719"/>
                    </a:moveTo>
                    <a:lnTo>
                      <a:pt x="219075" y="261937"/>
                    </a:lnTo>
                    <a:cubicBezTo>
                      <a:pt x="289322" y="212328"/>
                      <a:pt x="360759" y="157956"/>
                      <a:pt x="421481" y="119062"/>
                    </a:cubicBezTo>
                    <a:cubicBezTo>
                      <a:pt x="482203" y="80168"/>
                      <a:pt x="523875" y="47228"/>
                      <a:pt x="583406" y="28575"/>
                    </a:cubicBezTo>
                    <a:cubicBezTo>
                      <a:pt x="642937" y="9922"/>
                      <a:pt x="704056" y="11907"/>
                      <a:pt x="778668" y="7144"/>
                    </a:cubicBezTo>
                    <a:cubicBezTo>
                      <a:pt x="853281" y="2382"/>
                      <a:pt x="1031081" y="0"/>
                      <a:pt x="1031081" y="0"/>
                    </a:cubicBezTo>
                    <a:lnTo>
                      <a:pt x="1240631" y="2381"/>
                    </a:ln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AutoShape 15"/>
              <p:cNvSpPr>
                <a:spLocks noChangeArrowheads="1"/>
              </p:cNvSpPr>
              <p:nvPr/>
            </p:nvSpPr>
            <p:spPr bwMode="auto">
              <a:xfrm rot="19229760">
                <a:off x="3577722" y="1838487"/>
                <a:ext cx="24262" cy="81608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008000"/>
                  </a:gs>
                  <a:gs pos="100000">
                    <a:srgbClr val="003B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AutoShape 55"/>
              <p:cNvSpPr>
                <a:spLocks noChangeArrowheads="1"/>
              </p:cNvSpPr>
              <p:nvPr/>
            </p:nvSpPr>
            <p:spPr bwMode="auto">
              <a:xfrm rot="10800000">
                <a:off x="4081963" y="1637419"/>
                <a:ext cx="40788" cy="111019"/>
              </a:xfrm>
              <a:prstGeom prst="roundRect">
                <a:avLst>
                  <a:gd name="adj" fmla="val 16667"/>
                </a:avLst>
              </a:prstGeom>
              <a:solidFill>
                <a:srgbClr val="66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AutoShape 56"/>
              <p:cNvSpPr>
                <a:spLocks noChangeArrowheads="1"/>
              </p:cNvSpPr>
              <p:nvPr/>
            </p:nvSpPr>
            <p:spPr bwMode="auto">
              <a:xfrm rot="9814767">
                <a:off x="3942217" y="1641247"/>
                <a:ext cx="44420" cy="111019"/>
              </a:xfrm>
              <a:prstGeom prst="roundRect">
                <a:avLst>
                  <a:gd name="adj" fmla="val 16667"/>
                </a:avLst>
              </a:prstGeom>
              <a:solidFill>
                <a:srgbClr val="66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AutoShape 56"/>
              <p:cNvSpPr>
                <a:spLocks noChangeArrowheads="1"/>
              </p:cNvSpPr>
              <p:nvPr/>
            </p:nvSpPr>
            <p:spPr bwMode="auto">
              <a:xfrm rot="9206976">
                <a:off x="3756413" y="1697607"/>
                <a:ext cx="44420" cy="111019"/>
              </a:xfrm>
              <a:prstGeom prst="roundRect">
                <a:avLst>
                  <a:gd name="adj" fmla="val 16667"/>
                </a:avLst>
              </a:prstGeom>
              <a:solidFill>
                <a:srgbClr val="66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AutoShape 56"/>
              <p:cNvSpPr>
                <a:spLocks noChangeArrowheads="1"/>
              </p:cNvSpPr>
              <p:nvPr/>
            </p:nvSpPr>
            <p:spPr bwMode="auto">
              <a:xfrm rot="8468328">
                <a:off x="3647903" y="1770275"/>
                <a:ext cx="44420" cy="111019"/>
              </a:xfrm>
              <a:prstGeom prst="roundRect">
                <a:avLst>
                  <a:gd name="adj" fmla="val 16667"/>
                </a:avLst>
              </a:prstGeom>
              <a:solidFill>
                <a:srgbClr val="66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AutoShape 15"/>
              <p:cNvSpPr>
                <a:spLocks noChangeArrowheads="1"/>
              </p:cNvSpPr>
              <p:nvPr/>
            </p:nvSpPr>
            <p:spPr bwMode="auto">
              <a:xfrm rot="19659426">
                <a:off x="3712363" y="1744056"/>
                <a:ext cx="24262" cy="81755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008000"/>
                  </a:gs>
                  <a:gs pos="100000">
                    <a:srgbClr val="003B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AutoShape 15"/>
              <p:cNvSpPr>
                <a:spLocks noChangeArrowheads="1"/>
              </p:cNvSpPr>
              <p:nvPr/>
            </p:nvSpPr>
            <p:spPr bwMode="auto">
              <a:xfrm>
                <a:off x="4159469" y="1656222"/>
                <a:ext cx="24262" cy="75292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008000"/>
                  </a:gs>
                  <a:gs pos="100000">
                    <a:srgbClr val="003B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AutoShape 14"/>
              <p:cNvSpPr>
                <a:spLocks noChangeArrowheads="1"/>
              </p:cNvSpPr>
              <p:nvPr/>
            </p:nvSpPr>
            <p:spPr bwMode="auto">
              <a:xfrm>
                <a:off x="4198222" y="1656222"/>
                <a:ext cx="24262" cy="74104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CC0000"/>
                  </a:gs>
                  <a:gs pos="100000">
                    <a:srgbClr val="5E00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AutoShape 15"/>
              <p:cNvSpPr>
                <a:spLocks noChangeArrowheads="1"/>
              </p:cNvSpPr>
              <p:nvPr/>
            </p:nvSpPr>
            <p:spPr bwMode="auto">
              <a:xfrm rot="21176831">
                <a:off x="4019892" y="1652467"/>
                <a:ext cx="24262" cy="75369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008000"/>
                  </a:gs>
                  <a:gs pos="100000">
                    <a:srgbClr val="003B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AutoShape 14"/>
              <p:cNvSpPr>
                <a:spLocks noChangeArrowheads="1"/>
              </p:cNvSpPr>
              <p:nvPr/>
            </p:nvSpPr>
            <p:spPr bwMode="auto">
              <a:xfrm rot="20387992">
                <a:off x="3881442" y="1657977"/>
                <a:ext cx="24262" cy="75126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CC0000"/>
                  </a:gs>
                  <a:gs pos="100000">
                    <a:srgbClr val="5E00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AutoShape 14"/>
              <p:cNvSpPr>
                <a:spLocks noChangeArrowheads="1"/>
              </p:cNvSpPr>
              <p:nvPr/>
            </p:nvSpPr>
            <p:spPr bwMode="auto">
              <a:xfrm rot="20387992">
                <a:off x="3822657" y="1676892"/>
                <a:ext cx="24262" cy="71440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CC0000"/>
                  </a:gs>
                  <a:gs pos="100000">
                    <a:srgbClr val="5E00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AutoShape 14"/>
              <p:cNvSpPr>
                <a:spLocks noChangeArrowheads="1"/>
              </p:cNvSpPr>
              <p:nvPr/>
            </p:nvSpPr>
            <p:spPr bwMode="auto">
              <a:xfrm rot="20387992">
                <a:off x="3851958" y="1665333"/>
                <a:ext cx="24262" cy="75126"/>
              </a:xfrm>
              <a:prstGeom prst="roundRect">
                <a:avLst>
                  <a:gd name="adj" fmla="val 16667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AutoShape 14"/>
              <p:cNvSpPr>
                <a:spLocks noChangeArrowheads="1"/>
              </p:cNvSpPr>
              <p:nvPr/>
            </p:nvSpPr>
            <p:spPr bwMode="auto">
              <a:xfrm rot="19276712">
                <a:off x="3543571" y="1863039"/>
                <a:ext cx="24262" cy="81263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CC0000"/>
                  </a:gs>
                  <a:gs pos="100000">
                    <a:srgbClr val="5E00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ihandsfigur 207"/>
              <p:cNvSpPr>
                <a:spLocks/>
              </p:cNvSpPr>
              <p:nvPr/>
            </p:nvSpPr>
            <p:spPr bwMode="auto">
              <a:xfrm flipH="1" flipV="1">
                <a:off x="2857389" y="1947247"/>
                <a:ext cx="659836" cy="214595"/>
              </a:xfrm>
              <a:custGeom>
                <a:avLst/>
                <a:gdLst>
                  <a:gd name="T0" fmla="*/ 0 w 1240631"/>
                  <a:gd name="T1" fmla="*/ 416719 h 416719"/>
                  <a:gd name="T2" fmla="*/ 219075 w 1240631"/>
                  <a:gd name="T3" fmla="*/ 261937 h 416719"/>
                  <a:gd name="T4" fmla="*/ 421481 w 1240631"/>
                  <a:gd name="T5" fmla="*/ 119062 h 416719"/>
                  <a:gd name="T6" fmla="*/ 583406 w 1240631"/>
                  <a:gd name="T7" fmla="*/ 28575 h 416719"/>
                  <a:gd name="T8" fmla="*/ 778668 w 1240631"/>
                  <a:gd name="T9" fmla="*/ 7144 h 416719"/>
                  <a:gd name="T10" fmla="*/ 1031081 w 1240631"/>
                  <a:gd name="T11" fmla="*/ 0 h 416719"/>
                  <a:gd name="T12" fmla="*/ 1240631 w 1240631"/>
                  <a:gd name="T13" fmla="*/ 2381 h 4167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240631"/>
                  <a:gd name="T22" fmla="*/ 0 h 416719"/>
                  <a:gd name="T23" fmla="*/ 1240631 w 1240631"/>
                  <a:gd name="T24" fmla="*/ 416719 h 41671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240631" h="416719">
                    <a:moveTo>
                      <a:pt x="0" y="416719"/>
                    </a:moveTo>
                    <a:lnTo>
                      <a:pt x="219075" y="261937"/>
                    </a:lnTo>
                    <a:cubicBezTo>
                      <a:pt x="289322" y="212328"/>
                      <a:pt x="360759" y="157956"/>
                      <a:pt x="421481" y="119062"/>
                    </a:cubicBezTo>
                    <a:cubicBezTo>
                      <a:pt x="482203" y="80168"/>
                      <a:pt x="523875" y="47228"/>
                      <a:pt x="583406" y="28575"/>
                    </a:cubicBezTo>
                    <a:cubicBezTo>
                      <a:pt x="642937" y="9922"/>
                      <a:pt x="704056" y="11907"/>
                      <a:pt x="778668" y="7144"/>
                    </a:cubicBezTo>
                    <a:cubicBezTo>
                      <a:pt x="853281" y="2382"/>
                      <a:pt x="1031081" y="0"/>
                      <a:pt x="1031081" y="0"/>
                    </a:cubicBezTo>
                    <a:lnTo>
                      <a:pt x="1240631" y="2381"/>
                    </a:ln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AutoShape 15"/>
              <p:cNvSpPr>
                <a:spLocks noChangeArrowheads="1"/>
              </p:cNvSpPr>
              <p:nvPr/>
            </p:nvSpPr>
            <p:spPr bwMode="auto">
              <a:xfrm rot="19229760" flipH="1" flipV="1">
                <a:off x="3471419" y="1932738"/>
                <a:ext cx="24316" cy="81608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008000"/>
                  </a:gs>
                  <a:gs pos="100000">
                    <a:srgbClr val="003B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AutoShape 55"/>
              <p:cNvSpPr>
                <a:spLocks noChangeArrowheads="1"/>
              </p:cNvSpPr>
              <p:nvPr/>
            </p:nvSpPr>
            <p:spPr bwMode="auto">
              <a:xfrm rot="10800000" flipH="1" flipV="1">
                <a:off x="2949492" y="2104395"/>
                <a:ext cx="40879" cy="111019"/>
              </a:xfrm>
              <a:prstGeom prst="roundRect">
                <a:avLst>
                  <a:gd name="adj" fmla="val 16667"/>
                </a:avLst>
              </a:prstGeom>
              <a:solidFill>
                <a:srgbClr val="66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AutoShape 56"/>
              <p:cNvSpPr>
                <a:spLocks noChangeArrowheads="1"/>
              </p:cNvSpPr>
              <p:nvPr/>
            </p:nvSpPr>
            <p:spPr bwMode="auto">
              <a:xfrm rot="9814767" flipH="1" flipV="1">
                <a:off x="3085909" y="2100567"/>
                <a:ext cx="44519" cy="111019"/>
              </a:xfrm>
              <a:prstGeom prst="roundRect">
                <a:avLst>
                  <a:gd name="adj" fmla="val 16667"/>
                </a:avLst>
              </a:prstGeom>
              <a:solidFill>
                <a:srgbClr val="66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AutoShape 56"/>
              <p:cNvSpPr>
                <a:spLocks noChangeArrowheads="1"/>
              </p:cNvSpPr>
              <p:nvPr/>
            </p:nvSpPr>
            <p:spPr bwMode="auto">
              <a:xfrm rot="9206976" flipH="1" flipV="1">
                <a:off x="3272127" y="2044207"/>
                <a:ext cx="44519" cy="111019"/>
              </a:xfrm>
              <a:prstGeom prst="roundRect">
                <a:avLst>
                  <a:gd name="adj" fmla="val 16667"/>
                </a:avLst>
              </a:prstGeom>
              <a:solidFill>
                <a:srgbClr val="66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AutoShape 56"/>
              <p:cNvSpPr>
                <a:spLocks noChangeArrowheads="1"/>
              </p:cNvSpPr>
              <p:nvPr/>
            </p:nvSpPr>
            <p:spPr bwMode="auto">
              <a:xfrm rot="8468328" flipH="1" flipV="1">
                <a:off x="3380879" y="1971539"/>
                <a:ext cx="44519" cy="111019"/>
              </a:xfrm>
              <a:prstGeom prst="roundRect">
                <a:avLst>
                  <a:gd name="adj" fmla="val 16667"/>
                </a:avLst>
              </a:prstGeom>
              <a:solidFill>
                <a:srgbClr val="66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AutoShape 15"/>
              <p:cNvSpPr>
                <a:spLocks noChangeArrowheads="1"/>
              </p:cNvSpPr>
              <p:nvPr/>
            </p:nvSpPr>
            <p:spPr bwMode="auto">
              <a:xfrm rot="19659426" flipH="1" flipV="1">
                <a:off x="3336478" y="2027021"/>
                <a:ext cx="24316" cy="81755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008000"/>
                  </a:gs>
                  <a:gs pos="100000">
                    <a:srgbClr val="003B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AutoShape 15"/>
              <p:cNvSpPr>
                <a:spLocks noChangeArrowheads="1"/>
              </p:cNvSpPr>
              <p:nvPr/>
            </p:nvSpPr>
            <p:spPr bwMode="auto">
              <a:xfrm flipH="1" flipV="1">
                <a:off x="2888376" y="2121320"/>
                <a:ext cx="24316" cy="75292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008000"/>
                  </a:gs>
                  <a:gs pos="100000">
                    <a:srgbClr val="003B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AutoShape 14"/>
              <p:cNvSpPr>
                <a:spLocks noChangeArrowheads="1"/>
              </p:cNvSpPr>
              <p:nvPr/>
            </p:nvSpPr>
            <p:spPr bwMode="auto">
              <a:xfrm flipH="1" flipV="1">
                <a:off x="2849537" y="2122507"/>
                <a:ext cx="24316" cy="74104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CC0000"/>
                  </a:gs>
                  <a:gs pos="100000">
                    <a:srgbClr val="5E00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AutoShape 15"/>
              <p:cNvSpPr>
                <a:spLocks noChangeArrowheads="1"/>
              </p:cNvSpPr>
              <p:nvPr/>
            </p:nvSpPr>
            <p:spPr bwMode="auto">
              <a:xfrm rot="21176831" flipH="1" flipV="1">
                <a:off x="3028265" y="2124997"/>
                <a:ext cx="24316" cy="75369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008000"/>
                  </a:gs>
                  <a:gs pos="100000">
                    <a:srgbClr val="003B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AutoShape 14"/>
              <p:cNvSpPr>
                <a:spLocks noChangeArrowheads="1"/>
              </p:cNvSpPr>
              <p:nvPr/>
            </p:nvSpPr>
            <p:spPr bwMode="auto">
              <a:xfrm rot="20387992" flipH="1" flipV="1">
                <a:off x="3167023" y="2119730"/>
                <a:ext cx="24316" cy="75126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CC0000"/>
                  </a:gs>
                  <a:gs pos="100000">
                    <a:srgbClr val="5E00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AutoShape 14"/>
              <p:cNvSpPr>
                <a:spLocks noChangeArrowheads="1"/>
              </p:cNvSpPr>
              <p:nvPr/>
            </p:nvSpPr>
            <p:spPr bwMode="auto">
              <a:xfrm rot="20387992" flipH="1" flipV="1">
                <a:off x="3225938" y="2104500"/>
                <a:ext cx="24316" cy="71440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CC0000"/>
                  </a:gs>
                  <a:gs pos="100000">
                    <a:srgbClr val="5E00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AutoShape 14"/>
              <p:cNvSpPr>
                <a:spLocks noChangeArrowheads="1"/>
              </p:cNvSpPr>
              <p:nvPr/>
            </p:nvSpPr>
            <p:spPr bwMode="auto">
              <a:xfrm rot="20387992" flipH="1" flipV="1">
                <a:off x="3196572" y="2112374"/>
                <a:ext cx="24316" cy="75126"/>
              </a:xfrm>
              <a:prstGeom prst="roundRect">
                <a:avLst>
                  <a:gd name="adj" fmla="val 16667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AutoShape 14"/>
              <p:cNvSpPr>
                <a:spLocks noChangeArrowheads="1"/>
              </p:cNvSpPr>
              <p:nvPr/>
            </p:nvSpPr>
            <p:spPr bwMode="auto">
              <a:xfrm rot="19276712" flipH="1" flipV="1">
                <a:off x="3505646" y="1908531"/>
                <a:ext cx="24316" cy="81263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CC0000"/>
                  </a:gs>
                  <a:gs pos="100000">
                    <a:srgbClr val="5E00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800">
                  <a:solidFill>
                    <a:prstClr val="black"/>
                  </a:solidFill>
                </a:endParaRPr>
              </a:p>
            </p:txBody>
          </p:sp>
        </p:grpSp>
        <p:cxnSp>
          <p:nvCxnSpPr>
            <p:cNvPr id="23" name="Straight Connector 47"/>
            <p:cNvCxnSpPr/>
            <p:nvPr/>
          </p:nvCxnSpPr>
          <p:spPr>
            <a:xfrm flipH="1">
              <a:off x="126881" y="2476742"/>
              <a:ext cx="992249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AutoShape 16"/>
            <p:cNvSpPr>
              <a:spLocks noChangeArrowheads="1"/>
            </p:cNvSpPr>
            <p:nvPr/>
          </p:nvSpPr>
          <p:spPr bwMode="auto">
            <a:xfrm rot="21596453">
              <a:off x="288853" y="2394399"/>
              <a:ext cx="729000" cy="1620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9644"/>
              <a:r>
                <a:rPr lang="sv-SE" sz="800" err="1">
                  <a:solidFill>
                    <a:prstClr val="black"/>
                  </a:solidFill>
                </a:rPr>
                <a:t>Linac</a:t>
              </a:r>
              <a:r>
                <a:rPr lang="sv-SE" sz="800">
                  <a:solidFill>
                    <a:prstClr val="black"/>
                  </a:solidFill>
                </a:rPr>
                <a:t> 250 MeV</a:t>
              </a:r>
            </a:p>
          </p:txBody>
        </p:sp>
        <p:sp>
          <p:nvSpPr>
            <p:cNvPr id="25" name="Freeform 25"/>
            <p:cNvSpPr>
              <a:spLocks/>
            </p:cNvSpPr>
            <p:nvPr/>
          </p:nvSpPr>
          <p:spPr bwMode="auto">
            <a:xfrm>
              <a:off x="28220" y="2394395"/>
              <a:ext cx="98661" cy="162000"/>
            </a:xfrm>
            <a:custGeom>
              <a:avLst/>
              <a:gdLst>
                <a:gd name="T0" fmla="*/ 2147483647 w 136"/>
                <a:gd name="T1" fmla="*/ 2147483647 h 181"/>
                <a:gd name="T2" fmla="*/ 2147483647 w 136"/>
                <a:gd name="T3" fmla="*/ 0 h 181"/>
                <a:gd name="T4" fmla="*/ 0 w 136"/>
                <a:gd name="T5" fmla="*/ 0 h 181"/>
                <a:gd name="T6" fmla="*/ 0 w 136"/>
                <a:gd name="T7" fmla="*/ 2147483647 h 181"/>
                <a:gd name="T8" fmla="*/ 2147483647 w 136"/>
                <a:gd name="T9" fmla="*/ 2147483647 h 181"/>
                <a:gd name="T10" fmla="*/ 2147483647 w 136"/>
                <a:gd name="T11" fmla="*/ 2147483647 h 1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6"/>
                <a:gd name="T19" fmla="*/ 0 h 181"/>
                <a:gd name="T20" fmla="*/ 136 w 136"/>
                <a:gd name="T21" fmla="*/ 181 h 1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6" h="181">
                  <a:moveTo>
                    <a:pt x="136" y="45"/>
                  </a:moveTo>
                  <a:lnTo>
                    <a:pt x="136" y="0"/>
                  </a:lnTo>
                  <a:lnTo>
                    <a:pt x="0" y="0"/>
                  </a:lnTo>
                  <a:lnTo>
                    <a:pt x="0" y="181"/>
                  </a:lnTo>
                  <a:lnTo>
                    <a:pt x="136" y="181"/>
                  </a:lnTo>
                  <a:lnTo>
                    <a:pt x="136" y="136"/>
                  </a:lnTo>
                </a:path>
              </a:pathLst>
            </a:custGeom>
            <a:gradFill rotWithShape="1">
              <a:gsLst>
                <a:gs pos="0">
                  <a:srgbClr val="CC9900"/>
                </a:gs>
                <a:gs pos="100000">
                  <a:srgbClr val="E9D391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 b="1">
                <a:solidFill>
                  <a:prstClr val="black"/>
                </a:solidFill>
              </a:endParaRPr>
            </a:p>
          </p:txBody>
        </p:sp>
        <p:cxnSp>
          <p:nvCxnSpPr>
            <p:cNvPr id="26" name="Straight Connector 4"/>
            <p:cNvCxnSpPr>
              <a:cxnSpLocks noChangeShapeType="1"/>
              <a:stCxn id="19" idx="3"/>
              <a:endCxn id="20" idx="1"/>
            </p:cNvCxnSpPr>
            <p:nvPr/>
          </p:nvCxnSpPr>
          <p:spPr bwMode="auto">
            <a:xfrm>
              <a:off x="3038912" y="2124976"/>
              <a:ext cx="366971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Straight Connector 4"/>
            <p:cNvCxnSpPr>
              <a:cxnSpLocks noChangeShapeType="1"/>
              <a:stCxn id="194" idx="3"/>
              <a:endCxn id="19" idx="1"/>
            </p:cNvCxnSpPr>
            <p:nvPr/>
          </p:nvCxnSpPr>
          <p:spPr bwMode="auto">
            <a:xfrm flipV="1">
              <a:off x="2148840" y="2124976"/>
              <a:ext cx="161072" cy="2342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Straight Connector 100"/>
            <p:cNvCxnSpPr>
              <a:stCxn id="238" idx="3"/>
              <a:endCxn id="184" idx="1"/>
            </p:cNvCxnSpPr>
            <p:nvPr/>
          </p:nvCxnSpPr>
          <p:spPr>
            <a:xfrm flipV="1">
              <a:off x="5110184" y="1605758"/>
              <a:ext cx="243383" cy="2317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Grupp 28"/>
            <p:cNvGrpSpPr/>
            <p:nvPr/>
          </p:nvGrpSpPr>
          <p:grpSpPr>
            <a:xfrm>
              <a:off x="5351563" y="1400365"/>
              <a:ext cx="510319" cy="230163"/>
              <a:chOff x="7234373" y="618224"/>
              <a:chExt cx="680425" cy="306884"/>
            </a:xfrm>
          </p:grpSpPr>
          <p:sp>
            <p:nvSpPr>
              <p:cNvPr id="172" name="Frihandsfigur 191"/>
              <p:cNvSpPr>
                <a:spLocks/>
              </p:cNvSpPr>
              <p:nvPr/>
            </p:nvSpPr>
            <p:spPr bwMode="auto">
              <a:xfrm>
                <a:off x="7253084" y="662292"/>
                <a:ext cx="659836" cy="214596"/>
              </a:xfrm>
              <a:custGeom>
                <a:avLst/>
                <a:gdLst>
                  <a:gd name="T0" fmla="*/ 0 w 1240631"/>
                  <a:gd name="T1" fmla="*/ 416719 h 416719"/>
                  <a:gd name="T2" fmla="*/ 219075 w 1240631"/>
                  <a:gd name="T3" fmla="*/ 261937 h 416719"/>
                  <a:gd name="T4" fmla="*/ 421481 w 1240631"/>
                  <a:gd name="T5" fmla="*/ 119062 h 416719"/>
                  <a:gd name="T6" fmla="*/ 583406 w 1240631"/>
                  <a:gd name="T7" fmla="*/ 28575 h 416719"/>
                  <a:gd name="T8" fmla="*/ 778668 w 1240631"/>
                  <a:gd name="T9" fmla="*/ 7144 h 416719"/>
                  <a:gd name="T10" fmla="*/ 1031081 w 1240631"/>
                  <a:gd name="T11" fmla="*/ 0 h 416719"/>
                  <a:gd name="T12" fmla="*/ 1240631 w 1240631"/>
                  <a:gd name="T13" fmla="*/ 2381 h 4167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240631"/>
                  <a:gd name="T22" fmla="*/ 0 h 416719"/>
                  <a:gd name="T23" fmla="*/ 1240631 w 1240631"/>
                  <a:gd name="T24" fmla="*/ 416719 h 41671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240631" h="416719">
                    <a:moveTo>
                      <a:pt x="0" y="416719"/>
                    </a:moveTo>
                    <a:lnTo>
                      <a:pt x="219075" y="261937"/>
                    </a:lnTo>
                    <a:cubicBezTo>
                      <a:pt x="289322" y="212328"/>
                      <a:pt x="360759" y="157956"/>
                      <a:pt x="421481" y="119062"/>
                    </a:cubicBezTo>
                    <a:cubicBezTo>
                      <a:pt x="482203" y="80168"/>
                      <a:pt x="523875" y="47228"/>
                      <a:pt x="583406" y="28575"/>
                    </a:cubicBezTo>
                    <a:cubicBezTo>
                      <a:pt x="642937" y="9922"/>
                      <a:pt x="704056" y="11907"/>
                      <a:pt x="778668" y="7144"/>
                    </a:cubicBezTo>
                    <a:cubicBezTo>
                      <a:pt x="853281" y="2382"/>
                      <a:pt x="1031081" y="0"/>
                      <a:pt x="1031081" y="0"/>
                    </a:cubicBezTo>
                    <a:lnTo>
                      <a:pt x="1240631" y="2381"/>
                    </a:ln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AutoShape 14"/>
              <p:cNvSpPr>
                <a:spLocks noChangeArrowheads="1"/>
              </p:cNvSpPr>
              <p:nvPr/>
            </p:nvSpPr>
            <p:spPr bwMode="auto">
              <a:xfrm rot="20387992">
                <a:off x="7514081" y="657698"/>
                <a:ext cx="24316" cy="71440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CC0000"/>
                  </a:gs>
                  <a:gs pos="100000">
                    <a:srgbClr val="5E00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AutoShape 14"/>
              <p:cNvSpPr>
                <a:spLocks noChangeArrowheads="1"/>
              </p:cNvSpPr>
              <p:nvPr/>
            </p:nvSpPr>
            <p:spPr bwMode="auto">
              <a:xfrm rot="20387992">
                <a:off x="7543447" y="646138"/>
                <a:ext cx="24316" cy="75126"/>
              </a:xfrm>
              <a:prstGeom prst="roundRect">
                <a:avLst>
                  <a:gd name="adj" fmla="val 16667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AutoShape 55"/>
              <p:cNvSpPr>
                <a:spLocks noChangeArrowheads="1"/>
              </p:cNvSpPr>
              <p:nvPr/>
            </p:nvSpPr>
            <p:spPr bwMode="auto">
              <a:xfrm rot="10800000">
                <a:off x="7773964" y="618224"/>
                <a:ext cx="40879" cy="111020"/>
              </a:xfrm>
              <a:prstGeom prst="roundRect">
                <a:avLst>
                  <a:gd name="adj" fmla="val 16667"/>
                </a:avLst>
              </a:prstGeom>
              <a:solidFill>
                <a:srgbClr val="66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AutoShape 56"/>
              <p:cNvSpPr>
                <a:spLocks noChangeArrowheads="1"/>
              </p:cNvSpPr>
              <p:nvPr/>
            </p:nvSpPr>
            <p:spPr bwMode="auto">
              <a:xfrm rot="9814767">
                <a:off x="7633906" y="622052"/>
                <a:ext cx="44519" cy="111020"/>
              </a:xfrm>
              <a:prstGeom prst="roundRect">
                <a:avLst>
                  <a:gd name="adj" fmla="val 16667"/>
                </a:avLst>
              </a:prstGeom>
              <a:solidFill>
                <a:srgbClr val="66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AutoShape 15"/>
              <p:cNvSpPr>
                <a:spLocks noChangeArrowheads="1"/>
              </p:cNvSpPr>
              <p:nvPr/>
            </p:nvSpPr>
            <p:spPr bwMode="auto">
              <a:xfrm>
                <a:off x="7851643" y="637026"/>
                <a:ext cx="24316" cy="75292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008000"/>
                  </a:gs>
                  <a:gs pos="100000">
                    <a:srgbClr val="003B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AutoShape 14"/>
              <p:cNvSpPr>
                <a:spLocks noChangeArrowheads="1"/>
              </p:cNvSpPr>
              <p:nvPr/>
            </p:nvSpPr>
            <p:spPr bwMode="auto">
              <a:xfrm>
                <a:off x="7890482" y="637026"/>
                <a:ext cx="24316" cy="74104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CC0000"/>
                  </a:gs>
                  <a:gs pos="100000">
                    <a:srgbClr val="5E00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AutoShape 15"/>
              <p:cNvSpPr>
                <a:spLocks noChangeArrowheads="1"/>
              </p:cNvSpPr>
              <p:nvPr/>
            </p:nvSpPr>
            <p:spPr bwMode="auto">
              <a:xfrm rot="21176831">
                <a:off x="7711754" y="633273"/>
                <a:ext cx="24316" cy="75369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008000"/>
                  </a:gs>
                  <a:gs pos="100000">
                    <a:srgbClr val="003B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AutoShape 14"/>
              <p:cNvSpPr>
                <a:spLocks noChangeArrowheads="1"/>
              </p:cNvSpPr>
              <p:nvPr/>
            </p:nvSpPr>
            <p:spPr bwMode="auto">
              <a:xfrm rot="20387992">
                <a:off x="7572996" y="638781"/>
                <a:ext cx="24316" cy="75126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CC0000"/>
                  </a:gs>
                  <a:gs pos="100000">
                    <a:srgbClr val="5E00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AutoShape 15"/>
              <p:cNvSpPr>
                <a:spLocks noChangeArrowheads="1"/>
              </p:cNvSpPr>
              <p:nvPr/>
            </p:nvSpPr>
            <p:spPr bwMode="auto">
              <a:xfrm rot="19229760">
                <a:off x="7268599" y="819293"/>
                <a:ext cx="24316" cy="81609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008000"/>
                  </a:gs>
                  <a:gs pos="100000">
                    <a:srgbClr val="003B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AutoShape 15"/>
              <p:cNvSpPr>
                <a:spLocks noChangeArrowheads="1"/>
              </p:cNvSpPr>
              <p:nvPr/>
            </p:nvSpPr>
            <p:spPr bwMode="auto">
              <a:xfrm rot="19659426">
                <a:off x="7403541" y="724861"/>
                <a:ext cx="24316" cy="81756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008000"/>
                  </a:gs>
                  <a:gs pos="100000">
                    <a:srgbClr val="003B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AutoShape 56"/>
              <p:cNvSpPr>
                <a:spLocks noChangeArrowheads="1"/>
              </p:cNvSpPr>
              <p:nvPr/>
            </p:nvSpPr>
            <p:spPr bwMode="auto">
              <a:xfrm rot="9206976">
                <a:off x="7447689" y="678413"/>
                <a:ext cx="44519" cy="111020"/>
              </a:xfrm>
              <a:prstGeom prst="roundRect">
                <a:avLst>
                  <a:gd name="adj" fmla="val 16667"/>
                </a:avLst>
              </a:prstGeom>
              <a:solidFill>
                <a:srgbClr val="66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AutoShape 14"/>
              <p:cNvSpPr>
                <a:spLocks noChangeArrowheads="1"/>
              </p:cNvSpPr>
              <p:nvPr/>
            </p:nvSpPr>
            <p:spPr bwMode="auto">
              <a:xfrm rot="19276712">
                <a:off x="7234373" y="843844"/>
                <a:ext cx="24316" cy="81264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CC0000"/>
                  </a:gs>
                  <a:gs pos="100000">
                    <a:srgbClr val="5E00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AutoShape 56"/>
              <p:cNvSpPr>
                <a:spLocks noChangeArrowheads="1"/>
              </p:cNvSpPr>
              <p:nvPr/>
            </p:nvSpPr>
            <p:spPr bwMode="auto">
              <a:xfrm rot="8468328">
                <a:off x="7338938" y="751083"/>
                <a:ext cx="44519" cy="111020"/>
              </a:xfrm>
              <a:prstGeom prst="roundRect">
                <a:avLst>
                  <a:gd name="adj" fmla="val 16667"/>
                </a:avLst>
              </a:prstGeom>
              <a:solidFill>
                <a:srgbClr val="66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0" name="Grupp 29"/>
            <p:cNvGrpSpPr/>
            <p:nvPr/>
          </p:nvGrpSpPr>
          <p:grpSpPr>
            <a:xfrm>
              <a:off x="6011113" y="1388224"/>
              <a:ext cx="405000" cy="108000"/>
              <a:chOff x="7978934" y="723763"/>
              <a:chExt cx="554074" cy="216934"/>
            </a:xfrm>
          </p:grpSpPr>
          <p:sp>
            <p:nvSpPr>
              <p:cNvPr id="156" name="Rektangel 155"/>
              <p:cNvSpPr/>
              <p:nvPr/>
            </p:nvSpPr>
            <p:spPr>
              <a:xfrm>
                <a:off x="7978934" y="723952"/>
                <a:ext cx="36000" cy="216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57" name="Rektangel 156"/>
              <p:cNvSpPr/>
              <p:nvPr/>
            </p:nvSpPr>
            <p:spPr>
              <a:xfrm>
                <a:off x="8014934" y="724141"/>
                <a:ext cx="36000" cy="216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58" name="Rektangel 157"/>
              <p:cNvSpPr/>
              <p:nvPr/>
            </p:nvSpPr>
            <p:spPr>
              <a:xfrm>
                <a:off x="8046568" y="723763"/>
                <a:ext cx="36000" cy="216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59" name="Rektangel 158"/>
              <p:cNvSpPr/>
              <p:nvPr/>
            </p:nvSpPr>
            <p:spPr>
              <a:xfrm>
                <a:off x="8082568" y="723952"/>
                <a:ext cx="36000" cy="216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60" name="Rektangel 159"/>
              <p:cNvSpPr/>
              <p:nvPr/>
            </p:nvSpPr>
            <p:spPr>
              <a:xfrm>
                <a:off x="8117203" y="724319"/>
                <a:ext cx="36000" cy="216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61" name="Rektangel 160"/>
              <p:cNvSpPr/>
              <p:nvPr/>
            </p:nvSpPr>
            <p:spPr>
              <a:xfrm>
                <a:off x="8153203" y="724508"/>
                <a:ext cx="36000" cy="216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62" name="Rektangel 161"/>
              <p:cNvSpPr/>
              <p:nvPr/>
            </p:nvSpPr>
            <p:spPr>
              <a:xfrm>
                <a:off x="8184837" y="724130"/>
                <a:ext cx="36000" cy="216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63" name="Rektangel 162"/>
              <p:cNvSpPr/>
              <p:nvPr/>
            </p:nvSpPr>
            <p:spPr>
              <a:xfrm>
                <a:off x="8220837" y="724319"/>
                <a:ext cx="36000" cy="216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64" name="Rektangel 163"/>
              <p:cNvSpPr/>
              <p:nvPr/>
            </p:nvSpPr>
            <p:spPr>
              <a:xfrm>
                <a:off x="8255105" y="724141"/>
                <a:ext cx="36000" cy="216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65" name="Rektangel 164"/>
              <p:cNvSpPr/>
              <p:nvPr/>
            </p:nvSpPr>
            <p:spPr>
              <a:xfrm>
                <a:off x="8291105" y="724330"/>
                <a:ext cx="36000" cy="216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66" name="Rektangel 165"/>
              <p:cNvSpPr/>
              <p:nvPr/>
            </p:nvSpPr>
            <p:spPr>
              <a:xfrm>
                <a:off x="8322739" y="723952"/>
                <a:ext cx="36000" cy="216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67" name="Rektangel 166"/>
              <p:cNvSpPr/>
              <p:nvPr/>
            </p:nvSpPr>
            <p:spPr>
              <a:xfrm>
                <a:off x="8358739" y="724141"/>
                <a:ext cx="36000" cy="216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68" name="Rektangel 167"/>
              <p:cNvSpPr/>
              <p:nvPr/>
            </p:nvSpPr>
            <p:spPr>
              <a:xfrm>
                <a:off x="8393374" y="724508"/>
                <a:ext cx="36000" cy="216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69" name="Rektangel 168"/>
              <p:cNvSpPr/>
              <p:nvPr/>
            </p:nvSpPr>
            <p:spPr>
              <a:xfrm>
                <a:off x="8429374" y="724697"/>
                <a:ext cx="36000" cy="216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0" name="Rektangel 169"/>
              <p:cNvSpPr/>
              <p:nvPr/>
            </p:nvSpPr>
            <p:spPr>
              <a:xfrm>
                <a:off x="8461008" y="724319"/>
                <a:ext cx="36000" cy="216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1" name="Rektangel 170"/>
              <p:cNvSpPr/>
              <p:nvPr/>
            </p:nvSpPr>
            <p:spPr>
              <a:xfrm>
                <a:off x="8497008" y="724508"/>
                <a:ext cx="36000" cy="216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31" name="Rak 30"/>
            <p:cNvCxnSpPr>
              <a:stCxn id="178" idx="3"/>
              <a:endCxn id="156" idx="1"/>
            </p:cNvCxnSpPr>
            <p:nvPr/>
          </p:nvCxnSpPr>
          <p:spPr>
            <a:xfrm flipV="1">
              <a:off x="5861882" y="1442086"/>
              <a:ext cx="149231" cy="17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upp 31"/>
            <p:cNvGrpSpPr/>
            <p:nvPr/>
          </p:nvGrpSpPr>
          <p:grpSpPr>
            <a:xfrm>
              <a:off x="6560761" y="1387759"/>
              <a:ext cx="405000" cy="108000"/>
              <a:chOff x="7978934" y="723763"/>
              <a:chExt cx="554074" cy="216934"/>
            </a:xfrm>
          </p:grpSpPr>
          <p:sp>
            <p:nvSpPr>
              <p:cNvPr id="140" name="Rektangel 139"/>
              <p:cNvSpPr/>
              <p:nvPr/>
            </p:nvSpPr>
            <p:spPr>
              <a:xfrm>
                <a:off x="7978934" y="723952"/>
                <a:ext cx="36000" cy="216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41" name="Rektangel 140"/>
              <p:cNvSpPr/>
              <p:nvPr/>
            </p:nvSpPr>
            <p:spPr>
              <a:xfrm>
                <a:off x="8014934" y="724141"/>
                <a:ext cx="36000" cy="216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42" name="Rektangel 141"/>
              <p:cNvSpPr/>
              <p:nvPr/>
            </p:nvSpPr>
            <p:spPr>
              <a:xfrm>
                <a:off x="8046568" y="723763"/>
                <a:ext cx="36000" cy="216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43" name="Rektangel 142"/>
              <p:cNvSpPr/>
              <p:nvPr/>
            </p:nvSpPr>
            <p:spPr>
              <a:xfrm>
                <a:off x="8082568" y="723952"/>
                <a:ext cx="36000" cy="216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44" name="Rektangel 143"/>
              <p:cNvSpPr/>
              <p:nvPr/>
            </p:nvSpPr>
            <p:spPr>
              <a:xfrm>
                <a:off x="8117203" y="724319"/>
                <a:ext cx="36000" cy="216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45" name="Rektangel 144"/>
              <p:cNvSpPr/>
              <p:nvPr/>
            </p:nvSpPr>
            <p:spPr>
              <a:xfrm>
                <a:off x="8153203" y="724508"/>
                <a:ext cx="36000" cy="216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46" name="Rektangel 145"/>
              <p:cNvSpPr/>
              <p:nvPr/>
            </p:nvSpPr>
            <p:spPr>
              <a:xfrm>
                <a:off x="8184837" y="724130"/>
                <a:ext cx="36000" cy="216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47" name="Rektangel 146"/>
              <p:cNvSpPr/>
              <p:nvPr/>
            </p:nvSpPr>
            <p:spPr>
              <a:xfrm>
                <a:off x="8220837" y="724319"/>
                <a:ext cx="36000" cy="216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48" name="Rektangel 147"/>
              <p:cNvSpPr/>
              <p:nvPr/>
            </p:nvSpPr>
            <p:spPr>
              <a:xfrm>
                <a:off x="8255105" y="724141"/>
                <a:ext cx="36000" cy="216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49" name="Rektangel 148"/>
              <p:cNvSpPr/>
              <p:nvPr/>
            </p:nvSpPr>
            <p:spPr>
              <a:xfrm>
                <a:off x="8291105" y="724330"/>
                <a:ext cx="36000" cy="216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50" name="Rektangel 149"/>
              <p:cNvSpPr/>
              <p:nvPr/>
            </p:nvSpPr>
            <p:spPr>
              <a:xfrm>
                <a:off x="8322739" y="723952"/>
                <a:ext cx="36000" cy="216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51" name="Rektangel 150"/>
              <p:cNvSpPr/>
              <p:nvPr/>
            </p:nvSpPr>
            <p:spPr>
              <a:xfrm>
                <a:off x="8358739" y="724141"/>
                <a:ext cx="36000" cy="216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52" name="Rektangel 151"/>
              <p:cNvSpPr/>
              <p:nvPr/>
            </p:nvSpPr>
            <p:spPr>
              <a:xfrm>
                <a:off x="8393374" y="724508"/>
                <a:ext cx="36000" cy="216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53" name="Rektangel 152"/>
              <p:cNvSpPr/>
              <p:nvPr/>
            </p:nvSpPr>
            <p:spPr>
              <a:xfrm>
                <a:off x="8429374" y="724697"/>
                <a:ext cx="36000" cy="216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54" name="Rektangel 153"/>
              <p:cNvSpPr/>
              <p:nvPr/>
            </p:nvSpPr>
            <p:spPr>
              <a:xfrm>
                <a:off x="8461008" y="724319"/>
                <a:ext cx="36000" cy="216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55" name="Rektangel 154"/>
              <p:cNvSpPr/>
              <p:nvPr/>
            </p:nvSpPr>
            <p:spPr>
              <a:xfrm>
                <a:off x="8497008" y="724508"/>
                <a:ext cx="36000" cy="216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33" name="Rak 32"/>
            <p:cNvCxnSpPr>
              <a:endCxn id="140" idx="1"/>
            </p:cNvCxnSpPr>
            <p:nvPr/>
          </p:nvCxnSpPr>
          <p:spPr>
            <a:xfrm flipV="1">
              <a:off x="6411530" y="1441621"/>
              <a:ext cx="149231" cy="17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Rak pil 33"/>
            <p:cNvCxnSpPr>
              <a:stCxn id="155" idx="3"/>
            </p:cNvCxnSpPr>
            <p:nvPr/>
          </p:nvCxnSpPr>
          <p:spPr>
            <a:xfrm flipV="1">
              <a:off x="6965761" y="1441620"/>
              <a:ext cx="515606" cy="278"/>
            </a:xfrm>
            <a:prstGeom prst="straightConnector1">
              <a:avLst/>
            </a:prstGeom>
            <a:ln w="127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upp 34"/>
            <p:cNvGrpSpPr/>
            <p:nvPr/>
          </p:nvGrpSpPr>
          <p:grpSpPr>
            <a:xfrm>
              <a:off x="5732034" y="1645329"/>
              <a:ext cx="297000" cy="107906"/>
              <a:chOff x="7978934" y="723763"/>
              <a:chExt cx="415805" cy="216745"/>
            </a:xfrm>
          </p:grpSpPr>
          <p:sp>
            <p:nvSpPr>
              <p:cNvPr id="128" name="Rektangel 127"/>
              <p:cNvSpPr/>
              <p:nvPr/>
            </p:nvSpPr>
            <p:spPr>
              <a:xfrm>
                <a:off x="7978934" y="723952"/>
                <a:ext cx="36000" cy="216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9" name="Rektangel 128"/>
              <p:cNvSpPr/>
              <p:nvPr/>
            </p:nvSpPr>
            <p:spPr>
              <a:xfrm>
                <a:off x="8014934" y="724141"/>
                <a:ext cx="36000" cy="216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0" name="Rektangel 129"/>
              <p:cNvSpPr/>
              <p:nvPr/>
            </p:nvSpPr>
            <p:spPr>
              <a:xfrm>
                <a:off x="8046568" y="723763"/>
                <a:ext cx="36000" cy="216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1" name="Rektangel 130"/>
              <p:cNvSpPr/>
              <p:nvPr/>
            </p:nvSpPr>
            <p:spPr>
              <a:xfrm>
                <a:off x="8082568" y="723952"/>
                <a:ext cx="36000" cy="216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2" name="Rektangel 131"/>
              <p:cNvSpPr/>
              <p:nvPr/>
            </p:nvSpPr>
            <p:spPr>
              <a:xfrm>
                <a:off x="8117203" y="724319"/>
                <a:ext cx="36000" cy="216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3" name="Rektangel 132"/>
              <p:cNvSpPr/>
              <p:nvPr/>
            </p:nvSpPr>
            <p:spPr>
              <a:xfrm>
                <a:off x="8153203" y="724508"/>
                <a:ext cx="36000" cy="216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4" name="Rektangel 133"/>
              <p:cNvSpPr/>
              <p:nvPr/>
            </p:nvSpPr>
            <p:spPr>
              <a:xfrm>
                <a:off x="8184837" y="724130"/>
                <a:ext cx="36000" cy="216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5" name="Rektangel 134"/>
              <p:cNvSpPr/>
              <p:nvPr/>
            </p:nvSpPr>
            <p:spPr>
              <a:xfrm>
                <a:off x="8220837" y="724319"/>
                <a:ext cx="36000" cy="216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6" name="Rektangel 135"/>
              <p:cNvSpPr/>
              <p:nvPr/>
            </p:nvSpPr>
            <p:spPr>
              <a:xfrm>
                <a:off x="8255105" y="724141"/>
                <a:ext cx="36000" cy="216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7" name="Rektangel 136"/>
              <p:cNvSpPr/>
              <p:nvPr/>
            </p:nvSpPr>
            <p:spPr>
              <a:xfrm>
                <a:off x="8291105" y="724330"/>
                <a:ext cx="36000" cy="216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8" name="Rektangel 137"/>
              <p:cNvSpPr/>
              <p:nvPr/>
            </p:nvSpPr>
            <p:spPr>
              <a:xfrm>
                <a:off x="8322739" y="723952"/>
                <a:ext cx="36000" cy="216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9" name="Rektangel 138"/>
              <p:cNvSpPr/>
              <p:nvPr/>
            </p:nvSpPr>
            <p:spPr>
              <a:xfrm>
                <a:off x="8358739" y="724141"/>
                <a:ext cx="36000" cy="216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36" name="Rak 35"/>
            <p:cNvCxnSpPr>
              <a:endCxn id="128" idx="1"/>
            </p:cNvCxnSpPr>
            <p:nvPr/>
          </p:nvCxnSpPr>
          <p:spPr>
            <a:xfrm flipV="1">
              <a:off x="5582806" y="1699189"/>
              <a:ext cx="149228" cy="17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Grupp 36"/>
            <p:cNvGrpSpPr/>
            <p:nvPr/>
          </p:nvGrpSpPr>
          <p:grpSpPr>
            <a:xfrm>
              <a:off x="6081069" y="1647512"/>
              <a:ext cx="303932" cy="107906"/>
              <a:chOff x="7978934" y="723763"/>
              <a:chExt cx="415805" cy="216745"/>
            </a:xfrm>
          </p:grpSpPr>
          <p:sp>
            <p:nvSpPr>
              <p:cNvPr id="116" name="Rektangel 115"/>
              <p:cNvSpPr/>
              <p:nvPr/>
            </p:nvSpPr>
            <p:spPr>
              <a:xfrm>
                <a:off x="7978934" y="723952"/>
                <a:ext cx="36000" cy="216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" name="Rektangel 116"/>
              <p:cNvSpPr/>
              <p:nvPr/>
            </p:nvSpPr>
            <p:spPr>
              <a:xfrm>
                <a:off x="8014934" y="724141"/>
                <a:ext cx="36000" cy="216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8" name="Rektangel 117"/>
              <p:cNvSpPr/>
              <p:nvPr/>
            </p:nvSpPr>
            <p:spPr>
              <a:xfrm>
                <a:off x="8046568" y="723763"/>
                <a:ext cx="36000" cy="216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9" name="Rektangel 118"/>
              <p:cNvSpPr/>
              <p:nvPr/>
            </p:nvSpPr>
            <p:spPr>
              <a:xfrm>
                <a:off x="8082568" y="723952"/>
                <a:ext cx="36000" cy="216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0" name="Rektangel 119"/>
              <p:cNvSpPr/>
              <p:nvPr/>
            </p:nvSpPr>
            <p:spPr>
              <a:xfrm>
                <a:off x="8117203" y="724319"/>
                <a:ext cx="36000" cy="216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1" name="Rektangel 120"/>
              <p:cNvSpPr/>
              <p:nvPr/>
            </p:nvSpPr>
            <p:spPr>
              <a:xfrm>
                <a:off x="8153203" y="724508"/>
                <a:ext cx="36000" cy="216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2" name="Rektangel 121"/>
              <p:cNvSpPr/>
              <p:nvPr/>
            </p:nvSpPr>
            <p:spPr>
              <a:xfrm>
                <a:off x="8184837" y="724130"/>
                <a:ext cx="36000" cy="216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3" name="Rektangel 122"/>
              <p:cNvSpPr/>
              <p:nvPr/>
            </p:nvSpPr>
            <p:spPr>
              <a:xfrm>
                <a:off x="8220837" y="724319"/>
                <a:ext cx="36000" cy="216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4" name="Rektangel 123"/>
              <p:cNvSpPr/>
              <p:nvPr/>
            </p:nvSpPr>
            <p:spPr>
              <a:xfrm>
                <a:off x="8255105" y="724141"/>
                <a:ext cx="36000" cy="216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5" name="Rektangel 124"/>
              <p:cNvSpPr/>
              <p:nvPr/>
            </p:nvSpPr>
            <p:spPr>
              <a:xfrm>
                <a:off x="8291105" y="724330"/>
                <a:ext cx="36000" cy="216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6" name="Rektangel 125"/>
              <p:cNvSpPr/>
              <p:nvPr/>
            </p:nvSpPr>
            <p:spPr>
              <a:xfrm>
                <a:off x="8322739" y="723952"/>
                <a:ext cx="36000" cy="216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7" name="Rektangel 126"/>
              <p:cNvSpPr/>
              <p:nvPr/>
            </p:nvSpPr>
            <p:spPr>
              <a:xfrm>
                <a:off x="8358739" y="724141"/>
                <a:ext cx="36000" cy="216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38" name="Rak 37"/>
            <p:cNvCxnSpPr>
              <a:endCxn id="116" idx="1"/>
            </p:cNvCxnSpPr>
            <p:nvPr/>
          </p:nvCxnSpPr>
          <p:spPr>
            <a:xfrm>
              <a:off x="6037577" y="1701279"/>
              <a:ext cx="43491" cy="9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Grupp 38"/>
            <p:cNvGrpSpPr/>
            <p:nvPr/>
          </p:nvGrpSpPr>
          <p:grpSpPr>
            <a:xfrm>
              <a:off x="6427675" y="1647326"/>
              <a:ext cx="303932" cy="107906"/>
              <a:chOff x="7978934" y="723763"/>
              <a:chExt cx="415805" cy="216745"/>
            </a:xfrm>
          </p:grpSpPr>
          <p:sp>
            <p:nvSpPr>
              <p:cNvPr id="104" name="Rektangel 103"/>
              <p:cNvSpPr/>
              <p:nvPr/>
            </p:nvSpPr>
            <p:spPr>
              <a:xfrm>
                <a:off x="7978934" y="723952"/>
                <a:ext cx="36000" cy="216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5" name="Rektangel 104"/>
              <p:cNvSpPr/>
              <p:nvPr/>
            </p:nvSpPr>
            <p:spPr>
              <a:xfrm>
                <a:off x="8014934" y="724141"/>
                <a:ext cx="36000" cy="216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6" name="Rektangel 105"/>
              <p:cNvSpPr/>
              <p:nvPr/>
            </p:nvSpPr>
            <p:spPr>
              <a:xfrm>
                <a:off x="8046568" y="723763"/>
                <a:ext cx="36000" cy="216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Rektangel 106"/>
              <p:cNvSpPr/>
              <p:nvPr/>
            </p:nvSpPr>
            <p:spPr>
              <a:xfrm>
                <a:off x="8082568" y="723952"/>
                <a:ext cx="36000" cy="216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Rektangel 107"/>
              <p:cNvSpPr/>
              <p:nvPr/>
            </p:nvSpPr>
            <p:spPr>
              <a:xfrm>
                <a:off x="8117203" y="724319"/>
                <a:ext cx="36000" cy="216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Rektangel 108"/>
              <p:cNvSpPr/>
              <p:nvPr/>
            </p:nvSpPr>
            <p:spPr>
              <a:xfrm>
                <a:off x="8153203" y="724508"/>
                <a:ext cx="36000" cy="216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0" name="Rektangel 109"/>
              <p:cNvSpPr/>
              <p:nvPr/>
            </p:nvSpPr>
            <p:spPr>
              <a:xfrm>
                <a:off x="8184837" y="724130"/>
                <a:ext cx="36000" cy="216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1" name="Rektangel 110"/>
              <p:cNvSpPr/>
              <p:nvPr/>
            </p:nvSpPr>
            <p:spPr>
              <a:xfrm>
                <a:off x="8220837" y="724319"/>
                <a:ext cx="36000" cy="216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2" name="Rektangel 111"/>
              <p:cNvSpPr/>
              <p:nvPr/>
            </p:nvSpPr>
            <p:spPr>
              <a:xfrm>
                <a:off x="8255105" y="724141"/>
                <a:ext cx="36000" cy="216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3" name="Rektangel 112"/>
              <p:cNvSpPr/>
              <p:nvPr/>
            </p:nvSpPr>
            <p:spPr>
              <a:xfrm>
                <a:off x="8291105" y="724330"/>
                <a:ext cx="36000" cy="216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4" name="Rektangel 113"/>
              <p:cNvSpPr/>
              <p:nvPr/>
            </p:nvSpPr>
            <p:spPr>
              <a:xfrm>
                <a:off x="8322739" y="723952"/>
                <a:ext cx="36000" cy="216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5" name="Rektangel 114"/>
              <p:cNvSpPr/>
              <p:nvPr/>
            </p:nvSpPr>
            <p:spPr>
              <a:xfrm>
                <a:off x="8358739" y="724141"/>
                <a:ext cx="36000" cy="216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40" name="Rak 39"/>
            <p:cNvCxnSpPr>
              <a:endCxn id="104" idx="1"/>
            </p:cNvCxnSpPr>
            <p:nvPr/>
          </p:nvCxnSpPr>
          <p:spPr>
            <a:xfrm>
              <a:off x="6384183" y="1701093"/>
              <a:ext cx="43491" cy="9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Grupp 40"/>
            <p:cNvGrpSpPr/>
            <p:nvPr/>
          </p:nvGrpSpPr>
          <p:grpSpPr>
            <a:xfrm>
              <a:off x="6771280" y="1647140"/>
              <a:ext cx="303932" cy="107906"/>
              <a:chOff x="7978934" y="723763"/>
              <a:chExt cx="415805" cy="216745"/>
            </a:xfrm>
          </p:grpSpPr>
          <p:sp>
            <p:nvSpPr>
              <p:cNvPr id="92" name="Rektangel 91"/>
              <p:cNvSpPr/>
              <p:nvPr/>
            </p:nvSpPr>
            <p:spPr>
              <a:xfrm>
                <a:off x="7978934" y="723952"/>
                <a:ext cx="36000" cy="216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93" name="Rektangel 92"/>
              <p:cNvSpPr/>
              <p:nvPr/>
            </p:nvSpPr>
            <p:spPr>
              <a:xfrm>
                <a:off x="8014934" y="724141"/>
                <a:ext cx="36000" cy="216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94" name="Rektangel 93"/>
              <p:cNvSpPr/>
              <p:nvPr/>
            </p:nvSpPr>
            <p:spPr>
              <a:xfrm>
                <a:off x="8046568" y="723763"/>
                <a:ext cx="36000" cy="216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Rektangel 94"/>
              <p:cNvSpPr/>
              <p:nvPr/>
            </p:nvSpPr>
            <p:spPr>
              <a:xfrm>
                <a:off x="8082568" y="723952"/>
                <a:ext cx="36000" cy="216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96" name="Rektangel 95"/>
              <p:cNvSpPr/>
              <p:nvPr/>
            </p:nvSpPr>
            <p:spPr>
              <a:xfrm>
                <a:off x="8117203" y="724319"/>
                <a:ext cx="36000" cy="216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97" name="Rektangel 96"/>
              <p:cNvSpPr/>
              <p:nvPr/>
            </p:nvSpPr>
            <p:spPr>
              <a:xfrm>
                <a:off x="8153203" y="724508"/>
                <a:ext cx="36000" cy="216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98" name="Rektangel 97"/>
              <p:cNvSpPr/>
              <p:nvPr/>
            </p:nvSpPr>
            <p:spPr>
              <a:xfrm>
                <a:off x="8184837" y="724130"/>
                <a:ext cx="36000" cy="216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99" name="Rektangel 98"/>
              <p:cNvSpPr/>
              <p:nvPr/>
            </p:nvSpPr>
            <p:spPr>
              <a:xfrm>
                <a:off x="8220837" y="724319"/>
                <a:ext cx="36000" cy="216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0" name="Rektangel 99"/>
              <p:cNvSpPr/>
              <p:nvPr/>
            </p:nvSpPr>
            <p:spPr>
              <a:xfrm>
                <a:off x="8255105" y="724141"/>
                <a:ext cx="36000" cy="216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1" name="Rektangel 100"/>
              <p:cNvSpPr/>
              <p:nvPr/>
            </p:nvSpPr>
            <p:spPr>
              <a:xfrm>
                <a:off x="8291105" y="724330"/>
                <a:ext cx="36000" cy="216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" name="Rektangel 101"/>
              <p:cNvSpPr/>
              <p:nvPr/>
            </p:nvSpPr>
            <p:spPr>
              <a:xfrm>
                <a:off x="8322739" y="723952"/>
                <a:ext cx="36000" cy="216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Rektangel 102"/>
              <p:cNvSpPr/>
              <p:nvPr/>
            </p:nvSpPr>
            <p:spPr>
              <a:xfrm>
                <a:off x="8358739" y="724141"/>
                <a:ext cx="36000" cy="216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42" name="Rak 41"/>
            <p:cNvCxnSpPr>
              <a:endCxn id="92" idx="1"/>
            </p:cNvCxnSpPr>
            <p:nvPr/>
          </p:nvCxnSpPr>
          <p:spPr>
            <a:xfrm>
              <a:off x="6727789" y="1700907"/>
              <a:ext cx="43491" cy="9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Grupp 42"/>
            <p:cNvGrpSpPr/>
            <p:nvPr/>
          </p:nvGrpSpPr>
          <p:grpSpPr>
            <a:xfrm>
              <a:off x="7117886" y="1646954"/>
              <a:ext cx="303932" cy="107906"/>
              <a:chOff x="7978934" y="723763"/>
              <a:chExt cx="415805" cy="216745"/>
            </a:xfrm>
          </p:grpSpPr>
          <p:sp>
            <p:nvSpPr>
              <p:cNvPr id="80" name="Rektangel 79"/>
              <p:cNvSpPr/>
              <p:nvPr/>
            </p:nvSpPr>
            <p:spPr>
              <a:xfrm>
                <a:off x="7978934" y="723952"/>
                <a:ext cx="36000" cy="216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81" name="Rektangel 80"/>
              <p:cNvSpPr/>
              <p:nvPr/>
            </p:nvSpPr>
            <p:spPr>
              <a:xfrm>
                <a:off x="8014934" y="724141"/>
                <a:ext cx="36000" cy="216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82" name="Rektangel 81"/>
              <p:cNvSpPr/>
              <p:nvPr/>
            </p:nvSpPr>
            <p:spPr>
              <a:xfrm>
                <a:off x="8046568" y="723763"/>
                <a:ext cx="36000" cy="216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83" name="Rektangel 82"/>
              <p:cNvSpPr/>
              <p:nvPr/>
            </p:nvSpPr>
            <p:spPr>
              <a:xfrm>
                <a:off x="8082568" y="723952"/>
                <a:ext cx="36000" cy="216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84" name="Rektangel 83"/>
              <p:cNvSpPr/>
              <p:nvPr/>
            </p:nvSpPr>
            <p:spPr>
              <a:xfrm>
                <a:off x="8117203" y="724319"/>
                <a:ext cx="36000" cy="216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85" name="Rektangel 84"/>
              <p:cNvSpPr/>
              <p:nvPr/>
            </p:nvSpPr>
            <p:spPr>
              <a:xfrm>
                <a:off x="8153203" y="724508"/>
                <a:ext cx="36000" cy="216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86" name="Rektangel 85"/>
              <p:cNvSpPr/>
              <p:nvPr/>
            </p:nvSpPr>
            <p:spPr>
              <a:xfrm>
                <a:off x="8184837" y="724130"/>
                <a:ext cx="36000" cy="216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87" name="Rektangel 86"/>
              <p:cNvSpPr/>
              <p:nvPr/>
            </p:nvSpPr>
            <p:spPr>
              <a:xfrm>
                <a:off x="8220837" y="724319"/>
                <a:ext cx="36000" cy="216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88" name="Rektangel 87"/>
              <p:cNvSpPr/>
              <p:nvPr/>
            </p:nvSpPr>
            <p:spPr>
              <a:xfrm>
                <a:off x="8255105" y="724141"/>
                <a:ext cx="36000" cy="216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89" name="Rektangel 88"/>
              <p:cNvSpPr/>
              <p:nvPr/>
            </p:nvSpPr>
            <p:spPr>
              <a:xfrm>
                <a:off x="8291105" y="724330"/>
                <a:ext cx="36000" cy="216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90" name="Rektangel 89"/>
              <p:cNvSpPr/>
              <p:nvPr/>
            </p:nvSpPr>
            <p:spPr>
              <a:xfrm>
                <a:off x="8322739" y="723952"/>
                <a:ext cx="36000" cy="216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91" name="Rektangel 90"/>
              <p:cNvSpPr/>
              <p:nvPr/>
            </p:nvSpPr>
            <p:spPr>
              <a:xfrm>
                <a:off x="8358739" y="724141"/>
                <a:ext cx="36000" cy="216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44" name="Rak 43"/>
            <p:cNvCxnSpPr>
              <a:endCxn id="80" idx="1"/>
            </p:cNvCxnSpPr>
            <p:nvPr/>
          </p:nvCxnSpPr>
          <p:spPr>
            <a:xfrm>
              <a:off x="7074395" y="1700721"/>
              <a:ext cx="43491" cy="9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Grupp 44"/>
            <p:cNvGrpSpPr/>
            <p:nvPr/>
          </p:nvGrpSpPr>
          <p:grpSpPr>
            <a:xfrm>
              <a:off x="7461103" y="1644957"/>
              <a:ext cx="303932" cy="107906"/>
              <a:chOff x="7978934" y="723763"/>
              <a:chExt cx="415805" cy="216745"/>
            </a:xfrm>
          </p:grpSpPr>
          <p:sp>
            <p:nvSpPr>
              <p:cNvPr id="68" name="Rektangel 67"/>
              <p:cNvSpPr/>
              <p:nvPr/>
            </p:nvSpPr>
            <p:spPr>
              <a:xfrm>
                <a:off x="7978934" y="723952"/>
                <a:ext cx="36000" cy="216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9" name="Rektangel 68"/>
              <p:cNvSpPr/>
              <p:nvPr/>
            </p:nvSpPr>
            <p:spPr>
              <a:xfrm>
                <a:off x="8014934" y="724141"/>
                <a:ext cx="36000" cy="216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70" name="Rektangel 69"/>
              <p:cNvSpPr/>
              <p:nvPr/>
            </p:nvSpPr>
            <p:spPr>
              <a:xfrm>
                <a:off x="8046568" y="723763"/>
                <a:ext cx="36000" cy="216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71" name="Rektangel 70"/>
              <p:cNvSpPr/>
              <p:nvPr/>
            </p:nvSpPr>
            <p:spPr>
              <a:xfrm>
                <a:off x="8082568" y="723952"/>
                <a:ext cx="36000" cy="216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72" name="Rektangel 71"/>
              <p:cNvSpPr/>
              <p:nvPr/>
            </p:nvSpPr>
            <p:spPr>
              <a:xfrm>
                <a:off x="8117203" y="724319"/>
                <a:ext cx="36000" cy="216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73" name="Rektangel 72"/>
              <p:cNvSpPr/>
              <p:nvPr/>
            </p:nvSpPr>
            <p:spPr>
              <a:xfrm>
                <a:off x="8153203" y="724508"/>
                <a:ext cx="36000" cy="216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74" name="Rektangel 73"/>
              <p:cNvSpPr/>
              <p:nvPr/>
            </p:nvSpPr>
            <p:spPr>
              <a:xfrm>
                <a:off x="8184837" y="724130"/>
                <a:ext cx="36000" cy="216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75" name="Rektangel 74"/>
              <p:cNvSpPr/>
              <p:nvPr/>
            </p:nvSpPr>
            <p:spPr>
              <a:xfrm>
                <a:off x="8220837" y="724319"/>
                <a:ext cx="36000" cy="216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76" name="Rektangel 75"/>
              <p:cNvSpPr/>
              <p:nvPr/>
            </p:nvSpPr>
            <p:spPr>
              <a:xfrm>
                <a:off x="8255105" y="724141"/>
                <a:ext cx="36000" cy="216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77" name="Rektangel 76"/>
              <p:cNvSpPr/>
              <p:nvPr/>
            </p:nvSpPr>
            <p:spPr>
              <a:xfrm>
                <a:off x="8291105" y="724330"/>
                <a:ext cx="36000" cy="216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78" name="Rektangel 77"/>
              <p:cNvSpPr/>
              <p:nvPr/>
            </p:nvSpPr>
            <p:spPr>
              <a:xfrm>
                <a:off x="8322739" y="723952"/>
                <a:ext cx="36000" cy="216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79" name="Rektangel 78"/>
              <p:cNvSpPr/>
              <p:nvPr/>
            </p:nvSpPr>
            <p:spPr>
              <a:xfrm>
                <a:off x="8358739" y="724141"/>
                <a:ext cx="36000" cy="216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46" name="Rak 45"/>
            <p:cNvCxnSpPr>
              <a:endCxn id="68" idx="1"/>
            </p:cNvCxnSpPr>
            <p:nvPr/>
          </p:nvCxnSpPr>
          <p:spPr>
            <a:xfrm>
              <a:off x="7417612" y="1698724"/>
              <a:ext cx="43491" cy="9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" name="Grupp 46"/>
            <p:cNvGrpSpPr/>
            <p:nvPr/>
          </p:nvGrpSpPr>
          <p:grpSpPr>
            <a:xfrm>
              <a:off x="7807709" y="1644771"/>
              <a:ext cx="303932" cy="107906"/>
              <a:chOff x="7978934" y="723763"/>
              <a:chExt cx="415805" cy="216745"/>
            </a:xfrm>
          </p:grpSpPr>
          <p:sp>
            <p:nvSpPr>
              <p:cNvPr id="56" name="Rektangel 55"/>
              <p:cNvSpPr/>
              <p:nvPr/>
            </p:nvSpPr>
            <p:spPr>
              <a:xfrm>
                <a:off x="7978934" y="723952"/>
                <a:ext cx="36000" cy="216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7" name="Rektangel 56"/>
              <p:cNvSpPr/>
              <p:nvPr/>
            </p:nvSpPr>
            <p:spPr>
              <a:xfrm>
                <a:off x="8014934" y="724141"/>
                <a:ext cx="36000" cy="216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Rektangel 57"/>
              <p:cNvSpPr/>
              <p:nvPr/>
            </p:nvSpPr>
            <p:spPr>
              <a:xfrm>
                <a:off x="8046568" y="723763"/>
                <a:ext cx="36000" cy="216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Rektangel 58"/>
              <p:cNvSpPr/>
              <p:nvPr/>
            </p:nvSpPr>
            <p:spPr>
              <a:xfrm>
                <a:off x="8082568" y="723952"/>
                <a:ext cx="36000" cy="216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Rektangel 59"/>
              <p:cNvSpPr/>
              <p:nvPr/>
            </p:nvSpPr>
            <p:spPr>
              <a:xfrm>
                <a:off x="8117203" y="724319"/>
                <a:ext cx="36000" cy="216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Rektangel 60"/>
              <p:cNvSpPr/>
              <p:nvPr/>
            </p:nvSpPr>
            <p:spPr>
              <a:xfrm>
                <a:off x="8153203" y="724508"/>
                <a:ext cx="36000" cy="216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Rektangel 61"/>
              <p:cNvSpPr/>
              <p:nvPr/>
            </p:nvSpPr>
            <p:spPr>
              <a:xfrm>
                <a:off x="8184837" y="724130"/>
                <a:ext cx="36000" cy="216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Rektangel 62"/>
              <p:cNvSpPr/>
              <p:nvPr/>
            </p:nvSpPr>
            <p:spPr>
              <a:xfrm>
                <a:off x="8220837" y="724319"/>
                <a:ext cx="36000" cy="216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Rektangel 63"/>
              <p:cNvSpPr/>
              <p:nvPr/>
            </p:nvSpPr>
            <p:spPr>
              <a:xfrm>
                <a:off x="8255105" y="724141"/>
                <a:ext cx="36000" cy="216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Rektangel 64"/>
              <p:cNvSpPr/>
              <p:nvPr/>
            </p:nvSpPr>
            <p:spPr>
              <a:xfrm>
                <a:off x="8291105" y="724330"/>
                <a:ext cx="36000" cy="216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Rektangel 65"/>
              <p:cNvSpPr/>
              <p:nvPr/>
            </p:nvSpPr>
            <p:spPr>
              <a:xfrm>
                <a:off x="8322739" y="723952"/>
                <a:ext cx="36000" cy="216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Rektangel 66"/>
              <p:cNvSpPr/>
              <p:nvPr/>
            </p:nvSpPr>
            <p:spPr>
              <a:xfrm>
                <a:off x="8358739" y="724141"/>
                <a:ext cx="36000" cy="216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48" name="Rak 47"/>
            <p:cNvCxnSpPr>
              <a:endCxn id="56" idx="1"/>
            </p:cNvCxnSpPr>
            <p:nvPr/>
          </p:nvCxnSpPr>
          <p:spPr>
            <a:xfrm>
              <a:off x="7764218" y="1698538"/>
              <a:ext cx="43491" cy="9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Rak pil 48"/>
            <p:cNvCxnSpPr/>
            <p:nvPr/>
          </p:nvCxnSpPr>
          <p:spPr>
            <a:xfrm flipV="1">
              <a:off x="8111894" y="1694967"/>
              <a:ext cx="796236" cy="5755"/>
            </a:xfrm>
            <a:prstGeom prst="straightConnector1">
              <a:avLst/>
            </a:prstGeom>
            <a:ln w="127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Rak pil 49"/>
            <p:cNvCxnSpPr/>
            <p:nvPr/>
          </p:nvCxnSpPr>
          <p:spPr>
            <a:xfrm>
              <a:off x="8340263" y="1700444"/>
              <a:ext cx="379133" cy="100185"/>
            </a:xfrm>
            <a:prstGeom prst="straightConnector1">
              <a:avLst/>
            </a:prstGeom>
            <a:ln w="127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ktangel med rundade hörn 50"/>
            <p:cNvSpPr/>
            <p:nvPr/>
          </p:nvSpPr>
          <p:spPr>
            <a:xfrm>
              <a:off x="5005299" y="1156014"/>
              <a:ext cx="4066767" cy="1022135"/>
            </a:xfrm>
            <a:prstGeom prst="round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200">
                <a:solidFill>
                  <a:srgbClr val="FFFFFF"/>
                </a:solidFill>
              </a:endParaRPr>
            </a:p>
          </p:txBody>
        </p:sp>
        <p:sp>
          <p:nvSpPr>
            <p:cNvPr id="52" name="Text Box 151"/>
            <p:cNvSpPr txBox="1">
              <a:spLocks noChangeArrowheads="1"/>
            </p:cNvSpPr>
            <p:nvPr/>
          </p:nvSpPr>
          <p:spPr bwMode="auto">
            <a:xfrm>
              <a:off x="6745893" y="1013667"/>
              <a:ext cx="753738" cy="3385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959644">
                <a:spcBef>
                  <a:spcPct val="50000"/>
                </a:spcBef>
              </a:pPr>
              <a:r>
                <a:rPr lang="sv-SE" sz="1600" b="1">
                  <a:solidFill>
                    <a:prstClr val="black"/>
                  </a:solidFill>
                </a:rPr>
                <a:t>SPF</a:t>
              </a:r>
              <a:endParaRPr lang="sv-SE" sz="2400" b="1">
                <a:solidFill>
                  <a:srgbClr val="FFFFFF">
                    <a:lumMod val="75000"/>
                  </a:srgbClr>
                </a:solidFill>
              </a:endParaRPr>
            </a:p>
          </p:txBody>
        </p:sp>
        <p:sp>
          <p:nvSpPr>
            <p:cNvPr id="53" name="Text Box 153"/>
            <p:cNvSpPr txBox="1">
              <a:spLocks noChangeArrowheads="1"/>
            </p:cNvSpPr>
            <p:nvPr/>
          </p:nvSpPr>
          <p:spPr bwMode="auto">
            <a:xfrm>
              <a:off x="7557388" y="1241323"/>
              <a:ext cx="118947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959644">
                <a:spcBef>
                  <a:spcPct val="50000"/>
                </a:spcBef>
              </a:pPr>
              <a:r>
                <a:rPr lang="sv-SE" sz="1600" b="1" err="1">
                  <a:solidFill>
                    <a:prstClr val="black"/>
                  </a:solidFill>
                </a:rPr>
                <a:t>FemtoMAX</a:t>
              </a:r>
              <a:endParaRPr lang="sv-SE" sz="1600" b="1">
                <a:solidFill>
                  <a:prstClr val="black"/>
                </a:solidFill>
              </a:endParaRPr>
            </a:p>
          </p:txBody>
        </p:sp>
        <p:sp>
          <p:nvSpPr>
            <p:cNvPr id="54" name="Rektangel med rundade hörn 53"/>
            <p:cNvSpPr/>
            <p:nvPr/>
          </p:nvSpPr>
          <p:spPr>
            <a:xfrm>
              <a:off x="5643378" y="1554855"/>
              <a:ext cx="3346801" cy="384655"/>
            </a:xfrm>
            <a:prstGeom prst="round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200">
                <a:solidFill>
                  <a:srgbClr val="FFFFFF"/>
                </a:solidFill>
              </a:endParaRPr>
            </a:p>
          </p:txBody>
        </p:sp>
        <p:sp>
          <p:nvSpPr>
            <p:cNvPr id="55" name="Text Box 153"/>
            <p:cNvSpPr txBox="1">
              <a:spLocks noChangeArrowheads="1"/>
            </p:cNvSpPr>
            <p:nvPr/>
          </p:nvSpPr>
          <p:spPr bwMode="auto">
            <a:xfrm>
              <a:off x="7100611" y="1808626"/>
              <a:ext cx="514188" cy="3385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959644">
                <a:spcBef>
                  <a:spcPct val="50000"/>
                </a:spcBef>
              </a:pPr>
              <a:r>
                <a:rPr lang="sv-SE" sz="1600" b="1">
                  <a:solidFill>
                    <a:prstClr val="black"/>
                  </a:solidFill>
                </a:rPr>
                <a:t>SXL</a:t>
              </a:r>
            </a:p>
          </p:txBody>
        </p:sp>
      </p:grpSp>
      <p:grpSp>
        <p:nvGrpSpPr>
          <p:cNvPr id="4" name="Grupp 3"/>
          <p:cNvGrpSpPr/>
          <p:nvPr/>
        </p:nvGrpSpPr>
        <p:grpSpPr>
          <a:xfrm>
            <a:off x="205324" y="3683597"/>
            <a:ext cx="6843575" cy="2985763"/>
            <a:chOff x="78379" y="2990161"/>
            <a:chExt cx="8992842" cy="3734582"/>
          </a:xfrm>
        </p:grpSpPr>
        <p:pic>
          <p:nvPicPr>
            <p:cNvPr id="482" name="Picture 2" descr="C:\Users\Sverker\Documents\MAX-IV\Bilder\2014-05-15 (4)[1]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4" t="38226" r="6504" b="17022"/>
            <a:stretch/>
          </p:blipFill>
          <p:spPr bwMode="auto">
            <a:xfrm>
              <a:off x="78379" y="2990161"/>
              <a:ext cx="8992842" cy="3734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83" name="Grupp 8"/>
            <p:cNvGrpSpPr/>
            <p:nvPr/>
          </p:nvGrpSpPr>
          <p:grpSpPr>
            <a:xfrm>
              <a:off x="5111283" y="4038043"/>
              <a:ext cx="3699378" cy="719730"/>
              <a:chOff x="5111283" y="3334219"/>
              <a:chExt cx="3699378" cy="719730"/>
            </a:xfrm>
            <a:solidFill>
              <a:schemeClr val="bg2"/>
            </a:solidFill>
          </p:grpSpPr>
          <p:sp>
            <p:nvSpPr>
              <p:cNvPr id="484" name="Frihandsfigur 4"/>
              <p:cNvSpPr/>
              <p:nvPr/>
            </p:nvSpPr>
            <p:spPr>
              <a:xfrm>
                <a:off x="5111283" y="3334219"/>
                <a:ext cx="2766133" cy="520036"/>
              </a:xfrm>
              <a:custGeom>
                <a:avLst/>
                <a:gdLst>
                  <a:gd name="connsiteX0" fmla="*/ 292100 w 2120900"/>
                  <a:gd name="connsiteY0" fmla="*/ 0 h 431800"/>
                  <a:gd name="connsiteX1" fmla="*/ 1270000 w 2120900"/>
                  <a:gd name="connsiteY1" fmla="*/ 63500 h 431800"/>
                  <a:gd name="connsiteX2" fmla="*/ 2120900 w 2120900"/>
                  <a:gd name="connsiteY2" fmla="*/ 127000 h 431800"/>
                  <a:gd name="connsiteX3" fmla="*/ 1968500 w 2120900"/>
                  <a:gd name="connsiteY3" fmla="*/ 431800 h 431800"/>
                  <a:gd name="connsiteX4" fmla="*/ 0 w 2120900"/>
                  <a:gd name="connsiteY4" fmla="*/ 63500 h 431800"/>
                  <a:gd name="connsiteX0" fmla="*/ 292100 w 2213109"/>
                  <a:gd name="connsiteY0" fmla="*/ 0 h 431800"/>
                  <a:gd name="connsiteX1" fmla="*/ 1270000 w 2213109"/>
                  <a:gd name="connsiteY1" fmla="*/ 63500 h 431800"/>
                  <a:gd name="connsiteX2" fmla="*/ 2213109 w 2213109"/>
                  <a:gd name="connsiteY2" fmla="*/ 150052 h 431800"/>
                  <a:gd name="connsiteX3" fmla="*/ 1968500 w 2213109"/>
                  <a:gd name="connsiteY3" fmla="*/ 431800 h 431800"/>
                  <a:gd name="connsiteX4" fmla="*/ 0 w 2213109"/>
                  <a:gd name="connsiteY4" fmla="*/ 63500 h 431800"/>
                  <a:gd name="connsiteX0" fmla="*/ 292100 w 2213109"/>
                  <a:gd name="connsiteY0" fmla="*/ 0 h 408748"/>
                  <a:gd name="connsiteX1" fmla="*/ 1270000 w 2213109"/>
                  <a:gd name="connsiteY1" fmla="*/ 63500 h 408748"/>
                  <a:gd name="connsiteX2" fmla="*/ 2213109 w 2213109"/>
                  <a:gd name="connsiteY2" fmla="*/ 150052 h 408748"/>
                  <a:gd name="connsiteX3" fmla="*/ 1899343 w 2213109"/>
                  <a:gd name="connsiteY3" fmla="*/ 408748 h 408748"/>
                  <a:gd name="connsiteX4" fmla="*/ 0 w 2213109"/>
                  <a:gd name="connsiteY4" fmla="*/ 63500 h 408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13109" h="408748">
                    <a:moveTo>
                      <a:pt x="292100" y="0"/>
                    </a:moveTo>
                    <a:lnTo>
                      <a:pt x="1270000" y="63500"/>
                    </a:lnTo>
                    <a:cubicBezTo>
                      <a:pt x="1590168" y="88509"/>
                      <a:pt x="1898739" y="121201"/>
                      <a:pt x="2213109" y="150052"/>
                    </a:cubicBezTo>
                    <a:lnTo>
                      <a:pt x="1899343" y="408748"/>
                    </a:lnTo>
                    <a:lnTo>
                      <a:pt x="0" y="63500"/>
                    </a:lnTo>
                  </a:path>
                </a:pathLst>
              </a:custGeom>
              <a:grp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485" name="Frihandsfigur 5"/>
              <p:cNvSpPr/>
              <p:nvPr/>
            </p:nvSpPr>
            <p:spPr>
              <a:xfrm>
                <a:off x="7504494" y="3527026"/>
                <a:ext cx="1306167" cy="526923"/>
              </a:xfrm>
              <a:custGeom>
                <a:avLst/>
                <a:gdLst>
                  <a:gd name="connsiteX0" fmla="*/ 299678 w 1045029"/>
                  <a:gd name="connsiteY0" fmla="*/ 0 h 399570"/>
                  <a:gd name="connsiteX1" fmla="*/ 1045029 w 1045029"/>
                  <a:gd name="connsiteY1" fmla="*/ 38420 h 399570"/>
                  <a:gd name="connsiteX2" fmla="*/ 753036 w 1045029"/>
                  <a:gd name="connsiteY2" fmla="*/ 399570 h 399570"/>
                  <a:gd name="connsiteX3" fmla="*/ 0 w 1045029"/>
                  <a:gd name="connsiteY3" fmla="*/ 245889 h 399570"/>
                  <a:gd name="connsiteX0" fmla="*/ 299678 w 1045029"/>
                  <a:gd name="connsiteY0" fmla="*/ 0 h 409297"/>
                  <a:gd name="connsiteX1" fmla="*/ 1045029 w 1045029"/>
                  <a:gd name="connsiteY1" fmla="*/ 48147 h 409297"/>
                  <a:gd name="connsiteX2" fmla="*/ 753036 w 1045029"/>
                  <a:gd name="connsiteY2" fmla="*/ 409297 h 409297"/>
                  <a:gd name="connsiteX3" fmla="*/ 0 w 1045029"/>
                  <a:gd name="connsiteY3" fmla="*/ 255616 h 409297"/>
                  <a:gd name="connsiteX0" fmla="*/ 314269 w 1045029"/>
                  <a:gd name="connsiteY0" fmla="*/ 0 h 414161"/>
                  <a:gd name="connsiteX1" fmla="*/ 1045029 w 1045029"/>
                  <a:gd name="connsiteY1" fmla="*/ 53011 h 414161"/>
                  <a:gd name="connsiteX2" fmla="*/ 753036 w 1045029"/>
                  <a:gd name="connsiteY2" fmla="*/ 414161 h 414161"/>
                  <a:gd name="connsiteX3" fmla="*/ 0 w 1045029"/>
                  <a:gd name="connsiteY3" fmla="*/ 260480 h 414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5029" h="414161">
                    <a:moveTo>
                      <a:pt x="314269" y="0"/>
                    </a:moveTo>
                    <a:lnTo>
                      <a:pt x="1045029" y="53011"/>
                    </a:lnTo>
                    <a:lnTo>
                      <a:pt x="753036" y="414161"/>
                    </a:lnTo>
                    <a:lnTo>
                      <a:pt x="0" y="260480"/>
                    </a:lnTo>
                  </a:path>
                </a:pathLst>
              </a:custGeom>
              <a:solidFill>
                <a:schemeClr val="bg2">
                  <a:lumMod val="60000"/>
                  <a:lumOff val="40000"/>
                </a:schemeClr>
              </a:solidFill>
              <a:ln>
                <a:solidFill>
                  <a:schemeClr val="tx2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46" name="textruta 245"/>
          <p:cNvSpPr txBox="1"/>
          <p:nvPr/>
        </p:nvSpPr>
        <p:spPr>
          <a:xfrm>
            <a:off x="36565" y="-21635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400" b="1" dirty="0">
                <a:solidFill>
                  <a:prstClr val="black"/>
                </a:solidFill>
              </a:rPr>
              <a:t>4. SXL – Soft X-</a:t>
            </a:r>
            <a:r>
              <a:rPr lang="sv-SE" sz="4400" b="1" dirty="0" err="1">
                <a:solidFill>
                  <a:prstClr val="black"/>
                </a:solidFill>
              </a:rPr>
              <a:t>ray</a:t>
            </a:r>
            <a:r>
              <a:rPr lang="sv-SE" sz="4400" b="1" dirty="0">
                <a:solidFill>
                  <a:prstClr val="black"/>
                </a:solidFill>
              </a:rPr>
              <a:t> FEL</a:t>
            </a:r>
          </a:p>
        </p:txBody>
      </p:sp>
      <p:sp>
        <p:nvSpPr>
          <p:cNvPr id="2" name="textruta 1"/>
          <p:cNvSpPr txBox="1"/>
          <p:nvPr/>
        </p:nvSpPr>
        <p:spPr>
          <a:xfrm>
            <a:off x="5863826" y="232774"/>
            <a:ext cx="3264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prstClr val="black"/>
                </a:solidFill>
              </a:rPr>
              <a:t>Francesca Curbis, Sverker Werin</a:t>
            </a:r>
          </a:p>
        </p:txBody>
      </p:sp>
      <p:sp>
        <p:nvSpPr>
          <p:cNvPr id="3" name="textruta 2"/>
          <p:cNvSpPr txBox="1"/>
          <p:nvPr/>
        </p:nvSpPr>
        <p:spPr>
          <a:xfrm>
            <a:off x="247306" y="919958"/>
            <a:ext cx="56530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prstClr val="black"/>
                </a:solidFill>
              </a:rPr>
              <a:t>Design </a:t>
            </a:r>
            <a:r>
              <a:rPr lang="sv-SE" dirty="0" err="1">
                <a:solidFill>
                  <a:prstClr val="black"/>
                </a:solidFill>
              </a:rPr>
              <a:t>study</a:t>
            </a:r>
            <a:r>
              <a:rPr lang="sv-SE" dirty="0">
                <a:solidFill>
                  <a:prstClr val="black"/>
                </a:solidFill>
              </a:rPr>
              <a:t> 2018-2020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err="1">
                <a:solidFill>
                  <a:prstClr val="black"/>
                </a:solidFill>
              </a:rPr>
              <a:t>Funded</a:t>
            </a:r>
            <a:r>
              <a:rPr lang="sv-SE" dirty="0">
                <a:solidFill>
                  <a:prstClr val="black"/>
                </a:solidFill>
              </a:rPr>
              <a:t> by Knut and Alice Wallenberg Foundation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err="1">
                <a:solidFill>
                  <a:prstClr val="black"/>
                </a:solidFill>
              </a:rPr>
              <a:t>Collaboration</a:t>
            </a:r>
            <a:r>
              <a:rPr lang="sv-SE" dirty="0">
                <a:solidFill>
                  <a:prstClr val="black"/>
                </a:solidFill>
              </a:rPr>
              <a:t> MAX IV, Lund University, Stockholm University, KTH and Uppsala University</a:t>
            </a:r>
          </a:p>
        </p:txBody>
      </p:sp>
      <p:sp>
        <p:nvSpPr>
          <p:cNvPr id="247" name="Footer Placeholder 2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Roger Ruber - Accelerator R&amp;D in Sweden</a:t>
            </a:r>
          </a:p>
        </p:txBody>
      </p:sp>
    </p:spTree>
    <p:extLst>
      <p:ext uri="{BB962C8B-B14F-4D97-AF65-F5344CB8AC3E}">
        <p14:creationId xmlns:p14="http://schemas.microsoft.com/office/powerpoint/2010/main" val="13050644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 1"/>
          <p:cNvGrpSpPr/>
          <p:nvPr/>
        </p:nvGrpSpPr>
        <p:grpSpPr>
          <a:xfrm>
            <a:off x="2736645" y="506478"/>
            <a:ext cx="6226654" cy="3844378"/>
            <a:chOff x="1331913" y="1404938"/>
            <a:chExt cx="6686550" cy="4419911"/>
          </a:xfrm>
        </p:grpSpPr>
        <p:pic>
          <p:nvPicPr>
            <p:cNvPr id="8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753"/>
            <a:stretch/>
          </p:blipFill>
          <p:spPr bwMode="auto">
            <a:xfrm>
              <a:off x="1331913" y="1989139"/>
              <a:ext cx="6686550" cy="3835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271" t="18784" r="195" b="45641"/>
            <a:stretch>
              <a:fillRect/>
            </a:stretch>
          </p:blipFill>
          <p:spPr bwMode="auto">
            <a:xfrm>
              <a:off x="6069013" y="1404938"/>
              <a:ext cx="1906587" cy="1620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Straight Connector 9"/>
            <p:cNvCxnSpPr/>
            <p:nvPr/>
          </p:nvCxnSpPr>
          <p:spPr>
            <a:xfrm>
              <a:off x="6180138" y="1866900"/>
              <a:ext cx="0" cy="149066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7935913" y="2700338"/>
              <a:ext cx="0" cy="143986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743700" y="3008313"/>
              <a:ext cx="0" cy="143986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7304088" y="2852738"/>
              <a:ext cx="4762" cy="22066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Höger 12"/>
          <p:cNvSpPr/>
          <p:nvPr/>
        </p:nvSpPr>
        <p:spPr>
          <a:xfrm rot="20817801">
            <a:off x="5556642" y="2793579"/>
            <a:ext cx="1055183" cy="224166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  <p:sp>
        <p:nvSpPr>
          <p:cNvPr id="15" name="Höger 13"/>
          <p:cNvSpPr/>
          <p:nvPr/>
        </p:nvSpPr>
        <p:spPr>
          <a:xfrm rot="20817801">
            <a:off x="3811703" y="3372205"/>
            <a:ext cx="2354783" cy="224166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  <p:grpSp>
        <p:nvGrpSpPr>
          <p:cNvPr id="16" name="Grupp 16"/>
          <p:cNvGrpSpPr/>
          <p:nvPr/>
        </p:nvGrpSpPr>
        <p:grpSpPr>
          <a:xfrm>
            <a:off x="7284533" y="1337929"/>
            <a:ext cx="1140744" cy="1699567"/>
            <a:chOff x="6618083" y="1850100"/>
            <a:chExt cx="1656784" cy="2468403"/>
          </a:xfrm>
          <a:solidFill>
            <a:schemeClr val="tx2"/>
          </a:solidFill>
        </p:grpSpPr>
        <p:sp>
          <p:nvSpPr>
            <p:cNvPr id="17" name="Frihandsfigur 11"/>
            <p:cNvSpPr/>
            <p:nvPr/>
          </p:nvSpPr>
          <p:spPr>
            <a:xfrm>
              <a:off x="7125957" y="1850100"/>
              <a:ext cx="737449" cy="331716"/>
            </a:xfrm>
            <a:custGeom>
              <a:avLst/>
              <a:gdLst>
                <a:gd name="connsiteX0" fmla="*/ 0 w 733330"/>
                <a:gd name="connsiteY0" fmla="*/ 126749 h 298765"/>
                <a:gd name="connsiteX1" fmla="*/ 81481 w 733330"/>
                <a:gd name="connsiteY1" fmla="*/ 298765 h 298765"/>
                <a:gd name="connsiteX2" fmla="*/ 733330 w 733330"/>
                <a:gd name="connsiteY2" fmla="*/ 172016 h 298765"/>
                <a:gd name="connsiteX3" fmla="*/ 624689 w 733330"/>
                <a:gd name="connsiteY3" fmla="*/ 0 h 298765"/>
                <a:gd name="connsiteX4" fmla="*/ 0 w 733330"/>
                <a:gd name="connsiteY4" fmla="*/ 126749 h 298765"/>
                <a:gd name="connsiteX0" fmla="*/ 0 w 733330"/>
                <a:gd name="connsiteY0" fmla="*/ 126749 h 323478"/>
                <a:gd name="connsiteX1" fmla="*/ 106195 w 733330"/>
                <a:gd name="connsiteY1" fmla="*/ 323478 h 323478"/>
                <a:gd name="connsiteX2" fmla="*/ 733330 w 733330"/>
                <a:gd name="connsiteY2" fmla="*/ 172016 h 323478"/>
                <a:gd name="connsiteX3" fmla="*/ 624689 w 733330"/>
                <a:gd name="connsiteY3" fmla="*/ 0 h 323478"/>
                <a:gd name="connsiteX4" fmla="*/ 0 w 733330"/>
                <a:gd name="connsiteY4" fmla="*/ 126749 h 323478"/>
                <a:gd name="connsiteX0" fmla="*/ 0 w 733330"/>
                <a:gd name="connsiteY0" fmla="*/ 143225 h 323478"/>
                <a:gd name="connsiteX1" fmla="*/ 106195 w 733330"/>
                <a:gd name="connsiteY1" fmla="*/ 323478 h 323478"/>
                <a:gd name="connsiteX2" fmla="*/ 733330 w 733330"/>
                <a:gd name="connsiteY2" fmla="*/ 172016 h 323478"/>
                <a:gd name="connsiteX3" fmla="*/ 624689 w 733330"/>
                <a:gd name="connsiteY3" fmla="*/ 0 h 323478"/>
                <a:gd name="connsiteX4" fmla="*/ 0 w 733330"/>
                <a:gd name="connsiteY4" fmla="*/ 143225 h 323478"/>
                <a:gd name="connsiteX0" fmla="*/ 0 w 733330"/>
                <a:gd name="connsiteY0" fmla="*/ 143225 h 331716"/>
                <a:gd name="connsiteX1" fmla="*/ 89719 w 733330"/>
                <a:gd name="connsiteY1" fmla="*/ 331716 h 331716"/>
                <a:gd name="connsiteX2" fmla="*/ 733330 w 733330"/>
                <a:gd name="connsiteY2" fmla="*/ 172016 h 331716"/>
                <a:gd name="connsiteX3" fmla="*/ 624689 w 733330"/>
                <a:gd name="connsiteY3" fmla="*/ 0 h 331716"/>
                <a:gd name="connsiteX4" fmla="*/ 0 w 733330"/>
                <a:gd name="connsiteY4" fmla="*/ 143225 h 331716"/>
                <a:gd name="connsiteX0" fmla="*/ 0 w 737449"/>
                <a:gd name="connsiteY0" fmla="*/ 143225 h 331716"/>
                <a:gd name="connsiteX1" fmla="*/ 93838 w 737449"/>
                <a:gd name="connsiteY1" fmla="*/ 331716 h 331716"/>
                <a:gd name="connsiteX2" fmla="*/ 737449 w 737449"/>
                <a:gd name="connsiteY2" fmla="*/ 172016 h 331716"/>
                <a:gd name="connsiteX3" fmla="*/ 628808 w 737449"/>
                <a:gd name="connsiteY3" fmla="*/ 0 h 331716"/>
                <a:gd name="connsiteX4" fmla="*/ 0 w 737449"/>
                <a:gd name="connsiteY4" fmla="*/ 143225 h 331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7449" h="331716">
                  <a:moveTo>
                    <a:pt x="0" y="143225"/>
                  </a:moveTo>
                  <a:lnTo>
                    <a:pt x="93838" y="331716"/>
                  </a:lnTo>
                  <a:lnTo>
                    <a:pt x="737449" y="172016"/>
                  </a:lnTo>
                  <a:lnTo>
                    <a:pt x="628808" y="0"/>
                  </a:lnTo>
                  <a:lnTo>
                    <a:pt x="0" y="143225"/>
                  </a:lnTo>
                  <a:close/>
                </a:path>
              </a:pathLst>
            </a:cu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FFFF"/>
                </a:solidFill>
              </a:endParaRPr>
            </a:p>
          </p:txBody>
        </p:sp>
        <p:sp>
          <p:nvSpPr>
            <p:cNvPr id="18" name="Frihandsfigur 14"/>
            <p:cNvSpPr/>
            <p:nvPr/>
          </p:nvSpPr>
          <p:spPr>
            <a:xfrm>
              <a:off x="6662465" y="3538134"/>
              <a:ext cx="1059255" cy="344032"/>
            </a:xfrm>
            <a:custGeom>
              <a:avLst/>
              <a:gdLst>
                <a:gd name="connsiteX0" fmla="*/ 0 w 1059255"/>
                <a:gd name="connsiteY0" fmla="*/ 208230 h 344032"/>
                <a:gd name="connsiteX1" fmla="*/ 54321 w 1059255"/>
                <a:gd name="connsiteY1" fmla="*/ 344032 h 344032"/>
                <a:gd name="connsiteX2" fmla="*/ 1059255 w 1059255"/>
                <a:gd name="connsiteY2" fmla="*/ 108641 h 344032"/>
                <a:gd name="connsiteX3" fmla="*/ 968721 w 1059255"/>
                <a:gd name="connsiteY3" fmla="*/ 0 h 344032"/>
                <a:gd name="connsiteX4" fmla="*/ 0 w 1059255"/>
                <a:gd name="connsiteY4" fmla="*/ 208230 h 344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9255" h="344032">
                  <a:moveTo>
                    <a:pt x="0" y="208230"/>
                  </a:moveTo>
                  <a:lnTo>
                    <a:pt x="54321" y="344032"/>
                  </a:lnTo>
                  <a:lnTo>
                    <a:pt x="1059255" y="108641"/>
                  </a:lnTo>
                  <a:lnTo>
                    <a:pt x="968721" y="0"/>
                  </a:lnTo>
                  <a:lnTo>
                    <a:pt x="0" y="208230"/>
                  </a:lnTo>
                  <a:close/>
                </a:path>
              </a:pathLst>
            </a:cu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FFFF"/>
                </a:solidFill>
              </a:endParaRPr>
            </a:p>
          </p:txBody>
        </p:sp>
        <p:sp>
          <p:nvSpPr>
            <p:cNvPr id="19" name="Frihandsfigur 15"/>
            <p:cNvSpPr/>
            <p:nvPr/>
          </p:nvSpPr>
          <p:spPr>
            <a:xfrm>
              <a:off x="6618083" y="3757188"/>
              <a:ext cx="1656784" cy="561315"/>
            </a:xfrm>
            <a:custGeom>
              <a:avLst/>
              <a:gdLst>
                <a:gd name="connsiteX0" fmla="*/ 0 w 1656784"/>
                <a:gd name="connsiteY0" fmla="*/ 380246 h 561315"/>
                <a:gd name="connsiteX1" fmla="*/ 99588 w 1656784"/>
                <a:gd name="connsiteY1" fmla="*/ 561315 h 561315"/>
                <a:gd name="connsiteX2" fmla="*/ 1656784 w 1656784"/>
                <a:gd name="connsiteY2" fmla="*/ 172016 h 561315"/>
                <a:gd name="connsiteX3" fmla="*/ 1566250 w 1656784"/>
                <a:gd name="connsiteY3" fmla="*/ 0 h 561315"/>
                <a:gd name="connsiteX4" fmla="*/ 0 w 1656784"/>
                <a:gd name="connsiteY4" fmla="*/ 380246 h 561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6784" h="561315">
                  <a:moveTo>
                    <a:pt x="0" y="380246"/>
                  </a:moveTo>
                  <a:lnTo>
                    <a:pt x="99588" y="561315"/>
                  </a:lnTo>
                  <a:lnTo>
                    <a:pt x="1656784" y="172016"/>
                  </a:lnTo>
                  <a:lnTo>
                    <a:pt x="1566250" y="0"/>
                  </a:lnTo>
                  <a:lnTo>
                    <a:pt x="0" y="380246"/>
                  </a:lnTo>
                  <a:close/>
                </a:path>
              </a:pathLst>
            </a:cu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FFFF"/>
                </a:solidFill>
              </a:endParaRPr>
            </a:p>
          </p:txBody>
        </p:sp>
      </p:grpSp>
      <p:sp>
        <p:nvSpPr>
          <p:cNvPr id="20" name="Rektangel 18"/>
          <p:cNvSpPr/>
          <p:nvPr/>
        </p:nvSpPr>
        <p:spPr>
          <a:xfrm>
            <a:off x="251520" y="764704"/>
            <a:ext cx="3276225" cy="25853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1524000">
              <a:tabLst>
                <a:tab pos="1970088" algn="l"/>
              </a:tabLst>
            </a:pPr>
            <a:r>
              <a:rPr lang="sv-SE" b="1" dirty="0" err="1">
                <a:solidFill>
                  <a:srgbClr val="FFFFFF"/>
                </a:solidFill>
              </a:rPr>
              <a:t>Wavelength</a:t>
            </a:r>
            <a:r>
              <a:rPr lang="sv-SE" b="1" dirty="0">
                <a:solidFill>
                  <a:srgbClr val="FFFFFF"/>
                </a:solidFill>
              </a:rPr>
              <a:t>	1-5 </a:t>
            </a:r>
            <a:r>
              <a:rPr lang="sv-SE" b="1" dirty="0" err="1">
                <a:solidFill>
                  <a:srgbClr val="FFFFFF"/>
                </a:solidFill>
              </a:rPr>
              <a:t>nm</a:t>
            </a:r>
            <a:endParaRPr lang="sv-SE" b="1" dirty="0">
              <a:solidFill>
                <a:srgbClr val="FFFFFF"/>
              </a:solidFill>
            </a:endParaRPr>
          </a:p>
          <a:p>
            <a:pPr defTabSz="1524000">
              <a:tabLst>
                <a:tab pos="1970088" algn="l"/>
              </a:tabLst>
            </a:pPr>
            <a:r>
              <a:rPr lang="sv-SE" b="1" dirty="0" err="1">
                <a:solidFill>
                  <a:srgbClr val="FFFFFF"/>
                </a:solidFill>
              </a:rPr>
              <a:t>Photon</a:t>
            </a:r>
            <a:r>
              <a:rPr lang="sv-SE" b="1" dirty="0">
                <a:solidFill>
                  <a:srgbClr val="FFFFFF"/>
                </a:solidFill>
              </a:rPr>
              <a:t> </a:t>
            </a:r>
            <a:r>
              <a:rPr lang="sv-SE" b="1" dirty="0" err="1">
                <a:solidFill>
                  <a:srgbClr val="FFFFFF"/>
                </a:solidFill>
              </a:rPr>
              <a:t>energy</a:t>
            </a:r>
            <a:r>
              <a:rPr lang="sv-SE" b="1" dirty="0">
                <a:solidFill>
                  <a:srgbClr val="FFFFFF"/>
                </a:solidFill>
              </a:rPr>
              <a:t>	0.25-1 </a:t>
            </a:r>
            <a:r>
              <a:rPr lang="sv-SE" b="1" dirty="0" err="1">
                <a:solidFill>
                  <a:srgbClr val="FFFFFF"/>
                </a:solidFill>
              </a:rPr>
              <a:t>keV</a:t>
            </a:r>
            <a:endParaRPr lang="sv-SE" b="1" dirty="0">
              <a:solidFill>
                <a:srgbClr val="FFFFFF"/>
              </a:solidFill>
            </a:endParaRPr>
          </a:p>
          <a:p>
            <a:pPr defTabSz="1524000">
              <a:tabLst>
                <a:tab pos="1970088" algn="l"/>
              </a:tabLst>
            </a:pPr>
            <a:r>
              <a:rPr lang="sv-SE" dirty="0" err="1">
                <a:solidFill>
                  <a:srgbClr val="FFFFFF"/>
                </a:solidFill>
              </a:rPr>
              <a:t>Pulse</a:t>
            </a:r>
            <a:r>
              <a:rPr lang="sv-SE" dirty="0">
                <a:solidFill>
                  <a:srgbClr val="FFFFFF"/>
                </a:solidFill>
              </a:rPr>
              <a:t> </a:t>
            </a:r>
            <a:r>
              <a:rPr lang="sv-SE" dirty="0" err="1">
                <a:solidFill>
                  <a:srgbClr val="FFFFFF"/>
                </a:solidFill>
              </a:rPr>
              <a:t>length</a:t>
            </a:r>
            <a:r>
              <a:rPr lang="sv-SE" dirty="0">
                <a:solidFill>
                  <a:srgbClr val="FFFFFF"/>
                </a:solidFill>
              </a:rPr>
              <a:t>	10-100 </a:t>
            </a:r>
            <a:r>
              <a:rPr lang="sv-SE" dirty="0" err="1">
                <a:solidFill>
                  <a:srgbClr val="FFFFFF"/>
                </a:solidFill>
              </a:rPr>
              <a:t>fs</a:t>
            </a:r>
            <a:endParaRPr lang="sv-SE" dirty="0">
              <a:solidFill>
                <a:srgbClr val="FFFFFF"/>
              </a:solidFill>
            </a:endParaRPr>
          </a:p>
          <a:p>
            <a:pPr defTabSz="1524000">
              <a:tabLst>
                <a:tab pos="1970088" algn="l"/>
              </a:tabLst>
            </a:pPr>
            <a:r>
              <a:rPr lang="sv-SE" dirty="0">
                <a:solidFill>
                  <a:srgbClr val="FFFFFF"/>
                </a:solidFill>
              </a:rPr>
              <a:t>Rep rate	100 Hz</a:t>
            </a:r>
          </a:p>
          <a:p>
            <a:pPr defTabSz="1524000">
              <a:tabLst>
                <a:tab pos="1970088" algn="l"/>
              </a:tabLst>
            </a:pPr>
            <a:r>
              <a:rPr lang="sv-SE" dirty="0">
                <a:solidFill>
                  <a:srgbClr val="FFFFFF"/>
                </a:solidFill>
              </a:rPr>
              <a:t>Power (</a:t>
            </a:r>
            <a:r>
              <a:rPr lang="sv-SE" dirty="0" err="1">
                <a:solidFill>
                  <a:srgbClr val="FFFFFF"/>
                </a:solidFill>
              </a:rPr>
              <a:t>peak</a:t>
            </a:r>
            <a:r>
              <a:rPr lang="sv-SE" dirty="0">
                <a:solidFill>
                  <a:srgbClr val="FFFFFF"/>
                </a:solidFill>
              </a:rPr>
              <a:t>)	~ 1 GW</a:t>
            </a:r>
          </a:p>
          <a:p>
            <a:pPr defTabSz="1524000">
              <a:tabLst>
                <a:tab pos="1970088" algn="l"/>
              </a:tabLst>
            </a:pPr>
            <a:r>
              <a:rPr lang="sv-SE" dirty="0" err="1">
                <a:solidFill>
                  <a:srgbClr val="FFFFFF"/>
                </a:solidFill>
              </a:rPr>
              <a:t>Ph</a:t>
            </a:r>
            <a:r>
              <a:rPr lang="sv-SE" dirty="0">
                <a:solidFill>
                  <a:srgbClr val="FFFFFF"/>
                </a:solidFill>
              </a:rPr>
              <a:t>/</a:t>
            </a:r>
            <a:r>
              <a:rPr lang="sv-SE" dirty="0" err="1">
                <a:solidFill>
                  <a:srgbClr val="FFFFFF"/>
                </a:solidFill>
              </a:rPr>
              <a:t>pulse</a:t>
            </a:r>
            <a:r>
              <a:rPr lang="sv-SE" dirty="0">
                <a:solidFill>
                  <a:srgbClr val="FFFFFF"/>
                </a:solidFill>
              </a:rPr>
              <a:t>	10</a:t>
            </a:r>
            <a:r>
              <a:rPr lang="sv-SE" baseline="30000" dirty="0">
                <a:solidFill>
                  <a:srgbClr val="FFFFFF"/>
                </a:solidFill>
              </a:rPr>
              <a:t>11-12</a:t>
            </a:r>
            <a:r>
              <a:rPr lang="sv-SE" dirty="0">
                <a:solidFill>
                  <a:srgbClr val="FFFFFF"/>
                </a:solidFill>
              </a:rPr>
              <a:t> </a:t>
            </a:r>
          </a:p>
          <a:p>
            <a:pPr defTabSz="1524000">
              <a:tabLst>
                <a:tab pos="1970088" algn="l"/>
              </a:tabLst>
            </a:pPr>
            <a:r>
              <a:rPr lang="sv-SE" dirty="0" err="1">
                <a:solidFill>
                  <a:srgbClr val="FFFFFF"/>
                </a:solidFill>
              </a:rPr>
              <a:t>Gain</a:t>
            </a:r>
            <a:r>
              <a:rPr lang="sv-SE" dirty="0">
                <a:solidFill>
                  <a:srgbClr val="FFFFFF"/>
                </a:solidFill>
              </a:rPr>
              <a:t> </a:t>
            </a:r>
            <a:r>
              <a:rPr lang="sv-SE" dirty="0" err="1">
                <a:solidFill>
                  <a:srgbClr val="FFFFFF"/>
                </a:solidFill>
              </a:rPr>
              <a:t>length</a:t>
            </a:r>
            <a:r>
              <a:rPr lang="sv-SE" dirty="0">
                <a:solidFill>
                  <a:srgbClr val="FFFFFF"/>
                </a:solidFill>
              </a:rPr>
              <a:t>	~ 1m</a:t>
            </a:r>
          </a:p>
          <a:p>
            <a:pPr defTabSz="1524000">
              <a:tabLst>
                <a:tab pos="1970088" algn="l"/>
              </a:tabLst>
            </a:pPr>
            <a:r>
              <a:rPr lang="sv-SE" dirty="0">
                <a:solidFill>
                  <a:srgbClr val="FFFFFF"/>
                </a:solidFill>
              </a:rPr>
              <a:t>e- </a:t>
            </a:r>
            <a:r>
              <a:rPr lang="sv-SE" dirty="0" err="1">
                <a:solidFill>
                  <a:srgbClr val="FFFFFF"/>
                </a:solidFill>
              </a:rPr>
              <a:t>energy</a:t>
            </a:r>
            <a:r>
              <a:rPr lang="sv-SE" dirty="0">
                <a:solidFill>
                  <a:srgbClr val="FFFFFF"/>
                </a:solidFill>
              </a:rPr>
              <a:t>	- 3 GeV</a:t>
            </a:r>
          </a:p>
          <a:p>
            <a:pPr defTabSz="1524000">
              <a:tabLst>
                <a:tab pos="1970088" algn="l"/>
              </a:tabLst>
            </a:pPr>
            <a:r>
              <a:rPr lang="sv-SE" dirty="0" err="1">
                <a:solidFill>
                  <a:srgbClr val="FFFFFF"/>
                </a:solidFill>
                <a:latin typeface="Symbol" panose="05050102010706020507" pitchFamily="18" charset="2"/>
              </a:rPr>
              <a:t>e</a:t>
            </a:r>
            <a:r>
              <a:rPr lang="sv-SE" baseline="-25000" dirty="0" err="1">
                <a:solidFill>
                  <a:srgbClr val="FFFFFF"/>
                </a:solidFill>
                <a:latin typeface="Symbol" panose="05050102010706020507" pitchFamily="18" charset="2"/>
              </a:rPr>
              <a:t>N</a:t>
            </a:r>
            <a:r>
              <a:rPr lang="sv-SE" dirty="0">
                <a:solidFill>
                  <a:srgbClr val="FFFFFF"/>
                </a:solidFill>
              </a:rPr>
              <a:t>	&lt; 1 </a:t>
            </a:r>
            <a:r>
              <a:rPr lang="sv-SE" dirty="0" err="1">
                <a:solidFill>
                  <a:srgbClr val="FFFFFF"/>
                </a:solidFill>
              </a:rPr>
              <a:t>um</a:t>
            </a:r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21" name="textruta 20"/>
          <p:cNvSpPr txBox="1"/>
          <p:nvPr/>
        </p:nvSpPr>
        <p:spPr>
          <a:xfrm>
            <a:off x="36565" y="-21635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400" b="1" dirty="0">
                <a:solidFill>
                  <a:prstClr val="black"/>
                </a:solidFill>
              </a:rPr>
              <a:t>4. SXL – Soft X-</a:t>
            </a:r>
            <a:r>
              <a:rPr lang="sv-SE" sz="4400" b="1" dirty="0" err="1">
                <a:solidFill>
                  <a:prstClr val="black"/>
                </a:solidFill>
              </a:rPr>
              <a:t>ray</a:t>
            </a:r>
            <a:r>
              <a:rPr lang="sv-SE" sz="4400" b="1" dirty="0">
                <a:solidFill>
                  <a:prstClr val="black"/>
                </a:solidFill>
              </a:rPr>
              <a:t> FEL</a:t>
            </a:r>
          </a:p>
        </p:txBody>
      </p:sp>
      <p:sp>
        <p:nvSpPr>
          <p:cNvPr id="22" name="textruta 21"/>
          <p:cNvSpPr txBox="1"/>
          <p:nvPr/>
        </p:nvSpPr>
        <p:spPr>
          <a:xfrm>
            <a:off x="5863826" y="232774"/>
            <a:ext cx="3264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prstClr val="black"/>
                </a:solidFill>
              </a:rPr>
              <a:t>Francesca Curbis, Sverker Werin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431147" y="4079329"/>
            <a:ext cx="7801753" cy="1248749"/>
            <a:chOff x="547118" y="1734626"/>
            <a:chExt cx="7801753" cy="1248749"/>
          </a:xfrm>
        </p:grpSpPr>
        <p:sp>
          <p:nvSpPr>
            <p:cNvPr id="24" name="Rektangel 5"/>
            <p:cNvSpPr/>
            <p:nvPr/>
          </p:nvSpPr>
          <p:spPr>
            <a:xfrm>
              <a:off x="547118" y="2547148"/>
              <a:ext cx="1476463" cy="411060"/>
            </a:xfrm>
            <a:prstGeom prst="rect">
              <a:avLst/>
            </a:prstGeom>
            <a:pattFill prst="dkVert">
              <a:fgClr>
                <a:srgbClr val="EC6630"/>
              </a:fgClr>
              <a:bgClr>
                <a:schemeClr val="bg1"/>
              </a:bgClr>
            </a:patt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FFFF"/>
                </a:solidFill>
              </a:endParaRPr>
            </a:p>
          </p:txBody>
        </p:sp>
        <p:sp>
          <p:nvSpPr>
            <p:cNvPr id="25" name="Rektangel 6"/>
            <p:cNvSpPr/>
            <p:nvPr/>
          </p:nvSpPr>
          <p:spPr>
            <a:xfrm>
              <a:off x="2124249" y="2555537"/>
              <a:ext cx="83890" cy="411060"/>
            </a:xfrm>
            <a:prstGeom prst="rect">
              <a:avLst/>
            </a:prstGeom>
            <a:solidFill>
              <a:srgbClr val="FF000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FFFF"/>
                </a:solidFill>
              </a:endParaRPr>
            </a:p>
          </p:txBody>
        </p:sp>
        <p:sp>
          <p:nvSpPr>
            <p:cNvPr id="26" name="Rektangel 7"/>
            <p:cNvSpPr/>
            <p:nvPr/>
          </p:nvSpPr>
          <p:spPr>
            <a:xfrm>
              <a:off x="2308806" y="2698152"/>
              <a:ext cx="117446" cy="134223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FFFF"/>
                </a:solidFill>
              </a:endParaRPr>
            </a:p>
          </p:txBody>
        </p:sp>
        <p:sp>
          <p:nvSpPr>
            <p:cNvPr id="27" name="Rektangel 8"/>
            <p:cNvSpPr/>
            <p:nvPr/>
          </p:nvSpPr>
          <p:spPr>
            <a:xfrm>
              <a:off x="2526919" y="2622651"/>
              <a:ext cx="117446" cy="134223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FFFF"/>
                </a:solidFill>
              </a:endParaRPr>
            </a:p>
          </p:txBody>
        </p:sp>
        <p:sp>
          <p:nvSpPr>
            <p:cNvPr id="28" name="Rektangel 9"/>
            <p:cNvSpPr/>
            <p:nvPr/>
          </p:nvSpPr>
          <p:spPr>
            <a:xfrm>
              <a:off x="2745031" y="2622651"/>
              <a:ext cx="117446" cy="134223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FFFF"/>
                </a:solidFill>
              </a:endParaRPr>
            </a:p>
          </p:txBody>
        </p:sp>
        <p:sp>
          <p:nvSpPr>
            <p:cNvPr id="29" name="Rektangel 10"/>
            <p:cNvSpPr/>
            <p:nvPr/>
          </p:nvSpPr>
          <p:spPr>
            <a:xfrm>
              <a:off x="2963144" y="2698152"/>
              <a:ext cx="117446" cy="134223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FFFF"/>
                </a:solidFill>
              </a:endParaRPr>
            </a:p>
          </p:txBody>
        </p:sp>
        <p:sp>
          <p:nvSpPr>
            <p:cNvPr id="30" name="Rektangel 11"/>
            <p:cNvSpPr/>
            <p:nvPr/>
          </p:nvSpPr>
          <p:spPr>
            <a:xfrm>
              <a:off x="2679861" y="2622651"/>
              <a:ext cx="36000" cy="130029"/>
            </a:xfrm>
            <a:prstGeom prst="rect">
              <a:avLst/>
            </a:prstGeom>
            <a:solidFill>
              <a:srgbClr val="FF000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FFFF"/>
                </a:solidFill>
              </a:endParaRPr>
            </a:p>
          </p:txBody>
        </p:sp>
        <p:sp>
          <p:nvSpPr>
            <p:cNvPr id="31" name="Rektangel 12"/>
            <p:cNvSpPr/>
            <p:nvPr/>
          </p:nvSpPr>
          <p:spPr>
            <a:xfrm>
              <a:off x="3181258" y="2555537"/>
              <a:ext cx="1476463" cy="411060"/>
            </a:xfrm>
            <a:prstGeom prst="rect">
              <a:avLst/>
            </a:prstGeom>
            <a:pattFill prst="dkVert">
              <a:fgClr>
                <a:srgbClr val="EC6630"/>
              </a:fgClr>
              <a:bgClr>
                <a:schemeClr val="bg1"/>
              </a:bgClr>
            </a:patt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FFFF"/>
                </a:solidFill>
              </a:endParaRPr>
            </a:p>
          </p:txBody>
        </p:sp>
        <p:sp>
          <p:nvSpPr>
            <p:cNvPr id="32" name="Rektangel 13"/>
            <p:cNvSpPr/>
            <p:nvPr/>
          </p:nvSpPr>
          <p:spPr>
            <a:xfrm>
              <a:off x="4758389" y="2563926"/>
              <a:ext cx="83890" cy="411060"/>
            </a:xfrm>
            <a:prstGeom prst="rect">
              <a:avLst/>
            </a:prstGeom>
            <a:solidFill>
              <a:srgbClr val="00B05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FFFF"/>
                </a:solidFill>
              </a:endParaRPr>
            </a:p>
          </p:txBody>
        </p:sp>
        <p:sp>
          <p:nvSpPr>
            <p:cNvPr id="33" name="Rektangel 14"/>
            <p:cNvSpPr/>
            <p:nvPr/>
          </p:nvSpPr>
          <p:spPr>
            <a:xfrm>
              <a:off x="4942945" y="2706541"/>
              <a:ext cx="117446" cy="134223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FFFF"/>
                </a:solidFill>
              </a:endParaRPr>
            </a:p>
          </p:txBody>
        </p:sp>
        <p:sp>
          <p:nvSpPr>
            <p:cNvPr id="34" name="Rektangel 15"/>
            <p:cNvSpPr/>
            <p:nvPr/>
          </p:nvSpPr>
          <p:spPr>
            <a:xfrm>
              <a:off x="5161059" y="2631040"/>
              <a:ext cx="117446" cy="134223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FFFF"/>
                </a:solidFill>
              </a:endParaRPr>
            </a:p>
          </p:txBody>
        </p:sp>
        <p:sp>
          <p:nvSpPr>
            <p:cNvPr id="35" name="Rektangel 16"/>
            <p:cNvSpPr/>
            <p:nvPr/>
          </p:nvSpPr>
          <p:spPr>
            <a:xfrm>
              <a:off x="5379172" y="2631040"/>
              <a:ext cx="117446" cy="134223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FFFF"/>
                </a:solidFill>
              </a:endParaRPr>
            </a:p>
          </p:txBody>
        </p:sp>
        <p:sp>
          <p:nvSpPr>
            <p:cNvPr id="36" name="Rektangel 17"/>
            <p:cNvSpPr/>
            <p:nvPr/>
          </p:nvSpPr>
          <p:spPr>
            <a:xfrm>
              <a:off x="5597284" y="2706541"/>
              <a:ext cx="117446" cy="134223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FFFF"/>
                </a:solidFill>
              </a:endParaRPr>
            </a:p>
          </p:txBody>
        </p:sp>
        <p:sp>
          <p:nvSpPr>
            <p:cNvPr id="37" name="Rektangel 18"/>
            <p:cNvSpPr/>
            <p:nvPr/>
          </p:nvSpPr>
          <p:spPr>
            <a:xfrm>
              <a:off x="5314001" y="2631040"/>
              <a:ext cx="36000" cy="130029"/>
            </a:xfrm>
            <a:prstGeom prst="rect">
              <a:avLst/>
            </a:prstGeom>
            <a:solidFill>
              <a:srgbClr val="FF0000"/>
            </a:soli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FFFF"/>
                </a:solidFill>
              </a:endParaRPr>
            </a:p>
          </p:txBody>
        </p:sp>
        <p:sp>
          <p:nvSpPr>
            <p:cNvPr id="38" name="Rektangel 19"/>
            <p:cNvSpPr/>
            <p:nvPr/>
          </p:nvSpPr>
          <p:spPr>
            <a:xfrm>
              <a:off x="5815398" y="2563926"/>
              <a:ext cx="1476463" cy="411060"/>
            </a:xfrm>
            <a:prstGeom prst="rect">
              <a:avLst/>
            </a:prstGeom>
            <a:pattFill prst="dkVert">
              <a:fgClr>
                <a:srgbClr val="EC6630"/>
              </a:fgClr>
              <a:bgClr>
                <a:schemeClr val="bg1"/>
              </a:bgClr>
            </a:patt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FFFF"/>
                </a:solidFill>
              </a:endParaRPr>
            </a:p>
          </p:txBody>
        </p:sp>
        <p:sp>
          <p:nvSpPr>
            <p:cNvPr id="39" name="Rektangel 20"/>
            <p:cNvSpPr/>
            <p:nvPr/>
          </p:nvSpPr>
          <p:spPr>
            <a:xfrm>
              <a:off x="7392528" y="2572315"/>
              <a:ext cx="83890" cy="411060"/>
            </a:xfrm>
            <a:prstGeom prst="rect">
              <a:avLst/>
            </a:prstGeom>
            <a:solidFill>
              <a:srgbClr val="FF000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FFFF"/>
                </a:solidFill>
              </a:endParaRPr>
            </a:p>
          </p:txBody>
        </p:sp>
        <p:sp>
          <p:nvSpPr>
            <p:cNvPr id="40" name="Rektangel 21"/>
            <p:cNvSpPr/>
            <p:nvPr/>
          </p:nvSpPr>
          <p:spPr>
            <a:xfrm>
              <a:off x="7577086" y="2714930"/>
              <a:ext cx="117446" cy="134223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FFFF"/>
                </a:solidFill>
              </a:endParaRPr>
            </a:p>
          </p:txBody>
        </p:sp>
        <p:sp>
          <p:nvSpPr>
            <p:cNvPr id="41" name="Rektangel 22"/>
            <p:cNvSpPr/>
            <p:nvPr/>
          </p:nvSpPr>
          <p:spPr>
            <a:xfrm>
              <a:off x="7795198" y="2639429"/>
              <a:ext cx="117446" cy="134223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FFFF"/>
                </a:solidFill>
              </a:endParaRPr>
            </a:p>
          </p:txBody>
        </p:sp>
        <p:sp>
          <p:nvSpPr>
            <p:cNvPr id="42" name="Rektangel 23"/>
            <p:cNvSpPr/>
            <p:nvPr/>
          </p:nvSpPr>
          <p:spPr>
            <a:xfrm>
              <a:off x="8013312" y="2639429"/>
              <a:ext cx="117446" cy="134223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FFFF"/>
                </a:solidFill>
              </a:endParaRPr>
            </a:p>
          </p:txBody>
        </p:sp>
        <p:sp>
          <p:nvSpPr>
            <p:cNvPr id="43" name="Rektangel 24"/>
            <p:cNvSpPr/>
            <p:nvPr/>
          </p:nvSpPr>
          <p:spPr>
            <a:xfrm>
              <a:off x="8231425" y="2714930"/>
              <a:ext cx="117446" cy="134223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FFFF"/>
                </a:solidFill>
              </a:endParaRPr>
            </a:p>
          </p:txBody>
        </p:sp>
        <p:sp>
          <p:nvSpPr>
            <p:cNvPr id="44" name="Rektangel 25"/>
            <p:cNvSpPr/>
            <p:nvPr/>
          </p:nvSpPr>
          <p:spPr>
            <a:xfrm>
              <a:off x="7948141" y="2639429"/>
              <a:ext cx="36000" cy="130029"/>
            </a:xfrm>
            <a:prstGeom prst="rect">
              <a:avLst/>
            </a:prstGeom>
            <a:solidFill>
              <a:srgbClr val="FF000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FFFF"/>
                </a:solidFill>
              </a:endParaRPr>
            </a:p>
          </p:txBody>
        </p:sp>
        <p:cxnSp>
          <p:nvCxnSpPr>
            <p:cNvPr id="45" name="Rak pil 28"/>
            <p:cNvCxnSpPr/>
            <p:nvPr/>
          </p:nvCxnSpPr>
          <p:spPr>
            <a:xfrm>
              <a:off x="547118" y="2229446"/>
              <a:ext cx="1476463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Rak pil 29"/>
            <p:cNvCxnSpPr/>
            <p:nvPr/>
          </p:nvCxnSpPr>
          <p:spPr>
            <a:xfrm>
              <a:off x="2006799" y="2229446"/>
              <a:ext cx="1174458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ruta 31"/>
            <p:cNvSpPr txBox="1"/>
            <p:nvPr/>
          </p:nvSpPr>
          <p:spPr>
            <a:xfrm>
              <a:off x="840233" y="1943293"/>
              <a:ext cx="14685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000" dirty="0">
                  <a:solidFill>
                    <a:prstClr val="black"/>
                  </a:solidFill>
                </a:rPr>
                <a:t>To be </a:t>
              </a:r>
              <a:r>
                <a:rPr lang="sv-SE" sz="1000" dirty="0" err="1">
                  <a:solidFill>
                    <a:prstClr val="black"/>
                  </a:solidFill>
                </a:rPr>
                <a:t>optimised</a:t>
              </a:r>
              <a:r>
                <a:rPr lang="sv-SE" sz="1000" dirty="0">
                  <a:solidFill>
                    <a:prstClr val="black"/>
                  </a:solidFill>
                </a:rPr>
                <a:t> 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98623" y="2177816"/>
              <a:ext cx="9566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>
                  <a:solidFill>
                    <a:srgbClr val="868689"/>
                  </a:solidFill>
                </a:rPr>
                <a:t>3 m</a:t>
              </a:r>
              <a:endParaRPr lang="en-US" dirty="0" err="1">
                <a:solidFill>
                  <a:srgbClr val="868689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121327" y="2202983"/>
              <a:ext cx="9566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>
                  <a:solidFill>
                    <a:srgbClr val="868689"/>
                  </a:solidFill>
                </a:rPr>
                <a:t>0.75 m</a:t>
              </a:r>
              <a:endParaRPr lang="en-US" dirty="0" err="1">
                <a:solidFill>
                  <a:srgbClr val="868689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318019" y="1734626"/>
              <a:ext cx="26794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 err="1">
                  <a:solidFill>
                    <a:srgbClr val="868689"/>
                  </a:solidFill>
                </a:rPr>
                <a:t>Lambda_u</a:t>
              </a:r>
              <a:r>
                <a:rPr lang="sv-SE" dirty="0">
                  <a:solidFill>
                    <a:srgbClr val="868689"/>
                  </a:solidFill>
                </a:rPr>
                <a:t>=36mm</a:t>
              </a:r>
            </a:p>
            <a:p>
              <a:r>
                <a:rPr lang="sv-SE" dirty="0">
                  <a:solidFill>
                    <a:srgbClr val="868689"/>
                  </a:solidFill>
                </a:rPr>
                <a:t>Lambda= 1.25nm</a:t>
              </a:r>
              <a:endParaRPr lang="en-US" dirty="0" err="1">
                <a:solidFill>
                  <a:srgbClr val="868689"/>
                </a:solidFill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373367" y="5407775"/>
            <a:ext cx="25342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 err="1">
                <a:solidFill>
                  <a:srgbClr val="868689"/>
                </a:solidFill>
              </a:rPr>
              <a:t>Electron</a:t>
            </a:r>
            <a:r>
              <a:rPr lang="sv-SE" sz="1600" dirty="0">
                <a:solidFill>
                  <a:srgbClr val="868689"/>
                </a:solidFill>
              </a:rPr>
              <a:t> </a:t>
            </a:r>
            <a:r>
              <a:rPr lang="sv-SE" sz="1600" dirty="0" err="1">
                <a:solidFill>
                  <a:srgbClr val="868689"/>
                </a:solidFill>
              </a:rPr>
              <a:t>bunch</a:t>
            </a:r>
            <a:r>
              <a:rPr lang="sv-SE" sz="1600" dirty="0">
                <a:solidFill>
                  <a:srgbClr val="868689"/>
                </a:solidFill>
              </a:rPr>
              <a:t>: </a:t>
            </a:r>
          </a:p>
          <a:p>
            <a:r>
              <a:rPr lang="sv-SE" sz="1600" dirty="0">
                <a:solidFill>
                  <a:srgbClr val="868689"/>
                </a:solidFill>
              </a:rPr>
              <a:t>10 </a:t>
            </a:r>
            <a:r>
              <a:rPr lang="sv-SE" sz="1600" dirty="0" err="1">
                <a:solidFill>
                  <a:srgbClr val="868689"/>
                </a:solidFill>
              </a:rPr>
              <a:t>fs</a:t>
            </a:r>
            <a:r>
              <a:rPr lang="sv-SE" sz="1600" dirty="0">
                <a:solidFill>
                  <a:srgbClr val="868689"/>
                </a:solidFill>
              </a:rPr>
              <a:t> sigma</a:t>
            </a:r>
          </a:p>
          <a:p>
            <a:r>
              <a:rPr lang="sv-SE" sz="1600" dirty="0">
                <a:solidFill>
                  <a:srgbClr val="868689"/>
                </a:solidFill>
              </a:rPr>
              <a:t>(5fs sigma)</a:t>
            </a:r>
          </a:p>
          <a:p>
            <a:r>
              <a:rPr lang="sv-SE" sz="1600" dirty="0">
                <a:solidFill>
                  <a:srgbClr val="868689"/>
                </a:solidFill>
              </a:rPr>
              <a:t>(flat </a:t>
            </a:r>
            <a:r>
              <a:rPr lang="sv-SE" sz="1600" dirty="0" err="1">
                <a:solidFill>
                  <a:srgbClr val="868689"/>
                </a:solidFill>
              </a:rPr>
              <a:t>top</a:t>
            </a:r>
            <a:r>
              <a:rPr lang="sv-SE" sz="1600" dirty="0">
                <a:solidFill>
                  <a:srgbClr val="868689"/>
                </a:solidFill>
              </a:rPr>
              <a:t>)</a:t>
            </a:r>
            <a:endParaRPr lang="en-US" sz="1600" dirty="0" err="1">
              <a:solidFill>
                <a:srgbClr val="868689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065286" y="5410971"/>
            <a:ext cx="37913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 err="1">
                <a:solidFill>
                  <a:srgbClr val="868689"/>
                </a:solidFill>
              </a:rPr>
              <a:t>Other</a:t>
            </a:r>
            <a:r>
              <a:rPr lang="sv-SE" sz="1600" dirty="0">
                <a:solidFill>
                  <a:srgbClr val="868689"/>
                </a:solidFill>
              </a:rPr>
              <a:t> relevant parameters:</a:t>
            </a:r>
          </a:p>
          <a:p>
            <a:r>
              <a:rPr lang="sv-SE" sz="1600" dirty="0">
                <a:solidFill>
                  <a:srgbClr val="868689"/>
                </a:solidFill>
              </a:rPr>
              <a:t>Energy </a:t>
            </a:r>
            <a:r>
              <a:rPr lang="sv-SE" sz="1600" dirty="0" err="1">
                <a:solidFill>
                  <a:srgbClr val="868689"/>
                </a:solidFill>
              </a:rPr>
              <a:t>spread</a:t>
            </a:r>
            <a:r>
              <a:rPr lang="sv-SE" sz="1600" dirty="0">
                <a:solidFill>
                  <a:srgbClr val="868689"/>
                </a:solidFill>
              </a:rPr>
              <a:t> 1%</a:t>
            </a:r>
          </a:p>
          <a:p>
            <a:r>
              <a:rPr lang="sv-SE" sz="1600" dirty="0" err="1">
                <a:solidFill>
                  <a:srgbClr val="868689"/>
                </a:solidFill>
              </a:rPr>
              <a:t>Emittance</a:t>
            </a:r>
            <a:r>
              <a:rPr lang="sv-SE" sz="1600" dirty="0">
                <a:solidFill>
                  <a:srgbClr val="868689"/>
                </a:solidFill>
              </a:rPr>
              <a:t> 0.4 mm </a:t>
            </a:r>
            <a:r>
              <a:rPr lang="sv-SE" sz="1600" dirty="0" err="1">
                <a:solidFill>
                  <a:srgbClr val="868689"/>
                </a:solidFill>
              </a:rPr>
              <a:t>mrad</a:t>
            </a:r>
            <a:r>
              <a:rPr lang="sv-SE" sz="1600" dirty="0">
                <a:solidFill>
                  <a:srgbClr val="868689"/>
                </a:solidFill>
              </a:rPr>
              <a:t> (</a:t>
            </a:r>
            <a:r>
              <a:rPr lang="sv-SE" sz="1600" dirty="0" err="1">
                <a:solidFill>
                  <a:srgbClr val="868689"/>
                </a:solidFill>
              </a:rPr>
              <a:t>projected</a:t>
            </a:r>
            <a:r>
              <a:rPr lang="sv-SE" sz="1600" dirty="0">
                <a:solidFill>
                  <a:srgbClr val="868689"/>
                </a:solidFill>
              </a:rPr>
              <a:t>)</a:t>
            </a:r>
          </a:p>
          <a:p>
            <a:r>
              <a:rPr lang="sv-SE" sz="1600" dirty="0">
                <a:solidFill>
                  <a:srgbClr val="868689"/>
                </a:solidFill>
              </a:rPr>
              <a:t>Peak </a:t>
            </a:r>
            <a:r>
              <a:rPr lang="sv-SE" sz="1600" dirty="0" err="1">
                <a:solidFill>
                  <a:srgbClr val="868689"/>
                </a:solidFill>
              </a:rPr>
              <a:t>current</a:t>
            </a:r>
            <a:r>
              <a:rPr lang="sv-SE" sz="1600" dirty="0">
                <a:solidFill>
                  <a:srgbClr val="868689"/>
                </a:solidFill>
              </a:rPr>
              <a:t> 2.5 </a:t>
            </a:r>
            <a:r>
              <a:rPr lang="sv-SE" sz="1600" dirty="0" err="1">
                <a:solidFill>
                  <a:srgbClr val="868689"/>
                </a:solidFill>
              </a:rPr>
              <a:t>kA</a:t>
            </a:r>
            <a:endParaRPr lang="en-US" sz="1600" dirty="0" err="1">
              <a:solidFill>
                <a:srgbClr val="868689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607619" y="3715737"/>
            <a:ext cx="2457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solidFill>
                  <a:srgbClr val="868689"/>
                </a:solidFill>
              </a:rPr>
              <a:t>FODO </a:t>
            </a:r>
            <a:r>
              <a:rPr lang="sv-SE" sz="1400" dirty="0" err="1">
                <a:solidFill>
                  <a:srgbClr val="868689"/>
                </a:solidFill>
              </a:rPr>
              <a:t>lattice</a:t>
            </a:r>
            <a:r>
              <a:rPr lang="sv-SE" sz="1400" dirty="0">
                <a:solidFill>
                  <a:srgbClr val="868689"/>
                </a:solidFill>
              </a:rPr>
              <a:t>, </a:t>
            </a:r>
            <a:br>
              <a:rPr lang="sv-SE" sz="1400" dirty="0">
                <a:solidFill>
                  <a:srgbClr val="868689"/>
                </a:solidFill>
              </a:rPr>
            </a:br>
            <a:r>
              <a:rPr lang="sv-SE" sz="1400" dirty="0">
                <a:solidFill>
                  <a:srgbClr val="868689"/>
                </a:solidFill>
              </a:rPr>
              <a:t>beta </a:t>
            </a:r>
            <a:r>
              <a:rPr lang="sv-SE" sz="1400" dirty="0" err="1">
                <a:solidFill>
                  <a:srgbClr val="868689"/>
                </a:solidFill>
              </a:rPr>
              <a:t>average</a:t>
            </a:r>
            <a:r>
              <a:rPr lang="sv-SE" sz="1400" dirty="0">
                <a:solidFill>
                  <a:srgbClr val="868689"/>
                </a:solidFill>
              </a:rPr>
              <a:t> 10 m</a:t>
            </a:r>
            <a:endParaRPr lang="en-US" sz="1400" dirty="0" err="1">
              <a:solidFill>
                <a:srgbClr val="868689"/>
              </a:solidFill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024" y="3266642"/>
            <a:ext cx="1809525" cy="1523449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5607620" y="4226524"/>
            <a:ext cx="2384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err="1">
                <a:solidFill>
                  <a:srgbClr val="868689"/>
                </a:solidFill>
              </a:rPr>
              <a:t>rms</a:t>
            </a:r>
            <a:r>
              <a:rPr lang="sv-SE" sz="1400" dirty="0">
                <a:solidFill>
                  <a:srgbClr val="868689"/>
                </a:solidFill>
              </a:rPr>
              <a:t> </a:t>
            </a:r>
            <a:r>
              <a:rPr lang="sv-SE" sz="1400" dirty="0" err="1">
                <a:solidFill>
                  <a:srgbClr val="868689"/>
                </a:solidFill>
              </a:rPr>
              <a:t>transv</a:t>
            </a:r>
            <a:r>
              <a:rPr lang="sv-SE" sz="1400" dirty="0">
                <a:solidFill>
                  <a:srgbClr val="868689"/>
                </a:solidFill>
              </a:rPr>
              <a:t>. </a:t>
            </a:r>
            <a:r>
              <a:rPr lang="sv-SE" sz="1400" dirty="0" err="1">
                <a:solidFill>
                  <a:srgbClr val="868689"/>
                </a:solidFill>
              </a:rPr>
              <a:t>size</a:t>
            </a:r>
            <a:r>
              <a:rPr lang="sv-SE" sz="1400" dirty="0">
                <a:solidFill>
                  <a:srgbClr val="868689"/>
                </a:solidFill>
              </a:rPr>
              <a:t> </a:t>
            </a:r>
          </a:p>
          <a:p>
            <a:r>
              <a:rPr lang="sv-SE" sz="1400" dirty="0">
                <a:solidFill>
                  <a:srgbClr val="868689"/>
                </a:solidFill>
              </a:rPr>
              <a:t>2.6 10</a:t>
            </a:r>
            <a:r>
              <a:rPr lang="sv-SE" sz="1400" baseline="30000" dirty="0">
                <a:solidFill>
                  <a:srgbClr val="868689"/>
                </a:solidFill>
              </a:rPr>
              <a:t>-5</a:t>
            </a:r>
            <a:r>
              <a:rPr lang="sv-SE" sz="1400" dirty="0">
                <a:solidFill>
                  <a:srgbClr val="868689"/>
                </a:solidFill>
              </a:rPr>
              <a:t> m</a:t>
            </a:r>
            <a:endParaRPr lang="en-US" sz="1400" dirty="0" err="1">
              <a:solidFill>
                <a:srgbClr val="868689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25 June 2018</a:t>
            </a: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Roger Ruber - Accelerator R&amp;D in Sweden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0DA5C-FE2E-4377-97D9-26A2BC05B0C9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674895" y="764704"/>
            <a:ext cx="2948615" cy="9233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sv-SE" dirty="0">
                <a:solidFill>
                  <a:prstClr val="black"/>
                </a:solidFill>
              </a:rPr>
              <a:t>Output </a:t>
            </a:r>
            <a:r>
              <a:rPr lang="sv-SE" dirty="0" err="1">
                <a:solidFill>
                  <a:prstClr val="black"/>
                </a:solidFill>
              </a:rPr>
              <a:t>performance</a:t>
            </a:r>
            <a:r>
              <a:rPr lang="sv-SE" dirty="0">
                <a:solidFill>
                  <a:prstClr val="black"/>
                </a:solidFill>
              </a:rPr>
              <a:t>: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sv-SE" dirty="0">
                <a:solidFill>
                  <a:prstClr val="black"/>
                </a:solidFill>
              </a:rPr>
              <a:t>Saturation </a:t>
            </a:r>
            <a:r>
              <a:rPr lang="sv-SE" dirty="0" err="1">
                <a:solidFill>
                  <a:prstClr val="black"/>
                </a:solidFill>
              </a:rPr>
              <a:t>length</a:t>
            </a:r>
            <a:r>
              <a:rPr lang="sv-SE" dirty="0">
                <a:solidFill>
                  <a:prstClr val="black"/>
                </a:solidFill>
              </a:rPr>
              <a:t> ≈30m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sv-SE" dirty="0">
                <a:solidFill>
                  <a:prstClr val="black"/>
                </a:solidFill>
              </a:rPr>
              <a:t>Saturation </a:t>
            </a:r>
            <a:r>
              <a:rPr lang="sv-SE" dirty="0" err="1">
                <a:solidFill>
                  <a:prstClr val="black"/>
                </a:solidFill>
              </a:rPr>
              <a:t>power</a:t>
            </a:r>
            <a:r>
              <a:rPr lang="sv-SE" dirty="0">
                <a:solidFill>
                  <a:prstClr val="black"/>
                </a:solidFill>
              </a:rPr>
              <a:t> ≈</a:t>
            </a:r>
            <a:r>
              <a:rPr lang="sv-SE" dirty="0" err="1">
                <a:solidFill>
                  <a:prstClr val="black"/>
                </a:solidFill>
              </a:rPr>
              <a:t>few</a:t>
            </a:r>
            <a:r>
              <a:rPr lang="sv-SE" dirty="0">
                <a:solidFill>
                  <a:prstClr val="black"/>
                </a:solidFill>
              </a:rPr>
              <a:t> GW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66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9" y="1340768"/>
            <a:ext cx="8363272" cy="5040560"/>
          </a:xfrm>
        </p:spPr>
        <p:txBody>
          <a:bodyPr/>
          <a:lstStyle/>
          <a:p>
            <a:pPr marL="0" indent="0">
              <a:buNone/>
            </a:pPr>
            <a:r>
              <a:rPr lang="de-DE" dirty="0" err="1">
                <a:solidFill>
                  <a:srgbClr val="0000FF"/>
                </a:solidFill>
              </a:rPr>
              <a:t>Sweden</a:t>
            </a:r>
            <a:r>
              <a:rPr lang="de-DE" dirty="0">
                <a:solidFill>
                  <a:srgbClr val="0000FF"/>
                </a:solidFill>
              </a:rPr>
              <a:t>: </a:t>
            </a:r>
            <a:r>
              <a:rPr lang="de-DE" dirty="0"/>
              <a:t>10.2 </a:t>
            </a:r>
            <a:r>
              <a:rPr lang="de-DE" dirty="0" err="1"/>
              <a:t>million</a:t>
            </a:r>
            <a:r>
              <a:rPr lang="de-DE" dirty="0"/>
              <a:t> (</a:t>
            </a:r>
            <a:r>
              <a:rPr lang="de-DE" dirty="0" err="1"/>
              <a:t>population</a:t>
            </a:r>
            <a:r>
              <a:rPr lang="de-DE" dirty="0"/>
              <a:t>, April 2018)</a:t>
            </a:r>
          </a:p>
          <a:p>
            <a:pPr lvl="1"/>
            <a:r>
              <a:rPr lang="de-DE" dirty="0"/>
              <a:t>450'000 km</a:t>
            </a:r>
            <a:r>
              <a:rPr lang="de-DE" baseline="30000" dirty="0"/>
              <a:t>2</a:t>
            </a:r>
            <a:r>
              <a:rPr lang="de-DE" dirty="0"/>
              <a:t> (</a:t>
            </a:r>
            <a:r>
              <a:rPr lang="de-DE" dirty="0">
                <a:latin typeface="Arial"/>
                <a:cs typeface="Arial"/>
              </a:rPr>
              <a:t>→</a:t>
            </a:r>
            <a:r>
              <a:rPr lang="de-DE" sz="2000" dirty="0">
                <a:cs typeface="Arial"/>
              </a:rPr>
              <a:t> </a:t>
            </a:r>
            <a:r>
              <a:rPr lang="de-DE" dirty="0">
                <a:cs typeface="Arial"/>
              </a:rPr>
              <a:t>23 pp/km</a:t>
            </a:r>
            <a:r>
              <a:rPr lang="de-DE" baseline="30000" dirty="0">
                <a:cs typeface="Arial"/>
              </a:rPr>
              <a:t>2</a:t>
            </a:r>
            <a:r>
              <a:rPr lang="de-DE" dirty="0">
                <a:cs typeface="Arial"/>
              </a:rPr>
              <a:t>)</a:t>
            </a:r>
          </a:p>
          <a:p>
            <a:pPr lvl="1"/>
            <a:r>
              <a:rPr lang="de-DE" dirty="0"/>
              <a:t>520 </a:t>
            </a:r>
            <a:r>
              <a:rPr lang="de-DE" dirty="0" err="1"/>
              <a:t>GEur</a:t>
            </a:r>
            <a:r>
              <a:rPr lang="de-DE" dirty="0"/>
              <a:t> (BNP, 2018 </a:t>
            </a:r>
            <a:r>
              <a:rPr lang="de-DE" dirty="0" err="1"/>
              <a:t>est.</a:t>
            </a:r>
            <a:r>
              <a:rPr lang="de-DE" dirty="0"/>
              <a:t>)</a:t>
            </a:r>
          </a:p>
          <a:p>
            <a:pPr lvl="1"/>
            <a:r>
              <a:rPr lang="de-DE" dirty="0">
                <a:cs typeface="Arial"/>
              </a:rPr>
              <a:t>15 </a:t>
            </a:r>
            <a:r>
              <a:rPr lang="de-DE" dirty="0" err="1">
                <a:cs typeface="Arial"/>
              </a:rPr>
              <a:t>universities</a:t>
            </a:r>
            <a:r>
              <a:rPr lang="de-DE" dirty="0">
                <a:cs typeface="Arial"/>
              </a:rPr>
              <a:t>, 15 </a:t>
            </a:r>
            <a:r>
              <a:rPr lang="de-DE" dirty="0" err="1">
                <a:cs typeface="Arial"/>
              </a:rPr>
              <a:t>colleges</a:t>
            </a:r>
            <a:r>
              <a:rPr lang="de-DE" dirty="0">
                <a:cs typeface="Arial"/>
              </a:rPr>
              <a:t>, 3 private univ./</a:t>
            </a:r>
            <a:r>
              <a:rPr lang="de-DE" dirty="0" err="1">
                <a:cs typeface="Arial"/>
              </a:rPr>
              <a:t>coll</a:t>
            </a:r>
            <a:r>
              <a:rPr lang="de-DE" dirty="0">
                <a:cs typeface="Arial"/>
              </a:rPr>
              <a:t>.</a:t>
            </a:r>
            <a:endParaRPr lang="de-DE" dirty="0"/>
          </a:p>
          <a:p>
            <a:pPr marL="0" indent="0">
              <a:buNone/>
            </a:pPr>
            <a:r>
              <a:rPr lang="de-DE" dirty="0">
                <a:solidFill>
                  <a:srgbClr val="0000FF"/>
                </a:solidFill>
              </a:rPr>
              <a:t>Main </a:t>
            </a:r>
            <a:r>
              <a:rPr lang="de-DE" dirty="0" err="1">
                <a:solidFill>
                  <a:srgbClr val="0000FF"/>
                </a:solidFill>
              </a:rPr>
              <a:t>universities</a:t>
            </a:r>
            <a:r>
              <a:rPr lang="de-DE" dirty="0">
                <a:solidFill>
                  <a:srgbClr val="0000FF"/>
                </a:solidFill>
              </a:rPr>
              <a:t>/</a:t>
            </a:r>
            <a:r>
              <a:rPr lang="de-DE" dirty="0" err="1">
                <a:solidFill>
                  <a:srgbClr val="0000FF"/>
                </a:solidFill>
              </a:rPr>
              <a:t>institutes</a:t>
            </a:r>
            <a:endParaRPr lang="de-DE" dirty="0">
              <a:solidFill>
                <a:srgbClr val="0000FF"/>
              </a:solidFill>
            </a:endParaRPr>
          </a:p>
          <a:p>
            <a:pPr lvl="1"/>
            <a:r>
              <a:rPr lang="de-DE" dirty="0"/>
              <a:t>Uppsala: </a:t>
            </a:r>
            <a:r>
              <a:rPr lang="de-DE" b="1" dirty="0">
                <a:solidFill>
                  <a:srgbClr val="FF0000"/>
                </a:solidFill>
              </a:rPr>
              <a:t>UU</a:t>
            </a:r>
            <a:r>
              <a:rPr lang="de-DE" dirty="0"/>
              <a:t>, SLU</a:t>
            </a:r>
          </a:p>
          <a:p>
            <a:pPr lvl="1"/>
            <a:r>
              <a:rPr lang="de-DE" dirty="0"/>
              <a:t>Lund: </a:t>
            </a:r>
            <a:r>
              <a:rPr lang="de-DE" b="1" dirty="0">
                <a:solidFill>
                  <a:srgbClr val="FF0000"/>
                </a:solidFill>
              </a:rPr>
              <a:t>LU, ESS</a:t>
            </a:r>
          </a:p>
          <a:p>
            <a:pPr lvl="1"/>
            <a:r>
              <a:rPr lang="de-DE" dirty="0" err="1"/>
              <a:t>Gothenburg</a:t>
            </a:r>
            <a:r>
              <a:rPr lang="de-DE" dirty="0"/>
              <a:t>: </a:t>
            </a:r>
            <a:br>
              <a:rPr lang="de-DE" dirty="0"/>
            </a:br>
            <a:r>
              <a:rPr lang="de-DE" dirty="0"/>
              <a:t>	</a:t>
            </a:r>
            <a:r>
              <a:rPr lang="de-DE" dirty="0" err="1"/>
              <a:t>Chalmers</a:t>
            </a:r>
            <a:r>
              <a:rPr lang="de-DE" dirty="0"/>
              <a:t>, GU</a:t>
            </a:r>
          </a:p>
          <a:p>
            <a:pPr lvl="1"/>
            <a:r>
              <a:rPr lang="de-DE" dirty="0"/>
              <a:t>Stockholm: </a:t>
            </a:r>
            <a:br>
              <a:rPr lang="de-DE" dirty="0"/>
            </a:br>
            <a:r>
              <a:rPr lang="de-DE" dirty="0"/>
              <a:t>	KTH, </a:t>
            </a:r>
            <a:r>
              <a:rPr lang="de-DE" b="1" dirty="0">
                <a:solidFill>
                  <a:srgbClr val="FF0000"/>
                </a:solidFill>
              </a:rPr>
              <a:t>SU</a:t>
            </a:r>
            <a:r>
              <a:rPr lang="de-DE" dirty="0"/>
              <a:t>, KI, Handels</a:t>
            </a:r>
          </a:p>
          <a:p>
            <a:pPr lvl="1"/>
            <a:endParaRPr lang="de-DE" dirty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June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Roger Ruber - Accelerator R&amp;D in Sweden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57F5F-2374-4206-B470-8B5F488E2D4D}" type="slidenum">
              <a:rPr lang="en-GB" smtClean="0"/>
              <a:t>2</a:t>
            </a:fld>
            <a:endParaRPr lang="en-GB"/>
          </a:p>
        </p:txBody>
      </p:sp>
      <p:pic>
        <p:nvPicPr>
          <p:cNvPr id="9" name="Picture 11" descr="C:\Users\ruber\Documents\Work\20180625\LundUn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356" y="160338"/>
            <a:ext cx="1050548" cy="105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C:\Users\ruber\Documents\Work\20180625\stockholm-uni-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079" y="160338"/>
            <a:ext cx="1098698" cy="105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ruber\Documents\Work\20180625\ESS_Logo_Frugal_Blue_cmyk_External Us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435" y="160339"/>
            <a:ext cx="1925702" cy="103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C:\Users\ruber\Documents\Work\20180625\MAX_IV_400x4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1" y="160339"/>
            <a:ext cx="1050549" cy="105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FREIA_logo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64289" y="180636"/>
            <a:ext cx="1871762" cy="91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Users\ruber\Documents\Work\20180625\Uppsala_Universitet-logo-2E2D20E6B3-seeklogo.com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60339"/>
            <a:ext cx="1084475" cy="103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http://nyobetabeat.files.wordpress.com/2013/03/sweden-mapcard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067945" y="3063028"/>
            <a:ext cx="4885628" cy="339030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46768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stockholm</a:t>
            </a:r>
            <a:r>
              <a:rPr lang="en-GB" dirty="0"/>
              <a:t> university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i="1" dirty="0"/>
              <a:t>Anders </a:t>
            </a:r>
            <a:r>
              <a:rPr lang="en-GB" i="1" dirty="0" err="1"/>
              <a:t>Källberg</a:t>
            </a:r>
            <a:endParaRPr lang="en-GB" i="1" dirty="0"/>
          </a:p>
          <a:p>
            <a:r>
              <a:rPr lang="en-GB" dirty="0"/>
              <a:t>Instrumentation Physics Division</a:t>
            </a:r>
          </a:p>
          <a:p>
            <a:r>
              <a:rPr lang="en-GB" dirty="0"/>
              <a:t>Dept. of Physics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June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Roger Ruber - Accelerator R&amp;D in Sweden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57F5F-2374-4206-B470-8B5F488E2D4D}" type="slidenum">
              <a:rPr lang="en-GB" smtClean="0"/>
              <a:t>20</a:t>
            </a:fld>
            <a:endParaRPr lang="en-GB"/>
          </a:p>
        </p:txBody>
      </p:sp>
      <p:pic>
        <p:nvPicPr>
          <p:cNvPr id="7" name="Picture 12" descr="C:\Users\ruber\Documents\Work\20180625\stockholm-uni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085184"/>
            <a:ext cx="1098698" cy="105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9960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Studies and Development of DESIREE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electrostatic storage rings, </a:t>
            </a:r>
          </a:p>
          <a:p>
            <a:r>
              <a:rPr lang="en-US" dirty="0"/>
              <a:t>8.6 m circumference, cooled to 14 K, with beam lifetimes of 300+ s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June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Roger Ruber - Accelerator R&amp;D in Sweden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57F5F-2374-4206-B470-8B5F488E2D4D}" type="slidenum">
              <a:rPr lang="en-GB" smtClean="0"/>
              <a:t>21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30" y="2220818"/>
            <a:ext cx="7721973" cy="3901344"/>
          </a:xfrm>
          <a:prstGeom prst="rect">
            <a:avLst/>
          </a:prstGeom>
        </p:spPr>
      </p:pic>
      <p:pic>
        <p:nvPicPr>
          <p:cNvPr id="10" name="Picture 12" descr="C:\Users\ruber\Documents\Work\20180625\stockholm-uni-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88640"/>
            <a:ext cx="750795" cy="71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063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Studies and Development of DESIREE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Beams of opposite charges (here C</a:t>
            </a:r>
            <a:r>
              <a:rPr lang="en-US" baseline="30000" dirty="0"/>
              <a:t>-</a:t>
            </a:r>
            <a:r>
              <a:rPr lang="en-US" dirty="0"/>
              <a:t> and N</a:t>
            </a:r>
            <a:r>
              <a:rPr lang="en-US" baseline="30000" dirty="0"/>
              <a:t>+</a:t>
            </a:r>
            <a:r>
              <a:rPr lang="en-US" dirty="0"/>
              <a:t>) interact in the midsection. </a:t>
            </a:r>
          </a:p>
          <a:p>
            <a:r>
              <a:rPr lang="en-US" dirty="0"/>
              <a:t>Two neutral particles are created</a:t>
            </a:r>
          </a:p>
          <a:p>
            <a:r>
              <a:rPr lang="en-US" dirty="0"/>
              <a:t>Their distance in 3D at the detector is measured </a:t>
            </a:r>
          </a:p>
          <a:p>
            <a:pPr lvl="1"/>
            <a:r>
              <a:rPr lang="en-US" dirty="0"/>
              <a:t>which gives a value of the kinetic energy released in the mutual neutralization, </a:t>
            </a:r>
          </a:p>
          <a:p>
            <a:pPr lvl="1"/>
            <a:r>
              <a:rPr lang="en-US" dirty="0"/>
              <a:t>which in turn depends on which atomic states of the resulting atoms are formed in as indicated in the figure.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June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Roger Ruber - Accelerator R&amp;D in Sweden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57F5F-2374-4206-B470-8B5F488E2D4D}" type="slidenum">
              <a:rPr lang="en-GB" smtClean="0"/>
              <a:t>22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937030"/>
            <a:ext cx="4771763" cy="3600400"/>
          </a:xfrm>
          <a:prstGeom prst="rect">
            <a:avLst/>
          </a:prstGeom>
        </p:spPr>
      </p:pic>
      <p:pic>
        <p:nvPicPr>
          <p:cNvPr id="8" name="Picture 12" descr="C:\Users\ruber\Documents\Work\20180625\stockholm-uni-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88640"/>
            <a:ext cx="750795" cy="71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6209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Studies and Development of DESIREE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Development of the beam diagnostic systems, </a:t>
            </a:r>
          </a:p>
          <a:p>
            <a:pPr lvl="1"/>
            <a:r>
              <a:rPr lang="en-US" dirty="0"/>
              <a:t>measurements of beam current, beam position and momentum spread.</a:t>
            </a:r>
          </a:p>
          <a:p>
            <a:pPr lvl="1"/>
            <a:r>
              <a:rPr lang="en-US" dirty="0"/>
              <a:t>figure shows the system used to simultaneously measure the properties of two beams circulating in the two rings.</a:t>
            </a:r>
          </a:p>
          <a:p>
            <a:r>
              <a:rPr lang="en-US" b="1" dirty="0"/>
              <a:t>Investigations of stochastic cooling</a:t>
            </a:r>
          </a:p>
          <a:p>
            <a:pPr lvl="1"/>
            <a:r>
              <a:rPr lang="en-US" dirty="0"/>
              <a:t>Studies ongoing of the possibility to implement stochastic cooling longitudinal momentum spread in a new low-energy regime in DESIREE.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June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Roger Ruber - Accelerator R&amp;D in Sweden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57F5F-2374-4206-B470-8B5F488E2D4D}" type="slidenum">
              <a:rPr lang="en-GB" smtClean="0"/>
              <a:t>23</a:t>
            </a:fld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139" y="4005064"/>
            <a:ext cx="4479409" cy="22489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139" y="3348886"/>
            <a:ext cx="4257675" cy="6561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3645024"/>
            <a:ext cx="3935855" cy="2608961"/>
          </a:xfrm>
          <a:prstGeom prst="rect">
            <a:avLst/>
          </a:prstGeom>
        </p:spPr>
      </p:pic>
      <p:pic>
        <p:nvPicPr>
          <p:cNvPr id="13" name="Picture 12" descr="C:\Users\ruber\Documents\Work\20180625\stockholm-uni-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88640"/>
            <a:ext cx="750795" cy="71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456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Supporting CRYRING@ESR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4906888" cy="5472608"/>
          </a:xfrm>
        </p:spPr>
        <p:txBody>
          <a:bodyPr>
            <a:normAutofit/>
          </a:bodyPr>
          <a:lstStyle/>
          <a:p>
            <a:r>
              <a:rPr lang="en-US" sz="1800" dirty="0"/>
              <a:t>CRYRING, formerly installed at MSL, has been transferred to GSI and is now reconstructed to become the first operating part of FAIR. </a:t>
            </a:r>
          </a:p>
          <a:p>
            <a:r>
              <a:rPr lang="en-US" sz="1800" dirty="0"/>
              <a:t>During the ongoing commissioning phase, beams from a local ion source have been injected, stored, accelerated and cooled. </a:t>
            </a:r>
          </a:p>
          <a:p>
            <a:r>
              <a:rPr lang="en-US" sz="1800" dirty="0"/>
              <a:t>We are contributing to the project with our experience from 20 years of running CRYRING.</a:t>
            </a:r>
          </a:p>
          <a:p>
            <a:endParaRPr lang="en-GB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June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Roger Ruber - Accelerator R&amp;D in Sweden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57F5F-2374-4206-B470-8B5F488E2D4D}" type="slidenum">
              <a:rPr lang="en-GB" smtClean="0"/>
              <a:t>24</a:t>
            </a:fld>
            <a:endParaRPr lang="en-GB"/>
          </a:p>
        </p:txBody>
      </p:sp>
      <p:pic>
        <p:nvPicPr>
          <p:cNvPr id="7" name="Picture 2" descr="https://sps2013.gsi.de/websites/cryring/CryringWiki/SiteAssets/YR00_Overall/Cryring3D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1918894"/>
            <a:ext cx="7603292" cy="475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eft Arrow 7"/>
          <p:cNvSpPr/>
          <p:nvPr/>
        </p:nvSpPr>
        <p:spPr bwMode="auto">
          <a:xfrm rot="20310333">
            <a:off x="5649459" y="1578065"/>
            <a:ext cx="3019213" cy="799697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tx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" name="Textfeld 9"/>
          <p:cNvSpPr txBox="1"/>
          <p:nvPr/>
        </p:nvSpPr>
        <p:spPr>
          <a:xfrm rot="20306511">
            <a:off x="6215436" y="1761974"/>
            <a:ext cx="1970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from</a:t>
            </a:r>
            <a:r>
              <a:rPr lang="de-DE" dirty="0"/>
              <a:t> ESR @ 0.7 Tm</a:t>
            </a:r>
            <a:endParaRPr lang="en-US" dirty="0"/>
          </a:p>
        </p:txBody>
      </p:sp>
      <p:pic>
        <p:nvPicPr>
          <p:cNvPr id="10" name="Picture 12" descr="C:\Users\ruber\Documents\Work\20180625\stockholm-uni-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88640"/>
            <a:ext cx="750795" cy="71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6941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Uppsala university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i="1" dirty="0"/>
              <a:t>Hermann </a:t>
            </a:r>
            <a:r>
              <a:rPr lang="en-GB" i="1" dirty="0" err="1"/>
              <a:t>Dürr</a:t>
            </a:r>
            <a:r>
              <a:rPr lang="en-GB" i="1" dirty="0"/>
              <a:t>, Tord </a:t>
            </a:r>
            <a:r>
              <a:rPr lang="en-GB" i="1" dirty="0" err="1"/>
              <a:t>Ekelöf</a:t>
            </a:r>
            <a:r>
              <a:rPr lang="en-GB" i="1" dirty="0"/>
              <a:t>, Vitaliy Goryashko, Lars Hermansson, </a:t>
            </a:r>
          </a:p>
          <a:p>
            <a:r>
              <a:rPr lang="en-GB" i="1" dirty="0"/>
              <a:t>Roger </a:t>
            </a:r>
            <a:r>
              <a:rPr lang="en-GB" i="1" dirty="0" err="1"/>
              <a:t>Ruber</a:t>
            </a:r>
            <a:r>
              <a:rPr lang="en-GB" i="1" dirty="0"/>
              <a:t>, Volker </a:t>
            </a:r>
            <a:r>
              <a:rPr lang="en-GB" i="1" dirty="0" err="1"/>
              <a:t>Ziemann</a:t>
            </a:r>
            <a:endParaRPr lang="en-GB" i="1" dirty="0"/>
          </a:p>
          <a:p>
            <a:r>
              <a:rPr lang="en-GB" dirty="0"/>
              <a:t>FREIA Laboratory</a:t>
            </a:r>
          </a:p>
          <a:p>
            <a:r>
              <a:rPr lang="en-GB" dirty="0"/>
              <a:t>Dept. of Physics and Astronomy</a:t>
            </a:r>
          </a:p>
          <a:p>
            <a:endParaRPr lang="en-GB" dirty="0"/>
          </a:p>
          <a:p>
            <a:r>
              <a:rPr lang="en-GB" dirty="0"/>
              <a:t>FEL Centrum KTH/SU/UU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57F5F-2374-4206-B470-8B5F488E2D4D}" type="slidenum">
              <a:rPr lang="en-GB" smtClean="0"/>
              <a:t>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Roger Ruber - Accelerator R&amp;D in Sweden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June 2018</a:t>
            </a:r>
            <a:endParaRPr lang="en-GB"/>
          </a:p>
        </p:txBody>
      </p:sp>
      <p:pic>
        <p:nvPicPr>
          <p:cNvPr id="7" name="Picture 6" descr="FREIA_log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3728" y="5085186"/>
            <a:ext cx="2106601" cy="1030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ruber\Documents\Work\20180625\Uppsala_Universitet-logo-2E2D20E6B3-seeklogo.co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5085186"/>
            <a:ext cx="1084475" cy="103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9536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C:\Users\ruber\Documents\Work\20180326\P1040596_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06" y="1143280"/>
            <a:ext cx="2756609" cy="2067929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Horizontal SRF Test Stand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25 June 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rgbClr val="FFFFFF">
                    <a:lumMod val="50000"/>
                  </a:srgbClr>
                </a:solidFill>
              </a:rPr>
              <a:t>Roger Ruber - Accelerator R&amp;D in Sweden</a:t>
            </a:r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94714-94E1-4128-9837-EF88BF262489}" type="slidenum">
              <a:rPr lang="sv-SE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26</a:t>
            </a:fld>
            <a:endParaRPr lang="sv-SE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4611" y="3216923"/>
            <a:ext cx="27420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b="1" dirty="0">
                <a:latin typeface="+mn-lt"/>
              </a:rPr>
              <a:t>RF Power Source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5898" y="6095031"/>
            <a:ext cx="28387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b="1" dirty="0" err="1">
                <a:latin typeface="+mn-lt"/>
              </a:rPr>
              <a:t>Horizontal</a:t>
            </a:r>
            <a:r>
              <a:rPr lang="sv-SE" sz="1600" b="1" dirty="0">
                <a:latin typeface="+mn-lt"/>
              </a:rPr>
              <a:t> </a:t>
            </a:r>
            <a:r>
              <a:rPr lang="sv-SE" sz="1600" b="1" dirty="0" err="1">
                <a:latin typeface="+mn-lt"/>
              </a:rPr>
              <a:t>Cryostat</a:t>
            </a:r>
            <a:endParaRPr lang="sv-SE" sz="1600" b="1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14060" y="3090446"/>
            <a:ext cx="28727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b="1" dirty="0" err="1">
                <a:latin typeface="+mn-lt"/>
              </a:rPr>
              <a:t>Cryogenics</a:t>
            </a:r>
            <a:endParaRPr lang="sv-SE" sz="1600" b="1" dirty="0">
              <a:latin typeface="+mn-lt"/>
            </a:endParaRPr>
          </a:p>
        </p:txBody>
      </p:sp>
      <p:sp>
        <p:nvSpPr>
          <p:cNvPr id="12" name="Right Arrow 11"/>
          <p:cNvSpPr/>
          <p:nvPr/>
        </p:nvSpPr>
        <p:spPr>
          <a:xfrm rot="2244840">
            <a:off x="3254481" y="2706093"/>
            <a:ext cx="689000" cy="3727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ight Arrow 12"/>
          <p:cNvSpPr/>
          <p:nvPr/>
        </p:nvSpPr>
        <p:spPr>
          <a:xfrm rot="8392126">
            <a:off x="5101664" y="2706093"/>
            <a:ext cx="689000" cy="3727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Right Arrow 13"/>
          <p:cNvSpPr/>
          <p:nvPr/>
        </p:nvSpPr>
        <p:spPr>
          <a:xfrm rot="19149058">
            <a:off x="3152722" y="4474550"/>
            <a:ext cx="689000" cy="3727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TextBox 14"/>
          <p:cNvSpPr txBox="1"/>
          <p:nvPr/>
        </p:nvSpPr>
        <p:spPr>
          <a:xfrm>
            <a:off x="3635896" y="4333079"/>
            <a:ext cx="1703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b="1" dirty="0">
                <a:latin typeface="+mn-lt"/>
              </a:rPr>
              <a:t>SRF </a:t>
            </a:r>
            <a:r>
              <a:rPr lang="sv-SE" sz="1600" b="1" dirty="0" err="1">
                <a:latin typeface="+mn-lt"/>
              </a:rPr>
              <a:t>Cavity</a:t>
            </a:r>
            <a:endParaRPr lang="sv-SE" sz="1600" b="1" dirty="0">
              <a:latin typeface="+mn-lt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545" y="4478909"/>
            <a:ext cx="3339093" cy="1951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ight Arrow 23"/>
          <p:cNvSpPr/>
          <p:nvPr/>
        </p:nvSpPr>
        <p:spPr>
          <a:xfrm rot="2061748">
            <a:off x="5047078" y="4283593"/>
            <a:ext cx="883038" cy="372751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5" name="TextBox 24"/>
          <p:cNvSpPr txBox="1"/>
          <p:nvPr/>
        </p:nvSpPr>
        <p:spPr>
          <a:xfrm>
            <a:off x="6015476" y="4140355"/>
            <a:ext cx="2451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b="1" dirty="0">
                <a:latin typeface="+mn-lt"/>
              </a:rPr>
              <a:t>Implementation</a:t>
            </a:r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r="25639"/>
          <a:stretch/>
        </p:blipFill>
        <p:spPr bwMode="auto">
          <a:xfrm>
            <a:off x="305898" y="3969410"/>
            <a:ext cx="2844000" cy="2151286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061" y="1033708"/>
            <a:ext cx="2872751" cy="203525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259723"/>
            <a:ext cx="1703322" cy="1073152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6559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97472" y="1714164"/>
            <a:ext cx="7040392" cy="4598337"/>
            <a:chOff x="1952370" y="1648175"/>
            <a:chExt cx="7040392" cy="4598337"/>
          </a:xfrm>
        </p:grpSpPr>
        <p:grpSp>
          <p:nvGrpSpPr>
            <p:cNvPr id="9" name="Group 8"/>
            <p:cNvGrpSpPr/>
            <p:nvPr/>
          </p:nvGrpSpPr>
          <p:grpSpPr>
            <a:xfrm>
              <a:off x="1952370" y="1648175"/>
              <a:ext cx="7040392" cy="4598337"/>
              <a:chOff x="1977084" y="1755269"/>
              <a:chExt cx="7040392" cy="4598337"/>
            </a:xfrm>
          </p:grpSpPr>
          <p:pic>
            <p:nvPicPr>
              <p:cNvPr id="10" name="Picture 3" descr="\\cern.ch\dfs\Users\r\ruber\Documents\FREIA\Documentation\Illustrations\Hall\freia-hall-layout-20140319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77084" y="1755269"/>
                <a:ext cx="7040392" cy="45983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3267599" y="2391471"/>
                <a:ext cx="1401159" cy="671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200" dirty="0">
                    <a:solidFill>
                      <a:srgbClr val="000000"/>
                    </a:solidFill>
                  </a:rPr>
                  <a:t>cryogenics</a:t>
                </a: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200" dirty="0">
                    <a:solidFill>
                      <a:srgbClr val="000000"/>
                    </a:solidFill>
                  </a:rPr>
                  <a:t>- liquid helium</a:t>
                </a: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200" dirty="0">
                    <a:solidFill>
                      <a:srgbClr val="000000"/>
                    </a:solidFill>
                  </a:rPr>
                  <a:t>- liquid nitrogen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790286" y="2400622"/>
                <a:ext cx="1653491" cy="671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200" dirty="0">
                    <a:solidFill>
                      <a:srgbClr val="000000"/>
                    </a:solidFill>
                  </a:rPr>
                  <a:t>control room</a:t>
                </a: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200" dirty="0">
                    <a:solidFill>
                      <a:srgbClr val="000000"/>
                    </a:solidFill>
                  </a:rPr>
                  <a:t>- equipment controls</a:t>
                </a: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200" dirty="0">
                    <a:solidFill>
                      <a:srgbClr val="000000"/>
                    </a:solidFill>
                  </a:rPr>
                  <a:t>- data acquisition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565062" y="5859360"/>
                <a:ext cx="1677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200" dirty="0">
                    <a:solidFill>
                      <a:srgbClr val="000000"/>
                    </a:solidFill>
                  </a:rPr>
                  <a:t>radio-frequency (RF) power sources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096283" y="5489311"/>
                <a:ext cx="1557823" cy="671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200" dirty="0">
                    <a:solidFill>
                      <a:srgbClr val="000000"/>
                    </a:solidFill>
                  </a:rPr>
                  <a:t>3 bunkers</a:t>
                </a:r>
              </a:p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200" dirty="0">
                    <a:solidFill>
                      <a:srgbClr val="000000"/>
                    </a:solidFill>
                  </a:rPr>
                  <a:t>with test stands</a:t>
                </a:r>
              </a:p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200" dirty="0">
                    <a:solidFill>
                      <a:srgbClr val="000000"/>
                    </a:solidFill>
                  </a:rPr>
                  <a:t>horizontal cryostat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7384757" y="5147656"/>
                <a:ext cx="1557823" cy="279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200" dirty="0">
                    <a:solidFill>
                      <a:srgbClr val="000000"/>
                    </a:solidFill>
                  </a:rPr>
                  <a:t>vertical cryostat</a:t>
                </a: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3255432" y="2010465"/>
              <a:ext cx="29543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400" b="1" u="sng" dirty="0">
                  <a:solidFill>
                    <a:srgbClr val="000000"/>
                  </a:solidFill>
                </a:rPr>
                <a:t>State-of-the-art Equipment</a:t>
              </a:r>
              <a:endParaRPr lang="en-GB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FREIA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rgbClr val="FFFFFF">
                    <a:lumMod val="50000"/>
                  </a:srgbClr>
                </a:solidFill>
              </a:rPr>
              <a:t>Roger Ruber - Accelerator R&amp;D in Sweden</a:t>
            </a:r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0895F4-1E1F-4DBB-AD3D-655666BD427B}" type="slidenum">
              <a:rPr lang="sv-SE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27</a:t>
            </a:fld>
            <a:endParaRPr lang="sv-SE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3711" y="868544"/>
            <a:ext cx="85158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</a:rPr>
              <a:t>Facility for Research Instrumentation and Accelerator Development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95180" y="1164957"/>
            <a:ext cx="2855238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rgbClr val="0000FF"/>
                </a:solidFill>
              </a:rPr>
              <a:t>Funded by </a:t>
            </a:r>
            <a:br>
              <a:rPr lang="en-GB" b="1" dirty="0">
                <a:solidFill>
                  <a:srgbClr val="0000FF"/>
                </a:solidFill>
              </a:rPr>
            </a:br>
            <a:r>
              <a:rPr lang="en-GB" b="1" dirty="0">
                <a:solidFill>
                  <a:srgbClr val="0000FF"/>
                </a:solidFill>
              </a:rPr>
              <a:t>KAWS, Government, Uppsala Univ.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" t="16814" r="5508" b="15344"/>
          <a:stretch/>
        </p:blipFill>
        <p:spPr>
          <a:xfrm>
            <a:off x="373710" y="1278081"/>
            <a:ext cx="3090257" cy="151225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289532" y="3116872"/>
            <a:ext cx="29543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b="1" u="sng" dirty="0">
                <a:solidFill>
                  <a:srgbClr val="000000"/>
                </a:solidFill>
              </a:rPr>
              <a:t>Competent and motivated staff</a:t>
            </a:r>
            <a:endParaRPr lang="en-GB" sz="1400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rgbClr val="000000"/>
                </a:solidFill>
              </a:rPr>
              <a:t>collaboration of physics (IFA)</a:t>
            </a:r>
            <a:br>
              <a:rPr lang="en-GB" sz="1200" dirty="0">
                <a:solidFill>
                  <a:srgbClr val="000000"/>
                </a:solidFill>
              </a:rPr>
            </a:br>
            <a:r>
              <a:rPr lang="en-GB" sz="1200" dirty="0">
                <a:solidFill>
                  <a:srgbClr val="000000"/>
                </a:solidFill>
              </a:rPr>
              <a:t>and engineering (</a:t>
            </a:r>
            <a:r>
              <a:rPr lang="en-GB" sz="1200" dirty="0" err="1">
                <a:solidFill>
                  <a:srgbClr val="000000"/>
                </a:solidFill>
              </a:rPr>
              <a:t>Teknikum</a:t>
            </a:r>
            <a:r>
              <a:rPr lang="en-GB" sz="1200" dirty="0">
                <a:solidFill>
                  <a:srgbClr val="000000"/>
                </a:solidFill>
              </a:rPr>
              <a:t>).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25 June 2018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10" y="3817714"/>
            <a:ext cx="2227587" cy="222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7934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251520" y="996175"/>
            <a:ext cx="4123630" cy="504056"/>
          </a:xfrm>
        </p:spPr>
        <p:txBody>
          <a:bodyPr/>
          <a:lstStyle/>
          <a:p>
            <a:r>
              <a:rPr lang="en-GB" dirty="0">
                <a:solidFill>
                  <a:srgbClr val="0000FF"/>
                </a:solidFill>
              </a:rPr>
              <a:t>"HNOSS" Horizontal Cryostat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251353" y="1498862"/>
            <a:ext cx="4127747" cy="4810458"/>
          </a:xfrm>
        </p:spPr>
        <p:txBody>
          <a:bodyPr/>
          <a:lstStyle/>
          <a:p>
            <a:r>
              <a:rPr lang="en-US" dirty="0"/>
              <a:t>test of SRF cavities</a:t>
            </a:r>
          </a:p>
          <a:p>
            <a:pPr lvl="1"/>
            <a:r>
              <a:rPr lang="en-US" dirty="0"/>
              <a:t>3240 x ø1200mm inner volume</a:t>
            </a:r>
          </a:p>
          <a:p>
            <a:pPr lvl="1"/>
            <a:r>
              <a:rPr lang="en-US" dirty="0"/>
              <a:t>up to two cavities simultaneously,</a:t>
            </a:r>
          </a:p>
          <a:p>
            <a:pPr lvl="1"/>
            <a:r>
              <a:rPr lang="en-US" dirty="0"/>
              <a:t>each equipped with helium tank,</a:t>
            </a:r>
          </a:p>
          <a:p>
            <a:r>
              <a:rPr lang="en-US" dirty="0"/>
              <a:t>low or high power RF testing</a:t>
            </a:r>
          </a:p>
          <a:p>
            <a:pPr lvl="1"/>
            <a:r>
              <a:rPr lang="en-US" dirty="0"/>
              <a:t>power coupler (top, bottom, side)</a:t>
            </a:r>
          </a:p>
          <a:p>
            <a:pPr lvl="1"/>
            <a:r>
              <a:rPr lang="en-US" dirty="0"/>
              <a:t>(cold) tuning system</a:t>
            </a:r>
          </a:p>
          <a:p>
            <a:r>
              <a:rPr lang="en-US" dirty="0"/>
              <a:t>operation range 1.8 to 4.5K.</a:t>
            </a:r>
          </a:p>
          <a:p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4760138" y="996175"/>
            <a:ext cx="4060334" cy="504056"/>
          </a:xfrm>
        </p:spPr>
        <p:txBody>
          <a:bodyPr/>
          <a:lstStyle/>
          <a:p>
            <a:r>
              <a:rPr lang="en-GB" dirty="0">
                <a:solidFill>
                  <a:srgbClr val="0000FF"/>
                </a:solidFill>
              </a:rPr>
              <a:t>"</a:t>
            </a:r>
            <a:r>
              <a:rPr lang="en-GB" dirty="0" err="1">
                <a:solidFill>
                  <a:srgbClr val="0000FF"/>
                </a:solidFill>
              </a:rPr>
              <a:t>Gersemi</a:t>
            </a:r>
            <a:r>
              <a:rPr lang="en-GB" dirty="0">
                <a:solidFill>
                  <a:srgbClr val="0000FF"/>
                </a:solidFill>
              </a:rPr>
              <a:t>" Vertical Cryostat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>
          <a:xfrm>
            <a:off x="4760138" y="1498862"/>
            <a:ext cx="4060334" cy="4810458"/>
          </a:xfrm>
        </p:spPr>
        <p:txBody>
          <a:bodyPr/>
          <a:lstStyle/>
          <a:p>
            <a:r>
              <a:rPr lang="en-GB" dirty="0"/>
              <a:t>test of SC magnets or SRF cavities</a:t>
            </a:r>
          </a:p>
          <a:p>
            <a:pPr lvl="1"/>
            <a:r>
              <a:rPr lang="en-GB" dirty="0"/>
              <a:t>3.2m x ø1.1m total volume</a:t>
            </a:r>
          </a:p>
          <a:p>
            <a:pPr lvl="1"/>
            <a:r>
              <a:rPr lang="en-GB" dirty="0"/>
              <a:t>2.65m x ø1.1m below lambda plate</a:t>
            </a:r>
          </a:p>
          <a:p>
            <a:pPr lvl="1"/>
            <a:r>
              <a:rPr lang="en-GB" dirty="0"/>
              <a:t>design includes joint for lambda plate</a:t>
            </a:r>
          </a:p>
          <a:p>
            <a:r>
              <a:rPr lang="en-GB" dirty="0"/>
              <a:t>operation modes 1.8 to 4.5 K</a:t>
            </a:r>
          </a:p>
          <a:p>
            <a:pPr lvl="1"/>
            <a:r>
              <a:rPr lang="en-GB" dirty="0"/>
              <a:t>vacuum</a:t>
            </a:r>
          </a:p>
          <a:p>
            <a:pPr lvl="1"/>
            <a:r>
              <a:rPr lang="en-GB" dirty="0"/>
              <a:t>saturated bath</a:t>
            </a:r>
          </a:p>
          <a:p>
            <a:pPr lvl="1"/>
            <a:r>
              <a:rPr lang="en-GB" dirty="0"/>
              <a:t>pressurized bath (2K heat exchanger)</a:t>
            </a:r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Test Cryostats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25 June 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rgbClr val="FFFFFF">
                    <a:lumMod val="50000"/>
                  </a:srgbClr>
                </a:solidFill>
              </a:rPr>
              <a:t>Roger Ruber - Accelerator R&amp;D in Sweden</a:t>
            </a:r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1705C-5BB8-482B-909E-E63E63959BD2}" type="slidenum">
              <a:rPr lang="sv-SE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28</a:t>
            </a:fld>
            <a:endParaRPr lang="sv-SE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06" y="4176074"/>
            <a:ext cx="3824507" cy="2151286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294" y="4020825"/>
            <a:ext cx="3282378" cy="246178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9938946">
            <a:off x="1167510" y="3596698"/>
            <a:ext cx="80547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000" b="1" dirty="0">
                <a:ln w="3175">
                  <a:solidFill>
                    <a:srgbClr val="FFFFFF"/>
                  </a:solidFill>
                </a:ln>
                <a:solidFill>
                  <a:srgbClr val="FF0000"/>
                </a:solidFill>
              </a:rPr>
              <a:t>Available as ARIES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000" b="1" dirty="0">
                <a:ln w="3175">
                  <a:solidFill>
                    <a:srgbClr val="FFFFFF"/>
                  </a:solidFill>
                </a:ln>
                <a:solidFill>
                  <a:srgbClr val="FF0000"/>
                </a:solidFill>
              </a:rPr>
              <a:t>Trans National Access Facility</a:t>
            </a:r>
          </a:p>
        </p:txBody>
      </p:sp>
    </p:spTree>
    <p:extLst>
      <p:ext uri="{BB962C8B-B14F-4D97-AF65-F5344CB8AC3E}">
        <p14:creationId xmlns:p14="http://schemas.microsoft.com/office/powerpoint/2010/main" val="36817401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SRF Test Activities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Roger Ruber - Accelerator R&amp;D in Sweden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1705C-5BB8-482B-909E-E63E63959BD2}" type="slidenum">
              <a:rPr lang="sv-SE" smtClean="0"/>
              <a:pPr>
                <a:defRPr/>
              </a:pPr>
              <a:t>29</a:t>
            </a:fld>
            <a:endParaRPr lang="sv-SE"/>
          </a:p>
        </p:txBody>
      </p:sp>
      <p:sp>
        <p:nvSpPr>
          <p:cNvPr id="36" name="Content Placeholder 35"/>
          <p:cNvSpPr>
            <a:spLocks noGrp="1"/>
          </p:cNvSpPr>
          <p:nvPr>
            <p:ph sz="half" idx="1"/>
          </p:nvPr>
        </p:nvSpPr>
        <p:spPr>
          <a:xfrm>
            <a:off x="251519" y="1052736"/>
            <a:ext cx="4431799" cy="5256584"/>
          </a:xfrm>
        </p:spPr>
        <p:txBody>
          <a:bodyPr/>
          <a:lstStyle/>
          <a:p>
            <a:r>
              <a:rPr lang="en-GB" sz="1800" dirty="0">
                <a:solidFill>
                  <a:srgbClr val="0000FF"/>
                </a:solidFill>
              </a:rPr>
              <a:t>Hélène single spoke cavity (IPNO)</a:t>
            </a:r>
          </a:p>
          <a:p>
            <a:pPr lvl="1"/>
            <a:r>
              <a:rPr lang="en-GB" sz="1600" dirty="0"/>
              <a:t>antenna, low power</a:t>
            </a:r>
          </a:p>
          <a:p>
            <a:pPr lvl="1"/>
            <a:r>
              <a:rPr lang="en-GB" sz="1600" dirty="0"/>
              <a:t>self-excited loop (SEL)</a:t>
            </a:r>
          </a:p>
          <a:p>
            <a:pPr lvl="1"/>
            <a:r>
              <a:rPr lang="en-GB" sz="1600" dirty="0"/>
              <a:t>RF calibration procedures</a:t>
            </a:r>
            <a:endParaRPr lang="en-GB" dirty="0">
              <a:solidFill>
                <a:srgbClr val="0000FF"/>
              </a:solidFill>
            </a:endParaRPr>
          </a:p>
          <a:p>
            <a:endParaRPr lang="en-GB" sz="1800" dirty="0">
              <a:solidFill>
                <a:srgbClr val="0000FF"/>
              </a:solidFill>
            </a:endParaRPr>
          </a:p>
          <a:p>
            <a:r>
              <a:rPr lang="en-GB" sz="1800" dirty="0">
                <a:solidFill>
                  <a:srgbClr val="0000FF"/>
                </a:solidFill>
              </a:rPr>
              <a:t>Germaine double spoke (IPNO)</a:t>
            </a:r>
          </a:p>
          <a:p>
            <a:pPr lvl="1"/>
            <a:r>
              <a:rPr lang="en-GB" sz="1600" dirty="0"/>
              <a:t>antenna and cold tuner, low power</a:t>
            </a:r>
          </a:p>
          <a:p>
            <a:pPr lvl="1"/>
            <a:r>
              <a:rPr lang="en-GB" sz="1600" dirty="0"/>
              <a:t>cryogenics: cooling, heat load</a:t>
            </a:r>
          </a:p>
          <a:p>
            <a:pPr lvl="1"/>
            <a:r>
              <a:rPr lang="en-GB" sz="1600" dirty="0"/>
              <a:t>LLRF, SEL</a:t>
            </a:r>
          </a:p>
          <a:p>
            <a:pPr lvl="1"/>
            <a:r>
              <a:rPr lang="en-GB" sz="1600" dirty="0"/>
              <a:t>Q</a:t>
            </a:r>
            <a:r>
              <a:rPr lang="en-GB" sz="1600" baseline="-25000" dirty="0"/>
              <a:t>0</a:t>
            </a:r>
            <a:r>
              <a:rPr lang="en-GB" sz="1600" dirty="0"/>
              <a:t>, gradient, </a:t>
            </a:r>
            <a:r>
              <a:rPr lang="en-GB" sz="1600" dirty="0" err="1"/>
              <a:t>microphonics</a:t>
            </a:r>
            <a:endParaRPr lang="en-GB" sz="1800" dirty="0">
              <a:solidFill>
                <a:srgbClr val="0000FF"/>
              </a:solidFill>
            </a:endParaRPr>
          </a:p>
          <a:p>
            <a:r>
              <a:rPr lang="en-GB" sz="1800" dirty="0" err="1">
                <a:solidFill>
                  <a:srgbClr val="0000FF"/>
                </a:solidFill>
              </a:rPr>
              <a:t>Romea</a:t>
            </a:r>
            <a:r>
              <a:rPr lang="en-GB" sz="1800" dirty="0">
                <a:solidFill>
                  <a:srgbClr val="0000FF"/>
                </a:solidFill>
              </a:rPr>
              <a:t> cavity package (IPNO)</a:t>
            </a:r>
          </a:p>
          <a:p>
            <a:pPr lvl="1"/>
            <a:r>
              <a:rPr lang="en-GB" sz="1600" dirty="0"/>
              <a:t>power coupler and tuner, </a:t>
            </a:r>
            <a:br>
              <a:rPr lang="en-GB" sz="1600" dirty="0"/>
            </a:br>
            <a:r>
              <a:rPr lang="en-GB" sz="1600" dirty="0"/>
              <a:t>nominal gradient</a:t>
            </a:r>
          </a:p>
          <a:p>
            <a:pPr lvl="1"/>
            <a:r>
              <a:rPr lang="en-GB" sz="1600" dirty="0"/>
              <a:t>Q</a:t>
            </a:r>
            <a:r>
              <a:rPr lang="en-GB" sz="1600" baseline="-25000" dirty="0"/>
              <a:t>0</a:t>
            </a:r>
            <a:r>
              <a:rPr lang="en-GB" sz="1600" dirty="0"/>
              <a:t> and gradient, </a:t>
            </a:r>
            <a:br>
              <a:rPr lang="en-GB" sz="1600" dirty="0"/>
            </a:br>
            <a:r>
              <a:rPr lang="en-GB" sz="1600" dirty="0" err="1"/>
              <a:t>microphonics</a:t>
            </a:r>
            <a:r>
              <a:rPr lang="en-GB" sz="1600" dirty="0"/>
              <a:t>, fill time, </a:t>
            </a:r>
            <a:br>
              <a:rPr lang="en-GB" sz="1600" dirty="0"/>
            </a:br>
            <a:r>
              <a:rPr lang="en-GB" sz="1600" dirty="0"/>
              <a:t>Lorentz force detuning</a:t>
            </a:r>
          </a:p>
          <a:p>
            <a:pPr lvl="1"/>
            <a:r>
              <a:rPr lang="en-GB" sz="1600" dirty="0"/>
              <a:t>tuner operation</a:t>
            </a:r>
          </a:p>
          <a:p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37" name="Content Placeholder 36"/>
          <p:cNvSpPr>
            <a:spLocks noGrp="1"/>
          </p:cNvSpPr>
          <p:nvPr>
            <p:ph sz="half" idx="2"/>
          </p:nvPr>
        </p:nvSpPr>
        <p:spPr>
          <a:xfrm>
            <a:off x="4760138" y="1052736"/>
            <a:ext cx="4214180" cy="5256584"/>
          </a:xfrm>
        </p:spPr>
        <p:txBody>
          <a:bodyPr/>
          <a:lstStyle/>
          <a:p>
            <a:r>
              <a:rPr lang="en-GB" sz="1800" dirty="0">
                <a:solidFill>
                  <a:srgbClr val="0000FF"/>
                </a:solidFill>
              </a:rPr>
              <a:t>High-</a:t>
            </a:r>
            <a:r>
              <a:rPr lang="el-GR" sz="1800" dirty="0">
                <a:solidFill>
                  <a:srgbClr val="0000FF"/>
                </a:solidFill>
              </a:rPr>
              <a:t>β</a:t>
            </a:r>
            <a:r>
              <a:rPr lang="en-GB" sz="1800" dirty="0">
                <a:solidFill>
                  <a:srgbClr val="0000FF"/>
                </a:solidFill>
              </a:rPr>
              <a:t> elliptical cavity package (CEA)</a:t>
            </a:r>
          </a:p>
          <a:p>
            <a:pPr lvl="1"/>
            <a:r>
              <a:rPr lang="en-GB" sz="1600" dirty="0"/>
              <a:t>FPC conditioning ok</a:t>
            </a:r>
          </a:p>
          <a:p>
            <a:pPr lvl="1"/>
            <a:r>
              <a:rPr lang="en-GB" sz="1600" dirty="0"/>
              <a:t>under test</a:t>
            </a:r>
          </a:p>
          <a:p>
            <a:pPr lvl="1"/>
            <a:endParaRPr lang="en-GB" sz="1600" dirty="0"/>
          </a:p>
          <a:p>
            <a:endParaRPr lang="en-GB" sz="1800" dirty="0">
              <a:solidFill>
                <a:srgbClr val="0000FF"/>
              </a:solidFill>
            </a:endParaRPr>
          </a:p>
          <a:p>
            <a:endParaRPr lang="en-GB" sz="1800" dirty="0">
              <a:solidFill>
                <a:srgbClr val="0000FF"/>
              </a:solidFill>
            </a:endParaRPr>
          </a:p>
          <a:p>
            <a:endParaRPr lang="en-GB" sz="1800" dirty="0">
              <a:solidFill>
                <a:srgbClr val="0000FF"/>
              </a:solidFill>
            </a:endParaRPr>
          </a:p>
          <a:p>
            <a:endParaRPr lang="en-GB" sz="1800" dirty="0">
              <a:solidFill>
                <a:srgbClr val="0000FF"/>
              </a:solidFill>
            </a:endParaRPr>
          </a:p>
          <a:p>
            <a:endParaRPr lang="en-GB" sz="1800" dirty="0">
              <a:solidFill>
                <a:srgbClr val="0000FF"/>
              </a:solidFill>
            </a:endParaRPr>
          </a:p>
          <a:p>
            <a:r>
              <a:rPr lang="en-GB" sz="1800" dirty="0">
                <a:solidFill>
                  <a:srgbClr val="0000FF"/>
                </a:solidFill>
              </a:rPr>
              <a:t>ESS </a:t>
            </a:r>
            <a:r>
              <a:rPr lang="en-GB" sz="1800" dirty="0" err="1">
                <a:solidFill>
                  <a:srgbClr val="0000FF"/>
                </a:solidFill>
              </a:rPr>
              <a:t>Cryomodules</a:t>
            </a:r>
            <a:endParaRPr lang="en-GB" sz="1800" dirty="0">
              <a:solidFill>
                <a:srgbClr val="0000FF"/>
              </a:solidFill>
            </a:endParaRPr>
          </a:p>
          <a:p>
            <a:pPr lvl="1"/>
            <a:r>
              <a:rPr lang="en-GB" sz="1600" dirty="0"/>
              <a:t>1 prototype, August 2018</a:t>
            </a:r>
          </a:p>
          <a:p>
            <a:pPr lvl="1"/>
            <a:r>
              <a:rPr lang="en-GB" sz="1600" dirty="0"/>
              <a:t>13 series during 2019 - 2020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25 June 2018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8" t="6325" r="26653" b="6751"/>
          <a:stretch/>
        </p:blipFill>
        <p:spPr>
          <a:xfrm>
            <a:off x="3579392" y="1385740"/>
            <a:ext cx="1163659" cy="130573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484784"/>
            <a:ext cx="1603931" cy="2110436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503" y="3309941"/>
            <a:ext cx="1408846" cy="887622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558" y="4780515"/>
            <a:ext cx="1682744" cy="168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89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European spallation source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i="1" dirty="0"/>
              <a:t>Mats </a:t>
            </a:r>
            <a:r>
              <a:rPr lang="en-GB" i="1" dirty="0" err="1"/>
              <a:t>Lindroos</a:t>
            </a:r>
            <a:endParaRPr lang="en-GB" i="1" dirty="0"/>
          </a:p>
          <a:p>
            <a:r>
              <a:rPr lang="en-GB" dirty="0"/>
              <a:t>Accelerator Division</a:t>
            </a:r>
          </a:p>
          <a:p>
            <a:r>
              <a:rPr lang="en-GB" dirty="0"/>
              <a:t>ESS ERIC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June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Roger </a:t>
            </a:r>
            <a:r>
              <a:rPr lang="en-US" dirty="0" err="1"/>
              <a:t>Ruber</a:t>
            </a:r>
            <a:r>
              <a:rPr lang="en-US" dirty="0"/>
              <a:t> - Accelerator R&amp;D in Sweden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57F5F-2374-4206-B470-8B5F488E2D4D}" type="slidenum">
              <a:rPr lang="en-GB" smtClean="0"/>
              <a:t>3</a:t>
            </a:fld>
            <a:endParaRPr lang="en-GB"/>
          </a:p>
        </p:txBody>
      </p:sp>
      <p:pic>
        <p:nvPicPr>
          <p:cNvPr id="7" name="Picture 13" descr="C:\Users\ruber\Documents\Work\20180625\ESS_Logo_Frugal_Blue_cmyk_External Us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157194"/>
            <a:ext cx="1925702" cy="103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093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solidFill>
                  <a:srgbClr val="0000FF"/>
                </a:solidFill>
              </a:rPr>
              <a:t>High Power RF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Prototyping high power RF for ESS</a:t>
            </a:r>
          </a:p>
          <a:p>
            <a:pPr lvl="1"/>
            <a:r>
              <a:rPr lang="en-GB" dirty="0"/>
              <a:t>352 MHz for spoke </a:t>
            </a:r>
            <a:r>
              <a:rPr lang="en-GB" dirty="0" err="1"/>
              <a:t>linac</a:t>
            </a:r>
            <a:endParaRPr lang="en-GB" dirty="0"/>
          </a:p>
          <a:p>
            <a:pPr lvl="2"/>
            <a:r>
              <a:rPr lang="en-US" dirty="0"/>
              <a:t>dual tetrode</a:t>
            </a:r>
            <a:r>
              <a:rPr lang="en-GB" dirty="0"/>
              <a:t>: </a:t>
            </a:r>
            <a:r>
              <a:rPr lang="en-US" dirty="0"/>
              <a:t>2x400 kW, 3.5 </a:t>
            </a:r>
            <a:r>
              <a:rPr lang="en-US" dirty="0" err="1"/>
              <a:t>ms</a:t>
            </a:r>
            <a:r>
              <a:rPr lang="en-US" dirty="0"/>
              <a:t>, 14-28 Hz</a:t>
            </a:r>
          </a:p>
          <a:p>
            <a:pPr lvl="1"/>
            <a:r>
              <a:rPr lang="en-US" dirty="0"/>
              <a:t>704 MHz for elliptical cavities</a:t>
            </a:r>
          </a:p>
          <a:p>
            <a:pPr lvl="2"/>
            <a:r>
              <a:rPr lang="en-US" dirty="0"/>
              <a:t>modulator, klystron, RF distribution</a:t>
            </a:r>
          </a:p>
          <a:p>
            <a:r>
              <a:rPr lang="en-US" dirty="0"/>
              <a:t>Development solid-state RF</a:t>
            </a:r>
          </a:p>
          <a:p>
            <a:pPr lvl="1"/>
            <a:r>
              <a:rPr lang="en-US" dirty="0"/>
              <a:t>single transistor</a:t>
            </a:r>
          </a:p>
          <a:p>
            <a:pPr lvl="2"/>
            <a:r>
              <a:rPr lang="en-US" dirty="0"/>
              <a:t>1250 W and 70% efficiency</a:t>
            </a:r>
          </a:p>
          <a:p>
            <a:pPr lvl="1"/>
            <a:r>
              <a:rPr lang="en-US" dirty="0"/>
              <a:t>8 transistor demonstrator</a:t>
            </a:r>
          </a:p>
          <a:p>
            <a:pPr lvl="2"/>
            <a:r>
              <a:rPr lang="en-US" dirty="0"/>
              <a:t>10 kW with ~70% efficiency</a:t>
            </a:r>
          </a:p>
          <a:p>
            <a:pPr lvl="1"/>
            <a:r>
              <a:rPr lang="en-US" dirty="0"/>
              <a:t>compact low-loss combiners</a:t>
            </a:r>
          </a:p>
          <a:p>
            <a:pPr lvl="2"/>
            <a:r>
              <a:rPr lang="en-US" dirty="0"/>
              <a:t>200 kW 12-to-1 cavity combiner</a:t>
            </a:r>
          </a:p>
          <a:p>
            <a:pPr lvl="2"/>
            <a:r>
              <a:rPr lang="en-US" dirty="0"/>
              <a:t>10 kW 8-to-1 planar </a:t>
            </a:r>
            <a:r>
              <a:rPr lang="en-US" dirty="0" err="1"/>
              <a:t>gysel</a:t>
            </a:r>
            <a:r>
              <a:rPr lang="en-US" dirty="0"/>
              <a:t> combiner</a:t>
            </a:r>
          </a:p>
          <a:p>
            <a:pPr lvl="2"/>
            <a:r>
              <a:rPr lang="en-US" dirty="0"/>
              <a:t>20 kW 2-to-1 planar </a:t>
            </a:r>
            <a:r>
              <a:rPr lang="en-US" dirty="0" err="1"/>
              <a:t>gysel</a:t>
            </a:r>
            <a:r>
              <a:rPr lang="en-US" dirty="0"/>
              <a:t> combiner</a:t>
            </a:r>
          </a:p>
          <a:p>
            <a:endParaRPr lang="en-US" dirty="0"/>
          </a:p>
          <a:p>
            <a:pPr lvl="1"/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>
                <a:solidFill>
                  <a:srgbClr val="0000FF"/>
                </a:solidFill>
              </a:rPr>
              <a:t>LLRF and Controls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GB" dirty="0"/>
              <a:t>LLRF</a:t>
            </a:r>
          </a:p>
          <a:p>
            <a:pPr lvl="1"/>
            <a:r>
              <a:rPr lang="en-GB" dirty="0"/>
              <a:t>for test stand</a:t>
            </a:r>
          </a:p>
          <a:p>
            <a:pPr lvl="2"/>
            <a:r>
              <a:rPr lang="en-GB" dirty="0"/>
              <a:t>Self excited loop, pulsed or CW</a:t>
            </a:r>
          </a:p>
          <a:p>
            <a:pPr lvl="2"/>
            <a:r>
              <a:rPr lang="en-GB" dirty="0"/>
              <a:t>digital phase control	</a:t>
            </a:r>
          </a:p>
          <a:p>
            <a:pPr lvl="2"/>
            <a:r>
              <a:rPr lang="en-GB" dirty="0"/>
              <a:t>extended RF measurements</a:t>
            </a:r>
          </a:p>
          <a:p>
            <a:pPr lvl="1"/>
            <a:r>
              <a:rPr lang="en-GB" dirty="0"/>
              <a:t>Lund Univ. / ESS LLRF</a:t>
            </a:r>
          </a:p>
          <a:p>
            <a:pPr lvl="2"/>
            <a:r>
              <a:rPr lang="en-GB" dirty="0"/>
              <a:t>test of prototypes</a:t>
            </a:r>
          </a:p>
          <a:p>
            <a:r>
              <a:rPr lang="en-GB" dirty="0"/>
              <a:t>Controls and Safety Interlock</a:t>
            </a:r>
          </a:p>
          <a:p>
            <a:pPr lvl="1"/>
            <a:r>
              <a:rPr lang="en-GB" dirty="0"/>
              <a:t>Siemens PLC, NI </a:t>
            </a:r>
            <a:r>
              <a:rPr lang="en-GB" dirty="0" err="1"/>
              <a:t>cRIO</a:t>
            </a:r>
            <a:endParaRPr lang="en-GB" dirty="0"/>
          </a:p>
          <a:p>
            <a:pPr lvl="1"/>
            <a:r>
              <a:rPr lang="en-GB" dirty="0"/>
              <a:t>development EPICS &amp; data archiver</a:t>
            </a:r>
          </a:p>
          <a:p>
            <a:pPr lvl="2"/>
            <a:r>
              <a:rPr lang="en-GB" dirty="0"/>
              <a:t>to be copied to ESS test stand/</a:t>
            </a:r>
            <a:r>
              <a:rPr lang="en-GB" dirty="0" err="1"/>
              <a:t>linac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RF and Controls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25 June 2018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rgbClr val="FFFFFF">
                    <a:lumMod val="50000"/>
                  </a:srgbClr>
                </a:solidFill>
              </a:rPr>
              <a:t>Roger Ruber - Accelerator R&amp;D in Sweden</a:t>
            </a:r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9FAF3A-B3B3-4722-8E5E-C6C15FFB5979}" type="slidenum">
              <a:rPr lang="sv-SE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30</a:t>
            </a:fld>
            <a:endParaRPr lang="sv-SE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10" name="Picture 2" descr="Q:\Freia\freia-drop\08 Equipment\RFsource04_Ampegon\20171101 Test Run 1\P10305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706909"/>
            <a:ext cx="2376264" cy="1782198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DATA\WORK\UU\- FREIA\Picture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72772" y="4509120"/>
            <a:ext cx="1484760" cy="1988613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3" descr="C:\Main\FREIA\Photos\2016-03-14\P102000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625"/>
                    </a14:imgEffect>
                    <a14:imgEffect>
                      <a14:saturation sat="49000"/>
                    </a14:imgEffect>
                    <a14:imgEffect>
                      <a14:brightnessContrast bright="4000" contras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18748" y="5424457"/>
            <a:ext cx="1231050" cy="1064650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699" y="5424456"/>
            <a:ext cx="1247029" cy="1064650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13" descr="\\wbi.nxp.com\Users3\nlv03802\data\BLF188XR\Yppsala university\Files for report\P1100198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46424" y="3276280"/>
            <a:ext cx="1497584" cy="854798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15" name="Picture 2" descr="M:\FREIA\Freia-drop\03 Photos\Equipment\Controls\2015-04-20 LLRF\P101001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753" y="4809803"/>
            <a:ext cx="1824465" cy="121148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921" y="5877272"/>
            <a:ext cx="584813" cy="52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57520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Recent PhD Thesis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25 June 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rgbClr val="FFFFFF">
                    <a:lumMod val="50000"/>
                  </a:srgbClr>
                </a:solidFill>
              </a:rPr>
              <a:t>Roger Ruber - Accelerator R&amp;D in Sweden</a:t>
            </a:r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1705C-5BB8-482B-909E-E63E63959BD2}" type="slidenum">
              <a:rPr lang="sv-SE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31</a:t>
            </a:fld>
            <a:endParaRPr lang="sv-SE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660" y="2114550"/>
            <a:ext cx="4391795" cy="1530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6" t="44727" r="1078" b="1672"/>
          <a:stretch/>
        </p:blipFill>
        <p:spPr bwMode="auto">
          <a:xfrm>
            <a:off x="5580112" y="4833026"/>
            <a:ext cx="1945476" cy="188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660" y="3626018"/>
            <a:ext cx="4391795" cy="112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Beam Diagnostics and Dynamics in Nonlinear Fields </a:t>
            </a:r>
            <a:r>
              <a:rPr lang="en-US" b="1" dirty="0">
                <a:solidFill>
                  <a:srgbClr val="0000FF"/>
                </a:solidFill>
              </a:rPr>
              <a:t>(J.</a:t>
            </a:r>
            <a:r>
              <a:rPr lang="en-GB" b="1" dirty="0" err="1">
                <a:solidFill>
                  <a:srgbClr val="0000FF"/>
                </a:solidFill>
              </a:rPr>
              <a:t>Ögren</a:t>
            </a:r>
            <a:r>
              <a:rPr lang="en-GB" b="1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From Macroscopic to Microscopic </a:t>
            </a:r>
            <a:r>
              <a:rPr lang="en-US" dirty="0" err="1">
                <a:solidFill>
                  <a:srgbClr val="0000FF"/>
                </a:solidFill>
              </a:rPr>
              <a:t>Microscopic</a:t>
            </a:r>
            <a:r>
              <a:rPr lang="en-US" dirty="0">
                <a:solidFill>
                  <a:srgbClr val="0000FF"/>
                </a:solidFill>
              </a:rPr>
              <a:t> Dynamics of Super-conducting Cavities </a:t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GB" b="1" dirty="0">
                <a:solidFill>
                  <a:srgbClr val="0000FF"/>
                </a:solidFill>
              </a:rPr>
              <a:t>(A. Bhattacharyya)</a:t>
            </a:r>
            <a:endParaRPr lang="en-GB" sz="3200" b="1" dirty="0">
              <a:solidFill>
                <a:srgbClr val="0000FF"/>
              </a:solidFill>
            </a:endParaRP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48105"/>
            <a:ext cx="4248473" cy="110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91191"/>
            <a:ext cx="4320481" cy="869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33056"/>
            <a:ext cx="4248473" cy="944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941168"/>
            <a:ext cx="4248473" cy="1588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70482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ESS Upgrade Studies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25 June 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rgbClr val="FFFFFF">
                    <a:lumMod val="50000"/>
                  </a:srgbClr>
                </a:solidFill>
              </a:rPr>
              <a:t>Roger Ruber - Accelerator R&amp;D in Sweden</a:t>
            </a:r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1705C-5BB8-482B-909E-E63E63959BD2}" type="slidenum">
              <a:rPr lang="sv-SE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32</a:t>
            </a:fld>
            <a:endParaRPr lang="sv-SE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12" name="Imag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784" y="5157192"/>
            <a:ext cx="6305032" cy="1379737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FF"/>
                </a:solidFill>
              </a:rPr>
              <a:t>Upgrade ESS with short-pulse target</a:t>
            </a:r>
          </a:p>
          <a:p>
            <a:pPr lvl="1"/>
            <a:r>
              <a:rPr lang="en-US" dirty="0"/>
              <a:t>produce ~300 MeV neutrinos for </a:t>
            </a:r>
            <a:r>
              <a:rPr lang="en-US" b="1" dirty="0" err="1"/>
              <a:t>ESSnuSB</a:t>
            </a:r>
            <a:endParaRPr lang="en-US" b="1" dirty="0"/>
          </a:p>
          <a:p>
            <a:pPr lvl="1"/>
            <a:r>
              <a:rPr lang="en-US" dirty="0"/>
              <a:t>neutron program must not be affected</a:t>
            </a:r>
          </a:p>
          <a:p>
            <a:r>
              <a:rPr lang="en-US" b="1" dirty="0">
                <a:solidFill>
                  <a:srgbClr val="0000FF"/>
                </a:solidFill>
              </a:rPr>
              <a:t>Accelerator modifications </a:t>
            </a:r>
          </a:p>
          <a:p>
            <a:pPr lvl="1"/>
            <a:r>
              <a:rPr lang="en-US" dirty="0"/>
              <a:t>double rep. rate: 14 Hz → 28 Hz (4% to 8% </a:t>
            </a:r>
            <a:r>
              <a:rPr lang="en-US" dirty="0" err="1"/>
              <a:t>df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add accumulator ring (circ.~400 m) </a:t>
            </a:r>
          </a:p>
          <a:p>
            <a:pPr lvl="2"/>
            <a:r>
              <a:rPr lang="en-US" dirty="0"/>
              <a:t>compress proton pulses to few </a:t>
            </a:r>
            <a:r>
              <a:rPr lang="en-US" dirty="0" err="1"/>
              <a:t>μs</a:t>
            </a:r>
            <a:r>
              <a:rPr lang="en-US" dirty="0"/>
              <a:t>, affordable </a:t>
            </a:r>
            <a:br>
              <a:rPr lang="en-US" dirty="0"/>
            </a:br>
            <a:r>
              <a:rPr lang="en-US" dirty="0"/>
              <a:t>by the magnetic horn (350 kA </a:t>
            </a:r>
            <a:r>
              <a:rPr lang="en-US" dirty="0">
                <a:latin typeface="Arial"/>
                <a:cs typeface="Arial"/>
              </a:rPr>
              <a:t>→</a:t>
            </a:r>
            <a:r>
              <a:rPr lang="en-US" dirty="0"/>
              <a:t> heating)</a:t>
            </a:r>
          </a:p>
          <a:p>
            <a:pPr lvl="1"/>
            <a:r>
              <a:rPr lang="en-US" dirty="0"/>
              <a:t>H</a:t>
            </a:r>
            <a:r>
              <a:rPr lang="en-US" baseline="30000" dirty="0"/>
              <a:t>-</a:t>
            </a:r>
            <a:r>
              <a:rPr lang="en-US" dirty="0"/>
              <a:t> source (instead of protons)</a:t>
            </a:r>
          </a:p>
          <a:p>
            <a:pPr lvl="2"/>
            <a:r>
              <a:rPr lang="en-US" dirty="0"/>
              <a:t>space charge problems to be solved.</a:t>
            </a:r>
          </a:p>
          <a:p>
            <a:r>
              <a:rPr lang="en-US" b="1" dirty="0">
                <a:solidFill>
                  <a:srgbClr val="0000FF"/>
                </a:solidFill>
              </a:rPr>
              <a:t>2</a:t>
            </a:r>
            <a:r>
              <a:rPr lang="en-US" b="1" baseline="30000" dirty="0">
                <a:solidFill>
                  <a:srgbClr val="0000FF"/>
                </a:solidFill>
              </a:rPr>
              <a:t>nd</a:t>
            </a:r>
            <a:r>
              <a:rPr lang="en-US" b="1" dirty="0">
                <a:solidFill>
                  <a:srgbClr val="0000FF"/>
                </a:solidFill>
              </a:rPr>
              <a:t> Target</a:t>
            </a:r>
          </a:p>
          <a:p>
            <a:pPr lvl="1"/>
            <a:r>
              <a:rPr lang="en-US" dirty="0"/>
              <a:t>study alternatives for magnetic horn</a:t>
            </a:r>
          </a:p>
          <a:p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4788024" y="4437112"/>
            <a:ext cx="39732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n w="6350">
                  <a:solidFill>
                    <a:schemeClr val="tx1"/>
                  </a:solidFill>
                </a:ln>
                <a:solidFill>
                  <a:srgbClr val="0432FF"/>
                </a:solidFill>
              </a:rPr>
              <a:t>EU Design Study for </a:t>
            </a:r>
            <a:r>
              <a:rPr lang="en-GB" dirty="0" err="1">
                <a:ln w="6350">
                  <a:solidFill>
                    <a:schemeClr val="tx1"/>
                  </a:solidFill>
                </a:ln>
                <a:solidFill>
                  <a:srgbClr val="0432FF"/>
                </a:solidFill>
              </a:rPr>
              <a:t>ESSnuSB</a:t>
            </a:r>
            <a:r>
              <a:rPr lang="en-GB" dirty="0">
                <a:ln w="6350">
                  <a:solidFill>
                    <a:schemeClr val="tx1"/>
                  </a:solidFill>
                </a:ln>
                <a:solidFill>
                  <a:srgbClr val="0432FF"/>
                </a:solidFill>
              </a:rPr>
              <a:t> approved by EU in December 2017 </a:t>
            </a:r>
            <a:br>
              <a:rPr lang="en-GB" dirty="0">
                <a:ln w="6350">
                  <a:solidFill>
                    <a:schemeClr val="tx1"/>
                  </a:solidFill>
                </a:ln>
                <a:solidFill>
                  <a:srgbClr val="0432FF"/>
                </a:solidFill>
              </a:rPr>
            </a:br>
            <a:r>
              <a:rPr lang="en-GB" dirty="0">
                <a:ln w="6350">
                  <a:solidFill>
                    <a:schemeClr val="tx1"/>
                  </a:solidFill>
                </a:ln>
                <a:solidFill>
                  <a:srgbClr val="0432FF"/>
                </a:solidFill>
              </a:rPr>
              <a:t>for 2018-2021</a:t>
            </a:r>
            <a:endParaRPr lang="en-GB" dirty="0">
              <a:ln w="6350">
                <a:solidFill>
                  <a:schemeClr val="tx1"/>
                </a:solidFill>
              </a:ln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048" y="939801"/>
            <a:ext cx="3277105" cy="328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17084" b="31529"/>
          <a:stretch/>
        </p:blipFill>
        <p:spPr>
          <a:xfrm>
            <a:off x="271981" y="5157192"/>
            <a:ext cx="2211787" cy="121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2544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solidFill>
                  <a:srgbClr val="0000FF"/>
                </a:solidFill>
              </a:rPr>
              <a:t>MAX IV Soft X-ray FEL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Baseline SXL design with state-of-the-art </a:t>
            </a:r>
            <a:r>
              <a:rPr lang="en-GB" dirty="0" err="1"/>
              <a:t>undulator</a:t>
            </a:r>
            <a:r>
              <a:rPr lang="en-GB" dirty="0"/>
              <a:t> technology</a:t>
            </a:r>
          </a:p>
          <a:p>
            <a:pPr lvl="1"/>
            <a:r>
              <a:rPr lang="en-GB" dirty="0"/>
              <a:t>generation of short pulses (&lt;1 fs)</a:t>
            </a:r>
          </a:p>
          <a:p>
            <a:pPr lvl="1"/>
            <a:r>
              <a:rPr lang="en-GB" dirty="0"/>
              <a:t>double pulses for pump-probe experiments</a:t>
            </a:r>
          </a:p>
          <a:p>
            <a:pPr lvl="1"/>
            <a:r>
              <a:rPr lang="en-GB" dirty="0"/>
              <a:t>strong-field single-cycle THz source</a:t>
            </a:r>
          </a:p>
          <a:p>
            <a:pPr lvl="1"/>
            <a:r>
              <a:rPr lang="en-GB" dirty="0" err="1"/>
              <a:t>microbunching</a:t>
            </a:r>
            <a:r>
              <a:rPr lang="en-GB" dirty="0"/>
              <a:t> instability</a:t>
            </a:r>
          </a:p>
          <a:p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err="1">
                <a:solidFill>
                  <a:srgbClr val="0000FF"/>
                </a:solidFill>
              </a:rPr>
              <a:t>CompactLight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Impact of </a:t>
            </a:r>
            <a:r>
              <a:rPr lang="en-US" dirty="0" err="1"/>
              <a:t>undulator</a:t>
            </a:r>
            <a:r>
              <a:rPr lang="en-US" dirty="0"/>
              <a:t> technology on FEL performance:</a:t>
            </a:r>
          </a:p>
          <a:p>
            <a:pPr lvl="1"/>
            <a:r>
              <a:rPr lang="en-US" dirty="0"/>
              <a:t>analytical computation of FEL performance parameters</a:t>
            </a:r>
          </a:p>
          <a:p>
            <a:pPr lvl="1"/>
            <a:r>
              <a:rPr lang="en-US" dirty="0"/>
              <a:t>dependence on 𝜆_𝑢 &amp; 𝐾 of </a:t>
            </a:r>
            <a:r>
              <a:rPr lang="en-US" dirty="0" err="1"/>
              <a:t>undulator</a:t>
            </a:r>
            <a:endParaRPr lang="en-US" dirty="0"/>
          </a:p>
          <a:p>
            <a:r>
              <a:rPr lang="en-US" dirty="0"/>
              <a:t>Simulation studies of soft x-ray FEL</a:t>
            </a:r>
          </a:p>
          <a:p>
            <a:pPr lvl="1"/>
            <a:r>
              <a:rPr lang="en-US" dirty="0"/>
              <a:t>baseline design – SASE operation</a:t>
            </a:r>
          </a:p>
          <a:p>
            <a:pPr lvl="1"/>
            <a:r>
              <a:rPr lang="en-US" dirty="0"/>
              <a:t>production of </a:t>
            </a:r>
            <a:r>
              <a:rPr lang="en-US" dirty="0" err="1"/>
              <a:t>attosecond</a:t>
            </a:r>
            <a:r>
              <a:rPr lang="en-US" dirty="0"/>
              <a:t> light pulses</a:t>
            </a:r>
          </a:p>
          <a:p>
            <a:pPr lvl="1"/>
            <a:r>
              <a:rPr lang="en-US" dirty="0"/>
              <a:t>Harmonic-lasing self-seeding (HLSS) 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Soft X-ray FEL Studies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25 June 2018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rgbClr val="FFFFFF">
                    <a:lumMod val="50000"/>
                  </a:srgbClr>
                </a:solidFill>
              </a:rPr>
              <a:t>Roger Ruber - Accelerator R&amp;D in Sweden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33</a:t>
            </a:fld>
            <a:endParaRPr lang="sv-SE" dirty="0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4005064"/>
            <a:ext cx="4212908" cy="25202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4149080"/>
            <a:ext cx="3806368" cy="247396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51521" y="3573016"/>
            <a:ext cx="4212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</a:rPr>
              <a:t>Large </a:t>
            </a:r>
            <a:r>
              <a:rPr lang="en-US" sz="1400" dirty="0" err="1">
                <a:solidFill>
                  <a:srgbClr val="0000FF"/>
                </a:solidFill>
              </a:rPr>
              <a:t>undulator</a:t>
            </a:r>
            <a:r>
              <a:rPr lang="en-US" sz="1400" dirty="0">
                <a:solidFill>
                  <a:srgbClr val="0000FF"/>
                </a:solidFill>
              </a:rPr>
              <a:t> strength for short period gives a huge improvement in FEL brightness.</a:t>
            </a:r>
            <a:endParaRPr lang="sv-SE" sz="1400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82189" y="4680428"/>
            <a:ext cx="21192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</a:rPr>
              <a:t>Peak pulse energy at </a:t>
            </a:r>
            <a:r>
              <a:rPr lang="en-US" sz="1400" dirty="0" err="1">
                <a:solidFill>
                  <a:srgbClr val="0000FF"/>
                </a:solidFill>
              </a:rPr>
              <a:t>undulator</a:t>
            </a:r>
            <a:r>
              <a:rPr lang="en-US" sz="1400" dirty="0">
                <a:solidFill>
                  <a:srgbClr val="0000FF"/>
                </a:solidFill>
              </a:rPr>
              <a:t> end</a:t>
            </a:r>
          </a:p>
          <a:p>
            <a:pPr algn="ctr"/>
            <a:endParaRPr lang="en-US" sz="1400" dirty="0">
              <a:solidFill>
                <a:srgbClr val="0000FF"/>
              </a:solidFill>
            </a:endParaRPr>
          </a:p>
          <a:p>
            <a:pPr algn="ctr"/>
            <a:r>
              <a:rPr lang="en-US" sz="1400" dirty="0">
                <a:solidFill>
                  <a:srgbClr val="0000FF"/>
                </a:solidFill>
              </a:rPr>
              <a:t>Peak brilliance at ~16m along </a:t>
            </a:r>
            <a:r>
              <a:rPr lang="en-US" sz="1400" dirty="0" err="1">
                <a:solidFill>
                  <a:srgbClr val="0000FF"/>
                </a:solidFill>
              </a:rPr>
              <a:t>undulator</a:t>
            </a:r>
            <a:r>
              <a:rPr lang="en-US" sz="1400" dirty="0">
                <a:solidFill>
                  <a:srgbClr val="0000FF"/>
                </a:solidFill>
              </a:rPr>
              <a:t> length</a:t>
            </a:r>
          </a:p>
        </p:txBody>
      </p:sp>
    </p:spTree>
    <p:extLst>
      <p:ext uri="{BB962C8B-B14F-4D97-AF65-F5344CB8AC3E}">
        <p14:creationId xmlns:p14="http://schemas.microsoft.com/office/powerpoint/2010/main" val="25096175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Ultrashort Light Pulse Generation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4" y="981075"/>
            <a:ext cx="5154830" cy="5327650"/>
          </a:xfrm>
        </p:spPr>
        <p:txBody>
          <a:bodyPr/>
          <a:lstStyle/>
          <a:p>
            <a:r>
              <a:rPr lang="en-US" dirty="0"/>
              <a:t>High-Harmonic Generation (HHG) </a:t>
            </a:r>
            <a:br>
              <a:rPr lang="en-US" dirty="0"/>
            </a:br>
            <a:r>
              <a:rPr lang="en-US" dirty="0"/>
              <a:t>sources are facing saturation</a:t>
            </a:r>
          </a:p>
          <a:p>
            <a:pPr lvl="1"/>
            <a:r>
              <a:rPr lang="en-US" dirty="0" err="1"/>
              <a:t>Undulator</a:t>
            </a:r>
            <a:r>
              <a:rPr lang="en-US" dirty="0"/>
              <a:t> light source is a promising way to the </a:t>
            </a:r>
            <a:r>
              <a:rPr lang="en-US" dirty="0" err="1"/>
              <a:t>attosecond</a:t>
            </a:r>
            <a:r>
              <a:rPr lang="en-US" dirty="0"/>
              <a:t> region</a:t>
            </a:r>
          </a:p>
          <a:p>
            <a:r>
              <a:rPr lang="en-US" b="1" dirty="0">
                <a:solidFill>
                  <a:srgbClr val="0000FF"/>
                </a:solidFill>
              </a:rPr>
              <a:t>LUSIA Collaboration</a:t>
            </a:r>
          </a:p>
          <a:p>
            <a:pPr lvl="1"/>
            <a:r>
              <a:rPr lang="en-GB" b="1" dirty="0" err="1">
                <a:solidFill>
                  <a:srgbClr val="0000FF"/>
                </a:solidFill>
              </a:rPr>
              <a:t>A</a:t>
            </a:r>
            <a:r>
              <a:rPr lang="en-GB" dirty="0" err="1"/>
              <a:t>ttosecond</a:t>
            </a:r>
            <a:r>
              <a:rPr lang="en-GB" dirty="0"/>
              <a:t> </a:t>
            </a:r>
            <a:r>
              <a:rPr lang="en-GB" b="1" dirty="0" err="1">
                <a:solidFill>
                  <a:srgbClr val="0000FF"/>
                </a:solidFill>
              </a:rPr>
              <a:t>SI</a:t>
            </a:r>
            <a:r>
              <a:rPr lang="en-GB" dirty="0" err="1"/>
              <a:t>ngle</a:t>
            </a:r>
            <a:r>
              <a:rPr lang="en-GB" dirty="0"/>
              <a:t>-</a:t>
            </a:r>
            <a:r>
              <a:rPr lang="en-GB" b="1" dirty="0">
                <a:solidFill>
                  <a:srgbClr val="0000FF"/>
                </a:solidFill>
              </a:rPr>
              <a:t>C</a:t>
            </a:r>
            <a:r>
              <a:rPr lang="en-GB" dirty="0"/>
              <a:t>ycle </a:t>
            </a:r>
            <a:r>
              <a:rPr lang="en-GB" b="1" dirty="0" err="1">
                <a:solidFill>
                  <a:srgbClr val="0000FF"/>
                </a:solidFill>
              </a:rPr>
              <a:t>U</a:t>
            </a:r>
            <a:r>
              <a:rPr lang="en-GB" dirty="0" err="1"/>
              <a:t>ndulator</a:t>
            </a:r>
            <a:r>
              <a:rPr lang="en-GB" dirty="0"/>
              <a:t> </a:t>
            </a:r>
            <a:r>
              <a:rPr lang="en-GB" b="1" dirty="0">
                <a:solidFill>
                  <a:srgbClr val="0000FF"/>
                </a:solidFill>
              </a:rPr>
              <a:t>L</a:t>
            </a:r>
            <a:r>
              <a:rPr lang="en-GB" dirty="0"/>
              <a:t>ight</a:t>
            </a:r>
          </a:p>
          <a:p>
            <a:pPr lvl="1"/>
            <a:r>
              <a:rPr lang="en-US" dirty="0"/>
              <a:t>explore novel concepts for generation of </a:t>
            </a:r>
            <a:r>
              <a:rPr lang="en-US" dirty="0" err="1"/>
              <a:t>attosecond</a:t>
            </a:r>
            <a:r>
              <a:rPr lang="en-US" dirty="0"/>
              <a:t> pulses with on a µJ energy scale</a:t>
            </a:r>
          </a:p>
          <a:p>
            <a:pPr lvl="1"/>
            <a:r>
              <a:rPr lang="en-US" dirty="0"/>
              <a:t>coherent few-cycle light pulses down to a single-cycle by tailoring light </a:t>
            </a:r>
            <a:r>
              <a:rPr lang="en-US" dirty="0" err="1"/>
              <a:t>wavefronts</a:t>
            </a:r>
            <a:r>
              <a:rPr lang="en-US" dirty="0"/>
              <a:t> in an </a:t>
            </a:r>
            <a:r>
              <a:rPr lang="en-US" dirty="0" err="1"/>
              <a:t>undulator</a:t>
            </a:r>
            <a:endParaRPr lang="en-US" dirty="0"/>
          </a:p>
          <a:p>
            <a:pPr lvl="1"/>
            <a:endParaRPr lang="en-US" dirty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25 June 2018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rgbClr val="FFFFFF">
                    <a:lumMod val="50000"/>
                  </a:srgbClr>
                </a:solidFill>
              </a:rPr>
              <a:t>Roger Ruber - Accelerator R&amp;D in Sweden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34</a:t>
            </a:fld>
            <a:endParaRPr lang="sv-SE" dirty="0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077" y="908720"/>
            <a:ext cx="3712413" cy="20882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654" y="3429001"/>
            <a:ext cx="3582835" cy="24482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221088"/>
            <a:ext cx="3080341" cy="229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859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Ultra-fast Electron Diffraction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X-ray FELs generate laser-like x-ray pulses</a:t>
            </a:r>
          </a:p>
          <a:p>
            <a:pPr lvl="1"/>
            <a:r>
              <a:rPr lang="en-US" dirty="0"/>
              <a:t>with wavelengths from 10's nm to sub-Å region</a:t>
            </a:r>
            <a:endParaRPr lang="en-GB" dirty="0"/>
          </a:p>
          <a:p>
            <a:r>
              <a:rPr lang="en-GB" b="1" dirty="0">
                <a:solidFill>
                  <a:srgbClr val="0000FF"/>
                </a:solidFill>
              </a:rPr>
              <a:t>Ultra-short electron pulse</a:t>
            </a:r>
          </a:p>
          <a:p>
            <a:pPr lvl="1"/>
            <a:r>
              <a:rPr lang="en-US" dirty="0"/>
              <a:t>offer much higher elastic scattering cross sections </a:t>
            </a:r>
          </a:p>
          <a:p>
            <a:pPr lvl="1"/>
            <a:r>
              <a:rPr lang="en-US" dirty="0"/>
              <a:t>an ideal tool to probe structural dynamics</a:t>
            </a:r>
          </a:p>
          <a:p>
            <a:r>
              <a:rPr lang="en-GB" dirty="0"/>
              <a:t>Science case</a:t>
            </a:r>
          </a:p>
          <a:p>
            <a:pPr lvl="1"/>
            <a:r>
              <a:rPr lang="en-US" dirty="0"/>
              <a:t>chemical reactions in water and liquid environments </a:t>
            </a:r>
          </a:p>
          <a:p>
            <a:pPr lvl="1"/>
            <a:r>
              <a:rPr lang="en-US" dirty="0"/>
              <a:t>structural dynamics in biological systems</a:t>
            </a:r>
          </a:p>
          <a:p>
            <a:pPr lvl="1"/>
            <a:r>
              <a:rPr lang="en-US" dirty="0"/>
              <a:t>controlling the non-equilibrium pathways toward materials’ functionality</a:t>
            </a:r>
          </a:p>
          <a:p>
            <a:r>
              <a:rPr lang="en-US" dirty="0"/>
              <a:t>Proposed </a:t>
            </a:r>
            <a:r>
              <a:rPr lang="en-US" b="1" dirty="0">
                <a:solidFill>
                  <a:srgbClr val="0000FF"/>
                </a:solidFill>
              </a:rPr>
              <a:t>FREIA-UED</a:t>
            </a:r>
          </a:p>
          <a:p>
            <a:pPr lvl="1"/>
            <a:r>
              <a:rPr lang="en-GB" dirty="0"/>
              <a:t>variable pulse lengths (0.1-10 </a:t>
            </a:r>
            <a:r>
              <a:rPr lang="en-GB" dirty="0" err="1"/>
              <a:t>ps</a:t>
            </a:r>
            <a:r>
              <a:rPr lang="en-GB" dirty="0"/>
              <a:t>),</a:t>
            </a:r>
          </a:p>
          <a:p>
            <a:pPr lvl="1"/>
            <a:r>
              <a:rPr lang="en-GB" dirty="0"/>
              <a:t>high electron flux (CW/1 MHz), </a:t>
            </a:r>
          </a:p>
          <a:p>
            <a:pPr lvl="1"/>
            <a:r>
              <a:rPr lang="en-GB" dirty="0"/>
              <a:t>excellent coherence,</a:t>
            </a:r>
          </a:p>
          <a:p>
            <a:pPr lvl="1"/>
            <a:r>
              <a:rPr lang="en-GB" dirty="0"/>
              <a:t>electron energy 250 </a:t>
            </a:r>
            <a:r>
              <a:rPr lang="en-GB" dirty="0" err="1"/>
              <a:t>keV</a:t>
            </a:r>
            <a:r>
              <a:rPr lang="en-GB" dirty="0"/>
              <a:t> - 2 MeV,</a:t>
            </a:r>
          </a:p>
          <a:p>
            <a:pPr lvl="1"/>
            <a:r>
              <a:rPr lang="en-GB" dirty="0"/>
              <a:t>collaboration with Stanford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25 June 2018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rgbClr val="FFFFFF">
                    <a:lumMod val="50000"/>
                  </a:srgbClr>
                </a:solidFill>
              </a:rPr>
              <a:t>Roger Ruber - Accelerator R&amp;D in Sweden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35</a:t>
            </a:fld>
            <a:endParaRPr lang="sv-SE" dirty="0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7" name="image2.png"/>
          <p:cNvPicPr preferRelativeResize="0"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6189"/>
          <a:stretch/>
        </p:blipFill>
        <p:spPr>
          <a:xfrm>
            <a:off x="4355976" y="4312911"/>
            <a:ext cx="4608512" cy="2123465"/>
          </a:xfrm>
          <a:prstGeom prst="rect">
            <a:avLst/>
          </a:prstGeom>
          <a:ln/>
        </p:spPr>
      </p:pic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548256" y="764704"/>
            <a:ext cx="2498311" cy="3203614"/>
            <a:chOff x="0" y="0"/>
            <a:chExt cx="2653665" cy="3435350"/>
          </a:xfrm>
        </p:grpSpPr>
        <p:pic>
          <p:nvPicPr>
            <p:cNvPr id="9" name="Picture 8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653665" cy="343535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30823" y="3089275"/>
              <a:ext cx="407505" cy="2087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1581281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end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Thanks for your attention!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25 June 2018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rgbClr val="FFFFFF">
                    <a:lumMod val="50000"/>
                  </a:srgbClr>
                </a:solidFill>
              </a:rPr>
              <a:t>Roger Ruber - Accelerator R&amp;D in Sweden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36</a:t>
            </a:fld>
            <a:endParaRPr lang="sv-SE" dirty="0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139952" y="945579"/>
            <a:ext cx="4408488" cy="5125637"/>
            <a:chOff x="4399586" y="560284"/>
            <a:chExt cx="4408488" cy="5125637"/>
          </a:xfrm>
        </p:grpSpPr>
        <p:pic>
          <p:nvPicPr>
            <p:cNvPr id="13" name="Picture 12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9586" y="560284"/>
              <a:ext cx="4408488" cy="5125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6"/>
            <p:cNvSpPr txBox="1">
              <a:spLocks noChangeArrowheads="1"/>
            </p:cNvSpPr>
            <p:nvPr/>
          </p:nvSpPr>
          <p:spPr bwMode="auto">
            <a:xfrm>
              <a:off x="4399586" y="5471608"/>
              <a:ext cx="4408488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sv-S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r>
                <a:rPr lang="en-GB" altLang="en-US" sz="800" dirty="0"/>
                <a:t>http://blog.qatestlab.com/2011/04/01/how-to-involve-non-functional-testing-in-your-project/</a:t>
              </a:r>
            </a:p>
          </p:txBody>
        </p:sp>
      </p:grpSp>
      <p:pic>
        <p:nvPicPr>
          <p:cNvPr id="15" name="Picture 2" descr="http://biologistdreams.files.wordpress.com/2011/07/graduate-cartoon-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87301" y="4941168"/>
            <a:ext cx="768433" cy="11300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783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FFFF"/>
                </a:solidFill>
              </a:rPr>
              <a:t>Accelerator – Scope</a:t>
            </a:r>
            <a:br>
              <a:rPr lang="en-GB" dirty="0">
                <a:solidFill>
                  <a:srgbClr val="FFFFFF"/>
                </a:solidFill>
              </a:rPr>
            </a:br>
            <a:r>
              <a:rPr lang="en-GB" dirty="0">
                <a:solidFill>
                  <a:srgbClr val="FFFFFF"/>
                </a:solidFill>
              </a:rPr>
              <a:t>Accelerator </a:t>
            </a:r>
            <a:r>
              <a:rPr lang="en-US" dirty="0">
                <a:solidFill>
                  <a:srgbClr val="FFFFFF"/>
                </a:solidFill>
              </a:rPr>
              <a:t>T</a:t>
            </a:r>
            <a:r>
              <a:rPr lang="en-US" dirty="0"/>
              <a:t>echnical performances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0" name="Content Placeholder 2"/>
          <p:cNvSpPr txBox="1">
            <a:spLocks/>
          </p:cNvSpPr>
          <p:nvPr/>
        </p:nvSpPr>
        <p:spPr>
          <a:xfrm>
            <a:off x="478370" y="1844394"/>
            <a:ext cx="3457575" cy="1944646"/>
          </a:xfrm>
          <a:prstGeom prst="rect">
            <a:avLst/>
          </a:prstGeom>
          <a:noFill/>
          <a:ln>
            <a:solidFill>
              <a:srgbClr val="0084C0"/>
            </a:solidFill>
          </a:ln>
        </p:spPr>
        <p:txBody>
          <a:bodyPr lIns="103768" tIns="51885" rIns="103768" bIns="51885"/>
          <a:lstStyle>
            <a:lvl1pPr marL="342813" indent="-3428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742760" indent="-28567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2pPr>
            <a:lvl3pPr marL="1142706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3pPr>
            <a:lvl4pPr marL="1599790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4pPr>
            <a:lvl5pPr marL="2056875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5pPr>
            <a:lvl6pPr marL="2513959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6pPr>
            <a:lvl7pPr marL="2971040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7pPr>
            <a:lvl8pPr marL="3428124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8pPr>
            <a:lvl9pPr marL="3885205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1400" b="1" dirty="0">
                <a:latin typeface="Arial"/>
                <a:cs typeface="Arial"/>
              </a:rPr>
              <a:t>Design Drivers:</a:t>
            </a:r>
          </a:p>
          <a:p>
            <a:pPr marL="0" indent="0">
              <a:buFontTx/>
              <a:buNone/>
              <a:defRPr/>
            </a:pPr>
            <a:r>
              <a:rPr lang="en-US" sz="1400" dirty="0">
                <a:latin typeface="Arial"/>
                <a:cs typeface="Arial"/>
              </a:rPr>
              <a:t>	High Average Beam Power</a:t>
            </a:r>
          </a:p>
          <a:p>
            <a:pPr marL="0" indent="0">
              <a:buFontTx/>
              <a:buNone/>
              <a:defRPr/>
            </a:pPr>
            <a:r>
              <a:rPr lang="en-US" sz="1400" dirty="0">
                <a:latin typeface="Arial"/>
                <a:cs typeface="Arial"/>
              </a:rPr>
              <a:t>		5 MW</a:t>
            </a:r>
          </a:p>
          <a:p>
            <a:pPr marL="0" indent="0">
              <a:buFontTx/>
              <a:buNone/>
              <a:defRPr/>
            </a:pPr>
            <a:r>
              <a:rPr lang="en-US" sz="1400" dirty="0">
                <a:latin typeface="Arial"/>
                <a:cs typeface="Arial"/>
              </a:rPr>
              <a:t>	High Peak Beam Power</a:t>
            </a:r>
          </a:p>
          <a:p>
            <a:pPr marL="0" indent="0">
              <a:buFontTx/>
              <a:buNone/>
              <a:defRPr/>
            </a:pPr>
            <a:r>
              <a:rPr lang="en-US" sz="1400" dirty="0">
                <a:latin typeface="Arial"/>
                <a:cs typeface="Arial"/>
              </a:rPr>
              <a:t>		125 MW</a:t>
            </a:r>
            <a:endParaRPr lang="sv-SE" sz="1400" dirty="0">
              <a:latin typeface="Arial"/>
              <a:cs typeface="Arial"/>
            </a:endParaRPr>
          </a:p>
          <a:p>
            <a:pPr marL="0" indent="0">
              <a:buFontTx/>
              <a:buNone/>
              <a:defRPr/>
            </a:pPr>
            <a:r>
              <a:rPr lang="en-US" sz="1400" dirty="0">
                <a:latin typeface="Arial"/>
                <a:cs typeface="Arial"/>
              </a:rPr>
              <a:t>	High Availability</a:t>
            </a:r>
          </a:p>
          <a:p>
            <a:pPr marL="0" indent="0">
              <a:buFontTx/>
              <a:buNone/>
              <a:defRPr/>
            </a:pPr>
            <a:r>
              <a:rPr lang="en-US" sz="1400" dirty="0">
                <a:latin typeface="Arial"/>
                <a:cs typeface="Arial"/>
              </a:rPr>
              <a:t>		95%</a:t>
            </a:r>
          </a:p>
          <a:p>
            <a:pPr marL="0" indent="0">
              <a:buFontTx/>
              <a:buNone/>
              <a:defRPr/>
            </a:pPr>
            <a:r>
              <a:rPr lang="en-US" sz="1400" dirty="0">
                <a:latin typeface="Arial"/>
                <a:cs typeface="Arial"/>
              </a:rPr>
              <a:t> </a:t>
            </a: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5241299" y="1536861"/>
            <a:ext cx="3611412" cy="25810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lIns="72730" tIns="36363" rIns="72730" bIns="36363"/>
          <a:lstStyle/>
          <a:p>
            <a:pPr marL="365722" defTabSz="1034565" eaLnBrk="0" hangingPunct="0">
              <a:defRPr/>
            </a:pPr>
            <a:r>
              <a:rPr lang="en-US" sz="1600" b="1" kern="0" dirty="0">
                <a:solidFill>
                  <a:prstClr val="black"/>
                </a:solidFill>
                <a:latin typeface="Arial"/>
                <a:cs typeface="Arial"/>
                <a:sym typeface="Futura Condensed" charset="0"/>
              </a:rPr>
              <a:t>Key parameters:</a:t>
            </a:r>
          </a:p>
          <a:p>
            <a:pPr marL="365722" lvl="2" defTabSz="1034565" eaLnBrk="0" hangingPunct="0">
              <a:defRPr/>
            </a:pPr>
            <a:r>
              <a:rPr lang="en-US" sz="1600" kern="0" dirty="0">
                <a:solidFill>
                  <a:prstClr val="black"/>
                </a:solidFill>
                <a:latin typeface="Arial"/>
                <a:cs typeface="Arial"/>
                <a:sym typeface="Futura Condensed" charset="0"/>
              </a:rPr>
              <a:t>-2.86 </a:t>
            </a:r>
            <a:r>
              <a:rPr lang="en-US" sz="1600" kern="0" dirty="0" err="1">
                <a:solidFill>
                  <a:prstClr val="black"/>
                </a:solidFill>
                <a:latin typeface="Arial"/>
                <a:cs typeface="Arial"/>
                <a:sym typeface="Futura Condensed" charset="0"/>
              </a:rPr>
              <a:t>ms</a:t>
            </a:r>
            <a:r>
              <a:rPr lang="en-US" sz="1600" kern="0" dirty="0">
                <a:solidFill>
                  <a:prstClr val="black"/>
                </a:solidFill>
                <a:latin typeface="Arial"/>
                <a:cs typeface="Arial"/>
                <a:sym typeface="Futura Condensed" charset="0"/>
              </a:rPr>
              <a:t> pulses</a:t>
            </a:r>
          </a:p>
          <a:p>
            <a:pPr marL="365722" lvl="2" defTabSz="1034565" eaLnBrk="0" hangingPunct="0">
              <a:defRPr/>
            </a:pPr>
            <a:r>
              <a:rPr lang="en-US" sz="1600" kern="0" dirty="0">
                <a:solidFill>
                  <a:prstClr val="black"/>
                </a:solidFill>
                <a:latin typeface="Arial"/>
                <a:cs typeface="Arial"/>
                <a:sym typeface="Futura Condensed" charset="0"/>
              </a:rPr>
              <a:t>-2 </a:t>
            </a:r>
            <a:r>
              <a:rPr lang="en-US" sz="1600" kern="0" dirty="0" err="1">
                <a:solidFill>
                  <a:prstClr val="black"/>
                </a:solidFill>
                <a:latin typeface="Arial"/>
                <a:cs typeface="Arial"/>
                <a:sym typeface="Futura Condensed" charset="0"/>
              </a:rPr>
              <a:t>GeV</a:t>
            </a:r>
            <a:endParaRPr lang="en-US" sz="1600" kern="0" dirty="0">
              <a:solidFill>
                <a:prstClr val="black"/>
              </a:solidFill>
              <a:latin typeface="Arial"/>
              <a:cs typeface="Arial"/>
              <a:sym typeface="Futura Condensed" charset="0"/>
            </a:endParaRPr>
          </a:p>
          <a:p>
            <a:pPr marL="365722" lvl="2" defTabSz="1034565" eaLnBrk="0" hangingPunct="0">
              <a:defRPr/>
            </a:pPr>
            <a:r>
              <a:rPr lang="en-US" sz="1600" kern="0" dirty="0">
                <a:solidFill>
                  <a:prstClr val="black"/>
                </a:solidFill>
                <a:latin typeface="Arial"/>
                <a:cs typeface="Arial"/>
                <a:sym typeface="Futura Condensed" charset="0"/>
              </a:rPr>
              <a:t>-62.5 mA peak</a:t>
            </a:r>
          </a:p>
          <a:p>
            <a:pPr marL="365722" lvl="2" defTabSz="1034565" eaLnBrk="0" hangingPunct="0">
              <a:defRPr/>
            </a:pPr>
            <a:r>
              <a:rPr lang="en-US" sz="1600" kern="0" dirty="0">
                <a:solidFill>
                  <a:prstClr val="black"/>
                </a:solidFill>
                <a:latin typeface="Arial"/>
                <a:cs typeface="Arial"/>
                <a:sym typeface="Futura Condensed" charset="0"/>
              </a:rPr>
              <a:t>-14 Hz</a:t>
            </a:r>
          </a:p>
          <a:p>
            <a:pPr marL="365722" lvl="2" defTabSz="1034565" eaLnBrk="0" hangingPunct="0">
              <a:defRPr/>
            </a:pPr>
            <a:r>
              <a:rPr lang="en-US" sz="1600" kern="0" dirty="0">
                <a:solidFill>
                  <a:prstClr val="black"/>
                </a:solidFill>
                <a:latin typeface="Arial"/>
                <a:cs typeface="Arial"/>
                <a:sym typeface="Futura Condensed" charset="0"/>
              </a:rPr>
              <a:t>-Protons (H+)	</a:t>
            </a:r>
          </a:p>
          <a:p>
            <a:pPr marL="365722" lvl="2" defTabSz="1034565" eaLnBrk="0" hangingPunct="0">
              <a:defRPr/>
            </a:pPr>
            <a:r>
              <a:rPr lang="en-US" sz="1600" kern="0" dirty="0">
                <a:solidFill>
                  <a:prstClr val="black"/>
                </a:solidFill>
                <a:latin typeface="Arial"/>
                <a:cs typeface="Arial"/>
                <a:sym typeface="Futura Condensed" charset="0"/>
              </a:rPr>
              <a:t>-Low losses</a:t>
            </a:r>
          </a:p>
          <a:p>
            <a:pPr marL="365722" lvl="2" defTabSz="1034565" eaLnBrk="0" hangingPunct="0">
              <a:defRPr/>
            </a:pPr>
            <a:r>
              <a:rPr lang="en-US" sz="1600" kern="0" dirty="0">
                <a:solidFill>
                  <a:prstClr val="black"/>
                </a:solidFill>
                <a:latin typeface="Arial"/>
                <a:cs typeface="Arial"/>
                <a:sym typeface="Futura Condensed" charset="0"/>
              </a:rPr>
              <a:t>-Minimize energy use</a:t>
            </a:r>
          </a:p>
          <a:p>
            <a:pPr marL="365722" lvl="2" defTabSz="1034565" eaLnBrk="0" hangingPunct="0">
              <a:defRPr/>
            </a:pPr>
            <a:r>
              <a:rPr lang="en-US" sz="1600" kern="0" dirty="0">
                <a:solidFill>
                  <a:prstClr val="black"/>
                </a:solidFill>
                <a:latin typeface="Arial"/>
                <a:cs typeface="Arial"/>
                <a:sym typeface="Futura Condensed" charset="0"/>
              </a:rPr>
              <a:t>-Flexible design for mitigation and future upgrades</a:t>
            </a:r>
          </a:p>
        </p:txBody>
      </p:sp>
      <p:sp>
        <p:nvSpPr>
          <p:cNvPr id="132" name="Right Arrow 131"/>
          <p:cNvSpPr/>
          <p:nvPr/>
        </p:nvSpPr>
        <p:spPr>
          <a:xfrm>
            <a:off x="4289433" y="2435486"/>
            <a:ext cx="690563" cy="7683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269" tIns="48636" rIns="97269" bIns="48636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59387" y="5589240"/>
            <a:ext cx="5689775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18 IK partners in 8 countries and 5 collaboration partners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5AB24BF-9E9C-0E4B-B7B4-93C767E21909}"/>
              </a:ext>
            </a:extLst>
          </p:cNvPr>
          <p:cNvSpPr txBox="1"/>
          <p:nvPr/>
        </p:nvSpPr>
        <p:spPr>
          <a:xfrm>
            <a:off x="1659387" y="6014471"/>
            <a:ext cx="5689775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1.3 GeV capacity with 2 MW on target for 2025 with remaining RF sources (40) to be installed after 2026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8B6DAE9F-F946-9C44-A8BD-C85C0BCBB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237105"/>
            <a:ext cx="8901775" cy="1251956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25 June 2018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</a:rPr>
              <a:t>Roger Ruber - Accelerator R&amp;D in Sweden</a:t>
            </a:r>
          </a:p>
        </p:txBody>
      </p:sp>
    </p:spTree>
    <p:extLst>
      <p:ext uri="{BB962C8B-B14F-4D97-AF65-F5344CB8AC3E}">
        <p14:creationId xmlns:p14="http://schemas.microsoft.com/office/powerpoint/2010/main" val="84441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9"/>
          <p:cNvPicPr>
            <a:picLocks noChangeAspect="1"/>
          </p:cNvPicPr>
          <p:nvPr/>
        </p:nvPicPr>
        <p:blipFill rotWithShape="1">
          <a:blip r:embed="rId3" cstate="print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02"/>
          <a:stretch/>
        </p:blipFill>
        <p:spPr bwMode="auto">
          <a:xfrm>
            <a:off x="2696718" y="1677740"/>
            <a:ext cx="3888054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706090"/>
          </a:xfrm>
        </p:spPr>
        <p:txBody>
          <a:bodyPr/>
          <a:lstStyle/>
          <a:p>
            <a:r>
              <a:rPr lang="en-GB" dirty="0">
                <a:solidFill>
                  <a:srgbClr val="FFFFFF"/>
                </a:solidFill>
              </a:rPr>
              <a:t>Accelerator </a:t>
            </a:r>
            <a:r>
              <a:rPr lang="en-US" dirty="0">
                <a:solidFill>
                  <a:srgbClr val="FFFFFF"/>
                </a:solidFill>
              </a:rPr>
              <a:t>Collaboration</a:t>
            </a:r>
            <a:endParaRPr lang="en-US" dirty="0"/>
          </a:p>
        </p:txBody>
      </p:sp>
      <p:pic>
        <p:nvPicPr>
          <p:cNvPr id="144" name="Content Placeholder 4" descr="WP6-drawing_2015_05_21_A2T3.png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9170" y="3017489"/>
            <a:ext cx="825500" cy="4572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25818" y="2089822"/>
            <a:ext cx="698853" cy="870611"/>
            <a:chOff x="188108" y="2105524"/>
            <a:chExt cx="1429320" cy="1481976"/>
          </a:xfrm>
        </p:grpSpPr>
        <p:pic>
          <p:nvPicPr>
            <p:cNvPr id="134" name="Picture 13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37" y="2830772"/>
              <a:ext cx="886826" cy="564807"/>
            </a:xfrm>
            <a:prstGeom prst="rect">
              <a:avLst/>
            </a:prstGeom>
          </p:spPr>
        </p:pic>
        <p:pic>
          <p:nvPicPr>
            <p:cNvPr id="133" name="Immagine 6" descr="2016-01-27 18.29.18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371" y="2214701"/>
              <a:ext cx="773057" cy="137279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8108" y="2105524"/>
              <a:ext cx="602695" cy="633208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692796" y="2321051"/>
            <a:ext cx="599059" cy="471965"/>
            <a:chOff x="1715765" y="2238857"/>
            <a:chExt cx="878000" cy="755401"/>
          </a:xfrm>
        </p:grpSpPr>
        <p:pic>
          <p:nvPicPr>
            <p:cNvPr id="137" name="Image 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15765" y="2643058"/>
              <a:ext cx="878000" cy="3512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3912" y="2238857"/>
              <a:ext cx="455935" cy="372757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2287795" y="2915487"/>
            <a:ext cx="871250" cy="528984"/>
            <a:chOff x="2400082" y="3045914"/>
            <a:chExt cx="871250" cy="528984"/>
          </a:xfrm>
        </p:grpSpPr>
        <p:pic>
          <p:nvPicPr>
            <p:cNvPr id="136" name="Picture 13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0082" y="3395579"/>
              <a:ext cx="871250" cy="17931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4350" y="3045914"/>
              <a:ext cx="584307" cy="332036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3018625" y="2203699"/>
            <a:ext cx="907893" cy="613359"/>
            <a:chOff x="2985288" y="2105524"/>
            <a:chExt cx="1083885" cy="905007"/>
          </a:xfrm>
        </p:grpSpPr>
        <p:pic>
          <p:nvPicPr>
            <p:cNvPr id="138" name="Picture 13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5288" y="2738732"/>
              <a:ext cx="1083885" cy="271799"/>
            </a:xfrm>
            <a:prstGeom prst="rect">
              <a:avLst/>
            </a:prstGeom>
          </p:spPr>
        </p:pic>
        <p:pic>
          <p:nvPicPr>
            <p:cNvPr id="139" name="Picture 138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83128" y="2105524"/>
              <a:ext cx="602695" cy="633208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4292123" y="2496851"/>
            <a:ext cx="349131" cy="781888"/>
            <a:chOff x="4224718" y="2510373"/>
            <a:chExt cx="518253" cy="1064525"/>
          </a:xfrm>
        </p:grpSpPr>
        <p:pic>
          <p:nvPicPr>
            <p:cNvPr id="140" name="Picture 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718" y="2986869"/>
              <a:ext cx="518253" cy="5880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5408" y="2510373"/>
              <a:ext cx="474195" cy="433316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7219149" y="2060850"/>
            <a:ext cx="1020763" cy="1249280"/>
            <a:chOff x="7357691" y="2150652"/>
            <a:chExt cx="1020763" cy="1249280"/>
          </a:xfrm>
        </p:grpSpPr>
        <p:pic>
          <p:nvPicPr>
            <p:cNvPr id="143" name="Picture 142" descr="image001.png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81984" y="3107472"/>
              <a:ext cx="896470" cy="292460"/>
            </a:xfrm>
            <a:prstGeom prst="rect">
              <a:avLst/>
            </a:prstGeom>
            <a:ln w="12700">
              <a:noFill/>
            </a:ln>
          </p:spPr>
        </p:pic>
        <p:grpSp>
          <p:nvGrpSpPr>
            <p:cNvPr id="29" name="Group 28"/>
            <p:cNvGrpSpPr/>
            <p:nvPr/>
          </p:nvGrpSpPr>
          <p:grpSpPr>
            <a:xfrm>
              <a:off x="7357691" y="2150652"/>
              <a:ext cx="865765" cy="1040735"/>
              <a:chOff x="7357691" y="2238857"/>
              <a:chExt cx="865765" cy="1040735"/>
            </a:xfrm>
          </p:grpSpPr>
          <p:pic>
            <p:nvPicPr>
              <p:cNvPr id="141" name="Picture 2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17349" y="2520408"/>
                <a:ext cx="706107" cy="759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57691" y="2238857"/>
                <a:ext cx="865765" cy="212458"/>
              </a:xfrm>
              <a:prstGeom prst="rect">
                <a:avLst/>
              </a:prstGeom>
            </p:spPr>
          </p:pic>
        </p:grpSp>
      </p:grpSp>
      <p:grpSp>
        <p:nvGrpSpPr>
          <p:cNvPr id="28" name="Group 27"/>
          <p:cNvGrpSpPr/>
          <p:nvPr/>
        </p:nvGrpSpPr>
        <p:grpSpPr>
          <a:xfrm>
            <a:off x="6676624" y="2576779"/>
            <a:ext cx="703935" cy="972929"/>
            <a:chOff x="6676622" y="2576773"/>
            <a:chExt cx="703935" cy="972929"/>
          </a:xfrm>
        </p:grpSpPr>
        <p:pic>
          <p:nvPicPr>
            <p:cNvPr id="142" name="Picture 141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10019" y="2910484"/>
              <a:ext cx="670538" cy="63921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676622" y="2576773"/>
              <a:ext cx="671622" cy="368733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5793" y="2709360"/>
            <a:ext cx="512904" cy="418326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025237" y="2734632"/>
            <a:ext cx="1260058" cy="793618"/>
            <a:chOff x="5059151" y="2774050"/>
            <a:chExt cx="1422607" cy="828357"/>
          </a:xfrm>
        </p:grpSpPr>
        <p:pic>
          <p:nvPicPr>
            <p:cNvPr id="145" name="Image 9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9151" y="3183895"/>
              <a:ext cx="771007" cy="3847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  <a:scene3d>
              <a:camera prst="orthographicFront"/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82289" y="3160693"/>
              <a:ext cx="599469" cy="441714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2399" y="2774050"/>
              <a:ext cx="455935" cy="372757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5274223" y="2137572"/>
            <a:ext cx="842879" cy="579319"/>
            <a:chOff x="5274220" y="2137570"/>
            <a:chExt cx="842879" cy="57931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74220" y="2397176"/>
              <a:ext cx="842879" cy="319713"/>
            </a:xfrm>
            <a:prstGeom prst="rect">
              <a:avLst/>
            </a:prstGeom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98637" y="2141172"/>
              <a:ext cx="293406" cy="239879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01688" y="2137570"/>
              <a:ext cx="290347" cy="265317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2319441" y="1484784"/>
            <a:ext cx="594103" cy="783726"/>
            <a:chOff x="2580397" y="4897368"/>
            <a:chExt cx="995540" cy="1459023"/>
          </a:xfrm>
        </p:grpSpPr>
        <p:pic>
          <p:nvPicPr>
            <p:cNvPr id="152" name="Picture 151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80397" y="5270125"/>
              <a:ext cx="995540" cy="1086266"/>
            </a:xfrm>
            <a:prstGeom prst="rect">
              <a:avLst/>
            </a:prstGeom>
          </p:spPr>
        </p:pic>
        <p:pic>
          <p:nvPicPr>
            <p:cNvPr id="153" name="Picture 152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79754" y="4897368"/>
              <a:ext cx="455935" cy="372757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474082" y="1457328"/>
            <a:ext cx="651945" cy="648801"/>
            <a:chOff x="613907" y="5079252"/>
            <a:chExt cx="1237032" cy="119801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3907" y="5270125"/>
              <a:ext cx="1237032" cy="1007138"/>
            </a:xfrm>
            <a:prstGeom prst="rect">
              <a:avLst/>
            </a:prstGeom>
          </p:spPr>
        </p:pic>
        <p:pic>
          <p:nvPicPr>
            <p:cNvPr id="155" name="Picture 154" descr="/Users/helenebjorkman/Documents/ESS Corporate/ESS Multiple Frugal Logo files 20130923/ESS_Logo_Frugal_Blue_cmyk.png"/>
            <p:cNvPicPr/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243" y="5079252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24" name="Group 23"/>
          <p:cNvGrpSpPr/>
          <p:nvPr/>
        </p:nvGrpSpPr>
        <p:grpSpPr>
          <a:xfrm>
            <a:off x="8162054" y="1560698"/>
            <a:ext cx="730427" cy="738215"/>
            <a:chOff x="4225595" y="4812516"/>
            <a:chExt cx="1461654" cy="131184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97262" y="4812516"/>
              <a:ext cx="889987" cy="50284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5595" y="4814263"/>
              <a:ext cx="455862" cy="455862"/>
            </a:xfrm>
            <a:prstGeom prst="rect">
              <a:avLst/>
            </a:prstGeom>
          </p:spPr>
        </p:pic>
        <p:pic>
          <p:nvPicPr>
            <p:cNvPr id="132" name="Picture 131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9886" y="5332999"/>
              <a:ext cx="1266605" cy="791365"/>
            </a:xfrm>
            <a:prstGeom prst="rect">
              <a:avLst/>
            </a:prstGeom>
          </p:spPr>
        </p:pic>
      </p:grpSp>
      <p:grpSp>
        <p:nvGrpSpPr>
          <p:cNvPr id="65" name="Group 64"/>
          <p:cNvGrpSpPr/>
          <p:nvPr/>
        </p:nvGrpSpPr>
        <p:grpSpPr>
          <a:xfrm>
            <a:off x="4716019" y="1417637"/>
            <a:ext cx="725454" cy="622016"/>
            <a:chOff x="4716016" y="1417637"/>
            <a:chExt cx="725454" cy="62201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50333" y="1765544"/>
              <a:ext cx="489876" cy="274109"/>
            </a:xfrm>
            <a:prstGeom prst="rect">
              <a:avLst/>
            </a:prstGeom>
          </p:spPr>
        </p:pic>
        <p:pic>
          <p:nvPicPr>
            <p:cNvPr id="149" name="Picture 148"/>
            <p:cNvPicPr>
              <a:picLocks noChangeAspect="1"/>
            </p:cNvPicPr>
            <p:nvPr/>
          </p:nvPicPr>
          <p:blipFill rotWithShape="1">
            <a:blip r:embed="rId3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16016" y="1417637"/>
              <a:ext cx="334761" cy="351709"/>
            </a:xfrm>
            <a:prstGeom prst="rect">
              <a:avLst/>
            </a:prstGeom>
          </p:spPr>
        </p:pic>
        <p:pic>
          <p:nvPicPr>
            <p:cNvPr id="154" name="Picture 153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48064" y="1473552"/>
              <a:ext cx="293406" cy="239879"/>
            </a:xfrm>
            <a:prstGeom prst="rect">
              <a:avLst/>
            </a:prstGeom>
          </p:spPr>
        </p:pic>
      </p:grpSp>
      <p:grpSp>
        <p:nvGrpSpPr>
          <p:cNvPr id="67" name="Group 66"/>
          <p:cNvGrpSpPr/>
          <p:nvPr/>
        </p:nvGrpSpPr>
        <p:grpSpPr>
          <a:xfrm>
            <a:off x="5660896" y="1473554"/>
            <a:ext cx="1215365" cy="587296"/>
            <a:chOff x="5660891" y="1473552"/>
            <a:chExt cx="1215365" cy="587296"/>
          </a:xfrm>
        </p:grpSpPr>
        <p:pic>
          <p:nvPicPr>
            <p:cNvPr id="151" name="Picture 150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60891" y="1487262"/>
              <a:ext cx="865765" cy="212458"/>
            </a:xfrm>
            <a:prstGeom prst="rect">
              <a:avLst/>
            </a:prstGeom>
          </p:spPr>
        </p:pic>
        <p:pic>
          <p:nvPicPr>
            <p:cNvPr id="135" name="Picture 134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2850" y="1473552"/>
              <a:ext cx="293406" cy="239879"/>
            </a:xfrm>
            <a:prstGeom prst="rect">
              <a:avLst/>
            </a:prstGeom>
          </p:spPr>
        </p:pic>
        <p:pic>
          <p:nvPicPr>
            <p:cNvPr id="158" name="Picture 2" descr="C:\D\Projets\ESS\CALHI\Project3&amp;8\cavités-hors tests\cavités proto HB\ZANON\photos\recette_beta086_ZANON_130910.JPG"/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1744348"/>
              <a:ext cx="787390" cy="316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2" name="Picture 161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 flipH="1">
            <a:off x="7159363" y="1523906"/>
            <a:ext cx="442391" cy="412698"/>
          </a:xfrm>
          <a:prstGeom prst="rect">
            <a:avLst/>
          </a:prstGeom>
        </p:spPr>
      </p:pic>
      <p:grpSp>
        <p:nvGrpSpPr>
          <p:cNvPr id="163" name="Group 162"/>
          <p:cNvGrpSpPr/>
          <p:nvPr/>
        </p:nvGrpSpPr>
        <p:grpSpPr>
          <a:xfrm>
            <a:off x="8037386" y="5809123"/>
            <a:ext cx="711078" cy="716223"/>
            <a:chOff x="7851262" y="1951836"/>
            <a:chExt cx="822509" cy="996441"/>
          </a:xfrm>
        </p:grpSpPr>
        <p:pic>
          <p:nvPicPr>
            <p:cNvPr id="164" name="Picture 163"/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51262" y="2333934"/>
              <a:ext cx="822509" cy="614343"/>
            </a:xfrm>
            <a:prstGeom prst="rect">
              <a:avLst/>
            </a:prstGeom>
          </p:spPr>
        </p:pic>
        <p:pic>
          <p:nvPicPr>
            <p:cNvPr id="165" name="Picture 164"/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65568" y="1951836"/>
              <a:ext cx="584307" cy="332036"/>
            </a:xfrm>
            <a:prstGeom prst="rect">
              <a:avLst/>
            </a:prstGeom>
          </p:spPr>
        </p:pic>
      </p:grpSp>
      <p:grpSp>
        <p:nvGrpSpPr>
          <p:cNvPr id="166" name="Group 165"/>
          <p:cNvGrpSpPr/>
          <p:nvPr/>
        </p:nvGrpSpPr>
        <p:grpSpPr>
          <a:xfrm>
            <a:off x="6910544" y="5733256"/>
            <a:ext cx="901817" cy="690404"/>
            <a:chOff x="6305787" y="2362338"/>
            <a:chExt cx="1043138" cy="960520"/>
          </a:xfrm>
        </p:grpSpPr>
        <p:pic>
          <p:nvPicPr>
            <p:cNvPr id="167" name="Picture 166" descr="P1010853.JPG.jpeg"/>
            <p:cNvPicPr>
              <a:picLocks noChangeAspect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05787" y="2730123"/>
              <a:ext cx="1043138" cy="592735"/>
            </a:xfrm>
            <a:prstGeom prst="rect">
              <a:avLst/>
            </a:prstGeom>
          </p:spPr>
        </p:pic>
        <p:pic>
          <p:nvPicPr>
            <p:cNvPr id="168" name="Picture 167"/>
            <p:cNvPicPr>
              <a:picLocks noChangeAspect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95188" y="2362338"/>
              <a:ext cx="671622" cy="368733"/>
            </a:xfrm>
            <a:prstGeom prst="rect">
              <a:avLst/>
            </a:prstGeom>
          </p:spPr>
        </p:pic>
      </p:grpSp>
      <p:grpSp>
        <p:nvGrpSpPr>
          <p:cNvPr id="169" name="Group 168"/>
          <p:cNvGrpSpPr/>
          <p:nvPr/>
        </p:nvGrpSpPr>
        <p:grpSpPr>
          <a:xfrm>
            <a:off x="1808976" y="5614084"/>
            <a:ext cx="966932" cy="874524"/>
            <a:chOff x="1657447" y="1853423"/>
            <a:chExt cx="1118457" cy="1216676"/>
          </a:xfrm>
        </p:grpSpPr>
        <p:grpSp>
          <p:nvGrpSpPr>
            <p:cNvPr id="170" name="Group 169"/>
            <p:cNvGrpSpPr/>
            <p:nvPr/>
          </p:nvGrpSpPr>
          <p:grpSpPr>
            <a:xfrm>
              <a:off x="1657447" y="2214314"/>
              <a:ext cx="1118457" cy="855785"/>
              <a:chOff x="1657447" y="2413890"/>
              <a:chExt cx="1118457" cy="855785"/>
            </a:xfrm>
          </p:grpSpPr>
          <p:pic>
            <p:nvPicPr>
              <p:cNvPr id="172" name="Picture 171"/>
              <p:cNvPicPr>
                <a:picLocks noChangeAspect="1"/>
              </p:cNvPicPr>
              <p:nvPr/>
            </p:nvPicPr>
            <p:blipFill>
              <a:blip r:embed="rId4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78949" y="2413890"/>
                <a:ext cx="596955" cy="855785"/>
              </a:xfrm>
              <a:prstGeom prst="rect">
                <a:avLst/>
              </a:prstGeom>
            </p:spPr>
          </p:pic>
          <p:pic>
            <p:nvPicPr>
              <p:cNvPr id="173" name="Picture 172"/>
              <p:cNvPicPr>
                <a:picLocks noChangeAspect="1"/>
              </p:cNvPicPr>
              <p:nvPr/>
            </p:nvPicPr>
            <p:blipFill>
              <a:blip r:embed="rId4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57447" y="2413890"/>
                <a:ext cx="489930" cy="849811"/>
              </a:xfrm>
              <a:prstGeom prst="rect">
                <a:avLst/>
              </a:prstGeom>
            </p:spPr>
          </p:pic>
        </p:grpSp>
        <p:pic>
          <p:nvPicPr>
            <p:cNvPr id="171" name="Picture 170" descr="/Users/helenebjorkman/Documents/ESS Corporate/ESS Multiple Frugal Logo files 20130923/ESS_Logo_Frugal_Blue_cmyk.png"/>
            <p:cNvPicPr/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8441" y="1853423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74" name="Group 173"/>
          <p:cNvGrpSpPr/>
          <p:nvPr/>
        </p:nvGrpSpPr>
        <p:grpSpPr>
          <a:xfrm>
            <a:off x="4350286" y="5586077"/>
            <a:ext cx="1211860" cy="924362"/>
            <a:chOff x="4160376" y="1805915"/>
            <a:chExt cx="1401767" cy="1286013"/>
          </a:xfrm>
        </p:grpSpPr>
        <p:grpSp>
          <p:nvGrpSpPr>
            <p:cNvPr id="175" name="Group 174"/>
            <p:cNvGrpSpPr/>
            <p:nvPr/>
          </p:nvGrpSpPr>
          <p:grpSpPr>
            <a:xfrm>
              <a:off x="4160376" y="2157525"/>
              <a:ext cx="1401767" cy="934403"/>
              <a:chOff x="4160376" y="2157525"/>
              <a:chExt cx="1401767" cy="934403"/>
            </a:xfrm>
          </p:grpSpPr>
          <p:pic>
            <p:nvPicPr>
              <p:cNvPr id="177" name="Picture 176"/>
              <p:cNvPicPr>
                <a:picLocks noChangeAspect="1"/>
              </p:cNvPicPr>
              <p:nvPr/>
            </p:nvPicPr>
            <p:blipFill>
              <a:blip r:embed="rId4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60376" y="2179354"/>
                <a:ext cx="390768" cy="890745"/>
              </a:xfrm>
              <a:prstGeom prst="rect">
                <a:avLst/>
              </a:prstGeom>
            </p:spPr>
          </p:pic>
          <p:pic>
            <p:nvPicPr>
              <p:cNvPr id="178" name="Picture 177"/>
              <p:cNvPicPr>
                <a:picLocks noChangeAspect="1"/>
              </p:cNvPicPr>
              <p:nvPr/>
            </p:nvPicPr>
            <p:blipFill>
              <a:blip r:embed="rId4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04361" y="2157525"/>
                <a:ext cx="356145" cy="934403"/>
              </a:xfrm>
              <a:prstGeom prst="rect">
                <a:avLst/>
              </a:prstGeom>
            </p:spPr>
          </p:pic>
          <p:pic>
            <p:nvPicPr>
              <p:cNvPr id="179" name="Picture 178"/>
              <p:cNvPicPr>
                <a:picLocks noChangeAspect="1"/>
              </p:cNvPicPr>
              <p:nvPr/>
            </p:nvPicPr>
            <p:blipFill>
              <a:blip r:embed="rId4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13723" y="2159929"/>
                <a:ext cx="348420" cy="929595"/>
              </a:xfrm>
              <a:prstGeom prst="rect">
                <a:avLst/>
              </a:prstGeom>
            </p:spPr>
          </p:pic>
        </p:grpSp>
        <p:pic>
          <p:nvPicPr>
            <p:cNvPr id="176" name="Picture 175" descr="/Users/helenebjorkman/Documents/ESS Corporate/ESS Multiple Frugal Logo files 20130923/ESS_Logo_Frugal_Blue_cmyk.png"/>
            <p:cNvPicPr/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0108" y="1805915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80" name="Group 179"/>
          <p:cNvGrpSpPr/>
          <p:nvPr/>
        </p:nvGrpSpPr>
        <p:grpSpPr>
          <a:xfrm>
            <a:off x="5766028" y="5768468"/>
            <a:ext cx="894204" cy="548945"/>
            <a:chOff x="6212148" y="1417638"/>
            <a:chExt cx="1202922" cy="851626"/>
          </a:xfrm>
        </p:grpSpPr>
        <p:pic>
          <p:nvPicPr>
            <p:cNvPr id="181" name="Picture 3" descr="\\cern.ch\dfs\Users\r\ruber\Documents\FREIA\Documentation\Illustrations\Hall\freia-hall-layout-20140319.jpg"/>
            <p:cNvPicPr>
              <a:picLocks noChangeAspect="1" noChangeArrowheads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2148" y="1774949"/>
              <a:ext cx="1202922" cy="494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00418" y="1417638"/>
              <a:ext cx="462673" cy="394410"/>
            </a:xfrm>
            <a:prstGeom prst="rect">
              <a:avLst/>
            </a:prstGeom>
          </p:spPr>
        </p:pic>
      </p:grpSp>
      <p:grpSp>
        <p:nvGrpSpPr>
          <p:cNvPr id="183" name="Group 182"/>
          <p:cNvGrpSpPr/>
          <p:nvPr/>
        </p:nvGrpSpPr>
        <p:grpSpPr>
          <a:xfrm>
            <a:off x="3110006" y="5896861"/>
            <a:ext cx="671382" cy="844509"/>
            <a:chOff x="3004796" y="1951547"/>
            <a:chExt cx="776592" cy="1174917"/>
          </a:xfrm>
        </p:grpSpPr>
        <p:pic>
          <p:nvPicPr>
            <p:cNvPr id="184" name="Picture 2" descr="C:\Users\carlosmartins\Documents\KLYS_MOD - Proto Develop\Photos\LTH upon reception\IMG_1199.JPG"/>
            <p:cNvPicPr>
              <a:picLocks noChangeAspect="1" noChangeArrowheads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1998" y="2304200"/>
              <a:ext cx="616698" cy="822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 rotWithShape="1">
            <a:blip r:embed="rId5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00322" y="1964491"/>
              <a:ext cx="281066" cy="298376"/>
            </a:xfrm>
            <a:prstGeom prst="rect">
              <a:avLst/>
            </a:prstGeom>
          </p:spPr>
        </p:pic>
        <p:pic>
          <p:nvPicPr>
            <p:cNvPr id="186" name="Picture 185" descr="/Users/helenebjorkman/Documents/ESS Corporate/ESS Multiple Frugal Logo files 20130923/ESS_Logo_Frugal_Blue_cmyk.png"/>
            <p:cNvPicPr/>
            <p:nvPr/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4796" y="1951547"/>
              <a:ext cx="495870" cy="3221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87" name="Group 186"/>
          <p:cNvGrpSpPr/>
          <p:nvPr/>
        </p:nvGrpSpPr>
        <p:grpSpPr>
          <a:xfrm>
            <a:off x="457201" y="5806989"/>
            <a:ext cx="919753" cy="775957"/>
            <a:chOff x="313066" y="2084887"/>
            <a:chExt cx="1063885" cy="1079545"/>
          </a:xfrm>
        </p:grpSpPr>
        <p:pic>
          <p:nvPicPr>
            <p:cNvPr id="188" name="Picture 187" descr="2016-03-10 TS2 layout text.jpg"/>
            <p:cNvPicPr>
              <a:picLocks noChangeAspect="1"/>
            </p:cNvPicPr>
            <p:nvPr/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066" y="2558223"/>
              <a:ext cx="1019113" cy="606209"/>
            </a:xfrm>
            <a:prstGeom prst="rect">
              <a:avLst/>
            </a:prstGeom>
          </p:spPr>
        </p:pic>
        <p:pic>
          <p:nvPicPr>
            <p:cNvPr id="189" name="Picture 188" descr="/Users/helenebjorkman/Documents/ESS Corporate/ESS Multiple Frugal Logo files 20130923/ESS_Logo_Frugal_Blue_cmyk.png"/>
            <p:cNvPicPr/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475" y="2137299"/>
              <a:ext cx="472476" cy="2537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55"/>
            <a:stretch>
              <a:fillRect/>
            </a:stretch>
          </p:blipFill>
          <p:spPr>
            <a:xfrm>
              <a:off x="405334" y="2084887"/>
              <a:ext cx="425330" cy="392101"/>
            </a:xfrm>
            <a:prstGeom prst="rect">
              <a:avLst/>
            </a:prstGeom>
          </p:spPr>
        </p:pic>
      </p:grpSp>
      <p:pic>
        <p:nvPicPr>
          <p:cNvPr id="191" name="Picture 190"/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1159" y="5662229"/>
            <a:ext cx="505147" cy="287053"/>
          </a:xfrm>
          <a:prstGeom prst="rect">
            <a:avLst/>
          </a:prstGeom>
        </p:spPr>
      </p:pic>
      <p:sp>
        <p:nvSpPr>
          <p:cNvPr id="192" name="Slide Number Placeholder 3"/>
          <p:cNvSpPr txBox="1">
            <a:spLocks/>
          </p:cNvSpPr>
          <p:nvPr/>
        </p:nvSpPr>
        <p:spPr>
          <a:xfrm>
            <a:off x="6614864" y="522796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93" name="Group 192"/>
          <p:cNvGrpSpPr/>
          <p:nvPr/>
        </p:nvGrpSpPr>
        <p:grpSpPr>
          <a:xfrm>
            <a:off x="7153945" y="4509122"/>
            <a:ext cx="607058" cy="383783"/>
            <a:chOff x="7019045" y="5545719"/>
            <a:chExt cx="966809" cy="749822"/>
          </a:xfrm>
        </p:grpSpPr>
        <p:pic>
          <p:nvPicPr>
            <p:cNvPr id="194" name="Content Placeholder 4" descr="Screen Shot 2016-03-07 at 12.59.34.png"/>
            <p:cNvPicPr>
              <a:picLocks noChangeAspect="1"/>
            </p:cNvPicPr>
            <p:nvPr/>
          </p:nvPicPr>
          <p:blipFill rotWithShape="1">
            <a:blip r:embed="rId5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19045" y="5895614"/>
              <a:ext cx="966809" cy="399927"/>
            </a:xfrm>
            <a:prstGeom prst="rect">
              <a:avLst/>
            </a:prstGeom>
          </p:spPr>
        </p:pic>
        <p:pic>
          <p:nvPicPr>
            <p:cNvPr id="195" name="Picture 194" descr="/Users/helenebjorkman/Documents/ESS Corporate/ESS Multiple Frugal Logo files 20130923/ESS_Logo_Frugal_Blue_cmyk.png"/>
            <p:cNvPicPr/>
            <p:nvPr/>
          </p:nvPicPr>
          <p:blipFill>
            <a:blip r:embed="rId5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9264" y="5545719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96" name="Group 195"/>
          <p:cNvGrpSpPr/>
          <p:nvPr/>
        </p:nvGrpSpPr>
        <p:grpSpPr>
          <a:xfrm>
            <a:off x="7247526" y="5061674"/>
            <a:ext cx="473936" cy="491701"/>
            <a:chOff x="8066565" y="5335229"/>
            <a:chExt cx="1016325" cy="1526749"/>
          </a:xfrm>
        </p:grpSpPr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5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66565" y="5650784"/>
              <a:ext cx="1016325" cy="644647"/>
            </a:xfrm>
            <a:prstGeom prst="rect">
              <a:avLst/>
            </a:prstGeom>
          </p:spPr>
        </p:pic>
        <p:sp>
          <p:nvSpPr>
            <p:cNvPr id="198" name="TextBox 197"/>
            <p:cNvSpPr txBox="1"/>
            <p:nvPr/>
          </p:nvSpPr>
          <p:spPr>
            <a:xfrm>
              <a:off x="8290710" y="6336367"/>
              <a:ext cx="792180" cy="5256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500" dirty="0">
                <a:solidFill>
                  <a:prstClr val="black"/>
                </a:solidFill>
              </a:endParaRPr>
            </a:p>
          </p:txBody>
        </p:sp>
        <p:pic>
          <p:nvPicPr>
            <p:cNvPr id="199" name="Picture 198" descr="/Users/helenebjorkman/Documents/ESS Corporate/ESS Multiple Frugal Logo files 20130923/ESS_Logo_Frugal_Blue_cmyk.png"/>
            <p:cNvPicPr/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8834" y="5335229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200" name="Group 199"/>
          <p:cNvGrpSpPr/>
          <p:nvPr/>
        </p:nvGrpSpPr>
        <p:grpSpPr>
          <a:xfrm>
            <a:off x="6073914" y="4707086"/>
            <a:ext cx="850841" cy="620638"/>
            <a:chOff x="5774637" y="5327339"/>
            <a:chExt cx="1088454" cy="1128769"/>
          </a:xfrm>
        </p:grpSpPr>
        <p:pic>
          <p:nvPicPr>
            <p:cNvPr id="201" name="Picture 200" descr="Screen Shot 2016-03-08 at 05.09.33 .png"/>
            <p:cNvPicPr>
              <a:picLocks noChangeAspect="1"/>
            </p:cNvPicPr>
            <p:nvPr/>
          </p:nvPicPr>
          <p:blipFill>
            <a:blip r:embed="rId6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4637" y="5681868"/>
              <a:ext cx="1088454" cy="774240"/>
            </a:xfrm>
            <a:prstGeom prst="rect">
              <a:avLst/>
            </a:prstGeom>
          </p:spPr>
        </p:pic>
        <p:pic>
          <p:nvPicPr>
            <p:cNvPr id="202" name="Picture 201" descr="/Users/helenebjorkman/Documents/ESS Corporate/ESS Multiple Frugal Logo files 20130923/ESS_Logo_Frugal_Blue_cmyk.png"/>
            <p:cNvPicPr/>
            <p:nvPr/>
          </p:nvPicPr>
          <p:blipFill>
            <a:blip r:embed="rId6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4338" y="5327339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204" name="Group 203"/>
          <p:cNvGrpSpPr/>
          <p:nvPr/>
        </p:nvGrpSpPr>
        <p:grpSpPr>
          <a:xfrm>
            <a:off x="4340197" y="4718854"/>
            <a:ext cx="1283613" cy="613756"/>
            <a:chOff x="3920058" y="5344743"/>
            <a:chExt cx="1642085" cy="1116252"/>
          </a:xfrm>
        </p:grpSpPr>
        <p:pic>
          <p:nvPicPr>
            <p:cNvPr id="205" name="Picture 204"/>
            <p:cNvPicPr>
              <a:picLocks noChangeAspect="1"/>
            </p:cNvPicPr>
            <p:nvPr/>
          </p:nvPicPr>
          <p:blipFill>
            <a:blip r:embed="rId6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0058" y="5665373"/>
              <a:ext cx="1642085" cy="795622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 rotWithShape="1">
            <a:blip r:embed="rId6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91366" y="5344743"/>
              <a:ext cx="288778" cy="311320"/>
            </a:xfrm>
            <a:prstGeom prst="rect">
              <a:avLst/>
            </a:prstGeom>
          </p:spPr>
        </p:pic>
        <p:pic>
          <p:nvPicPr>
            <p:cNvPr id="207" name="Picture 206" descr="/Users/helenebjorkman/Documents/ESS Corporate/ESS Multiple Frugal Logo files 20130923/ESS_Logo_Frugal_Blue_cmyk.png"/>
            <p:cNvPicPr/>
            <p:nvPr/>
          </p:nvPicPr>
          <p:blipFill>
            <a:blip r:embed="rId6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5840" y="5344743"/>
              <a:ext cx="495870" cy="3221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208" name="Group 207"/>
          <p:cNvGrpSpPr/>
          <p:nvPr/>
        </p:nvGrpSpPr>
        <p:grpSpPr>
          <a:xfrm>
            <a:off x="385192" y="4676881"/>
            <a:ext cx="516114" cy="765147"/>
            <a:chOff x="179394" y="5178818"/>
            <a:chExt cx="660248" cy="1391591"/>
          </a:xfrm>
        </p:grpSpPr>
        <p:pic>
          <p:nvPicPr>
            <p:cNvPr id="209" name="Picture 3"/>
            <p:cNvPicPr>
              <a:picLocks noChangeAspect="1" noChangeArrowheads="1"/>
            </p:cNvPicPr>
            <p:nvPr/>
          </p:nvPicPr>
          <p:blipFill>
            <a:blip r:embed="rId6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066" y="5650785"/>
              <a:ext cx="515581" cy="919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394" y="5178818"/>
              <a:ext cx="660248" cy="429364"/>
            </a:xfrm>
            <a:prstGeom prst="rect">
              <a:avLst/>
            </a:prstGeom>
          </p:spPr>
        </p:pic>
      </p:grpSp>
      <p:grpSp>
        <p:nvGrpSpPr>
          <p:cNvPr id="211" name="Group 210"/>
          <p:cNvGrpSpPr/>
          <p:nvPr/>
        </p:nvGrpSpPr>
        <p:grpSpPr>
          <a:xfrm>
            <a:off x="2684980" y="4653136"/>
            <a:ext cx="1107116" cy="798306"/>
            <a:chOff x="2314134" y="5205173"/>
            <a:chExt cx="1416298" cy="1451898"/>
          </a:xfrm>
        </p:grpSpPr>
        <p:grpSp>
          <p:nvGrpSpPr>
            <p:cNvPr id="212" name="Group 211"/>
            <p:cNvGrpSpPr/>
            <p:nvPr/>
          </p:nvGrpSpPr>
          <p:grpSpPr>
            <a:xfrm>
              <a:off x="2314134" y="5581725"/>
              <a:ext cx="1416298" cy="1075346"/>
              <a:chOff x="2339752" y="4221088"/>
              <a:chExt cx="2664296" cy="2587514"/>
            </a:xfrm>
          </p:grpSpPr>
          <p:pic>
            <p:nvPicPr>
              <p:cNvPr id="214" name="Picture 213" descr="Screen Shot 2016-03-10 at 14.19.44.png"/>
              <p:cNvPicPr>
                <a:picLocks noChangeAspect="1"/>
              </p:cNvPicPr>
              <p:nvPr/>
            </p:nvPicPr>
            <p:blipFill>
              <a:blip r:embed="rId6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39752" y="4221088"/>
                <a:ext cx="2592288" cy="2587514"/>
              </a:xfrm>
              <a:prstGeom prst="rect">
                <a:avLst/>
              </a:prstGeom>
            </p:spPr>
          </p:pic>
          <p:sp>
            <p:nvSpPr>
              <p:cNvPr id="215" name="Rectangle 214"/>
              <p:cNvSpPr/>
              <p:nvPr/>
            </p:nvSpPr>
            <p:spPr>
              <a:xfrm>
                <a:off x="4716016" y="5373216"/>
                <a:ext cx="288032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95340" y="5205173"/>
              <a:ext cx="926674" cy="343963"/>
            </a:xfrm>
            <a:prstGeom prst="rect">
              <a:avLst/>
            </a:prstGeom>
          </p:spPr>
        </p:pic>
      </p:grpSp>
      <p:grpSp>
        <p:nvGrpSpPr>
          <p:cNvPr id="216" name="Group 215"/>
          <p:cNvGrpSpPr/>
          <p:nvPr/>
        </p:nvGrpSpPr>
        <p:grpSpPr>
          <a:xfrm>
            <a:off x="1349485" y="4736248"/>
            <a:ext cx="820430" cy="819642"/>
            <a:chOff x="1058701" y="5193573"/>
            <a:chExt cx="1049550" cy="1490702"/>
          </a:xfrm>
        </p:grpSpPr>
        <p:pic>
          <p:nvPicPr>
            <p:cNvPr id="217" name="Content Placeholder 3" descr="Phase Reference Line test .jpg"/>
            <p:cNvPicPr>
              <a:picLocks noChangeAspect="1"/>
            </p:cNvPicPr>
            <p:nvPr/>
          </p:nvPicPr>
          <p:blipFill rotWithShape="1">
            <a:blip r:embed="rId7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025" r="-515"/>
            <a:stretch/>
          </p:blipFill>
          <p:spPr>
            <a:xfrm>
              <a:off x="1058701" y="6075732"/>
              <a:ext cx="1049550" cy="608543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7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46976" y="5657193"/>
              <a:ext cx="273478" cy="304342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6145" y="5657192"/>
              <a:ext cx="304656" cy="283401"/>
            </a:xfrm>
            <a:prstGeom prst="rect">
              <a:avLst/>
            </a:prstGeom>
          </p:spPr>
        </p:pic>
        <p:pic>
          <p:nvPicPr>
            <p:cNvPr id="220" name="Picture 219"/>
            <p:cNvPicPr>
              <a:picLocks noChangeAspect="1"/>
            </p:cNvPicPr>
            <p:nvPr/>
          </p:nvPicPr>
          <p:blipFill>
            <a:blip r:embed="rId7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5379" y="5193573"/>
              <a:ext cx="299439" cy="440351"/>
            </a:xfrm>
            <a:prstGeom prst="rect">
              <a:avLst/>
            </a:prstGeom>
          </p:spPr>
        </p:pic>
        <p:pic>
          <p:nvPicPr>
            <p:cNvPr id="221" name="Picture 220"/>
            <p:cNvPicPr>
              <a:picLocks noChangeAspect="1"/>
            </p:cNvPicPr>
            <p:nvPr/>
          </p:nvPicPr>
          <p:blipFill>
            <a:blip r:embed="rId7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0764" y="5223897"/>
              <a:ext cx="449979" cy="424980"/>
            </a:xfrm>
            <a:prstGeom prst="rect">
              <a:avLst/>
            </a:prstGeom>
          </p:spPr>
        </p:pic>
      </p:grpSp>
      <p:pic>
        <p:nvPicPr>
          <p:cNvPr id="222" name="Picture 221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8257456" y="4718856"/>
            <a:ext cx="268263" cy="247305"/>
          </a:xfrm>
          <a:prstGeom prst="rect">
            <a:avLst/>
          </a:prstGeom>
        </p:spPr>
      </p:pic>
      <p:pic>
        <p:nvPicPr>
          <p:cNvPr id="223" name="Picture 222"/>
          <p:cNvPicPr>
            <a:picLocks noChangeAspect="1"/>
          </p:cNvPicPr>
          <p:nvPr/>
        </p:nvPicPr>
        <p:blipFill>
          <a:blip r:embed="rId7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1053" y="5033883"/>
            <a:ext cx="290534" cy="317491"/>
          </a:xfrm>
          <a:prstGeom prst="rect">
            <a:avLst/>
          </a:prstGeom>
        </p:spPr>
      </p:pic>
      <p:pic>
        <p:nvPicPr>
          <p:cNvPr id="203" name="Picture 202">
            <a:extLst>
              <a:ext uri="{FF2B5EF4-FFF2-40B4-BE49-F238E27FC236}">
                <a16:creationId xmlns:a16="http://schemas.microsoft.com/office/drawing/2014/main" id="{4FD09BE1-548E-BC45-9D9B-2B2AC0A1D37D}"/>
              </a:ext>
            </a:extLst>
          </p:cNvPr>
          <p:cNvPicPr>
            <a:picLocks noChangeAspect="1"/>
          </p:cNvPicPr>
          <p:nvPr/>
        </p:nvPicPr>
        <p:blipFill>
          <a:blip r:embed="rId76"/>
          <a:stretch>
            <a:fillRect/>
          </a:stretch>
        </p:blipFill>
        <p:spPr>
          <a:xfrm>
            <a:off x="134369" y="3549447"/>
            <a:ext cx="8901775" cy="1251956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478880" y="781784"/>
            <a:ext cx="7202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 accelerator R&amp;D at ESS has predominantly been done by IK partners as ESS was a start-up with very few staff in 2009 (after the site decision)</a:t>
            </a:r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25 June 2018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6" name="Footer Placeholder 6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</a:rPr>
              <a:t>Roger Ruber - Accelerator R&amp;D in Sweden</a:t>
            </a:r>
          </a:p>
        </p:txBody>
      </p:sp>
    </p:spTree>
    <p:extLst>
      <p:ext uri="{BB962C8B-B14F-4D97-AF65-F5344CB8AC3E}">
        <p14:creationId xmlns:p14="http://schemas.microsoft.com/office/powerpoint/2010/main" val="2297727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706090"/>
          </a:xfrm>
        </p:spPr>
        <p:txBody>
          <a:bodyPr/>
          <a:lstStyle/>
          <a:p>
            <a:r>
              <a:rPr lang="en-US" dirty="0"/>
              <a:t>Accelerator </a:t>
            </a:r>
            <a:r>
              <a:rPr lang="en-US" dirty="0" err="1"/>
              <a:t>Cryoplant</a:t>
            </a:r>
            <a:r>
              <a:rPr lang="en-US" dirty="0"/>
              <a:t> (ACCP)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IMG_651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825" y="1484784"/>
            <a:ext cx="4992555" cy="3744416"/>
          </a:xfrm>
          <a:prstGeom prst="rect">
            <a:avLst/>
          </a:prstGeom>
        </p:spPr>
      </p:pic>
      <p:pic>
        <p:nvPicPr>
          <p:cNvPr id="10" name="Picture 9" descr="IMG_653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87" y="1484786"/>
            <a:ext cx="2607397" cy="2607397"/>
          </a:xfrm>
          <a:prstGeom prst="rect">
            <a:avLst/>
          </a:prstGeom>
        </p:spPr>
      </p:pic>
      <p:pic>
        <p:nvPicPr>
          <p:cNvPr id="3" name="Picture 2" descr="IMG_4885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874" y="5157192"/>
            <a:ext cx="2520280" cy="1890210"/>
          </a:xfrm>
          <a:prstGeom prst="rect">
            <a:avLst/>
          </a:prstGeom>
        </p:spPr>
      </p:pic>
      <p:pic>
        <p:nvPicPr>
          <p:cNvPr id="11" name="Picture 10" descr="IMG_7176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129" y="4293096"/>
            <a:ext cx="3419872" cy="2564904"/>
          </a:xfrm>
          <a:prstGeom prst="rect">
            <a:avLst/>
          </a:prstGeom>
        </p:spPr>
      </p:pic>
      <p:pic>
        <p:nvPicPr>
          <p:cNvPr id="7" name="Picture 6" descr="IMG_7175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22" y="4148420"/>
            <a:ext cx="3612774" cy="2709581"/>
          </a:xfrm>
          <a:prstGeom prst="rect">
            <a:avLst/>
          </a:prstGeom>
        </p:spPr>
      </p:pic>
      <p:pic>
        <p:nvPicPr>
          <p:cNvPr id="5" name="Picture 4" descr="IMG_5741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4356" y="1888382"/>
            <a:ext cx="1499645" cy="1800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95536" y="838453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 cryogenics systems are commercial developments with IK contributions in which the ESS team has played a central role for design requirements and installation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25 June 2018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</a:rPr>
              <a:t>Roger Ruber - Accelerator R&amp;D in Sweden</a:t>
            </a:r>
          </a:p>
        </p:txBody>
      </p:sp>
    </p:spTree>
    <p:extLst>
      <p:ext uri="{BB962C8B-B14F-4D97-AF65-F5344CB8AC3E}">
        <p14:creationId xmlns:p14="http://schemas.microsoft.com/office/powerpoint/2010/main" val="1302536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33AB6159-696D-1D4B-B36D-F4493D8FB010}"/>
              </a:ext>
            </a:extLst>
          </p:cNvPr>
          <p:cNvSpPr/>
          <p:nvPr/>
        </p:nvSpPr>
        <p:spPr>
          <a:xfrm>
            <a:off x="5811541" y="2460780"/>
            <a:ext cx="1770581" cy="42606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449366B-1A50-2C48-98A8-0491EA8C4DE1}"/>
              </a:ext>
            </a:extLst>
          </p:cNvPr>
          <p:cNvSpPr/>
          <p:nvPr/>
        </p:nvSpPr>
        <p:spPr>
          <a:xfrm>
            <a:off x="7672125" y="2445805"/>
            <a:ext cx="1400053" cy="42756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66DEDF2-6133-EA48-844C-27767008B7D9}"/>
              </a:ext>
            </a:extLst>
          </p:cNvPr>
          <p:cNvSpPr/>
          <p:nvPr/>
        </p:nvSpPr>
        <p:spPr>
          <a:xfrm>
            <a:off x="1475657" y="2445805"/>
            <a:ext cx="4238788" cy="42756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BC7FEF1-2FAD-0B4F-99BE-F338AC3EA5A7}"/>
              </a:ext>
            </a:extLst>
          </p:cNvPr>
          <p:cNvSpPr/>
          <p:nvPr/>
        </p:nvSpPr>
        <p:spPr>
          <a:xfrm>
            <a:off x="89446" y="2445805"/>
            <a:ext cx="1279275" cy="42756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54948-EEF0-5E49-98E3-736CE9959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706090"/>
          </a:xfrm>
        </p:spPr>
        <p:txBody>
          <a:bodyPr/>
          <a:lstStyle/>
          <a:p>
            <a:r>
              <a:rPr lang="en-US" dirty="0"/>
              <a:t>Beam Diagnostics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0EFBE-55CF-984B-A6D9-8667BBBB9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744" y="1597887"/>
            <a:ext cx="8229600" cy="4689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/>
              <a:t>ESS Lund, with </a:t>
            </a:r>
            <a:r>
              <a:rPr lang="en-US" sz="2200" b="1" dirty="0"/>
              <a:t>7</a:t>
            </a:r>
            <a:r>
              <a:rPr lang="en-US" sz="2200" dirty="0"/>
              <a:t> in-kind partners, building </a:t>
            </a:r>
            <a:r>
              <a:rPr lang="en-US" sz="2200" b="1" dirty="0"/>
              <a:t>514</a:t>
            </a:r>
            <a:r>
              <a:rPr lang="en-US" sz="2200" dirty="0"/>
              <a:t> systems of </a:t>
            </a:r>
            <a:r>
              <a:rPr lang="en-US" sz="2200" b="1" dirty="0"/>
              <a:t>22</a:t>
            </a:r>
            <a:r>
              <a:rPr lang="en-US" sz="2200" dirty="0"/>
              <a:t> types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534811-8069-CD4C-BE7F-AE4099E48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utoShape 2" descr="PastedGraphic-1.png">
            <a:extLst>
              <a:ext uri="{FF2B5EF4-FFF2-40B4-BE49-F238E27FC236}">
                <a16:creationId xmlns:a16="http://schemas.microsoft.com/office/drawing/2014/main" id="{7FFD4EEF-3B9D-C14B-88DB-D015337AF2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97086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D85ACF-0500-3C4B-8894-D51120B23B3E}"/>
              </a:ext>
            </a:extLst>
          </p:cNvPr>
          <p:cNvSpPr txBox="1"/>
          <p:nvPr/>
        </p:nvSpPr>
        <p:spPr>
          <a:xfrm>
            <a:off x="3375798" y="6258798"/>
            <a:ext cx="21195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</a:rPr>
              <a:t>Wire scanners @Linac4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BA8334-38D6-C040-BA62-962AC249F92C}"/>
              </a:ext>
            </a:extLst>
          </p:cNvPr>
          <p:cNvSpPr txBox="1"/>
          <p:nvPr/>
        </p:nvSpPr>
        <p:spPr>
          <a:xfrm>
            <a:off x="3635896" y="4734462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</a:rPr>
              <a:t>Neutron detectors </a:t>
            </a:r>
            <a:br>
              <a:rPr lang="en-US" sz="1600" dirty="0">
                <a:solidFill>
                  <a:prstClr val="black"/>
                </a:solidFill>
              </a:rPr>
            </a:br>
            <a:r>
              <a:rPr lang="en-US" sz="1600" dirty="0">
                <a:solidFill>
                  <a:prstClr val="black"/>
                </a:solidFill>
              </a:rPr>
              <a:t>@AMANDE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0629FC-7C7B-7D40-9CFB-87E09272EDC1}"/>
              </a:ext>
            </a:extLst>
          </p:cNvPr>
          <p:cNvSpPr txBox="1"/>
          <p:nvPr/>
        </p:nvSpPr>
        <p:spPr>
          <a:xfrm>
            <a:off x="1591278" y="3478357"/>
            <a:ext cx="16606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</a:rPr>
              <a:t>Imaging @DTU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1155A3-C8F1-F84E-987F-1133AF1910DE}"/>
              </a:ext>
            </a:extLst>
          </p:cNvPr>
          <p:cNvSpPr txBox="1"/>
          <p:nvPr/>
        </p:nvSpPr>
        <p:spPr>
          <a:xfrm>
            <a:off x="1403648" y="6076678"/>
            <a:ext cx="1673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</a:rPr>
              <a:t>Profile monitors </a:t>
            </a:r>
            <a:br>
              <a:rPr lang="en-US" sz="1600" dirty="0">
                <a:solidFill>
                  <a:prstClr val="black"/>
                </a:solidFill>
              </a:rPr>
            </a:br>
            <a:r>
              <a:rPr lang="en-US" sz="1600" dirty="0">
                <a:solidFill>
                  <a:prstClr val="black"/>
                </a:solidFill>
              </a:rPr>
              <a:t>@IPHI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25DF9A-F5AF-DC4B-8719-5051F33A3DBD}"/>
              </a:ext>
            </a:extLst>
          </p:cNvPr>
          <p:cNvSpPr txBox="1"/>
          <p:nvPr/>
        </p:nvSpPr>
        <p:spPr>
          <a:xfrm>
            <a:off x="5886828" y="5000654"/>
            <a:ext cx="163750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</a:rPr>
              <a:t>All ion chambers </a:t>
            </a:r>
            <a:br>
              <a:rPr lang="en-US" sz="1600" dirty="0">
                <a:solidFill>
                  <a:prstClr val="black"/>
                </a:solidFill>
              </a:rPr>
            </a:br>
            <a:r>
              <a:rPr lang="en-US" sz="1600" dirty="0">
                <a:solidFill>
                  <a:prstClr val="black"/>
                </a:solidFill>
              </a:rPr>
              <a:t>received </a:t>
            </a:r>
            <a:br>
              <a:rPr lang="en-US" sz="1600" dirty="0">
                <a:solidFill>
                  <a:prstClr val="black"/>
                </a:solidFill>
              </a:rPr>
            </a:br>
            <a:r>
              <a:rPr lang="en-US" sz="1600" dirty="0">
                <a:solidFill>
                  <a:prstClr val="black"/>
                </a:solidFill>
              </a:rPr>
              <a:t>(+ receiving BPM,</a:t>
            </a:r>
            <a:br>
              <a:rPr lang="en-US" sz="1600" dirty="0">
                <a:solidFill>
                  <a:prstClr val="black"/>
                </a:solidFill>
              </a:rPr>
            </a:br>
            <a:r>
              <a:rPr lang="en-US" sz="1600" dirty="0">
                <a:solidFill>
                  <a:prstClr val="black"/>
                </a:solidFill>
              </a:rPr>
              <a:t> BCM, WS, …)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D1C511-7388-BD4A-81FB-374841CDE2C8}"/>
              </a:ext>
            </a:extLst>
          </p:cNvPr>
          <p:cNvSpPr txBox="1"/>
          <p:nvPr/>
        </p:nvSpPr>
        <p:spPr>
          <a:xfrm>
            <a:off x="7679218" y="5550333"/>
            <a:ext cx="1340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</a:rPr>
              <a:t>Emittance</a:t>
            </a:r>
            <a:br>
              <a:rPr lang="en-US" sz="1600" dirty="0">
                <a:solidFill>
                  <a:prstClr val="black"/>
                </a:solidFill>
              </a:rPr>
            </a:br>
            <a:r>
              <a:rPr lang="en-US" sz="1600" dirty="0">
                <a:solidFill>
                  <a:prstClr val="black"/>
                </a:solidFill>
              </a:rPr>
              <a:t>rack, </a:t>
            </a:r>
            <a:br>
              <a:rPr lang="en-US" sz="1600" dirty="0">
                <a:solidFill>
                  <a:prstClr val="black"/>
                </a:solidFill>
              </a:rPr>
            </a:br>
            <a:r>
              <a:rPr lang="en-US" sz="1600" dirty="0">
                <a:solidFill>
                  <a:prstClr val="black"/>
                </a:solidFill>
              </a:rPr>
              <a:t>as-built docs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169D7F9-AF1E-DF4A-96A2-67B7F4C5E15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361" y="4179556"/>
            <a:ext cx="1089524" cy="13376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A453CF-A6AD-4D46-9232-581270D8E14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668131" y="2895433"/>
            <a:ext cx="1377982" cy="108952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56DB10D-0D65-B549-A277-010B96FD0604}"/>
              </a:ext>
            </a:extLst>
          </p:cNvPr>
          <p:cNvSpPr txBox="1"/>
          <p:nvPr/>
        </p:nvSpPr>
        <p:spPr>
          <a:xfrm>
            <a:off x="2069254" y="2080836"/>
            <a:ext cx="3051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Verification in proton beam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6EC3B3-FB50-9245-91CD-319898F7A81A}"/>
              </a:ext>
            </a:extLst>
          </p:cNvPr>
          <p:cNvSpPr txBox="1"/>
          <p:nvPr/>
        </p:nvSpPr>
        <p:spPr>
          <a:xfrm>
            <a:off x="6005554" y="2066809"/>
            <a:ext cx="13791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Production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B5D3EE-649C-A647-B416-CCC7ABF87502}"/>
              </a:ext>
            </a:extLst>
          </p:cNvPr>
          <p:cNvSpPr txBox="1"/>
          <p:nvPr/>
        </p:nvSpPr>
        <p:spPr>
          <a:xfrm>
            <a:off x="7703914" y="2080836"/>
            <a:ext cx="1336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Installation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5FA0B6-3FD3-B64B-9518-0DC8FC036A7F}"/>
              </a:ext>
            </a:extLst>
          </p:cNvPr>
          <p:cNvSpPr txBox="1"/>
          <p:nvPr/>
        </p:nvSpPr>
        <p:spPr>
          <a:xfrm>
            <a:off x="139218" y="4253980"/>
            <a:ext cx="1184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</a:rPr>
              <a:t>Beam stop simulations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D787E0-F360-8C49-99C8-ACD44AFEB161}"/>
              </a:ext>
            </a:extLst>
          </p:cNvPr>
          <p:cNvSpPr txBox="1"/>
          <p:nvPr/>
        </p:nvSpPr>
        <p:spPr>
          <a:xfrm>
            <a:off x="275765" y="2080836"/>
            <a:ext cx="916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Design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A677A7D-5E47-ED41-9D9B-75922C29EDF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119" y="3356992"/>
            <a:ext cx="1141927" cy="94240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19EB878-768D-4049-88FB-F15AB94FE1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7637" y="2585858"/>
            <a:ext cx="585522" cy="88498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8833D6-6570-D643-9657-1207B85591C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459" y="2592439"/>
            <a:ext cx="1038977" cy="85878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A111AE7-4710-DF4E-B82F-C88A007E5A9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0458" y="4058476"/>
            <a:ext cx="1474824" cy="10755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2FEF1F9-D73A-5A43-8E7C-7B1BBCA9988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7570" y="5547707"/>
            <a:ext cx="712543" cy="761615"/>
          </a:xfrm>
          <a:prstGeom prst="rect">
            <a:avLst/>
          </a:prstGeom>
        </p:spPr>
      </p:pic>
      <p:pic>
        <p:nvPicPr>
          <p:cNvPr id="33" name="Content Placeholder 6">
            <a:extLst>
              <a:ext uri="{FF2B5EF4-FFF2-40B4-BE49-F238E27FC236}">
                <a16:creationId xmlns:a16="http://schemas.microsoft.com/office/drawing/2014/main" id="{C615F686-A948-C449-AFFF-9BC89E9E639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8698" y="2647146"/>
            <a:ext cx="1676265" cy="235350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CF1C78D-350F-C543-8EA6-AC13E586FB2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5879" y="5173154"/>
            <a:ext cx="1186106" cy="93592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969B363-38BB-AC4A-AC47-DD9B16FF4AB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660" y="2636912"/>
            <a:ext cx="1562383" cy="1270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4BDF984-2471-2643-ADB3-79DE160D492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99759" y="3940620"/>
            <a:ext cx="1247572" cy="820771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8A80123-45AB-F44C-9141-4B9BB0B5C7D7}"/>
              </a:ext>
            </a:extLst>
          </p:cNvPr>
          <p:cNvSpPr txBox="1"/>
          <p:nvPr/>
        </p:nvSpPr>
        <p:spPr>
          <a:xfrm>
            <a:off x="1" y="2458815"/>
            <a:ext cx="1461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</a:rPr>
              <a:t>Most systems through CDR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23C40D85-7229-6144-97D6-D4BF63026860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5717" y="5555233"/>
            <a:ext cx="1502147" cy="74363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C85F512-881B-BE46-989B-854AF9A86AF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8296" y="5065882"/>
            <a:ext cx="1213664" cy="508379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3736E982-3824-354A-BC55-A08D6F452618}"/>
              </a:ext>
            </a:extLst>
          </p:cNvPr>
          <p:cNvSpPr txBox="1"/>
          <p:nvPr/>
        </p:nvSpPr>
        <p:spPr>
          <a:xfrm>
            <a:off x="158970" y="5520134"/>
            <a:ext cx="11450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</a:rPr>
              <a:t>Giga-scale processing, EPICS integration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7544" y="836712"/>
            <a:ext cx="71145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Development of beam instrumentation has been done jointly by ESS and IK partners as it initially was planned as an ESS activity</a:t>
            </a:r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25 June 2018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</a:rPr>
              <a:t>Roger Ruber - Accelerator R&amp;D in Sweden</a:t>
            </a:r>
          </a:p>
        </p:txBody>
      </p:sp>
    </p:spTree>
    <p:extLst>
      <p:ext uri="{BB962C8B-B14F-4D97-AF65-F5344CB8AC3E}">
        <p14:creationId xmlns:p14="http://schemas.microsoft.com/office/powerpoint/2010/main" val="343975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706090"/>
          </a:xfrm>
        </p:spPr>
        <p:txBody>
          <a:bodyPr/>
          <a:lstStyle/>
          <a:p>
            <a:r>
              <a:rPr lang="en-US" dirty="0"/>
              <a:t>Stacked Multi-Level (SML) modulator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7544" y="764704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 most notable ESS development has been the SML modulator topology</a:t>
            </a:r>
          </a:p>
          <a:p>
            <a:r>
              <a:rPr lang="en-GB" dirty="0">
                <a:solidFill>
                  <a:schemeClr val="bg1"/>
                </a:solidFill>
              </a:rPr>
              <a:t>Significant savings for the full ESS project compared to traditional modulators.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3230" y="1640768"/>
            <a:ext cx="3897651" cy="2923238"/>
          </a:xfrm>
          <a:prstGeom prst="rect">
            <a:avLst/>
          </a:prstGeom>
        </p:spPr>
      </p:pic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8593104" y="6572250"/>
            <a:ext cx="54064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defTabSz="457200" eaLnBrk="1" hangingPunct="1">
              <a:defRPr/>
            </a:pPr>
            <a:fld id="{302F92E4-FECD-4697-BCEA-8CDB2F2F9850}" type="slidenum">
              <a:rPr lang="pt-PT" sz="1200">
                <a:solidFill>
                  <a:srgbClr val="91581F"/>
                </a:solidFill>
                <a:latin typeface="Franklin Gothic Book" pitchFamily="32" charset="0"/>
              </a:rPr>
              <a:pPr algn="ctr" defTabSz="457200" eaLnBrk="1" hangingPunct="1">
                <a:defRPr/>
              </a:pPr>
              <a:t>8</a:t>
            </a:fld>
            <a:endParaRPr lang="pt-PT" sz="1200">
              <a:solidFill>
                <a:srgbClr val="91581F"/>
              </a:solidFill>
              <a:latin typeface="Franklin Gothic Book" pitchFamily="32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9209" y="2743452"/>
            <a:ext cx="3425081" cy="2184155"/>
            <a:chOff x="79209" y="2362854"/>
            <a:chExt cx="4021916" cy="2564754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10" y="2362854"/>
              <a:ext cx="4021915" cy="25647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79209" y="3660587"/>
              <a:ext cx="1211772" cy="38672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en-US" sz="1400" b="1" dirty="0">
                  <a:solidFill>
                    <a:srgbClr val="FF0000"/>
                  </a:solidFill>
                </a:rPr>
                <a:t>2013-2014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62356" y="4712995"/>
            <a:ext cx="2858788" cy="1991951"/>
            <a:chOff x="145528" y="4993377"/>
            <a:chExt cx="2364695" cy="1618569"/>
          </a:xfrm>
        </p:grpSpPr>
        <p:pic>
          <p:nvPicPr>
            <p:cNvPr id="15" name="Picture 14"/>
            <p:cNvPicPr/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45528" y="4993377"/>
              <a:ext cx="2364695" cy="161856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145528" y="6340025"/>
              <a:ext cx="686189" cy="250086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en-US" sz="1400" b="1" dirty="0">
                  <a:solidFill>
                    <a:srgbClr val="FF0000"/>
                  </a:solidFill>
                </a:rPr>
                <a:t>2014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412199" y="4093235"/>
            <a:ext cx="3451225" cy="2584838"/>
            <a:chOff x="5553462" y="4273997"/>
            <a:chExt cx="3451225" cy="2584838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3462" y="4273997"/>
              <a:ext cx="3451225" cy="2584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8263898" y="6551058"/>
              <a:ext cx="550151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sz="1400" b="1" dirty="0">
                  <a:solidFill>
                    <a:srgbClr val="FF0000"/>
                  </a:solidFill>
                </a:rPr>
                <a:t>2014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280080" y="4134673"/>
            <a:ext cx="2273383" cy="2559437"/>
            <a:chOff x="3280079" y="4299398"/>
            <a:chExt cx="2273383" cy="2559437"/>
          </a:xfrm>
        </p:grpSpPr>
        <p:pic>
          <p:nvPicPr>
            <p:cNvPr id="21" name="Picture 4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0079" y="4299398"/>
              <a:ext cx="2273383" cy="255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4676501" y="6539885"/>
              <a:ext cx="784501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en-US" sz="1400" b="1" dirty="0">
                  <a:solidFill>
                    <a:srgbClr val="FF0000"/>
                  </a:solidFill>
                </a:rPr>
                <a:t>2014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278387" y="3199965"/>
            <a:ext cx="550151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1400" b="1" dirty="0">
                <a:solidFill>
                  <a:srgbClr val="FF0000"/>
                </a:solidFill>
              </a:rPr>
              <a:t>2016</a:t>
            </a:r>
          </a:p>
        </p:txBody>
      </p:sp>
      <p:sp>
        <p:nvSpPr>
          <p:cNvPr id="24" name="Slide Number Placeholder 17"/>
          <p:cNvSpPr txBox="1">
            <a:spLocks/>
          </p:cNvSpPr>
          <p:nvPr/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fld id="{E5645B16-9B63-428E-AC01-2B905A6F450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8</a:t>
            </a:fld>
            <a:endParaRPr lang="pt-PT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5" name="Picture 4" descr="IMG_17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6354" y="1390564"/>
            <a:ext cx="2225825" cy="166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7432234" y="1431990"/>
            <a:ext cx="550151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1400" b="1" dirty="0">
                <a:solidFill>
                  <a:srgbClr val="FF0000"/>
                </a:solidFill>
              </a:rPr>
              <a:t>2017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63358" y="1390564"/>
            <a:ext cx="4013671" cy="1816355"/>
            <a:chOff x="-675" y="523875"/>
            <a:chExt cx="4101800" cy="1856237"/>
          </a:xfrm>
        </p:grpSpPr>
        <p:pic>
          <p:nvPicPr>
            <p:cNvPr id="9" name="Picture 8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675" y="523875"/>
              <a:ext cx="4101800" cy="1856237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0" name="TextBox 9"/>
            <p:cNvSpPr txBox="1"/>
            <p:nvPr/>
          </p:nvSpPr>
          <p:spPr>
            <a:xfrm>
              <a:off x="45926" y="1752580"/>
              <a:ext cx="888385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sz="1400" b="1" dirty="0">
                  <a:solidFill>
                    <a:srgbClr val="FF0000"/>
                  </a:solidFill>
                </a:rPr>
                <a:t>Mid 2013</a:t>
              </a:r>
            </a:p>
          </p:txBody>
        </p:sp>
      </p:grpSp>
      <p:sp>
        <p:nvSpPr>
          <p:cNvPr id="2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25 June 2018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</a:rPr>
              <a:t>Roger Ruber - Accelerator R&amp;D in Sweden</a:t>
            </a:r>
          </a:p>
        </p:txBody>
      </p:sp>
    </p:spTree>
    <p:extLst>
      <p:ext uri="{BB962C8B-B14F-4D97-AF65-F5344CB8AC3E}">
        <p14:creationId xmlns:p14="http://schemas.microsoft.com/office/powerpoint/2010/main" val="3721528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7729" y="1575216"/>
            <a:ext cx="2728401" cy="27310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588619"/>
          </a:xfrm>
        </p:spPr>
        <p:txBody>
          <a:bodyPr/>
          <a:lstStyle/>
          <a:p>
            <a:r>
              <a:rPr lang="en-US" dirty="0"/>
              <a:t>The ESS MB-IOTs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534" y="4197345"/>
            <a:ext cx="3052347" cy="2439401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1305" y="3806180"/>
            <a:ext cx="2406425" cy="298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3008" y="1786587"/>
            <a:ext cx="69127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 defTabSz="457200"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10 Electron guns placed in a circle</a:t>
            </a:r>
          </a:p>
          <a:p>
            <a:pPr marL="177800" indent="-177800" defTabSz="457200"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Cavity with 10 separate interaction gaps/single output</a:t>
            </a:r>
          </a:p>
          <a:p>
            <a:pPr marL="177800" indent="-177800" defTabSz="457200"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Magnetic focusing (PPM or solenoid)</a:t>
            </a:r>
          </a:p>
          <a:p>
            <a:pPr marL="177800" indent="-177800" defTabSz="457200"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Output windows based on high power klystron designs</a:t>
            </a:r>
          </a:p>
          <a:p>
            <a:pPr marL="177800" indent="-177800" defTabSz="457200"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Extensive modelling and simulation (beam optics, mode analysis, thermal and structural analysis, innovative manufacturing, </a:t>
            </a:r>
            <a:r>
              <a:rPr lang="mr-IN" dirty="0">
                <a:solidFill>
                  <a:prstClr val="black"/>
                </a:solidFill>
              </a:rPr>
              <a:t>…</a:t>
            </a:r>
            <a:endParaRPr lang="en-US" dirty="0">
              <a:solidFill>
                <a:prstClr val="black"/>
              </a:solidFill>
            </a:endParaRPr>
          </a:p>
          <a:p>
            <a:pPr marL="177800" indent="-177800" defTabSz="457200"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Single beam prototypes, sub-assembly prototypes, </a:t>
            </a:r>
            <a:r>
              <a:rPr lang="mr-IN" dirty="0">
                <a:solidFill>
                  <a:prstClr val="black"/>
                </a:solidFill>
              </a:rPr>
              <a:t>…</a:t>
            </a:r>
            <a:endParaRPr lang="en-US" dirty="0">
              <a:solidFill>
                <a:prstClr val="black"/>
              </a:solidFill>
            </a:endParaRPr>
          </a:p>
          <a:p>
            <a:pPr marL="177800" indent="-177800" defTabSz="457200"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Design driven by reliability and efficiency</a:t>
            </a:r>
          </a:p>
        </p:txBody>
      </p:sp>
      <p:pic>
        <p:nvPicPr>
          <p:cNvPr id="30" name="Image 16" descr="logo_thales.pn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1467" y="6662808"/>
            <a:ext cx="748880" cy="144016"/>
          </a:xfrm>
          <a:prstGeom prst="rect">
            <a:avLst/>
          </a:prstGeom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361" y="6630102"/>
            <a:ext cx="496641" cy="176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 descr="D:\Users\DRW\L-3 Administration\L3EDD_NoComms_RedBlk_transp_2010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1260" y="6141816"/>
            <a:ext cx="1001985" cy="485088"/>
          </a:xfrm>
          <a:prstGeom prst="rect">
            <a:avLst/>
          </a:prstGeom>
          <a:noFill/>
        </p:spPr>
      </p:pic>
      <p:sp>
        <p:nvSpPr>
          <p:cNvPr id="19" name="Oval 18"/>
          <p:cNvSpPr/>
          <p:nvPr/>
        </p:nvSpPr>
        <p:spPr>
          <a:xfrm>
            <a:off x="7805146" y="2292183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604100" y="4534006"/>
            <a:ext cx="1709169" cy="2077456"/>
            <a:chOff x="438735" y="2034351"/>
            <a:chExt cx="4531201" cy="458112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735" y="2034351"/>
              <a:ext cx="3856964" cy="4581128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3035453" y="2633013"/>
              <a:ext cx="1934483" cy="61082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sz="1200" dirty="0">
                  <a:solidFill>
                    <a:prstClr val="black"/>
                  </a:solidFill>
                </a:rPr>
                <a:t>105.6 kV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115063" y="3177856"/>
              <a:ext cx="1416015" cy="61082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sz="1200" dirty="0">
                  <a:solidFill>
                    <a:prstClr val="black"/>
                  </a:solidFill>
                </a:rPr>
                <a:t>96 kV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398144" y="4346766"/>
              <a:ext cx="1726246" cy="61082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sz="1200" dirty="0">
                  <a:solidFill>
                    <a:prstClr val="black"/>
                  </a:solidFill>
                </a:rPr>
                <a:t>75.2 kV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395536" y="764704"/>
            <a:ext cx="85845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ESS has lead and financed a successful commercial development of IOTs </a:t>
            </a:r>
          </a:p>
          <a:p>
            <a:r>
              <a:rPr lang="en-GB" dirty="0">
                <a:solidFill>
                  <a:schemeClr val="bg1"/>
                </a:solidFill>
              </a:rPr>
              <a:t>But the development is not yet mature for series production (at a competitive price) </a:t>
            </a:r>
          </a:p>
          <a:p>
            <a:r>
              <a:rPr lang="en-GB" dirty="0"/>
              <a:t>so ESS will use klystrons up to at least 1.3 GeV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25 June 2018</a:t>
            </a: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Roger Ruber - Accelerator R&amp;D in Sweden</a:t>
            </a: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8169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3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1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63C066D6-A85A-4B8B-89CB-03430FE62DB3}" vid="{C9A3A159-7C10-40B4-A6E3-E9D7706EB51F}"/>
    </a:ext>
  </a:extLst>
</a:theme>
</file>

<file path=ppt/theme/theme5.xml><?xml version="1.0" encoding="utf-8"?>
<a:theme xmlns:a="http://schemas.openxmlformats.org/drawingml/2006/main" name="RR004-UUgrabard-ESS">
  <a:themeElements>
    <a:clrScheme name="">
      <a:dk1>
        <a:srgbClr val="000000"/>
      </a:dk1>
      <a:lt1>
        <a:srgbClr val="FFFFFF"/>
      </a:lt1>
      <a:dk2>
        <a:srgbClr val="666666"/>
      </a:dk2>
      <a:lt2>
        <a:srgbClr val="B3B3B3"/>
      </a:lt2>
      <a:accent1>
        <a:srgbClr val="C7D6EA"/>
      </a:accent1>
      <a:accent2>
        <a:srgbClr val="F9E7C9"/>
      </a:accent2>
      <a:accent3>
        <a:srgbClr val="FFFFFF"/>
      </a:accent3>
      <a:accent4>
        <a:srgbClr val="000000"/>
      </a:accent4>
      <a:accent5>
        <a:srgbClr val="E0E8F3"/>
      </a:accent5>
      <a:accent6>
        <a:srgbClr val="E2D1B6"/>
      </a:accent6>
      <a:hlink>
        <a:srgbClr val="B9D3C6"/>
      </a:hlink>
      <a:folHlink>
        <a:srgbClr val="990000"/>
      </a:folHlink>
    </a:clrScheme>
    <a:fontScheme name="Tom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Tom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21658</TotalTime>
  <Words>2537</Words>
  <Application>Microsoft Macintosh PowerPoint</Application>
  <PresentationFormat>On-screen Show (4:3)</PresentationFormat>
  <Paragraphs>573</Paragraphs>
  <Slides>36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36</vt:i4>
      </vt:variant>
    </vt:vector>
  </HeadingPairs>
  <TitlesOfParts>
    <vt:vector size="51" baseType="lpstr">
      <vt:lpstr>Microsoft YaHei</vt:lpstr>
      <vt:lpstr>ＭＳ Ｐゴシック</vt:lpstr>
      <vt:lpstr>Arial</vt:lpstr>
      <vt:lpstr>Calibri</vt:lpstr>
      <vt:lpstr>Calibri Light</vt:lpstr>
      <vt:lpstr>Franklin Gothic Book</vt:lpstr>
      <vt:lpstr>Futura Condensed</vt:lpstr>
      <vt:lpstr>Mangal</vt:lpstr>
      <vt:lpstr>Symbol</vt:lpstr>
      <vt:lpstr>Times New Roman</vt:lpstr>
      <vt:lpstr>Office Theme</vt:lpstr>
      <vt:lpstr>1_Office Theme</vt:lpstr>
      <vt:lpstr>ESS Core Powerpoint</vt:lpstr>
      <vt:lpstr>Tema1</vt:lpstr>
      <vt:lpstr>RR004-UUgrabard-ESS</vt:lpstr>
      <vt:lpstr>Accelerator R&amp;D in Sweden</vt:lpstr>
      <vt:lpstr>PowerPoint Presentation</vt:lpstr>
      <vt:lpstr>European spallation source</vt:lpstr>
      <vt:lpstr>Accelerator – Scope Accelerator Technical performances</vt:lpstr>
      <vt:lpstr>Accelerator Collaboration</vt:lpstr>
      <vt:lpstr>Accelerator Cryoplant (ACCP)</vt:lpstr>
      <vt:lpstr>Beam Diagnostics</vt:lpstr>
      <vt:lpstr>Stacked Multi-Level (SML) modulator</vt:lpstr>
      <vt:lpstr>The ESS MB-IOTs</vt:lpstr>
      <vt:lpstr>Beam physics high level applications</vt:lpstr>
      <vt:lpstr>Lund university</vt:lpstr>
      <vt:lpstr>1. Ring development – MAX IV</vt:lpstr>
      <vt:lpstr>PowerPoint Presentation</vt:lpstr>
      <vt:lpstr>Multipole Injection Kicker (MIK)</vt:lpstr>
      <vt:lpstr>PowerPoint Presentation</vt:lpstr>
      <vt:lpstr>Testing and optimizing gun and laser performance</vt:lpstr>
      <vt:lpstr>PowerPoint Presentation</vt:lpstr>
      <vt:lpstr>PowerPoint Presentation</vt:lpstr>
      <vt:lpstr>PowerPoint Presentation</vt:lpstr>
      <vt:lpstr>stockholm university</vt:lpstr>
      <vt:lpstr>Studies and Development of DESIREE</vt:lpstr>
      <vt:lpstr>Studies and Development of DESIREE</vt:lpstr>
      <vt:lpstr>Studies and Development of DESIREE</vt:lpstr>
      <vt:lpstr>Supporting CRYRING@ESR</vt:lpstr>
      <vt:lpstr>Uppsala university</vt:lpstr>
      <vt:lpstr>Horizontal SRF Test Stand</vt:lpstr>
      <vt:lpstr>FREIA</vt:lpstr>
      <vt:lpstr>Test Cryostats</vt:lpstr>
      <vt:lpstr>SRF Test Activities</vt:lpstr>
      <vt:lpstr>RF and Controls</vt:lpstr>
      <vt:lpstr>Recent PhD Thesis</vt:lpstr>
      <vt:lpstr>ESS Upgrade Studies</vt:lpstr>
      <vt:lpstr>Soft X-ray FEL Studies</vt:lpstr>
      <vt:lpstr>Ultrashort Light Pulse Generation</vt:lpstr>
      <vt:lpstr>Ultra-fast Electron Diffraction</vt:lpstr>
      <vt:lpstr>the end</vt:lpstr>
    </vt:vector>
  </TitlesOfParts>
  <Company>Microsoft</Company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 Project Status</dc:title>
  <dc:creator>Roger Ruber</dc:creator>
  <cp:lastModifiedBy>Microsoft Office User</cp:lastModifiedBy>
  <cp:revision>140</cp:revision>
  <dcterms:created xsi:type="dcterms:W3CDTF">2018-01-07T07:27:09Z</dcterms:created>
  <dcterms:modified xsi:type="dcterms:W3CDTF">2018-06-25T13:16:02Z</dcterms:modified>
</cp:coreProperties>
</file>