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1"/>
  </p:notesMasterIdLst>
  <p:handoutMasterIdLst>
    <p:handoutMasterId r:id="rId22"/>
  </p:handoutMasterIdLst>
  <p:sldIdLst>
    <p:sldId id="260" r:id="rId3"/>
    <p:sldId id="272" r:id="rId4"/>
    <p:sldId id="275" r:id="rId5"/>
    <p:sldId id="258" r:id="rId6"/>
    <p:sldId id="257" r:id="rId7"/>
    <p:sldId id="259" r:id="rId8"/>
    <p:sldId id="261" r:id="rId9"/>
    <p:sldId id="262" r:id="rId10"/>
    <p:sldId id="266" r:id="rId11"/>
    <p:sldId id="267" r:id="rId12"/>
    <p:sldId id="268" r:id="rId13"/>
    <p:sldId id="264" r:id="rId14"/>
    <p:sldId id="269" r:id="rId15"/>
    <p:sldId id="263" r:id="rId16"/>
    <p:sldId id="270" r:id="rId17"/>
    <p:sldId id="271" r:id="rId18"/>
    <p:sldId id="273" r:id="rId19"/>
    <p:sldId id="274" r:id="rId2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9" autoAdjust="0"/>
    <p:restoredTop sz="93009" autoAdjust="0"/>
  </p:normalViewPr>
  <p:slideViewPr>
    <p:cSldViewPr snapToGrid="0">
      <p:cViewPr varScale="1">
        <p:scale>
          <a:sx n="59" d="100"/>
          <a:sy n="59" d="100"/>
        </p:scale>
        <p:origin x="5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471A81-658A-44D2-9527-E3D68179C696}" type="doc">
      <dgm:prSet loTypeId="urn:microsoft.com/office/officeart/2005/8/layout/pyramid3" loCatId="pyramid" qsTypeId="urn:microsoft.com/office/officeart/2005/8/quickstyle/simple2" qsCatId="simple" csTypeId="urn:microsoft.com/office/officeart/2005/8/colors/accent2_5" csCatId="accent2" phldr="1"/>
      <dgm:spPr/>
    </dgm:pt>
    <dgm:pt modelId="{09C6DE1B-5C68-4F46-8CB3-40BD42DCF3F9}">
      <dgm:prSet/>
      <dgm:spPr/>
      <dgm:t>
        <a:bodyPr/>
        <a:lstStyle/>
        <a:p>
          <a:r>
            <a:rPr lang="en-US" b="1" dirty="0" smtClean="0">
              <a:solidFill>
                <a:schemeClr val="bg1"/>
              </a:solidFill>
            </a:rPr>
            <a:t>Analysis of needs of  future large accelerator projects and of emerging ideas/technologies</a:t>
          </a:r>
        </a:p>
      </dgm:t>
    </dgm:pt>
    <dgm:pt modelId="{88973754-B080-4259-BE2F-6649C6127D5E}" type="parTrans" cxnId="{EBCA01F1-4A55-43D9-8590-B94CE61E7936}">
      <dgm:prSet/>
      <dgm:spPr/>
      <dgm:t>
        <a:bodyPr/>
        <a:lstStyle/>
        <a:p>
          <a:endParaRPr lang="en-US"/>
        </a:p>
      </dgm:t>
    </dgm:pt>
    <dgm:pt modelId="{14717CEA-EE84-4966-BCB0-4E043A1A0F6E}" type="sibTrans" cxnId="{EBCA01F1-4A55-43D9-8590-B94CE61E7936}">
      <dgm:prSet/>
      <dgm:spPr/>
      <dgm:t>
        <a:bodyPr/>
        <a:lstStyle/>
        <a:p>
          <a:endParaRPr lang="en-US"/>
        </a:p>
      </dgm:t>
    </dgm:pt>
    <dgm:pt modelId="{014095F2-9C96-4AF2-9A64-C1C4BF4D98FC}">
      <dgm:prSet phldrT="[Text]"/>
      <dgm:spPr/>
      <dgm:t>
        <a:bodyPr/>
        <a:lstStyle/>
        <a:p>
          <a:r>
            <a:rPr lang="en-US" b="1" dirty="0" smtClean="0">
              <a:solidFill>
                <a:schemeClr val="bg1"/>
              </a:solidFill>
            </a:rPr>
            <a:t>Critical </a:t>
          </a:r>
          <a:br>
            <a:rPr lang="en-US" b="1" dirty="0" smtClean="0">
              <a:solidFill>
                <a:schemeClr val="bg1"/>
              </a:solidFill>
            </a:rPr>
          </a:br>
          <a:r>
            <a:rPr lang="en-US" b="1" dirty="0" smtClean="0">
              <a:solidFill>
                <a:schemeClr val="bg1"/>
              </a:solidFill>
            </a:rPr>
            <a:t>Key Accelerator Research Areas  (KARA)/</a:t>
          </a:r>
          <a:br>
            <a:rPr lang="en-US" b="1" dirty="0" smtClean="0">
              <a:solidFill>
                <a:schemeClr val="bg1"/>
              </a:solidFill>
            </a:rPr>
          </a:br>
          <a:r>
            <a:rPr lang="en-US" b="1" dirty="0" smtClean="0">
              <a:solidFill>
                <a:schemeClr val="bg1"/>
              </a:solidFill>
            </a:rPr>
            <a:t> Key Technical </a:t>
          </a:r>
          <a:br>
            <a:rPr lang="en-US" b="1" dirty="0" smtClean="0">
              <a:solidFill>
                <a:schemeClr val="bg1"/>
              </a:solidFill>
            </a:rPr>
          </a:br>
          <a:r>
            <a:rPr lang="en-US" b="1" dirty="0" smtClean="0">
              <a:solidFill>
                <a:schemeClr val="bg1"/>
              </a:solidFill>
            </a:rPr>
            <a:t>R&amp;D Issues (KTI)</a:t>
          </a:r>
        </a:p>
      </dgm:t>
    </dgm:pt>
    <dgm:pt modelId="{C4777530-F2D7-4B4C-BB13-9DF8507E4BE4}" type="parTrans" cxnId="{172A2431-3750-44A8-8276-FA7D01312380}">
      <dgm:prSet/>
      <dgm:spPr/>
      <dgm:t>
        <a:bodyPr/>
        <a:lstStyle/>
        <a:p>
          <a:endParaRPr lang="en-US"/>
        </a:p>
      </dgm:t>
    </dgm:pt>
    <dgm:pt modelId="{3396EE9C-BF62-4ECA-BD1B-A04E464E81CC}" type="sibTrans" cxnId="{172A2431-3750-44A8-8276-FA7D01312380}">
      <dgm:prSet/>
      <dgm:spPr/>
      <dgm:t>
        <a:bodyPr/>
        <a:lstStyle/>
        <a:p>
          <a:endParaRPr lang="en-US"/>
        </a:p>
      </dgm:t>
    </dgm:pt>
    <dgm:pt modelId="{F92AAF73-85D4-4AE4-8239-1D2F0CC048E9}">
      <dgm:prSet phldrT="[Text]"/>
      <dgm:spPr/>
      <dgm:t>
        <a:bodyPr/>
        <a:lstStyle/>
        <a:p>
          <a:r>
            <a:rPr lang="it-IT" b="1" dirty="0" smtClean="0">
              <a:solidFill>
                <a:schemeClr val="bg1"/>
              </a:solidFill>
            </a:rPr>
            <a:t>R&amp;D </a:t>
          </a:r>
          <a:br>
            <a:rPr lang="it-IT" b="1" dirty="0" smtClean="0">
              <a:solidFill>
                <a:schemeClr val="bg1"/>
              </a:solidFill>
            </a:rPr>
          </a:br>
          <a:r>
            <a:rPr lang="it-IT" b="1" dirty="0" smtClean="0">
              <a:solidFill>
                <a:schemeClr val="bg1"/>
              </a:solidFill>
            </a:rPr>
            <a:t>Program</a:t>
          </a:r>
          <a:br>
            <a:rPr lang="it-IT" b="1" dirty="0" smtClean="0">
              <a:solidFill>
                <a:schemeClr val="bg1"/>
              </a:solidFill>
            </a:rPr>
          </a:br>
          <a:r>
            <a:rPr lang="it-IT" dirty="0" smtClean="0">
              <a:solidFill>
                <a:schemeClr val="bg1"/>
              </a:solidFill>
            </a:rPr>
            <a:t/>
          </a:r>
          <a:br>
            <a:rPr lang="it-IT" dirty="0" smtClean="0">
              <a:solidFill>
                <a:schemeClr val="bg1"/>
              </a:solidFill>
            </a:rPr>
          </a:br>
          <a:endParaRPr lang="en-US" dirty="0" smtClean="0">
            <a:solidFill>
              <a:schemeClr val="bg1"/>
            </a:solidFill>
          </a:endParaRPr>
        </a:p>
      </dgm:t>
    </dgm:pt>
    <dgm:pt modelId="{70C6AA8B-DAC7-43A7-85E0-9F1E2EA403C4}" type="parTrans" cxnId="{94C2A269-6636-46CD-AD30-80DA8A6CDC85}">
      <dgm:prSet/>
      <dgm:spPr/>
      <dgm:t>
        <a:bodyPr/>
        <a:lstStyle/>
        <a:p>
          <a:endParaRPr lang="en-US"/>
        </a:p>
      </dgm:t>
    </dgm:pt>
    <dgm:pt modelId="{2EABBA75-9465-4654-B247-266154778510}" type="sibTrans" cxnId="{94C2A269-6636-46CD-AD30-80DA8A6CDC85}">
      <dgm:prSet/>
      <dgm:spPr/>
      <dgm:t>
        <a:bodyPr/>
        <a:lstStyle/>
        <a:p>
          <a:endParaRPr lang="en-US"/>
        </a:p>
      </dgm:t>
    </dgm:pt>
    <dgm:pt modelId="{7165DEBE-A81B-4FEE-B59D-2494E1747BEC}" type="pres">
      <dgm:prSet presAssocID="{7E471A81-658A-44D2-9527-E3D68179C696}" presName="Name0" presStyleCnt="0">
        <dgm:presLayoutVars>
          <dgm:dir/>
          <dgm:animLvl val="lvl"/>
          <dgm:resizeHandles val="exact"/>
        </dgm:presLayoutVars>
      </dgm:prSet>
      <dgm:spPr/>
    </dgm:pt>
    <dgm:pt modelId="{1295C35C-1DB4-4B25-94BE-BFA2D72BBF87}" type="pres">
      <dgm:prSet presAssocID="{09C6DE1B-5C68-4F46-8CB3-40BD42DCF3F9}" presName="Name8" presStyleCnt="0"/>
      <dgm:spPr/>
    </dgm:pt>
    <dgm:pt modelId="{61199101-D244-4B9E-BB82-0DC4B02E804E}" type="pres">
      <dgm:prSet presAssocID="{09C6DE1B-5C68-4F46-8CB3-40BD42DCF3F9}" presName="level" presStyleLbl="node1" presStyleIdx="0" presStyleCnt="3" custLinFactNeighborX="185" custLinFactNeighborY="-1541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B8C2BB-A4B4-459F-823D-1C2069C794D1}" type="pres">
      <dgm:prSet presAssocID="{09C6DE1B-5C68-4F46-8CB3-40BD42DCF3F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B3DB3E-F966-4E24-8214-346CFE1AB39F}" type="pres">
      <dgm:prSet presAssocID="{014095F2-9C96-4AF2-9A64-C1C4BF4D98FC}" presName="Name8" presStyleCnt="0"/>
      <dgm:spPr/>
    </dgm:pt>
    <dgm:pt modelId="{72052079-6BBB-46A6-9C9E-371B174D5EEB}" type="pres">
      <dgm:prSet presAssocID="{014095F2-9C96-4AF2-9A64-C1C4BF4D98FC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44898D-68CE-4892-B4E7-B7DF5F23170D}" type="pres">
      <dgm:prSet presAssocID="{014095F2-9C96-4AF2-9A64-C1C4BF4D98F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F7DF75-D8DD-46AC-B6A8-97B2D0FEBBE3}" type="pres">
      <dgm:prSet presAssocID="{F92AAF73-85D4-4AE4-8239-1D2F0CC048E9}" presName="Name8" presStyleCnt="0"/>
      <dgm:spPr/>
    </dgm:pt>
    <dgm:pt modelId="{6CC801E7-432E-4073-8F27-1CB2BC23E0A8}" type="pres">
      <dgm:prSet presAssocID="{F92AAF73-85D4-4AE4-8239-1D2F0CC048E9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E08F26-2FF0-4A5B-B448-C9872E84729C}" type="pres">
      <dgm:prSet presAssocID="{F92AAF73-85D4-4AE4-8239-1D2F0CC048E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72A2431-3750-44A8-8276-FA7D01312380}" srcId="{7E471A81-658A-44D2-9527-E3D68179C696}" destId="{014095F2-9C96-4AF2-9A64-C1C4BF4D98FC}" srcOrd="1" destOrd="0" parTransId="{C4777530-F2D7-4B4C-BB13-9DF8507E4BE4}" sibTransId="{3396EE9C-BF62-4ECA-BD1B-A04E464E81CC}"/>
    <dgm:cxn modelId="{83580110-AF40-4F8E-8BFE-62302F7C52B8}" type="presOf" srcId="{014095F2-9C96-4AF2-9A64-C1C4BF4D98FC}" destId="{5644898D-68CE-4892-B4E7-B7DF5F23170D}" srcOrd="1" destOrd="0" presId="urn:microsoft.com/office/officeart/2005/8/layout/pyramid3"/>
    <dgm:cxn modelId="{2BB8F79B-05D1-4EEA-9FE1-E3BA984D1FCE}" type="presOf" srcId="{014095F2-9C96-4AF2-9A64-C1C4BF4D98FC}" destId="{72052079-6BBB-46A6-9C9E-371B174D5EEB}" srcOrd="0" destOrd="0" presId="urn:microsoft.com/office/officeart/2005/8/layout/pyramid3"/>
    <dgm:cxn modelId="{2BBD0D37-A651-4088-A5E8-B9567566426A}" type="presOf" srcId="{09C6DE1B-5C68-4F46-8CB3-40BD42DCF3F9}" destId="{EEB8C2BB-A4B4-459F-823D-1C2069C794D1}" srcOrd="1" destOrd="0" presId="urn:microsoft.com/office/officeart/2005/8/layout/pyramid3"/>
    <dgm:cxn modelId="{C3B36FB3-5ABF-4DBA-A480-A1A3822F89BA}" type="presOf" srcId="{09C6DE1B-5C68-4F46-8CB3-40BD42DCF3F9}" destId="{61199101-D244-4B9E-BB82-0DC4B02E804E}" srcOrd="0" destOrd="0" presId="urn:microsoft.com/office/officeart/2005/8/layout/pyramid3"/>
    <dgm:cxn modelId="{94C2A269-6636-46CD-AD30-80DA8A6CDC85}" srcId="{7E471A81-658A-44D2-9527-E3D68179C696}" destId="{F92AAF73-85D4-4AE4-8239-1D2F0CC048E9}" srcOrd="2" destOrd="0" parTransId="{70C6AA8B-DAC7-43A7-85E0-9F1E2EA403C4}" sibTransId="{2EABBA75-9465-4654-B247-266154778510}"/>
    <dgm:cxn modelId="{7C9F23EA-E123-4B40-B9EE-B79702D791B6}" type="presOf" srcId="{7E471A81-658A-44D2-9527-E3D68179C696}" destId="{7165DEBE-A81B-4FEE-B59D-2494E1747BEC}" srcOrd="0" destOrd="0" presId="urn:microsoft.com/office/officeart/2005/8/layout/pyramid3"/>
    <dgm:cxn modelId="{EBCA01F1-4A55-43D9-8590-B94CE61E7936}" srcId="{7E471A81-658A-44D2-9527-E3D68179C696}" destId="{09C6DE1B-5C68-4F46-8CB3-40BD42DCF3F9}" srcOrd="0" destOrd="0" parTransId="{88973754-B080-4259-BE2F-6649C6127D5E}" sibTransId="{14717CEA-EE84-4966-BCB0-4E043A1A0F6E}"/>
    <dgm:cxn modelId="{ACF8E912-91BD-40D7-A984-CE702BBB19DE}" type="presOf" srcId="{F92AAF73-85D4-4AE4-8239-1D2F0CC048E9}" destId="{6CC801E7-432E-4073-8F27-1CB2BC23E0A8}" srcOrd="0" destOrd="0" presId="urn:microsoft.com/office/officeart/2005/8/layout/pyramid3"/>
    <dgm:cxn modelId="{0077E9EE-AB64-4DB8-842E-57E27C11E9D8}" type="presOf" srcId="{F92AAF73-85D4-4AE4-8239-1D2F0CC048E9}" destId="{47E08F26-2FF0-4A5B-B448-C9872E84729C}" srcOrd="1" destOrd="0" presId="urn:microsoft.com/office/officeart/2005/8/layout/pyramid3"/>
    <dgm:cxn modelId="{8EE0B9BC-BFBB-4898-A66F-81741A800C22}" type="presParOf" srcId="{7165DEBE-A81B-4FEE-B59D-2494E1747BEC}" destId="{1295C35C-1DB4-4B25-94BE-BFA2D72BBF87}" srcOrd="0" destOrd="0" presId="urn:microsoft.com/office/officeart/2005/8/layout/pyramid3"/>
    <dgm:cxn modelId="{22CC79D3-51C7-49A4-BA23-3E35CA242C06}" type="presParOf" srcId="{1295C35C-1DB4-4B25-94BE-BFA2D72BBF87}" destId="{61199101-D244-4B9E-BB82-0DC4B02E804E}" srcOrd="0" destOrd="0" presId="urn:microsoft.com/office/officeart/2005/8/layout/pyramid3"/>
    <dgm:cxn modelId="{B6D181D5-C2FC-4EB5-8C82-EF22E198F849}" type="presParOf" srcId="{1295C35C-1DB4-4B25-94BE-BFA2D72BBF87}" destId="{EEB8C2BB-A4B4-459F-823D-1C2069C794D1}" srcOrd="1" destOrd="0" presId="urn:microsoft.com/office/officeart/2005/8/layout/pyramid3"/>
    <dgm:cxn modelId="{664C87B8-9074-4AF5-ACD9-EABAA1AF2873}" type="presParOf" srcId="{7165DEBE-A81B-4FEE-B59D-2494E1747BEC}" destId="{DDB3DB3E-F966-4E24-8214-346CFE1AB39F}" srcOrd="1" destOrd="0" presId="urn:microsoft.com/office/officeart/2005/8/layout/pyramid3"/>
    <dgm:cxn modelId="{4EE10FD6-7B18-4655-A517-956BCA838540}" type="presParOf" srcId="{DDB3DB3E-F966-4E24-8214-346CFE1AB39F}" destId="{72052079-6BBB-46A6-9C9E-371B174D5EEB}" srcOrd="0" destOrd="0" presId="urn:microsoft.com/office/officeart/2005/8/layout/pyramid3"/>
    <dgm:cxn modelId="{320225DB-A7B1-4B3D-AFA7-7D37970B99D5}" type="presParOf" srcId="{DDB3DB3E-F966-4E24-8214-346CFE1AB39F}" destId="{5644898D-68CE-4892-B4E7-B7DF5F23170D}" srcOrd="1" destOrd="0" presId="urn:microsoft.com/office/officeart/2005/8/layout/pyramid3"/>
    <dgm:cxn modelId="{B7D5787B-C91D-4D41-8735-D29877E76D48}" type="presParOf" srcId="{7165DEBE-A81B-4FEE-B59D-2494E1747BEC}" destId="{FEF7DF75-D8DD-46AC-B6A8-97B2D0FEBBE3}" srcOrd="2" destOrd="0" presId="urn:microsoft.com/office/officeart/2005/8/layout/pyramid3"/>
    <dgm:cxn modelId="{2306FEA7-8170-4EF2-8638-9423989C0E2E}" type="presParOf" srcId="{FEF7DF75-D8DD-46AC-B6A8-97B2D0FEBBE3}" destId="{6CC801E7-432E-4073-8F27-1CB2BC23E0A8}" srcOrd="0" destOrd="0" presId="urn:microsoft.com/office/officeart/2005/8/layout/pyramid3"/>
    <dgm:cxn modelId="{0969A1B4-DA26-4FAB-8104-97D37A77F7B4}" type="presParOf" srcId="{FEF7DF75-D8DD-46AC-B6A8-97B2D0FEBBE3}" destId="{47E08F26-2FF0-4A5B-B448-C9872E84729C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1C72B5-4B2E-4259-A115-38712F787BA5}" type="doc">
      <dgm:prSet loTypeId="urn:microsoft.com/office/officeart/2005/8/layout/equation2" loCatId="process" qsTypeId="urn:microsoft.com/office/officeart/2005/8/quickstyle/3d1" qsCatId="3D" csTypeId="urn:microsoft.com/office/officeart/2005/8/colors/accent6_5" csCatId="accent6" phldr="1"/>
      <dgm:spPr/>
    </dgm:pt>
    <dgm:pt modelId="{A4959B1E-C62A-4C85-8A4D-CF436A9B5D58}">
      <dgm:prSet phldrT="[Text]"/>
      <dgm:spPr>
        <a:xfrm>
          <a:off x="429562" y="955"/>
          <a:ext cx="2047354" cy="2047354"/>
        </a:xfrm>
        <a:prstGeom prst="ellipse">
          <a:avLst/>
        </a:prstGeom>
        <a:gradFill rotWithShape="0">
          <a:gsLst>
            <a:gs pos="0">
              <a:srgbClr val="2D2D8A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2D2D8A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2D2D8A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it-IT" dirty="0" smtClean="0">
              <a:solidFill>
                <a:srgbClr val="FFFFFF"/>
              </a:solidFill>
              <a:latin typeface="Arial"/>
              <a:ea typeface="+mn-ea"/>
              <a:cs typeface="Arial"/>
            </a:rPr>
            <a:t>ESGARD survey in 2010 among the 37 EuCARD partners</a:t>
          </a:r>
          <a:endParaRPr lang="en-US" dirty="0">
            <a:solidFill>
              <a:srgbClr val="FFFFFF"/>
            </a:solidFill>
            <a:latin typeface="Arial"/>
            <a:ea typeface="+mn-ea"/>
            <a:cs typeface="Arial"/>
          </a:endParaRPr>
        </a:p>
      </dgm:t>
    </dgm:pt>
    <dgm:pt modelId="{155C02C3-22F2-4CDA-8CC9-77DD97B73454}" type="parTrans" cxnId="{15E3D310-66EC-45AA-9986-58D2320B833F}">
      <dgm:prSet/>
      <dgm:spPr/>
      <dgm:t>
        <a:bodyPr/>
        <a:lstStyle/>
        <a:p>
          <a:endParaRPr lang="en-US"/>
        </a:p>
      </dgm:t>
    </dgm:pt>
    <dgm:pt modelId="{69C1548C-E465-463A-A9FC-70579FD08338}" type="sibTrans" cxnId="{15E3D310-66EC-45AA-9986-58D2320B833F}">
      <dgm:prSet/>
      <dgm:spPr>
        <a:xfrm>
          <a:off x="859506" y="2214554"/>
          <a:ext cx="1187465" cy="1187465"/>
        </a:xfrm>
        <a:prstGeom prst="mathPlus">
          <a:avLst/>
        </a:prstGeom>
        <a:gradFill rotWithShape="0">
          <a:gsLst>
            <a:gs pos="0">
              <a:srgbClr val="2D2D8A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2D2D8A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2D2D8A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gm:spPr>
      <dgm:t>
        <a:bodyPr/>
        <a:lstStyle/>
        <a:p>
          <a:endParaRPr lang="en-US">
            <a:solidFill>
              <a:srgbClr val="FFFFFF"/>
            </a:solidFill>
            <a:latin typeface="Arial"/>
            <a:ea typeface="+mn-ea"/>
            <a:cs typeface="Arial"/>
          </a:endParaRPr>
        </a:p>
      </dgm:t>
    </dgm:pt>
    <dgm:pt modelId="{741FFC6F-34AB-4276-984B-32BF2982066A}">
      <dgm:prSet/>
      <dgm:spPr>
        <a:xfrm>
          <a:off x="429562" y="3568265"/>
          <a:ext cx="2047354" cy="2047354"/>
        </a:xfrm>
        <a:prstGeom prst="ellipse">
          <a:avLst/>
        </a:prstGeom>
        <a:gradFill rotWithShape="0">
          <a:gsLst>
            <a:gs pos="0">
              <a:srgbClr val="2D2D8A">
                <a:alpha val="90000"/>
                <a:hueOff val="0"/>
                <a:satOff val="0"/>
                <a:lumOff val="0"/>
                <a:alphaOff val="-20000"/>
                <a:shade val="51000"/>
                <a:satMod val="130000"/>
              </a:srgbClr>
            </a:gs>
            <a:gs pos="80000">
              <a:srgbClr val="2D2D8A">
                <a:alpha val="90000"/>
                <a:hueOff val="0"/>
                <a:satOff val="0"/>
                <a:lumOff val="0"/>
                <a:alphaOff val="-20000"/>
                <a:shade val="93000"/>
                <a:satMod val="130000"/>
              </a:srgbClr>
            </a:gs>
            <a:gs pos="100000">
              <a:srgbClr val="2D2D8A">
                <a:alpha val="90000"/>
                <a:hueOff val="0"/>
                <a:satOff val="0"/>
                <a:lumOff val="0"/>
                <a:alphaOff val="-2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it-IT" dirty="0" smtClean="0">
              <a:solidFill>
                <a:srgbClr val="FFFFFF"/>
              </a:solidFill>
              <a:latin typeface="Arial"/>
              <a:ea typeface="+mn-ea"/>
              <a:cs typeface="Arial"/>
            </a:rPr>
            <a:t>Extended within WP4 members (assisted by colleagues from our home institutions)</a:t>
          </a:r>
        </a:p>
      </dgm:t>
    </dgm:pt>
    <dgm:pt modelId="{4EF603D2-1C2C-49C9-8A07-A9F98193BE35}" type="parTrans" cxnId="{5D12BF63-CD5F-46FC-895E-A40015A2B9A6}">
      <dgm:prSet/>
      <dgm:spPr/>
      <dgm:t>
        <a:bodyPr/>
        <a:lstStyle/>
        <a:p>
          <a:endParaRPr lang="en-US"/>
        </a:p>
      </dgm:t>
    </dgm:pt>
    <dgm:pt modelId="{94A099B1-0860-44B5-90D6-8E0F6A8D2882}" type="sibTrans" cxnId="{5D12BF63-CD5F-46FC-895E-A40015A2B9A6}">
      <dgm:prSet/>
      <dgm:spPr>
        <a:xfrm>
          <a:off x="2784019" y="2427479"/>
          <a:ext cx="651058" cy="76161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2D2D8A">
                <a:shade val="90000"/>
                <a:hueOff val="0"/>
                <a:satOff val="-35432"/>
                <a:lumOff val="43770"/>
                <a:alphaOff val="0"/>
                <a:shade val="51000"/>
                <a:satMod val="130000"/>
              </a:srgbClr>
            </a:gs>
            <a:gs pos="80000">
              <a:srgbClr val="2D2D8A">
                <a:shade val="90000"/>
                <a:hueOff val="0"/>
                <a:satOff val="-35432"/>
                <a:lumOff val="43770"/>
                <a:alphaOff val="0"/>
                <a:shade val="93000"/>
                <a:satMod val="130000"/>
              </a:srgbClr>
            </a:gs>
            <a:gs pos="100000">
              <a:srgbClr val="2D2D8A">
                <a:shade val="90000"/>
                <a:hueOff val="0"/>
                <a:satOff val="-35432"/>
                <a:lumOff val="4377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gm:spPr>
      <dgm:t>
        <a:bodyPr/>
        <a:lstStyle/>
        <a:p>
          <a:endParaRPr lang="en-US">
            <a:solidFill>
              <a:srgbClr val="FFFFFF"/>
            </a:solidFill>
            <a:latin typeface="Arial"/>
            <a:ea typeface="+mn-ea"/>
            <a:cs typeface="Arial"/>
          </a:endParaRPr>
        </a:p>
      </dgm:t>
    </dgm:pt>
    <dgm:pt modelId="{039E4E38-5320-4EBF-8884-B230D5D99A13}">
      <dgm:prSet/>
      <dgm:spPr>
        <a:xfrm>
          <a:off x="3705329" y="760933"/>
          <a:ext cx="4094708" cy="4094708"/>
        </a:xfrm>
        <a:prstGeom prst="ellipse">
          <a:avLst/>
        </a:prstGeom>
        <a:gradFill rotWithShape="0">
          <a:gsLst>
            <a:gs pos="0">
              <a:srgbClr val="2D2D8A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rgbClr>
            </a:gs>
            <a:gs pos="80000">
              <a:srgbClr val="2D2D8A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rgbClr>
            </a:gs>
            <a:gs pos="100000">
              <a:srgbClr val="2D2D8A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it-IT" dirty="0" smtClean="0">
              <a:solidFill>
                <a:srgbClr val="FFFFFF"/>
              </a:solidFill>
              <a:latin typeface="Arial"/>
              <a:ea typeface="+mn-ea"/>
              <a:cs typeface="Arial"/>
            </a:rPr>
            <a:t>Collected broad areas needing R&amp;D, with potential impact on community</a:t>
          </a:r>
          <a:endParaRPr lang="en-US" dirty="0">
            <a:solidFill>
              <a:srgbClr val="FFFFFF"/>
            </a:solidFill>
            <a:latin typeface="Arial"/>
            <a:ea typeface="+mn-ea"/>
            <a:cs typeface="Arial"/>
          </a:endParaRPr>
        </a:p>
      </dgm:t>
    </dgm:pt>
    <dgm:pt modelId="{23C501E9-E74B-4FC0-A39B-D3FD2B4D741F}" type="parTrans" cxnId="{64BA3424-3A20-49BF-BED2-22E48288BA19}">
      <dgm:prSet/>
      <dgm:spPr/>
      <dgm:t>
        <a:bodyPr/>
        <a:lstStyle/>
        <a:p>
          <a:endParaRPr lang="en-US"/>
        </a:p>
      </dgm:t>
    </dgm:pt>
    <dgm:pt modelId="{E0D93569-6EB2-4421-8042-3AD6EA4FFD09}" type="sibTrans" cxnId="{64BA3424-3A20-49BF-BED2-22E48288BA19}">
      <dgm:prSet/>
      <dgm:spPr/>
      <dgm:t>
        <a:bodyPr/>
        <a:lstStyle/>
        <a:p>
          <a:endParaRPr lang="en-US"/>
        </a:p>
      </dgm:t>
    </dgm:pt>
    <dgm:pt modelId="{D2389D93-A483-4BDB-B85A-C01A3CDF3182}">
      <dgm:prSet/>
      <dgm:spPr>
        <a:xfrm>
          <a:off x="3705329" y="760933"/>
          <a:ext cx="4094708" cy="4094708"/>
        </a:xfrm>
        <a:prstGeom prst="ellipse">
          <a:avLst/>
        </a:prstGeom>
        <a:gradFill rotWithShape="0">
          <a:gsLst>
            <a:gs pos="0">
              <a:srgbClr val="2D2D8A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rgbClr>
            </a:gs>
            <a:gs pos="80000">
              <a:srgbClr val="2D2D8A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rgbClr>
            </a:gs>
            <a:gs pos="100000">
              <a:srgbClr val="2D2D8A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Arial"/>
            </a:rPr>
            <a:t>technical requirements for accelerators as drivers of “analytical” facilities (Neutron Sources, FELs, Ultimate light sources, …)</a:t>
          </a:r>
          <a:endParaRPr lang="it-IT" dirty="0" smtClean="0">
            <a:solidFill>
              <a:srgbClr val="FFFFFF"/>
            </a:solidFill>
            <a:latin typeface="Arial"/>
            <a:ea typeface="+mn-ea"/>
            <a:cs typeface="Arial"/>
          </a:endParaRPr>
        </a:p>
      </dgm:t>
    </dgm:pt>
    <dgm:pt modelId="{593E8746-E080-47E2-B0DE-D228598C7A45}" type="sibTrans" cxnId="{7CDDA966-F4BE-4E7B-93BE-6B584E91D448}">
      <dgm:prSet/>
      <dgm:spPr/>
      <dgm:t>
        <a:bodyPr/>
        <a:lstStyle/>
        <a:p>
          <a:endParaRPr lang="en-US"/>
        </a:p>
      </dgm:t>
    </dgm:pt>
    <dgm:pt modelId="{D8095BB1-D9EB-4121-952F-D2E63EBC6481}" type="parTrans" cxnId="{7CDDA966-F4BE-4E7B-93BE-6B584E91D448}">
      <dgm:prSet/>
      <dgm:spPr/>
      <dgm:t>
        <a:bodyPr/>
        <a:lstStyle/>
        <a:p>
          <a:endParaRPr lang="en-US"/>
        </a:p>
      </dgm:t>
    </dgm:pt>
    <dgm:pt modelId="{59EB1DA9-BACC-4A11-805D-CAEF9CFFBBC4}">
      <dgm:prSet/>
      <dgm:spPr>
        <a:xfrm>
          <a:off x="3705329" y="760933"/>
          <a:ext cx="4094708" cy="4094708"/>
        </a:xfrm>
        <a:prstGeom prst="ellipse">
          <a:avLst/>
        </a:prstGeom>
        <a:gradFill rotWithShape="0">
          <a:gsLst>
            <a:gs pos="0">
              <a:srgbClr val="2D2D8A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rgbClr>
            </a:gs>
            <a:gs pos="80000">
              <a:srgbClr val="2D2D8A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rgbClr>
            </a:gs>
            <a:gs pos="100000">
              <a:srgbClr val="2D2D8A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it-IT" dirty="0" smtClean="0">
              <a:solidFill>
                <a:srgbClr val="FFFFFF"/>
              </a:solidFill>
              <a:latin typeface="Arial"/>
              <a:ea typeface="+mn-ea"/>
              <a:cs typeface="Arial"/>
            </a:rPr>
            <a:t>HEP/Nuclear</a:t>
          </a:r>
          <a:endParaRPr lang="en-US" dirty="0">
            <a:solidFill>
              <a:srgbClr val="FFFFFF"/>
            </a:solidFill>
            <a:latin typeface="Arial"/>
            <a:ea typeface="+mn-ea"/>
            <a:cs typeface="Arial"/>
          </a:endParaRPr>
        </a:p>
      </dgm:t>
    </dgm:pt>
    <dgm:pt modelId="{3527D1CC-22D4-4A6D-BAC2-AC1BC57CC0D0}" type="parTrans" cxnId="{D1BB00C5-80F0-4F8C-862B-A13D739F84E6}">
      <dgm:prSet/>
      <dgm:spPr/>
      <dgm:t>
        <a:bodyPr/>
        <a:lstStyle/>
        <a:p>
          <a:endParaRPr lang="fr-FR"/>
        </a:p>
      </dgm:t>
    </dgm:pt>
    <dgm:pt modelId="{522C279E-D6DB-4A81-99FB-6F8CC32A6CC7}" type="sibTrans" cxnId="{D1BB00C5-80F0-4F8C-862B-A13D739F84E6}">
      <dgm:prSet/>
      <dgm:spPr/>
      <dgm:t>
        <a:bodyPr/>
        <a:lstStyle/>
        <a:p>
          <a:endParaRPr lang="fr-FR"/>
        </a:p>
      </dgm:t>
    </dgm:pt>
    <dgm:pt modelId="{56B2C6C1-7A16-48A5-92A7-79E00F6300F9}" type="pres">
      <dgm:prSet presAssocID="{071C72B5-4B2E-4259-A115-38712F787BA5}" presName="Name0" presStyleCnt="0">
        <dgm:presLayoutVars>
          <dgm:dir/>
          <dgm:resizeHandles val="exact"/>
        </dgm:presLayoutVars>
      </dgm:prSet>
      <dgm:spPr/>
    </dgm:pt>
    <dgm:pt modelId="{00A8CC2B-BE24-40B6-8FFD-F647B3702B7B}" type="pres">
      <dgm:prSet presAssocID="{071C72B5-4B2E-4259-A115-38712F787BA5}" presName="vNodes" presStyleCnt="0"/>
      <dgm:spPr/>
    </dgm:pt>
    <dgm:pt modelId="{C2B3C919-3A55-47A4-BD0A-89ACE7C39E33}" type="pres">
      <dgm:prSet presAssocID="{A4959B1E-C62A-4C85-8A4D-CF436A9B5D5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5A6960-E6FD-406F-918C-FC238FCD0AA1}" type="pres">
      <dgm:prSet presAssocID="{69C1548C-E465-463A-A9FC-70579FD08338}" presName="spacerT" presStyleCnt="0"/>
      <dgm:spPr/>
    </dgm:pt>
    <dgm:pt modelId="{2631C5B7-C0FA-4C7A-9B57-EE1AC1380D63}" type="pres">
      <dgm:prSet presAssocID="{69C1548C-E465-463A-A9FC-70579FD08338}" presName="sibTrans" presStyleLbl="sibTrans2D1" presStyleIdx="0" presStyleCnt="2"/>
      <dgm:spPr/>
      <dgm:t>
        <a:bodyPr/>
        <a:lstStyle/>
        <a:p>
          <a:endParaRPr lang="en-US"/>
        </a:p>
      </dgm:t>
    </dgm:pt>
    <dgm:pt modelId="{FB022052-D33C-4B28-A403-7EFCD0A083D9}" type="pres">
      <dgm:prSet presAssocID="{69C1548C-E465-463A-A9FC-70579FD08338}" presName="spacerB" presStyleCnt="0"/>
      <dgm:spPr/>
    </dgm:pt>
    <dgm:pt modelId="{83B5FA4E-9DF0-4680-84A5-005388A58621}" type="pres">
      <dgm:prSet presAssocID="{741FFC6F-34AB-4276-984B-32BF2982066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680DA1-9E9A-485C-86B8-8CA5DC131D86}" type="pres">
      <dgm:prSet presAssocID="{071C72B5-4B2E-4259-A115-38712F787BA5}" presName="sibTransLast" presStyleLbl="sibTrans2D1" presStyleIdx="1" presStyleCnt="2"/>
      <dgm:spPr/>
      <dgm:t>
        <a:bodyPr/>
        <a:lstStyle/>
        <a:p>
          <a:endParaRPr lang="en-US"/>
        </a:p>
      </dgm:t>
    </dgm:pt>
    <dgm:pt modelId="{A9A79990-6CB2-4DFC-8C3C-E5302E0A389A}" type="pres">
      <dgm:prSet presAssocID="{071C72B5-4B2E-4259-A115-38712F787BA5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A996A6DE-EBA5-488B-89FB-8ECD98703EFE}" type="pres">
      <dgm:prSet presAssocID="{071C72B5-4B2E-4259-A115-38712F787BA5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CDDA966-F4BE-4E7B-93BE-6B584E91D448}" srcId="{039E4E38-5320-4EBF-8884-B230D5D99A13}" destId="{D2389D93-A483-4BDB-B85A-C01A3CDF3182}" srcOrd="1" destOrd="0" parTransId="{D8095BB1-D9EB-4121-952F-D2E63EBC6481}" sibTransId="{593E8746-E080-47E2-B0DE-D228598C7A45}"/>
    <dgm:cxn modelId="{D1BB00C5-80F0-4F8C-862B-A13D739F84E6}" srcId="{039E4E38-5320-4EBF-8884-B230D5D99A13}" destId="{59EB1DA9-BACC-4A11-805D-CAEF9CFFBBC4}" srcOrd="0" destOrd="0" parTransId="{3527D1CC-22D4-4A6D-BAC2-AC1BC57CC0D0}" sibTransId="{522C279E-D6DB-4A81-99FB-6F8CC32A6CC7}"/>
    <dgm:cxn modelId="{64BA3424-3A20-49BF-BED2-22E48288BA19}" srcId="{071C72B5-4B2E-4259-A115-38712F787BA5}" destId="{039E4E38-5320-4EBF-8884-B230D5D99A13}" srcOrd="2" destOrd="0" parTransId="{23C501E9-E74B-4FC0-A39B-D3FD2B4D741F}" sibTransId="{E0D93569-6EB2-4421-8042-3AD6EA4FFD09}"/>
    <dgm:cxn modelId="{787DF70E-6000-401E-AF27-80CBE2018224}" type="presOf" srcId="{071C72B5-4B2E-4259-A115-38712F787BA5}" destId="{56B2C6C1-7A16-48A5-92A7-79E00F6300F9}" srcOrd="0" destOrd="0" presId="urn:microsoft.com/office/officeart/2005/8/layout/equation2"/>
    <dgm:cxn modelId="{8456BF7C-467C-4FF8-AA41-5791439DD330}" type="presOf" srcId="{D2389D93-A483-4BDB-B85A-C01A3CDF3182}" destId="{A996A6DE-EBA5-488B-89FB-8ECD98703EFE}" srcOrd="0" destOrd="2" presId="urn:microsoft.com/office/officeart/2005/8/layout/equation2"/>
    <dgm:cxn modelId="{0B02C43F-3247-4872-BD16-7276B8C3FFFE}" type="presOf" srcId="{94A099B1-0860-44B5-90D6-8E0F6A8D2882}" destId="{3C680DA1-9E9A-485C-86B8-8CA5DC131D86}" srcOrd="0" destOrd="0" presId="urn:microsoft.com/office/officeart/2005/8/layout/equation2"/>
    <dgm:cxn modelId="{8BA9161D-E531-4194-92FD-14F2E76CFD1F}" type="presOf" srcId="{741FFC6F-34AB-4276-984B-32BF2982066A}" destId="{83B5FA4E-9DF0-4680-84A5-005388A58621}" srcOrd="0" destOrd="0" presId="urn:microsoft.com/office/officeart/2005/8/layout/equation2"/>
    <dgm:cxn modelId="{E6FB5BE1-803C-4A95-8FC7-88913764F198}" type="presOf" srcId="{59EB1DA9-BACC-4A11-805D-CAEF9CFFBBC4}" destId="{A996A6DE-EBA5-488B-89FB-8ECD98703EFE}" srcOrd="0" destOrd="1" presId="urn:microsoft.com/office/officeart/2005/8/layout/equation2"/>
    <dgm:cxn modelId="{2794C185-5C28-4B71-BD9C-8627F66F27E4}" type="presOf" srcId="{69C1548C-E465-463A-A9FC-70579FD08338}" destId="{2631C5B7-C0FA-4C7A-9B57-EE1AC1380D63}" srcOrd="0" destOrd="0" presId="urn:microsoft.com/office/officeart/2005/8/layout/equation2"/>
    <dgm:cxn modelId="{1F381F1E-F95F-4AD3-B9D4-AA98C1A5FF88}" type="presOf" srcId="{039E4E38-5320-4EBF-8884-B230D5D99A13}" destId="{A996A6DE-EBA5-488B-89FB-8ECD98703EFE}" srcOrd="0" destOrd="0" presId="urn:microsoft.com/office/officeart/2005/8/layout/equation2"/>
    <dgm:cxn modelId="{15E3D310-66EC-45AA-9986-58D2320B833F}" srcId="{071C72B5-4B2E-4259-A115-38712F787BA5}" destId="{A4959B1E-C62A-4C85-8A4D-CF436A9B5D58}" srcOrd="0" destOrd="0" parTransId="{155C02C3-22F2-4CDA-8CC9-77DD97B73454}" sibTransId="{69C1548C-E465-463A-A9FC-70579FD08338}"/>
    <dgm:cxn modelId="{5D12BF63-CD5F-46FC-895E-A40015A2B9A6}" srcId="{071C72B5-4B2E-4259-A115-38712F787BA5}" destId="{741FFC6F-34AB-4276-984B-32BF2982066A}" srcOrd="1" destOrd="0" parTransId="{4EF603D2-1C2C-49C9-8A07-A9F98193BE35}" sibTransId="{94A099B1-0860-44B5-90D6-8E0F6A8D2882}"/>
    <dgm:cxn modelId="{5D6017B6-582E-45B1-9D17-94B34C7BFD69}" type="presOf" srcId="{94A099B1-0860-44B5-90D6-8E0F6A8D2882}" destId="{A9A79990-6CB2-4DFC-8C3C-E5302E0A389A}" srcOrd="1" destOrd="0" presId="urn:microsoft.com/office/officeart/2005/8/layout/equation2"/>
    <dgm:cxn modelId="{8A8193BD-C2BC-4B2E-9878-E4C251AB3BFB}" type="presOf" srcId="{A4959B1E-C62A-4C85-8A4D-CF436A9B5D58}" destId="{C2B3C919-3A55-47A4-BD0A-89ACE7C39E33}" srcOrd="0" destOrd="0" presId="urn:microsoft.com/office/officeart/2005/8/layout/equation2"/>
    <dgm:cxn modelId="{40089F85-E482-492B-A59F-31386EAA1C86}" type="presParOf" srcId="{56B2C6C1-7A16-48A5-92A7-79E00F6300F9}" destId="{00A8CC2B-BE24-40B6-8FFD-F647B3702B7B}" srcOrd="0" destOrd="0" presId="urn:microsoft.com/office/officeart/2005/8/layout/equation2"/>
    <dgm:cxn modelId="{8227F620-0CE2-4282-A219-CCA4F84B7DF9}" type="presParOf" srcId="{00A8CC2B-BE24-40B6-8FFD-F647B3702B7B}" destId="{C2B3C919-3A55-47A4-BD0A-89ACE7C39E33}" srcOrd="0" destOrd="0" presId="urn:microsoft.com/office/officeart/2005/8/layout/equation2"/>
    <dgm:cxn modelId="{91A649EF-B1C1-45B2-8428-96E851F7C0B5}" type="presParOf" srcId="{00A8CC2B-BE24-40B6-8FFD-F647B3702B7B}" destId="{BD5A6960-E6FD-406F-918C-FC238FCD0AA1}" srcOrd="1" destOrd="0" presId="urn:microsoft.com/office/officeart/2005/8/layout/equation2"/>
    <dgm:cxn modelId="{38DEBEDD-F68B-4753-862F-6958388DB48E}" type="presParOf" srcId="{00A8CC2B-BE24-40B6-8FFD-F647B3702B7B}" destId="{2631C5B7-C0FA-4C7A-9B57-EE1AC1380D63}" srcOrd="2" destOrd="0" presId="urn:microsoft.com/office/officeart/2005/8/layout/equation2"/>
    <dgm:cxn modelId="{4F6B2B0D-494C-445B-B943-55E7E3ED5F6B}" type="presParOf" srcId="{00A8CC2B-BE24-40B6-8FFD-F647B3702B7B}" destId="{FB022052-D33C-4B28-A403-7EFCD0A083D9}" srcOrd="3" destOrd="0" presId="urn:microsoft.com/office/officeart/2005/8/layout/equation2"/>
    <dgm:cxn modelId="{8CE7BE3C-F2EC-4C41-8EEF-E5C9B29F9B25}" type="presParOf" srcId="{00A8CC2B-BE24-40B6-8FFD-F647B3702B7B}" destId="{83B5FA4E-9DF0-4680-84A5-005388A58621}" srcOrd="4" destOrd="0" presId="urn:microsoft.com/office/officeart/2005/8/layout/equation2"/>
    <dgm:cxn modelId="{80B4F8ED-81C9-414B-B361-29E5087359D9}" type="presParOf" srcId="{56B2C6C1-7A16-48A5-92A7-79E00F6300F9}" destId="{3C680DA1-9E9A-485C-86B8-8CA5DC131D86}" srcOrd="1" destOrd="0" presId="urn:microsoft.com/office/officeart/2005/8/layout/equation2"/>
    <dgm:cxn modelId="{969E2837-4696-47D4-A9B7-13233AA1CEFF}" type="presParOf" srcId="{3C680DA1-9E9A-485C-86B8-8CA5DC131D86}" destId="{A9A79990-6CB2-4DFC-8C3C-E5302E0A389A}" srcOrd="0" destOrd="0" presId="urn:microsoft.com/office/officeart/2005/8/layout/equation2"/>
    <dgm:cxn modelId="{E1EC9C1B-4712-40E1-8D1C-DC88BA4EF116}" type="presParOf" srcId="{56B2C6C1-7A16-48A5-92A7-79E00F6300F9}" destId="{A996A6DE-EBA5-488B-89FB-8ECD98703EFE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753E4A6-F5CD-4197-80CF-0B5EBEABED9E}" type="doc">
      <dgm:prSet loTypeId="urn:microsoft.com/office/officeart/2005/8/layout/vList5" loCatId="list" qsTypeId="urn:microsoft.com/office/officeart/2005/8/quickstyle/3d2" qsCatId="3D" csTypeId="urn:microsoft.com/office/officeart/2005/8/colors/accent2_4" csCatId="accent2" phldr="1"/>
      <dgm:spPr/>
    </dgm:pt>
    <dgm:pt modelId="{D5577C27-F93B-452C-B870-0EE940E1E619}">
      <dgm:prSet phldrT="[Text]" custT="1"/>
      <dgm:spPr>
        <a:xfrm>
          <a:off x="1017174" y="2742"/>
          <a:ext cx="6184907" cy="1810029"/>
        </a:xfrm>
        <a:prstGeom prst="roundRect">
          <a:avLst/>
        </a:prstGeom>
        <a:gradFill rotWithShape="0">
          <a:gsLst>
            <a:gs pos="0">
              <a:srgbClr val="333399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333399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333399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pPr algn="l"/>
          <a:r>
            <a:rPr lang="it-IT" sz="3600" dirty="0" smtClean="0">
              <a:solidFill>
                <a:srgbClr val="FFFFFF"/>
              </a:solidFill>
              <a:latin typeface="Arial"/>
              <a:ea typeface="+mn-ea"/>
              <a:cs typeface="Arial"/>
            </a:rPr>
            <a:t>1. Accelerator Components</a:t>
          </a:r>
          <a:endParaRPr lang="en-US" sz="3600" dirty="0">
            <a:solidFill>
              <a:srgbClr val="FFFFFF"/>
            </a:solidFill>
            <a:latin typeface="Arial"/>
            <a:ea typeface="+mn-ea"/>
            <a:cs typeface="Arial"/>
          </a:endParaRPr>
        </a:p>
      </dgm:t>
    </dgm:pt>
    <dgm:pt modelId="{E9F944D0-9D81-48C3-A901-5E3400ED6368}" type="parTrans" cxnId="{8A94879F-9FA7-4918-87E8-459AE621AF2B}">
      <dgm:prSet/>
      <dgm:spPr/>
      <dgm:t>
        <a:bodyPr/>
        <a:lstStyle/>
        <a:p>
          <a:endParaRPr lang="en-US"/>
        </a:p>
      </dgm:t>
    </dgm:pt>
    <dgm:pt modelId="{5DC4549C-8413-4545-B933-6190DD210CD3}" type="sibTrans" cxnId="{8A94879F-9FA7-4918-87E8-459AE621AF2B}">
      <dgm:prSet/>
      <dgm:spPr/>
      <dgm:t>
        <a:bodyPr/>
        <a:lstStyle/>
        <a:p>
          <a:endParaRPr lang="en-US"/>
        </a:p>
      </dgm:t>
    </dgm:pt>
    <dgm:pt modelId="{2F792ED9-EC69-4D86-B05F-F919825F921D}">
      <dgm:prSet phldrT="[Text]" custT="1"/>
      <dgm:spPr>
        <a:xfrm>
          <a:off x="1017174" y="1903272"/>
          <a:ext cx="6184907" cy="1810029"/>
        </a:xfrm>
        <a:prstGeom prst="roundRect">
          <a:avLst/>
        </a:prstGeom>
        <a:gradFill rotWithShape="0">
          <a:gsLst>
            <a:gs pos="0">
              <a:srgbClr val="333399">
                <a:shade val="50000"/>
                <a:hueOff val="0"/>
                <a:satOff val="-21688"/>
                <a:lumOff val="35185"/>
                <a:alphaOff val="0"/>
                <a:shade val="51000"/>
                <a:satMod val="130000"/>
              </a:srgbClr>
            </a:gs>
            <a:gs pos="80000">
              <a:srgbClr val="333399">
                <a:shade val="50000"/>
                <a:hueOff val="0"/>
                <a:satOff val="-21688"/>
                <a:lumOff val="35185"/>
                <a:alphaOff val="0"/>
                <a:shade val="93000"/>
                <a:satMod val="130000"/>
              </a:srgbClr>
            </a:gs>
            <a:gs pos="100000">
              <a:srgbClr val="333399">
                <a:shade val="50000"/>
                <a:hueOff val="0"/>
                <a:satOff val="-21688"/>
                <a:lumOff val="35185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pPr algn="l"/>
          <a:r>
            <a:rPr lang="it-IT" sz="3600" dirty="0" smtClean="0">
              <a:solidFill>
                <a:srgbClr val="FFFFFF"/>
              </a:solidFill>
              <a:latin typeface="Arial"/>
              <a:ea typeface="+mn-ea"/>
              <a:cs typeface="Arial"/>
            </a:rPr>
            <a:t>2. Accelerator Technologies</a:t>
          </a:r>
          <a:endParaRPr lang="en-US" sz="3600" dirty="0">
            <a:solidFill>
              <a:srgbClr val="FFFFFF"/>
            </a:solidFill>
            <a:latin typeface="Arial"/>
            <a:ea typeface="+mn-ea"/>
            <a:cs typeface="Arial"/>
          </a:endParaRPr>
        </a:p>
      </dgm:t>
    </dgm:pt>
    <dgm:pt modelId="{B01C3B19-0187-4B0F-83F6-CDCF0FE6DBDD}" type="parTrans" cxnId="{06343371-5655-4F89-8E2F-BE975249E078}">
      <dgm:prSet/>
      <dgm:spPr/>
      <dgm:t>
        <a:bodyPr/>
        <a:lstStyle/>
        <a:p>
          <a:endParaRPr lang="en-US"/>
        </a:p>
      </dgm:t>
    </dgm:pt>
    <dgm:pt modelId="{3EDB6660-7898-4881-AEAB-898634A5F2E0}" type="sibTrans" cxnId="{06343371-5655-4F89-8E2F-BE975249E078}">
      <dgm:prSet/>
      <dgm:spPr/>
      <dgm:t>
        <a:bodyPr/>
        <a:lstStyle/>
        <a:p>
          <a:endParaRPr lang="en-US"/>
        </a:p>
      </dgm:t>
    </dgm:pt>
    <dgm:pt modelId="{DC1F6E4B-6BDF-4ABF-BA21-EF96C0E10214}">
      <dgm:prSet phldrT="[Text]" custT="1"/>
      <dgm:spPr>
        <a:xfrm>
          <a:off x="1017174" y="3803803"/>
          <a:ext cx="6127297" cy="1810029"/>
        </a:xfrm>
        <a:prstGeom prst="roundRect">
          <a:avLst/>
        </a:prstGeom>
        <a:gradFill rotWithShape="0">
          <a:gsLst>
            <a:gs pos="0">
              <a:srgbClr val="333399">
                <a:shade val="50000"/>
                <a:hueOff val="0"/>
                <a:satOff val="-21688"/>
                <a:lumOff val="35185"/>
                <a:alphaOff val="0"/>
                <a:shade val="51000"/>
                <a:satMod val="130000"/>
              </a:srgbClr>
            </a:gs>
            <a:gs pos="80000">
              <a:srgbClr val="333399">
                <a:shade val="50000"/>
                <a:hueOff val="0"/>
                <a:satOff val="-21688"/>
                <a:lumOff val="35185"/>
                <a:alphaOff val="0"/>
                <a:shade val="93000"/>
                <a:satMod val="130000"/>
              </a:srgbClr>
            </a:gs>
            <a:gs pos="100000">
              <a:srgbClr val="333399">
                <a:shade val="50000"/>
                <a:hueOff val="0"/>
                <a:satOff val="-21688"/>
                <a:lumOff val="35185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pPr algn="l"/>
          <a:r>
            <a:rPr lang="it-IT" sz="3600" smtClean="0">
              <a:solidFill>
                <a:srgbClr val="FFFFFF"/>
              </a:solidFill>
              <a:latin typeface="Arial"/>
              <a:ea typeface="+mn-ea"/>
              <a:cs typeface="Arial"/>
            </a:rPr>
            <a:t>3. Accelerator Concepts</a:t>
          </a:r>
          <a:endParaRPr lang="en-US" sz="3600" dirty="0">
            <a:solidFill>
              <a:srgbClr val="FFFFFF"/>
            </a:solidFill>
            <a:latin typeface="Arial"/>
            <a:ea typeface="+mn-ea"/>
            <a:cs typeface="Arial"/>
          </a:endParaRPr>
        </a:p>
      </dgm:t>
    </dgm:pt>
    <dgm:pt modelId="{28EBC837-6F8F-4FC6-A6D6-B687EEE21568}" type="parTrans" cxnId="{382C6C7B-8DE4-431B-A6D7-BCEE11F88F66}">
      <dgm:prSet/>
      <dgm:spPr/>
      <dgm:t>
        <a:bodyPr/>
        <a:lstStyle/>
        <a:p>
          <a:endParaRPr lang="en-US"/>
        </a:p>
      </dgm:t>
    </dgm:pt>
    <dgm:pt modelId="{B1E88FDE-FFBD-4550-8B74-9834D2CD5AF6}" type="sibTrans" cxnId="{382C6C7B-8DE4-431B-A6D7-BCEE11F88F66}">
      <dgm:prSet/>
      <dgm:spPr/>
      <dgm:t>
        <a:bodyPr/>
        <a:lstStyle/>
        <a:p>
          <a:endParaRPr lang="en-US"/>
        </a:p>
      </dgm:t>
    </dgm:pt>
    <dgm:pt modelId="{53890041-E760-448F-8515-136C2FDB76D0}" type="pres">
      <dgm:prSet presAssocID="{B753E4A6-F5CD-4197-80CF-0B5EBEABED9E}" presName="Name0" presStyleCnt="0">
        <dgm:presLayoutVars>
          <dgm:dir/>
          <dgm:animLvl val="lvl"/>
          <dgm:resizeHandles val="exact"/>
        </dgm:presLayoutVars>
      </dgm:prSet>
      <dgm:spPr/>
    </dgm:pt>
    <dgm:pt modelId="{7CD773D9-1B1F-454C-ACD0-774B5E3F48A7}" type="pres">
      <dgm:prSet presAssocID="{D5577C27-F93B-452C-B870-0EE940E1E619}" presName="linNode" presStyleCnt="0"/>
      <dgm:spPr/>
    </dgm:pt>
    <dgm:pt modelId="{D373E848-6B0A-4C1E-BD7A-7E90C885B99D}" type="pres">
      <dgm:prSet presAssocID="{D5577C27-F93B-452C-B870-0EE940E1E619}" presName="parentText" presStyleLbl="node1" presStyleIdx="0" presStyleCnt="3" custScaleX="20902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BC5BD2-F72E-4407-8E05-06A9B774C6EF}" type="pres">
      <dgm:prSet presAssocID="{5DC4549C-8413-4545-B933-6190DD210CD3}" presName="sp" presStyleCnt="0"/>
      <dgm:spPr/>
    </dgm:pt>
    <dgm:pt modelId="{2FC8F19A-EB06-4BE3-97C6-6EEE7C35C805}" type="pres">
      <dgm:prSet presAssocID="{2F792ED9-EC69-4D86-B05F-F919825F921D}" presName="linNode" presStyleCnt="0"/>
      <dgm:spPr/>
    </dgm:pt>
    <dgm:pt modelId="{664E53F4-2C34-4AD3-B098-387E33580EC2}" type="pres">
      <dgm:prSet presAssocID="{2F792ED9-EC69-4D86-B05F-F919825F921D}" presName="parentText" presStyleLbl="node1" presStyleIdx="1" presStyleCnt="3" custScaleX="20902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7FD30E-C8F6-4BC4-A138-326BF39427D9}" type="pres">
      <dgm:prSet presAssocID="{3EDB6660-7898-4881-AEAB-898634A5F2E0}" presName="sp" presStyleCnt="0"/>
      <dgm:spPr/>
    </dgm:pt>
    <dgm:pt modelId="{23CC55E5-5ED1-4C7E-9CB5-57947FAA5715}" type="pres">
      <dgm:prSet presAssocID="{DC1F6E4B-6BDF-4ABF-BA21-EF96C0E10214}" presName="linNode" presStyleCnt="0"/>
      <dgm:spPr/>
    </dgm:pt>
    <dgm:pt modelId="{88D23BA5-FA43-42A7-B127-FBD1FE185A68}" type="pres">
      <dgm:prSet presAssocID="{DC1F6E4B-6BDF-4ABF-BA21-EF96C0E10214}" presName="parentText" presStyleLbl="node1" presStyleIdx="2" presStyleCnt="3" custScaleX="20707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6343371-5655-4F89-8E2F-BE975249E078}" srcId="{B753E4A6-F5CD-4197-80CF-0B5EBEABED9E}" destId="{2F792ED9-EC69-4D86-B05F-F919825F921D}" srcOrd="1" destOrd="0" parTransId="{B01C3B19-0187-4B0F-83F6-CDCF0FE6DBDD}" sibTransId="{3EDB6660-7898-4881-AEAB-898634A5F2E0}"/>
    <dgm:cxn modelId="{382C6C7B-8DE4-431B-A6D7-BCEE11F88F66}" srcId="{B753E4A6-F5CD-4197-80CF-0B5EBEABED9E}" destId="{DC1F6E4B-6BDF-4ABF-BA21-EF96C0E10214}" srcOrd="2" destOrd="0" parTransId="{28EBC837-6F8F-4FC6-A6D6-B687EEE21568}" sibTransId="{B1E88FDE-FFBD-4550-8B74-9834D2CD5AF6}"/>
    <dgm:cxn modelId="{6C7988AB-4B36-4734-8229-E9E301E8BED7}" type="presOf" srcId="{DC1F6E4B-6BDF-4ABF-BA21-EF96C0E10214}" destId="{88D23BA5-FA43-42A7-B127-FBD1FE185A68}" srcOrd="0" destOrd="0" presId="urn:microsoft.com/office/officeart/2005/8/layout/vList5"/>
    <dgm:cxn modelId="{0091A1D2-4C5C-45D2-8027-0CD51F892406}" type="presOf" srcId="{D5577C27-F93B-452C-B870-0EE940E1E619}" destId="{D373E848-6B0A-4C1E-BD7A-7E90C885B99D}" srcOrd="0" destOrd="0" presId="urn:microsoft.com/office/officeart/2005/8/layout/vList5"/>
    <dgm:cxn modelId="{61E212B0-08B5-424F-8B06-22D6B03A9D98}" type="presOf" srcId="{2F792ED9-EC69-4D86-B05F-F919825F921D}" destId="{664E53F4-2C34-4AD3-B098-387E33580EC2}" srcOrd="0" destOrd="0" presId="urn:microsoft.com/office/officeart/2005/8/layout/vList5"/>
    <dgm:cxn modelId="{F2E00A86-4679-4190-970D-15DDF87B9735}" type="presOf" srcId="{B753E4A6-F5CD-4197-80CF-0B5EBEABED9E}" destId="{53890041-E760-448F-8515-136C2FDB76D0}" srcOrd="0" destOrd="0" presId="urn:microsoft.com/office/officeart/2005/8/layout/vList5"/>
    <dgm:cxn modelId="{8A94879F-9FA7-4918-87E8-459AE621AF2B}" srcId="{B753E4A6-F5CD-4197-80CF-0B5EBEABED9E}" destId="{D5577C27-F93B-452C-B870-0EE940E1E619}" srcOrd="0" destOrd="0" parTransId="{E9F944D0-9D81-48C3-A901-5E3400ED6368}" sibTransId="{5DC4549C-8413-4545-B933-6190DD210CD3}"/>
    <dgm:cxn modelId="{88C8386D-D1C7-43FC-AAA5-7835CABB2AEC}" type="presParOf" srcId="{53890041-E760-448F-8515-136C2FDB76D0}" destId="{7CD773D9-1B1F-454C-ACD0-774B5E3F48A7}" srcOrd="0" destOrd="0" presId="urn:microsoft.com/office/officeart/2005/8/layout/vList5"/>
    <dgm:cxn modelId="{052F02A5-FD41-42C1-99DA-E2009685C01E}" type="presParOf" srcId="{7CD773D9-1B1F-454C-ACD0-774B5E3F48A7}" destId="{D373E848-6B0A-4C1E-BD7A-7E90C885B99D}" srcOrd="0" destOrd="0" presId="urn:microsoft.com/office/officeart/2005/8/layout/vList5"/>
    <dgm:cxn modelId="{454A1C3A-78DA-4169-8464-C96B54F959DF}" type="presParOf" srcId="{53890041-E760-448F-8515-136C2FDB76D0}" destId="{4FBC5BD2-F72E-4407-8E05-06A9B774C6EF}" srcOrd="1" destOrd="0" presId="urn:microsoft.com/office/officeart/2005/8/layout/vList5"/>
    <dgm:cxn modelId="{9798DE93-32BF-447F-9C64-1B3473885BE4}" type="presParOf" srcId="{53890041-E760-448F-8515-136C2FDB76D0}" destId="{2FC8F19A-EB06-4BE3-97C6-6EEE7C35C805}" srcOrd="2" destOrd="0" presId="urn:microsoft.com/office/officeart/2005/8/layout/vList5"/>
    <dgm:cxn modelId="{D7830AE4-0CD2-4AAE-A643-846162F81EC4}" type="presParOf" srcId="{2FC8F19A-EB06-4BE3-97C6-6EEE7C35C805}" destId="{664E53F4-2C34-4AD3-B098-387E33580EC2}" srcOrd="0" destOrd="0" presId="urn:microsoft.com/office/officeart/2005/8/layout/vList5"/>
    <dgm:cxn modelId="{73AFC61D-7B87-4DD2-9422-33011676B64A}" type="presParOf" srcId="{53890041-E760-448F-8515-136C2FDB76D0}" destId="{227FD30E-C8F6-4BC4-A138-326BF39427D9}" srcOrd="3" destOrd="0" presId="urn:microsoft.com/office/officeart/2005/8/layout/vList5"/>
    <dgm:cxn modelId="{B8145200-6B91-48F2-8F3E-25C2182A5C4D}" type="presParOf" srcId="{53890041-E760-448F-8515-136C2FDB76D0}" destId="{23CC55E5-5ED1-4C7E-9CB5-57947FAA5715}" srcOrd="4" destOrd="0" presId="urn:microsoft.com/office/officeart/2005/8/layout/vList5"/>
    <dgm:cxn modelId="{3916656D-6901-4914-8E61-6ED55A72423A}" type="presParOf" srcId="{23CC55E5-5ED1-4C7E-9CB5-57947FAA5715}" destId="{88D23BA5-FA43-42A7-B127-FBD1FE185A68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199101-D244-4B9E-BB82-0DC4B02E804E}">
      <dsp:nvSpPr>
        <dsp:cNvPr id="0" name=""/>
        <dsp:cNvSpPr/>
      </dsp:nvSpPr>
      <dsp:spPr>
        <a:xfrm rot="10800000">
          <a:off x="0" y="0"/>
          <a:ext cx="8229600" cy="1872191"/>
        </a:xfrm>
        <a:prstGeom prst="trapezoid">
          <a:avLst>
            <a:gd name="adj" fmla="val 73262"/>
          </a:avLst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>
              <a:solidFill>
                <a:schemeClr val="bg1"/>
              </a:solidFill>
            </a:rPr>
            <a:t>Analysis of needs of  future large accelerator projects and of emerging ideas/technologies</a:t>
          </a:r>
        </a:p>
      </dsp:txBody>
      <dsp:txXfrm rot="-10800000">
        <a:off x="1440179" y="0"/>
        <a:ext cx="5349240" cy="1872191"/>
      </dsp:txXfrm>
    </dsp:sp>
    <dsp:sp modelId="{72052079-6BBB-46A6-9C9E-371B174D5EEB}">
      <dsp:nvSpPr>
        <dsp:cNvPr id="0" name=""/>
        <dsp:cNvSpPr/>
      </dsp:nvSpPr>
      <dsp:spPr>
        <a:xfrm rot="10800000">
          <a:off x="1371599" y="1872191"/>
          <a:ext cx="5486400" cy="1872191"/>
        </a:xfrm>
        <a:prstGeom prst="trapezoid">
          <a:avLst>
            <a:gd name="adj" fmla="val 73262"/>
          </a:avLst>
        </a:prstGeom>
        <a:solidFill>
          <a:schemeClr val="accent2">
            <a:alpha val="90000"/>
            <a:hueOff val="0"/>
            <a:satOff val="0"/>
            <a:lumOff val="0"/>
            <a:alphaOff val="-2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>
              <a:solidFill>
                <a:schemeClr val="bg1"/>
              </a:solidFill>
            </a:rPr>
            <a:t>Critical </a:t>
          </a:r>
          <a:br>
            <a:rPr lang="en-US" sz="2500" b="1" kern="1200" dirty="0" smtClean="0">
              <a:solidFill>
                <a:schemeClr val="bg1"/>
              </a:solidFill>
            </a:rPr>
          </a:br>
          <a:r>
            <a:rPr lang="en-US" sz="2500" b="1" kern="1200" dirty="0" smtClean="0">
              <a:solidFill>
                <a:schemeClr val="bg1"/>
              </a:solidFill>
            </a:rPr>
            <a:t>Key Accelerator Research Areas  (KARA)/</a:t>
          </a:r>
          <a:br>
            <a:rPr lang="en-US" sz="2500" b="1" kern="1200" dirty="0" smtClean="0">
              <a:solidFill>
                <a:schemeClr val="bg1"/>
              </a:solidFill>
            </a:rPr>
          </a:br>
          <a:r>
            <a:rPr lang="en-US" sz="2500" b="1" kern="1200" dirty="0" smtClean="0">
              <a:solidFill>
                <a:schemeClr val="bg1"/>
              </a:solidFill>
            </a:rPr>
            <a:t> Key Technical </a:t>
          </a:r>
          <a:br>
            <a:rPr lang="en-US" sz="2500" b="1" kern="1200" dirty="0" smtClean="0">
              <a:solidFill>
                <a:schemeClr val="bg1"/>
              </a:solidFill>
            </a:rPr>
          </a:br>
          <a:r>
            <a:rPr lang="en-US" sz="2500" b="1" kern="1200" dirty="0" smtClean="0">
              <a:solidFill>
                <a:schemeClr val="bg1"/>
              </a:solidFill>
            </a:rPr>
            <a:t>R&amp;D Issues (KTI)</a:t>
          </a:r>
        </a:p>
      </dsp:txBody>
      <dsp:txXfrm rot="-10800000">
        <a:off x="2331719" y="1872191"/>
        <a:ext cx="3566160" cy="1872191"/>
      </dsp:txXfrm>
    </dsp:sp>
    <dsp:sp modelId="{6CC801E7-432E-4073-8F27-1CB2BC23E0A8}">
      <dsp:nvSpPr>
        <dsp:cNvPr id="0" name=""/>
        <dsp:cNvSpPr/>
      </dsp:nvSpPr>
      <dsp:spPr>
        <a:xfrm rot="10800000">
          <a:off x="2743199" y="3744383"/>
          <a:ext cx="2743200" cy="1872191"/>
        </a:xfrm>
        <a:prstGeom prst="trapezoid">
          <a:avLst>
            <a:gd name="adj" fmla="val 73262"/>
          </a:avLst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b="1" kern="1200" dirty="0" smtClean="0">
              <a:solidFill>
                <a:schemeClr val="bg1"/>
              </a:solidFill>
            </a:rPr>
            <a:t>R&amp;D </a:t>
          </a:r>
          <a:br>
            <a:rPr lang="it-IT" sz="2500" b="1" kern="1200" dirty="0" smtClean="0">
              <a:solidFill>
                <a:schemeClr val="bg1"/>
              </a:solidFill>
            </a:rPr>
          </a:br>
          <a:r>
            <a:rPr lang="it-IT" sz="2500" b="1" kern="1200" dirty="0" smtClean="0">
              <a:solidFill>
                <a:schemeClr val="bg1"/>
              </a:solidFill>
            </a:rPr>
            <a:t>Program</a:t>
          </a:r>
          <a:br>
            <a:rPr lang="it-IT" sz="2500" b="1" kern="1200" dirty="0" smtClean="0">
              <a:solidFill>
                <a:schemeClr val="bg1"/>
              </a:solidFill>
            </a:rPr>
          </a:br>
          <a:r>
            <a:rPr lang="it-IT" sz="2500" kern="1200" dirty="0" smtClean="0">
              <a:solidFill>
                <a:schemeClr val="bg1"/>
              </a:solidFill>
            </a:rPr>
            <a:t/>
          </a:r>
          <a:br>
            <a:rPr lang="it-IT" sz="2500" kern="1200" dirty="0" smtClean="0">
              <a:solidFill>
                <a:schemeClr val="bg1"/>
              </a:solidFill>
            </a:rPr>
          </a:br>
          <a:endParaRPr lang="en-US" sz="2500" kern="1200" dirty="0" smtClean="0">
            <a:solidFill>
              <a:schemeClr val="bg1"/>
            </a:solidFill>
          </a:endParaRPr>
        </a:p>
      </dsp:txBody>
      <dsp:txXfrm rot="-10800000">
        <a:off x="2743199" y="3744383"/>
        <a:ext cx="2743200" cy="18721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B3C919-3A55-47A4-BD0A-89ACE7C39E33}">
      <dsp:nvSpPr>
        <dsp:cNvPr id="0" name=""/>
        <dsp:cNvSpPr/>
      </dsp:nvSpPr>
      <dsp:spPr>
        <a:xfrm>
          <a:off x="429562" y="955"/>
          <a:ext cx="2047354" cy="2047354"/>
        </a:xfrm>
        <a:prstGeom prst="ellipse">
          <a:avLst/>
        </a:prstGeom>
        <a:gradFill rotWithShape="0">
          <a:gsLst>
            <a:gs pos="0">
              <a:srgbClr val="2D2D8A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2D2D8A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2D2D8A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>
              <a:solidFill>
                <a:srgbClr val="FFFFFF"/>
              </a:solidFill>
              <a:latin typeface="Arial"/>
              <a:ea typeface="+mn-ea"/>
              <a:cs typeface="Arial"/>
            </a:rPr>
            <a:t>ESGARD survey in 2010 among the 37 EuCARD partners</a:t>
          </a:r>
          <a:endParaRPr lang="en-US" sz="1500" kern="1200" dirty="0">
            <a:solidFill>
              <a:srgbClr val="FFFFFF"/>
            </a:solidFill>
            <a:latin typeface="Arial"/>
            <a:ea typeface="+mn-ea"/>
            <a:cs typeface="Arial"/>
          </a:endParaRPr>
        </a:p>
      </dsp:txBody>
      <dsp:txXfrm>
        <a:off x="729390" y="300783"/>
        <a:ext cx="1447698" cy="1447698"/>
      </dsp:txXfrm>
    </dsp:sp>
    <dsp:sp modelId="{2631C5B7-C0FA-4C7A-9B57-EE1AC1380D63}">
      <dsp:nvSpPr>
        <dsp:cNvPr id="0" name=""/>
        <dsp:cNvSpPr/>
      </dsp:nvSpPr>
      <dsp:spPr>
        <a:xfrm>
          <a:off x="859506" y="2214554"/>
          <a:ext cx="1187465" cy="1187465"/>
        </a:xfrm>
        <a:prstGeom prst="mathPlus">
          <a:avLst/>
        </a:prstGeom>
        <a:gradFill rotWithShape="0">
          <a:gsLst>
            <a:gs pos="0">
              <a:srgbClr val="2D2D8A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2D2D8A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2D2D8A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>
            <a:solidFill>
              <a:srgbClr val="FFFFFF"/>
            </a:solidFill>
            <a:latin typeface="Arial"/>
            <a:ea typeface="+mn-ea"/>
            <a:cs typeface="Arial"/>
          </a:endParaRPr>
        </a:p>
      </dsp:txBody>
      <dsp:txXfrm>
        <a:off x="1016904" y="2668641"/>
        <a:ext cx="872669" cy="279291"/>
      </dsp:txXfrm>
    </dsp:sp>
    <dsp:sp modelId="{83B5FA4E-9DF0-4680-84A5-005388A58621}">
      <dsp:nvSpPr>
        <dsp:cNvPr id="0" name=""/>
        <dsp:cNvSpPr/>
      </dsp:nvSpPr>
      <dsp:spPr>
        <a:xfrm>
          <a:off x="429562" y="3568265"/>
          <a:ext cx="2047354" cy="2047354"/>
        </a:xfrm>
        <a:prstGeom prst="ellipse">
          <a:avLst/>
        </a:prstGeom>
        <a:gradFill rotWithShape="0">
          <a:gsLst>
            <a:gs pos="0">
              <a:srgbClr val="2D2D8A">
                <a:alpha val="90000"/>
                <a:hueOff val="0"/>
                <a:satOff val="0"/>
                <a:lumOff val="0"/>
                <a:alphaOff val="-20000"/>
                <a:shade val="51000"/>
                <a:satMod val="130000"/>
              </a:srgbClr>
            </a:gs>
            <a:gs pos="80000">
              <a:srgbClr val="2D2D8A">
                <a:alpha val="90000"/>
                <a:hueOff val="0"/>
                <a:satOff val="0"/>
                <a:lumOff val="0"/>
                <a:alphaOff val="-20000"/>
                <a:shade val="93000"/>
                <a:satMod val="130000"/>
              </a:srgbClr>
            </a:gs>
            <a:gs pos="100000">
              <a:srgbClr val="2D2D8A">
                <a:alpha val="90000"/>
                <a:hueOff val="0"/>
                <a:satOff val="0"/>
                <a:lumOff val="0"/>
                <a:alphaOff val="-2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>
              <a:solidFill>
                <a:srgbClr val="FFFFFF"/>
              </a:solidFill>
              <a:latin typeface="Arial"/>
              <a:ea typeface="+mn-ea"/>
              <a:cs typeface="Arial"/>
            </a:rPr>
            <a:t>Extended within WP4 members (assisted by colleagues from our home institutions)</a:t>
          </a:r>
        </a:p>
      </dsp:txBody>
      <dsp:txXfrm>
        <a:off x="729390" y="3868093"/>
        <a:ext cx="1447698" cy="1447698"/>
      </dsp:txXfrm>
    </dsp:sp>
    <dsp:sp modelId="{3C680DA1-9E9A-485C-86B8-8CA5DC131D86}">
      <dsp:nvSpPr>
        <dsp:cNvPr id="0" name=""/>
        <dsp:cNvSpPr/>
      </dsp:nvSpPr>
      <dsp:spPr>
        <a:xfrm>
          <a:off x="2784019" y="2427479"/>
          <a:ext cx="651058" cy="76161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2D2D8A">
                <a:shade val="90000"/>
                <a:hueOff val="0"/>
                <a:satOff val="-35432"/>
                <a:lumOff val="43770"/>
                <a:alphaOff val="0"/>
                <a:shade val="51000"/>
                <a:satMod val="130000"/>
              </a:srgbClr>
            </a:gs>
            <a:gs pos="80000">
              <a:srgbClr val="2D2D8A">
                <a:shade val="90000"/>
                <a:hueOff val="0"/>
                <a:satOff val="-35432"/>
                <a:lumOff val="43770"/>
                <a:alphaOff val="0"/>
                <a:shade val="93000"/>
                <a:satMod val="130000"/>
              </a:srgbClr>
            </a:gs>
            <a:gs pos="100000">
              <a:srgbClr val="2D2D8A">
                <a:shade val="90000"/>
                <a:hueOff val="0"/>
                <a:satOff val="-35432"/>
                <a:lumOff val="4377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>
            <a:solidFill>
              <a:srgbClr val="FFFFFF"/>
            </a:solidFill>
            <a:latin typeface="Arial"/>
            <a:ea typeface="+mn-ea"/>
            <a:cs typeface="Arial"/>
          </a:endParaRPr>
        </a:p>
      </dsp:txBody>
      <dsp:txXfrm>
        <a:off x="2784019" y="2579802"/>
        <a:ext cx="455741" cy="456969"/>
      </dsp:txXfrm>
    </dsp:sp>
    <dsp:sp modelId="{A996A6DE-EBA5-488B-89FB-8ECD98703EFE}">
      <dsp:nvSpPr>
        <dsp:cNvPr id="0" name=""/>
        <dsp:cNvSpPr/>
      </dsp:nvSpPr>
      <dsp:spPr>
        <a:xfrm>
          <a:off x="3705329" y="760933"/>
          <a:ext cx="4094708" cy="4094708"/>
        </a:xfrm>
        <a:prstGeom prst="ellipse">
          <a:avLst/>
        </a:prstGeom>
        <a:gradFill rotWithShape="0">
          <a:gsLst>
            <a:gs pos="0">
              <a:srgbClr val="2D2D8A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rgbClr>
            </a:gs>
            <a:gs pos="80000">
              <a:srgbClr val="2D2D8A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rgbClr>
            </a:gs>
            <a:gs pos="100000">
              <a:srgbClr val="2D2D8A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300" kern="1200" dirty="0" smtClean="0">
              <a:solidFill>
                <a:srgbClr val="FFFFFF"/>
              </a:solidFill>
              <a:latin typeface="Arial"/>
              <a:ea typeface="+mn-ea"/>
              <a:cs typeface="Arial"/>
            </a:rPr>
            <a:t>Collected broad areas needing R&amp;D, with potential impact on community</a:t>
          </a:r>
          <a:endParaRPr lang="en-US" sz="2300" kern="1200" dirty="0">
            <a:solidFill>
              <a:srgbClr val="FFFFFF"/>
            </a:solidFill>
            <a:latin typeface="Arial"/>
            <a:ea typeface="+mn-ea"/>
            <a:cs typeface="Arial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dirty="0" smtClean="0">
              <a:solidFill>
                <a:srgbClr val="FFFFFF"/>
              </a:solidFill>
              <a:latin typeface="Arial"/>
              <a:ea typeface="+mn-ea"/>
              <a:cs typeface="Arial"/>
            </a:rPr>
            <a:t>HEP/Nuclear</a:t>
          </a:r>
          <a:endParaRPr lang="en-US" sz="1800" kern="1200" dirty="0">
            <a:solidFill>
              <a:srgbClr val="FFFFFF"/>
            </a:solidFill>
            <a:latin typeface="Arial"/>
            <a:ea typeface="+mn-ea"/>
            <a:cs typeface="Arial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solidFill>
                <a:srgbClr val="FFFFFF"/>
              </a:solidFill>
              <a:latin typeface="Arial"/>
              <a:ea typeface="+mn-ea"/>
              <a:cs typeface="Arial"/>
            </a:rPr>
            <a:t>technical requirements for accelerators as drivers of “analytical” facilities (Neutron Sources, FELs, Ultimate light sources, …)</a:t>
          </a:r>
          <a:endParaRPr lang="it-IT" sz="1800" kern="1200" dirty="0" smtClean="0">
            <a:solidFill>
              <a:srgbClr val="FFFFFF"/>
            </a:solidFill>
            <a:latin typeface="Arial"/>
            <a:ea typeface="+mn-ea"/>
            <a:cs typeface="Arial"/>
          </a:endParaRPr>
        </a:p>
      </dsp:txBody>
      <dsp:txXfrm>
        <a:off x="4304985" y="1360589"/>
        <a:ext cx="2895396" cy="28953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73E848-6B0A-4C1E-BD7A-7E90C885B99D}">
      <dsp:nvSpPr>
        <dsp:cNvPr id="0" name=""/>
        <dsp:cNvSpPr/>
      </dsp:nvSpPr>
      <dsp:spPr>
        <a:xfrm>
          <a:off x="1017174" y="2742"/>
          <a:ext cx="6184907" cy="1810029"/>
        </a:xfrm>
        <a:prstGeom prst="roundRect">
          <a:avLst/>
        </a:prstGeom>
        <a:gradFill rotWithShape="0">
          <a:gsLst>
            <a:gs pos="0">
              <a:srgbClr val="333399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333399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333399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 dirty="0" smtClean="0">
              <a:solidFill>
                <a:srgbClr val="FFFFFF"/>
              </a:solidFill>
              <a:latin typeface="Arial"/>
              <a:ea typeface="+mn-ea"/>
              <a:cs typeface="Arial"/>
            </a:rPr>
            <a:t>1. Accelerator Components</a:t>
          </a:r>
          <a:endParaRPr lang="en-US" sz="3600" kern="1200" dirty="0">
            <a:solidFill>
              <a:srgbClr val="FFFFFF"/>
            </a:solidFill>
            <a:latin typeface="Arial"/>
            <a:ea typeface="+mn-ea"/>
            <a:cs typeface="Arial"/>
          </a:endParaRPr>
        </a:p>
      </dsp:txBody>
      <dsp:txXfrm>
        <a:off x="1105532" y="91100"/>
        <a:ext cx="6008191" cy="1633313"/>
      </dsp:txXfrm>
    </dsp:sp>
    <dsp:sp modelId="{664E53F4-2C34-4AD3-B098-387E33580EC2}">
      <dsp:nvSpPr>
        <dsp:cNvPr id="0" name=""/>
        <dsp:cNvSpPr/>
      </dsp:nvSpPr>
      <dsp:spPr>
        <a:xfrm>
          <a:off x="1017174" y="1903272"/>
          <a:ext cx="6184907" cy="1810029"/>
        </a:xfrm>
        <a:prstGeom prst="roundRect">
          <a:avLst/>
        </a:prstGeom>
        <a:gradFill rotWithShape="0">
          <a:gsLst>
            <a:gs pos="0">
              <a:srgbClr val="333399">
                <a:shade val="50000"/>
                <a:hueOff val="0"/>
                <a:satOff val="-21688"/>
                <a:lumOff val="35185"/>
                <a:alphaOff val="0"/>
                <a:shade val="51000"/>
                <a:satMod val="130000"/>
              </a:srgbClr>
            </a:gs>
            <a:gs pos="80000">
              <a:srgbClr val="333399">
                <a:shade val="50000"/>
                <a:hueOff val="0"/>
                <a:satOff val="-21688"/>
                <a:lumOff val="35185"/>
                <a:alphaOff val="0"/>
                <a:shade val="93000"/>
                <a:satMod val="130000"/>
              </a:srgbClr>
            </a:gs>
            <a:gs pos="100000">
              <a:srgbClr val="333399">
                <a:shade val="50000"/>
                <a:hueOff val="0"/>
                <a:satOff val="-21688"/>
                <a:lumOff val="35185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 dirty="0" smtClean="0">
              <a:solidFill>
                <a:srgbClr val="FFFFFF"/>
              </a:solidFill>
              <a:latin typeface="Arial"/>
              <a:ea typeface="+mn-ea"/>
              <a:cs typeface="Arial"/>
            </a:rPr>
            <a:t>2. Accelerator Technologies</a:t>
          </a:r>
          <a:endParaRPr lang="en-US" sz="3600" kern="1200" dirty="0">
            <a:solidFill>
              <a:srgbClr val="FFFFFF"/>
            </a:solidFill>
            <a:latin typeface="Arial"/>
            <a:ea typeface="+mn-ea"/>
            <a:cs typeface="Arial"/>
          </a:endParaRPr>
        </a:p>
      </dsp:txBody>
      <dsp:txXfrm>
        <a:off x="1105532" y="1991630"/>
        <a:ext cx="6008191" cy="1633313"/>
      </dsp:txXfrm>
    </dsp:sp>
    <dsp:sp modelId="{88D23BA5-FA43-42A7-B127-FBD1FE185A68}">
      <dsp:nvSpPr>
        <dsp:cNvPr id="0" name=""/>
        <dsp:cNvSpPr/>
      </dsp:nvSpPr>
      <dsp:spPr>
        <a:xfrm>
          <a:off x="1017174" y="3803803"/>
          <a:ext cx="6127297" cy="1810029"/>
        </a:xfrm>
        <a:prstGeom prst="roundRect">
          <a:avLst/>
        </a:prstGeom>
        <a:gradFill rotWithShape="0">
          <a:gsLst>
            <a:gs pos="0">
              <a:srgbClr val="333399">
                <a:shade val="50000"/>
                <a:hueOff val="0"/>
                <a:satOff val="-21688"/>
                <a:lumOff val="35185"/>
                <a:alphaOff val="0"/>
                <a:shade val="51000"/>
                <a:satMod val="130000"/>
              </a:srgbClr>
            </a:gs>
            <a:gs pos="80000">
              <a:srgbClr val="333399">
                <a:shade val="50000"/>
                <a:hueOff val="0"/>
                <a:satOff val="-21688"/>
                <a:lumOff val="35185"/>
                <a:alphaOff val="0"/>
                <a:shade val="93000"/>
                <a:satMod val="130000"/>
              </a:srgbClr>
            </a:gs>
            <a:gs pos="100000">
              <a:srgbClr val="333399">
                <a:shade val="50000"/>
                <a:hueOff val="0"/>
                <a:satOff val="-21688"/>
                <a:lumOff val="35185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 smtClean="0">
              <a:solidFill>
                <a:srgbClr val="FFFFFF"/>
              </a:solidFill>
              <a:latin typeface="Arial"/>
              <a:ea typeface="+mn-ea"/>
              <a:cs typeface="Arial"/>
            </a:rPr>
            <a:t>3. Accelerator Concepts</a:t>
          </a:r>
          <a:endParaRPr lang="en-US" sz="3600" kern="1200" dirty="0">
            <a:solidFill>
              <a:srgbClr val="FFFFFF"/>
            </a:solidFill>
            <a:latin typeface="Arial"/>
            <a:ea typeface="+mn-ea"/>
            <a:cs typeface="Arial"/>
          </a:endParaRPr>
        </a:p>
      </dsp:txBody>
      <dsp:txXfrm>
        <a:off x="1105532" y="3892161"/>
        <a:ext cx="5950581" cy="16333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B0BBB-3967-41AD-BC95-0CFBD0312E9B}" type="datetimeFigureOut">
              <a:rPr lang="fr-FR" smtClean="0"/>
              <a:t>26/06/2018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202AC5-4821-429C-9B8A-819210E252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7684024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5CF456-87B6-4587-A1C4-949333E2EDCE}" type="datetimeFigureOut">
              <a:rPr lang="fr-FR" smtClean="0"/>
              <a:t>26/06/2018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8BEB61-1750-4600-87DC-AF8EE51866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103738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73FE0-0C17-4BED-9165-06300D3EF407}" type="datetime1">
              <a:rPr lang="fr-FR" smtClean="0"/>
              <a:t>26/06/2018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E127-BD53-4D92-ABFF-F6D37E71D2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2129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59732-77FA-426D-8C20-89A70DF63A5F}" type="datetime1">
              <a:rPr lang="fr-FR" smtClean="0"/>
              <a:t>26/06/2018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E127-BD53-4D92-ABFF-F6D37E71D2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2241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8E80-94C1-42A0-9083-405A7C80A4A0}" type="datetime1">
              <a:rPr lang="fr-FR" smtClean="0"/>
              <a:t>26/06/2018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E127-BD53-4D92-ABFF-F6D37E71D2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3665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43A81A-F7E5-4BEE-88CA-830B371E797D}" type="datetimeFigureOut">
              <a:rPr lang="fr-FR" smtClean="0"/>
              <a:t>26/06/2018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47A6D-1F93-452C-B8C1-18D2749B75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4271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43A81A-F7E5-4BEE-88CA-830B371E797D}" type="datetimeFigureOut">
              <a:rPr lang="fr-FR" smtClean="0"/>
              <a:t>26/06/2018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47A6D-1F93-452C-B8C1-18D2749B75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8699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43A81A-F7E5-4BEE-88CA-830B371E797D}" type="datetimeFigureOut">
              <a:rPr lang="fr-FR" smtClean="0"/>
              <a:t>26/06/2018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47A6D-1F93-452C-B8C1-18D2749B75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0469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43A81A-F7E5-4BEE-88CA-830B371E797D}" type="datetimeFigureOut">
              <a:rPr lang="fr-FR" smtClean="0"/>
              <a:t>26/06/2018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47A6D-1F93-452C-B8C1-18D2749B75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846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43A81A-F7E5-4BEE-88CA-830B371E797D}" type="datetimeFigureOut">
              <a:rPr lang="fr-FR" smtClean="0"/>
              <a:t>26/06/2018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47A6D-1F93-452C-B8C1-18D2749B75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16663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43A81A-F7E5-4BEE-88CA-830B371E797D}" type="datetimeFigureOut">
              <a:rPr lang="fr-FR" smtClean="0"/>
              <a:t>26/06/2018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47A6D-1F93-452C-B8C1-18D2749B75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0703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43A81A-F7E5-4BEE-88CA-830B371E797D}" type="datetimeFigureOut">
              <a:rPr lang="fr-FR" smtClean="0"/>
              <a:t>26/06/2018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47A6D-1F93-452C-B8C1-18D2749B75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56430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43A81A-F7E5-4BEE-88CA-830B371E797D}" type="datetimeFigureOut">
              <a:rPr lang="fr-FR" smtClean="0"/>
              <a:t>26/06/2018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47A6D-1F93-452C-B8C1-18D2749B75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8420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6FCF6-BF0C-4CD3-A7AC-EBF88CD15EE3}" type="datetime1">
              <a:rPr lang="fr-FR" smtClean="0"/>
              <a:t>26/06/2018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E127-BD53-4D92-ABFF-F6D37E71D2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91328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43A81A-F7E5-4BEE-88CA-830B371E797D}" type="datetimeFigureOut">
              <a:rPr lang="fr-FR" smtClean="0"/>
              <a:t>26/06/2018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47A6D-1F93-452C-B8C1-18D2749B75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48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43A81A-F7E5-4BEE-88CA-830B371E797D}" type="datetimeFigureOut">
              <a:rPr lang="fr-FR" smtClean="0"/>
              <a:t>26/06/2018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47A6D-1F93-452C-B8C1-18D2749B75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8975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43A81A-F7E5-4BEE-88CA-830B371E797D}" type="datetimeFigureOut">
              <a:rPr lang="fr-FR" smtClean="0"/>
              <a:t>26/06/2018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47A6D-1F93-452C-B8C1-18D2749B75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88756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137A-38DF-43E2-90D9-5ECF884CF073}" type="datetime1">
              <a:rPr lang="fr-FR" smtClean="0"/>
              <a:t>26/06/2018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E127-BD53-4D92-ABFF-F6D37E71D2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5610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1514-F7F6-456B-973B-FA293794B5B3}" type="datetime1">
              <a:rPr lang="fr-FR" smtClean="0"/>
              <a:t>26/06/2018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E127-BD53-4D92-ABFF-F6D37E71D2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2130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AD46A-D642-4B56-A416-37AA9063F324}" type="datetime1">
              <a:rPr lang="fr-FR" smtClean="0"/>
              <a:t>26/06/2018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E127-BD53-4D92-ABFF-F6D37E71D2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451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3CBB8-0DF3-4E1B-9CBB-57E24958CB83}" type="datetime1">
              <a:rPr lang="fr-FR" smtClean="0"/>
              <a:t>26/06/2018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E127-BD53-4D92-ABFF-F6D37E71D2F9}" type="slidenum">
              <a:rPr lang="fr-FR" smtClean="0"/>
              <a:t>‹N°›</a:t>
            </a:fld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214" y="44450"/>
            <a:ext cx="1352786" cy="805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303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1B6D-B76D-4F93-A4E3-EBFBE7D3EE15}" type="datetime1">
              <a:rPr lang="fr-FR" smtClean="0"/>
              <a:t>26/06/2018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E127-BD53-4D92-ABFF-F6D37E71D2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831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A28-8031-4012-8F3A-A2E4A455AF8F}" type="datetime1">
              <a:rPr lang="fr-FR" smtClean="0"/>
              <a:t>26/06/2018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E127-BD53-4D92-ABFF-F6D37E71D2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9973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25FBD-D1B8-4C01-90A9-C195CA6A41E6}" type="datetime1">
              <a:rPr lang="fr-FR" smtClean="0"/>
              <a:t>26/06/2018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E127-BD53-4D92-ABFF-F6D37E71D2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3509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7D43E-6580-45A6-B6C2-62BECFA4B3B7}" type="datetime1">
              <a:rPr lang="fr-FR" smtClean="0"/>
              <a:t>26/06/2018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6E127-BD53-4D92-ABFF-F6D37E71D2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8455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47A6D-1F93-452C-B8C1-18D2749B75B7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1060" y="70976"/>
            <a:ext cx="1790940" cy="1065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770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5806" y="44450"/>
            <a:ext cx="1856194" cy="1104728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10537371" y="1284514"/>
            <a:ext cx="12025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R. </a:t>
            </a:r>
            <a:r>
              <a:rPr lang="fr-FR" b="1" dirty="0" err="1" smtClean="0"/>
              <a:t>Aleksan</a:t>
            </a:r>
            <a:endParaRPr lang="fr-FR" b="1" dirty="0" smtClean="0"/>
          </a:p>
          <a:p>
            <a:r>
              <a:rPr lang="fr-FR" b="1" dirty="0" smtClean="0"/>
              <a:t>26/6/2018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3352800" y="195071"/>
            <a:ext cx="532927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/>
              <a:t>TIARA inputs to </a:t>
            </a:r>
            <a:r>
              <a:rPr lang="fr-FR" sz="2800" b="1" dirty="0" err="1" smtClean="0"/>
              <a:t>European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Strategy</a:t>
            </a:r>
            <a:endParaRPr lang="fr-FR" sz="2800" b="1" dirty="0"/>
          </a:p>
          <a:p>
            <a:pPr algn="ctr"/>
            <a:r>
              <a:rPr lang="fr-FR" sz="2800" b="1" dirty="0" smtClean="0"/>
              <a:t>for </a:t>
            </a:r>
            <a:r>
              <a:rPr lang="fr-FR" sz="2800" b="1" dirty="0" err="1" smtClean="0"/>
              <a:t>Particle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Physics</a:t>
            </a:r>
            <a:endParaRPr lang="fr-FR" sz="28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1567543" y="4757057"/>
            <a:ext cx="348877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b="1" dirty="0" smtClean="0"/>
              <a:t>ES 2013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b="1" dirty="0" smtClean="0"/>
              <a:t>TIARA input for ES 2013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b="1" dirty="0" smtClean="0"/>
              <a:t>Update for ES 2020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252239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 txBox="1">
            <a:spLocks noChangeArrowheads="1"/>
          </p:cNvSpPr>
          <p:nvPr/>
        </p:nvSpPr>
        <p:spPr bwMode="auto">
          <a:xfrm rot="16200000">
            <a:off x="-1990793" y="3525681"/>
            <a:ext cx="4615000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9900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Components: KTI 2/3</a:t>
            </a:r>
            <a:endParaRPr kumimoji="0" lang="en-US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9900F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graphicFrame>
        <p:nvGraphicFramePr>
          <p:cNvPr id="3" name="Group 3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863606"/>
              </p:ext>
            </p:extLst>
          </p:nvPr>
        </p:nvGraphicFramePr>
        <p:xfrm>
          <a:off x="771071" y="352843"/>
          <a:ext cx="9450614" cy="6374528"/>
        </p:xfrm>
        <a:graphic>
          <a:graphicData uri="http://schemas.openxmlformats.org/drawingml/2006/table">
            <a:tbl>
              <a:tblPr/>
              <a:tblGrid>
                <a:gridCol w="2932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18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6176">
                <a:tc row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SC magnets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4" marB="46804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Materials and technologies for the 20 T Range and Beyond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4" marB="46804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17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Fast cycling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magnets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4" marB="46804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17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Engineering Challenges for High Field SC Magnets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4" marB="46804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04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Cryogen-free Magnet systems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4" marB="46804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17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Short-period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undulators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4" marB="46804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13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High Field small magnets using rare-earth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ferromagnets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4" marB="46804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6176">
                <a:tc row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Conventional NC magnet systems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4" marB="46804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Compact magnets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4" marB="46804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617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Radiation resistant magnet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4" marB="46804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617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Insertion devices for damping and X-Ray production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4" marB="46804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617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Pulsed Magnets and Kickers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4" marB="46804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617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Transparent Injection in Top-Up Schemes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4" marB="46804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617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Fast pulsed quadrupole magnets for beam lines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4" marB="46804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6176"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Diagnostics and instrumentation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4" marB="46804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Beam Intensity and Loss Detectors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4" marB="46804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617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Beam Position Monitor Development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4" marB="46804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8617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Beam Size and Emittance Monitor Devices Development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4" marB="46804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8617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Synchronization,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fs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or sub-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4" marB="46804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5806" y="44450"/>
            <a:ext cx="1856194" cy="1104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566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 txBox="1">
            <a:spLocks noChangeArrowheads="1"/>
          </p:cNvSpPr>
          <p:nvPr/>
        </p:nvSpPr>
        <p:spPr bwMode="auto">
          <a:xfrm rot="16200000">
            <a:off x="-1500259" y="3284269"/>
            <a:ext cx="4176628" cy="547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9900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Components: KTI 3/3</a:t>
            </a:r>
            <a:endParaRPr kumimoji="0" lang="en-US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9900F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graphicFrame>
        <p:nvGraphicFramePr>
          <p:cNvPr id="3" name="Group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419478"/>
              </p:ext>
            </p:extLst>
          </p:nvPr>
        </p:nvGraphicFramePr>
        <p:xfrm>
          <a:off x="1337128" y="1564144"/>
          <a:ext cx="9613900" cy="4292370"/>
        </p:xfrm>
        <a:graphic>
          <a:graphicData uri="http://schemas.openxmlformats.org/drawingml/2006/table">
            <a:tbl>
              <a:tblPr/>
              <a:tblGrid>
                <a:gridCol w="1976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37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6930"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Targetry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0" marB="46790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Challenges for High Power Targets for Secondary Particle Production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0" marB="46790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93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Radiation Damage Phenomena in Target Materials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0" marB="46790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93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Monte Carlo Transport Codes Validation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0" marB="46790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93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Collimation Systems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0" marB="46790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93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Bent Crystal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channelling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0" marB="46790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930"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Radiation issues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0" marB="46790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Determination of Prompt Radiation Levels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0" marB="46790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693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Component Activation Handling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0" marB="46790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693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Compact Radiation Shielding</a:t>
                      </a:r>
                    </a:p>
                  </a:txBody>
                  <a:tcPr marL="90000" marR="90000" marT="46790" marB="46790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6930">
                <a:tc vMerge="1"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0" marB="46790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Radiation-hard diagnostic devices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0000" marR="90000" marT="46790" marB="46790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5806" y="44450"/>
            <a:ext cx="1856194" cy="1104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764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1476375" y="44450"/>
            <a:ext cx="8015968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9900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2. </a:t>
            </a:r>
            <a: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9900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Accelerator Technologies (5 KARA)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9900F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457200" y="765175"/>
            <a:ext cx="8229600" cy="561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There is more than just components, facilities need complex technologies for operation. R&amp;D is needed and beneficial, e.g.</a:t>
            </a:r>
            <a: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:</a:t>
            </a:r>
            <a:endParaRPr kumimoji="0" lang="it-IT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9900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Electronics/Software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9900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UH Vacuum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9900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RF power sources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9900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Cryogenics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9900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Alignment/stabilization schemes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9900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5806" y="44450"/>
            <a:ext cx="1856194" cy="1104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6146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23"/>
          <p:cNvSpPr txBox="1">
            <a:spLocks noChangeArrowheads="1"/>
          </p:cNvSpPr>
          <p:nvPr/>
        </p:nvSpPr>
        <p:spPr bwMode="auto">
          <a:xfrm rot="16200000">
            <a:off x="-807641" y="3313684"/>
            <a:ext cx="357062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9900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Technology: KTI</a:t>
            </a:r>
            <a:endParaRPr kumimoji="0" lang="en-US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9900F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graphicFrame>
        <p:nvGraphicFramePr>
          <p:cNvPr id="3" name="Group 2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785739"/>
              </p:ext>
            </p:extLst>
          </p:nvPr>
        </p:nvGraphicFramePr>
        <p:xfrm>
          <a:off x="1894568" y="936178"/>
          <a:ext cx="10036175" cy="5388426"/>
        </p:xfrm>
        <a:graphic>
          <a:graphicData uri="http://schemas.openxmlformats.org/drawingml/2006/table">
            <a:tbl>
              <a:tblPr/>
              <a:tblGrid>
                <a:gridCol w="2651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84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4495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Electronics and Software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2" marB="46802" anchor="ctr" horzOverflow="overflow">
                    <a:lnL w="28575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LLRF cost, performance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49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xTCA Standards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495"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UHV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2" marB="46802" anchor="ctr" horzOverflow="overflow">
                    <a:lnL w="28575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Radiation Induced Outgassing and Secondary Particle Generation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49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Low Outgassing Rates to Limit Pumping Time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49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Wall Chamber Conductivity and Eddy Currents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49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Large Pumping Power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4495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RF sources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2" marB="46802" anchor="ctr" horzOverflow="overflow">
                    <a:lnL w="28575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Energy efficiency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449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Solid State Technology RF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Souces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4486">
                <a:tc vMerge="1"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2" marB="46802" anchor="ctr" horzOverflow="overflow">
                    <a:lnL w="28575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High Frequency Sources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charset="0"/>
                      </a:endParaRP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4495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Cryogenics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2" marB="46802" anchor="ctr" horzOverflow="overflow">
                    <a:lnL w="28575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Cryoplant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Efficiency Improvements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449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Cryogenic Distribution and Cryostat Insulation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4495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Alignment and Stabilization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2" marB="46802" anchor="ctr" horzOverflow="overflow">
                    <a:lnL w="28575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Laser and Wire Positioning Systems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449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Nanometer Level Stabilization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7370" y="44450"/>
            <a:ext cx="1654629" cy="984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726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1476375" y="44450"/>
            <a:ext cx="7210425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9900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3. </a:t>
            </a:r>
            <a: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9900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Accelerator Concepts (6 KARA)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9900F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457200" y="765175"/>
            <a:ext cx="8229600" cy="561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Last group of Key Accelerator Research Areas, covering design issues for future facilities or promising technologies, not yet implemented in facilities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9933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Accelerator Design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9933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Beam Dynamics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9933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FEL processes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9933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Beam cooling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9933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New techniques</a:t>
            </a:r>
            <a:r>
              <a:rPr kumimoji="0" lang="it-IT" sz="2800" b="0" i="0" u="none" strike="noStrike" kern="0" cap="none" spc="0" normalizeH="0" noProof="0" dirty="0" smtClean="0">
                <a:ln>
                  <a:noFill/>
                </a:ln>
                <a:solidFill>
                  <a:srgbClr val="9933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for</a:t>
            </a: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9933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high gradient acceleration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9933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Medical/Industrial accelerators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9933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5806" y="44450"/>
            <a:ext cx="1856194" cy="1104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675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 txBox="1">
            <a:spLocks noChangeArrowheads="1"/>
          </p:cNvSpPr>
          <p:nvPr/>
        </p:nvSpPr>
        <p:spPr bwMode="auto">
          <a:xfrm rot="16200000">
            <a:off x="-929310" y="3419078"/>
            <a:ext cx="3530940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9900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Concepts: KTI 1/2</a:t>
            </a:r>
            <a:endParaRPr kumimoji="0" lang="en-US" altLang="en-US" sz="3200" b="0" i="0" u="none" strike="noStrike" kern="0" cap="none" spc="0" normalizeH="0" baseline="0" noProof="0" smtClean="0">
              <a:ln>
                <a:noFill/>
              </a:ln>
              <a:solidFill>
                <a:srgbClr val="9900F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graphicFrame>
        <p:nvGraphicFramePr>
          <p:cNvPr id="3" name="Group 1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955509"/>
              </p:ext>
            </p:extLst>
          </p:nvPr>
        </p:nvGraphicFramePr>
        <p:xfrm>
          <a:off x="1698624" y="235368"/>
          <a:ext cx="9023805" cy="6622632"/>
        </p:xfrm>
        <a:graphic>
          <a:graphicData uri="http://schemas.openxmlformats.org/drawingml/2006/table">
            <a:tbl>
              <a:tblPr/>
              <a:tblGrid>
                <a:gridCol w="2476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47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8553"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Accelerator Design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2" marB="46802" anchor="ctr" horzOverflow="overflow">
                    <a:lnL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Design for reliability and availability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49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Beam Losses and Machine protection at High Beam Power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49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Compactness And Simplicity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49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Energy Efficiency and storage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490">
                <a:tc rowSpan="9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Beam Dynamics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2" marB="46802" anchor="ctr" horzOverflow="overflow">
                    <a:lnL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Enhanced Beam Modeling Tools and Experimental Validation Tools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49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High Luminosity and High Energy Hadron and Lepton Colliders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49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Beam Stability and Lifetimes in Circular Accelerators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649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Small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Emittance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Beam Generation and Transport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649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Transport of electrons in plasma accelerating structures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649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Low Losses in High Intensity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Linacs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649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High Reliability Operation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649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Laser-Beam Interaction for Acceleration and X-Ray Production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649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Fast Acceleration for Unstable Particles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6490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FEL processes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2" marB="46802" anchor="ctr" horzOverflow="overflow">
                    <a:lnL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Develop new seeding techniques for FELs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649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Attosecond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pulse generation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649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Circularly Polarized X-Ray FELs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649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Beam cooling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2" marB="46802" anchor="ctr" horzOverflow="overflow">
                    <a:lnL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Electron and stochastic cooling for heavy ion beams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649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Ionization cooling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5342" y="44450"/>
            <a:ext cx="1556657" cy="926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4863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 txBox="1">
            <a:spLocks noChangeArrowheads="1"/>
          </p:cNvSpPr>
          <p:nvPr/>
        </p:nvSpPr>
        <p:spPr bwMode="auto">
          <a:xfrm rot="16200000">
            <a:off x="-1485957" y="3563994"/>
            <a:ext cx="3908084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9900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Concepts: KTI 2/2</a:t>
            </a:r>
            <a:endParaRPr kumimoji="0" lang="en-US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9900F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graphicFrame>
        <p:nvGraphicFramePr>
          <p:cNvPr id="3" name="Group 1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71943"/>
              </p:ext>
            </p:extLst>
          </p:nvPr>
        </p:nvGraphicFramePr>
        <p:xfrm>
          <a:off x="1067255" y="577410"/>
          <a:ext cx="9676946" cy="6280590"/>
        </p:xfrm>
        <a:graphic>
          <a:graphicData uri="http://schemas.openxmlformats.org/drawingml/2006/table">
            <a:tbl>
              <a:tblPr/>
              <a:tblGrid>
                <a:gridCol w="255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260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6437"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New techniques for high gradient acceleration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3" marB="46793" anchor="ctr" horzOverflow="overflow">
                    <a:lnL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Self Injection Laser Wake-Field Acceleration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3" marB="46793" horzOverflow="overflow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43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External Injection in Laser Plasma Waves Below Wave Breaking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3" marB="46793" horzOverflow="overflow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43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External Injection in Particle Wake-Field Acceleration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3" marB="46793" horzOverflow="overflow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43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Development of 5th Generation Light Sources: Compact Hard X-Ray Sources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3" marB="46793" horzOverflow="overflow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43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Proton and light Ion Generation with Laser Driven Plasmas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3" marB="46793" horzOverflow="overflow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437">
                <a:tc rowSpan="10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Medical and Industrial Accelerators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3" marB="46793" anchor="ctr" horzOverflow="overflow">
                    <a:lnL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Improvement in Dose Delivery for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Hadrotherapy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3" marB="46793" horzOverflow="overflow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43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Image Guided Radiation Therapy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3" marB="46793" horzOverflow="overflow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643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Cost and Complexity Reduction of Medical Accelerators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3" marB="46793" horzOverflow="overflow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643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Boron Neutron Capture Therapy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3" marB="46793" horzOverflow="overflow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643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Production of PET Isotopes and Tracers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3" marB="46793" horzOverflow="overflow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643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Acceleration Driven Systems for Nuclear Waste Transmutation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3" marB="46793" horzOverflow="overflow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643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Accelerators for Fusion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3" marB="46793" horzOverflow="overflow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643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Industrial and Societal Applications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3" marB="46793" horzOverflow="overflow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643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Environmental Applications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3" marB="46793" horzOverflow="overflow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643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Accelerators for Detection of Illegal Nuclear Material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3" marB="46793" horzOverflow="overflow">
                    <a:lnL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3828" y="44450"/>
            <a:ext cx="1698171" cy="1010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2358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9486" y="1054342"/>
            <a:ext cx="1114697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 In order to allow one to develop a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programme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 enabling the realization of future accelerators for particles physics on the medium and long term, it is essential that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accelerator science and technology, and the corresponding R&amp;D, be acknowledged as a vital need with the highest priority within the update of the European Strategy of Particle Physics, </a:t>
            </a:r>
            <a:endParaRPr lang="fr-FR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this message be widely conveyed to the European Commission and national funding authorities with a recommendation to amplify their investment effort in the area of accelerator R&amp;D across all relevant fields of research,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the education and training in the field of accelerator science and technology be strengthened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a strong support be given to TIARA (Test Infrastructure and Accelerator Research Area, www.eu-tiara.eu), the aim of which is to develop further and support state-of-the art research, competitiveness and innovation in a sustainable way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in 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the field of accelerator Science and Technologies in Europe in close coordination with CERN, other relevant international bodies and national R&amp;D activities and infrastructures.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984168" y="152400"/>
            <a:ext cx="44087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ES 2013: TIARA inputs</a:t>
            </a:r>
            <a:endParaRPr lang="fr-FR" sz="2800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5806" y="44450"/>
            <a:ext cx="1856194" cy="1104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357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4487" y="108857"/>
            <a:ext cx="8643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ES 2020: TIARA possible input update (Discussion)</a:t>
            </a:r>
            <a:endParaRPr lang="fr-FR" sz="28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2558143" y="3080658"/>
            <a:ext cx="75537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err="1" smtClean="0"/>
              <a:t>Reiterate</a:t>
            </a:r>
            <a:r>
              <a:rPr lang="fr-FR" sz="2400" dirty="0" smtClean="0"/>
              <a:t> </a:t>
            </a:r>
            <a:r>
              <a:rPr lang="fr-FR" sz="2400" dirty="0" err="1" smtClean="0"/>
              <a:t>previous</a:t>
            </a:r>
            <a:r>
              <a:rPr lang="fr-FR" sz="2400" dirty="0" smtClean="0"/>
              <a:t> </a:t>
            </a:r>
            <a:r>
              <a:rPr lang="fr-FR" sz="2400" dirty="0" err="1" smtClean="0"/>
              <a:t>recommendations</a:t>
            </a:r>
            <a:r>
              <a:rPr lang="fr-FR" sz="2400" dirty="0" smtClean="0"/>
              <a:t>, i.e.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 err="1" smtClean="0"/>
              <a:t>Emphasize</a:t>
            </a:r>
            <a:r>
              <a:rPr lang="fr-FR" sz="2400" dirty="0" smtClean="0"/>
              <a:t> the importance of </a:t>
            </a:r>
            <a:r>
              <a:rPr lang="fr-FR" sz="2400" dirty="0" err="1" smtClean="0"/>
              <a:t>accelerator</a:t>
            </a:r>
            <a:r>
              <a:rPr lang="fr-FR" sz="2400" dirty="0" smtClean="0"/>
              <a:t> R&amp;D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 err="1" smtClean="0"/>
              <a:t>Emphasize</a:t>
            </a:r>
            <a:r>
              <a:rPr lang="fr-FR" sz="2400" dirty="0" smtClean="0"/>
              <a:t> the importance of </a:t>
            </a:r>
            <a:r>
              <a:rPr lang="fr-FR" sz="2400" dirty="0" err="1" smtClean="0"/>
              <a:t>education</a:t>
            </a:r>
            <a:r>
              <a:rPr lang="fr-FR" sz="2400" dirty="0" smtClean="0"/>
              <a:t> and Training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558143" y="4659831"/>
            <a:ext cx="943796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Be </a:t>
            </a:r>
            <a:r>
              <a:rPr lang="fr-FR" sz="2400" dirty="0" err="1" smtClean="0"/>
              <a:t>specific</a:t>
            </a:r>
            <a:r>
              <a:rPr lang="fr-FR" sz="2400" dirty="0" smtClean="0"/>
              <a:t> of main Accelerator R&amp;D General Areas, i.e.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 smtClean="0"/>
              <a:t>High </a:t>
            </a:r>
            <a:r>
              <a:rPr lang="fr-FR" sz="2400" dirty="0" err="1" smtClean="0"/>
              <a:t>field</a:t>
            </a:r>
            <a:r>
              <a:rPr lang="fr-FR" sz="2400" dirty="0" smtClean="0"/>
              <a:t> </a:t>
            </a:r>
            <a:r>
              <a:rPr lang="fr-FR" sz="2400" dirty="0" err="1" smtClean="0"/>
              <a:t>magnets</a:t>
            </a:r>
            <a:r>
              <a:rPr lang="fr-FR" sz="2400" dirty="0" smtClean="0"/>
              <a:t> (</a:t>
            </a:r>
            <a:r>
              <a:rPr lang="fr-FR" sz="2400" dirty="0" err="1" smtClean="0"/>
              <a:t>including</a:t>
            </a:r>
            <a:r>
              <a:rPr lang="fr-FR" sz="2400" dirty="0" smtClean="0"/>
              <a:t> LTS and HTS)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 smtClean="0"/>
              <a:t>High gradient </a:t>
            </a:r>
            <a:r>
              <a:rPr lang="fr-FR" sz="2400" dirty="0" err="1" smtClean="0"/>
              <a:t>acceleration</a:t>
            </a:r>
            <a:r>
              <a:rPr lang="fr-FR" sz="2400" dirty="0" smtClean="0"/>
              <a:t> </a:t>
            </a:r>
            <a:r>
              <a:rPr lang="fr-FR" sz="2400" dirty="0" err="1" smtClean="0"/>
              <a:t>systems</a:t>
            </a:r>
            <a:r>
              <a:rPr lang="fr-FR" sz="2400" dirty="0" smtClean="0"/>
              <a:t> (warm, cold &amp; </a:t>
            </a:r>
            <a:r>
              <a:rPr lang="fr-FR" sz="2400" dirty="0" err="1" smtClean="0"/>
              <a:t>novel</a:t>
            </a:r>
            <a:r>
              <a:rPr lang="fr-FR" sz="2400" dirty="0" smtClean="0"/>
              <a:t> techniques)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 smtClean="0"/>
              <a:t>High </a:t>
            </a:r>
            <a:r>
              <a:rPr lang="fr-FR" sz="2400" dirty="0" err="1" smtClean="0"/>
              <a:t>intensity</a:t>
            </a:r>
            <a:r>
              <a:rPr lang="fr-FR" sz="2400" dirty="0" smtClean="0"/>
              <a:t> </a:t>
            </a:r>
            <a:r>
              <a:rPr lang="fr-FR" sz="2400" dirty="0" err="1" smtClean="0"/>
              <a:t>acceleration</a:t>
            </a:r>
            <a:r>
              <a:rPr lang="fr-FR" sz="2400" dirty="0" smtClean="0"/>
              <a:t> </a:t>
            </a:r>
            <a:r>
              <a:rPr lang="fr-FR" sz="2400" dirty="0" err="1" smtClean="0"/>
              <a:t>systems</a:t>
            </a:r>
            <a:r>
              <a:rPr lang="fr-FR" sz="2400" dirty="0" smtClean="0"/>
              <a:t> (</a:t>
            </a:r>
            <a:r>
              <a:rPr lang="fr-FR" sz="2400" dirty="0" err="1" smtClean="0"/>
              <a:t>including</a:t>
            </a:r>
            <a:r>
              <a:rPr lang="fr-FR" sz="2400" dirty="0" smtClean="0"/>
              <a:t> </a:t>
            </a:r>
            <a:r>
              <a:rPr lang="fr-FR" sz="2400" dirty="0" err="1" smtClean="0"/>
              <a:t>also</a:t>
            </a:r>
            <a:r>
              <a:rPr lang="fr-FR" sz="2400" dirty="0" smtClean="0"/>
              <a:t> RF </a:t>
            </a:r>
            <a:r>
              <a:rPr lang="fr-FR" sz="2400" dirty="0" err="1" smtClean="0"/>
              <a:t>efficiency</a:t>
            </a:r>
            <a:r>
              <a:rPr lang="fr-FR" sz="2400" dirty="0" smtClean="0"/>
              <a:t>)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394551" y="2646681"/>
            <a:ext cx="51582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Possible TIARA </a:t>
            </a:r>
            <a:r>
              <a:rPr lang="fr-FR" sz="2800" dirty="0" err="1" smtClean="0"/>
              <a:t>recommendations</a:t>
            </a:r>
            <a:r>
              <a:rPr lang="fr-FR" sz="2800" dirty="0" smtClean="0"/>
              <a:t>:</a:t>
            </a:r>
            <a:endParaRPr lang="fr-FR" sz="2800" dirty="0"/>
          </a:p>
        </p:txBody>
      </p:sp>
      <p:sp>
        <p:nvSpPr>
          <p:cNvPr id="6" name="ZoneTexte 5"/>
          <p:cNvSpPr txBox="1"/>
          <p:nvPr/>
        </p:nvSpPr>
        <p:spPr>
          <a:xfrm>
            <a:off x="1336558" y="1535595"/>
            <a:ext cx="5331011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/>
              <a:t>Update KARA/KTI </a:t>
            </a:r>
            <a:r>
              <a:rPr lang="fr-FR" sz="2800" dirty="0" err="1" smtClean="0"/>
              <a:t>list</a:t>
            </a:r>
            <a:r>
              <a:rPr lang="fr-FR" sz="2800" dirty="0" smtClean="0"/>
              <a:t> (if </a:t>
            </a:r>
            <a:r>
              <a:rPr lang="fr-FR" sz="2800" dirty="0" err="1" smtClean="0"/>
              <a:t>needed</a:t>
            </a:r>
            <a:r>
              <a:rPr lang="fr-FR" sz="2800" dirty="0" smtClean="0"/>
              <a:t>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2400" dirty="0" smtClean="0"/>
              <a:t>Is </a:t>
            </a:r>
            <a:r>
              <a:rPr lang="fr-FR" sz="2400" dirty="0" err="1" smtClean="0"/>
              <a:t>there</a:t>
            </a:r>
            <a:r>
              <a:rPr lang="fr-FR" sz="2400" dirty="0" smtClean="0"/>
              <a:t> </a:t>
            </a:r>
            <a:r>
              <a:rPr lang="fr-FR" sz="2400" dirty="0" err="1" smtClean="0"/>
              <a:t>missing</a:t>
            </a:r>
            <a:r>
              <a:rPr lang="fr-FR" sz="2400" dirty="0" smtClean="0"/>
              <a:t> important topics?</a:t>
            </a:r>
            <a:endParaRPr lang="fr-FR" sz="2400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5806" y="44450"/>
            <a:ext cx="1856194" cy="1104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443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4915" y="1327779"/>
            <a:ext cx="112775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latin typeface="Times-Italic"/>
              </a:rPr>
              <a:t>Europe’s top priority should be the exploitation of the full potential of the </a:t>
            </a:r>
            <a:r>
              <a:rPr lang="en-US" b="1" i="1" dirty="0" smtClean="0">
                <a:latin typeface="Times-Italic"/>
              </a:rPr>
              <a:t>LHC, including </a:t>
            </a:r>
            <a:r>
              <a:rPr lang="en-US" b="1" i="1" dirty="0">
                <a:latin typeface="Times-Italic"/>
              </a:rPr>
              <a:t>the high-luminosity upgrade of the machine and detectors with a view to collecting ten </a:t>
            </a:r>
            <a:r>
              <a:rPr lang="en-US" b="1" i="1" dirty="0" smtClean="0">
                <a:latin typeface="Times-Italic"/>
              </a:rPr>
              <a:t>times more </a:t>
            </a:r>
            <a:r>
              <a:rPr lang="en-US" b="1" i="1" dirty="0">
                <a:latin typeface="Times-Italic"/>
              </a:rPr>
              <a:t>data than in the initial design, by around 2030. This upgrade </a:t>
            </a:r>
            <a:r>
              <a:rPr lang="en-US" b="1" i="1" dirty="0" err="1">
                <a:latin typeface="Times-Italic"/>
              </a:rPr>
              <a:t>programme</a:t>
            </a:r>
            <a:r>
              <a:rPr lang="en-US" b="1" i="1" dirty="0">
                <a:latin typeface="Times-Italic"/>
              </a:rPr>
              <a:t> will also </a:t>
            </a:r>
            <a:r>
              <a:rPr lang="en-US" b="1" i="1" dirty="0" smtClean="0">
                <a:latin typeface="Times-Italic"/>
              </a:rPr>
              <a:t>provide further </a:t>
            </a:r>
            <a:r>
              <a:rPr lang="en-US" b="1" i="1" dirty="0">
                <a:latin typeface="Times-Italic"/>
              </a:rPr>
              <a:t>exciting opportunities for the study of </a:t>
            </a:r>
            <a:r>
              <a:rPr lang="en-US" b="1" i="1" dirty="0" err="1">
                <a:latin typeface="Times-Italic"/>
              </a:rPr>
              <a:t>flavour</a:t>
            </a:r>
            <a:r>
              <a:rPr lang="en-US" b="1" i="1" dirty="0">
                <a:latin typeface="Times-Italic"/>
              </a:rPr>
              <a:t> physics and the quark-gluon plasma</a:t>
            </a:r>
            <a:r>
              <a:rPr lang="en-US" i="1" dirty="0">
                <a:latin typeface="Times-Italic"/>
              </a:rPr>
              <a:t>.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674915" y="2814266"/>
            <a:ext cx="1096191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i="1" dirty="0">
                <a:latin typeface="Times-Italic"/>
              </a:rPr>
              <a:t>CERN </a:t>
            </a:r>
            <a:r>
              <a:rPr lang="fr-FR" b="1" i="1" dirty="0" err="1">
                <a:latin typeface="Times-Italic"/>
              </a:rPr>
              <a:t>should</a:t>
            </a:r>
            <a:r>
              <a:rPr lang="fr-FR" b="1" i="1" dirty="0">
                <a:latin typeface="Times-Italic"/>
              </a:rPr>
              <a:t> </a:t>
            </a:r>
            <a:r>
              <a:rPr lang="fr-FR" b="1" i="1" dirty="0" err="1">
                <a:latin typeface="Times-Italic"/>
              </a:rPr>
              <a:t>undertake</a:t>
            </a:r>
            <a:r>
              <a:rPr lang="fr-FR" b="1" i="1" dirty="0">
                <a:latin typeface="Times-Italic"/>
              </a:rPr>
              <a:t> </a:t>
            </a:r>
            <a:r>
              <a:rPr lang="fr-FR" b="1" i="1" dirty="0" smtClean="0">
                <a:latin typeface="Times-Italic"/>
              </a:rPr>
              <a:t>design </a:t>
            </a:r>
            <a:r>
              <a:rPr lang="en-US" b="1" i="1" dirty="0" smtClean="0">
                <a:latin typeface="Times-Italic"/>
              </a:rPr>
              <a:t>studies </a:t>
            </a:r>
            <a:r>
              <a:rPr lang="en-US" b="1" i="1" dirty="0">
                <a:latin typeface="Times-Italic"/>
              </a:rPr>
              <a:t>for accelerator projects in a global context, with emphasis on proton-proton and </a:t>
            </a:r>
            <a:r>
              <a:rPr lang="en-US" b="1" i="1" dirty="0" smtClean="0">
                <a:latin typeface="Times-Italic"/>
              </a:rPr>
              <a:t>electron positron high-energy </a:t>
            </a:r>
            <a:r>
              <a:rPr lang="en-US" b="1" i="1" dirty="0">
                <a:latin typeface="Times-Italic"/>
              </a:rPr>
              <a:t>frontier machines. These design studies should be coupled to a </a:t>
            </a:r>
            <a:r>
              <a:rPr lang="en-US" b="1" i="1" dirty="0" smtClean="0">
                <a:latin typeface="Times-Italic"/>
              </a:rPr>
              <a:t>vigorous accelerator </a:t>
            </a:r>
            <a:r>
              <a:rPr lang="en-US" b="1" i="1" dirty="0">
                <a:latin typeface="Times-Italic"/>
              </a:rPr>
              <a:t>R&amp;D </a:t>
            </a:r>
            <a:r>
              <a:rPr lang="en-US" b="1" i="1" dirty="0" err="1">
                <a:latin typeface="Times-Italic"/>
              </a:rPr>
              <a:t>programme</a:t>
            </a:r>
            <a:r>
              <a:rPr lang="en-US" b="1" i="1" dirty="0">
                <a:latin typeface="Times-Italic"/>
              </a:rPr>
              <a:t>, including high-field magnets and high-gradient </a:t>
            </a:r>
            <a:r>
              <a:rPr lang="en-US" b="1" i="1" dirty="0" smtClean="0">
                <a:latin typeface="Times-Italic"/>
              </a:rPr>
              <a:t>accelerating structures</a:t>
            </a:r>
            <a:r>
              <a:rPr lang="en-US" b="1" i="1" dirty="0">
                <a:latin typeface="Times-Italic"/>
              </a:rPr>
              <a:t>, in collaboration with national institutes, laboratories and universities worldwide.</a:t>
            </a:r>
            <a:endParaRPr lang="fr-FR" b="1" dirty="0"/>
          </a:p>
        </p:txBody>
      </p:sp>
      <p:sp>
        <p:nvSpPr>
          <p:cNvPr id="4" name="Rectangle 3"/>
          <p:cNvSpPr/>
          <p:nvPr/>
        </p:nvSpPr>
        <p:spPr>
          <a:xfrm>
            <a:off x="674914" y="4432049"/>
            <a:ext cx="107441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-Roman"/>
              </a:rPr>
              <a:t>The initiative from the Japanese </a:t>
            </a:r>
            <a:r>
              <a:rPr lang="en-US" dirty="0" smtClean="0">
                <a:latin typeface="Times-Roman"/>
              </a:rPr>
              <a:t>particle physics </a:t>
            </a:r>
            <a:r>
              <a:rPr lang="en-US" dirty="0">
                <a:latin typeface="Times-Roman"/>
              </a:rPr>
              <a:t>community to host the ILC in Japan is most welcome, and European groups are eager </a:t>
            </a:r>
            <a:r>
              <a:rPr lang="en-US" dirty="0" smtClean="0">
                <a:latin typeface="Times-Roman"/>
              </a:rPr>
              <a:t>to participate</a:t>
            </a:r>
            <a:r>
              <a:rPr lang="en-US" dirty="0">
                <a:latin typeface="Times-Roman"/>
              </a:rPr>
              <a:t>. </a:t>
            </a:r>
            <a:r>
              <a:rPr lang="en-US" b="1" i="1" dirty="0">
                <a:latin typeface="Times-Italic"/>
              </a:rPr>
              <a:t>Europe looks forward to a proposal from Japan to </a:t>
            </a:r>
            <a:r>
              <a:rPr lang="en-US" b="1" i="1" dirty="0" smtClean="0">
                <a:latin typeface="Times-Italic"/>
              </a:rPr>
              <a:t>discuss </a:t>
            </a:r>
            <a:r>
              <a:rPr lang="en-US" b="1" i="1" dirty="0">
                <a:latin typeface="Times-Italic"/>
              </a:rPr>
              <a:t>a possible participation.</a:t>
            </a:r>
            <a:endParaRPr lang="fr-FR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4245427" y="244829"/>
            <a:ext cx="44087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ES 2013: 4 main </a:t>
            </a:r>
            <a:r>
              <a:rPr lang="fr-FR" sz="2800" b="1" dirty="0" err="1" smtClean="0"/>
              <a:t>priorities</a:t>
            </a:r>
            <a:endParaRPr lang="fr-FR" sz="2800" b="1" dirty="0"/>
          </a:p>
        </p:txBody>
      </p:sp>
      <p:sp>
        <p:nvSpPr>
          <p:cNvPr id="6" name="Rectangle 5"/>
          <p:cNvSpPr/>
          <p:nvPr/>
        </p:nvSpPr>
        <p:spPr>
          <a:xfrm>
            <a:off x="674913" y="5585935"/>
            <a:ext cx="1086394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latin typeface="Times-Italic"/>
              </a:rPr>
              <a:t>CERN should develop a neutrino </a:t>
            </a:r>
            <a:r>
              <a:rPr lang="en-US" b="1" i="1" dirty="0" err="1">
                <a:latin typeface="Times-Italic"/>
              </a:rPr>
              <a:t>programme</a:t>
            </a:r>
            <a:r>
              <a:rPr lang="en-US" b="1" i="1" dirty="0">
                <a:latin typeface="Times-Italic"/>
              </a:rPr>
              <a:t> to pave </a:t>
            </a:r>
            <a:r>
              <a:rPr lang="en-US" b="1" i="1" dirty="0" smtClean="0">
                <a:latin typeface="Times-Italic"/>
              </a:rPr>
              <a:t>the way </a:t>
            </a:r>
            <a:r>
              <a:rPr lang="en-US" b="1" i="1" dirty="0">
                <a:latin typeface="Times-Italic"/>
              </a:rPr>
              <a:t>for a substantial European role in future long-baseline experiments. Europe should explore </a:t>
            </a:r>
            <a:r>
              <a:rPr lang="en-US" b="1" i="1" dirty="0" smtClean="0">
                <a:latin typeface="Times-Italic"/>
              </a:rPr>
              <a:t>the possibility </a:t>
            </a:r>
            <a:r>
              <a:rPr lang="en-US" b="1" i="1" dirty="0">
                <a:latin typeface="Times-Italic"/>
              </a:rPr>
              <a:t>of major participation in leading long-baseline neutrino projects in the US and Japan.</a:t>
            </a:r>
            <a:endParaRPr lang="fr-FR" b="1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5806" y="44450"/>
            <a:ext cx="1856194" cy="1104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554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278082" y="152400"/>
            <a:ext cx="44087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ES 2013: TIARA inputs</a:t>
            </a:r>
            <a:endParaRPr lang="fr-FR" sz="28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1034144" y="1491343"/>
            <a:ext cx="4054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err="1" smtClean="0"/>
              <a:t>Preliminary</a:t>
            </a:r>
            <a:r>
              <a:rPr lang="fr-FR" sz="3200" dirty="0" smtClean="0"/>
              <a:t> </a:t>
            </a:r>
            <a:r>
              <a:rPr lang="fr-FR" sz="3200" dirty="0" err="1" smtClean="0"/>
              <a:t>comments</a:t>
            </a:r>
            <a:r>
              <a:rPr lang="fr-FR" sz="3200" dirty="0" smtClean="0"/>
              <a:t>:</a:t>
            </a:r>
            <a:endParaRPr lang="fr-FR" sz="32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5806" y="44450"/>
            <a:ext cx="1856194" cy="110472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719943" y="3327270"/>
            <a:ext cx="90460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TIARA deals </a:t>
            </a:r>
            <a:r>
              <a:rPr lang="fr-FR" sz="3200" b="1" dirty="0" err="1" smtClean="0"/>
              <a:t>with</a:t>
            </a:r>
            <a:r>
              <a:rPr lang="fr-FR" sz="3200" b="1" dirty="0" smtClean="0"/>
              <a:t> R&amp;D and </a:t>
            </a:r>
            <a:r>
              <a:rPr lang="fr-FR" sz="3200" b="1" dirty="0" err="1" smtClean="0"/>
              <a:t>thus</a:t>
            </a:r>
            <a:r>
              <a:rPr lang="fr-FR" sz="3200" b="1" dirty="0" smtClean="0"/>
              <a:t> </a:t>
            </a:r>
            <a:r>
              <a:rPr lang="fr-FR" sz="3200" b="1" dirty="0" err="1" smtClean="0"/>
              <a:t>is</a:t>
            </a:r>
            <a:r>
              <a:rPr lang="fr-FR" sz="3200" b="1" dirty="0" smtClean="0"/>
              <a:t> not </a:t>
            </a:r>
            <a:r>
              <a:rPr lang="fr-FR" sz="3200" b="1" dirty="0" err="1" smtClean="0"/>
              <a:t>mandated</a:t>
            </a:r>
            <a:r>
              <a:rPr lang="fr-FR" sz="3200" b="1" dirty="0" smtClean="0"/>
              <a:t> to do </a:t>
            </a:r>
            <a:r>
              <a:rPr lang="fr-FR" sz="3200" b="1" dirty="0" err="1" smtClean="0"/>
              <a:t>recommendation</a:t>
            </a:r>
            <a:r>
              <a:rPr lang="fr-FR" sz="3200" b="1" dirty="0" smtClean="0"/>
              <a:t> for </a:t>
            </a:r>
            <a:r>
              <a:rPr lang="fr-FR" sz="3200" b="1" dirty="0" err="1" smtClean="0"/>
              <a:t>specific</a:t>
            </a:r>
            <a:r>
              <a:rPr lang="fr-FR" sz="3200" b="1" dirty="0" smtClean="0"/>
              <a:t> </a:t>
            </a:r>
            <a:r>
              <a:rPr lang="fr-FR" sz="3200" b="1" dirty="0" err="1" smtClean="0"/>
              <a:t>accelerator</a:t>
            </a:r>
            <a:r>
              <a:rPr lang="fr-FR" sz="3200" b="1" dirty="0" smtClean="0"/>
              <a:t> </a:t>
            </a:r>
            <a:r>
              <a:rPr lang="fr-FR" sz="3200" b="1" dirty="0" err="1" smtClean="0"/>
              <a:t>projects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1442098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8212410"/>
              </p:ext>
            </p:extLst>
          </p:nvPr>
        </p:nvGraphicFramePr>
        <p:xfrm>
          <a:off x="2394857" y="1233262"/>
          <a:ext cx="8229600" cy="5616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 bwMode="auto">
          <a:xfrm>
            <a:off x="2844571" y="683949"/>
            <a:ext cx="7210425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9900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Key Area Identification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9900F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8" name="Right Arrow 2"/>
          <p:cNvSpPr/>
          <p:nvPr/>
        </p:nvSpPr>
        <p:spPr bwMode="auto">
          <a:xfrm>
            <a:off x="1866798" y="3537493"/>
            <a:ext cx="2304256" cy="1008112"/>
          </a:xfrm>
          <a:prstGeom prst="rightArrow">
            <a:avLst/>
          </a:prstGeom>
          <a:noFill/>
          <a:ln w="9525" cap="flat" cmpd="sng" algn="ctr">
            <a:solidFill>
              <a:srgbClr val="99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2000" dirty="0">
                <a:solidFill>
                  <a:srgbClr val="000000"/>
                </a:solidFill>
                <a:latin typeface="Arial" charset="0"/>
                <a:cs typeface="Arial" charset="0"/>
              </a:rPr>
              <a:t>D4.1 KARA/KTI</a:t>
            </a:r>
            <a:endParaRPr lang="en-US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637311" y="0"/>
            <a:ext cx="44087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ES 2013: TIARA inputs</a:t>
            </a:r>
            <a:endParaRPr lang="fr-FR" sz="2800" b="1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5806" y="44450"/>
            <a:ext cx="1856194" cy="1104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40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947057" y="131762"/>
            <a:ext cx="11146971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9900FF"/>
                </a:solidFill>
                <a:effectLst/>
                <a:uLnTx/>
                <a:uFillTx/>
                <a:latin typeface="Arial"/>
                <a:cs typeface="Arial"/>
              </a:rPr>
              <a:t>List Key Accelerator Research Areas (KARA)</a:t>
            </a:r>
            <a:r>
              <a:rPr kumimoji="0" lang="it-IT" sz="2800" b="0" i="0" u="none" strike="noStrike" kern="0" cap="none" spc="0" normalizeH="0" noProof="0" dirty="0" smtClean="0">
                <a:ln>
                  <a:noFill/>
                </a:ln>
                <a:solidFill>
                  <a:srgbClr val="9900FF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2800" kern="0" dirty="0">
                <a:latin typeface="Arial"/>
                <a:cs typeface="Arial"/>
              </a:rPr>
              <a:t>a</a:t>
            </a:r>
            <a:r>
              <a:rPr lang="it-IT" sz="2800" kern="0" baseline="0" dirty="0" smtClean="0">
                <a:latin typeface="Arial"/>
                <a:cs typeface="Arial"/>
              </a:rPr>
              <a:t>nd</a:t>
            </a:r>
            <a:r>
              <a:rPr lang="it-IT" sz="2800" kern="0" dirty="0" smtClean="0">
                <a:latin typeface="Arial"/>
                <a:cs typeface="Arial"/>
              </a:rPr>
              <a:t> </a:t>
            </a: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9900FF"/>
                </a:solidFill>
                <a:effectLst/>
                <a:uLnTx/>
                <a:uFillTx/>
                <a:latin typeface="Arial"/>
                <a:cs typeface="Arial"/>
              </a:rPr>
              <a:t>Key Technology Issues (KTI)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9900FF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7567379"/>
              </p:ext>
            </p:extLst>
          </p:nvPr>
        </p:nvGraphicFramePr>
        <p:xfrm>
          <a:off x="2362229" y="1167941"/>
          <a:ext cx="8229600" cy="5616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5806" y="44450"/>
            <a:ext cx="1856194" cy="1104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01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2826206" y="44450"/>
            <a:ext cx="7210425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it-IT" sz="3200" b="1" kern="0" dirty="0" smtClean="0"/>
              <a:t>D4.1: 46 pages</a:t>
            </a:r>
            <a:endParaRPr lang="en-US" sz="3200" b="1" kern="0" dirty="0"/>
          </a:p>
        </p:txBody>
      </p:sp>
      <p:sp>
        <p:nvSpPr>
          <p:cNvPr id="3" name="Content Placeholder 7"/>
          <p:cNvSpPr txBox="1">
            <a:spLocks/>
          </p:cNvSpPr>
          <p:nvPr/>
        </p:nvSpPr>
        <p:spPr bwMode="auto">
          <a:xfrm>
            <a:off x="5201751" y="692696"/>
            <a:ext cx="5184576" cy="208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it-IT" sz="2400" kern="0" smtClean="0"/>
              <a:t>Issued December 2011, after approval of GC</a:t>
            </a:r>
          </a:p>
          <a:p>
            <a:pPr lvl="1"/>
            <a:r>
              <a:rPr lang="it-IT" sz="2000" kern="0" smtClean="0"/>
              <a:t>Base for WP4 Joint R&amp;D Programme</a:t>
            </a:r>
          </a:p>
          <a:p>
            <a:pPr lvl="1"/>
            <a:r>
              <a:rPr lang="it-IT" sz="2000" kern="0" smtClean="0"/>
              <a:t>Mapping R&amp;D items/Projects</a:t>
            </a:r>
            <a:endParaRPr lang="en-US" sz="2000" kern="0" dirty="0"/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343" y="836712"/>
            <a:ext cx="3528392" cy="49368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0958" y="2241738"/>
            <a:ext cx="4688011" cy="35961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2"/>
          <p:cNvSpPr txBox="1"/>
          <p:nvPr/>
        </p:nvSpPr>
        <p:spPr>
          <a:xfrm>
            <a:off x="1529343" y="5837915"/>
            <a:ext cx="86658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z="3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Difficult to </a:t>
            </a:r>
            <a:r>
              <a:rPr lang="it-IT" sz="3600" dirty="0">
                <a:solidFill>
                  <a:srgbClr val="000000"/>
                </a:solidFill>
                <a:latin typeface="Arial" charset="0"/>
                <a:cs typeface="Arial" charset="0"/>
              </a:rPr>
              <a:t>condense all in 20 m! Outline...</a:t>
            </a:r>
            <a:endParaRPr lang="en-US" sz="36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214" y="44450"/>
            <a:ext cx="1352786" cy="805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63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4237413"/>
              </p:ext>
            </p:extLst>
          </p:nvPr>
        </p:nvGraphicFramePr>
        <p:xfrm>
          <a:off x="457200" y="765175"/>
          <a:ext cx="8219256" cy="5616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8676456" y="2973297"/>
            <a:ext cx="329837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dirty="0">
                <a:solidFill>
                  <a:srgbClr val="000000"/>
                </a:solidFill>
                <a:latin typeface="Arial"/>
                <a:cs typeface="Arial"/>
              </a:rPr>
              <a:t>19 KARAs</a:t>
            </a:r>
          </a:p>
          <a:p>
            <a:r>
              <a:rPr lang="en-US" sz="3600" dirty="0">
                <a:solidFill>
                  <a:srgbClr val="000000"/>
                </a:solidFill>
                <a:latin typeface="Arial"/>
                <a:cs typeface="Arial"/>
              </a:rPr>
              <a:t>~130 KTIs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548743" y="0"/>
            <a:ext cx="49282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Main areas of R&amp;D </a:t>
            </a:r>
            <a:r>
              <a:rPr lang="fr-FR" sz="3600" dirty="0" err="1" smtClean="0"/>
              <a:t>needs</a:t>
            </a:r>
            <a:endParaRPr lang="fr-FR" sz="36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5806" y="44450"/>
            <a:ext cx="1856194" cy="1104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559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1476375" y="44450"/>
            <a:ext cx="8364311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9900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1. Accelerator Components (8 KARA)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9900F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457200" y="765175"/>
            <a:ext cx="8229600" cy="561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9900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Sources and Injectors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9900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RF structures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it-IT" kern="0" dirty="0" smtClean="0">
                <a:solidFill>
                  <a:srgbClr val="9900FF"/>
                </a:solidFill>
                <a:latin typeface="Arial"/>
                <a:cs typeface="Arial"/>
              </a:rPr>
              <a:t>RF systems</a:t>
            </a:r>
            <a:endParaRPr kumimoji="0" lang="it-IT" sz="2800" b="0" i="0" u="none" strike="noStrike" kern="0" cap="none" spc="0" normalizeH="0" baseline="0" noProof="0" dirty="0" smtClean="0">
              <a:ln>
                <a:noFill/>
              </a:ln>
              <a:solidFill>
                <a:srgbClr val="9900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9900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SC magnets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9900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Conventional NC magnets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9900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Diagnostics and instrumentation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9900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Targetry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it-IT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9900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Radiation issues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For each of these Key Areas, a further level (Key Technical Issues) is provided, with a ½-1 page description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5806" y="44450"/>
            <a:ext cx="1856194" cy="1104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387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 txBox="1">
            <a:spLocks noChangeArrowheads="1"/>
          </p:cNvSpPr>
          <p:nvPr/>
        </p:nvSpPr>
        <p:spPr bwMode="auto">
          <a:xfrm rot="16200000">
            <a:off x="-1917085" y="3496070"/>
            <a:ext cx="5327196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FF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9900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Components: KTI 1/3</a:t>
            </a:r>
            <a:endParaRPr kumimoji="0" lang="en-US" alt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9900F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graphicFrame>
        <p:nvGraphicFramePr>
          <p:cNvPr id="3" name="Group 3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273360"/>
              </p:ext>
            </p:extLst>
          </p:nvPr>
        </p:nvGraphicFramePr>
        <p:xfrm>
          <a:off x="1063221" y="109240"/>
          <a:ext cx="9272586" cy="6748760"/>
        </p:xfrm>
        <a:graphic>
          <a:graphicData uri="http://schemas.openxmlformats.org/drawingml/2006/table">
            <a:tbl>
              <a:tblPr/>
              <a:tblGrid>
                <a:gridCol w="2672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0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8771">
                <a:tc rowSpan="7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Sources and injectors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9" marB="46799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High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Brighness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Photo Injectors</a:t>
                      </a:r>
                    </a:p>
                  </a:txBody>
                  <a:tcPr marL="90000" marR="90000" marT="46799" marB="46799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96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High intensity Heavy Ion Injectors</a:t>
                      </a:r>
                    </a:p>
                  </a:txBody>
                  <a:tcPr marL="90000" marR="90000" marT="46799" marB="46799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77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High intensity Proton H-/d  Injectors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9" marB="46799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77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High-polarization electron/positron source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9" marB="46799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877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Hollow beams for proton beam collimation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9" marB="46799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877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RFQ development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9" marB="46799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877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Beam funneling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9" marB="46799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8771">
                <a:tc rowSpan="10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RF structures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9" marB="46799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Overcoming the Limits of Bulk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Nb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9" marB="46799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877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Consolidation of the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Nb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Technology for Maximum Yield at Higher Gradients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9" marB="46799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877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High Gradient Acceleration at Low RF Breakdown Rates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9" marB="46799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877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Improvements of the “Low Beta” Cavity Technology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9" marB="46799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877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Continuous-Wave Superconducting Radiofrequency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9" marB="46799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877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Variable Frequency Resonators for Synchrotrons or FFAGs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9" marB="46799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877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Couplers for SRF Cavities at High Average Power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9" marB="46799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877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RF Structures for 6D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Muon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Beam Cooling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9" marB="46799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877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Crab cavity Developments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9" marB="46799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877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Development and engineering of C-Band and X-Band RF structures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9" marB="46799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8771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RF systems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9" marB="46799" anchor="ctr" horzOverflow="overflow">
                    <a:lnL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Optimization of RF Systems for high brilliance damping rings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9" marB="46799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1877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X-Band and C-Band RF systems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9" marB="46799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1877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Precision LLRF control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9" marB="46799" horzOverflow="overflow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5806" y="44450"/>
            <a:ext cx="1856194" cy="1104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2370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1357</Words>
  <Application>Microsoft Office PowerPoint</Application>
  <PresentationFormat>Grand écran</PresentationFormat>
  <Paragraphs>199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Times-Italic</vt:lpstr>
      <vt:lpstr>Times-Roman</vt:lpstr>
      <vt:lpstr>Thème Office</vt:lpstr>
      <vt:lpstr>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CEA Saclay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ALEKSAN Roy</dc:creator>
  <cp:lastModifiedBy>ALEKSAN Roy</cp:lastModifiedBy>
  <cp:revision>24</cp:revision>
  <dcterms:created xsi:type="dcterms:W3CDTF">2018-06-20T14:40:37Z</dcterms:created>
  <dcterms:modified xsi:type="dcterms:W3CDTF">2018-06-26T07:42:28Z</dcterms:modified>
</cp:coreProperties>
</file>