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</p:sldMasterIdLst>
  <p:notesMasterIdLst>
    <p:notesMasterId r:id="rId18"/>
  </p:notesMasterIdLst>
  <p:handoutMasterIdLst>
    <p:handoutMasterId r:id="rId19"/>
  </p:handoutMasterIdLst>
  <p:sldIdLst>
    <p:sldId id="355" r:id="rId6"/>
    <p:sldId id="367" r:id="rId7"/>
    <p:sldId id="366" r:id="rId8"/>
    <p:sldId id="386" r:id="rId9"/>
    <p:sldId id="388" r:id="rId10"/>
    <p:sldId id="389" r:id="rId11"/>
    <p:sldId id="391" r:id="rId12"/>
    <p:sldId id="390" r:id="rId13"/>
    <p:sldId id="387" r:id="rId14"/>
    <p:sldId id="380" r:id="rId15"/>
    <p:sldId id="381" r:id="rId16"/>
    <p:sldId id="377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CCFFCC"/>
    <a:srgbClr val="FFFFCC"/>
    <a:srgbClr val="FFFF99"/>
    <a:srgbClr val="FFCC99"/>
    <a:srgbClr val="66FFFF"/>
    <a:srgbClr val="FF33CC"/>
    <a:srgbClr val="FFCCFF"/>
    <a:srgbClr val="FFCC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9" autoAdjust="0"/>
  </p:normalViewPr>
  <p:slideViewPr>
    <p:cSldViewPr>
      <p:cViewPr varScale="1">
        <p:scale>
          <a:sx n="55" d="100"/>
          <a:sy n="55" d="100"/>
        </p:scale>
        <p:origin x="118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TEMP\FP-EC\Projects_FP6+FP7+H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Accelerator S&amp;T Yearly EC funding</a:t>
            </a:r>
          </a:p>
          <a:p>
            <a:pPr>
              <a:defRPr sz="1600" b="1"/>
            </a:pPr>
            <a:r>
              <a:rPr lang="en-US" sz="1600" b="1"/>
              <a:t>assuming flat profile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548381452318461"/>
          <c:y val="0.17171296296296296"/>
          <c:w val="0.81346041119860013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Feuil1!$O$24</c:f>
              <c:strCache>
                <c:ptCount val="1"/>
                <c:pt idx="0">
                  <c:v>EC contribution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66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Feuil1!$Q$3:$AH$3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xVal>
          <c:yVal>
            <c:numRef>
              <c:f>Feuil1!$Q$24:$AH$24</c:f>
              <c:numCache>
                <c:formatCode>General</c:formatCode>
                <c:ptCount val="18"/>
                <c:pt idx="0">
                  <c:v>3.04</c:v>
                </c:pt>
                <c:pt idx="1">
                  <c:v>7.3344444444444443</c:v>
                </c:pt>
                <c:pt idx="2">
                  <c:v>8.0011111111111113</c:v>
                </c:pt>
                <c:pt idx="3">
                  <c:v>8.0011111111111113</c:v>
                </c:pt>
                <c:pt idx="4">
                  <c:v>10.984444444444446</c:v>
                </c:pt>
                <c:pt idx="5">
                  <c:v>7.5055555555555555</c:v>
                </c:pt>
                <c:pt idx="6">
                  <c:v>6.4833333333333334</c:v>
                </c:pt>
                <c:pt idx="7">
                  <c:v>5.7249999999999996</c:v>
                </c:pt>
                <c:pt idx="8">
                  <c:v>5.6999999999999993</c:v>
                </c:pt>
                <c:pt idx="9">
                  <c:v>4.2</c:v>
                </c:pt>
                <c:pt idx="10">
                  <c:v>4.2</c:v>
                </c:pt>
                <c:pt idx="11">
                  <c:v>3.9747500000000002</c:v>
                </c:pt>
                <c:pt idx="12">
                  <c:v>3.4997250000000002</c:v>
                </c:pt>
                <c:pt idx="13">
                  <c:v>5.1517451249999997</c:v>
                </c:pt>
                <c:pt idx="14">
                  <c:v>7.7061715</c:v>
                </c:pt>
                <c:pt idx="15">
                  <c:v>6.3334384999999997</c:v>
                </c:pt>
                <c:pt idx="16">
                  <c:v>4.9604805000000001</c:v>
                </c:pt>
                <c:pt idx="17">
                  <c:v>2.2203603749999998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BE-4433-BA1B-83872F70BDFC}"/>
            </c:ext>
          </c:extLst>
        </c:ser>
        <c:ser>
          <c:idx val="1"/>
          <c:order val="1"/>
          <c:tx>
            <c:strRef>
              <c:f>Feuil1!$O$25</c:f>
              <c:strCache>
                <c:ptCount val="1"/>
                <c:pt idx="0">
                  <c:v>nb running project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Feuil1!$Q$3:$AH$3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xVal>
          <c:yVal>
            <c:numRef>
              <c:f>Feuil1!$Q$25:$AH$25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5</c:v>
                </c:pt>
                <c:pt idx="14">
                  <c:v>8</c:v>
                </c:pt>
                <c:pt idx="15">
                  <c:v>7</c:v>
                </c:pt>
                <c:pt idx="16">
                  <c:v>4</c:v>
                </c:pt>
                <c:pt idx="17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6BE-4433-BA1B-83872F70B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391472"/>
        <c:axId val="8809168"/>
      </c:scatterChart>
      <c:valAx>
        <c:axId val="187391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809168"/>
        <c:crosses val="autoZero"/>
        <c:crossBetween val="midCat"/>
        <c:majorUnit val="2"/>
      </c:valAx>
      <c:valAx>
        <c:axId val="880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EC contribution (M€)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391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12330601531948"/>
          <c:y val="5.4474056127599276E-3"/>
          <c:w val="0.28294466316710415"/>
          <c:h val="0.16551035287255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CC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73930-333F-4098-8082-0F065E5ED03E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D9E74-558B-4A32-9A75-D192A168CA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EAA9-C327-4CBA-91A2-D692AEF187D5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2EF53-9050-4DF2-888C-8E65C18F91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1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EF53-9050-4DF2-888C-8E65C18F91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09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1F3B-3DA0-4D10-A46E-E540C7294DA0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38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1F3B-3DA0-4D10-A46E-E540C7294DA0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84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1F3B-3DA0-4D10-A46E-E540C7294DA0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5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1F3B-3DA0-4D10-A46E-E540C7294DA0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6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1F3B-3DA0-4D10-A46E-E540C7294DA0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0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1F3B-3DA0-4D10-A46E-E540C7294DA0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1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1F3B-3DA0-4D10-A46E-E540C7294DA0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7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1F3B-3DA0-4D10-A46E-E540C7294DA0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37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1F3B-3DA0-4D10-A46E-E540C7294DA0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70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1F3B-3DA0-4D10-A46E-E540C7294DA0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52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1F3B-3DA0-4D10-A46E-E540C7294DA0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9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49CD9-F812-47D8-B06C-4990666E86ED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2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00BB-C399-46E4-964A-51FFD046CD4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3D15E6-C71C-414C-A639-A6D96048D94F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6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C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140FA5-7D68-47EE-B6D8-702A15B0B001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5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924392" y="1166813"/>
            <a:ext cx="18325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R</a:t>
            </a:r>
            <a:r>
              <a:rPr lang="en-US" b="1" dirty="0">
                <a:solidFill>
                  <a:srgbClr val="000000"/>
                </a:solidFill>
              </a:rPr>
              <a:t>. </a:t>
            </a:r>
            <a:r>
              <a:rPr lang="en-US" b="1" dirty="0" smtClean="0">
                <a:solidFill>
                  <a:srgbClr val="000000"/>
                </a:solidFill>
              </a:rPr>
              <a:t>Aleksan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 TCC meeting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June 25-26, 2018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2022844" y="80963"/>
            <a:ext cx="5496826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TIARA Collaboration Council</a:t>
            </a:r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0" y="5445125"/>
            <a:ext cx="35497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General information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H2020 IA call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Preparation WP2018-2020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52" y="2971800"/>
            <a:ext cx="3419700" cy="203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801094" y="71735"/>
            <a:ext cx="1380506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6271" y="1737718"/>
            <a:ext cx="8432626" cy="224676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Reminder</a:t>
            </a:r>
            <a:r>
              <a:rPr lang="fr-FR" sz="2000" b="1" dirty="0" smtClean="0"/>
              <a:t> of </a:t>
            </a:r>
            <a:r>
              <a:rPr lang="fr-FR" sz="2000" b="1" dirty="0" err="1" smtClean="0"/>
              <a:t>next</a:t>
            </a:r>
            <a:r>
              <a:rPr lang="fr-FR" sz="2000" b="1" dirty="0" smtClean="0"/>
              <a:t> meeting </a:t>
            </a:r>
            <a:r>
              <a:rPr lang="fr-FR" sz="2000" b="1" smtClean="0"/>
              <a:t>: </a:t>
            </a:r>
            <a:r>
              <a:rPr lang="fr-FR" sz="2000" b="1" smtClean="0"/>
              <a:t>Thursday Nov</a:t>
            </a:r>
            <a:r>
              <a:rPr lang="fr-FR" sz="2000" b="1" dirty="0" smtClean="0"/>
              <a:t>. 15, </a:t>
            </a:r>
            <a:r>
              <a:rPr lang="fr-FR" sz="2000" b="1" dirty="0" smtClean="0"/>
              <a:t>2018 at CERN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Talks</a:t>
            </a:r>
            <a:r>
              <a:rPr lang="fr-FR" sz="2000" b="1" dirty="0" smtClean="0"/>
              <a:t> FCC/</a:t>
            </a:r>
            <a:r>
              <a:rPr lang="fr-FR" sz="2000" b="1" dirty="0" err="1" smtClean="0"/>
              <a:t>EuroCirCol</a:t>
            </a:r>
            <a:r>
              <a:rPr lang="fr-FR" sz="2000" b="1" dirty="0" smtClean="0"/>
              <a:t> TDR, </a:t>
            </a:r>
            <a:r>
              <a:rPr lang="fr-FR" sz="2000" b="1" dirty="0" err="1" smtClean="0"/>
              <a:t>ESSnuSB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CompactLight</a:t>
            </a:r>
            <a:endParaRPr lang="fr-FR" sz="20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000" b="1" dirty="0" smtClean="0"/>
              <a:t>Extended discussion on </a:t>
            </a:r>
            <a:r>
              <a:rPr lang="fr-FR" sz="2000" b="1" dirty="0" err="1" smtClean="0"/>
              <a:t>European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Strategy</a:t>
            </a:r>
            <a:r>
              <a:rPr lang="fr-FR" sz="2000" b="1" dirty="0" smtClean="0"/>
              <a:t> and FP9 (</a:t>
            </a:r>
            <a:r>
              <a:rPr lang="fr-FR" sz="2000" b="1" dirty="0" err="1" smtClean="0"/>
              <a:t>cont’d</a:t>
            </a:r>
            <a:r>
              <a:rPr lang="fr-FR" sz="2000" b="1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Status</a:t>
            </a:r>
            <a:r>
              <a:rPr lang="fr-FR" sz="2000" b="1" dirty="0" smtClean="0"/>
              <a:t> SEEIIST (Balkan) </a:t>
            </a:r>
            <a:r>
              <a:rPr lang="fr-FR" sz="2000" b="1" dirty="0" err="1" smtClean="0"/>
              <a:t>project</a:t>
            </a:r>
            <a:endParaRPr lang="fr-FR" sz="20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000" b="1" dirty="0" smtClean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 smtClean="0"/>
              <a:t>Proposal for </a:t>
            </a:r>
            <a:r>
              <a:rPr lang="fr-FR" sz="2000" b="1" dirty="0" err="1" smtClean="0"/>
              <a:t>following</a:t>
            </a:r>
            <a:r>
              <a:rPr lang="fr-FR" sz="2000" b="1" dirty="0" smtClean="0"/>
              <a:t> meeting : CERN,</a:t>
            </a:r>
          </a:p>
          <a:p>
            <a:r>
              <a:rPr lang="fr-FR" sz="2000" b="1" dirty="0"/>
              <a:t>	</a:t>
            </a:r>
            <a:r>
              <a:rPr lang="fr-FR" sz="2000" b="1" dirty="0" err="1" smtClean="0"/>
              <a:t>doodle</a:t>
            </a:r>
            <a:r>
              <a:rPr lang="fr-FR" sz="2000" b="1" dirty="0" smtClean="0"/>
              <a:t> for the </a:t>
            </a:r>
            <a:r>
              <a:rPr lang="fr-FR" sz="2000" b="1" dirty="0" err="1" smtClean="0"/>
              <a:t>period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Feb</a:t>
            </a:r>
            <a:r>
              <a:rPr lang="fr-FR" sz="2000" b="1" dirty="0" smtClean="0"/>
              <a:t>./March  2019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1282" y="781616"/>
            <a:ext cx="8397615" cy="707886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TCC-IRC</a:t>
            </a:r>
            <a:r>
              <a:rPr lang="fr-FR" sz="2000" b="1" dirty="0"/>
              <a:t>: TIARA Collaboration Council – </a:t>
            </a:r>
            <a:r>
              <a:rPr lang="fr-FR" sz="2000" b="1" dirty="0" err="1"/>
              <a:t>Implementation</a:t>
            </a:r>
            <a:r>
              <a:rPr lang="fr-FR" sz="2000" b="1" dirty="0"/>
              <a:t> </a:t>
            </a:r>
            <a:r>
              <a:rPr lang="fr-FR" sz="2000" b="1" dirty="0" err="1"/>
              <a:t>Review</a:t>
            </a:r>
            <a:r>
              <a:rPr lang="fr-FR" sz="2000" b="1" dirty="0"/>
              <a:t> </a:t>
            </a:r>
            <a:r>
              <a:rPr lang="fr-FR" sz="2000" b="1" dirty="0" err="1"/>
              <a:t>Committee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86272" y="5314384"/>
            <a:ext cx="831707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January</a:t>
            </a:r>
            <a:r>
              <a:rPr lang="fr-FR" sz="2000" b="1" dirty="0" smtClean="0"/>
              <a:t> 29-30, 2019 </a:t>
            </a:r>
            <a:r>
              <a:rPr lang="fr-FR" sz="2000" b="1" dirty="0"/>
              <a:t>: </a:t>
            </a:r>
            <a:r>
              <a:rPr lang="fr-FR" sz="2000" b="1" dirty="0" smtClean="0"/>
              <a:t>FCC/</a:t>
            </a:r>
            <a:r>
              <a:rPr lang="fr-FR" sz="2000" b="1" dirty="0" err="1" smtClean="0"/>
              <a:t>EuroCirCol</a:t>
            </a:r>
            <a:r>
              <a:rPr lang="fr-FR" sz="2000" b="1" dirty="0" smtClean="0"/>
              <a:t> TDR </a:t>
            </a:r>
            <a:r>
              <a:rPr lang="fr-FR" sz="2000" b="1" dirty="0" err="1" smtClean="0"/>
              <a:t>delivery</a:t>
            </a:r>
            <a:r>
              <a:rPr lang="fr-FR" sz="2000" b="1" dirty="0" smtClean="0"/>
              <a:t> meeting in Paris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June</a:t>
            </a:r>
            <a:r>
              <a:rPr lang="fr-FR" sz="2000" b="1" dirty="0" smtClean="0"/>
              <a:t> 2019 :	6th </a:t>
            </a:r>
            <a:r>
              <a:rPr lang="fr-FR" sz="2000" b="1" dirty="0"/>
              <a:t>FCC/</a:t>
            </a:r>
            <a:r>
              <a:rPr lang="fr-FR" sz="2000" b="1" dirty="0" err="1"/>
              <a:t>EuroCirCol</a:t>
            </a:r>
            <a:r>
              <a:rPr lang="fr-FR" sz="2000" b="1" dirty="0"/>
              <a:t> </a:t>
            </a:r>
            <a:r>
              <a:rPr lang="fr-FR" sz="2000" b="1" dirty="0" err="1"/>
              <a:t>annual</a:t>
            </a:r>
            <a:r>
              <a:rPr lang="fr-FR" sz="2000" b="1" dirty="0"/>
              <a:t> meeting in </a:t>
            </a:r>
            <a:r>
              <a:rPr lang="fr-FR" sz="2000" b="1" dirty="0" smtClean="0"/>
              <a:t>Brussels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 smtClean="0"/>
              <a:t>April 9-12, 2019 : ARIES </a:t>
            </a:r>
            <a:r>
              <a:rPr lang="fr-FR" sz="2000" b="1" dirty="0" err="1" smtClean="0"/>
              <a:t>Yearly</a:t>
            </a:r>
            <a:r>
              <a:rPr lang="fr-FR" sz="2000" b="1" dirty="0" smtClean="0"/>
              <a:t> meeting in Budapest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521282" y="4724400"/>
            <a:ext cx="5269917" cy="400110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meetings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6750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905000" y="152400"/>
            <a:ext cx="46482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Additional Slides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0" y="1981200"/>
            <a:ext cx="6913799" cy="4114800"/>
          </a:xfrm>
          <a:prstGeom prst="rect">
            <a:avLst/>
          </a:prstGeom>
          <a:solidFill>
            <a:srgbClr val="FFFFCC"/>
          </a:solidFill>
        </p:spPr>
      </p:pic>
    </p:spTree>
    <p:extLst>
      <p:ext uri="{BB962C8B-B14F-4D97-AF65-F5344CB8AC3E}">
        <p14:creationId xmlns:p14="http://schemas.microsoft.com/office/powerpoint/2010/main" val="39362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837596" y="76200"/>
            <a:ext cx="5468805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 Collaboration Council meetings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8918" y="2183487"/>
            <a:ext cx="1223412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Members</a:t>
            </a:r>
            <a:endParaRPr lang="fr-FR" sz="2000" b="1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595648"/>
              </p:ext>
            </p:extLst>
          </p:nvPr>
        </p:nvGraphicFramePr>
        <p:xfrm>
          <a:off x="380997" y="1371600"/>
          <a:ext cx="83820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Institute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Representative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Substitute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« IRC » (ESGARD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functions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CEA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P. Vedrine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A.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Chancé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A.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Chancé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CERN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F.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Bordry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M.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Vretenar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M.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Vretenar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CNRS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J.-L. Biarrotte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J.-L.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1" baseline="0" dirty="0" err="1" smtClean="0">
                          <a:solidFill>
                            <a:schemeClr val="tx1"/>
                          </a:solidFill>
                        </a:rPr>
                        <a:t>Biarrotte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CIEMAT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J. Perez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L. Garcia-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Tabares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L. Garcia-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Tabares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DESY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R.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Brinkmann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R. Assmann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R.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Assmann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GSI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P. Spiller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J.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Stadlmann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P. Spiller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INFN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E.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Nappi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S.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Guiducci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PSI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L.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Rivkin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T.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Garvey</a:t>
                      </a:r>
                      <a:endParaRPr lang="fr-F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T.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Garvey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STFC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G. Blair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C. Jamieson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P.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MacIntosh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UU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T.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Ekelof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T.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1" baseline="0" dirty="0" err="1" smtClean="0">
                          <a:solidFill>
                            <a:schemeClr val="tx1"/>
                          </a:solidFill>
                        </a:rPr>
                        <a:t>Ekelof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IFJ-PAN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M.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Jezabek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P.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Malecki</a:t>
                      </a:r>
                      <a:endParaRPr lang="fr-F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P.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Malecki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5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143000"/>
            <a:ext cx="6477000" cy="3790658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 bwMode="auto">
          <a:xfrm>
            <a:off x="1057969" y="3931817"/>
            <a:ext cx="2873273" cy="311646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5943600" y="4243463"/>
            <a:ext cx="11996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54679" y="595075"/>
            <a:ext cx="5093767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INFRA: WP 2016-17-INFRAINNOV 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295400" y="1638526"/>
            <a:ext cx="2398413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type of calls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5336109"/>
            <a:ext cx="755980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Not dedicated to Accelerator but could be used for diagnostics and instrumentation</a:t>
            </a:r>
            <a:r>
              <a:rPr lang="en-US" sz="2000" b="1" dirty="0"/>
              <a:t> </a:t>
            </a:r>
            <a:r>
              <a:rPr lang="en-US" sz="2000" b="1" dirty="0" smtClean="0"/>
              <a:t>: </a:t>
            </a:r>
          </a:p>
          <a:p>
            <a:pPr marL="342900" indent="-342900">
              <a:buFont typeface="Wingdings 3" panose="05040102010807070707" pitchFamily="18" charset="2"/>
              <a:buChar char=""/>
            </a:pPr>
            <a:r>
              <a:rPr lang="en-US" sz="2000" b="1" dirty="0" smtClean="0"/>
              <a:t>ATTRACT call in July 2018 </a:t>
            </a:r>
          </a:p>
          <a:p>
            <a:pPr marL="342900" indent="-342900">
              <a:buFont typeface="Wingdings 3" panose="05040102010807070707" pitchFamily="18" charset="2"/>
              <a:buChar char=""/>
            </a:pPr>
            <a:r>
              <a:rPr lang="en-US" sz="2000" b="1" dirty="0" smtClean="0"/>
              <a:t>Deadline in September 2018  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057400" y="-8580"/>
            <a:ext cx="5377626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on going calls and projects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4605" y="4932183"/>
            <a:ext cx="3608570" cy="400110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ATTRACT has been approved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4298890" y="6075089"/>
            <a:ext cx="196910" cy="47811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495800" y="5938467"/>
            <a:ext cx="3804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Action :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ARIES WP8 </a:t>
            </a:r>
            <a:r>
              <a:rPr lang="fr-FR" sz="2000" b="1" dirty="0" err="1" smtClean="0">
                <a:solidFill>
                  <a:srgbClr val="FF0000"/>
                </a:solidFill>
              </a:rPr>
              <a:t>should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prepare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bids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990600" y="29586"/>
            <a:ext cx="6705600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Past and on-going activities (History)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93478"/>
              </p:ext>
            </p:extLst>
          </p:nvPr>
        </p:nvGraphicFramePr>
        <p:xfrm>
          <a:off x="376972" y="533400"/>
          <a:ext cx="8765074" cy="6014928"/>
        </p:xfrm>
        <a:graphic>
          <a:graphicData uri="http://schemas.openxmlformats.org/drawingml/2006/table">
            <a:tbl>
              <a:tblPr/>
              <a:tblGrid>
                <a:gridCol w="1778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7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02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4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90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535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560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923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1671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282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3695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792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4954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368507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7890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89606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345788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81620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33658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53230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36851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47403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77795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06459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81425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02829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  <a:gridCol w="160927">
                  <a:extLst>
                    <a:ext uri="{9D8B030D-6E8A-4147-A177-3AD203B41FA5}">
                      <a16:colId xmlns:a16="http://schemas.microsoft.com/office/drawing/2014/main" val="20050"/>
                    </a:ext>
                  </a:extLst>
                </a:gridCol>
                <a:gridCol w="195742">
                  <a:extLst>
                    <a:ext uri="{9D8B030D-6E8A-4147-A177-3AD203B41FA5}">
                      <a16:colId xmlns:a16="http://schemas.microsoft.com/office/drawing/2014/main" val="2005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5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5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Accelerator R&amp;D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CARE (IA)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(IA)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EuCARD2 (IA)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ARIES (IA)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EUROTEV (DS)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EURISOL  (DS)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EUROnu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(DS)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HiLumi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(DS)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EuroCIRCOL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(DS)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EuPRAXIA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(DS)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ESSnuSB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(DS)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CompactLight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(DS)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SLHC-PP (PP)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1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ILC-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HiGrad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(PP) 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TIARA (PP)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EUROLEAP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AMICI (INNOV)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EASYTrain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(MSC)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6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Fusumatech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(FET)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cxnSp>
        <p:nvCxnSpPr>
          <p:cNvPr id="13" name="Connecteur droit 12"/>
          <p:cNvCxnSpPr/>
          <p:nvPr/>
        </p:nvCxnSpPr>
        <p:spPr>
          <a:xfrm>
            <a:off x="8077200" y="836712"/>
            <a:ext cx="36004" cy="57116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-76200" y="1232756"/>
            <a:ext cx="550151" cy="541430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P6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P7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P7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H20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P6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P6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P7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P7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H20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H20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H20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H20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P7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P7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P7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P6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H20</a:t>
            </a:r>
            <a:endParaRPr lang="fr-FR" sz="1600" b="1" dirty="0"/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H20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dirty="0" smtClean="0"/>
              <a:t>H20</a:t>
            </a:r>
            <a:endParaRPr lang="fr-FR" sz="1600" b="1" dirty="0"/>
          </a:p>
        </p:txBody>
      </p:sp>
      <p:sp>
        <p:nvSpPr>
          <p:cNvPr id="15" name="ZoneTexte 14"/>
          <p:cNvSpPr txBox="1"/>
          <p:nvPr/>
        </p:nvSpPr>
        <p:spPr>
          <a:xfrm rot="19742688">
            <a:off x="102034" y="2263276"/>
            <a:ext cx="9110871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ESGARD/TIARA has set up a successful strategy for developing a coordinated collaborative long term (&gt;15 years) </a:t>
            </a:r>
            <a:r>
              <a:rPr lang="en-US" sz="2400" dirty="0" err="1" smtClean="0">
                <a:latin typeface="Calibri" panose="020F0502020204030204" pitchFamily="34" charset="0"/>
              </a:rPr>
              <a:t>programme</a:t>
            </a:r>
            <a:r>
              <a:rPr lang="en-US" sz="2400" dirty="0" smtClean="0">
                <a:latin typeface="Calibri" panose="020F0502020204030204" pitchFamily="34" charset="0"/>
              </a:rPr>
              <a:t> in accelerator R&amp;D! </a:t>
            </a:r>
          </a:p>
          <a:p>
            <a:pPr algn="l"/>
            <a:r>
              <a:rPr lang="en-US" sz="2400" dirty="0" smtClean="0">
                <a:latin typeface="Wingdings 3" panose="05040102010807070707" pitchFamily="18" charset="2"/>
              </a:rPr>
              <a:t>a</a:t>
            </a:r>
            <a:r>
              <a:rPr lang="en-US" sz="2400" dirty="0" smtClean="0">
                <a:latin typeface="Calibri" panose="020F0502020204030204" pitchFamily="34" charset="0"/>
              </a:rPr>
              <a:t> 19 projects supported: Total cost &gt;305M€ (EC contribution 105M€)</a:t>
            </a:r>
          </a:p>
          <a:p>
            <a:pPr marL="342900" indent="-342900" algn="l">
              <a:buFont typeface="Wingdings 3" panose="05040102010807070707" pitchFamily="18" charset="2"/>
              <a:buChar char="a"/>
            </a:pPr>
            <a:r>
              <a:rPr lang="en-US" sz="2400" dirty="0" smtClean="0">
                <a:latin typeface="Calibri" panose="020F0502020204030204" pitchFamily="34" charset="0"/>
              </a:rPr>
              <a:t>More than 100 partners (labs, Uni., industry) in 21 countries involved</a:t>
            </a:r>
          </a:p>
          <a:p>
            <a:pPr marL="342900" indent="-342900" algn="l">
              <a:buFont typeface="Wingdings 3" panose="05040102010807070707" pitchFamily="18" charset="2"/>
              <a:buChar char="a"/>
            </a:pPr>
            <a:r>
              <a:rPr lang="en-US" sz="2400" dirty="0" smtClean="0">
                <a:latin typeface="Calibri" panose="020F0502020204030204" pitchFamily="34" charset="0"/>
              </a:rPr>
              <a:t>LINAC4, ELBE, FLASH, XFEL, ESS, HL-LHC, FAIR,…</a:t>
            </a:r>
          </a:p>
        </p:txBody>
      </p:sp>
    </p:spTree>
    <p:extLst>
      <p:ext uri="{BB962C8B-B14F-4D97-AF65-F5344CB8AC3E}">
        <p14:creationId xmlns:p14="http://schemas.microsoft.com/office/powerpoint/2010/main" val="33648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143000" y="-1772"/>
            <a:ext cx="6934200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Past and on-going activities (History)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517330"/>
              </p:ext>
            </p:extLst>
          </p:nvPr>
        </p:nvGraphicFramePr>
        <p:xfrm>
          <a:off x="762000" y="762000"/>
          <a:ext cx="7467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0999" y="5791200"/>
            <a:ext cx="8153401" cy="707886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2018, the total funding received from EC for on-going projects reaches 7.7 M€.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553200" y="1828800"/>
            <a:ext cx="0" cy="762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7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404464" y="-1895"/>
            <a:ext cx="4738028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Discussions with the EC for H2020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41261" y="4518433"/>
            <a:ext cx="479618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sz="1800" b="1" dirty="0" smtClean="0"/>
              <a:t>DS</a:t>
            </a:r>
            <a:endParaRPr lang="fr-FR" sz="1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56787" y="2600813"/>
            <a:ext cx="2213170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sz="1800" b="1" dirty="0" smtClean="0"/>
              <a:t>PP for ESFRI RM18</a:t>
            </a:r>
            <a:endParaRPr lang="fr-FR" sz="1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20460" y="3836622"/>
            <a:ext cx="2700419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sz="1800" b="1" dirty="0" err="1" smtClean="0"/>
              <a:t>Impl</a:t>
            </a:r>
            <a:r>
              <a:rPr lang="fr-FR" sz="1800" b="1" dirty="0" smtClean="0"/>
              <a:t>. for ESFRI/OWCRI</a:t>
            </a:r>
            <a:endParaRPr lang="fr-FR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140938" y="474246"/>
            <a:ext cx="7807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</a:rPr>
              <a:t>Development and Long </a:t>
            </a:r>
            <a:r>
              <a:rPr lang="en-US" sz="2400" b="1" dirty="0">
                <a:solidFill>
                  <a:schemeClr val="bg1"/>
                </a:solidFill>
              </a:rPr>
              <a:t>Term </a:t>
            </a:r>
            <a:r>
              <a:rPr lang="en-US" sz="2400" b="1" dirty="0" smtClean="0">
                <a:solidFill>
                  <a:schemeClr val="bg1"/>
                </a:solidFill>
              </a:rPr>
              <a:t>Sustainability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103275"/>
              </p:ext>
            </p:extLst>
          </p:nvPr>
        </p:nvGraphicFramePr>
        <p:xfrm>
          <a:off x="3069957" y="888732"/>
          <a:ext cx="6019800" cy="46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33075825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5563424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68783131"/>
                    </a:ext>
                  </a:extLst>
                </a:gridCol>
                <a:gridCol w="714160">
                  <a:extLst>
                    <a:ext uri="{9D8B030D-6E8A-4147-A177-3AD203B41FA5}">
                      <a16:colId xmlns:a16="http://schemas.microsoft.com/office/drawing/2014/main" val="3650992461"/>
                    </a:ext>
                  </a:extLst>
                </a:gridCol>
                <a:gridCol w="1343239">
                  <a:extLst>
                    <a:ext uri="{9D8B030D-6E8A-4147-A177-3AD203B41FA5}">
                      <a16:colId xmlns:a16="http://schemas.microsoft.com/office/drawing/2014/main" val="2659355568"/>
                    </a:ext>
                  </a:extLst>
                </a:gridCol>
              </a:tblGrid>
              <a:tr h="4152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Topics (Type of Action)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Budgets (EUR million)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Deadlines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extLst>
                  <a:ext uri="{0D108BD9-81ED-4DB2-BD59-A6C34878D82A}">
                    <a16:rowId xmlns:a16="http://schemas.microsoft.com/office/drawing/2014/main" val="2348157353"/>
                  </a:ext>
                </a:extLst>
              </a:tr>
              <a:tr h="2912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2018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2019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2020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91565"/>
                  </a:ext>
                </a:extLst>
              </a:tr>
              <a:tr h="16714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Opening: 05 Dec 2017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58886"/>
                  </a:ext>
                </a:extLst>
              </a:tr>
              <a:tr h="4152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INFRADEV-03-2018-2019 (RIA)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15.00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22 Mar 2018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extLst>
                  <a:ext uri="{0D108BD9-81ED-4DB2-BD59-A6C34878D82A}">
                    <a16:rowId xmlns:a16="http://schemas.microsoft.com/office/drawing/2014/main" val="2965131132"/>
                  </a:ext>
                </a:extLst>
              </a:tr>
              <a:tr h="16714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Opening: 16 Oct 2018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885169"/>
                  </a:ext>
                </a:extLst>
              </a:tr>
              <a:tr h="4152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INFRADEV-02-2019-2020 (CSA)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20.00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29 Jan 2019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extLst>
                  <a:ext uri="{0D108BD9-81ED-4DB2-BD59-A6C34878D82A}">
                    <a16:rowId xmlns:a16="http://schemas.microsoft.com/office/drawing/2014/main" val="633970618"/>
                  </a:ext>
                </a:extLst>
              </a:tr>
              <a:tr h="4152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u="sng" dirty="0">
                          <a:effectLst/>
                        </a:rPr>
                        <a:t>INFRADEV-04-2019 (RIA)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u="none" dirty="0">
                          <a:effectLst/>
                        </a:rPr>
                        <a:t>20.00</a:t>
                      </a:r>
                      <a:endParaRPr lang="fr-FR" sz="14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3078" marR="43078" marT="43078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98103"/>
                  </a:ext>
                </a:extLst>
              </a:tr>
              <a:tr h="16714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Opening: 14 Nov 2018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814257"/>
                  </a:ext>
                </a:extLst>
              </a:tr>
              <a:tr h="539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INFRADEV-03-2018-2019 (RIA)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u="none" dirty="0" smtClean="0">
                          <a:effectLst/>
                        </a:rPr>
                        <a:t>40.00</a:t>
                      </a:r>
                      <a:endParaRPr lang="fr-FR" sz="14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20 Mar 2019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extLst>
                  <a:ext uri="{0D108BD9-81ED-4DB2-BD59-A6C34878D82A}">
                    <a16:rowId xmlns:a16="http://schemas.microsoft.com/office/drawing/2014/main" val="1341602755"/>
                  </a:ext>
                </a:extLst>
              </a:tr>
              <a:tr h="16714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Opening: 25 Jul 2019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115287"/>
                  </a:ext>
                </a:extLst>
              </a:tr>
              <a:tr h="4152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INFRADEV-01-2019-2020 (RIA)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20.00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10.00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12 Nov 2019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extLst>
                  <a:ext uri="{0D108BD9-81ED-4DB2-BD59-A6C34878D82A}">
                    <a16:rowId xmlns:a16="http://schemas.microsoft.com/office/drawing/2014/main" val="3340171578"/>
                  </a:ext>
                </a:extLst>
              </a:tr>
              <a:tr h="539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Overall indicative budget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>
                          <a:effectLst/>
                        </a:rPr>
                        <a:t>15.00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u="none" dirty="0" smtClean="0">
                          <a:effectLst/>
                        </a:rPr>
                        <a:t>100.00</a:t>
                      </a:r>
                      <a:endParaRPr lang="fr-FR" sz="14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10.00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78" marR="43078" marT="43078" marB="0"/>
                </a:tc>
                <a:extLst>
                  <a:ext uri="{0D108BD9-81ED-4DB2-BD59-A6C34878D82A}">
                    <a16:rowId xmlns:a16="http://schemas.microsoft.com/office/drawing/2014/main" val="984471355"/>
                  </a:ext>
                </a:extLst>
              </a:tr>
            </a:tbl>
          </a:graphicData>
        </a:graphic>
      </p:graphicFrame>
      <p:sp>
        <p:nvSpPr>
          <p:cNvPr id="11" name="Ellipse 10"/>
          <p:cNvSpPr/>
          <p:nvPr/>
        </p:nvSpPr>
        <p:spPr>
          <a:xfrm>
            <a:off x="2971800" y="4529398"/>
            <a:ext cx="4699365" cy="3474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69538" y="1905965"/>
            <a:ext cx="2700419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sz="1800" b="1" dirty="0" err="1" smtClean="0"/>
              <a:t>Impl</a:t>
            </a:r>
            <a:r>
              <a:rPr lang="fr-FR" sz="1800" b="1" dirty="0" smtClean="0"/>
              <a:t>. for ESFRI/OWCRI</a:t>
            </a:r>
            <a:endParaRPr lang="fr-FR" sz="1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69905" y="3033016"/>
            <a:ext cx="2708947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sz="1800" b="1" smtClean="0"/>
              <a:t>Fast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Track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operation</a:t>
            </a:r>
            <a:r>
              <a:rPr lang="fr-FR" sz="1800" b="1" dirty="0" smtClean="0"/>
              <a:t> ELI</a:t>
            </a:r>
            <a:endParaRPr lang="fr-FR" sz="18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352092" y="5429180"/>
            <a:ext cx="6842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Action : TIARA </a:t>
            </a:r>
            <a:r>
              <a:rPr lang="fr-FR" sz="2000" b="1" dirty="0" err="1" smtClean="0">
                <a:solidFill>
                  <a:schemeClr val="bg1"/>
                </a:solidFill>
              </a:rPr>
              <a:t>reviews</a:t>
            </a:r>
            <a:r>
              <a:rPr lang="fr-FR" sz="2000" b="1" dirty="0" smtClean="0">
                <a:solidFill>
                  <a:schemeClr val="bg1"/>
                </a:solidFill>
              </a:rPr>
              <a:t> and </a:t>
            </a:r>
            <a:r>
              <a:rPr lang="fr-FR" sz="2000" b="1" dirty="0" err="1" smtClean="0">
                <a:solidFill>
                  <a:schemeClr val="bg1"/>
                </a:solidFill>
              </a:rPr>
              <a:t>oversees</a:t>
            </a:r>
            <a:r>
              <a:rPr lang="fr-FR" sz="2000" b="1" dirty="0" smtClean="0">
                <a:solidFill>
                  <a:schemeClr val="bg1"/>
                </a:solidFill>
              </a:rPr>
              <a:t> the </a:t>
            </a:r>
            <a:r>
              <a:rPr lang="fr-FR" sz="2000" b="1" dirty="0" err="1" smtClean="0">
                <a:solidFill>
                  <a:schemeClr val="bg1"/>
                </a:solidFill>
              </a:rPr>
              <a:t>preparation</a:t>
            </a:r>
            <a:r>
              <a:rPr lang="fr-FR" sz="2000" b="1" dirty="0" smtClean="0">
                <a:solidFill>
                  <a:schemeClr val="bg1"/>
                </a:solidFill>
              </a:rPr>
              <a:t> of </a:t>
            </a:r>
            <a:r>
              <a:rPr lang="fr-FR" sz="2000" b="1" dirty="0" err="1" smtClean="0">
                <a:solidFill>
                  <a:schemeClr val="bg1"/>
                </a:solidFill>
              </a:rPr>
              <a:t>bids</a:t>
            </a:r>
            <a:endParaRPr lang="fr-FR" sz="2000" b="1" dirty="0" smtClean="0">
              <a:solidFill>
                <a:schemeClr val="bg1"/>
              </a:solidFill>
            </a:endParaRPr>
          </a:p>
          <a:p>
            <a:r>
              <a:rPr lang="fr-FR" sz="2000" b="1" dirty="0" smtClean="0">
                <a:solidFill>
                  <a:schemeClr val="bg1"/>
                </a:solidFill>
              </a:rPr>
              <a:t>(</a:t>
            </a:r>
            <a:r>
              <a:rPr lang="fr-FR" sz="2000" b="1" dirty="0" err="1" smtClean="0">
                <a:solidFill>
                  <a:schemeClr val="bg1"/>
                </a:solidFill>
              </a:rPr>
              <a:t>See</a:t>
            </a:r>
            <a:r>
              <a:rPr lang="fr-FR" sz="2000" b="1" dirty="0" smtClean="0">
                <a:solidFill>
                  <a:schemeClr val="bg1"/>
                </a:solidFill>
              </a:rPr>
              <a:t> discussion </a:t>
            </a:r>
            <a:r>
              <a:rPr lang="fr-FR" sz="2000" b="1" dirty="0" err="1" smtClean="0">
                <a:solidFill>
                  <a:schemeClr val="bg1"/>
                </a:solidFill>
              </a:rPr>
              <a:t>later</a:t>
            </a:r>
            <a:r>
              <a:rPr lang="fr-FR" sz="2000" b="1" dirty="0" smtClean="0">
                <a:solidFill>
                  <a:schemeClr val="bg1"/>
                </a:solidFill>
              </a:rPr>
              <a:t>)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070" y="6059439"/>
            <a:ext cx="826793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Indicative budget for 2020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EUR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million ?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INFRADEV-02-2020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Preparatory Phase of new ESFRI projects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09768" y="1125155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INFRADEV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429000" y="935911"/>
            <a:ext cx="2133600" cy="588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743200" y="0"/>
            <a:ext cx="4617803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with the EC for H2020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3366" y="3353637"/>
            <a:ext cx="2268634" cy="1477328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sz="1800" b="1" dirty="0" smtClean="0"/>
              <a:t>IA </a:t>
            </a:r>
            <a:r>
              <a:rPr lang="fr-FR" sz="1800" b="1" dirty="0" err="1" smtClean="0"/>
              <a:t>advanced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commu</a:t>
            </a:r>
            <a:r>
              <a:rPr lang="fr-FR" sz="1800" b="1" dirty="0" smtClean="0"/>
              <a:t>.</a:t>
            </a:r>
          </a:p>
          <a:p>
            <a:r>
              <a:rPr lang="fr-FR" b="1" dirty="0" smtClean="0"/>
              <a:t>(NA,TNA, JRA)</a:t>
            </a:r>
            <a:endParaRPr lang="fr-FR" sz="1800" b="1" dirty="0" smtClean="0"/>
          </a:p>
          <a:p>
            <a:r>
              <a:rPr lang="fr-FR" b="1" dirty="0" err="1" smtClean="0"/>
              <a:t>Targeted</a:t>
            </a:r>
            <a:r>
              <a:rPr lang="fr-FR" b="1" dirty="0" smtClean="0"/>
              <a:t> call :</a:t>
            </a:r>
          </a:p>
          <a:p>
            <a:r>
              <a:rPr lang="fr-FR" b="1" dirty="0" smtClean="0"/>
              <a:t>2018: </a:t>
            </a:r>
            <a:r>
              <a:rPr lang="fr-FR" sz="1800" b="1" dirty="0" smtClean="0"/>
              <a:t>23 topics </a:t>
            </a:r>
          </a:p>
          <a:p>
            <a:r>
              <a:rPr lang="fr-FR" b="1" dirty="0" smtClean="0"/>
              <a:t>2019: 20 topics</a:t>
            </a:r>
            <a:endParaRPr lang="fr-FR" sz="1800" b="1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84034"/>
              </p:ext>
            </p:extLst>
          </p:nvPr>
        </p:nvGraphicFramePr>
        <p:xfrm>
          <a:off x="2702000" y="1836178"/>
          <a:ext cx="6366383" cy="3034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3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Topics (Type of Action)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Budgets (EUR million)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Deadlines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2018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2019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Opening: 05 Dec 2017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INFRAIA-01-2018-2019 (RIA)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101.50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22 Mar 2018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Opening: 14 Nov 2018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INFRAIA-01-2018-2019 (RIA)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125.00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20 Mar 2019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Overall indicative budget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101.50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125.00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754283"/>
            <a:ext cx="9068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400" b="1" dirty="0">
                <a:solidFill>
                  <a:schemeClr val="bg1"/>
                </a:solidFill>
              </a:rPr>
              <a:t>Integrating/opening </a:t>
            </a:r>
            <a:r>
              <a:rPr lang="en-US" sz="2400" b="1" dirty="0" smtClean="0">
                <a:solidFill>
                  <a:schemeClr val="bg1"/>
                </a:solidFill>
              </a:rPr>
              <a:t>European Infrastructures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399" y="5194383"/>
            <a:ext cx="8915983" cy="1410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Indicative </a:t>
            </a:r>
            <a:r>
              <a:rPr lang="en-GB" sz="2000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 for 2020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 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155 million ?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INFRAIA-02-2020: Integrating Activities for Starting Communities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INFRAIA-03-2020: Pilot for a new model of Integrating Activities</a:t>
            </a:r>
            <a:endParaRPr lang="fr-FR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48163" y="2220050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INFRAIA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004732" y="1919563"/>
            <a:ext cx="2590800" cy="823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3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743200" y="0"/>
            <a:ext cx="4617803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with the EC for H2020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6946" y="2809459"/>
            <a:ext cx="2046394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HPC use for </a:t>
            </a:r>
            <a:r>
              <a:rPr lang="fr-FR" b="1" dirty="0" err="1" smtClean="0">
                <a:solidFill>
                  <a:srgbClr val="000000"/>
                </a:solidFill>
              </a:rPr>
              <a:t>SMEs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8636" y="3733799"/>
            <a:ext cx="2108269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Network of RI-ILO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54283"/>
            <a:ext cx="9068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400" b="1" dirty="0" smtClean="0">
                <a:solidFill>
                  <a:schemeClr val="bg1"/>
                </a:solidFill>
              </a:rPr>
              <a:t>Innovation</a:t>
            </a:r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940000"/>
              </p:ext>
            </p:extLst>
          </p:nvPr>
        </p:nvGraphicFramePr>
        <p:xfrm>
          <a:off x="2725566" y="990600"/>
          <a:ext cx="6342817" cy="3641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5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7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Topics (Type of Action)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932" marR="69932" marT="69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Budgets (EUR million)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932" marR="69932" marT="69932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Deadlines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932" marR="69932" marT="69932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2019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932" marR="69932" marT="69932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3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Opening: 10 Oct 2018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932" marR="69932" marT="69932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INFRAINNOV-01-2019 (RIA)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932" marR="69932" marT="69932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8.00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932" marR="69932" marT="69932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29 Jan 2019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932" marR="69932" marT="69932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3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Opening: 14 Nov 2018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932" marR="69932" marT="69932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INFRAINNOV-02-2019 (CSA)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932" marR="69932" marT="69932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1.50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932" marR="69932" marT="69932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20 Mar 2019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932" marR="69932" marT="69932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Overall indicative budget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932" marR="69932" marT="69932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9.50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932" marR="69932" marT="69932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32" marR="69932" marT="69932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186827"/>
            <a:ext cx="8469747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INFRAINNOV-03-2020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Co-Innovation platform for research infrastructure technologies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INFRAINNOV-04-2020: Innovation 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pilots (accelerators considered)</a:t>
            </a:r>
          </a:p>
          <a:p>
            <a:pPr algn="just">
              <a:lnSpc>
                <a:spcPct val="115000"/>
              </a:lnSpc>
            </a:pP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amount for the call : 60M€ (under discussion)</a:t>
            </a:r>
            <a:endParaRPr lang="fr-FR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547" y="6004999"/>
            <a:ext cx="8534400" cy="792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57200" y="4800463"/>
            <a:ext cx="286488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Indicative budget for 2020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39981" y="1410097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INFRAINNOV</a:t>
            </a:r>
            <a:endParaRPr lang="fr-FR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3322086" y="1087896"/>
            <a:ext cx="2545313" cy="825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6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22421"/>
              </p:ext>
            </p:extLst>
          </p:nvPr>
        </p:nvGraphicFramePr>
        <p:xfrm>
          <a:off x="2590801" y="1143001"/>
          <a:ext cx="6553199" cy="4091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48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Topics </a:t>
                      </a:r>
                      <a:r>
                        <a:rPr lang="en-GB" sz="1800" dirty="0">
                          <a:effectLst/>
                        </a:rPr>
                        <a:t>(Type of Action)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Budgets (EUR million)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Deadlines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2018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2019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69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Opening: 05 Dec 2017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INFRASUPP-01-2018-2019 (RIA)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6.00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22 Mar 2018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INFRASUPP-01-2018-2019 (CSA)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6.00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69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Opening: 14 Nov 2018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INFRASUPP-01-2018-2019 (CSA)</a:t>
                      </a:r>
                      <a:endParaRPr lang="fr-FR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INFRASUPP-01-2018-2019 (RIA)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27.00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20 Mar 2019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Overall indicative budget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12.00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</a:rPr>
                        <a:t>27.00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69" marR="71369" marT="7136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6858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sz="2400" b="1" dirty="0" smtClean="0">
                <a:solidFill>
                  <a:schemeClr val="bg1"/>
                </a:solidFill>
              </a:rPr>
              <a:t>Policy </a:t>
            </a:r>
            <a:r>
              <a:rPr lang="en-US" sz="2400" b="1" dirty="0">
                <a:solidFill>
                  <a:schemeClr val="bg1"/>
                </a:solidFill>
              </a:rPr>
              <a:t>and international </a:t>
            </a:r>
            <a:r>
              <a:rPr lang="en-US" sz="2400" b="1" dirty="0" smtClean="0">
                <a:solidFill>
                  <a:schemeClr val="bg1"/>
                </a:solidFill>
              </a:rPr>
              <a:t>actions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43000" y="2905163"/>
            <a:ext cx="1422184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SESAME….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2067" y="3274495"/>
            <a:ext cx="1928733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ERIC network….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424772" y="0"/>
            <a:ext cx="4738028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Discussions with the EC for H2020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1194482"/>
            <a:ext cx="2590800" cy="939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530631" y="1518482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INFRASUPP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061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5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èle par défaut">
  <a:themeElements>
    <a:clrScheme name="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8D4FF55EBF84292D49BEBD52A9866" ma:contentTypeVersion="0" ma:contentTypeDescription="Create a new document." ma:contentTypeScope="" ma:versionID="aca9b3d5b31084eb874877897abcdd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76e8e88a7ff487aa0f9596b7fbedd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E8E5F3-A8F2-4E1F-9CF4-E427E43ADB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221CCF-AADF-46C2-AE96-E5CC90EE01F7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64CAB3F-9118-4216-8E8F-18C8FADAFA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13911</TotalTime>
  <Words>916</Words>
  <Application>Microsoft Office PowerPoint</Application>
  <PresentationFormat>Affichage à l'écran (4:3)</PresentationFormat>
  <Paragraphs>300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 3</vt:lpstr>
      <vt:lpstr>Modèle par défaut</vt:lpstr>
      <vt:lpstr>3_Modèle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Szeberenyi</dc:creator>
  <cp:lastModifiedBy>ALEKSAN Roy</cp:lastModifiedBy>
  <cp:revision>472</cp:revision>
  <cp:lastPrinted>2015-02-24T14:08:54Z</cp:lastPrinted>
  <dcterms:created xsi:type="dcterms:W3CDTF">2006-08-16T00:00:00Z</dcterms:created>
  <dcterms:modified xsi:type="dcterms:W3CDTF">2018-06-25T10:11:44Z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0x0101005DC8D4FF55EBF84292D49BEBD52A9866</vt:lpwstr>
  </property>
</Properties>
</file>