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367" r:id="rId2"/>
    <p:sldId id="381" r:id="rId3"/>
    <p:sldId id="382" r:id="rId4"/>
    <p:sldId id="383" r:id="rId5"/>
    <p:sldId id="384" r:id="rId6"/>
    <p:sldId id="385" r:id="rId7"/>
    <p:sldId id="386" r:id="rId8"/>
    <p:sldId id="266" r:id="rId9"/>
    <p:sldId id="345" r:id="rId10"/>
    <p:sldId id="368" r:id="rId11"/>
    <p:sldId id="369" r:id="rId12"/>
    <p:sldId id="356" r:id="rId13"/>
    <p:sldId id="370" r:id="rId14"/>
    <p:sldId id="262" r:id="rId15"/>
    <p:sldId id="263" r:id="rId16"/>
    <p:sldId id="270" r:id="rId17"/>
    <p:sldId id="371" r:id="rId18"/>
    <p:sldId id="353" r:id="rId19"/>
    <p:sldId id="372" r:id="rId20"/>
    <p:sldId id="283" r:id="rId21"/>
    <p:sldId id="275" r:id="rId22"/>
    <p:sldId id="281" r:id="rId23"/>
    <p:sldId id="360" r:id="rId24"/>
    <p:sldId id="373" r:id="rId25"/>
    <p:sldId id="374" r:id="rId26"/>
    <p:sldId id="363" r:id="rId27"/>
    <p:sldId id="365" r:id="rId28"/>
    <p:sldId id="364" r:id="rId29"/>
    <p:sldId id="366" r:id="rId30"/>
    <p:sldId id="375" r:id="rId31"/>
    <p:sldId id="391" r:id="rId32"/>
    <p:sldId id="392" r:id="rId33"/>
    <p:sldId id="393" r:id="rId34"/>
    <p:sldId id="394" r:id="rId35"/>
    <p:sldId id="376" r:id="rId36"/>
    <p:sldId id="377" r:id="rId37"/>
    <p:sldId id="378" r:id="rId38"/>
    <p:sldId id="347" r:id="rId39"/>
    <p:sldId id="379" r:id="rId40"/>
    <p:sldId id="387" r:id="rId41"/>
    <p:sldId id="264" r:id="rId4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A36803-6A37-FA40-8636-039F1454D479}">
          <p14:sldIdLst>
            <p14:sldId id="367"/>
            <p14:sldId id="381"/>
            <p14:sldId id="382"/>
            <p14:sldId id="383"/>
            <p14:sldId id="384"/>
            <p14:sldId id="385"/>
            <p14:sldId id="386"/>
            <p14:sldId id="266"/>
            <p14:sldId id="345"/>
            <p14:sldId id="368"/>
            <p14:sldId id="369"/>
            <p14:sldId id="356"/>
            <p14:sldId id="370"/>
            <p14:sldId id="262"/>
            <p14:sldId id="263"/>
            <p14:sldId id="270"/>
            <p14:sldId id="371"/>
            <p14:sldId id="353"/>
            <p14:sldId id="372"/>
            <p14:sldId id="283"/>
            <p14:sldId id="275"/>
            <p14:sldId id="281"/>
            <p14:sldId id="360"/>
            <p14:sldId id="373"/>
            <p14:sldId id="374"/>
            <p14:sldId id="363"/>
            <p14:sldId id="365"/>
            <p14:sldId id="364"/>
            <p14:sldId id="366"/>
            <p14:sldId id="375"/>
            <p14:sldId id="391"/>
            <p14:sldId id="392"/>
            <p14:sldId id="393"/>
            <p14:sldId id="394"/>
            <p14:sldId id="376"/>
            <p14:sldId id="377"/>
            <p14:sldId id="378"/>
            <p14:sldId id="347"/>
            <p14:sldId id="379"/>
            <p14:sldId id="387"/>
            <p14:sldId id="264"/>
          </p14:sldIdLst>
        </p14:section>
      </p14:sectionLst>
    </p:ext>
    <p:ext uri="{EFAFB233-063F-42B5-8137-9DF3F51BA10A}">
      <p15:sldGuideLst xmlns:p15="http://schemas.microsoft.com/office/powerpoint/2012/main">
        <p15:guide id="1" orient="horz" pos="3203" userDrawn="1">
          <p15:clr>
            <a:srgbClr val="A4A3A4"/>
          </p15:clr>
        </p15:guide>
        <p15:guide id="2" pos="147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a:srgbClr val="51A7F9"/>
    <a:srgbClr val="005268"/>
    <a:srgbClr val="007DAA"/>
    <a:srgbClr val="006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0" autoAdjust="0"/>
    <p:restoredTop sz="95040" autoAdjust="0"/>
  </p:normalViewPr>
  <p:slideViewPr>
    <p:cSldViewPr>
      <p:cViewPr varScale="1">
        <p:scale>
          <a:sx n="102" d="100"/>
          <a:sy n="102" d="100"/>
        </p:scale>
        <p:origin x="312" y="184"/>
      </p:cViewPr>
      <p:guideLst>
        <p:guide orient="horz" pos="3203"/>
        <p:guide pos="147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10"/>
            <c:spPr>
              <a:solidFill>
                <a:srgbClr val="FF0000"/>
              </a:solidFill>
              <a:ln>
                <a:noFill/>
              </a:ln>
            </c:spPr>
          </c:marker>
          <c:dPt>
            <c:idx val="0"/>
            <c:marker>
              <c:spPr>
                <a:solidFill>
                  <a:srgbClr val="0000FF"/>
                </a:solidFill>
                <a:ln>
                  <a:noFill/>
                </a:ln>
              </c:spPr>
            </c:marker>
            <c:bubble3D val="0"/>
            <c:extLst>
              <c:ext xmlns:c16="http://schemas.microsoft.com/office/drawing/2014/chart" uri="{C3380CC4-5D6E-409C-BE32-E72D297353CC}">
                <c16:uniqueId val="{00000000-DE8B-5444-B808-5925CBDB9862}"/>
              </c:ext>
            </c:extLst>
          </c:dPt>
          <c:dPt>
            <c:idx val="1"/>
            <c:marker>
              <c:spPr>
                <a:solidFill>
                  <a:srgbClr val="0000FF"/>
                </a:solidFill>
                <a:ln>
                  <a:noFill/>
                </a:ln>
              </c:spPr>
            </c:marker>
            <c:bubble3D val="0"/>
            <c:extLst>
              <c:ext xmlns:c16="http://schemas.microsoft.com/office/drawing/2014/chart" uri="{C3380CC4-5D6E-409C-BE32-E72D297353CC}">
                <c16:uniqueId val="{00000001-DE8B-5444-B808-5925CBDB9862}"/>
              </c:ext>
            </c:extLst>
          </c:dPt>
          <c:dPt>
            <c:idx val="4"/>
            <c:marker>
              <c:spPr>
                <a:solidFill>
                  <a:srgbClr val="0000FF"/>
                </a:solidFill>
                <a:ln>
                  <a:noFill/>
                </a:ln>
              </c:spPr>
            </c:marker>
            <c:bubble3D val="0"/>
            <c:extLst>
              <c:ext xmlns:c16="http://schemas.microsoft.com/office/drawing/2014/chart" uri="{C3380CC4-5D6E-409C-BE32-E72D297353CC}">
                <c16:uniqueId val="{00000002-DE8B-5444-B808-5925CBDB9862}"/>
              </c:ext>
            </c:extLst>
          </c:dPt>
          <c:dPt>
            <c:idx val="7"/>
            <c:bubble3D val="0"/>
            <c:extLst>
              <c:ext xmlns:c16="http://schemas.microsoft.com/office/drawing/2014/chart" uri="{C3380CC4-5D6E-409C-BE32-E72D297353CC}">
                <c16:uniqueId val="{00000003-DE8B-5444-B808-5925CBDB9862}"/>
              </c:ext>
            </c:extLst>
          </c:dPt>
          <c:xVal>
            <c:numRef>
              <c:f>'Sheet1 (2)'!$A$1:$A$8</c:f>
              <c:numCache>
                <c:formatCode>General</c:formatCode>
                <c:ptCount val="8"/>
                <c:pt idx="0">
                  <c:v>1968</c:v>
                </c:pt>
                <c:pt idx="1">
                  <c:v>1970</c:v>
                </c:pt>
                <c:pt idx="2">
                  <c:v>1986</c:v>
                </c:pt>
                <c:pt idx="3">
                  <c:v>1989</c:v>
                </c:pt>
                <c:pt idx="4">
                  <c:v>2003</c:v>
                </c:pt>
                <c:pt idx="5">
                  <c:v>2008</c:v>
                </c:pt>
                <c:pt idx="6">
                  <c:v>2009</c:v>
                </c:pt>
                <c:pt idx="7">
                  <c:v>2025</c:v>
                </c:pt>
              </c:numCache>
            </c:numRef>
          </c:xVal>
          <c:yVal>
            <c:numRef>
              <c:f>'Sheet1 (2)'!$B$1:$B$8</c:f>
              <c:numCache>
                <c:formatCode>General</c:formatCode>
                <c:ptCount val="8"/>
                <c:pt idx="0">
                  <c:v>0.72</c:v>
                </c:pt>
                <c:pt idx="1">
                  <c:v>4.4400000000000004</c:v>
                </c:pt>
                <c:pt idx="2">
                  <c:v>2</c:v>
                </c:pt>
                <c:pt idx="3">
                  <c:v>7</c:v>
                </c:pt>
                <c:pt idx="4">
                  <c:v>0.72</c:v>
                </c:pt>
                <c:pt idx="5">
                  <c:v>28</c:v>
                </c:pt>
                <c:pt idx="6">
                  <c:v>43</c:v>
                </c:pt>
                <c:pt idx="7">
                  <c:v>268</c:v>
                </c:pt>
              </c:numCache>
            </c:numRef>
          </c:yVal>
          <c:smooth val="0"/>
          <c:extLst>
            <c:ext xmlns:c16="http://schemas.microsoft.com/office/drawing/2014/chart" uri="{C3380CC4-5D6E-409C-BE32-E72D297353CC}">
              <c16:uniqueId val="{00000004-DE8B-5444-B808-5925CBDB9862}"/>
            </c:ext>
          </c:extLst>
        </c:ser>
        <c:dLbls>
          <c:showLegendKey val="0"/>
          <c:showVal val="0"/>
          <c:showCatName val="0"/>
          <c:showSerName val="0"/>
          <c:showPercent val="0"/>
          <c:showBubbleSize val="0"/>
        </c:dLbls>
        <c:axId val="-1512879376"/>
        <c:axId val="-1512878016"/>
      </c:scatterChart>
      <c:valAx>
        <c:axId val="-1512879376"/>
        <c:scaling>
          <c:orientation val="minMax"/>
        </c:scaling>
        <c:delete val="0"/>
        <c:axPos val="b"/>
        <c:numFmt formatCode="General" sourceLinked="1"/>
        <c:majorTickMark val="out"/>
        <c:minorTickMark val="none"/>
        <c:tickLblPos val="nextTo"/>
        <c:crossAx val="-1512878016"/>
        <c:crosses val="autoZero"/>
        <c:crossBetween val="midCat"/>
      </c:valAx>
      <c:valAx>
        <c:axId val="-1512878016"/>
        <c:scaling>
          <c:orientation val="minMax"/>
          <c:min val="1"/>
        </c:scaling>
        <c:delete val="0"/>
        <c:axPos val="l"/>
        <c:majorGridlines/>
        <c:numFmt formatCode="General" sourceLinked="1"/>
        <c:majorTickMark val="out"/>
        <c:minorTickMark val="none"/>
        <c:tickLblPos val="nextTo"/>
        <c:crossAx val="-151287937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2018-06-25</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60E1A-7BE3-3D46-9629-02100BF951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67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60E1A-7BE3-3D46-9629-02100BF951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99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a:t>CP-1		Chicago						USA</a:t>
            </a:r>
          </a:p>
          <a:p>
            <a:r>
              <a:rPr lang="en-US" dirty="0"/>
              <a:t>CP-2		Chicago						USA</a:t>
            </a:r>
          </a:p>
          <a:p>
            <a:r>
              <a:rPr lang="en-US" dirty="0"/>
              <a:t>X-10: 		Oak Ridge, 						USA</a:t>
            </a:r>
          </a:p>
          <a:p>
            <a:r>
              <a:rPr lang="en-US" dirty="0"/>
              <a:t>NRX: 		Chalk River, 						USA</a:t>
            </a:r>
          </a:p>
          <a:p>
            <a:r>
              <a:rPr lang="en-US" dirty="0"/>
              <a:t>MTR: 		Idaho, 						USA</a:t>
            </a:r>
          </a:p>
          <a:p>
            <a:r>
              <a:rPr lang="en-US" dirty="0"/>
              <a:t>LVR: 		</a:t>
            </a:r>
            <a:r>
              <a:rPr lang="en-US" dirty="0" err="1"/>
              <a:t>Rez</a:t>
            </a:r>
            <a:r>
              <a:rPr lang="en-US" dirty="0"/>
              <a:t>, 							Czech</a:t>
            </a:r>
            <a:r>
              <a:rPr lang="en-US" baseline="0" dirty="0"/>
              <a:t> Republic</a:t>
            </a:r>
            <a:endParaRPr lang="en-US" dirty="0"/>
          </a:p>
          <a:p>
            <a:r>
              <a:rPr lang="en-US" dirty="0"/>
              <a:t>HIFAR: 	Sydney</a:t>
            </a:r>
            <a:r>
              <a:rPr lang="en-US" baseline="0" dirty="0"/>
              <a:t> 						Australia</a:t>
            </a:r>
            <a:endParaRPr lang="en-US" dirty="0"/>
          </a:p>
          <a:p>
            <a:r>
              <a:rPr lang="en-US" dirty="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HOR		Delft							Netherlands</a:t>
            </a:r>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r>
              <a:rPr lang="en-US" dirty="0"/>
              <a:t>SAFARI-1	Pretoria						South Africa</a:t>
            </a:r>
          </a:p>
          <a:p>
            <a:r>
              <a:rPr lang="en-US" dirty="0"/>
              <a:t>HFBR: 	Brookhaven,						USA</a:t>
            </a:r>
          </a:p>
          <a:p>
            <a:r>
              <a:rPr lang="en-US" dirty="0"/>
              <a:t>HFIR:</a:t>
            </a:r>
            <a:r>
              <a:rPr lang="en-US" baseline="0" dirty="0"/>
              <a:t> 		ORNL, Oa</a:t>
            </a:r>
            <a:r>
              <a:rPr lang="en-US" dirty="0"/>
              <a:t>k Ridge, 					USA</a:t>
            </a:r>
          </a:p>
          <a:p>
            <a:r>
              <a:rPr lang="en-US" dirty="0"/>
              <a:t>NIST: 		National Inst. for </a:t>
            </a:r>
            <a:r>
              <a:rPr lang="en-US" dirty="0" err="1"/>
              <a:t>Stds</a:t>
            </a:r>
            <a:r>
              <a:rPr lang="en-US" dirty="0"/>
              <a:t> and Tech. Gaithersburg,</a:t>
            </a:r>
            <a:r>
              <a:rPr lang="en-US" baseline="0" dirty="0"/>
              <a:t> 	USA</a:t>
            </a:r>
            <a:endParaRPr lang="en-US" dirty="0"/>
          </a:p>
          <a:p>
            <a:r>
              <a:rPr lang="en-US" dirty="0"/>
              <a:t>ILL: 		Grenoble,</a:t>
            </a:r>
            <a:r>
              <a:rPr lang="en-US" baseline="0" dirty="0"/>
              <a:t> 						France</a:t>
            </a:r>
          </a:p>
          <a:p>
            <a:r>
              <a:rPr lang="en-US" baseline="0" dirty="0"/>
              <a:t>JEEP II	</a:t>
            </a:r>
            <a:r>
              <a:rPr lang="en-US" baseline="0" dirty="0" err="1"/>
              <a:t>Kjeller</a:t>
            </a:r>
            <a:r>
              <a:rPr lang="en-US" baseline="0" dirty="0"/>
              <a:t>							Norway</a:t>
            </a:r>
          </a:p>
          <a:p>
            <a:r>
              <a:rPr lang="en-US" baseline="0" dirty="0"/>
              <a:t>MARIA	</a:t>
            </a:r>
            <a:r>
              <a:rPr lang="en-US" baseline="0" dirty="0" err="1"/>
              <a:t>Swierk</a:t>
            </a:r>
            <a:r>
              <a:rPr lang="en-US" baseline="0" dirty="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ORPHEE	LLB </a:t>
            </a:r>
            <a:r>
              <a:rPr lang="en-US" baseline="0" dirty="0" err="1"/>
              <a:t>Saclay</a:t>
            </a:r>
            <a:r>
              <a:rPr lang="en-US" baseline="0" dirty="0"/>
              <a:t>						France</a:t>
            </a:r>
            <a:endParaRPr lang="en-US" dirty="0"/>
          </a:p>
          <a:p>
            <a:r>
              <a:rPr lang="en-US" dirty="0" err="1"/>
              <a:t>Dhruva</a:t>
            </a:r>
            <a:r>
              <a:rPr lang="en-US" dirty="0"/>
              <a:t>: 	Mumbai, 						India</a:t>
            </a:r>
          </a:p>
          <a:p>
            <a:r>
              <a:rPr lang="en-US" dirty="0"/>
              <a:t>RSG: 		</a:t>
            </a:r>
            <a:r>
              <a:rPr lang="en-US" dirty="0" err="1"/>
              <a:t>serpong</a:t>
            </a:r>
            <a:r>
              <a:rPr lang="en-US" dirty="0"/>
              <a:t>, 						Indonesia</a:t>
            </a:r>
          </a:p>
          <a:p>
            <a:r>
              <a:rPr lang="en-US" dirty="0"/>
              <a:t>SINQ: 	PSI, 							Switzerland</a:t>
            </a:r>
          </a:p>
          <a:p>
            <a:r>
              <a:rPr lang="en-US" dirty="0"/>
              <a:t>JRR-3: 	Tokai, 							Japan</a:t>
            </a:r>
          </a:p>
          <a:p>
            <a:r>
              <a:rPr lang="en-US" dirty="0"/>
              <a:t>ES-Salam	Algiers						Algeria</a:t>
            </a:r>
          </a:p>
          <a:p>
            <a:r>
              <a:rPr lang="en-US" dirty="0"/>
              <a:t>HANARO:</a:t>
            </a:r>
            <a:r>
              <a:rPr lang="en-US" baseline="0" dirty="0"/>
              <a:t> 	</a:t>
            </a:r>
            <a:r>
              <a:rPr lang="en-US" baseline="0" dirty="0" err="1"/>
              <a:t>Daejon</a:t>
            </a:r>
            <a:r>
              <a:rPr lang="en-US" baseline="0" dirty="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a:t>ETERR-2	Cairo							Egypt</a:t>
            </a:r>
            <a:endParaRPr lang="en-US" baseline="0" dirty="0"/>
          </a:p>
          <a:p>
            <a:r>
              <a:rPr lang="en-US" baseline="0" dirty="0"/>
              <a:t>FRM-II: 	Munich, 						Germany</a:t>
            </a:r>
          </a:p>
          <a:p>
            <a:r>
              <a:rPr lang="en-US" baseline="0" dirty="0"/>
              <a:t>OPAL: 	Sydney,						Australia</a:t>
            </a:r>
          </a:p>
          <a:p>
            <a:r>
              <a:rPr lang="en-US" baseline="0" dirty="0"/>
              <a:t>CARR: 	Beijing 						China</a:t>
            </a:r>
          </a:p>
          <a:p>
            <a:r>
              <a:rPr lang="en-US" baseline="0" dirty="0"/>
              <a:t>PIK: 		</a:t>
            </a:r>
            <a:r>
              <a:rPr lang="en-US" baseline="0" dirty="0" err="1"/>
              <a:t>Gatchina</a:t>
            </a:r>
            <a:r>
              <a:rPr lang="en-US" baseline="0" dirty="0"/>
              <a:t>, 						Russia</a:t>
            </a:r>
          </a:p>
          <a:p>
            <a:r>
              <a:rPr lang="en-US" baseline="0" dirty="0"/>
              <a:t>ZING-P	Argonne						USA</a:t>
            </a:r>
          </a:p>
          <a:p>
            <a:r>
              <a:rPr lang="en-US" baseline="0" dirty="0"/>
              <a:t>WNR		Los Alamos						USA</a:t>
            </a:r>
          </a:p>
          <a:p>
            <a:r>
              <a:rPr lang="en-US" baseline="0" dirty="0"/>
              <a:t>KENS		Tsukuba						Japan</a:t>
            </a:r>
          </a:p>
          <a:p>
            <a:r>
              <a:rPr lang="en-US" baseline="0" dirty="0"/>
              <a:t>IPNS		Argonne 						USA</a:t>
            </a:r>
          </a:p>
          <a:p>
            <a:r>
              <a:rPr lang="en-US" baseline="0" dirty="0"/>
              <a:t>IBR-II		</a:t>
            </a:r>
            <a:r>
              <a:rPr lang="en-US" baseline="0" dirty="0" err="1"/>
              <a:t>Dubna</a:t>
            </a:r>
            <a:r>
              <a:rPr lang="en-US" baseline="0" dirty="0"/>
              <a:t>							Russia</a:t>
            </a:r>
          </a:p>
          <a:p>
            <a:r>
              <a:rPr lang="en-US" baseline="0" dirty="0"/>
              <a:t>LANSCE	Los Alamos						USA</a:t>
            </a:r>
          </a:p>
          <a:p>
            <a:r>
              <a:rPr lang="en-US" baseline="0" dirty="0"/>
              <a:t>ISIS		</a:t>
            </a:r>
            <a:r>
              <a:rPr lang="en-US" baseline="0" dirty="0" err="1"/>
              <a:t>Oxfordshire</a:t>
            </a:r>
            <a:r>
              <a:rPr lang="en-US" baseline="0" dirty="0"/>
              <a:t>						UK</a:t>
            </a:r>
          </a:p>
          <a:p>
            <a:r>
              <a:rPr lang="en-US" baseline="0" dirty="0"/>
              <a:t>SNS		Oak Ridge						USA</a:t>
            </a:r>
          </a:p>
          <a:p>
            <a:r>
              <a:rPr lang="en-US" baseline="0" dirty="0"/>
              <a:t>JPARC	Tokai							Japan			</a:t>
            </a:r>
          </a:p>
          <a:p>
            <a:r>
              <a:rPr lang="en-US" baseline="0" dirty="0"/>
              <a:t>CSNS		Beijing						China</a:t>
            </a:r>
          </a:p>
          <a:p>
            <a:r>
              <a:rPr lang="en-US" baseline="0" dirty="0"/>
              <a:t>ESS		Lund							Sweden</a:t>
            </a:r>
          </a:p>
          <a:p>
            <a:endParaRPr lang="en-US" baseline="0" dirty="0"/>
          </a:p>
          <a:p>
            <a:endParaRPr lang="en-US" baseline="0" dirty="0"/>
          </a:p>
          <a:p>
            <a:r>
              <a:rPr lang="en-US" baseline="0" dirty="0"/>
              <a:t>More reactor sources exist across the world….</a:t>
            </a:r>
          </a:p>
          <a:p>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59137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Updated September</a:t>
            </a:r>
            <a:r>
              <a:rPr lang="en-US" baseline="0"/>
              <a:t> </a:t>
            </a:r>
            <a:r>
              <a:rPr lang="en-US" dirty="0"/>
              <a:t>2017</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dirty="0"/>
          </a:p>
        </p:txBody>
      </p:sp>
    </p:spTree>
    <p:extLst>
      <p:ext uri="{BB962C8B-B14F-4D97-AF65-F5344CB8AC3E}">
        <p14:creationId xmlns:p14="http://schemas.microsoft.com/office/powerpoint/2010/main" val="176318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Uppsala University - The FREIA Laboratory</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529AA-2BCA-4A95-A59E-BA2C68C4D0F7}" type="datetime3">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 June 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4C62D-8EB2-4CA5-9EC1-10B5299599D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67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26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26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86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8566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25/06/2018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25/06/2018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47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25/06/2018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10"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25/06/2018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6188" y="319530"/>
            <a:ext cx="1358147" cy="730800"/>
          </a:xfrm>
          <a:prstGeom prst="rect">
            <a:avLst/>
          </a:prstGeom>
        </p:spPr>
      </p:pic>
      <p:sp>
        <p:nvSpPr>
          <p:cNvPr id="15" name="Slide Number Placeholder 5"/>
          <p:cNvSpPr>
            <a:spLocks noGrp="1"/>
          </p:cNvSpPr>
          <p:nvPr>
            <p:ph type="sldNum" sz="quarter" idx="12"/>
          </p:nvPr>
        </p:nvSpPr>
        <p:spPr>
          <a:xfrm>
            <a:off x="6553200" y="6356350"/>
            <a:ext cx="21336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25/06/2018</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1958790167"/>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478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0180" indent="0" algn="ctr">
              <a:buNone/>
              <a:defRPr>
                <a:solidFill>
                  <a:schemeClr val="tx1">
                    <a:tint val="75000"/>
                  </a:schemeClr>
                </a:solidFill>
              </a:defRPr>
            </a:lvl2pPr>
            <a:lvl3pPr marL="840362" indent="0" algn="ctr">
              <a:buNone/>
              <a:defRPr>
                <a:solidFill>
                  <a:schemeClr val="tx1">
                    <a:tint val="75000"/>
                  </a:schemeClr>
                </a:solidFill>
              </a:defRPr>
            </a:lvl3pPr>
            <a:lvl4pPr marL="1260547" indent="0" algn="ctr">
              <a:buNone/>
              <a:defRPr>
                <a:solidFill>
                  <a:schemeClr val="tx1">
                    <a:tint val="75000"/>
                  </a:schemeClr>
                </a:solidFill>
              </a:defRPr>
            </a:lvl4pPr>
            <a:lvl5pPr marL="1680731" indent="0" algn="ctr">
              <a:buNone/>
              <a:defRPr>
                <a:solidFill>
                  <a:schemeClr val="tx1">
                    <a:tint val="75000"/>
                  </a:schemeClr>
                </a:solidFill>
              </a:defRPr>
            </a:lvl5pPr>
            <a:lvl6pPr marL="2100922" indent="0" algn="ctr">
              <a:buNone/>
              <a:defRPr>
                <a:solidFill>
                  <a:schemeClr val="tx1">
                    <a:tint val="75000"/>
                  </a:schemeClr>
                </a:solidFill>
              </a:defRPr>
            </a:lvl6pPr>
            <a:lvl7pPr marL="2521104" indent="0" algn="ctr">
              <a:buNone/>
              <a:defRPr>
                <a:solidFill>
                  <a:schemeClr val="tx1">
                    <a:tint val="75000"/>
                  </a:schemeClr>
                </a:solidFill>
              </a:defRPr>
            </a:lvl7pPr>
            <a:lvl8pPr marL="2941293" indent="0" algn="ctr">
              <a:buNone/>
              <a:defRPr>
                <a:solidFill>
                  <a:schemeClr val="tx1">
                    <a:tint val="75000"/>
                  </a:schemeClr>
                </a:solidFill>
              </a:defRPr>
            </a:lvl8pPr>
            <a:lvl9pPr marL="3361478"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418913450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dirty="0" err="1"/>
              <a:t>Click</a:t>
            </a:r>
            <a:r>
              <a:rPr lang="da-DK" dirty="0"/>
              <a:t> to </a:t>
            </a:r>
            <a:r>
              <a:rPr lang="da-DK" dirty="0" err="1"/>
              <a:t>edit</a:t>
            </a:r>
            <a:r>
              <a:rPr lang="da-DK" dirty="0"/>
              <a:t> </a:t>
            </a:r>
            <a:r>
              <a:rPr lang="da-DK" dirty="0" err="1"/>
              <a:t>title</a:t>
            </a:r>
            <a:endParaRPr lang="da-DK" dirty="0"/>
          </a:p>
        </p:txBody>
      </p:sp>
      <p:sp>
        <p:nvSpPr>
          <p:cNvPr id="3" name="Pladsholder til indhold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10"/>
          </p:nvPr>
        </p:nvSpPr>
        <p:spPr/>
        <p:txBody>
          <a:bodyPr/>
          <a:lstStyle/>
          <a:p>
            <a:fld id="{8A1BC99C-C17F-0247-AD48-9BD861AA6815}" type="datetimeFigureOut">
              <a:rPr lang="da-DK" smtClean="0"/>
              <a:t>25/06/2018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7A1488B-9794-DE45-9F52-F2C98C1DA640}" type="slidenum">
              <a:rPr lang="da-DK" smtClean="0"/>
              <a:t>‹#›</a:t>
            </a:fld>
            <a:endParaRPr lang="da-DK"/>
          </a:p>
        </p:txBody>
      </p:sp>
    </p:spTree>
    <p:extLst>
      <p:ext uri="{BB962C8B-B14F-4D97-AF65-F5344CB8AC3E}">
        <p14:creationId xmlns:p14="http://schemas.microsoft.com/office/powerpoint/2010/main" val="349321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25/06/2018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tiff"/><Relationship Id="rId2" Type="http://schemas.openxmlformats.org/officeDocument/2006/relationships/image" Target="../media/image70.tiff"/><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2B4A0-FCFC-C342-B6E9-E015A3F1BD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693674"/>
          </a:xfrm>
          <a:prstGeom prst="rect">
            <a:avLst/>
          </a:prstGeom>
        </p:spPr>
      </p:pic>
      <p:sp>
        <p:nvSpPr>
          <p:cNvPr id="7" name="textruta 6"/>
          <p:cNvSpPr txBox="1"/>
          <p:nvPr/>
        </p:nvSpPr>
        <p:spPr>
          <a:xfrm>
            <a:off x="0" y="5693675"/>
            <a:ext cx="9144000" cy="1164325"/>
          </a:xfrm>
          <a:prstGeom prst="rect">
            <a:avLst/>
          </a:prstGeom>
          <a:solidFill>
            <a:srgbClr val="1394CA"/>
          </a:solidFill>
          <a:ln>
            <a:solidFill>
              <a:srgbClr val="1394CA"/>
            </a:solidFill>
          </a:ln>
        </p:spPr>
        <p:txBody>
          <a:bodyPr wrap="square" lIns="84035" tIns="42021" rIns="84035" bIns="42021"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3323" b="1" i="0" u="none" strike="noStrike" kern="1200" cap="none" spc="0" normalizeH="0" baseline="0" noProof="0" dirty="0">
                <a:ln>
                  <a:noFill/>
                </a:ln>
                <a:solidFill>
                  <a:srgbClr val="FFFFFF"/>
                </a:solidFill>
                <a:effectLst/>
                <a:uLnTx/>
                <a:uFillTx/>
                <a:latin typeface="Calibri"/>
                <a:ea typeface="+mn-ea"/>
                <a:cs typeface="Calibri"/>
              </a:rPr>
              <a:t>The European Spallation Source</a:t>
            </a:r>
            <a:endParaRPr kumimoji="0" lang="en-GB" sz="1108" b="0" i="0" u="none" strike="noStrike" kern="1200" cap="none" spc="0" normalizeH="0" baseline="0" noProof="0" dirty="0">
              <a:ln>
                <a:noFill/>
              </a:ln>
              <a:solidFill>
                <a:srgbClr val="FFFFFF"/>
              </a:solidFill>
              <a:effectLst/>
              <a:uLnTx/>
              <a:uFillTx/>
              <a:latin typeface="Calibri"/>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46" b="0" i="1" u="none" strike="noStrike" kern="1200" cap="none" spc="0" normalizeH="0" baseline="0" noProof="0" dirty="0">
                <a:ln>
                  <a:noFill/>
                </a:ln>
                <a:solidFill>
                  <a:srgbClr val="FFFFFF"/>
                </a:solidFill>
                <a:effectLst/>
                <a:uLnTx/>
                <a:uFillTx/>
                <a:latin typeface="Calibri"/>
                <a:ea typeface="+mn-ea"/>
                <a:cs typeface="Calibri"/>
              </a:rPr>
              <a:t>John </a:t>
            </a:r>
            <a:r>
              <a:rPr kumimoji="0" lang="en-US" sz="1846" b="0" i="1" u="none" strike="noStrike" kern="1200" cap="none" spc="0" normalizeH="0" baseline="0" noProof="0" dirty="0" err="1">
                <a:ln>
                  <a:noFill/>
                </a:ln>
                <a:solidFill>
                  <a:srgbClr val="FFFFFF"/>
                </a:solidFill>
                <a:effectLst/>
                <a:uLnTx/>
                <a:uFillTx/>
                <a:latin typeface="Calibri"/>
                <a:ea typeface="+mn-ea"/>
                <a:cs typeface="Calibri"/>
              </a:rPr>
              <a:t>Womersley</a:t>
            </a:r>
            <a:r>
              <a:rPr kumimoji="0" lang="en-US" sz="1846" b="0" i="1" u="none" strike="noStrike" kern="1200" cap="none" spc="0" normalizeH="0" baseline="0" noProof="0" dirty="0">
                <a:ln>
                  <a:noFill/>
                </a:ln>
                <a:solidFill>
                  <a:srgbClr val="FFFFFF"/>
                </a:solidFill>
                <a:effectLst/>
                <a:uLnTx/>
                <a:uFillTx/>
                <a:latin typeface="Calibri"/>
                <a:ea typeface="+mn-ea"/>
                <a:cs typeface="Calibri"/>
              </a:rPr>
              <a:t>, Director General</a:t>
            </a:r>
            <a:endParaRPr kumimoji="0" lang="en-US" sz="1846" b="0" i="1" u="none" strike="noStrike" kern="1200" cap="none" spc="0" normalizeH="0" baseline="0" noProof="0" dirty="0">
              <a:ln>
                <a:noFill/>
              </a:ln>
              <a:solidFill>
                <a:prstClr val="white"/>
              </a:solidFill>
              <a:effectLst/>
              <a:uLnTx/>
              <a:uFillTx/>
              <a:latin typeface="Calibri"/>
              <a:ea typeface="+mn-ea"/>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46" b="0" i="1" u="none" strike="noStrike" kern="1200" cap="none" spc="0" normalizeH="0" baseline="0" noProof="0">
                <a:ln>
                  <a:noFill/>
                </a:ln>
                <a:solidFill>
                  <a:srgbClr val="FFFFFF"/>
                </a:solidFill>
                <a:effectLst/>
                <a:uLnTx/>
                <a:uFillTx/>
                <a:latin typeface="Calibri"/>
                <a:ea typeface="+mn-ea"/>
                <a:cs typeface="Calibri"/>
              </a:rPr>
              <a:t>June </a:t>
            </a:r>
            <a:r>
              <a:rPr kumimoji="0" lang="en-GB" sz="1846" b="0" i="1" u="none" strike="noStrike" kern="1200" cap="none" spc="0" normalizeH="0" baseline="0" noProof="0" dirty="0">
                <a:ln>
                  <a:noFill/>
                </a:ln>
                <a:solidFill>
                  <a:srgbClr val="FFFFFF"/>
                </a:solidFill>
                <a:effectLst/>
                <a:uLnTx/>
                <a:uFillTx/>
                <a:latin typeface="Calibri"/>
                <a:ea typeface="+mn-ea"/>
                <a:cs typeface="Calibri"/>
              </a:rPr>
              <a:t>2018</a:t>
            </a:r>
            <a:endParaRPr kumimoji="0" lang="en-GB" sz="1477" b="0" i="1" u="none" strike="noStrike" kern="1200" cap="none" spc="0" normalizeH="0" baseline="0" noProof="0" dirty="0">
              <a:ln>
                <a:noFill/>
              </a:ln>
              <a:solidFill>
                <a:srgbClr val="FFFFFF"/>
              </a:solidFill>
              <a:effectLst/>
              <a:uLnTx/>
              <a:uFillTx/>
              <a:latin typeface="Calibri"/>
              <a:ea typeface="+mn-ea"/>
              <a:cs typeface="Calibri"/>
            </a:endParaRPr>
          </a:p>
        </p:txBody>
      </p:sp>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8" y="5876654"/>
            <a:ext cx="1616629" cy="798366"/>
          </a:xfrm>
          <a:prstGeom prst="rect">
            <a:avLst/>
          </a:prstGeom>
        </p:spPr>
      </p:pic>
    </p:spTree>
    <p:extLst>
      <p:ext uri="{BB962C8B-B14F-4D97-AF65-F5344CB8AC3E}">
        <p14:creationId xmlns:p14="http://schemas.microsoft.com/office/powerpoint/2010/main" val="42150160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ESS Vision: Build and operate the world’s most powerful neutron source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5" name="Group 4"/>
          <p:cNvGrpSpPr/>
          <p:nvPr/>
        </p:nvGrpSpPr>
        <p:grpSpPr>
          <a:xfrm>
            <a:off x="1475656" y="2132856"/>
            <a:ext cx="5962993" cy="4148269"/>
            <a:chOff x="1842212" y="1902483"/>
            <a:chExt cx="5962993" cy="4148269"/>
          </a:xfrm>
        </p:grpSpPr>
        <p:grpSp>
          <p:nvGrpSpPr>
            <p:cNvPr id="6" name="Group 5"/>
            <p:cNvGrpSpPr/>
            <p:nvPr/>
          </p:nvGrpSpPr>
          <p:grpSpPr>
            <a:xfrm>
              <a:off x="1842212" y="1902483"/>
              <a:ext cx="5962993" cy="4148269"/>
              <a:chOff x="1842210" y="1902483"/>
              <a:chExt cx="5962993" cy="4148269"/>
            </a:xfrm>
          </p:grpSpPr>
          <p:sp>
            <p:nvSpPr>
              <p:cNvPr id="8" name="AutoShape 46"/>
              <p:cNvSpPr>
                <a:spLocks/>
              </p:cNvSpPr>
              <p:nvPr/>
            </p:nvSpPr>
            <p:spPr bwMode="auto">
              <a:xfrm>
                <a:off x="4577398" y="488787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ISIS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9" name="AutoShape 60"/>
              <p:cNvSpPr>
                <a:spLocks/>
              </p:cNvSpPr>
              <p:nvPr/>
            </p:nvSpPr>
            <p:spPr bwMode="auto">
              <a:xfrm>
                <a:off x="3026301" y="4899506"/>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marR="0" lvl="0" indent="0" algn="ctr" defTabSz="523555" rtl="0" eaLnBrk="1" fontAlgn="auto" latinLnBrk="0" hangingPunct="1">
                  <a:lnSpc>
                    <a:spcPct val="100000"/>
                  </a:lnSpc>
                  <a:spcBef>
                    <a:spcPts val="0"/>
                  </a:spcBef>
                  <a:spcAft>
                    <a:spcPts val="0"/>
                  </a:spcAft>
                  <a:buClr>
                    <a:srgbClr val="FF9100"/>
                  </a:buClr>
                  <a:buSzTx/>
                  <a:buFontTx/>
                  <a:buNone/>
                  <a:tabLst/>
                  <a:defRPr/>
                </a:pPr>
                <a:r>
                  <a:rPr kumimoji="0" lang="en-US" sz="1600" b="1" i="0" u="none" strike="noStrike" kern="1200" cap="none" spc="0" normalizeH="0" baseline="0" noProof="0" dirty="0">
                    <a:ln>
                      <a:noFill/>
                    </a:ln>
                    <a:solidFill>
                      <a:srgbClr val="0000FF"/>
                    </a:solidFill>
                    <a:effectLst/>
                    <a:uLnTx/>
                    <a:uFillTx/>
                    <a:latin typeface="Calibri"/>
                    <a:ea typeface="+mn-ea"/>
                    <a:cs typeface="Calibri" charset="0"/>
                    <a:sym typeface="Calibri" charset="0"/>
                  </a:rPr>
                  <a:t>ILL</a:t>
                </a:r>
                <a:endParaRPr kumimoji="0" lang="en-US" sz="1600" b="0" i="0" u="none" strike="noStrike" kern="1200" cap="none" spc="0" normalizeH="0" baseline="0" noProof="0" dirty="0">
                  <a:ln>
                    <a:noFill/>
                  </a:ln>
                  <a:solidFill>
                    <a:srgbClr val="0000FF"/>
                  </a:solidFill>
                  <a:effectLst/>
                  <a:uLnTx/>
                  <a:uFillTx/>
                  <a:latin typeface="Calibri"/>
                  <a:ea typeface="+mn-ea"/>
                  <a:cs typeface="Arial" charset="0"/>
                </a:endParaRPr>
              </a:p>
            </p:txBody>
          </p:sp>
          <p:grpSp>
            <p:nvGrpSpPr>
              <p:cNvPr id="10" name="Group 86"/>
              <p:cNvGrpSpPr>
                <a:grpSpLocks/>
              </p:cNvGrpSpPr>
              <p:nvPr/>
            </p:nvGrpSpPr>
            <p:grpSpPr bwMode="auto">
              <a:xfrm rot="16200000">
                <a:off x="119971" y="3683466"/>
                <a:ext cx="3688654" cy="244176"/>
                <a:chOff x="711" y="-1"/>
                <a:chExt cx="4343871" cy="263520"/>
              </a:xfrm>
            </p:grpSpPr>
            <p:sp>
              <p:nvSpPr>
                <p:cNvPr id="22"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523555"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a:ea typeface="+mn-ea"/>
                    <a:cs typeface="Calibri" charset="0"/>
                    <a:sym typeface="Calibri" charset="0"/>
                  </a:endParaRPr>
                </a:p>
              </p:txBody>
            </p:sp>
            <p:sp>
              <p:nvSpPr>
                <p:cNvPr id="23" name="AutoShape 88"/>
                <p:cNvSpPr>
                  <a:spLocks/>
                </p:cNvSpPr>
                <p:nvPr/>
              </p:nvSpPr>
              <p:spPr bwMode="auto">
                <a:xfrm>
                  <a:off x="712" y="-1"/>
                  <a:ext cx="4343870" cy="263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929292"/>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Effective thermal neutron flux 10</a:t>
                  </a:r>
                  <a:r>
                    <a:rPr kumimoji="0" lang="en-US" sz="1600" b="0" i="0" u="none" strike="noStrike" kern="1200" cap="none" spc="0" normalizeH="0" baseline="30000" noProof="0" dirty="0">
                      <a:ln>
                        <a:noFill/>
                      </a:ln>
                      <a:solidFill>
                        <a:srgbClr val="000000"/>
                      </a:solidFill>
                      <a:effectLst/>
                      <a:uLnTx/>
                      <a:uFillTx/>
                      <a:latin typeface="Calibri"/>
                      <a:ea typeface="+mn-ea"/>
                      <a:cs typeface="Calibri" charset="0"/>
                      <a:sym typeface="Calibri" charset="0"/>
                    </a:rPr>
                    <a:t>15</a:t>
                  </a: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 n/cm</a:t>
                  </a:r>
                  <a:r>
                    <a:rPr kumimoji="0" lang="en-US" sz="1600" b="0" i="0" u="none" strike="noStrike" kern="1200" cap="none" spc="0" normalizeH="0" baseline="31000" noProof="0" dirty="0">
                      <a:ln>
                        <a:noFill/>
                      </a:ln>
                      <a:solidFill>
                        <a:srgbClr val="000000"/>
                      </a:solidFill>
                      <a:effectLst/>
                      <a:uLnTx/>
                      <a:uFillTx/>
                      <a:latin typeface="Calibri"/>
                      <a:ea typeface="+mn-ea"/>
                      <a:cs typeface="Calibri" charset="0"/>
                      <a:sym typeface="Calibri" charset="0"/>
                    </a:rPr>
                    <a:t>2</a:t>
                  </a: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-s</a:t>
                  </a:r>
                  <a:endParaRPr kumimoji="0" lang="en-US" sz="1600" b="0" i="0" u="none" strike="noStrike" kern="1200" cap="none" spc="0" normalizeH="0" baseline="0" noProof="0" dirty="0">
                    <a:ln>
                      <a:noFill/>
                    </a:ln>
                    <a:solidFill>
                      <a:srgbClr val="000000"/>
                    </a:solidFill>
                    <a:effectLst/>
                    <a:uLnTx/>
                    <a:uFillTx/>
                    <a:latin typeface="Calibri"/>
                    <a:ea typeface="+mn-ea"/>
                    <a:cs typeface="Arial" charset="0"/>
                  </a:endParaRPr>
                </a:p>
              </p:txBody>
            </p:sp>
          </p:grpSp>
          <p:sp>
            <p:nvSpPr>
              <p:cNvPr id="11" name="AutoShape 92"/>
              <p:cNvSpPr>
                <a:spLocks/>
              </p:cNvSpPr>
              <p:nvPr/>
            </p:nvSpPr>
            <p:spPr bwMode="auto">
              <a:xfrm>
                <a:off x="5051163" y="4924866"/>
                <a:ext cx="1021421"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FF9100"/>
                  </a:buClr>
                  <a:buSzTx/>
                  <a:buFontTx/>
                  <a:buNone/>
                  <a:tabLst/>
                  <a:defRPr/>
                </a:pPr>
                <a:r>
                  <a:rPr kumimoji="0" lang="en-US" sz="1600" b="1" i="0" u="none" strike="noStrike" kern="1200" cap="none" spc="0" normalizeH="0" baseline="0" noProof="0" dirty="0">
                    <a:ln>
                      <a:noFill/>
                    </a:ln>
                    <a:solidFill>
                      <a:srgbClr val="0000FF"/>
                    </a:solidFill>
                    <a:effectLst/>
                    <a:uLnTx/>
                    <a:uFillTx/>
                    <a:latin typeface="Calibri"/>
                    <a:ea typeface="+mn-ea"/>
                    <a:cs typeface="Calibri" charset="0"/>
                    <a:sym typeface="Calibri" charset="0"/>
                  </a:rPr>
                  <a:t>FRM-II</a:t>
                </a:r>
                <a:endParaRPr kumimoji="0" lang="en-US" sz="1600" b="1" i="0" u="none" strike="noStrike" kern="1200" cap="none" spc="0" normalizeH="0" baseline="0" noProof="0" dirty="0">
                  <a:ln>
                    <a:noFill/>
                  </a:ln>
                  <a:solidFill>
                    <a:srgbClr val="0000FF"/>
                  </a:solidFill>
                  <a:effectLst/>
                  <a:uLnTx/>
                  <a:uFillTx/>
                  <a:latin typeface="Calibri"/>
                  <a:ea typeface="+mn-ea"/>
                  <a:cs typeface="Arial" charset="0"/>
                </a:endParaRPr>
              </a:p>
            </p:txBody>
          </p:sp>
          <p:sp>
            <p:nvSpPr>
              <p:cNvPr id="12" name="AutoShape 97"/>
              <p:cNvSpPr>
                <a:spLocks/>
              </p:cNvSpPr>
              <p:nvPr/>
            </p:nvSpPr>
            <p:spPr bwMode="auto">
              <a:xfrm>
                <a:off x="6072584" y="5010467"/>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SNS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3" name="AutoShape 104"/>
              <p:cNvSpPr>
                <a:spLocks/>
              </p:cNvSpPr>
              <p:nvPr/>
            </p:nvSpPr>
            <p:spPr bwMode="auto">
              <a:xfrm>
                <a:off x="6137406" y="4578850"/>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J-PARC</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4" name="AutoShape 108"/>
              <p:cNvSpPr>
                <a:spLocks/>
              </p:cNvSpPr>
              <p:nvPr/>
            </p:nvSpPr>
            <p:spPr bwMode="auto">
              <a:xfrm>
                <a:off x="3657100" y="4966049"/>
                <a:ext cx="761773" cy="156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LANSCE</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15" name="AutoShape 60"/>
              <p:cNvSpPr>
                <a:spLocks/>
              </p:cNvSpPr>
              <p:nvPr/>
            </p:nvSpPr>
            <p:spPr bwMode="auto">
              <a:xfrm>
                <a:off x="2606020" y="4960460"/>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5574" marR="0" lvl="0" indent="0" algn="ctr" defTabSz="523555" rtl="0" eaLnBrk="1" fontAlgn="auto" latinLnBrk="0" hangingPunct="1">
                  <a:lnSpc>
                    <a:spcPct val="100000"/>
                  </a:lnSpc>
                  <a:spcBef>
                    <a:spcPts val="0"/>
                  </a:spcBef>
                  <a:spcAft>
                    <a:spcPts val="0"/>
                  </a:spcAft>
                  <a:buClr>
                    <a:srgbClr val="FF9100"/>
                  </a:buClr>
                  <a:buSzTx/>
                  <a:buFontTx/>
                  <a:buNone/>
                  <a:tabLst/>
                  <a:defRPr/>
                </a:pPr>
                <a:r>
                  <a:rPr kumimoji="0" lang="en-US" sz="1600" b="1" i="0" u="none" strike="noStrike" kern="1200" cap="none" spc="0" normalizeH="0" baseline="0" noProof="0" dirty="0">
                    <a:ln>
                      <a:noFill/>
                    </a:ln>
                    <a:solidFill>
                      <a:srgbClr val="0000FF"/>
                    </a:solidFill>
                    <a:effectLst/>
                    <a:uLnTx/>
                    <a:uFillTx/>
                    <a:latin typeface="Calibri"/>
                    <a:ea typeface="+mn-ea"/>
                    <a:cs typeface="Calibri" charset="0"/>
                    <a:sym typeface="Calibri" charset="0"/>
                  </a:rPr>
                  <a:t>NIST</a:t>
                </a:r>
                <a:endParaRPr kumimoji="0" lang="en-US" sz="1600" b="0" i="0" u="none" strike="noStrike" kern="1200" cap="none" spc="0" normalizeH="0" baseline="0" noProof="0" dirty="0">
                  <a:ln>
                    <a:noFill/>
                  </a:ln>
                  <a:solidFill>
                    <a:srgbClr val="0000FF"/>
                  </a:solidFill>
                  <a:effectLst/>
                  <a:uLnTx/>
                  <a:uFillTx/>
                  <a:latin typeface="Calibri"/>
                  <a:ea typeface="+mn-ea"/>
                  <a:cs typeface="Arial" charset="0"/>
                </a:endParaRPr>
              </a:p>
            </p:txBody>
          </p:sp>
          <p:sp>
            <p:nvSpPr>
              <p:cNvPr id="16" name="AutoShape 88"/>
              <p:cNvSpPr>
                <a:spLocks/>
              </p:cNvSpPr>
              <p:nvPr/>
            </p:nvSpPr>
            <p:spPr bwMode="auto">
              <a:xfrm>
                <a:off x="4828497" y="5669526"/>
                <a:ext cx="1948192" cy="3812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929292"/>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charset="0"/>
                    <a:sym typeface="Calibri" charset="0"/>
                  </a:rPr>
                  <a:t>Year</a:t>
                </a:r>
                <a:endParaRPr kumimoji="0" lang="en-US" sz="1600"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7" name="AutoShape 104"/>
              <p:cNvSpPr>
                <a:spLocks/>
              </p:cNvSpPr>
              <p:nvPr/>
            </p:nvSpPr>
            <p:spPr bwMode="auto">
              <a:xfrm>
                <a:off x="6548743" y="2335462"/>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ESS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graphicFrame>
            <p:nvGraphicFramePr>
              <p:cNvPr id="18" name="Chart 17"/>
              <p:cNvGraphicFramePr>
                <a:graphicFrameLocks/>
              </p:cNvGraphicFramePr>
              <p:nvPr>
                <p:extLst/>
              </p:nvPr>
            </p:nvGraphicFramePr>
            <p:xfrm>
              <a:off x="2145652" y="1902483"/>
              <a:ext cx="5659551" cy="3747406"/>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2878019" y="2335462"/>
                <a:ext cx="2421556"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rPr>
                  <a:t>Reactor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Accelerator-driven sources</a:t>
                </a:r>
              </a:p>
            </p:txBody>
          </p:sp>
          <p:sp>
            <p:nvSpPr>
              <p:cNvPr id="20" name="AutoShape 104"/>
              <p:cNvSpPr>
                <a:spLocks/>
              </p:cNvSpPr>
              <p:nvPr/>
            </p:nvSpPr>
            <p:spPr bwMode="auto">
              <a:xfrm>
                <a:off x="6722730" y="5002323"/>
                <a:ext cx="687889" cy="286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5574" marR="0" lvl="0" indent="0" algn="l" defTabSz="409737" rtl="0" eaLnBrk="1" fontAlgn="auto" latinLnBrk="0" hangingPunct="1">
                  <a:lnSpc>
                    <a:spcPct val="100000"/>
                  </a:lnSpc>
                  <a:spcBef>
                    <a:spcPts val="0"/>
                  </a:spcBef>
                  <a:spcAft>
                    <a:spcPts val="0"/>
                  </a:spcAft>
                  <a:buClr>
                    <a:srgbClr val="00A5D4"/>
                  </a:buClr>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charset="0"/>
                    <a:sym typeface="Calibri" charset="0"/>
                  </a:rPr>
                  <a:t>CSNS</a:t>
                </a:r>
                <a:endParaRPr kumimoji="0" lang="en-US" sz="1600" b="0" i="0" u="none" strike="noStrike" kern="1200" cap="none" spc="0" normalizeH="0" baseline="0" noProof="0" dirty="0">
                  <a:ln>
                    <a:noFill/>
                  </a:ln>
                  <a:solidFill>
                    <a:srgbClr val="FF0000"/>
                  </a:solidFill>
                  <a:effectLst/>
                  <a:uLnTx/>
                  <a:uFillTx/>
                  <a:latin typeface="Calibri"/>
                  <a:ea typeface="+mn-ea"/>
                  <a:cs typeface="Arial" charset="0"/>
                </a:endParaRPr>
              </a:p>
            </p:txBody>
          </p:sp>
          <p:sp>
            <p:nvSpPr>
              <p:cNvPr id="21" name="Oval 20"/>
              <p:cNvSpPr/>
              <p:nvPr/>
            </p:nvSpPr>
            <p:spPr>
              <a:xfrm>
                <a:off x="6604196" y="4943670"/>
                <a:ext cx="131233" cy="13123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Freeform 6"/>
            <p:cNvSpPr/>
            <p:nvPr/>
          </p:nvSpPr>
          <p:spPr>
            <a:xfrm rot="21119190">
              <a:off x="4522184" y="2844511"/>
              <a:ext cx="2744495" cy="2257315"/>
            </a:xfrm>
            <a:custGeom>
              <a:avLst/>
              <a:gdLst>
                <a:gd name="connsiteX0" fmla="*/ 0 w 2106397"/>
                <a:gd name="connsiteY0" fmla="*/ 2013263 h 2059297"/>
                <a:gd name="connsiteX1" fmla="*/ 1393939 w 2106397"/>
                <a:gd name="connsiteY1" fmla="*/ 1796450 h 2059297"/>
                <a:gd name="connsiteX2" fmla="*/ 2106397 w 2106397"/>
                <a:gd name="connsiteY2" fmla="*/ 0 h 2059297"/>
              </a:gdLst>
              <a:ahLst/>
              <a:cxnLst>
                <a:cxn ang="0">
                  <a:pos x="connsiteX0" y="connsiteY0"/>
                </a:cxn>
                <a:cxn ang="0">
                  <a:pos x="connsiteX1" y="connsiteY1"/>
                </a:cxn>
                <a:cxn ang="0">
                  <a:pos x="connsiteX2" y="connsiteY2"/>
                </a:cxn>
              </a:cxnLst>
              <a:rect l="l" t="t" r="r" b="b"/>
              <a:pathLst>
                <a:path w="2106397" h="2059297">
                  <a:moveTo>
                    <a:pt x="0" y="2013263"/>
                  </a:moveTo>
                  <a:cubicBezTo>
                    <a:pt x="521436" y="2072628"/>
                    <a:pt x="1042873" y="2131994"/>
                    <a:pt x="1393939" y="1796450"/>
                  </a:cubicBezTo>
                  <a:cubicBezTo>
                    <a:pt x="1745005" y="1460906"/>
                    <a:pt x="1925701" y="730453"/>
                    <a:pt x="210639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24" name="Straight Arrow Connector 23">
            <a:extLst>
              <a:ext uri="{FF2B5EF4-FFF2-40B4-BE49-F238E27FC236}">
                <a16:creationId xmlns:a16="http://schemas.microsoft.com/office/drawing/2014/main" id="{03087220-7321-514E-B7AC-4182A056BFBE}"/>
              </a:ext>
            </a:extLst>
          </p:cNvPr>
          <p:cNvCxnSpPr>
            <a:cxnSpLocks/>
          </p:cNvCxnSpPr>
          <p:nvPr/>
        </p:nvCxnSpPr>
        <p:spPr>
          <a:xfrm flipH="1">
            <a:off x="7126621" y="2636912"/>
            <a:ext cx="939430" cy="0"/>
          </a:xfrm>
          <a:prstGeom prst="straightConnector1">
            <a:avLst/>
          </a:prstGeom>
          <a:ln w="73025">
            <a:solidFill>
              <a:srgbClr val="0094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99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BB30-9A39-1B42-92D9-5D1D18D56BBE}"/>
              </a:ext>
            </a:extLst>
          </p:cNvPr>
          <p:cNvSpPr>
            <a:spLocks noGrp="1"/>
          </p:cNvSpPr>
          <p:nvPr>
            <p:ph type="title"/>
          </p:nvPr>
        </p:nvSpPr>
        <p:spPr>
          <a:xfrm>
            <a:off x="324102" y="174973"/>
            <a:ext cx="5355593" cy="1143000"/>
          </a:xfrm>
        </p:spPr>
        <p:txBody>
          <a:bodyPr/>
          <a:lstStyle/>
          <a:p>
            <a:r>
              <a:rPr lang="en-GB" dirty="0"/>
              <a:t>How a spallation source works</a:t>
            </a:r>
            <a:endParaRPr lang="sv-SE" dirty="0"/>
          </a:p>
        </p:txBody>
      </p:sp>
      <p:sp>
        <p:nvSpPr>
          <p:cNvPr id="4" name="Slide Number Placeholder 3">
            <a:extLst>
              <a:ext uri="{FF2B5EF4-FFF2-40B4-BE49-F238E27FC236}">
                <a16:creationId xmlns:a16="http://schemas.microsoft.com/office/drawing/2014/main" id="{7784D8F6-1964-EF45-BF0B-783E79C1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an 4">
            <a:extLst>
              <a:ext uri="{FF2B5EF4-FFF2-40B4-BE49-F238E27FC236}">
                <a16:creationId xmlns:a16="http://schemas.microsoft.com/office/drawing/2014/main" id="{73A70283-AD01-2D42-A353-6BBBF7BF468C}"/>
              </a:ext>
            </a:extLst>
          </p:cNvPr>
          <p:cNvSpPr/>
          <p:nvPr/>
        </p:nvSpPr>
        <p:spPr>
          <a:xfrm>
            <a:off x="3699421" y="3995472"/>
            <a:ext cx="864096" cy="5760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an 5">
            <a:extLst>
              <a:ext uri="{FF2B5EF4-FFF2-40B4-BE49-F238E27FC236}">
                <a16:creationId xmlns:a16="http://schemas.microsoft.com/office/drawing/2014/main" id="{A7E3FD2F-AB4A-1A44-8FD9-31A218112F60}"/>
              </a:ext>
            </a:extLst>
          </p:cNvPr>
          <p:cNvSpPr/>
          <p:nvPr/>
        </p:nvSpPr>
        <p:spPr>
          <a:xfrm>
            <a:off x="3699421" y="3275392"/>
            <a:ext cx="864096" cy="288032"/>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Arrow Connector 7">
            <a:extLst>
              <a:ext uri="{FF2B5EF4-FFF2-40B4-BE49-F238E27FC236}">
                <a16:creationId xmlns:a16="http://schemas.microsoft.com/office/drawing/2014/main" id="{706F79D8-87E4-1C43-A813-218CA3E9F954}"/>
              </a:ext>
            </a:extLst>
          </p:cNvPr>
          <p:cNvCxnSpPr/>
          <p:nvPr/>
        </p:nvCxnSpPr>
        <p:spPr>
          <a:xfrm>
            <a:off x="1107133" y="4283504"/>
            <a:ext cx="244827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71E0FE6-61E2-2C49-90DB-F56334BA4008}"/>
              </a:ext>
            </a:extLst>
          </p:cNvPr>
          <p:cNvCxnSpPr>
            <a:cxnSpLocks/>
            <a:endCxn id="1026" idx="3"/>
          </p:cNvCxnSpPr>
          <p:nvPr/>
        </p:nvCxnSpPr>
        <p:spPr>
          <a:xfrm>
            <a:off x="4563517" y="3419408"/>
            <a:ext cx="1102150"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AE221A-C89D-0C4A-9823-33FC9D01A910}"/>
              </a:ext>
            </a:extLst>
          </p:cNvPr>
          <p:cNvCxnSpPr>
            <a:cxnSpLocks/>
            <a:endCxn id="6" idx="3"/>
          </p:cNvCxnSpPr>
          <p:nvPr/>
        </p:nvCxnSpPr>
        <p:spPr>
          <a:xfrm flipV="1">
            <a:off x="4131469" y="3563424"/>
            <a:ext cx="0" cy="432048"/>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2184CC77-DEBD-F244-8540-E625793EB474}"/>
              </a:ext>
            </a:extLst>
          </p:cNvPr>
          <p:cNvCxnSpPr/>
          <p:nvPr/>
        </p:nvCxnSpPr>
        <p:spPr>
          <a:xfrm rot="16200000" flipH="1">
            <a:off x="6111689" y="3167380"/>
            <a:ext cx="360040" cy="144016"/>
          </a:xfrm>
          <a:prstGeom prst="curvedConnector3">
            <a:avLst>
              <a:gd name="adj1" fmla="val 183231"/>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3C2CD8-6D4F-D34B-BABE-6B1352243F99}"/>
              </a:ext>
            </a:extLst>
          </p:cNvPr>
          <p:cNvCxnSpPr>
            <a:cxnSpLocks/>
          </p:cNvCxnSpPr>
          <p:nvPr/>
        </p:nvCxnSpPr>
        <p:spPr>
          <a:xfrm flipV="1">
            <a:off x="6484069" y="2919505"/>
            <a:ext cx="1175792" cy="360041"/>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8B385F-6A22-F942-9888-DA8FE96BE47A}"/>
              </a:ext>
            </a:extLst>
          </p:cNvPr>
          <p:cNvCxnSpPr>
            <a:cxnSpLocks/>
          </p:cNvCxnSpPr>
          <p:nvPr/>
        </p:nvCxnSpPr>
        <p:spPr>
          <a:xfrm flipV="1">
            <a:off x="6484069" y="3239387"/>
            <a:ext cx="1143744" cy="19256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Snip Single Corner Rectangle 19">
            <a:extLst>
              <a:ext uri="{FF2B5EF4-FFF2-40B4-BE49-F238E27FC236}">
                <a16:creationId xmlns:a16="http://schemas.microsoft.com/office/drawing/2014/main" id="{66E44C0B-79C1-9D48-9302-3B91BCC4AC3B}"/>
              </a:ext>
            </a:extLst>
          </p:cNvPr>
          <p:cNvSpPr/>
          <p:nvPr/>
        </p:nvSpPr>
        <p:spPr>
          <a:xfrm rot="13457890">
            <a:off x="7618685" y="2676203"/>
            <a:ext cx="802432" cy="766325"/>
          </a:xfrm>
          <a:prstGeom prst="snip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an 20">
            <a:extLst>
              <a:ext uri="{FF2B5EF4-FFF2-40B4-BE49-F238E27FC236}">
                <a16:creationId xmlns:a16="http://schemas.microsoft.com/office/drawing/2014/main" id="{F8CA29BC-6BFC-5D46-B191-9A80C8510938}"/>
              </a:ext>
            </a:extLst>
          </p:cNvPr>
          <p:cNvSpPr/>
          <p:nvPr/>
        </p:nvSpPr>
        <p:spPr>
          <a:xfrm rot="16200000">
            <a:off x="1377163" y="4121486"/>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an 21">
            <a:extLst>
              <a:ext uri="{FF2B5EF4-FFF2-40B4-BE49-F238E27FC236}">
                <a16:creationId xmlns:a16="http://schemas.microsoft.com/office/drawing/2014/main" id="{58834AC8-9F32-0847-AAF4-C1453D57F4F2}"/>
              </a:ext>
            </a:extLst>
          </p:cNvPr>
          <p:cNvSpPr/>
          <p:nvPr/>
        </p:nvSpPr>
        <p:spPr>
          <a:xfrm rot="16200000">
            <a:off x="1827213" y="4121486"/>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Can 22">
            <a:extLst>
              <a:ext uri="{FF2B5EF4-FFF2-40B4-BE49-F238E27FC236}">
                <a16:creationId xmlns:a16="http://schemas.microsoft.com/office/drawing/2014/main" id="{5733A980-1183-674D-B8B7-4283DD4207C4}"/>
              </a:ext>
            </a:extLst>
          </p:cNvPr>
          <p:cNvSpPr/>
          <p:nvPr/>
        </p:nvSpPr>
        <p:spPr>
          <a:xfrm rot="16200000">
            <a:off x="2277263" y="4121486"/>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an 23">
            <a:extLst>
              <a:ext uri="{FF2B5EF4-FFF2-40B4-BE49-F238E27FC236}">
                <a16:creationId xmlns:a16="http://schemas.microsoft.com/office/drawing/2014/main" id="{F03C049E-3C3B-1846-81D4-0E2F10EBFD67}"/>
              </a:ext>
            </a:extLst>
          </p:cNvPr>
          <p:cNvSpPr/>
          <p:nvPr/>
        </p:nvSpPr>
        <p:spPr>
          <a:xfrm rot="16200000">
            <a:off x="738092" y="4121485"/>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E1E6CB9-729A-D443-BC26-675F5DA7537B}"/>
              </a:ext>
            </a:extLst>
          </p:cNvPr>
          <p:cNvSpPr txBox="1"/>
          <p:nvPr/>
        </p:nvSpPr>
        <p:spPr>
          <a:xfrm>
            <a:off x="467544" y="4589974"/>
            <a:ext cx="2503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proton accelerator</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0159A5E7-1ACB-C045-9D65-E3F4B9429874}"/>
              </a:ext>
            </a:extLst>
          </p:cNvPr>
          <p:cNvSpPr txBox="1"/>
          <p:nvPr/>
        </p:nvSpPr>
        <p:spPr>
          <a:xfrm>
            <a:off x="3677584" y="4668212"/>
            <a:ext cx="958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a:t>
            </a:r>
            <a:r>
              <a:rPr kumimoji="0" lang="en-GB" sz="2400" b="0" i="0" u="none" strike="noStrike" kern="1200" cap="none" spc="0" normalizeH="0" baseline="0" noProof="0" dirty="0" err="1">
                <a:ln>
                  <a:noFill/>
                </a:ln>
                <a:solidFill>
                  <a:prstClr val="black"/>
                </a:solidFill>
                <a:effectLst/>
                <a:uLnTx/>
                <a:uFillTx/>
                <a:latin typeface="Calibri"/>
                <a:ea typeface="+mn-ea"/>
                <a:cs typeface="+mn-cs"/>
              </a:rPr>
              <a:t>arget</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24AEED3-EFA4-F84D-9DA4-1133DF9CDC8B}"/>
              </a:ext>
            </a:extLst>
          </p:cNvPr>
          <p:cNvSpPr txBox="1"/>
          <p:nvPr/>
        </p:nvSpPr>
        <p:spPr>
          <a:xfrm>
            <a:off x="3063010" y="2657646"/>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moderator</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Image result for protein structure">
            <a:extLst>
              <a:ext uri="{FF2B5EF4-FFF2-40B4-BE49-F238E27FC236}">
                <a16:creationId xmlns:a16="http://schemas.microsoft.com/office/drawing/2014/main" id="{689786FF-D4DE-B44B-808F-6C4282D39D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5665667" y="2826948"/>
            <a:ext cx="1184920" cy="11849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6A11487-8612-2A45-BEE8-2EDCF26EBE1E}"/>
              </a:ext>
            </a:extLst>
          </p:cNvPr>
          <p:cNvSpPr txBox="1"/>
          <p:nvPr/>
        </p:nvSpPr>
        <p:spPr>
          <a:xfrm>
            <a:off x="5834981" y="4013454"/>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sample</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C3D15031-BEFD-4E42-B9D6-1DEDA2F5B835}"/>
              </a:ext>
            </a:extLst>
          </p:cNvPr>
          <p:cNvSpPr txBox="1"/>
          <p:nvPr/>
        </p:nvSpPr>
        <p:spPr>
          <a:xfrm>
            <a:off x="7235144" y="1923417"/>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instrument</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1E430E6D-B132-874F-86AC-3CF0042F3C92}"/>
              </a:ext>
            </a:extLst>
          </p:cNvPr>
          <p:cNvSpPr txBox="1"/>
          <p:nvPr/>
        </p:nvSpPr>
        <p:spPr>
          <a:xfrm rot="17995953">
            <a:off x="4511803" y="2337245"/>
            <a:ext cx="156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neutrons</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0FC401A-DEB7-2648-B9A6-0298E7BF39EC}"/>
              </a:ext>
            </a:extLst>
          </p:cNvPr>
          <p:cNvSpPr txBox="1"/>
          <p:nvPr/>
        </p:nvSpPr>
        <p:spPr>
          <a:xfrm>
            <a:off x="3667900" y="5237603"/>
            <a:ext cx="3880610" cy="646331"/>
          </a:xfrm>
          <a:prstGeom prst="rect">
            <a:avLst/>
          </a:prstGeom>
          <a:noFill/>
        </p:spPr>
        <p:txBody>
          <a:bodyPr wrap="square" rtlCol="0">
            <a:spAutoFit/>
          </a:bodyPr>
          <a:lstStyle/>
          <a:p>
            <a:r>
              <a:rPr lang="en-GB" dirty="0"/>
              <a:t>“spallation” is the process that releases neutrons from the target nuclei</a:t>
            </a:r>
            <a:endParaRPr lang="sv-SE" dirty="0"/>
          </a:p>
        </p:txBody>
      </p:sp>
    </p:spTree>
    <p:extLst>
      <p:ext uri="{BB962C8B-B14F-4D97-AF65-F5344CB8AC3E}">
        <p14:creationId xmlns:p14="http://schemas.microsoft.com/office/powerpoint/2010/main" val="1037105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mj-lt"/>
              </a:rPr>
              <a:pPr/>
              <a:t>12</a:t>
            </a:fld>
            <a:endParaRPr lang="sv-SE" dirty="0">
              <a:solidFill>
                <a:prstClr val="black">
                  <a:tint val="75000"/>
                </a:prstClr>
              </a:solidFill>
              <a:latin typeface="+mj-lt"/>
            </a:endParaRPr>
          </a:p>
        </p:txBody>
      </p:sp>
      <p:pic>
        <p:nvPicPr>
          <p:cNvPr id="5" name="Picture 4" descr="ESS_sit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7540" y="0"/>
            <a:ext cx="9734076" cy="6877705"/>
          </a:xfrm>
          <a:prstGeom prst="rect">
            <a:avLst/>
          </a:prstGeom>
        </p:spPr>
      </p:pic>
      <p:pic>
        <p:nvPicPr>
          <p:cNvPr id="57" name="Bildobjekt 7" descr="ESS-vit-logg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6551" y="5169095"/>
            <a:ext cx="2089692" cy="1140341"/>
          </a:xfrm>
          <a:prstGeom prst="rect">
            <a:avLst/>
          </a:prstGeom>
        </p:spPr>
      </p:pic>
      <p:cxnSp>
        <p:nvCxnSpPr>
          <p:cNvPr id="10" name="Straight Arrow Connector 9"/>
          <p:cNvCxnSpPr>
            <a:stCxn id="2" idx="0"/>
          </p:cNvCxnSpPr>
          <p:nvPr/>
        </p:nvCxnSpPr>
        <p:spPr>
          <a:xfrm flipH="1" flipV="1">
            <a:off x="2584939" y="3152044"/>
            <a:ext cx="813288" cy="109464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418136" y="938734"/>
            <a:ext cx="1677865" cy="68491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825029" y="1938705"/>
            <a:ext cx="1022106" cy="153017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224454" y="4246686"/>
            <a:ext cx="2347546" cy="774058"/>
          </a:xfrm>
          <a:prstGeom prst="rect">
            <a:avLst/>
          </a:prstGeom>
          <a:solidFill>
            <a:schemeClr val="accent1"/>
          </a:solidFill>
        </p:spPr>
        <p:txBody>
          <a:bodyPr wrap="square" rtlCol="0">
            <a:spAutoFit/>
          </a:bodyPr>
          <a:lstStyle/>
          <a:p>
            <a:r>
              <a:rPr lang="en-US" sz="2215" dirty="0">
                <a:solidFill>
                  <a:schemeClr val="bg1"/>
                </a:solidFill>
              </a:rPr>
              <a:t>Superconducting Proton Accelerator</a:t>
            </a:r>
          </a:p>
        </p:txBody>
      </p:sp>
      <p:sp>
        <p:nvSpPr>
          <p:cNvPr id="8" name="TextBox 7"/>
          <p:cNvSpPr txBox="1"/>
          <p:nvPr/>
        </p:nvSpPr>
        <p:spPr>
          <a:xfrm>
            <a:off x="2123342" y="555198"/>
            <a:ext cx="2448658" cy="774058"/>
          </a:xfrm>
          <a:prstGeom prst="rect">
            <a:avLst/>
          </a:prstGeom>
          <a:solidFill>
            <a:schemeClr val="accent1"/>
          </a:solidFill>
        </p:spPr>
        <p:txBody>
          <a:bodyPr wrap="square" rtlCol="0">
            <a:spAutoFit/>
          </a:bodyPr>
          <a:lstStyle/>
          <a:p>
            <a:r>
              <a:rPr lang="en-US" sz="2215" dirty="0">
                <a:solidFill>
                  <a:schemeClr val="bg1"/>
                </a:solidFill>
              </a:rPr>
              <a:t>Neutron </a:t>
            </a:r>
            <a:r>
              <a:rPr lang="en-US" sz="2215">
                <a:solidFill>
                  <a:schemeClr val="bg1"/>
                </a:solidFill>
              </a:rPr>
              <a:t>Production Target</a:t>
            </a:r>
            <a:endParaRPr lang="en-US" sz="2215" dirty="0">
              <a:solidFill>
                <a:schemeClr val="bg1"/>
              </a:solidFill>
            </a:endParaRPr>
          </a:p>
        </p:txBody>
      </p:sp>
      <p:sp>
        <p:nvSpPr>
          <p:cNvPr id="9" name="TextBox 8"/>
          <p:cNvSpPr txBox="1"/>
          <p:nvPr/>
        </p:nvSpPr>
        <p:spPr>
          <a:xfrm>
            <a:off x="5997819" y="3371859"/>
            <a:ext cx="1622181" cy="433196"/>
          </a:xfrm>
          <a:prstGeom prst="rect">
            <a:avLst/>
          </a:prstGeom>
          <a:solidFill>
            <a:schemeClr val="accent1"/>
          </a:solidFill>
        </p:spPr>
        <p:txBody>
          <a:bodyPr wrap="square" rtlCol="0">
            <a:spAutoFit/>
          </a:bodyPr>
          <a:lstStyle/>
          <a:p>
            <a:r>
              <a:rPr lang="en-US" sz="2215" dirty="0">
                <a:solidFill>
                  <a:schemeClr val="bg1"/>
                </a:solidFill>
              </a:rPr>
              <a:t>Experiments</a:t>
            </a:r>
          </a:p>
        </p:txBody>
      </p:sp>
      <p:cxnSp>
        <p:nvCxnSpPr>
          <p:cNvPr id="6" name="Straight Arrow Connector 5"/>
          <p:cNvCxnSpPr/>
          <p:nvPr/>
        </p:nvCxnSpPr>
        <p:spPr>
          <a:xfrm flipV="1">
            <a:off x="-234462" y="1787769"/>
            <a:ext cx="6025662" cy="2368062"/>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246935" y="1705708"/>
            <a:ext cx="1490296" cy="232997"/>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024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4D1948-E3ED-4F44-8E54-AEFAD5A60999}"/>
              </a:ext>
            </a:extLst>
          </p:cNvPr>
          <p:cNvGrpSpPr/>
          <p:nvPr/>
        </p:nvGrpSpPr>
        <p:grpSpPr>
          <a:xfrm>
            <a:off x="5669436" y="1943596"/>
            <a:ext cx="3223044" cy="3928939"/>
            <a:chOff x="3733800" y="-381000"/>
            <a:chExt cx="6248400" cy="7353467"/>
          </a:xfrm>
        </p:grpSpPr>
        <p:sp>
          <p:nvSpPr>
            <p:cNvPr id="8" name="Freeform 192">
              <a:extLst>
                <a:ext uri="{FF2B5EF4-FFF2-40B4-BE49-F238E27FC236}">
                  <a16:creationId xmlns:a16="http://schemas.microsoft.com/office/drawing/2014/main" id="{9F61ABD7-759A-484B-89E6-4E703F9C8328}"/>
                </a:ext>
              </a:extLst>
            </p:cNvPr>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 name="Freeform 7">
              <a:extLst>
                <a:ext uri="{FF2B5EF4-FFF2-40B4-BE49-F238E27FC236}">
                  <a16:creationId xmlns:a16="http://schemas.microsoft.com/office/drawing/2014/main" id="{FD49532D-5C73-164D-9AD3-494A5CBB0D11}"/>
                </a:ext>
              </a:extLst>
            </p:cNvPr>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 name="Freeform 10">
              <a:extLst>
                <a:ext uri="{FF2B5EF4-FFF2-40B4-BE49-F238E27FC236}">
                  <a16:creationId xmlns:a16="http://schemas.microsoft.com/office/drawing/2014/main" id="{419E39F8-FFF6-9541-B937-AE40AD3E9160}"/>
                </a:ext>
              </a:extLst>
            </p:cNvPr>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 name="Freeform 11">
              <a:extLst>
                <a:ext uri="{FF2B5EF4-FFF2-40B4-BE49-F238E27FC236}">
                  <a16:creationId xmlns:a16="http://schemas.microsoft.com/office/drawing/2014/main" id="{CF7C30F5-FB6D-6E49-9720-6051CF747292}"/>
                </a:ext>
              </a:extLst>
            </p:cNvPr>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 name="Freeform 12">
              <a:extLst>
                <a:ext uri="{FF2B5EF4-FFF2-40B4-BE49-F238E27FC236}">
                  <a16:creationId xmlns:a16="http://schemas.microsoft.com/office/drawing/2014/main" id="{B9936E16-F6FF-3F41-B1EB-11F5039272D4}"/>
                </a:ext>
              </a:extLst>
            </p:cNvPr>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 name="Freeform 13">
              <a:extLst>
                <a:ext uri="{FF2B5EF4-FFF2-40B4-BE49-F238E27FC236}">
                  <a16:creationId xmlns:a16="http://schemas.microsoft.com/office/drawing/2014/main" id="{B60AD65F-40B9-A546-8646-99820E6DAEAB}"/>
                </a:ext>
              </a:extLst>
            </p:cNvPr>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 name="Freeform 14">
              <a:extLst>
                <a:ext uri="{FF2B5EF4-FFF2-40B4-BE49-F238E27FC236}">
                  <a16:creationId xmlns:a16="http://schemas.microsoft.com/office/drawing/2014/main" id="{7FCEE8CA-541C-1C4C-B679-50CC94D7FD68}"/>
                </a:ext>
              </a:extLst>
            </p:cNvPr>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 name="Freeform 15">
              <a:extLst>
                <a:ext uri="{FF2B5EF4-FFF2-40B4-BE49-F238E27FC236}">
                  <a16:creationId xmlns:a16="http://schemas.microsoft.com/office/drawing/2014/main" id="{E55C14E7-7C00-FF41-AE1B-0253E8A21119}"/>
                </a:ext>
              </a:extLst>
            </p:cNvPr>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 name="Freeform 16">
              <a:extLst>
                <a:ext uri="{FF2B5EF4-FFF2-40B4-BE49-F238E27FC236}">
                  <a16:creationId xmlns:a16="http://schemas.microsoft.com/office/drawing/2014/main" id="{36C40E9C-01B0-FF44-8008-1433DA63652C}"/>
                </a:ext>
              </a:extLst>
            </p:cNvPr>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 name="Freeform 17">
              <a:extLst>
                <a:ext uri="{FF2B5EF4-FFF2-40B4-BE49-F238E27FC236}">
                  <a16:creationId xmlns:a16="http://schemas.microsoft.com/office/drawing/2014/main" id="{F9F02418-4ABF-634D-9165-56AD89FCEB5C}"/>
                </a:ext>
              </a:extLst>
            </p:cNvPr>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8" name="Freeform 18">
              <a:extLst>
                <a:ext uri="{FF2B5EF4-FFF2-40B4-BE49-F238E27FC236}">
                  <a16:creationId xmlns:a16="http://schemas.microsoft.com/office/drawing/2014/main" id="{516700F4-9CA4-BB4C-852A-97F629CFD8BC}"/>
                </a:ext>
              </a:extLst>
            </p:cNvPr>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9" name="Freeform 19">
              <a:extLst>
                <a:ext uri="{FF2B5EF4-FFF2-40B4-BE49-F238E27FC236}">
                  <a16:creationId xmlns:a16="http://schemas.microsoft.com/office/drawing/2014/main" id="{72F4FEF9-F820-7546-A5F2-DA35AE121B27}"/>
                </a:ext>
              </a:extLst>
            </p:cNvPr>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0" name="Freeform 20">
              <a:extLst>
                <a:ext uri="{FF2B5EF4-FFF2-40B4-BE49-F238E27FC236}">
                  <a16:creationId xmlns:a16="http://schemas.microsoft.com/office/drawing/2014/main" id="{F370A528-4072-014C-9652-23D82BF39DD7}"/>
                </a:ext>
              </a:extLst>
            </p:cNvPr>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1" name="Freeform 21">
              <a:extLst>
                <a:ext uri="{FF2B5EF4-FFF2-40B4-BE49-F238E27FC236}">
                  <a16:creationId xmlns:a16="http://schemas.microsoft.com/office/drawing/2014/main" id="{C998F22C-0463-F14E-A685-7BD14E6F2ABD}"/>
                </a:ext>
              </a:extLst>
            </p:cNvPr>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2" name="Freeform 22">
              <a:extLst>
                <a:ext uri="{FF2B5EF4-FFF2-40B4-BE49-F238E27FC236}">
                  <a16:creationId xmlns:a16="http://schemas.microsoft.com/office/drawing/2014/main" id="{516491C6-2897-2740-8008-6A4908CBC6C0}"/>
                </a:ext>
              </a:extLst>
            </p:cNvPr>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3" name="Freeform 23">
              <a:extLst>
                <a:ext uri="{FF2B5EF4-FFF2-40B4-BE49-F238E27FC236}">
                  <a16:creationId xmlns:a16="http://schemas.microsoft.com/office/drawing/2014/main" id="{A43DDC4F-4BB5-754C-AB4D-52881ECE19DC}"/>
                </a:ext>
              </a:extLst>
            </p:cNvPr>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4" name="Freeform 24">
              <a:extLst>
                <a:ext uri="{FF2B5EF4-FFF2-40B4-BE49-F238E27FC236}">
                  <a16:creationId xmlns:a16="http://schemas.microsoft.com/office/drawing/2014/main" id="{58079AC5-B02C-D940-90AE-632ED057CA1A}"/>
                </a:ext>
              </a:extLst>
            </p:cNvPr>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5" name="Freeform 25">
              <a:extLst>
                <a:ext uri="{FF2B5EF4-FFF2-40B4-BE49-F238E27FC236}">
                  <a16:creationId xmlns:a16="http://schemas.microsoft.com/office/drawing/2014/main" id="{D4EED39F-070F-1C41-A72A-582DD866BF41}"/>
                </a:ext>
              </a:extLst>
            </p:cNvPr>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6" name="Freeform 26">
              <a:extLst>
                <a:ext uri="{FF2B5EF4-FFF2-40B4-BE49-F238E27FC236}">
                  <a16:creationId xmlns:a16="http://schemas.microsoft.com/office/drawing/2014/main" id="{A308A06C-2915-CD4A-B9C0-ADFC1977BDB7}"/>
                </a:ext>
              </a:extLst>
            </p:cNvPr>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7" name="Freeform 27">
              <a:extLst>
                <a:ext uri="{FF2B5EF4-FFF2-40B4-BE49-F238E27FC236}">
                  <a16:creationId xmlns:a16="http://schemas.microsoft.com/office/drawing/2014/main" id="{A8A1CB1E-0C5D-634B-800C-7CBF94F5C427}"/>
                </a:ext>
              </a:extLst>
            </p:cNvPr>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8" name="Freeform 28">
              <a:extLst>
                <a:ext uri="{FF2B5EF4-FFF2-40B4-BE49-F238E27FC236}">
                  <a16:creationId xmlns:a16="http://schemas.microsoft.com/office/drawing/2014/main" id="{51A7A301-BE37-2147-942C-321B3457CD1E}"/>
                </a:ext>
              </a:extLst>
            </p:cNvPr>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29" name="Freeform 29">
              <a:extLst>
                <a:ext uri="{FF2B5EF4-FFF2-40B4-BE49-F238E27FC236}">
                  <a16:creationId xmlns:a16="http://schemas.microsoft.com/office/drawing/2014/main" id="{804873F8-1F23-5448-9505-051D960D2D0D}"/>
                </a:ext>
              </a:extLst>
            </p:cNvPr>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0" name="Freeform 30">
              <a:extLst>
                <a:ext uri="{FF2B5EF4-FFF2-40B4-BE49-F238E27FC236}">
                  <a16:creationId xmlns:a16="http://schemas.microsoft.com/office/drawing/2014/main" id="{224DB193-E64D-5F4C-BB05-ED04FE246029}"/>
                </a:ext>
              </a:extLst>
            </p:cNvPr>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1" name="Freeform 31">
              <a:extLst>
                <a:ext uri="{FF2B5EF4-FFF2-40B4-BE49-F238E27FC236}">
                  <a16:creationId xmlns:a16="http://schemas.microsoft.com/office/drawing/2014/main" id="{45389AA9-8D8C-A449-A175-6ABAFC499242}"/>
                </a:ext>
              </a:extLst>
            </p:cNvPr>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2" name="Freeform 32">
              <a:extLst>
                <a:ext uri="{FF2B5EF4-FFF2-40B4-BE49-F238E27FC236}">
                  <a16:creationId xmlns:a16="http://schemas.microsoft.com/office/drawing/2014/main" id="{43FEDC09-5A17-DA44-B0B4-40D61FD23A49}"/>
                </a:ext>
              </a:extLst>
            </p:cNvPr>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3" name="Freeform 33">
              <a:extLst>
                <a:ext uri="{FF2B5EF4-FFF2-40B4-BE49-F238E27FC236}">
                  <a16:creationId xmlns:a16="http://schemas.microsoft.com/office/drawing/2014/main" id="{7B4E022A-55D1-6842-8101-5339E1F32868}"/>
                </a:ext>
              </a:extLst>
            </p:cNvPr>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4" name="Freeform 34">
              <a:extLst>
                <a:ext uri="{FF2B5EF4-FFF2-40B4-BE49-F238E27FC236}">
                  <a16:creationId xmlns:a16="http://schemas.microsoft.com/office/drawing/2014/main" id="{2587BFF3-F59A-C24B-874A-474DC69F7610}"/>
                </a:ext>
              </a:extLst>
            </p:cNvPr>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5" name="Freeform 35">
              <a:extLst>
                <a:ext uri="{FF2B5EF4-FFF2-40B4-BE49-F238E27FC236}">
                  <a16:creationId xmlns:a16="http://schemas.microsoft.com/office/drawing/2014/main" id="{AE8903ED-C93A-B946-91D0-825B3F62CD8D}"/>
                </a:ext>
              </a:extLst>
            </p:cNvPr>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6" name="Freeform 36">
              <a:extLst>
                <a:ext uri="{FF2B5EF4-FFF2-40B4-BE49-F238E27FC236}">
                  <a16:creationId xmlns:a16="http://schemas.microsoft.com/office/drawing/2014/main" id="{8D6ADE79-3A91-4045-9BE4-88382CD9C530}"/>
                </a:ext>
              </a:extLst>
            </p:cNvPr>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7" name="Freeform 37">
              <a:extLst>
                <a:ext uri="{FF2B5EF4-FFF2-40B4-BE49-F238E27FC236}">
                  <a16:creationId xmlns:a16="http://schemas.microsoft.com/office/drawing/2014/main" id="{99738AF8-0540-A94C-BF21-22B7E540BAF6}"/>
                </a:ext>
              </a:extLst>
            </p:cNvPr>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8" name="Freeform 38">
              <a:extLst>
                <a:ext uri="{FF2B5EF4-FFF2-40B4-BE49-F238E27FC236}">
                  <a16:creationId xmlns:a16="http://schemas.microsoft.com/office/drawing/2014/main" id="{22F96148-4725-4149-8A31-3BA969057290}"/>
                </a:ext>
              </a:extLst>
            </p:cNvPr>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39" name="Freeform 39">
              <a:extLst>
                <a:ext uri="{FF2B5EF4-FFF2-40B4-BE49-F238E27FC236}">
                  <a16:creationId xmlns:a16="http://schemas.microsoft.com/office/drawing/2014/main" id="{9EA4F011-9E0C-9D4C-B42B-D84DC52E3590}"/>
                </a:ext>
              </a:extLst>
            </p:cNvPr>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0" name="Freeform 40">
              <a:extLst>
                <a:ext uri="{FF2B5EF4-FFF2-40B4-BE49-F238E27FC236}">
                  <a16:creationId xmlns:a16="http://schemas.microsoft.com/office/drawing/2014/main" id="{7C52CE54-59A5-9E43-BA61-BAC444F3FCB7}"/>
                </a:ext>
              </a:extLst>
            </p:cNvPr>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1" name="Freeform 41">
              <a:extLst>
                <a:ext uri="{FF2B5EF4-FFF2-40B4-BE49-F238E27FC236}">
                  <a16:creationId xmlns:a16="http://schemas.microsoft.com/office/drawing/2014/main" id="{E71DA444-B57F-D741-A1C5-94810DABF9FC}"/>
                </a:ext>
              </a:extLst>
            </p:cNvPr>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2" name="Freeform 42">
              <a:extLst>
                <a:ext uri="{FF2B5EF4-FFF2-40B4-BE49-F238E27FC236}">
                  <a16:creationId xmlns:a16="http://schemas.microsoft.com/office/drawing/2014/main" id="{E8C6CC9B-53D5-CE4B-9650-4B734C659610}"/>
                </a:ext>
              </a:extLst>
            </p:cNvPr>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3" name="Freeform 43">
              <a:extLst>
                <a:ext uri="{FF2B5EF4-FFF2-40B4-BE49-F238E27FC236}">
                  <a16:creationId xmlns:a16="http://schemas.microsoft.com/office/drawing/2014/main" id="{FE769FB0-A398-AF45-B36F-87B664CD9F2A}"/>
                </a:ext>
              </a:extLst>
            </p:cNvPr>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4" name="Freeform 44">
              <a:extLst>
                <a:ext uri="{FF2B5EF4-FFF2-40B4-BE49-F238E27FC236}">
                  <a16:creationId xmlns:a16="http://schemas.microsoft.com/office/drawing/2014/main" id="{5AD5D4A5-3E61-0A41-A02C-53995DD14351}"/>
                </a:ext>
              </a:extLst>
            </p:cNvPr>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5" name="Freeform 45">
              <a:extLst>
                <a:ext uri="{FF2B5EF4-FFF2-40B4-BE49-F238E27FC236}">
                  <a16:creationId xmlns:a16="http://schemas.microsoft.com/office/drawing/2014/main" id="{EE5ADA57-DBA3-5E49-83F6-E738E7DE2830}"/>
                </a:ext>
              </a:extLst>
            </p:cNvPr>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6" name="Freeform 46">
              <a:extLst>
                <a:ext uri="{FF2B5EF4-FFF2-40B4-BE49-F238E27FC236}">
                  <a16:creationId xmlns:a16="http://schemas.microsoft.com/office/drawing/2014/main" id="{B665EF9C-687F-5A45-8CF5-4516562370F2}"/>
                </a:ext>
              </a:extLst>
            </p:cNvPr>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7" name="Freeform 47">
              <a:extLst>
                <a:ext uri="{FF2B5EF4-FFF2-40B4-BE49-F238E27FC236}">
                  <a16:creationId xmlns:a16="http://schemas.microsoft.com/office/drawing/2014/main" id="{51A574E3-5583-514E-A2D8-F819223BB62A}"/>
                </a:ext>
              </a:extLst>
            </p:cNvPr>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8" name="Freeform 48">
              <a:extLst>
                <a:ext uri="{FF2B5EF4-FFF2-40B4-BE49-F238E27FC236}">
                  <a16:creationId xmlns:a16="http://schemas.microsoft.com/office/drawing/2014/main" id="{3A712E37-6197-A646-9BF4-902D66B0578A}"/>
                </a:ext>
              </a:extLst>
            </p:cNvPr>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49" name="Freeform 49">
              <a:extLst>
                <a:ext uri="{FF2B5EF4-FFF2-40B4-BE49-F238E27FC236}">
                  <a16:creationId xmlns:a16="http://schemas.microsoft.com/office/drawing/2014/main" id="{1A4A7F65-AB75-5D4C-B712-5F3579259B42}"/>
                </a:ext>
              </a:extLst>
            </p:cNvPr>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0" name="Freeform 50">
              <a:extLst>
                <a:ext uri="{FF2B5EF4-FFF2-40B4-BE49-F238E27FC236}">
                  <a16:creationId xmlns:a16="http://schemas.microsoft.com/office/drawing/2014/main" id="{783EABB0-1FF4-F04C-ADB5-4D3C0C7D6D51}"/>
                </a:ext>
              </a:extLst>
            </p:cNvPr>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1" name="Freeform 51">
              <a:extLst>
                <a:ext uri="{FF2B5EF4-FFF2-40B4-BE49-F238E27FC236}">
                  <a16:creationId xmlns:a16="http://schemas.microsoft.com/office/drawing/2014/main" id="{C9AD7A54-F3A0-084B-B029-A3FEBF4D84E2}"/>
                </a:ext>
              </a:extLst>
            </p:cNvPr>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2" name="Freeform 52">
              <a:extLst>
                <a:ext uri="{FF2B5EF4-FFF2-40B4-BE49-F238E27FC236}">
                  <a16:creationId xmlns:a16="http://schemas.microsoft.com/office/drawing/2014/main" id="{A12BDE5A-D32E-194D-8670-77A91856E8E8}"/>
                </a:ext>
              </a:extLst>
            </p:cNvPr>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3" name="Freeform 53">
              <a:extLst>
                <a:ext uri="{FF2B5EF4-FFF2-40B4-BE49-F238E27FC236}">
                  <a16:creationId xmlns:a16="http://schemas.microsoft.com/office/drawing/2014/main" id="{01EED908-2D7F-EF47-A5C3-1EAE640FE150}"/>
                </a:ext>
              </a:extLst>
            </p:cNvPr>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4" name="Freeform 54">
              <a:extLst>
                <a:ext uri="{FF2B5EF4-FFF2-40B4-BE49-F238E27FC236}">
                  <a16:creationId xmlns:a16="http://schemas.microsoft.com/office/drawing/2014/main" id="{58123831-8431-C443-AA5E-84C5DAD42AE9}"/>
                </a:ext>
              </a:extLst>
            </p:cNvPr>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5" name="Freeform 55">
              <a:extLst>
                <a:ext uri="{FF2B5EF4-FFF2-40B4-BE49-F238E27FC236}">
                  <a16:creationId xmlns:a16="http://schemas.microsoft.com/office/drawing/2014/main" id="{816CC96B-A180-F249-8FF1-344B78BA020F}"/>
                </a:ext>
              </a:extLst>
            </p:cNvPr>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6" name="Freeform 56">
              <a:extLst>
                <a:ext uri="{FF2B5EF4-FFF2-40B4-BE49-F238E27FC236}">
                  <a16:creationId xmlns:a16="http://schemas.microsoft.com/office/drawing/2014/main" id="{0B7891F5-402F-EE48-8148-4898E87193D3}"/>
                </a:ext>
              </a:extLst>
            </p:cNvPr>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7" name="Freeform 57">
              <a:extLst>
                <a:ext uri="{FF2B5EF4-FFF2-40B4-BE49-F238E27FC236}">
                  <a16:creationId xmlns:a16="http://schemas.microsoft.com/office/drawing/2014/main" id="{AFBB0057-4AB3-914E-A00B-F44E4A83E2A9}"/>
                </a:ext>
              </a:extLst>
            </p:cNvPr>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8" name="Freeform 58">
              <a:extLst>
                <a:ext uri="{FF2B5EF4-FFF2-40B4-BE49-F238E27FC236}">
                  <a16:creationId xmlns:a16="http://schemas.microsoft.com/office/drawing/2014/main" id="{7EEF2826-F9EF-C843-9AFF-B3C592F1B6D9}"/>
                </a:ext>
              </a:extLst>
            </p:cNvPr>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59" name="Freeform 59">
              <a:extLst>
                <a:ext uri="{FF2B5EF4-FFF2-40B4-BE49-F238E27FC236}">
                  <a16:creationId xmlns:a16="http://schemas.microsoft.com/office/drawing/2014/main" id="{BFF839BB-2805-5D4D-9FFE-C02F68B12051}"/>
                </a:ext>
              </a:extLst>
            </p:cNvPr>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0" name="Freeform 60">
              <a:extLst>
                <a:ext uri="{FF2B5EF4-FFF2-40B4-BE49-F238E27FC236}">
                  <a16:creationId xmlns:a16="http://schemas.microsoft.com/office/drawing/2014/main" id="{A94EF9A4-E5DA-6E4F-A24E-718EF1D66075}"/>
                </a:ext>
              </a:extLst>
            </p:cNvPr>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1" name="Freeform 61">
              <a:extLst>
                <a:ext uri="{FF2B5EF4-FFF2-40B4-BE49-F238E27FC236}">
                  <a16:creationId xmlns:a16="http://schemas.microsoft.com/office/drawing/2014/main" id="{A8CE965D-2176-A742-BDD5-7378C5ABC831}"/>
                </a:ext>
              </a:extLst>
            </p:cNvPr>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2" name="Freeform 62">
              <a:extLst>
                <a:ext uri="{FF2B5EF4-FFF2-40B4-BE49-F238E27FC236}">
                  <a16:creationId xmlns:a16="http://schemas.microsoft.com/office/drawing/2014/main" id="{C99A0AA4-C7E5-0D49-A214-EBB5190DEF32}"/>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3" name="Freeform 63">
              <a:extLst>
                <a:ext uri="{FF2B5EF4-FFF2-40B4-BE49-F238E27FC236}">
                  <a16:creationId xmlns:a16="http://schemas.microsoft.com/office/drawing/2014/main" id="{562FD3FC-C444-FF4C-B041-A8F5AEE10B1B}"/>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4" name="Freeform 64">
              <a:extLst>
                <a:ext uri="{FF2B5EF4-FFF2-40B4-BE49-F238E27FC236}">
                  <a16:creationId xmlns:a16="http://schemas.microsoft.com/office/drawing/2014/main" id="{4D7C9DDB-EE1B-7F40-A884-E13EF04D0854}"/>
                </a:ext>
              </a:extLst>
            </p:cNvPr>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5" name="Freeform 64">
              <a:extLst>
                <a:ext uri="{FF2B5EF4-FFF2-40B4-BE49-F238E27FC236}">
                  <a16:creationId xmlns:a16="http://schemas.microsoft.com/office/drawing/2014/main" id="{68B8737E-345F-5C4D-8A47-C306501DF711}"/>
                </a:ext>
              </a:extLst>
            </p:cNvPr>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6" name="Freeform 65">
              <a:extLst>
                <a:ext uri="{FF2B5EF4-FFF2-40B4-BE49-F238E27FC236}">
                  <a16:creationId xmlns:a16="http://schemas.microsoft.com/office/drawing/2014/main" id="{62A30DBB-A3AB-FD44-A736-7802D4BD10EB}"/>
                </a:ext>
              </a:extLst>
            </p:cNvPr>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7" name="Freeform 66">
              <a:extLst>
                <a:ext uri="{FF2B5EF4-FFF2-40B4-BE49-F238E27FC236}">
                  <a16:creationId xmlns:a16="http://schemas.microsoft.com/office/drawing/2014/main" id="{84E030AC-C4EF-6F43-A9A1-E19876BADF93}"/>
                </a:ext>
              </a:extLst>
            </p:cNvPr>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8" name="Freeform 67">
              <a:extLst>
                <a:ext uri="{FF2B5EF4-FFF2-40B4-BE49-F238E27FC236}">
                  <a16:creationId xmlns:a16="http://schemas.microsoft.com/office/drawing/2014/main" id="{9D34A04F-1366-F34D-85B1-E99F92AB76D5}"/>
                </a:ext>
              </a:extLst>
            </p:cNvPr>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69" name="Freeform 68">
              <a:extLst>
                <a:ext uri="{FF2B5EF4-FFF2-40B4-BE49-F238E27FC236}">
                  <a16:creationId xmlns:a16="http://schemas.microsoft.com/office/drawing/2014/main" id="{1CF6381D-11FC-FC4E-8039-0B87CEC0AA05}"/>
                </a:ext>
              </a:extLst>
            </p:cNvPr>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0" name="Freeform 69">
              <a:extLst>
                <a:ext uri="{FF2B5EF4-FFF2-40B4-BE49-F238E27FC236}">
                  <a16:creationId xmlns:a16="http://schemas.microsoft.com/office/drawing/2014/main" id="{723FE130-EB93-B34A-9A69-949891015DAB}"/>
                </a:ext>
              </a:extLst>
            </p:cNvPr>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1" name="Freeform 70">
              <a:extLst>
                <a:ext uri="{FF2B5EF4-FFF2-40B4-BE49-F238E27FC236}">
                  <a16:creationId xmlns:a16="http://schemas.microsoft.com/office/drawing/2014/main" id="{746332CB-0867-0B4D-8175-2B390A00C9BC}"/>
                </a:ext>
              </a:extLst>
            </p:cNvPr>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2" name="Freeform 81">
              <a:extLst>
                <a:ext uri="{FF2B5EF4-FFF2-40B4-BE49-F238E27FC236}">
                  <a16:creationId xmlns:a16="http://schemas.microsoft.com/office/drawing/2014/main" id="{D5E365B1-F108-E645-8970-989A95CCD589}"/>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3" name="Freeform 82">
              <a:extLst>
                <a:ext uri="{FF2B5EF4-FFF2-40B4-BE49-F238E27FC236}">
                  <a16:creationId xmlns:a16="http://schemas.microsoft.com/office/drawing/2014/main" id="{849CE3B9-7150-284C-A277-F63207B21502}"/>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4" name="Freeform 84">
              <a:extLst>
                <a:ext uri="{FF2B5EF4-FFF2-40B4-BE49-F238E27FC236}">
                  <a16:creationId xmlns:a16="http://schemas.microsoft.com/office/drawing/2014/main" id="{1D2CB544-2E06-E347-BD23-3480AF92E15F}"/>
                </a:ext>
              </a:extLst>
            </p:cNvPr>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5" name="Freeform 85">
              <a:extLst>
                <a:ext uri="{FF2B5EF4-FFF2-40B4-BE49-F238E27FC236}">
                  <a16:creationId xmlns:a16="http://schemas.microsoft.com/office/drawing/2014/main" id="{EC99CCE1-8FDF-EF4F-8C85-C5A4D6B277D7}"/>
                </a:ext>
              </a:extLst>
            </p:cNvPr>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6" name="Freeform 86">
              <a:extLst>
                <a:ext uri="{FF2B5EF4-FFF2-40B4-BE49-F238E27FC236}">
                  <a16:creationId xmlns:a16="http://schemas.microsoft.com/office/drawing/2014/main" id="{16B54A26-285A-494A-A96A-E220C23E113D}"/>
                </a:ext>
              </a:extLst>
            </p:cNvPr>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7" name="Freeform 87">
              <a:extLst>
                <a:ext uri="{FF2B5EF4-FFF2-40B4-BE49-F238E27FC236}">
                  <a16:creationId xmlns:a16="http://schemas.microsoft.com/office/drawing/2014/main" id="{259625B0-21BD-2748-AB9D-F2F1C74C766E}"/>
                </a:ext>
              </a:extLst>
            </p:cNvPr>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8" name="Freeform 88">
              <a:extLst>
                <a:ext uri="{FF2B5EF4-FFF2-40B4-BE49-F238E27FC236}">
                  <a16:creationId xmlns:a16="http://schemas.microsoft.com/office/drawing/2014/main" id="{F43D9DEA-62EB-EE45-8CB6-8B71C644E38F}"/>
                </a:ext>
              </a:extLst>
            </p:cNvPr>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79" name="Freeform 89">
              <a:extLst>
                <a:ext uri="{FF2B5EF4-FFF2-40B4-BE49-F238E27FC236}">
                  <a16:creationId xmlns:a16="http://schemas.microsoft.com/office/drawing/2014/main" id="{D7D86FA7-2EB1-244C-91ED-2048CCB6CC54}"/>
                </a:ext>
              </a:extLst>
            </p:cNvPr>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0" name="Freeform 93">
              <a:extLst>
                <a:ext uri="{FF2B5EF4-FFF2-40B4-BE49-F238E27FC236}">
                  <a16:creationId xmlns:a16="http://schemas.microsoft.com/office/drawing/2014/main" id="{27D52A60-683A-3740-9B36-8007815024B1}"/>
                </a:ext>
              </a:extLst>
            </p:cNvPr>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1" name="Freeform 94">
              <a:extLst>
                <a:ext uri="{FF2B5EF4-FFF2-40B4-BE49-F238E27FC236}">
                  <a16:creationId xmlns:a16="http://schemas.microsoft.com/office/drawing/2014/main" id="{CADECA62-806C-064C-B761-B0EB1F60AD80}"/>
                </a:ext>
              </a:extLst>
            </p:cNvPr>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2" name="Freeform 95">
              <a:extLst>
                <a:ext uri="{FF2B5EF4-FFF2-40B4-BE49-F238E27FC236}">
                  <a16:creationId xmlns:a16="http://schemas.microsoft.com/office/drawing/2014/main" id="{4D6DF392-D559-CF4A-AD38-84246423A3C8}"/>
                </a:ext>
              </a:extLst>
            </p:cNvPr>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3" name="Freeform 98">
              <a:extLst>
                <a:ext uri="{FF2B5EF4-FFF2-40B4-BE49-F238E27FC236}">
                  <a16:creationId xmlns:a16="http://schemas.microsoft.com/office/drawing/2014/main" id="{631671AB-F005-8A42-A4AF-C93B643CC958}"/>
                </a:ext>
              </a:extLst>
            </p:cNvPr>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4" name="Freeform 99">
              <a:extLst>
                <a:ext uri="{FF2B5EF4-FFF2-40B4-BE49-F238E27FC236}">
                  <a16:creationId xmlns:a16="http://schemas.microsoft.com/office/drawing/2014/main" id="{EBDA4C7F-C1F7-8840-AB51-F04640D90FE4}"/>
                </a:ext>
              </a:extLst>
            </p:cNvPr>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5" name="Freeform 100">
              <a:extLst>
                <a:ext uri="{FF2B5EF4-FFF2-40B4-BE49-F238E27FC236}">
                  <a16:creationId xmlns:a16="http://schemas.microsoft.com/office/drawing/2014/main" id="{59299CC9-BA3C-6847-B2B2-9D37800838A0}"/>
                </a:ext>
              </a:extLst>
            </p:cNvPr>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6" name="Freeform 108">
              <a:extLst>
                <a:ext uri="{FF2B5EF4-FFF2-40B4-BE49-F238E27FC236}">
                  <a16:creationId xmlns:a16="http://schemas.microsoft.com/office/drawing/2014/main" id="{D1074011-1A10-5A4B-AB56-EA4509E82DE1}"/>
                </a:ext>
              </a:extLst>
            </p:cNvPr>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7" name="Freeform 109">
              <a:extLst>
                <a:ext uri="{FF2B5EF4-FFF2-40B4-BE49-F238E27FC236}">
                  <a16:creationId xmlns:a16="http://schemas.microsoft.com/office/drawing/2014/main" id="{92BED91E-2A5F-8C47-B282-17EEE1C517A6}"/>
                </a:ext>
              </a:extLst>
            </p:cNvPr>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8" name="Freeform 110">
              <a:extLst>
                <a:ext uri="{FF2B5EF4-FFF2-40B4-BE49-F238E27FC236}">
                  <a16:creationId xmlns:a16="http://schemas.microsoft.com/office/drawing/2014/main" id="{967EA80F-99A2-4140-9AA3-8023F9680EE3}"/>
                </a:ext>
              </a:extLst>
            </p:cNvPr>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89" name="Freeform 112">
              <a:extLst>
                <a:ext uri="{FF2B5EF4-FFF2-40B4-BE49-F238E27FC236}">
                  <a16:creationId xmlns:a16="http://schemas.microsoft.com/office/drawing/2014/main" id="{BC82EF5C-C84B-F044-B966-065AE1DB4EED}"/>
                </a:ext>
              </a:extLst>
            </p:cNvPr>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0" name="Freeform 113">
              <a:extLst>
                <a:ext uri="{FF2B5EF4-FFF2-40B4-BE49-F238E27FC236}">
                  <a16:creationId xmlns:a16="http://schemas.microsoft.com/office/drawing/2014/main" id="{3443058B-2B8F-4A41-96E0-B34A2C7488DD}"/>
                </a:ext>
              </a:extLst>
            </p:cNvPr>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1" name="Freeform 115">
              <a:extLst>
                <a:ext uri="{FF2B5EF4-FFF2-40B4-BE49-F238E27FC236}">
                  <a16:creationId xmlns:a16="http://schemas.microsoft.com/office/drawing/2014/main" id="{94D3A3EC-05AC-CF44-BFA8-7B5B5AFE1963}"/>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2" name="Freeform 116">
              <a:extLst>
                <a:ext uri="{FF2B5EF4-FFF2-40B4-BE49-F238E27FC236}">
                  <a16:creationId xmlns:a16="http://schemas.microsoft.com/office/drawing/2014/main" id="{64041F0F-7A5A-BA44-A312-0FD3124C34F6}"/>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3" name="Freeform 117">
              <a:extLst>
                <a:ext uri="{FF2B5EF4-FFF2-40B4-BE49-F238E27FC236}">
                  <a16:creationId xmlns:a16="http://schemas.microsoft.com/office/drawing/2014/main" id="{7542B0B4-5A9D-674F-8BE3-3362C56E9E90}"/>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4" name="Freeform 118">
              <a:extLst>
                <a:ext uri="{FF2B5EF4-FFF2-40B4-BE49-F238E27FC236}">
                  <a16:creationId xmlns:a16="http://schemas.microsoft.com/office/drawing/2014/main" id="{06B74551-BD7D-2745-AF9C-6B174A278427}"/>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5" name="Freeform 119">
              <a:extLst>
                <a:ext uri="{FF2B5EF4-FFF2-40B4-BE49-F238E27FC236}">
                  <a16:creationId xmlns:a16="http://schemas.microsoft.com/office/drawing/2014/main" id="{D7211304-F0D7-254B-83DB-70B43621F492}"/>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6" name="Freeform 120">
              <a:extLst>
                <a:ext uri="{FF2B5EF4-FFF2-40B4-BE49-F238E27FC236}">
                  <a16:creationId xmlns:a16="http://schemas.microsoft.com/office/drawing/2014/main" id="{1A095D22-AD15-1641-B40D-E455D911B269}"/>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7" name="Freeform 121">
              <a:extLst>
                <a:ext uri="{FF2B5EF4-FFF2-40B4-BE49-F238E27FC236}">
                  <a16:creationId xmlns:a16="http://schemas.microsoft.com/office/drawing/2014/main" id="{A81B2A3B-C793-EC4D-BCAB-9924B5DBEF6D}"/>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8" name="Freeform 122">
              <a:extLst>
                <a:ext uri="{FF2B5EF4-FFF2-40B4-BE49-F238E27FC236}">
                  <a16:creationId xmlns:a16="http://schemas.microsoft.com/office/drawing/2014/main" id="{F9DAF691-F7DE-3246-9546-311B7BC1DE5C}"/>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99" name="Freeform 123">
              <a:extLst>
                <a:ext uri="{FF2B5EF4-FFF2-40B4-BE49-F238E27FC236}">
                  <a16:creationId xmlns:a16="http://schemas.microsoft.com/office/drawing/2014/main" id="{4185ACE2-1C38-544C-9E06-2A14EB3BC7C8}"/>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0" name="Freeform 124">
              <a:extLst>
                <a:ext uri="{FF2B5EF4-FFF2-40B4-BE49-F238E27FC236}">
                  <a16:creationId xmlns:a16="http://schemas.microsoft.com/office/drawing/2014/main" id="{F93213D1-7855-4745-BFA7-605460C976A1}"/>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1" name="Freeform 125">
              <a:extLst>
                <a:ext uri="{FF2B5EF4-FFF2-40B4-BE49-F238E27FC236}">
                  <a16:creationId xmlns:a16="http://schemas.microsoft.com/office/drawing/2014/main" id="{FF596BDD-C66F-B340-9CC8-A254EDAD575B}"/>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2" name="Freeform 126">
              <a:extLst>
                <a:ext uri="{FF2B5EF4-FFF2-40B4-BE49-F238E27FC236}">
                  <a16:creationId xmlns:a16="http://schemas.microsoft.com/office/drawing/2014/main" id="{4E649005-9B12-2947-A6C5-EC9FECCA5C24}"/>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3" name="Freeform 127">
              <a:extLst>
                <a:ext uri="{FF2B5EF4-FFF2-40B4-BE49-F238E27FC236}">
                  <a16:creationId xmlns:a16="http://schemas.microsoft.com/office/drawing/2014/main" id="{4B41F244-8336-9340-93EC-A91995B0676B}"/>
                </a:ext>
              </a:extLst>
            </p:cNvPr>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4" name="Freeform 128">
              <a:extLst>
                <a:ext uri="{FF2B5EF4-FFF2-40B4-BE49-F238E27FC236}">
                  <a16:creationId xmlns:a16="http://schemas.microsoft.com/office/drawing/2014/main" id="{62420D78-8DC4-E24A-8B27-ACC893EA25D7}"/>
                </a:ext>
              </a:extLst>
            </p:cNvPr>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5" name="Freeform 129">
              <a:extLst>
                <a:ext uri="{FF2B5EF4-FFF2-40B4-BE49-F238E27FC236}">
                  <a16:creationId xmlns:a16="http://schemas.microsoft.com/office/drawing/2014/main" id="{401054E9-C6F2-834A-831A-8017554EC1E5}"/>
                </a:ext>
              </a:extLst>
            </p:cNvPr>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6" name="Freeform 130">
              <a:extLst>
                <a:ext uri="{FF2B5EF4-FFF2-40B4-BE49-F238E27FC236}">
                  <a16:creationId xmlns:a16="http://schemas.microsoft.com/office/drawing/2014/main" id="{F7034499-72BE-344D-B548-49AE50C63B2A}"/>
                </a:ext>
              </a:extLst>
            </p:cNvPr>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7" name="Freeform 131">
              <a:extLst>
                <a:ext uri="{FF2B5EF4-FFF2-40B4-BE49-F238E27FC236}">
                  <a16:creationId xmlns:a16="http://schemas.microsoft.com/office/drawing/2014/main" id="{E01F5D4E-6ABB-3242-8075-70CD5B4B0307}"/>
                </a:ext>
              </a:extLst>
            </p:cNvPr>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8" name="Freeform 132">
              <a:extLst>
                <a:ext uri="{FF2B5EF4-FFF2-40B4-BE49-F238E27FC236}">
                  <a16:creationId xmlns:a16="http://schemas.microsoft.com/office/drawing/2014/main" id="{541396AB-21EA-5648-BCC2-608A91923F38}"/>
                </a:ext>
              </a:extLst>
            </p:cNvPr>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09" name="Freeform 133">
              <a:extLst>
                <a:ext uri="{FF2B5EF4-FFF2-40B4-BE49-F238E27FC236}">
                  <a16:creationId xmlns:a16="http://schemas.microsoft.com/office/drawing/2014/main" id="{39F8FE42-861E-0E48-862D-8AB01E561069}"/>
                </a:ext>
              </a:extLst>
            </p:cNvPr>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0" name="Freeform 134">
              <a:extLst>
                <a:ext uri="{FF2B5EF4-FFF2-40B4-BE49-F238E27FC236}">
                  <a16:creationId xmlns:a16="http://schemas.microsoft.com/office/drawing/2014/main" id="{19D7C505-15EC-DB4C-BDFC-4271D32C1597}"/>
                </a:ext>
              </a:extLst>
            </p:cNvPr>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1" name="Freeform 135">
              <a:extLst>
                <a:ext uri="{FF2B5EF4-FFF2-40B4-BE49-F238E27FC236}">
                  <a16:creationId xmlns:a16="http://schemas.microsoft.com/office/drawing/2014/main" id="{4AF4FF02-CD53-4E4E-9F06-2D394D7C79FB}"/>
                </a:ext>
              </a:extLst>
            </p:cNvPr>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2" name="Freeform 136">
              <a:extLst>
                <a:ext uri="{FF2B5EF4-FFF2-40B4-BE49-F238E27FC236}">
                  <a16:creationId xmlns:a16="http://schemas.microsoft.com/office/drawing/2014/main" id="{D125D10B-D68F-2344-A307-0BEA44902DF8}"/>
                </a:ext>
              </a:extLst>
            </p:cNvPr>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3" name="Freeform 137">
              <a:extLst>
                <a:ext uri="{FF2B5EF4-FFF2-40B4-BE49-F238E27FC236}">
                  <a16:creationId xmlns:a16="http://schemas.microsoft.com/office/drawing/2014/main" id="{ED9ADC73-038B-3E49-B065-FD45C97E009D}"/>
                </a:ext>
              </a:extLst>
            </p:cNvPr>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4" name="Freeform 138">
              <a:extLst>
                <a:ext uri="{FF2B5EF4-FFF2-40B4-BE49-F238E27FC236}">
                  <a16:creationId xmlns:a16="http://schemas.microsoft.com/office/drawing/2014/main" id="{7562AC25-DC0E-1147-B95A-33DFFDC8A982}"/>
                </a:ext>
              </a:extLst>
            </p:cNvPr>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5" name="Freeform 139">
              <a:extLst>
                <a:ext uri="{FF2B5EF4-FFF2-40B4-BE49-F238E27FC236}">
                  <a16:creationId xmlns:a16="http://schemas.microsoft.com/office/drawing/2014/main" id="{89710E0A-2056-474F-BFD0-D34E97A64FFC}"/>
                </a:ext>
              </a:extLst>
            </p:cNvPr>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6" name="Freeform 140">
              <a:extLst>
                <a:ext uri="{FF2B5EF4-FFF2-40B4-BE49-F238E27FC236}">
                  <a16:creationId xmlns:a16="http://schemas.microsoft.com/office/drawing/2014/main" id="{E834A054-F536-AE48-A1CF-25D519235907}"/>
                </a:ext>
              </a:extLst>
            </p:cNvPr>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7" name="Freeform 141">
              <a:extLst>
                <a:ext uri="{FF2B5EF4-FFF2-40B4-BE49-F238E27FC236}">
                  <a16:creationId xmlns:a16="http://schemas.microsoft.com/office/drawing/2014/main" id="{ADB40DFB-B894-F544-8753-872B87F787A7}"/>
                </a:ext>
              </a:extLst>
            </p:cNvPr>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8" name="Freeform 142">
              <a:extLst>
                <a:ext uri="{FF2B5EF4-FFF2-40B4-BE49-F238E27FC236}">
                  <a16:creationId xmlns:a16="http://schemas.microsoft.com/office/drawing/2014/main" id="{BA1F0235-8739-1147-9E5D-5CBF5DE179C4}"/>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19" name="Freeform 143">
              <a:extLst>
                <a:ext uri="{FF2B5EF4-FFF2-40B4-BE49-F238E27FC236}">
                  <a16:creationId xmlns:a16="http://schemas.microsoft.com/office/drawing/2014/main" id="{2F5CBD89-812D-C746-BEC9-F045BBAB7719}"/>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0" name="Freeform 144">
              <a:extLst>
                <a:ext uri="{FF2B5EF4-FFF2-40B4-BE49-F238E27FC236}">
                  <a16:creationId xmlns:a16="http://schemas.microsoft.com/office/drawing/2014/main" id="{ECAE3D70-8C82-5747-BEE5-702184E7CB12}"/>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1" name="Freeform 145">
              <a:extLst>
                <a:ext uri="{FF2B5EF4-FFF2-40B4-BE49-F238E27FC236}">
                  <a16:creationId xmlns:a16="http://schemas.microsoft.com/office/drawing/2014/main" id="{C690646F-B5CD-0B4E-9467-67628A69360C}"/>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2" name="Freeform 146">
              <a:extLst>
                <a:ext uri="{FF2B5EF4-FFF2-40B4-BE49-F238E27FC236}">
                  <a16:creationId xmlns:a16="http://schemas.microsoft.com/office/drawing/2014/main" id="{957774D9-CC53-E442-8B86-95264073F250}"/>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3" name="Freeform 147">
              <a:extLst>
                <a:ext uri="{FF2B5EF4-FFF2-40B4-BE49-F238E27FC236}">
                  <a16:creationId xmlns:a16="http://schemas.microsoft.com/office/drawing/2014/main" id="{E56AB321-23E0-4E40-958B-4933A32C0814}"/>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4" name="Freeform 148">
              <a:extLst>
                <a:ext uri="{FF2B5EF4-FFF2-40B4-BE49-F238E27FC236}">
                  <a16:creationId xmlns:a16="http://schemas.microsoft.com/office/drawing/2014/main" id="{28933B5E-D84D-DF45-9D64-7AFDEC90211A}"/>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5" name="Freeform 149">
              <a:extLst>
                <a:ext uri="{FF2B5EF4-FFF2-40B4-BE49-F238E27FC236}">
                  <a16:creationId xmlns:a16="http://schemas.microsoft.com/office/drawing/2014/main" id="{DC735BE6-2F20-2F41-A695-10F25D9EAE0C}"/>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6" name="Freeform 150">
              <a:extLst>
                <a:ext uri="{FF2B5EF4-FFF2-40B4-BE49-F238E27FC236}">
                  <a16:creationId xmlns:a16="http://schemas.microsoft.com/office/drawing/2014/main" id="{D5C95854-0DB3-764C-B856-4F2FB1A6BCC2}"/>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7" name="Freeform 151">
              <a:extLst>
                <a:ext uri="{FF2B5EF4-FFF2-40B4-BE49-F238E27FC236}">
                  <a16:creationId xmlns:a16="http://schemas.microsoft.com/office/drawing/2014/main" id="{EC8D3E06-37E5-C143-BB3B-B3C7BACA3BAE}"/>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8" name="Freeform 152">
              <a:extLst>
                <a:ext uri="{FF2B5EF4-FFF2-40B4-BE49-F238E27FC236}">
                  <a16:creationId xmlns:a16="http://schemas.microsoft.com/office/drawing/2014/main" id="{44DB2B5C-BF9F-A94F-9E88-C13433EFE2AD}"/>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29" name="Freeform 153">
              <a:extLst>
                <a:ext uri="{FF2B5EF4-FFF2-40B4-BE49-F238E27FC236}">
                  <a16:creationId xmlns:a16="http://schemas.microsoft.com/office/drawing/2014/main" id="{752CB1D2-9898-C84A-9694-B25498FF5899}"/>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0" name="Freeform 154">
              <a:extLst>
                <a:ext uri="{FF2B5EF4-FFF2-40B4-BE49-F238E27FC236}">
                  <a16:creationId xmlns:a16="http://schemas.microsoft.com/office/drawing/2014/main" id="{74147A9A-2F8A-2B4B-845D-FE2B91DE4118}"/>
                </a:ext>
              </a:extLst>
            </p:cNvPr>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1" name="Freeform 155">
              <a:extLst>
                <a:ext uri="{FF2B5EF4-FFF2-40B4-BE49-F238E27FC236}">
                  <a16:creationId xmlns:a16="http://schemas.microsoft.com/office/drawing/2014/main" id="{18699209-971E-D648-8123-4427324A2E7F}"/>
                </a:ext>
              </a:extLst>
            </p:cNvPr>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2" name="Freeform 156">
              <a:extLst>
                <a:ext uri="{FF2B5EF4-FFF2-40B4-BE49-F238E27FC236}">
                  <a16:creationId xmlns:a16="http://schemas.microsoft.com/office/drawing/2014/main" id="{D985FE9B-D022-0D43-BA3B-CF20A3F34324}"/>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3" name="Freeform 157">
              <a:extLst>
                <a:ext uri="{FF2B5EF4-FFF2-40B4-BE49-F238E27FC236}">
                  <a16:creationId xmlns:a16="http://schemas.microsoft.com/office/drawing/2014/main" id="{94234CC2-A4CE-8B42-AEF0-2AA2586EE725}"/>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4" name="Freeform 158">
              <a:extLst>
                <a:ext uri="{FF2B5EF4-FFF2-40B4-BE49-F238E27FC236}">
                  <a16:creationId xmlns:a16="http://schemas.microsoft.com/office/drawing/2014/main" id="{EC38ADDB-AFCF-F849-9EA0-5E6BE41A22C0}"/>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5" name="Freeform 159">
              <a:extLst>
                <a:ext uri="{FF2B5EF4-FFF2-40B4-BE49-F238E27FC236}">
                  <a16:creationId xmlns:a16="http://schemas.microsoft.com/office/drawing/2014/main" id="{465A0666-A7D2-3549-9D3A-40003E1A35B6}"/>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6" name="Freeform 160">
              <a:extLst>
                <a:ext uri="{FF2B5EF4-FFF2-40B4-BE49-F238E27FC236}">
                  <a16:creationId xmlns:a16="http://schemas.microsoft.com/office/drawing/2014/main" id="{F91BB676-AF1C-8B48-9E2F-1A3F6D4E5255}"/>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7" name="Freeform 161">
              <a:extLst>
                <a:ext uri="{FF2B5EF4-FFF2-40B4-BE49-F238E27FC236}">
                  <a16:creationId xmlns:a16="http://schemas.microsoft.com/office/drawing/2014/main" id="{18F2A976-45B8-9F4B-96D0-9489D5534FB9}"/>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dirty="0">
                <a:ln>
                  <a:noFill/>
                </a:ln>
                <a:solidFill>
                  <a:prstClr val="black"/>
                </a:solidFill>
                <a:effectLst/>
                <a:uLnTx/>
                <a:uFillTx/>
                <a:latin typeface="Calibri"/>
                <a:ea typeface="Helvetica" charset="0"/>
                <a:cs typeface="Helvetica" charset="0"/>
              </a:endParaRPr>
            </a:p>
          </p:txBody>
        </p:sp>
        <p:sp>
          <p:nvSpPr>
            <p:cNvPr id="138" name="Freeform 183">
              <a:extLst>
                <a:ext uri="{FF2B5EF4-FFF2-40B4-BE49-F238E27FC236}">
                  <a16:creationId xmlns:a16="http://schemas.microsoft.com/office/drawing/2014/main" id="{A25EFE1A-9FE8-634F-A259-1E65747258B6}"/>
                </a:ext>
              </a:extLst>
            </p:cNvPr>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39" name="Freeform 184">
              <a:extLst>
                <a:ext uri="{FF2B5EF4-FFF2-40B4-BE49-F238E27FC236}">
                  <a16:creationId xmlns:a16="http://schemas.microsoft.com/office/drawing/2014/main" id="{71010D57-AEC9-7445-B258-8648650C8381}"/>
                </a:ext>
              </a:extLst>
            </p:cNvPr>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0" name="Freeform 185">
              <a:extLst>
                <a:ext uri="{FF2B5EF4-FFF2-40B4-BE49-F238E27FC236}">
                  <a16:creationId xmlns:a16="http://schemas.microsoft.com/office/drawing/2014/main" id="{450378C7-A347-9D48-A5CA-913A8CEC6E0F}"/>
                </a:ext>
              </a:extLst>
            </p:cNvPr>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1" name="Freeform 186">
              <a:extLst>
                <a:ext uri="{FF2B5EF4-FFF2-40B4-BE49-F238E27FC236}">
                  <a16:creationId xmlns:a16="http://schemas.microsoft.com/office/drawing/2014/main" id="{A44CFBB1-4D98-4D4F-B2D4-F395BB59F62C}"/>
                </a:ext>
              </a:extLst>
            </p:cNvPr>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2" name="Freeform 188">
              <a:extLst>
                <a:ext uri="{FF2B5EF4-FFF2-40B4-BE49-F238E27FC236}">
                  <a16:creationId xmlns:a16="http://schemas.microsoft.com/office/drawing/2014/main" id="{A4A9439F-259F-2041-82A5-B0FE3B63486F}"/>
                </a:ext>
              </a:extLst>
            </p:cNvPr>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3" name="Freeform 189">
              <a:extLst>
                <a:ext uri="{FF2B5EF4-FFF2-40B4-BE49-F238E27FC236}">
                  <a16:creationId xmlns:a16="http://schemas.microsoft.com/office/drawing/2014/main" id="{0D692145-7864-E545-85E2-DFC7DDD75B6B}"/>
                </a:ext>
              </a:extLst>
            </p:cNvPr>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4" name="Freeform 196">
              <a:extLst>
                <a:ext uri="{FF2B5EF4-FFF2-40B4-BE49-F238E27FC236}">
                  <a16:creationId xmlns:a16="http://schemas.microsoft.com/office/drawing/2014/main" id="{A63A6278-BAC4-0041-9405-330A2256FDDF}"/>
                </a:ext>
              </a:extLst>
            </p:cNvPr>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5" name="Freeform 197">
              <a:extLst>
                <a:ext uri="{FF2B5EF4-FFF2-40B4-BE49-F238E27FC236}">
                  <a16:creationId xmlns:a16="http://schemas.microsoft.com/office/drawing/2014/main" id="{F4DA75D7-F866-7441-AD5D-E012784D9F5E}"/>
                </a:ext>
              </a:extLst>
            </p:cNvPr>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6" name="Freeform 199">
              <a:extLst>
                <a:ext uri="{FF2B5EF4-FFF2-40B4-BE49-F238E27FC236}">
                  <a16:creationId xmlns:a16="http://schemas.microsoft.com/office/drawing/2014/main" id="{591C0F1C-65AE-7E42-B4A2-831E1C6A1E28}"/>
                </a:ext>
              </a:extLst>
            </p:cNvPr>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7" name="Freeform 201">
              <a:extLst>
                <a:ext uri="{FF2B5EF4-FFF2-40B4-BE49-F238E27FC236}">
                  <a16:creationId xmlns:a16="http://schemas.microsoft.com/office/drawing/2014/main" id="{C56CB802-579F-1246-96F0-89FAD342462A}"/>
                </a:ext>
              </a:extLst>
            </p:cNvPr>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8" name="Freeform 202">
              <a:extLst>
                <a:ext uri="{FF2B5EF4-FFF2-40B4-BE49-F238E27FC236}">
                  <a16:creationId xmlns:a16="http://schemas.microsoft.com/office/drawing/2014/main" id="{C17BB35B-8D80-2545-87DE-7FA3619EDE42}"/>
                </a:ext>
              </a:extLst>
            </p:cNvPr>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49" name="Freeform 203">
              <a:extLst>
                <a:ext uri="{FF2B5EF4-FFF2-40B4-BE49-F238E27FC236}">
                  <a16:creationId xmlns:a16="http://schemas.microsoft.com/office/drawing/2014/main" id="{8A7FB2F8-49DA-4D4E-A95F-CAE228A5AF1C}"/>
                </a:ext>
              </a:extLst>
            </p:cNvPr>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0" name="Freeform 204">
              <a:extLst>
                <a:ext uri="{FF2B5EF4-FFF2-40B4-BE49-F238E27FC236}">
                  <a16:creationId xmlns:a16="http://schemas.microsoft.com/office/drawing/2014/main" id="{E2109750-029B-EE4C-A8C0-D3ECCCBA34C4}"/>
                </a:ext>
              </a:extLst>
            </p:cNvPr>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1" name="Freeform 206">
              <a:extLst>
                <a:ext uri="{FF2B5EF4-FFF2-40B4-BE49-F238E27FC236}">
                  <a16:creationId xmlns:a16="http://schemas.microsoft.com/office/drawing/2014/main" id="{760882B8-90DD-CD47-9191-363069D3D3DE}"/>
                </a:ext>
              </a:extLst>
            </p:cNvPr>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2" name="Freeform 207">
              <a:extLst>
                <a:ext uri="{FF2B5EF4-FFF2-40B4-BE49-F238E27FC236}">
                  <a16:creationId xmlns:a16="http://schemas.microsoft.com/office/drawing/2014/main" id="{A4898423-D734-3340-814B-B2D6A6FAB1B2}"/>
                </a:ext>
              </a:extLst>
            </p:cNvPr>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3" name="Freeform 208">
              <a:extLst>
                <a:ext uri="{FF2B5EF4-FFF2-40B4-BE49-F238E27FC236}">
                  <a16:creationId xmlns:a16="http://schemas.microsoft.com/office/drawing/2014/main" id="{5E2AA37C-AD3A-8C4E-A81C-21DEF6F1150C}"/>
                </a:ext>
              </a:extLst>
            </p:cNvPr>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4" name="Freeform 209">
              <a:extLst>
                <a:ext uri="{FF2B5EF4-FFF2-40B4-BE49-F238E27FC236}">
                  <a16:creationId xmlns:a16="http://schemas.microsoft.com/office/drawing/2014/main" id="{E548054A-EA68-FC42-B4C8-6C958BF75A84}"/>
                </a:ext>
              </a:extLst>
            </p:cNvPr>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5" name="Freeform 210">
              <a:extLst>
                <a:ext uri="{FF2B5EF4-FFF2-40B4-BE49-F238E27FC236}">
                  <a16:creationId xmlns:a16="http://schemas.microsoft.com/office/drawing/2014/main" id="{FF9B6730-0EEE-1F49-B8F4-CD01F3D90B83}"/>
                </a:ext>
              </a:extLst>
            </p:cNvPr>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6" name="Freeform 211">
              <a:extLst>
                <a:ext uri="{FF2B5EF4-FFF2-40B4-BE49-F238E27FC236}">
                  <a16:creationId xmlns:a16="http://schemas.microsoft.com/office/drawing/2014/main" id="{C18CD93E-225E-D949-A68F-2F4C8E67CF8F}"/>
                </a:ext>
              </a:extLst>
            </p:cNvPr>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7" name="Freeform 212">
              <a:extLst>
                <a:ext uri="{FF2B5EF4-FFF2-40B4-BE49-F238E27FC236}">
                  <a16:creationId xmlns:a16="http://schemas.microsoft.com/office/drawing/2014/main" id="{646A4582-86F2-8842-9C05-D6C6C8163D9B}"/>
                </a:ext>
              </a:extLst>
            </p:cNvPr>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8" name="Freeform 213">
              <a:extLst>
                <a:ext uri="{FF2B5EF4-FFF2-40B4-BE49-F238E27FC236}">
                  <a16:creationId xmlns:a16="http://schemas.microsoft.com/office/drawing/2014/main" id="{0C0203DE-F3F2-F449-9C06-E908C799A19E}"/>
                </a:ext>
              </a:extLst>
            </p:cNvPr>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59" name="Freeform 214">
              <a:extLst>
                <a:ext uri="{FF2B5EF4-FFF2-40B4-BE49-F238E27FC236}">
                  <a16:creationId xmlns:a16="http://schemas.microsoft.com/office/drawing/2014/main" id="{63BECB8A-FAAC-1E49-AB55-5BC340498926}"/>
                </a:ext>
              </a:extLst>
            </p:cNvPr>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0" name="Freeform 217">
              <a:extLst>
                <a:ext uri="{FF2B5EF4-FFF2-40B4-BE49-F238E27FC236}">
                  <a16:creationId xmlns:a16="http://schemas.microsoft.com/office/drawing/2014/main" id="{7239E41A-92F3-8C4A-B526-2FBB8261DF3B}"/>
                </a:ext>
              </a:extLst>
            </p:cNvPr>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1" name="Freeform 224">
              <a:extLst>
                <a:ext uri="{FF2B5EF4-FFF2-40B4-BE49-F238E27FC236}">
                  <a16:creationId xmlns:a16="http://schemas.microsoft.com/office/drawing/2014/main" id="{1F292980-F70B-B44C-A0B1-6FE62410D465}"/>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2" name="Freeform 225">
              <a:extLst>
                <a:ext uri="{FF2B5EF4-FFF2-40B4-BE49-F238E27FC236}">
                  <a16:creationId xmlns:a16="http://schemas.microsoft.com/office/drawing/2014/main" id="{81360F85-8811-BB48-B182-6B97026181E1}"/>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3" name="Freeform 226">
              <a:extLst>
                <a:ext uri="{FF2B5EF4-FFF2-40B4-BE49-F238E27FC236}">
                  <a16:creationId xmlns:a16="http://schemas.microsoft.com/office/drawing/2014/main" id="{2CF8DB5F-E5BF-F74E-BEB6-F3154A2845A8}"/>
                </a:ext>
              </a:extLst>
            </p:cNvPr>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4" name="Freeform 227">
              <a:extLst>
                <a:ext uri="{FF2B5EF4-FFF2-40B4-BE49-F238E27FC236}">
                  <a16:creationId xmlns:a16="http://schemas.microsoft.com/office/drawing/2014/main" id="{42FF97BF-5E61-E549-B053-34E1060843CE}"/>
                </a:ext>
              </a:extLst>
            </p:cNvPr>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5" name="Freeform 229">
              <a:extLst>
                <a:ext uri="{FF2B5EF4-FFF2-40B4-BE49-F238E27FC236}">
                  <a16:creationId xmlns:a16="http://schemas.microsoft.com/office/drawing/2014/main" id="{B5517975-F67B-8B45-AB87-77699A73E76D}"/>
                </a:ext>
              </a:extLst>
            </p:cNvPr>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6" name="Freeform 230">
              <a:extLst>
                <a:ext uri="{FF2B5EF4-FFF2-40B4-BE49-F238E27FC236}">
                  <a16:creationId xmlns:a16="http://schemas.microsoft.com/office/drawing/2014/main" id="{8B413EF5-6C22-184F-A86B-695DE61640DD}"/>
                </a:ext>
              </a:extLst>
            </p:cNvPr>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7" name="Freeform 231">
              <a:extLst>
                <a:ext uri="{FF2B5EF4-FFF2-40B4-BE49-F238E27FC236}">
                  <a16:creationId xmlns:a16="http://schemas.microsoft.com/office/drawing/2014/main" id="{371245D5-E51E-834E-A458-4AFBD37C70BD}"/>
                </a:ext>
              </a:extLst>
            </p:cNvPr>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dirty="0">
                <a:ln>
                  <a:noFill/>
                </a:ln>
                <a:solidFill>
                  <a:prstClr val="black"/>
                </a:solidFill>
                <a:effectLst/>
                <a:uLnTx/>
                <a:uFillTx/>
                <a:latin typeface="Calibri"/>
                <a:ea typeface="Helvetica" charset="0"/>
                <a:cs typeface="Helvetica" charset="0"/>
              </a:endParaRPr>
            </a:p>
          </p:txBody>
        </p:sp>
        <p:sp>
          <p:nvSpPr>
            <p:cNvPr id="168" name="Freeform 234">
              <a:extLst>
                <a:ext uri="{FF2B5EF4-FFF2-40B4-BE49-F238E27FC236}">
                  <a16:creationId xmlns:a16="http://schemas.microsoft.com/office/drawing/2014/main" id="{BA4258FB-6980-D241-BCB4-F779AAEE7156}"/>
                </a:ext>
              </a:extLst>
            </p:cNvPr>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69" name="Freeform 235">
              <a:extLst>
                <a:ext uri="{FF2B5EF4-FFF2-40B4-BE49-F238E27FC236}">
                  <a16:creationId xmlns:a16="http://schemas.microsoft.com/office/drawing/2014/main" id="{CCC6CC00-297A-EF40-82AF-6B7A3F2F9A9A}"/>
                </a:ext>
              </a:extLst>
            </p:cNvPr>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0" name="Freeform 236">
              <a:extLst>
                <a:ext uri="{FF2B5EF4-FFF2-40B4-BE49-F238E27FC236}">
                  <a16:creationId xmlns:a16="http://schemas.microsoft.com/office/drawing/2014/main" id="{E073AB63-D28B-654B-898A-3DD5382A7FC5}"/>
                </a:ext>
              </a:extLst>
            </p:cNvPr>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1" name="Freeform 237">
              <a:extLst>
                <a:ext uri="{FF2B5EF4-FFF2-40B4-BE49-F238E27FC236}">
                  <a16:creationId xmlns:a16="http://schemas.microsoft.com/office/drawing/2014/main" id="{DCD6D831-EB65-6941-B184-9E82971B2D4A}"/>
                </a:ext>
              </a:extLst>
            </p:cNvPr>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2" name="Freeform 238">
              <a:extLst>
                <a:ext uri="{FF2B5EF4-FFF2-40B4-BE49-F238E27FC236}">
                  <a16:creationId xmlns:a16="http://schemas.microsoft.com/office/drawing/2014/main" id="{22870F7C-5406-2E4C-BC29-4E729A1AE1D8}"/>
                </a:ext>
              </a:extLst>
            </p:cNvPr>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3" name="Freeform 239">
              <a:extLst>
                <a:ext uri="{FF2B5EF4-FFF2-40B4-BE49-F238E27FC236}">
                  <a16:creationId xmlns:a16="http://schemas.microsoft.com/office/drawing/2014/main" id="{31B32F3C-2DCE-0C46-A95E-A619C17A7896}"/>
                </a:ext>
              </a:extLst>
            </p:cNvPr>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4" name="Freeform 240">
              <a:extLst>
                <a:ext uri="{FF2B5EF4-FFF2-40B4-BE49-F238E27FC236}">
                  <a16:creationId xmlns:a16="http://schemas.microsoft.com/office/drawing/2014/main" id="{0D92EFA5-3AE0-C443-BD7E-90D44B18079F}"/>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5" name="Freeform 241">
              <a:extLst>
                <a:ext uri="{FF2B5EF4-FFF2-40B4-BE49-F238E27FC236}">
                  <a16:creationId xmlns:a16="http://schemas.microsoft.com/office/drawing/2014/main" id="{F06FD4D7-E51F-D747-AFD6-D769F1C1B91D}"/>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6" name="Freeform 242">
              <a:extLst>
                <a:ext uri="{FF2B5EF4-FFF2-40B4-BE49-F238E27FC236}">
                  <a16:creationId xmlns:a16="http://schemas.microsoft.com/office/drawing/2014/main" id="{2A6E5E5C-60AA-5B42-A488-831E63CBBE40}"/>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sp>
          <p:nvSpPr>
            <p:cNvPr id="177" name="Freeform 243">
              <a:extLst>
                <a:ext uri="{FF2B5EF4-FFF2-40B4-BE49-F238E27FC236}">
                  <a16:creationId xmlns:a16="http://schemas.microsoft.com/office/drawing/2014/main" id="{B0CB0236-2D04-C243-A333-F401FE615F35}"/>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marL="0" marR="0" lvl="0" indent="0" algn="l" defTabSz="930479" rtl="0" eaLnBrk="1" fontAlgn="auto" latinLnBrk="0" hangingPunct="1">
                <a:lnSpc>
                  <a:spcPct val="100000"/>
                </a:lnSpc>
                <a:spcBef>
                  <a:spcPts val="0"/>
                </a:spcBef>
                <a:spcAft>
                  <a:spcPts val="0"/>
                </a:spcAft>
                <a:buClrTx/>
                <a:buSzTx/>
                <a:buFontTx/>
                <a:buNone/>
                <a:tabLst/>
                <a:defRPr/>
              </a:pPr>
              <a:endParaRPr kumimoji="0" lang="en-US" sz="2889" b="0" i="0" u="none" strike="noStrike" kern="1200" cap="none" spc="0" normalizeH="0" baseline="0" noProof="0">
                <a:ln>
                  <a:noFill/>
                </a:ln>
                <a:solidFill>
                  <a:prstClr val="black"/>
                </a:solidFill>
                <a:effectLst/>
                <a:uLnTx/>
                <a:uFillTx/>
                <a:latin typeface="Calibri"/>
                <a:ea typeface="Helvetica" charset="0"/>
                <a:cs typeface="Helvetica" charset="0"/>
              </a:endParaRPr>
            </a:p>
          </p:txBody>
        </p:sp>
      </p:grpSp>
      <p:sp>
        <p:nvSpPr>
          <p:cNvPr id="5" name="Title 4"/>
          <p:cNvSpPr>
            <a:spLocks noGrp="1"/>
          </p:cNvSpPr>
          <p:nvPr>
            <p:ph type="title"/>
          </p:nvPr>
        </p:nvSpPr>
        <p:spPr/>
        <p:txBody>
          <a:bodyPr/>
          <a:lstStyle/>
          <a:p>
            <a:r>
              <a:rPr lang="en-US" dirty="0"/>
              <a:t>Some numbers</a:t>
            </a:r>
          </a:p>
        </p:txBody>
      </p:sp>
      <p:sp>
        <p:nvSpPr>
          <p:cNvPr id="3" name="Content Placeholder 2"/>
          <p:cNvSpPr>
            <a:spLocks noGrp="1"/>
          </p:cNvSpPr>
          <p:nvPr>
            <p:ph idx="1"/>
          </p:nvPr>
        </p:nvSpPr>
        <p:spPr/>
        <p:txBody>
          <a:bodyPr>
            <a:normAutofit/>
          </a:bodyPr>
          <a:lstStyle/>
          <a:p>
            <a:pPr marL="0" indent="0">
              <a:buNone/>
            </a:pPr>
            <a:endParaRPr lang="en-US" dirty="0"/>
          </a:p>
          <a:p>
            <a:endParaRPr lang="en-US" dirty="0"/>
          </a:p>
        </p:txBody>
      </p:sp>
      <p:sp>
        <p:nvSpPr>
          <p:cNvPr id="2" name="Rectangle 1">
            <a:extLst>
              <a:ext uri="{FF2B5EF4-FFF2-40B4-BE49-F238E27FC236}">
                <a16:creationId xmlns:a16="http://schemas.microsoft.com/office/drawing/2014/main" id="{507CC126-26ED-7D40-ABFA-155B7C7C6574}"/>
              </a:ext>
            </a:extLst>
          </p:cNvPr>
          <p:cNvSpPr/>
          <p:nvPr/>
        </p:nvSpPr>
        <p:spPr>
          <a:xfrm>
            <a:off x="5180110" y="1600200"/>
            <a:ext cx="3963889" cy="4421088"/>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2"/>
          <p:cNvSpPr txBox="1">
            <a:spLocks/>
          </p:cNvSpPr>
          <p:nvPr/>
        </p:nvSpPr>
        <p:spPr>
          <a:xfrm>
            <a:off x="485334" y="1782762"/>
            <a:ext cx="9570991" cy="4756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1843 M€	</a:t>
            </a:r>
            <a:r>
              <a:rPr kumimoji="0" lang="en-US" sz="2800" b="0" i="0" u="none" strike="noStrike" kern="1200" cap="none" spc="0" normalizeH="0" baseline="0" noProof="0" dirty="0">
                <a:ln>
                  <a:noFill/>
                </a:ln>
                <a:solidFill>
                  <a:prstClr val="black"/>
                </a:solidFill>
                <a:effectLst/>
                <a:uLnTx/>
                <a:uFillTx/>
                <a:latin typeface="Calibri"/>
                <a:ea typeface="+mn-ea"/>
                <a:cs typeface="+mn-cs"/>
              </a:rPr>
              <a:t>construction cost</a:t>
            </a:r>
          </a:p>
          <a:p>
            <a:pPr marL="492125"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5 MW	</a:t>
            </a:r>
            <a:r>
              <a:rPr kumimoji="0" lang="en-US" sz="2800" b="0" i="0" u="none" strike="noStrike" kern="1200" cap="none" spc="0" normalizeH="0" baseline="0" noProof="0" dirty="0">
                <a:ln>
                  <a:noFill/>
                </a:ln>
                <a:solidFill>
                  <a:prstClr val="black"/>
                </a:solidFill>
                <a:effectLst/>
                <a:uLnTx/>
                <a:uFillTx/>
                <a:latin typeface="Calibri"/>
                <a:ea typeface="+mn-ea"/>
                <a:cs typeface="+mn-cs"/>
              </a:rPr>
              <a:t>world’s most powerful particle accelerator</a:t>
            </a:r>
          </a:p>
          <a:p>
            <a:pPr marL="0" marR="0" lvl="0" indent="1204913"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15</a:t>
            </a:r>
            <a:r>
              <a:rPr kumimoji="0" lang="en-US" sz="2800" b="0" i="0" u="none" strike="noStrike" kern="1200" cap="none" spc="0" normalizeH="0" baseline="0" noProof="0" dirty="0">
                <a:ln>
                  <a:noFill/>
                </a:ln>
                <a:solidFill>
                  <a:prstClr val="black"/>
                </a:solidFill>
                <a:effectLst/>
                <a:uLnTx/>
                <a:uFillTx/>
                <a:latin typeface="Calibri"/>
                <a:ea typeface="+mn-ea"/>
                <a:cs typeface="+mn-cs"/>
              </a:rPr>
              <a:t>	experimental stations</a:t>
            </a:r>
          </a:p>
          <a:p>
            <a:pPr marL="0" marR="0" lvl="0" indent="849313"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20 </a:t>
            </a:r>
            <a:r>
              <a:rPr kumimoji="0" lang="en-US" sz="2400" b="1" i="0" u="none" strike="noStrike" kern="1200" cap="none" spc="0" normalizeH="0" baseline="0" noProof="0" dirty="0">
                <a:ln>
                  <a:noFill/>
                </a:ln>
                <a:solidFill>
                  <a:srgbClr val="1E9FD4"/>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more sensitive on average than today’s best</a:t>
            </a:r>
          </a:p>
          <a:p>
            <a:pPr marL="0" marR="0" lvl="0" indent="938213"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800	</a:t>
            </a:r>
            <a:r>
              <a:rPr kumimoji="0" lang="en-US" sz="2800" b="0" i="0" u="none" strike="noStrike" kern="1200" cap="none" spc="0" normalizeH="0" baseline="0" noProof="0" dirty="0">
                <a:ln>
                  <a:noFill/>
                </a:ln>
                <a:solidFill>
                  <a:prstClr val="black"/>
                </a:solidFill>
                <a:effectLst/>
                <a:uLnTx/>
                <a:uFillTx/>
                <a:latin typeface="Calibri"/>
                <a:ea typeface="+mn-ea"/>
                <a:cs typeface="+mn-cs"/>
              </a:rPr>
              <a:t>experiments per year</a:t>
            </a:r>
          </a:p>
          <a:p>
            <a:pPr marL="0" marR="0" lvl="0" indent="7588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2023</a:t>
            </a:r>
            <a:r>
              <a:rPr kumimoji="0" lang="en-US" sz="2800" b="0" i="0" u="none" strike="noStrike" kern="1200" cap="none" spc="0" normalizeH="0" baseline="0" noProof="0" dirty="0">
                <a:ln>
                  <a:noFill/>
                </a:ln>
                <a:solidFill>
                  <a:prstClr val="black"/>
                </a:solidFill>
                <a:effectLst/>
                <a:uLnTx/>
                <a:uFillTx/>
                <a:latin typeface="Calibri"/>
                <a:ea typeface="+mn-ea"/>
                <a:cs typeface="+mn-cs"/>
              </a:rPr>
              <a:t>	first science for users</a:t>
            </a:r>
          </a:p>
          <a:p>
            <a:pPr marL="0" marR="0" lvl="0" indent="7588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E9FD4"/>
                </a:solidFill>
                <a:effectLst/>
                <a:uLnTx/>
                <a:uFillTx/>
                <a:latin typeface="Calibri"/>
                <a:ea typeface="+mn-ea"/>
                <a:cs typeface="+mn-cs"/>
              </a:rPr>
              <a:t>    13</a:t>
            </a:r>
            <a:r>
              <a:rPr kumimoji="0" lang="en-US" sz="2800" b="0" i="0" u="none" strike="noStrike" kern="1200" cap="none" spc="0" normalizeH="0" baseline="0" noProof="0" dirty="0">
                <a:ln>
                  <a:noFill/>
                </a:ln>
                <a:solidFill>
                  <a:prstClr val="black"/>
                </a:solidFill>
                <a:effectLst/>
                <a:uLnTx/>
                <a:uFillTx/>
                <a:latin typeface="Calibri"/>
                <a:ea typeface="+mn-ea"/>
                <a:cs typeface="+mn-cs"/>
              </a:rPr>
              <a:t>	ERIC member nations</a:t>
            </a:r>
          </a:p>
          <a:p>
            <a:pPr marL="0" marR="0" lvl="0" indent="7588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52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2585" dirty="0"/>
              <a:t>Journey to deliver the world’s leading facility for research using neutrons</a:t>
            </a:r>
          </a:p>
        </p:txBody>
      </p:sp>
      <p:pic>
        <p:nvPicPr>
          <p:cNvPr id="20" name="Content Placeholder 19"/>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 y="-227796"/>
            <a:ext cx="9174643" cy="7176081"/>
          </a:xfrm>
        </p:spPr>
      </p:pic>
      <p:sp>
        <p:nvSpPr>
          <p:cNvPr id="4" name="Slide Number Placeholder 3"/>
          <p:cNvSpPr>
            <a:spLocks noGrp="1"/>
          </p:cNvSpPr>
          <p:nvPr>
            <p:ph type="sldNum" sz="quarter" idx="12"/>
          </p:nvPr>
        </p:nvSpPr>
        <p:spPr>
          <a:xfrm>
            <a:off x="7010400" y="6356350"/>
            <a:ext cx="2133600" cy="365125"/>
          </a:xfrm>
        </p:spPr>
        <p:txBody>
          <a:bodyPr/>
          <a:lstStyle/>
          <a:p>
            <a:fld id="{551115BC-487E-4422-894C-CB7CD3E79223}" type="slidenum">
              <a:rPr lang="sv-SE" smtClean="0">
                <a:solidFill>
                  <a:prstClr val="black">
                    <a:tint val="75000"/>
                  </a:prstClr>
                </a:solidFill>
                <a:latin typeface="+mj-lt"/>
              </a:rPr>
              <a:pPr/>
              <a:t>14</a:t>
            </a:fld>
            <a:endParaRPr lang="sv-SE" dirty="0">
              <a:solidFill>
                <a:prstClr val="black">
                  <a:tint val="75000"/>
                </a:prstClr>
              </a:solidFill>
              <a:latin typeface="+mj-lt"/>
            </a:endParaRPr>
          </a:p>
        </p:txBody>
      </p:sp>
      <p:grpSp>
        <p:nvGrpSpPr>
          <p:cNvPr id="2" name="Group 1"/>
          <p:cNvGrpSpPr/>
          <p:nvPr/>
        </p:nvGrpSpPr>
        <p:grpSpPr>
          <a:xfrm>
            <a:off x="467544" y="1594467"/>
            <a:ext cx="8136904" cy="4716981"/>
            <a:chOff x="223586" y="1601792"/>
            <a:chExt cx="9472614" cy="4957421"/>
          </a:xfrm>
        </p:grpSpPr>
        <p:cxnSp>
          <p:nvCxnSpPr>
            <p:cNvPr id="7" name="Straight Connector 6"/>
            <p:cNvCxnSpPr/>
            <p:nvPr/>
          </p:nvCxnSpPr>
          <p:spPr bwMode="auto">
            <a:xfrm>
              <a:off x="8533607" y="2371728"/>
              <a:ext cx="0" cy="3698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4006705" y="3824130"/>
              <a:ext cx="240645" cy="56843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149740" y="4813303"/>
              <a:ext cx="0" cy="1920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3050730" y="3159745"/>
              <a:ext cx="1911952"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2014</a:t>
              </a:r>
            </a:p>
            <a:p>
              <a:pPr defTabSz="949496"/>
              <a:r>
                <a:rPr lang="en-US" sz="1108" b="1" dirty="0">
                  <a:solidFill>
                    <a:srgbClr val="000000"/>
                  </a:solidFill>
                  <a:latin typeface="+mj-lt"/>
                  <a:cs typeface="Calibri"/>
                </a:rPr>
                <a:t>Construction Starts on Green Field Site</a:t>
              </a:r>
            </a:p>
          </p:txBody>
        </p:sp>
        <p:sp>
          <p:nvSpPr>
            <p:cNvPr id="11" name="TextBox 36"/>
            <p:cNvSpPr txBox="1">
              <a:spLocks noChangeArrowheads="1"/>
            </p:cNvSpPr>
            <p:nvPr/>
          </p:nvSpPr>
          <p:spPr bwMode="auto">
            <a:xfrm>
              <a:off x="812373" y="4044006"/>
              <a:ext cx="1694339"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2009</a:t>
              </a:r>
            </a:p>
            <a:p>
              <a:pPr defTabSz="949496"/>
              <a:r>
                <a:rPr lang="en-US" sz="1108" b="1" dirty="0">
                  <a:solidFill>
                    <a:srgbClr val="000000"/>
                  </a:solidFill>
                  <a:latin typeface="+mj-lt"/>
                  <a:cs typeface="Calibri"/>
                </a:rPr>
                <a:t>Decision to Site ESS in Lund</a:t>
              </a:r>
            </a:p>
          </p:txBody>
        </p:sp>
        <p:grpSp>
          <p:nvGrpSpPr>
            <p:cNvPr id="12" name="Group 84"/>
            <p:cNvGrpSpPr>
              <a:grpSpLocks/>
            </p:cNvGrpSpPr>
            <p:nvPr/>
          </p:nvGrpSpPr>
          <p:grpSpPr bwMode="auto">
            <a:xfrm>
              <a:off x="552207" y="2438402"/>
              <a:ext cx="8904941" cy="3290899"/>
              <a:chOff x="509589" y="2248787"/>
              <a:chExt cx="8219561" cy="3425738"/>
            </a:xfrm>
          </p:grpSpPr>
          <p:grpSp>
            <p:nvGrpSpPr>
              <p:cNvPr id="13" name="Group 72"/>
              <p:cNvGrpSpPr>
                <a:grpSpLocks/>
              </p:cNvGrpSpPr>
              <p:nvPr/>
            </p:nvGrpSpPr>
            <p:grpSpPr bwMode="auto">
              <a:xfrm>
                <a:off x="7576067" y="2569291"/>
                <a:ext cx="608554" cy="270369"/>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4" name="Straight Arrow Connector 13"/>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6394219" y="3039642"/>
                <a:ext cx="608554" cy="270369"/>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7" name="Straight Connector 16"/>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5217882" y="3517943"/>
                <a:ext cx="608554" cy="270369"/>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19" name="Straight Connector 18"/>
              <p:cNvCxnSpPr>
                <a:endCxn id="38" idx="6"/>
              </p:cNvCxnSpPr>
              <p:nvPr/>
            </p:nvCxnSpPr>
            <p:spPr>
              <a:xfrm flipH="1">
                <a:off x="4035440" y="3646741"/>
                <a:ext cx="1200292" cy="746351"/>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3765578" y="4257582"/>
                <a:ext cx="269862" cy="2710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cxnSp>
            <p:nvCxnSpPr>
              <p:cNvPr id="21" name="Straight Connector 20"/>
              <p:cNvCxnSpPr/>
              <p:nvPr/>
            </p:nvCxnSpPr>
            <p:spPr>
              <a:xfrm flipH="1">
                <a:off x="3452547" y="4432109"/>
                <a:ext cx="313032" cy="17320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2858379" y="4465147"/>
                <a:ext cx="608554" cy="270369"/>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23" name="Straight Connector 2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1682729" y="4932036"/>
                <a:ext cx="608554" cy="270369"/>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cxnSp>
            <p:nvCxnSpPr>
              <p:cNvPr id="25" name="Straight Connector 24"/>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509589" y="5404156"/>
                <a:ext cx="608554" cy="270369"/>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mj-lt"/>
                    <a:cs typeface="Calibri"/>
                  </a:endParaRPr>
                </a:p>
              </p:txBody>
            </p:sp>
          </p:grpSp>
        </p:grpSp>
        <p:sp>
          <p:nvSpPr>
            <p:cNvPr id="48" name="TextBox 32"/>
            <p:cNvSpPr txBox="1">
              <a:spLocks noChangeArrowheads="1"/>
            </p:cNvSpPr>
            <p:nvPr/>
          </p:nvSpPr>
          <p:spPr bwMode="auto">
            <a:xfrm>
              <a:off x="7988941" y="1601792"/>
              <a:ext cx="1707259"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2025</a:t>
              </a:r>
            </a:p>
            <a:p>
              <a:pPr defTabSz="949496"/>
              <a:r>
                <a:rPr lang="en-US" sz="1108" b="1" dirty="0">
                  <a:solidFill>
                    <a:srgbClr val="000000"/>
                  </a:solidFill>
                  <a:latin typeface="+mj-lt"/>
                  <a:cs typeface="Calibri"/>
                </a:rPr>
                <a:t>ESS Construction Phase Complete</a:t>
              </a:r>
            </a:p>
          </p:txBody>
        </p:sp>
        <p:cxnSp>
          <p:nvCxnSpPr>
            <p:cNvPr id="49" name="Straight Connector 48"/>
            <p:cNvCxnSpPr/>
            <p:nvPr/>
          </p:nvCxnSpPr>
          <p:spPr bwMode="auto">
            <a:xfrm>
              <a:off x="883973" y="5729291"/>
              <a:ext cx="0" cy="1587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223586" y="5894829"/>
              <a:ext cx="2258879"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2003</a:t>
              </a:r>
            </a:p>
            <a:p>
              <a:pPr defTabSz="949496"/>
              <a:r>
                <a:rPr lang="en-US" sz="1108" b="1" dirty="0">
                  <a:solidFill>
                    <a:srgbClr val="000000"/>
                  </a:solidFill>
                  <a:latin typeface="+mj-lt"/>
                  <a:cs typeface="Calibri"/>
                </a:rPr>
                <a:t>European Design of ESS Completed</a:t>
              </a:r>
            </a:p>
          </p:txBody>
        </p:sp>
        <p:cxnSp>
          <p:nvCxnSpPr>
            <p:cNvPr id="51" name="Straight Connector 50"/>
            <p:cNvCxnSpPr/>
            <p:nvPr/>
          </p:nvCxnSpPr>
          <p:spPr bwMode="auto">
            <a:xfrm>
              <a:off x="3436144" y="4827616"/>
              <a:ext cx="0" cy="3127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2801268" y="5143260"/>
              <a:ext cx="2034833"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2012</a:t>
              </a:r>
            </a:p>
            <a:p>
              <a:pPr defTabSz="949496"/>
              <a:r>
                <a:rPr lang="en-US" sz="1108" b="1" dirty="0">
                  <a:solidFill>
                    <a:prstClr val="black"/>
                  </a:solidFill>
                  <a:latin typeface="+mj-lt"/>
                  <a:cs typeface="Calibri"/>
                </a:rPr>
                <a:t>ESS Design Update Phase Complete</a:t>
              </a:r>
            </a:p>
          </p:txBody>
        </p:sp>
        <p:cxnSp>
          <p:nvCxnSpPr>
            <p:cNvPr id="53" name="Straight Connector 52"/>
            <p:cNvCxnSpPr/>
            <p:nvPr/>
          </p:nvCxnSpPr>
          <p:spPr bwMode="auto">
            <a:xfrm>
              <a:off x="5981435" y="3929066"/>
              <a:ext cx="0" cy="74771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5461360" y="4677402"/>
              <a:ext cx="1892126"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2019</a:t>
              </a:r>
            </a:p>
            <a:p>
              <a:pPr defTabSz="949496"/>
              <a:r>
                <a:rPr lang="en-US" sz="1108" b="1" dirty="0">
                  <a:latin typeface="+mj-lt"/>
                  <a:cs typeface="Calibri"/>
                </a:rPr>
                <a:t>Start of Initial Operations Phase</a:t>
              </a:r>
            </a:p>
          </p:txBody>
        </p:sp>
        <p:cxnSp>
          <p:nvCxnSpPr>
            <p:cNvPr id="55" name="Straight Connector 54"/>
            <p:cNvCxnSpPr/>
            <p:nvPr/>
          </p:nvCxnSpPr>
          <p:spPr bwMode="auto">
            <a:xfrm>
              <a:off x="7260962" y="3463928"/>
              <a:ext cx="0" cy="257175"/>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6927507" y="3720713"/>
              <a:ext cx="1837271" cy="664384"/>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r>
                <a:rPr lang="en-US" sz="1292" b="1" dirty="0">
                  <a:solidFill>
                    <a:srgbClr val="0094CA"/>
                  </a:solidFill>
                  <a:latin typeface="+mj-lt"/>
                  <a:cs typeface="Calibri"/>
                </a:rPr>
                <a:t>2023</a:t>
              </a:r>
            </a:p>
            <a:p>
              <a:pPr defTabSz="949496"/>
              <a:r>
                <a:rPr lang="en-US" sz="1108" b="1" dirty="0">
                  <a:solidFill>
                    <a:srgbClr val="000000"/>
                  </a:solidFill>
                  <a:latin typeface="+mj-lt"/>
                  <a:cs typeface="Calibri"/>
                </a:rPr>
                <a:t>ESS Starts</a:t>
              </a:r>
            </a:p>
            <a:p>
              <a:pPr defTabSz="949496"/>
              <a:r>
                <a:rPr lang="en-US" sz="1108" b="1" dirty="0">
                  <a:solidFill>
                    <a:srgbClr val="000000"/>
                  </a:solidFill>
                  <a:latin typeface="+mj-lt"/>
                  <a:cs typeface="Calibri"/>
                </a:rPr>
                <a:t>User Program</a:t>
              </a:r>
            </a:p>
          </p:txBody>
        </p:sp>
      </p:grpSp>
      <p:pic>
        <p:nvPicPr>
          <p:cNvPr id="58"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336" y="310161"/>
            <a:ext cx="1370480" cy="733206"/>
          </a:xfrm>
          <a:prstGeom prst="rect">
            <a:avLst/>
          </a:prstGeom>
        </p:spPr>
      </p:pic>
    </p:spTree>
    <p:extLst>
      <p:ext uri="{BB962C8B-B14F-4D97-AF65-F5344CB8AC3E}">
        <p14:creationId xmlns:p14="http://schemas.microsoft.com/office/powerpoint/2010/main" val="7919728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Helvetica" charset="0"/>
                <a:cs typeface="Helvetica" charset="0"/>
              </a:rPr>
              <a:t>Financing includes cash and deliverables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a:p>
        </p:txBody>
      </p:sp>
      <p:grpSp>
        <p:nvGrpSpPr>
          <p:cNvPr id="11" name="Group 10"/>
          <p:cNvGrpSpPr/>
          <p:nvPr/>
        </p:nvGrpSpPr>
        <p:grpSpPr>
          <a:xfrm>
            <a:off x="4887189" y="1492279"/>
            <a:ext cx="4121872" cy="5245543"/>
            <a:chOff x="3733800" y="-381000"/>
            <a:chExt cx="6248400" cy="7353467"/>
          </a:xfrm>
        </p:grpSpPr>
        <p:sp>
          <p:nvSpPr>
            <p:cNvPr id="12"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9"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0"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1"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2"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3"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4"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5"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6"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7"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8"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29"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0"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1"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2"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3"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4"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5"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6"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7"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8"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39"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0"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1"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2"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3"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4"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5"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6"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7"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8"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49"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0"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1"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2"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3"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4"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5"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6"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7"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8"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59"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0"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1"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2"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3"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4"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5"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6"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7"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8"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69"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0"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1"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2"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3"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4"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5"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6"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7"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8"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79"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0"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1"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2"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3"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4"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5"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6"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7"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8"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89"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0"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1"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2"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3"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4"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5"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6"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7"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8"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99"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0"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1"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2"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3"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4"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5"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6"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7"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8"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09"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0"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1"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2"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3"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4"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5"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6"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7"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8"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19"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0"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1"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2"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3"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124"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5"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6"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7"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8"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29"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0"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1"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2"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3"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4"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5"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6"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7"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138"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39"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0"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1"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142"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3"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4"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5"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6"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7"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8"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49"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0"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1"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2"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3"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4"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5"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6"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7"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8"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59"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0"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1"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2"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3"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4"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5"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6"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7"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8"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69"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0"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1"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dirty="0">
                <a:solidFill>
                  <a:prstClr val="black"/>
                </a:solidFill>
                <a:ea typeface="Helvetica" charset="0"/>
                <a:cs typeface="Helvetica" charset="0"/>
              </a:endParaRPr>
            </a:p>
          </p:txBody>
        </p:sp>
        <p:sp>
          <p:nvSpPr>
            <p:cNvPr id="172"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3"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4"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5"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6"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7"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8"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79"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0"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sp>
          <p:nvSpPr>
            <p:cNvPr id="181"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endParaRPr lang="en-US" sz="2889">
                <a:solidFill>
                  <a:prstClr val="black"/>
                </a:solidFill>
                <a:ea typeface="Helvetica" charset="0"/>
                <a:cs typeface="Helvetica" charset="0"/>
              </a:endParaRPr>
            </a:p>
          </p:txBody>
        </p:sp>
      </p:grpSp>
      <p:sp>
        <p:nvSpPr>
          <p:cNvPr id="183" name="Rectangle 22"/>
          <p:cNvSpPr>
            <a:spLocks/>
          </p:cNvSpPr>
          <p:nvPr/>
        </p:nvSpPr>
        <p:spPr bwMode="auto">
          <a:xfrm>
            <a:off x="475051" y="2060848"/>
            <a:ext cx="7646553" cy="4182653"/>
          </a:xfrm>
          <a:prstGeom prst="rect">
            <a:avLst/>
          </a:prstGeom>
          <a:noFill/>
          <a:ln>
            <a:noFill/>
          </a:ln>
          <a:extLst/>
        </p:spPr>
        <p:txBody>
          <a:bodyPr lIns="38771" tIns="38771" rIns="38771" bIns="38771"/>
          <a:lstStyle/>
          <a:p>
            <a:pPr defTabSz="930479"/>
            <a:r>
              <a:rPr lang="en-US" b="1" dirty="0">
                <a:ea typeface="Helvetica" charset="0"/>
                <a:cs typeface="Helvetica" charset="0"/>
                <a:sym typeface="Helvetica" charset="0"/>
              </a:rPr>
              <a:t>Host Countries Sweden and Denmark </a:t>
            </a:r>
          </a:p>
          <a:p>
            <a:pPr defTabSz="930407"/>
            <a:r>
              <a:rPr lang="en-US" dirty="0">
                <a:ea typeface="Helvetica" charset="0"/>
                <a:cs typeface="Helvetica" charset="0"/>
                <a:sym typeface="Helvetica" charset="0"/>
              </a:rPr>
              <a:t>  </a:t>
            </a:r>
          </a:p>
          <a:p>
            <a:pPr defTabSz="930407">
              <a:tabLst>
                <a:tab pos="160379" algn="l"/>
                <a:tab pos="2027662" algn="r"/>
                <a:tab pos="2268232" algn="l"/>
              </a:tabLst>
            </a:pPr>
            <a:r>
              <a:rPr lang="en-US" dirty="0">
                <a:ea typeface="Helvetica" charset="0"/>
                <a:cs typeface="Helvetica" charset="0"/>
                <a:sym typeface="Helvetica" charset="0"/>
              </a:rPr>
              <a:t>	Construction	47.5%</a:t>
            </a:r>
            <a:r>
              <a:rPr lang="en-US" dirty="0">
                <a:solidFill>
                  <a:srgbClr val="404040"/>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Cash Investment</a:t>
            </a:r>
            <a:r>
              <a:rPr lang="en-US" spc="305" dirty="0">
                <a:solidFill>
                  <a:srgbClr val="0094CA"/>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 97%</a:t>
            </a: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Operations	15%	</a:t>
            </a:r>
          </a:p>
          <a:p>
            <a:pPr defTabSz="930407">
              <a:tabLst>
                <a:tab pos="160379" algn="l"/>
                <a:tab pos="2027662" algn="r"/>
                <a:tab pos="2268232" algn="l"/>
              </a:tabLst>
            </a:pPr>
            <a:endParaRPr lang="en-US" b="1" dirty="0">
              <a:solidFill>
                <a:srgbClr val="0094CA"/>
              </a:solidFill>
              <a:ea typeface="Helvetica" charset="0"/>
              <a:cs typeface="Helvetica" charset="0"/>
              <a:sym typeface="Helvetica" charset="0"/>
            </a:endParaRPr>
          </a:p>
          <a:p>
            <a:pPr defTabSz="930479">
              <a:tabLst>
                <a:tab pos="160379" algn="l"/>
                <a:tab pos="2027662" algn="r"/>
                <a:tab pos="2268232" algn="l"/>
              </a:tabLst>
            </a:pPr>
            <a:r>
              <a:rPr lang="en-US" b="1" dirty="0">
                <a:ea typeface="Helvetica" charset="0"/>
                <a:cs typeface="Helvetica" charset="0"/>
                <a:sym typeface="Helvetica" charset="0"/>
              </a:rPr>
              <a:t>Non Host Member Countries</a:t>
            </a:r>
          </a:p>
          <a:p>
            <a:pPr defTabSz="930479">
              <a:tabLst>
                <a:tab pos="160379" algn="l"/>
                <a:tab pos="2027662" algn="r"/>
                <a:tab pos="2268232" algn="l"/>
              </a:tabLst>
            </a:pPr>
            <a:r>
              <a:rPr lang="en-US" b="1" dirty="0">
                <a:solidFill>
                  <a:srgbClr val="404040"/>
                </a:solidFill>
                <a:ea typeface="Helvetica" charset="0"/>
                <a:cs typeface="Helvetica" charset="0"/>
                <a:sym typeface="Helvetica" charset="0"/>
              </a:rPr>
              <a:t>    </a:t>
            </a: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Construction	52.5%</a:t>
            </a:r>
            <a:r>
              <a:rPr lang="en-US" dirty="0">
                <a:solidFill>
                  <a:srgbClr val="404040"/>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In-kind Deliverables</a:t>
            </a:r>
            <a:r>
              <a:rPr lang="en-US" spc="-153" dirty="0">
                <a:solidFill>
                  <a:srgbClr val="0094CA"/>
                </a:solidFill>
                <a:ea typeface="Helvetica" charset="0"/>
                <a:cs typeface="Helvetica" charset="0"/>
                <a:sym typeface="Helvetica" charset="0"/>
              </a:rPr>
              <a:t>   </a:t>
            </a:r>
            <a:r>
              <a:rPr lang="en-US" dirty="0">
                <a:solidFill>
                  <a:srgbClr val="0094CA"/>
                </a:solidFill>
                <a:ea typeface="Helvetica" charset="0"/>
                <a:cs typeface="Helvetica" charset="0"/>
                <a:sym typeface="Helvetica" charset="0"/>
              </a:rPr>
              <a:t>~ 70%</a:t>
            </a:r>
            <a:endParaRPr lang="en-US" dirty="0">
              <a:solidFill>
                <a:srgbClr val="404040"/>
              </a:solidFill>
              <a:ea typeface="Helvetica" charset="0"/>
              <a:cs typeface="Helvetica" charset="0"/>
              <a:sym typeface="Helvetica" charset="0"/>
            </a:endParaRPr>
          </a:p>
          <a:p>
            <a:pPr defTabSz="930407">
              <a:tabLst>
                <a:tab pos="160379" algn="l"/>
                <a:tab pos="2027662" algn="r"/>
                <a:tab pos="2268232" algn="l"/>
              </a:tabLst>
            </a:pPr>
            <a:r>
              <a:rPr lang="en-US" dirty="0">
                <a:solidFill>
                  <a:srgbClr val="404040"/>
                </a:solidFill>
                <a:ea typeface="Helvetica" charset="0"/>
                <a:cs typeface="Helvetica" charset="0"/>
                <a:sym typeface="Helvetica" charset="0"/>
              </a:rPr>
              <a:t>	</a:t>
            </a:r>
            <a:r>
              <a:rPr lang="en-US" dirty="0">
                <a:ea typeface="Helvetica" charset="0"/>
                <a:cs typeface="Helvetica" charset="0"/>
                <a:sym typeface="Helvetica" charset="0"/>
              </a:rPr>
              <a:t>Operations</a:t>
            </a:r>
            <a:r>
              <a:rPr lang="en-US" spc="305" dirty="0">
                <a:ea typeface="Helvetica" charset="0"/>
                <a:cs typeface="Helvetica" charset="0"/>
                <a:sym typeface="Helvetica" charset="0"/>
              </a:rPr>
              <a:t>	</a:t>
            </a:r>
            <a:r>
              <a:rPr lang="en-US" dirty="0">
                <a:ea typeface="Helvetica" charset="0"/>
                <a:cs typeface="Helvetica" charset="0"/>
                <a:sym typeface="Helvetica" charset="0"/>
              </a:rPr>
              <a:t>85%</a:t>
            </a:r>
          </a:p>
          <a:p>
            <a:pPr defTabSz="930479"/>
            <a:endParaRPr lang="en-US" b="1" dirty="0">
              <a:solidFill>
                <a:srgbClr val="0094CA"/>
              </a:solidFill>
              <a:ea typeface="Helvetica" charset="0"/>
              <a:cs typeface="Helvetica" charset="0"/>
              <a:sym typeface="Helvetica" charset="0"/>
            </a:endParaRPr>
          </a:p>
          <a:p>
            <a:pPr defTabSz="930479"/>
            <a:r>
              <a:rPr lang="en-US" b="1" dirty="0">
                <a:ea typeface="Helvetica" charset="0"/>
                <a:cs typeface="Helvetica" charset="0"/>
                <a:sym typeface="Helvetica" charset="0"/>
              </a:rPr>
              <a:t>13 European Member Countries</a:t>
            </a: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u="sng" dirty="0">
              <a:ea typeface="Helvetica" charset="0"/>
              <a:cs typeface="Helvetica" charset="0"/>
              <a:sym typeface="Helvetica" charset="0"/>
            </a:endParaRPr>
          </a:p>
          <a:p>
            <a:pPr defTabSz="930479"/>
            <a:endParaRPr lang="en-US" b="1" dirty="0">
              <a:solidFill>
                <a:srgbClr val="0094CA"/>
              </a:solidFill>
              <a:ea typeface="Helvetica" charset="0"/>
              <a:cs typeface="Helvetica" charset="0"/>
              <a:sym typeface="Helvetica" charset="0"/>
            </a:endParaRPr>
          </a:p>
        </p:txBody>
      </p:sp>
      <p:grpSp>
        <p:nvGrpSpPr>
          <p:cNvPr id="5" name="Group 4">
            <a:extLst>
              <a:ext uri="{FF2B5EF4-FFF2-40B4-BE49-F238E27FC236}">
                <a16:creationId xmlns:a16="http://schemas.microsoft.com/office/drawing/2014/main" id="{D281FFFA-8A68-7F4B-B924-3E8E1D86AF2F}"/>
              </a:ext>
            </a:extLst>
          </p:cNvPr>
          <p:cNvGrpSpPr/>
          <p:nvPr/>
        </p:nvGrpSpPr>
        <p:grpSpPr>
          <a:xfrm>
            <a:off x="539552" y="5337398"/>
            <a:ext cx="3245792" cy="962527"/>
            <a:chOff x="755576" y="5274785"/>
            <a:chExt cx="3245792" cy="962527"/>
          </a:xfrm>
        </p:grpSpPr>
        <p:pic>
          <p:nvPicPr>
            <p:cNvPr id="185" name="Picture 184" descr="Czech.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5274785"/>
              <a:ext cx="443871" cy="444175"/>
            </a:xfrm>
            <a:prstGeom prst="rect">
              <a:avLst/>
            </a:prstGeom>
          </p:spPr>
        </p:pic>
        <p:pic>
          <p:nvPicPr>
            <p:cNvPr id="186" name="Picture 185" descr="Denmar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0284" y="5274785"/>
              <a:ext cx="443871" cy="444175"/>
            </a:xfrm>
            <a:prstGeom prst="rect">
              <a:avLst/>
            </a:prstGeom>
          </p:spPr>
        </p:pic>
        <p:pic>
          <p:nvPicPr>
            <p:cNvPr id="187" name="Picture 186" descr="Estoni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224" y="5274785"/>
              <a:ext cx="443871" cy="444175"/>
            </a:xfrm>
            <a:prstGeom prst="rect">
              <a:avLst/>
            </a:prstGeom>
          </p:spPr>
        </p:pic>
        <p:pic>
          <p:nvPicPr>
            <p:cNvPr id="188" name="Picture 187" descr="Franc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2951" y="5274785"/>
              <a:ext cx="443871" cy="444175"/>
            </a:xfrm>
            <a:prstGeom prst="rect">
              <a:avLst/>
            </a:prstGeom>
          </p:spPr>
        </p:pic>
        <p:pic>
          <p:nvPicPr>
            <p:cNvPr id="189" name="Picture 188" descr="German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0472" y="5274785"/>
              <a:ext cx="443871" cy="444175"/>
            </a:xfrm>
            <a:prstGeom prst="rect">
              <a:avLst/>
            </a:prstGeom>
          </p:spPr>
        </p:pic>
        <p:pic>
          <p:nvPicPr>
            <p:cNvPr id="190" name="Picture 189" descr="Hungary.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5665" y="5274785"/>
              <a:ext cx="443871" cy="444175"/>
            </a:xfrm>
            <a:prstGeom prst="rect">
              <a:avLst/>
            </a:prstGeom>
          </p:spPr>
        </p:pic>
        <p:pic>
          <p:nvPicPr>
            <p:cNvPr id="191" name="Picture 190" descr="Ital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57497" y="5281571"/>
              <a:ext cx="443871" cy="444175"/>
            </a:xfrm>
            <a:prstGeom prst="rect">
              <a:avLst/>
            </a:prstGeom>
          </p:spPr>
        </p:pic>
        <p:pic>
          <p:nvPicPr>
            <p:cNvPr id="193" name="Picture 192" descr="Norwa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4821" y="5782703"/>
              <a:ext cx="436712" cy="437010"/>
            </a:xfrm>
            <a:prstGeom prst="rect">
              <a:avLst/>
            </a:prstGeom>
          </p:spPr>
        </p:pic>
        <p:pic>
          <p:nvPicPr>
            <p:cNvPr id="194" name="Picture 193" descr="Polan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67123" y="5773708"/>
              <a:ext cx="454689" cy="455000"/>
            </a:xfrm>
            <a:prstGeom prst="rect">
              <a:avLst/>
            </a:prstGeom>
          </p:spPr>
        </p:pic>
        <p:pic>
          <p:nvPicPr>
            <p:cNvPr id="195" name="Picture 194" descr="Spain.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79744" y="5779121"/>
              <a:ext cx="443871" cy="444175"/>
            </a:xfrm>
            <a:prstGeom prst="rect">
              <a:avLst/>
            </a:prstGeom>
          </p:spPr>
        </p:pic>
        <p:pic>
          <p:nvPicPr>
            <p:cNvPr id="196" name="Picture 195" descr="Sweden.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37402" y="5781418"/>
              <a:ext cx="439279" cy="439580"/>
            </a:xfrm>
            <a:prstGeom prst="rect">
              <a:avLst/>
            </a:prstGeom>
          </p:spPr>
        </p:pic>
        <p:pic>
          <p:nvPicPr>
            <p:cNvPr id="197" name="Picture 196" descr="Switzerla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92271" y="5765105"/>
              <a:ext cx="471883" cy="472207"/>
            </a:xfrm>
            <a:prstGeom prst="rect">
              <a:avLst/>
            </a:prstGeom>
          </p:spPr>
        </p:pic>
        <p:pic>
          <p:nvPicPr>
            <p:cNvPr id="198" name="Picture 197" descr="UK.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39204" y="5780704"/>
              <a:ext cx="440708" cy="441009"/>
            </a:xfrm>
            <a:prstGeom prst="rect">
              <a:avLst/>
            </a:prstGeom>
          </p:spPr>
        </p:pic>
      </p:grpSp>
      <p:sp>
        <p:nvSpPr>
          <p:cNvPr id="3" name="TextBox 2"/>
          <p:cNvSpPr txBox="1"/>
          <p:nvPr/>
        </p:nvSpPr>
        <p:spPr>
          <a:xfrm>
            <a:off x="1763688" y="1556792"/>
            <a:ext cx="5544616" cy="369332"/>
          </a:xfrm>
          <a:prstGeom prst="rect">
            <a:avLst/>
          </a:prstGeom>
          <a:solidFill>
            <a:srgbClr val="0094CA"/>
          </a:solidFill>
          <a:ln>
            <a:solidFill>
              <a:srgbClr val="0094CA"/>
            </a:solidFill>
          </a:ln>
        </p:spPr>
        <p:txBody>
          <a:bodyPr wrap="square" rtlCol="0">
            <a:spAutoFit/>
          </a:bodyPr>
          <a:lstStyle/>
          <a:p>
            <a:r>
              <a:rPr lang="en-US" b="1">
                <a:solidFill>
                  <a:schemeClr val="bg1"/>
                </a:solidFill>
                <a:ea typeface="Helvetica" charset="0"/>
                <a:cs typeface="Helvetica" charset="0"/>
                <a:sym typeface="Helvetica" charset="0"/>
              </a:rPr>
              <a:t>The European Spallation Source ERIC established in 2015</a:t>
            </a:r>
          </a:p>
        </p:txBody>
      </p:sp>
    </p:spTree>
    <p:extLst>
      <p:ext uri="{BB962C8B-B14F-4D97-AF65-F5344CB8AC3E}">
        <p14:creationId xmlns:p14="http://schemas.microsoft.com/office/powerpoint/2010/main" val="88535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6" b="-1"/>
          <a:stretch/>
        </p:blipFill>
        <p:spPr>
          <a:xfrm>
            <a:off x="0" y="1417638"/>
            <a:ext cx="9144000" cy="5440362"/>
          </a:xfrm>
          <a:prstGeom prst="rect">
            <a:avLst/>
          </a:prstGeom>
        </p:spPr>
      </p:pic>
      <p:sp>
        <p:nvSpPr>
          <p:cNvPr id="2" name="Title 1"/>
          <p:cNvSpPr>
            <a:spLocks noGrp="1"/>
          </p:cNvSpPr>
          <p:nvPr>
            <p:ph type="title"/>
          </p:nvPr>
        </p:nvSpPr>
        <p:spPr/>
        <p:txBody>
          <a:bodyPr/>
          <a:lstStyle/>
          <a:p>
            <a:r>
              <a:rPr lang="en-US" dirty="0" err="1"/>
              <a:t>Organisation</a:t>
            </a:r>
            <a:r>
              <a:rPr lang="en-US" dirty="0"/>
              <a:t> and People</a:t>
            </a:r>
            <a:r>
              <a:rPr lang="en-GB" dirty="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dirty="0"/>
          </a:p>
        </p:txBody>
      </p:sp>
      <p:grpSp>
        <p:nvGrpSpPr>
          <p:cNvPr id="6" name="Group 5"/>
          <p:cNvGrpSpPr/>
          <p:nvPr/>
        </p:nvGrpSpPr>
        <p:grpSpPr>
          <a:xfrm>
            <a:off x="39567" y="2549240"/>
            <a:ext cx="3335256" cy="3071379"/>
            <a:chOff x="3735915" y="4618018"/>
            <a:chExt cx="3613194" cy="3327327"/>
          </a:xfrm>
        </p:grpSpPr>
        <p:grpSp>
          <p:nvGrpSpPr>
            <p:cNvPr id="7" name="Group 6"/>
            <p:cNvGrpSpPr/>
            <p:nvPr/>
          </p:nvGrpSpPr>
          <p:grpSpPr>
            <a:xfrm>
              <a:off x="3735915" y="4618018"/>
              <a:ext cx="3613194" cy="3327327"/>
              <a:chOff x="4499992" y="2281436"/>
              <a:chExt cx="2016224" cy="1872208"/>
            </a:xfrm>
          </p:grpSpPr>
          <p:sp>
            <p:nvSpPr>
              <p:cNvPr id="9" name="Oval 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0" name="TextBox 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447</a:t>
                </a:r>
              </a:p>
              <a:p>
                <a:pPr algn="ctr" defTabSz="1061627"/>
                <a:r>
                  <a:rPr lang="en-US" sz="1662" dirty="0">
                    <a:solidFill>
                      <a:srgbClr val="FFFFFF"/>
                    </a:solidFill>
                    <a:cs typeface="Helvetica"/>
                  </a:rPr>
                  <a:t>Employees</a:t>
                </a:r>
              </a:p>
            </p:txBody>
          </p:sp>
        </p:grpSp>
        <p:pic>
          <p:nvPicPr>
            <p:cNvPr id="8" name="Picture 7" desc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017138" y="2549239"/>
            <a:ext cx="3335256" cy="3071379"/>
            <a:chOff x="-949710" y="3908461"/>
            <a:chExt cx="3613194" cy="3327327"/>
          </a:xfrm>
        </p:grpSpPr>
        <p:grpSp>
          <p:nvGrpSpPr>
            <p:cNvPr id="12" name="Group 11"/>
            <p:cNvGrpSpPr/>
            <p:nvPr/>
          </p:nvGrpSpPr>
          <p:grpSpPr>
            <a:xfrm>
              <a:off x="-949710" y="3908461"/>
              <a:ext cx="3613194" cy="3327327"/>
              <a:chOff x="4499992" y="2281436"/>
              <a:chExt cx="2016224" cy="1872208"/>
            </a:xfrm>
          </p:grpSpPr>
          <p:sp>
            <p:nvSpPr>
              <p:cNvPr id="14" name="Oval 13"/>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15" name="TextBox 14"/>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50</a:t>
                </a:r>
              </a:p>
              <a:p>
                <a:pPr algn="ctr" defTabSz="1061627"/>
                <a:r>
                  <a:rPr lang="en-US" sz="1662" dirty="0">
                    <a:solidFill>
                      <a:srgbClr val="FFFFFF"/>
                    </a:solidFill>
                    <a:cs typeface="Helvetica"/>
                  </a:rPr>
                  <a:t>Nationalities</a:t>
                </a:r>
              </a:p>
            </p:txBody>
          </p:sp>
        </p:grpSp>
        <p:pic>
          <p:nvPicPr>
            <p:cNvPr id="13" name="Picture 2" desc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761364" y="2549240"/>
            <a:ext cx="3335256" cy="3071379"/>
            <a:chOff x="314325" y="2244798"/>
            <a:chExt cx="3613194" cy="3327327"/>
          </a:xfrm>
        </p:grpSpPr>
        <p:grpSp>
          <p:nvGrpSpPr>
            <p:cNvPr id="17" name="Group 16"/>
            <p:cNvGrpSpPr/>
            <p:nvPr/>
          </p:nvGrpSpPr>
          <p:grpSpPr>
            <a:xfrm>
              <a:off x="314325" y="2244798"/>
              <a:ext cx="3613194" cy="3327327"/>
              <a:chOff x="4499992" y="2281436"/>
              <a:chExt cx="2016224" cy="1872208"/>
            </a:xfrm>
          </p:grpSpPr>
          <p:sp>
            <p:nvSpPr>
              <p:cNvPr id="19" name="Oval 1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cs typeface="Helvetica"/>
                </a:endParaRPr>
              </a:p>
            </p:txBody>
          </p:sp>
          <p:sp>
            <p:nvSpPr>
              <p:cNvPr id="20" name="TextBox 1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cs typeface="Helvetica"/>
                  </a:rPr>
                  <a:t>~ 100</a:t>
                </a:r>
              </a:p>
              <a:p>
                <a:pPr algn="ctr" defTabSz="1061627"/>
                <a:r>
                  <a:rPr lang="en-US" sz="1662" dirty="0">
                    <a:solidFill>
                      <a:srgbClr val="FFFFFF"/>
                    </a:solidFill>
                    <a:cs typeface="Helvetica"/>
                  </a:rPr>
                  <a:t>Collaborating Institutions</a:t>
                </a:r>
              </a:p>
            </p:txBody>
          </p:sp>
        </p:grpSp>
        <p:pic>
          <p:nvPicPr>
            <p:cNvPr id="18" name="Picture 6" descr="mage result for PSI villige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70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1"/>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marL="0" marR="0" lvl="0" indent="0" algn="l" defTabSz="102749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1E9FD4"/>
                </a:solidFill>
                <a:effectLst/>
                <a:uLnTx/>
                <a:uFill>
                  <a:solidFill>
                    <a:srgbClr val="FFFFFF"/>
                  </a:solidFill>
                </a:uFill>
                <a:latin typeface="Calibri"/>
                <a:ea typeface="+mj-ea"/>
                <a:cs typeface="Calibri"/>
                <a:sym typeface="Arial"/>
              </a:rPr>
              <a:t>ESS In-kind Partners</a:t>
            </a:r>
            <a:endParaRPr kumimoji="0" lang="en-US" sz="3200" b="0" i="0" u="none" strike="noStrike" kern="1200" cap="none" spc="0" normalizeH="0" baseline="0" noProof="0" dirty="0">
              <a:ln>
                <a:noFill/>
              </a:ln>
              <a:solidFill>
                <a:prstClr val="white"/>
              </a:solidFill>
              <a:effectLst/>
              <a:uLnTx/>
              <a:uFillTx/>
              <a:latin typeface="Calibri"/>
              <a:ea typeface="+mj-ea"/>
              <a:cs typeface="+mj-cs"/>
            </a:endParaRPr>
          </a:p>
        </p:txBody>
      </p:sp>
      <p:sp>
        <p:nvSpPr>
          <p:cNvPr id="6" name="Rectangle 5"/>
          <p:cNvSpPr/>
          <p:nvPr/>
        </p:nvSpPr>
        <p:spPr>
          <a:xfrm>
            <a:off x="244328" y="1415424"/>
            <a:ext cx="4836537" cy="4712719"/>
          </a:xfrm>
          <a:prstGeom prst="rect">
            <a:avLst/>
          </a:prstGeom>
        </p:spPr>
        <p:txBody>
          <a:bodyPr wrap="square" lIns="102756" tIns="51381" rIns="102756" bIns="51381">
            <a:spAutoFit/>
          </a:bodyPr>
          <a:lstStyle/>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Aarhus University</a:t>
            </a:r>
          </a:p>
          <a:p>
            <a:pPr marL="0" marR="0" lvl="0" indent="0" algn="l" defTabSz="1027492" rtl="0" eaLnBrk="1" fontAlgn="auto" latinLnBrk="0" hangingPunct="1">
              <a:lnSpc>
                <a:spcPct val="100000"/>
              </a:lnSpc>
              <a:spcBef>
                <a:spcPts val="0"/>
              </a:spcBef>
              <a:spcAft>
                <a:spcPts val="300"/>
              </a:spcAft>
              <a:buClrTx/>
              <a:buSzTx/>
              <a:buFontTx/>
              <a:buNone/>
              <a:tabLst>
                <a:tab pos="1149350" algn="l"/>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Atomki</a:t>
            </a:r>
            <a:r>
              <a:rPr kumimoji="0" lang="en-US" sz="1200" b="0" i="0" u="none" strike="noStrike" kern="1200" cap="none" spc="0" normalizeH="0" baseline="0" noProof="0" dirty="0">
                <a:ln>
                  <a:noFill/>
                </a:ln>
                <a:solidFill>
                  <a:srgbClr val="1E9FD4"/>
                </a:solidFill>
                <a:effectLst/>
                <a:uLnTx/>
                <a:uFillTx/>
                <a:latin typeface="Calibri"/>
                <a:ea typeface="+mn-ea"/>
                <a:cs typeface="Calibri"/>
              </a:rPr>
              <a:t> - Institute for Nuclear Research</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Bergen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CEA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Saclay</a:t>
            </a:r>
            <a:r>
              <a:rPr kumimoji="0" lang="en-US" sz="1200" b="0" i="0" u="none" strike="noStrike" kern="1200" cap="none" spc="0" normalizeH="0" baseline="0" noProof="0" dirty="0">
                <a:ln>
                  <a:noFill/>
                </a:ln>
                <a:solidFill>
                  <a:srgbClr val="1E9FD4"/>
                </a:solidFill>
                <a:effectLst/>
                <a:uLnTx/>
                <a:uFillTx/>
                <a:latin typeface="Calibri"/>
                <a:ea typeface="+mn-ea"/>
                <a:cs typeface="Calibri"/>
              </a:rPr>
              <a:t>, Paris</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Centre for Energy Research, Budapest</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Centre for Nuclear Research, Poland, (NCBJ)</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CNR, Rome</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CNRS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Orsay</a:t>
            </a:r>
            <a:r>
              <a:rPr kumimoji="0" lang="en-US" sz="1200" b="0" i="0" u="none" strike="noStrike" kern="1200" cap="none" spc="0" normalizeH="0" baseline="0" noProof="0" dirty="0">
                <a:ln>
                  <a:noFill/>
                </a:ln>
                <a:solidFill>
                  <a:srgbClr val="1E9FD4"/>
                </a:solidFill>
                <a:effectLst/>
                <a:uLnTx/>
                <a:uFillTx/>
                <a:latin typeface="Calibri"/>
                <a:ea typeface="+mn-ea"/>
                <a:cs typeface="Calibri"/>
              </a:rPr>
              <a:t>, Paris</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Cockcroft Institute, Daresbury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Elettra</a:t>
            </a:r>
            <a:r>
              <a:rPr kumimoji="0" lang="en-US" sz="1200" b="0" i="0" u="none" strike="noStrike" kern="1200" cap="none" spc="0" normalizeH="0" baseline="0" noProof="0" dirty="0">
                <a:ln>
                  <a:noFill/>
                </a:ln>
                <a:solidFill>
                  <a:srgbClr val="1E9FD4"/>
                </a:solidFill>
                <a:effectLst/>
                <a:uLnTx/>
                <a:uFillTx/>
                <a:latin typeface="Calibri"/>
                <a:ea typeface="+mn-ea"/>
                <a:cs typeface="Calibri"/>
              </a:rPr>
              <a:t> –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Sincrotrone</a:t>
            </a:r>
            <a:r>
              <a:rPr kumimoji="0" lang="en-US" sz="1200" b="0" i="0" u="none" strike="noStrike" kern="1200" cap="none" spc="0" normalizeH="0" baseline="0" noProof="0" dirty="0">
                <a:ln>
                  <a:noFill/>
                </a:ln>
                <a:solidFill>
                  <a:srgbClr val="1E9FD4"/>
                </a:solidFill>
                <a:effectLst/>
                <a:uLnTx/>
                <a:uFillTx/>
                <a:latin typeface="Calibri"/>
                <a:ea typeface="+mn-ea"/>
                <a:cs typeface="Calibri"/>
              </a:rPr>
              <a:t> Trieste</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ESS Bilbao</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Forschungszentrum</a:t>
            </a:r>
            <a:r>
              <a:rPr kumimoji="0" lang="en-US" sz="1200" b="0" i="0" u="none" strike="noStrike" kern="1200" cap="none" spc="0" normalizeH="0" baseline="0" noProof="0" dirty="0">
                <a:ln>
                  <a:noFill/>
                </a:ln>
                <a:solidFill>
                  <a:srgbClr val="1E9FD4"/>
                </a:solidFill>
                <a:effectLst/>
                <a:uLnTx/>
                <a:uFillTx/>
                <a:latin typeface="Calibri"/>
                <a:ea typeface="+mn-ea"/>
                <a:cs typeface="Calibri"/>
              </a:rPr>
              <a:t>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Jülich</a:t>
            </a: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Helmholtz-</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Zentrum</a:t>
            </a:r>
            <a:r>
              <a:rPr kumimoji="0" lang="en-US" sz="1200" b="0" i="0" u="none" strike="noStrike" kern="1200" cap="none" spc="0" normalizeH="0" baseline="0" noProof="0" dirty="0">
                <a:ln>
                  <a:noFill/>
                </a:ln>
                <a:solidFill>
                  <a:srgbClr val="1E9FD4"/>
                </a:solidFill>
                <a:effectLst/>
                <a:uLnTx/>
                <a:uFillTx/>
                <a:latin typeface="Calibri"/>
                <a:ea typeface="+mn-ea"/>
                <a:cs typeface="Calibri"/>
              </a:rPr>
              <a:t>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Geesthacht</a:t>
            </a: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Huddersfield</a:t>
            </a:r>
            <a:r>
              <a:rPr kumimoji="0" lang="en-US" sz="1200" b="0" i="0" u="none" strike="noStrike" kern="1200" cap="none" spc="0" normalizeH="0" baseline="0" noProof="0" dirty="0">
                <a:ln>
                  <a:noFill/>
                </a:ln>
                <a:solidFill>
                  <a:srgbClr val="1E9FD4"/>
                </a:solidFill>
                <a:effectLst/>
                <a:uLnTx/>
                <a:uFillTx/>
                <a:latin typeface="Calibri"/>
                <a:ea typeface="+mn-ea"/>
                <a:cs typeface="Calibri"/>
              </a:rPr>
              <a:t>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IFJ PAN, Krakow</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INFN, Catania</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INFN,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Legnaro</a:t>
            </a: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INFN, Milan</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Institute for Energy </a:t>
            </a:r>
            <a:br>
              <a:rPr kumimoji="0" lang="en-US" sz="1200" b="0" i="0" u="none" strike="noStrike" kern="1200" cap="none" spc="0" normalizeH="0" baseline="0" noProof="0" dirty="0">
                <a:ln>
                  <a:noFill/>
                </a:ln>
                <a:solidFill>
                  <a:srgbClr val="1E9FD4"/>
                </a:solidFill>
                <a:effectLst/>
                <a:uLnTx/>
                <a:uFillTx/>
                <a:latin typeface="Calibri"/>
                <a:ea typeface="+mn-ea"/>
                <a:cs typeface="Calibri"/>
              </a:rPr>
            </a:br>
            <a:r>
              <a:rPr kumimoji="0" lang="en-US" sz="1200" b="0" i="0" u="none" strike="noStrike" kern="1200" cap="none" spc="0" normalizeH="0" baseline="0" noProof="0" dirty="0">
                <a:ln>
                  <a:noFill/>
                </a:ln>
                <a:solidFill>
                  <a:srgbClr val="1E9FD4"/>
                </a:solidFill>
                <a:effectLst/>
                <a:uLnTx/>
                <a:uFillTx/>
                <a:latin typeface="Calibri"/>
                <a:ea typeface="+mn-ea"/>
                <a:cs typeface="Calibri"/>
              </a:rPr>
              <a:t>Research (IFE)</a:t>
            </a:r>
          </a:p>
          <a:p>
            <a:pPr marL="0" marR="0" lvl="0" indent="0" algn="l" defTabSz="1027492"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rgbClr val="1E9FD4"/>
              </a:solidFill>
              <a:effectLst/>
              <a:uLnTx/>
              <a:uFillTx/>
              <a:latin typeface="Calibri"/>
              <a:ea typeface="+mn-ea"/>
              <a:cs typeface="Calibri"/>
            </a:endParaRPr>
          </a:p>
        </p:txBody>
      </p:sp>
      <p:sp>
        <p:nvSpPr>
          <p:cNvPr id="7" name="Rectangle 6"/>
          <p:cNvSpPr/>
          <p:nvPr/>
        </p:nvSpPr>
        <p:spPr>
          <a:xfrm>
            <a:off x="5947300" y="1417293"/>
            <a:ext cx="3132493" cy="4304916"/>
          </a:xfrm>
          <a:prstGeom prst="rect">
            <a:avLst/>
          </a:prstGeom>
          <a:solidFill>
            <a:schemeClr val="bg1"/>
          </a:solidFill>
        </p:spPr>
        <p:txBody>
          <a:bodyPr wrap="square" lIns="102756" tIns="51381" rIns="102756" bIns="51381">
            <a:spAutoFit/>
          </a:bodyPr>
          <a:lstStyle/>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ISIS - Rutherford-Appleton Laboratory, Oxford</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1E9FD4"/>
                </a:solidFill>
                <a:effectLst/>
                <a:uLnTx/>
                <a:uFillTx/>
                <a:latin typeface="Calibri"/>
                <a:ea typeface="+mn-ea"/>
                <a:cs typeface="Calibri"/>
              </a:rPr>
              <a:t>Laboratoire</a:t>
            </a:r>
            <a:r>
              <a:rPr kumimoji="0" lang="en-US" sz="1200" b="0" i="0" u="none" strike="noStrike" kern="1200" cap="none" spc="0" normalizeH="0" baseline="0" noProof="0" dirty="0">
                <a:ln>
                  <a:noFill/>
                </a:ln>
                <a:solidFill>
                  <a:srgbClr val="1E9FD4"/>
                </a:solidFill>
                <a:effectLst/>
                <a:uLnTx/>
                <a:uFillTx/>
                <a:latin typeface="Calibri"/>
                <a:ea typeface="+mn-ea"/>
                <a:cs typeface="Calibri"/>
              </a:rPr>
              <a:t> Léon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Brilouin</a:t>
            </a:r>
            <a:r>
              <a:rPr kumimoji="0" lang="en-US" sz="1200" b="0" i="0" u="none" strike="noStrike" kern="1200" cap="none" spc="0" normalizeH="0" baseline="0" noProof="0" dirty="0">
                <a:ln>
                  <a:noFill/>
                </a:ln>
                <a:solidFill>
                  <a:srgbClr val="1E9FD4"/>
                </a:solidFill>
                <a:effectLst/>
                <a:uLnTx/>
                <a:uFillTx/>
                <a:latin typeface="Calibri"/>
                <a:ea typeface="+mn-ea"/>
                <a:cs typeface="Calibri"/>
              </a:rPr>
              <a:t> (LLB)</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Lund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Nuclear Physics Institute of the ASCR</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Oslo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Paul </a:t>
            </a:r>
            <a:r>
              <a:rPr kumimoji="0" lang="en-US" sz="1200" b="0" i="0" u="none" strike="noStrike" kern="1200" cap="none" spc="0" normalizeH="0" baseline="0" noProof="0" dirty="0" err="1">
                <a:ln>
                  <a:noFill/>
                </a:ln>
                <a:solidFill>
                  <a:srgbClr val="1E9FD4"/>
                </a:solidFill>
                <a:effectLst/>
                <a:uLnTx/>
                <a:uFillTx/>
                <a:latin typeface="Calibri"/>
                <a:ea typeface="+mn-ea"/>
                <a:cs typeface="Calibri"/>
              </a:rPr>
              <a:t>Scherrer</a:t>
            </a:r>
            <a:r>
              <a:rPr kumimoji="0" lang="en-US" sz="1200" b="0" i="0" u="none" strike="noStrike" kern="1200" cap="none" spc="0" normalizeH="0" baseline="0" noProof="0" dirty="0">
                <a:ln>
                  <a:noFill/>
                </a:ln>
                <a:solidFill>
                  <a:srgbClr val="1E9FD4"/>
                </a:solidFill>
                <a:effectLst/>
                <a:uLnTx/>
                <a:uFillTx/>
                <a:latin typeface="Calibri"/>
                <a:ea typeface="+mn-ea"/>
                <a:cs typeface="Calibri"/>
              </a:rPr>
              <a:t> Institute (PSI)</a:t>
            </a:r>
          </a:p>
          <a:p>
            <a:pPr marL="0" marR="0" lvl="0" indent="0" algn="l" defTabSz="1028075"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Polish Electronic Group  (PEG)</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Roskilde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Tallinn Technical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Technical University of Denmark (DTU)</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Technical University Munich (TUM)</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Science and Technology Facilities Council </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University of Copenhagen (KU)</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University of Tartu</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Uppsala University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Wigner Research Centre for Physics</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Wroclaw University of Technology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Warsaw University of Technology</a:t>
            </a:r>
          </a:p>
          <a:p>
            <a:pPr marL="0" marR="0" lvl="0" indent="0" algn="l" defTabSz="1027492"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1E9FD4"/>
                </a:solidFill>
                <a:effectLst/>
                <a:uLnTx/>
                <a:uFillTx/>
                <a:latin typeface="Calibri"/>
                <a:ea typeface="+mn-ea"/>
                <a:cs typeface="Calibri"/>
              </a:rPr>
              <a:t>Zurich University of Applied Sciences (ZHAW)</a:t>
            </a:r>
          </a:p>
        </p:txBody>
      </p:sp>
      <p:grpSp>
        <p:nvGrpSpPr>
          <p:cNvPr id="8" name="Group 7"/>
          <p:cNvGrpSpPr/>
          <p:nvPr/>
        </p:nvGrpSpPr>
        <p:grpSpPr>
          <a:xfrm>
            <a:off x="1526565" y="1268760"/>
            <a:ext cx="4550993" cy="5318218"/>
            <a:chOff x="1988699" y="750302"/>
            <a:chExt cx="5226580" cy="6107698"/>
          </a:xfrm>
        </p:grpSpPr>
        <p:grpSp>
          <p:nvGrpSpPr>
            <p:cNvPr id="9" name="Group 8"/>
            <p:cNvGrpSpPr/>
            <p:nvPr/>
          </p:nvGrpSpPr>
          <p:grpSpPr>
            <a:xfrm>
              <a:off x="1988699" y="750302"/>
              <a:ext cx="5226580" cy="6107698"/>
              <a:chOff x="249914" y="779125"/>
              <a:chExt cx="4956797" cy="5664018"/>
            </a:xfrm>
          </p:grpSpPr>
          <p:grpSp>
            <p:nvGrpSpPr>
              <p:cNvPr id="13" name="Group 12"/>
              <p:cNvGrpSpPr/>
              <p:nvPr/>
            </p:nvGrpSpPr>
            <p:grpSpPr>
              <a:xfrm>
                <a:off x="249914" y="779125"/>
                <a:ext cx="4956797" cy="5664018"/>
                <a:chOff x="2071121" y="728315"/>
                <a:chExt cx="4793518" cy="5477443"/>
              </a:xfrm>
            </p:grpSpPr>
            <p:sp>
              <p:nvSpPr>
                <p:cNvPr id="48"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8"/>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eform 50"/>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51"/>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52"/>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3"/>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4"/>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5"/>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6"/>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57"/>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58"/>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59"/>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0"/>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2"/>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3"/>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64"/>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65"/>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66"/>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67"/>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68"/>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69"/>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0"/>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1"/>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2"/>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3"/>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5"/>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6"/>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77"/>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78"/>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79"/>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80"/>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81"/>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82"/>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83"/>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84"/>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85"/>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86"/>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87"/>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Freeform 88"/>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89"/>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90"/>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Freeform 91"/>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Freeform 92"/>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Freeform 93"/>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98"/>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99"/>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130"/>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131"/>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32"/>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33"/>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134"/>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135"/>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136"/>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137"/>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138"/>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139"/>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140"/>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141"/>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142"/>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143"/>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144"/>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Freeform 145"/>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146"/>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147"/>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148"/>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149"/>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50"/>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151"/>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152"/>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153"/>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154"/>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3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4" name="Group 163"/>
                <p:cNvGrpSpPr/>
                <p:nvPr/>
              </p:nvGrpSpPr>
              <p:grpSpPr>
                <a:xfrm>
                  <a:off x="3362436" y="2344899"/>
                  <a:ext cx="504507" cy="715625"/>
                  <a:chOff x="3534931" y="1977469"/>
                  <a:chExt cx="466948" cy="662349"/>
                </a:xfrm>
              </p:grpSpPr>
              <p:sp>
                <p:nvSpPr>
                  <p:cNvPr id="188"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0"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0" name="Group 169"/>
                <p:cNvGrpSpPr/>
                <p:nvPr/>
              </p:nvGrpSpPr>
              <p:grpSpPr>
                <a:xfrm>
                  <a:off x="2276558" y="1065159"/>
                  <a:ext cx="3730000" cy="4895744"/>
                  <a:chOff x="2529894" y="793003"/>
                  <a:chExt cx="3452310" cy="4531267"/>
                </a:xfrm>
              </p:grpSpPr>
              <p:sp>
                <p:nvSpPr>
                  <p:cNvPr id="180" name="Freeform 179"/>
                  <p:cNvSpPr>
                    <a:spLocks/>
                  </p:cNvSpPr>
                  <p:nvPr/>
                </p:nvSpPr>
                <p:spPr bwMode="auto">
                  <a:xfrm>
                    <a:off x="4740267" y="2398135"/>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Freeform 180"/>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1"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178"/>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p:cNvGrpSpPr/>
              <p:nvPr/>
            </p:nvGrpSpPr>
            <p:grpSpPr>
              <a:xfrm>
                <a:off x="1215577" y="2482746"/>
                <a:ext cx="3462088" cy="3828313"/>
                <a:chOff x="1215577" y="2482746"/>
                <a:chExt cx="3462088" cy="3828313"/>
              </a:xfrm>
            </p:grpSpPr>
            <p:sp>
              <p:nvSpPr>
                <p:cNvPr id="15"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102815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6" name="Connector 15"/>
                <p:cNvSpPr/>
                <p:nvPr/>
              </p:nvSpPr>
              <p:spPr>
                <a:xfrm>
                  <a:off x="4168102" y="381187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onnector 16"/>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onnector 17"/>
                <p:cNvSpPr/>
                <p:nvPr/>
              </p:nvSpPr>
              <p:spPr>
                <a:xfrm>
                  <a:off x="3987370" y="41612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Connector 18"/>
                <p:cNvSpPr/>
                <p:nvPr/>
              </p:nvSpPr>
              <p:spPr>
                <a:xfrm>
                  <a:off x="3702046" y="397669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nector 19"/>
                <p:cNvSpPr/>
                <p:nvPr/>
              </p:nvSpPr>
              <p:spPr>
                <a:xfrm>
                  <a:off x="4586059" y="281563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onnector 20"/>
                <p:cNvSpPr/>
                <p:nvPr/>
              </p:nvSpPr>
              <p:spPr>
                <a:xfrm>
                  <a:off x="4427785" y="264998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onnector 21"/>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Connector 22"/>
                <p:cNvSpPr/>
                <p:nvPr/>
              </p:nvSpPr>
              <p:spPr>
                <a:xfrm>
                  <a:off x="3941217" y="461658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nector 23"/>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onnector 24"/>
                <p:cNvSpPr/>
                <p:nvPr/>
              </p:nvSpPr>
              <p:spPr>
                <a:xfrm>
                  <a:off x="3430957" y="413056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Connector 25"/>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nector 26"/>
                <p:cNvSpPr/>
                <p:nvPr/>
              </p:nvSpPr>
              <p:spPr>
                <a:xfrm>
                  <a:off x="2605209" y="393879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Connector 27"/>
                <p:cNvSpPr/>
                <p:nvPr/>
              </p:nvSpPr>
              <p:spPr>
                <a:xfrm>
                  <a:off x="3074180" y="3587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Connector 28"/>
                <p:cNvSpPr/>
                <p:nvPr/>
              </p:nvSpPr>
              <p:spPr>
                <a:xfrm>
                  <a:off x="3780835" y="257012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onnector 29"/>
                <p:cNvSpPr/>
                <p:nvPr/>
              </p:nvSpPr>
              <p:spPr>
                <a:xfrm>
                  <a:off x="3389139" y="3207677"/>
                  <a:ext cx="93935" cy="9360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Connector 30"/>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Connector 31"/>
                <p:cNvSpPr/>
                <p:nvPr/>
              </p:nvSpPr>
              <p:spPr>
                <a:xfrm>
                  <a:off x="3096193" y="312086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onnector 32"/>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Connector 33"/>
                <p:cNvSpPr/>
                <p:nvPr/>
              </p:nvSpPr>
              <p:spPr>
                <a:xfrm>
                  <a:off x="3239165" y="24827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onnector 34"/>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Connector 35"/>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Connector 36"/>
                <p:cNvSpPr/>
                <p:nvPr/>
              </p:nvSpPr>
              <p:spPr>
                <a:xfrm>
                  <a:off x="1215577" y="490833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Connector 37"/>
                <p:cNvSpPr/>
                <p:nvPr/>
              </p:nvSpPr>
              <p:spPr>
                <a:xfrm>
                  <a:off x="1868911" y="3558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Connector 38"/>
                <p:cNvSpPr/>
                <p:nvPr/>
              </p:nvSpPr>
              <p:spPr>
                <a:xfrm>
                  <a:off x="1786187" y="3582123"/>
                  <a:ext cx="94938" cy="8676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Connector 39"/>
                <p:cNvSpPr/>
                <p:nvPr/>
              </p:nvSpPr>
              <p:spPr>
                <a:xfrm>
                  <a:off x="1864162" y="329567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Connector 40"/>
                <p:cNvSpPr/>
                <p:nvPr/>
              </p:nvSpPr>
              <p:spPr>
                <a:xfrm>
                  <a:off x="1768797" y="333333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Connector 41"/>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Connector 42"/>
                <p:cNvSpPr/>
                <p:nvPr/>
              </p:nvSpPr>
              <p:spPr>
                <a:xfrm>
                  <a:off x="3097166" y="542896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Connector 43"/>
                <p:cNvSpPr/>
                <p:nvPr/>
              </p:nvSpPr>
              <p:spPr>
                <a:xfrm>
                  <a:off x="3353049" y="619849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Connector 44"/>
                <p:cNvSpPr/>
                <p:nvPr/>
              </p:nvSpPr>
              <p:spPr>
                <a:xfrm>
                  <a:off x="3052894" y="490282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Connector 45"/>
                <p:cNvSpPr/>
                <p:nvPr/>
              </p:nvSpPr>
              <p:spPr>
                <a:xfrm>
                  <a:off x="2732806" y="483776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Connector 46"/>
                <p:cNvSpPr/>
                <p:nvPr/>
              </p:nvSpPr>
              <p:spPr>
                <a:xfrm>
                  <a:off x="2646510" y="45313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0" name="Connector 9"/>
            <p:cNvSpPr/>
            <p:nvPr/>
          </p:nvSpPr>
          <p:spPr>
            <a:xfrm>
              <a:off x="4761063" y="2479622"/>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onnector 10"/>
            <p:cNvSpPr/>
            <p:nvPr/>
          </p:nvSpPr>
          <p:spPr>
            <a:xfrm>
              <a:off x="4583109" y="4793708"/>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3819385" y="5742549"/>
              <a:ext cx="207638" cy="380823"/>
            </a:xfrm>
            <a:prstGeom prst="rect">
              <a:avLst/>
            </a:prstGeom>
            <a:noFill/>
          </p:spPr>
          <p:txBody>
            <a:bodyPr wrap="none" lIns="102815" tIns="51410" rIns="102815" bIns="51410" rtlCol="0">
              <a:spAutoFit/>
            </a:bodyPr>
            <a:lstStyle/>
            <a:p>
              <a:pPr marL="0" marR="0" lvl="0" indent="0" algn="l"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2" name="Connector 201"/>
          <p:cNvSpPr/>
          <p:nvPr/>
        </p:nvSpPr>
        <p:spPr>
          <a:xfrm>
            <a:off x="4822991" y="3402136"/>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0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3" name="Picture 202" descr="IMG_456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173960" y="3761555"/>
            <a:ext cx="3643521" cy="2732641"/>
          </a:xfrm>
          <a:prstGeom prst="rect">
            <a:avLst/>
          </a:prstGeom>
          <a:ln>
            <a:noFill/>
          </a:ln>
          <a:effectLst>
            <a:outerShdw blurRad="292100" dist="139700" dir="2700000" algn="tl" rotWithShape="0">
              <a:srgbClr val="333333">
                <a:alpha val="65000"/>
              </a:srgbClr>
            </a:outerShdw>
          </a:effectLst>
        </p:spPr>
      </p:pic>
      <p:pic>
        <p:nvPicPr>
          <p:cNvPr id="204" name="Picture 203"/>
          <p:cNvPicPr/>
          <p:nvPr/>
        </p:nvPicPr>
        <p:blipFill>
          <a:blip r:embed="rId3" cstate="screen">
            <a:extLst>
              <a:ext uri="{28A0092B-C50C-407E-A947-70E740481C1C}">
                <a14:useLocalDpi xmlns:a14="http://schemas.microsoft.com/office/drawing/2010/main"/>
              </a:ext>
            </a:extLst>
          </a:blip>
          <a:stretch>
            <a:fillRect/>
          </a:stretch>
        </p:blipFill>
        <p:spPr bwMode="auto">
          <a:xfrm>
            <a:off x="231058" y="1271540"/>
            <a:ext cx="3099209" cy="260251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05" name="Picture 20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0861" y="2703917"/>
            <a:ext cx="3900853" cy="2603783"/>
          </a:xfrm>
          <a:prstGeom prst="rect">
            <a:avLst/>
          </a:prstGeom>
        </p:spPr>
      </p:pic>
    </p:spTree>
    <p:extLst>
      <p:ext uri="{BB962C8B-B14F-4D97-AF65-F5344CB8AC3E}">
        <p14:creationId xmlns:p14="http://schemas.microsoft.com/office/powerpoint/2010/main" val="3186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994" y="1417638"/>
            <a:ext cx="7375600" cy="5440362"/>
          </a:xfrm>
          <a:prstGeom prst="rect">
            <a:avLst/>
          </a:prstGeom>
        </p:spPr>
      </p:pic>
      <p:sp>
        <p:nvSpPr>
          <p:cNvPr id="2" name="Title 1"/>
          <p:cNvSpPr>
            <a:spLocks noGrp="1"/>
          </p:cNvSpPr>
          <p:nvPr>
            <p:ph type="title"/>
          </p:nvPr>
        </p:nvSpPr>
        <p:spPr/>
        <p:txBody>
          <a:bodyPr/>
          <a:lstStyle/>
          <a:p>
            <a:r>
              <a:rPr lang="en-US" dirty="0"/>
              <a:t>Instrument Suite</a:t>
            </a:r>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
        <p:nvSpPr>
          <p:cNvPr id="6" name="Rectangle 5"/>
          <p:cNvSpPr/>
          <p:nvPr/>
        </p:nvSpPr>
        <p:spPr>
          <a:xfrm rot="21124758">
            <a:off x="3852480" y="4522886"/>
            <a:ext cx="1659987" cy="136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6387330" y="2839168"/>
            <a:ext cx="1543726" cy="369332"/>
            <a:chOff x="6595717" y="2817523"/>
            <a:chExt cx="1543726" cy="369332"/>
          </a:xfrm>
        </p:grpSpPr>
        <p:sp>
          <p:nvSpPr>
            <p:cNvPr id="15" name="TextBox 14"/>
            <p:cNvSpPr txBox="1"/>
            <p:nvPr/>
          </p:nvSpPr>
          <p:spPr>
            <a:xfrm>
              <a:off x="7285876" y="2817523"/>
              <a:ext cx="853567"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MAGIC</a:t>
              </a:r>
            </a:p>
          </p:txBody>
        </p:sp>
        <p:pic>
          <p:nvPicPr>
            <p:cNvPr id="35"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5717" y="29197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6"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4834" y="29197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7"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13951" y="29197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grpSp>
        <p:nvGrpSpPr>
          <p:cNvPr id="76" name="Group 75"/>
          <p:cNvGrpSpPr/>
          <p:nvPr/>
        </p:nvGrpSpPr>
        <p:grpSpPr>
          <a:xfrm>
            <a:off x="6813816" y="3165420"/>
            <a:ext cx="1174744" cy="369332"/>
            <a:chOff x="7085837" y="3150264"/>
            <a:chExt cx="1174744" cy="369332"/>
          </a:xfrm>
        </p:grpSpPr>
        <p:sp>
          <p:nvSpPr>
            <p:cNvPr id="14" name="TextBox 13"/>
            <p:cNvSpPr txBox="1"/>
            <p:nvPr/>
          </p:nvSpPr>
          <p:spPr>
            <a:xfrm>
              <a:off x="7538588" y="3150264"/>
              <a:ext cx="72199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T-REX</a:t>
              </a:r>
            </a:p>
          </p:txBody>
        </p:sp>
        <p:pic>
          <p:nvPicPr>
            <p:cNvPr id="45"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5837" y="3254628"/>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71092" y="325702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grpSp>
        <p:nvGrpSpPr>
          <p:cNvPr id="70" name="Group 69"/>
          <p:cNvGrpSpPr/>
          <p:nvPr/>
        </p:nvGrpSpPr>
        <p:grpSpPr>
          <a:xfrm>
            <a:off x="734484" y="4803438"/>
            <a:ext cx="787523" cy="492434"/>
            <a:chOff x="754362" y="4763682"/>
            <a:chExt cx="787523" cy="492434"/>
          </a:xfrm>
        </p:grpSpPr>
        <p:sp>
          <p:nvSpPr>
            <p:cNvPr id="21" name="TextBox 20"/>
            <p:cNvSpPr txBox="1"/>
            <p:nvPr/>
          </p:nvSpPr>
          <p:spPr>
            <a:xfrm>
              <a:off x="754362" y="4886784"/>
              <a:ext cx="78752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VESPA</a:t>
              </a:r>
            </a:p>
          </p:txBody>
        </p:sp>
        <p:pic>
          <p:nvPicPr>
            <p:cNvPr id="47"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1252" y="476368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8"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58771" y="4768508"/>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grpSp>
        <p:nvGrpSpPr>
          <p:cNvPr id="73" name="Group 72"/>
          <p:cNvGrpSpPr/>
          <p:nvPr/>
        </p:nvGrpSpPr>
        <p:grpSpPr>
          <a:xfrm>
            <a:off x="2883408" y="5348008"/>
            <a:ext cx="732893" cy="505095"/>
            <a:chOff x="2988190" y="5326120"/>
            <a:chExt cx="732893" cy="505095"/>
          </a:xfrm>
        </p:grpSpPr>
        <p:pic>
          <p:nvPicPr>
            <p:cNvPr id="23"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65044" y="5326120"/>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6" name="Rectangle 55"/>
            <p:cNvSpPr/>
            <p:nvPr/>
          </p:nvSpPr>
          <p:spPr>
            <a:xfrm>
              <a:off x="3108969" y="5575174"/>
              <a:ext cx="495363" cy="1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88190" y="5461883"/>
              <a:ext cx="73289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FREIA</a:t>
              </a:r>
            </a:p>
          </p:txBody>
        </p:sp>
      </p:grpSp>
      <p:grpSp>
        <p:nvGrpSpPr>
          <p:cNvPr id="86" name="Group 85"/>
          <p:cNvGrpSpPr/>
          <p:nvPr/>
        </p:nvGrpSpPr>
        <p:grpSpPr>
          <a:xfrm>
            <a:off x="2044801" y="5517938"/>
            <a:ext cx="715965" cy="501504"/>
            <a:chOff x="1977341" y="5625542"/>
            <a:chExt cx="715965" cy="501504"/>
          </a:xfrm>
        </p:grpSpPr>
        <p:pic>
          <p:nvPicPr>
            <p:cNvPr id="40"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2675" y="562554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7" name="Rectangle 56"/>
            <p:cNvSpPr/>
            <p:nvPr/>
          </p:nvSpPr>
          <p:spPr>
            <a:xfrm>
              <a:off x="2070918" y="5864506"/>
              <a:ext cx="516606" cy="191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77341" y="5757714"/>
              <a:ext cx="715965"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ESTIA</a:t>
              </a:r>
            </a:p>
          </p:txBody>
        </p:sp>
      </p:grpSp>
      <p:grpSp>
        <p:nvGrpSpPr>
          <p:cNvPr id="69" name="Group 68"/>
          <p:cNvGrpSpPr/>
          <p:nvPr/>
        </p:nvGrpSpPr>
        <p:grpSpPr>
          <a:xfrm>
            <a:off x="1522007" y="3238672"/>
            <a:ext cx="699230" cy="486514"/>
            <a:chOff x="1835617" y="3172795"/>
            <a:chExt cx="699230" cy="486514"/>
          </a:xfrm>
        </p:grpSpPr>
        <p:pic>
          <p:nvPicPr>
            <p:cNvPr id="26"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72578" y="347930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7"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51365" y="347930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9" name="Rectangle 58"/>
            <p:cNvSpPr/>
            <p:nvPr/>
          </p:nvSpPr>
          <p:spPr>
            <a:xfrm>
              <a:off x="1947143" y="3270918"/>
              <a:ext cx="50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35617" y="3172795"/>
              <a:ext cx="699230"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ODIN</a:t>
              </a:r>
            </a:p>
          </p:txBody>
        </p:sp>
      </p:grpSp>
      <p:grpSp>
        <p:nvGrpSpPr>
          <p:cNvPr id="81" name="Group 80"/>
          <p:cNvGrpSpPr/>
          <p:nvPr/>
        </p:nvGrpSpPr>
        <p:grpSpPr>
          <a:xfrm>
            <a:off x="4537623" y="1558235"/>
            <a:ext cx="753876" cy="506923"/>
            <a:chOff x="4869422" y="1603793"/>
            <a:chExt cx="753876" cy="506923"/>
          </a:xfrm>
        </p:grpSpPr>
        <p:pic>
          <p:nvPicPr>
            <p:cNvPr id="28"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2412" y="1603793"/>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9"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9310" y="1613257"/>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8" name="Rectangle 57"/>
            <p:cNvSpPr/>
            <p:nvPr/>
          </p:nvSpPr>
          <p:spPr>
            <a:xfrm>
              <a:off x="4926049" y="1858520"/>
              <a:ext cx="50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69422" y="1741384"/>
              <a:ext cx="753876" cy="369332"/>
            </a:xfrm>
            <a:prstGeom prst="rect">
              <a:avLst/>
            </a:prstGeom>
            <a:noFill/>
            <a:ln>
              <a:noFill/>
            </a:ln>
          </p:spPr>
          <p:txBody>
            <a:bodyPr wrap="squar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BEER</a:t>
              </a:r>
            </a:p>
          </p:txBody>
        </p:sp>
      </p:grpSp>
      <p:grpSp>
        <p:nvGrpSpPr>
          <p:cNvPr id="80" name="Group 79"/>
          <p:cNvGrpSpPr/>
          <p:nvPr/>
        </p:nvGrpSpPr>
        <p:grpSpPr>
          <a:xfrm>
            <a:off x="4941419" y="1919000"/>
            <a:ext cx="781864" cy="461021"/>
            <a:chOff x="5287630" y="1925585"/>
            <a:chExt cx="781864" cy="461021"/>
          </a:xfrm>
        </p:grpSpPr>
        <p:pic>
          <p:nvPicPr>
            <p:cNvPr id="43"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4443" y="192558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4"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9021" y="192558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3" name="Rectangle 62"/>
            <p:cNvSpPr/>
            <p:nvPr/>
          </p:nvSpPr>
          <p:spPr>
            <a:xfrm>
              <a:off x="5386289" y="2100294"/>
              <a:ext cx="670139" cy="198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87630" y="2017274"/>
              <a:ext cx="76976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CSPEC</a:t>
              </a:r>
            </a:p>
          </p:txBody>
        </p:sp>
      </p:grpSp>
      <p:grpSp>
        <p:nvGrpSpPr>
          <p:cNvPr id="83" name="Group 82"/>
          <p:cNvGrpSpPr/>
          <p:nvPr/>
        </p:nvGrpSpPr>
        <p:grpSpPr>
          <a:xfrm>
            <a:off x="5539419" y="2005575"/>
            <a:ext cx="1405275" cy="503037"/>
            <a:chOff x="5851116" y="2036473"/>
            <a:chExt cx="1405275" cy="503037"/>
          </a:xfrm>
        </p:grpSpPr>
        <p:pic>
          <p:nvPicPr>
            <p:cNvPr id="49"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51116" y="235561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0"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8593" y="235561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1"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82319" y="235561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2"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3129" y="235816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3" name="Picture 2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3939" y="2359510"/>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2" name="Rectangle 61"/>
            <p:cNvSpPr/>
            <p:nvPr/>
          </p:nvSpPr>
          <p:spPr>
            <a:xfrm>
              <a:off x="6353226" y="2108497"/>
              <a:ext cx="775628"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271121" y="2036473"/>
              <a:ext cx="985270"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BIFROST</a:t>
              </a:r>
            </a:p>
          </p:txBody>
        </p:sp>
      </p:grpSp>
      <p:grpSp>
        <p:nvGrpSpPr>
          <p:cNvPr id="78" name="Group 77"/>
          <p:cNvGrpSpPr/>
          <p:nvPr/>
        </p:nvGrpSpPr>
        <p:grpSpPr>
          <a:xfrm>
            <a:off x="6046420" y="2542691"/>
            <a:ext cx="1616828" cy="369332"/>
            <a:chOff x="6436009" y="2502919"/>
            <a:chExt cx="1616828" cy="369332"/>
          </a:xfrm>
        </p:grpSpPr>
        <p:pic>
          <p:nvPicPr>
            <p:cNvPr id="54" name="Picture 1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36009" y="2621254"/>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5"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21201" y="262046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1" name="Rectangle 60"/>
            <p:cNvSpPr/>
            <p:nvPr/>
          </p:nvSpPr>
          <p:spPr>
            <a:xfrm>
              <a:off x="6989626" y="2583026"/>
              <a:ext cx="961303" cy="213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99764" y="2502919"/>
              <a:ext cx="115307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MIRACLES</a:t>
              </a:r>
            </a:p>
          </p:txBody>
        </p:sp>
      </p:grpSp>
      <p:graphicFrame>
        <p:nvGraphicFramePr>
          <p:cNvPr id="3" name="Table 2"/>
          <p:cNvGraphicFramePr>
            <a:graphicFrameLocks noGrp="1"/>
          </p:cNvGraphicFramePr>
          <p:nvPr>
            <p:extLst/>
          </p:nvPr>
        </p:nvGraphicFramePr>
        <p:xfrm>
          <a:off x="4160763" y="4572885"/>
          <a:ext cx="4932586" cy="2133600"/>
        </p:xfrm>
        <a:graphic>
          <a:graphicData uri="http://schemas.openxmlformats.org/drawingml/2006/table">
            <a:tbl>
              <a:tblPr firstRow="1" bandRow="1">
                <a:tableStyleId>{69CF1AB2-1976-4502-BF36-3FF5EA218861}</a:tableStyleId>
              </a:tblPr>
              <a:tblGrid>
                <a:gridCol w="2714831">
                  <a:extLst>
                    <a:ext uri="{9D8B030D-6E8A-4147-A177-3AD203B41FA5}">
                      <a16:colId xmlns:a16="http://schemas.microsoft.com/office/drawing/2014/main" val="20000"/>
                    </a:ext>
                  </a:extLst>
                </a:gridCol>
                <a:gridCol w="2217755">
                  <a:extLst>
                    <a:ext uri="{9D8B030D-6E8A-4147-A177-3AD203B41FA5}">
                      <a16:colId xmlns:a16="http://schemas.microsoft.com/office/drawing/2014/main" val="20001"/>
                    </a:ext>
                  </a:extLst>
                </a:gridCol>
              </a:tblGrid>
              <a:tr h="0">
                <a:tc>
                  <a:txBody>
                    <a:bodyPr/>
                    <a:lstStyle/>
                    <a:p>
                      <a:r>
                        <a:rPr lang="en-US" sz="1400" b="1" dirty="0"/>
                        <a:t>SANS</a:t>
                      </a:r>
                    </a:p>
                  </a:txBody>
                  <a:tcPr/>
                </a:tc>
                <a:tc>
                  <a:txBody>
                    <a:bodyPr/>
                    <a:lstStyle/>
                    <a:p>
                      <a:r>
                        <a:rPr lang="en-US" sz="1400" dirty="0"/>
                        <a:t>LOKI, </a:t>
                      </a:r>
                      <a:r>
                        <a:rPr lang="en-US" sz="1400" b="0" i="1" dirty="0"/>
                        <a:t>SKADI</a:t>
                      </a:r>
                    </a:p>
                  </a:txBody>
                  <a:tcPr/>
                </a:tc>
                <a:extLst>
                  <a:ext uri="{0D108BD9-81ED-4DB2-BD59-A6C34878D82A}">
                    <a16:rowId xmlns:a16="http://schemas.microsoft.com/office/drawing/2014/main" val="10000"/>
                  </a:ext>
                </a:extLst>
              </a:tr>
              <a:tr h="168850">
                <a:tc>
                  <a:txBody>
                    <a:bodyPr/>
                    <a:lstStyle/>
                    <a:p>
                      <a:r>
                        <a:rPr lang="en-US" sz="1400" b="1" dirty="0"/>
                        <a:t>Reflectometry</a:t>
                      </a:r>
                    </a:p>
                  </a:txBody>
                  <a:tcPr/>
                </a:tc>
                <a:tc>
                  <a:txBody>
                    <a:bodyPr/>
                    <a:lstStyle/>
                    <a:p>
                      <a:r>
                        <a:rPr lang="en-US" sz="1400" b="1" dirty="0"/>
                        <a:t>ESTIA</a:t>
                      </a:r>
                      <a:r>
                        <a:rPr lang="en-US" sz="1400" dirty="0"/>
                        <a:t>, FREIA</a:t>
                      </a:r>
                    </a:p>
                  </a:txBody>
                  <a:tcPr/>
                </a:tc>
                <a:extLst>
                  <a:ext uri="{0D108BD9-81ED-4DB2-BD59-A6C34878D82A}">
                    <a16:rowId xmlns:a16="http://schemas.microsoft.com/office/drawing/2014/main" val="10001"/>
                  </a:ext>
                </a:extLst>
              </a:tr>
              <a:tr h="168850">
                <a:tc>
                  <a:txBody>
                    <a:bodyPr/>
                    <a:lstStyle/>
                    <a:p>
                      <a:r>
                        <a:rPr lang="en-US" sz="1400" b="1" dirty="0"/>
                        <a:t>Powder Diffraction</a:t>
                      </a:r>
                    </a:p>
                  </a:txBody>
                  <a:tcPr/>
                </a:tc>
                <a:tc>
                  <a:txBody>
                    <a:bodyPr/>
                    <a:lstStyle/>
                    <a:p>
                      <a:r>
                        <a:rPr lang="en-US" sz="1400" b="1" dirty="0"/>
                        <a:t>DREAM</a:t>
                      </a:r>
                      <a:r>
                        <a:rPr lang="en-US" sz="1400" dirty="0"/>
                        <a:t>, HEIMDAL</a:t>
                      </a:r>
                    </a:p>
                  </a:txBody>
                  <a:tcPr/>
                </a:tc>
                <a:extLst>
                  <a:ext uri="{0D108BD9-81ED-4DB2-BD59-A6C34878D82A}">
                    <a16:rowId xmlns:a16="http://schemas.microsoft.com/office/drawing/2014/main" val="10002"/>
                  </a:ext>
                </a:extLst>
              </a:tr>
              <a:tr h="168850">
                <a:tc>
                  <a:txBody>
                    <a:bodyPr/>
                    <a:lstStyle/>
                    <a:p>
                      <a:r>
                        <a:rPr lang="en-US" sz="1400" b="1" dirty="0"/>
                        <a:t>Single-Crystal Diffraction</a:t>
                      </a:r>
                    </a:p>
                  </a:txBody>
                  <a:tcPr/>
                </a:tc>
                <a:tc>
                  <a:txBody>
                    <a:bodyPr/>
                    <a:lstStyle/>
                    <a:p>
                      <a:r>
                        <a:rPr lang="en-US" sz="1400" b="1" dirty="0"/>
                        <a:t>MAGIC</a:t>
                      </a:r>
                      <a:r>
                        <a:rPr lang="en-US" sz="1400" dirty="0"/>
                        <a:t>, </a:t>
                      </a:r>
                      <a:r>
                        <a:rPr lang="en-US" sz="1400" i="1" dirty="0"/>
                        <a:t>NMX</a:t>
                      </a:r>
                    </a:p>
                  </a:txBody>
                  <a:tcPr/>
                </a:tc>
                <a:extLst>
                  <a:ext uri="{0D108BD9-81ED-4DB2-BD59-A6C34878D82A}">
                    <a16:rowId xmlns:a16="http://schemas.microsoft.com/office/drawing/2014/main" val="10003"/>
                  </a:ext>
                </a:extLst>
              </a:tr>
              <a:tr h="168850">
                <a:tc>
                  <a:txBody>
                    <a:bodyPr/>
                    <a:lstStyle/>
                    <a:p>
                      <a:r>
                        <a:rPr lang="en-US" sz="1400" b="1" dirty="0"/>
                        <a:t>Imaging &amp; Engineering</a:t>
                      </a:r>
                    </a:p>
                  </a:txBody>
                  <a:tcPr/>
                </a:tc>
                <a:tc>
                  <a:txBody>
                    <a:bodyPr/>
                    <a:lstStyle/>
                    <a:p>
                      <a:r>
                        <a:rPr lang="en-US" sz="1400" b="1" dirty="0"/>
                        <a:t>ODIN</a:t>
                      </a:r>
                      <a:r>
                        <a:rPr lang="en-US" sz="1400" dirty="0"/>
                        <a:t>, </a:t>
                      </a:r>
                      <a:r>
                        <a:rPr lang="en-US" sz="1400" b="1" dirty="0"/>
                        <a:t>BEER</a:t>
                      </a:r>
                    </a:p>
                  </a:txBody>
                  <a:tcPr/>
                </a:tc>
                <a:extLst>
                  <a:ext uri="{0D108BD9-81ED-4DB2-BD59-A6C34878D82A}">
                    <a16:rowId xmlns:a16="http://schemas.microsoft.com/office/drawing/2014/main" val="10004"/>
                  </a:ext>
                </a:extLst>
              </a:tr>
              <a:tr h="218002">
                <a:tc>
                  <a:txBody>
                    <a:bodyPr/>
                    <a:lstStyle/>
                    <a:p>
                      <a:r>
                        <a:rPr lang="en-US" sz="1400" b="1" dirty="0"/>
                        <a:t>Direct-Geometry Spectroscopy</a:t>
                      </a:r>
                    </a:p>
                  </a:txBody>
                  <a:tcPr/>
                </a:tc>
                <a:tc>
                  <a:txBody>
                    <a:bodyPr/>
                    <a:lstStyle/>
                    <a:p>
                      <a:r>
                        <a:rPr lang="en-US" sz="1400" b="1" dirty="0"/>
                        <a:t>CSPEC</a:t>
                      </a:r>
                      <a:r>
                        <a:rPr lang="en-US" sz="1400" dirty="0"/>
                        <a:t>, </a:t>
                      </a:r>
                      <a:r>
                        <a:rPr lang="en-US" sz="1400" i="1" dirty="0"/>
                        <a:t>T-REX</a:t>
                      </a:r>
                    </a:p>
                  </a:txBody>
                  <a:tcPr/>
                </a:tc>
                <a:extLst>
                  <a:ext uri="{0D108BD9-81ED-4DB2-BD59-A6C34878D82A}">
                    <a16:rowId xmlns:a16="http://schemas.microsoft.com/office/drawing/2014/main" val="10005"/>
                  </a:ext>
                </a:extLst>
              </a:tr>
              <a:tr h="218002">
                <a:tc>
                  <a:txBody>
                    <a:bodyPr/>
                    <a:lstStyle/>
                    <a:p>
                      <a:r>
                        <a:rPr lang="en-US" sz="1400" b="1" dirty="0"/>
                        <a:t>Indirect-Geometry Spectroscopy</a:t>
                      </a:r>
                    </a:p>
                  </a:txBody>
                  <a:tcPr/>
                </a:tc>
                <a:tc>
                  <a:txBody>
                    <a:bodyPr/>
                    <a:lstStyle/>
                    <a:p>
                      <a:r>
                        <a:rPr lang="en-US" sz="1400" b="1" dirty="0"/>
                        <a:t>BIFROST</a:t>
                      </a:r>
                      <a:r>
                        <a:rPr lang="en-US" sz="1400" dirty="0"/>
                        <a:t>, MIRACLES, VESPA</a:t>
                      </a:r>
                    </a:p>
                  </a:txBody>
                  <a:tcPr/>
                </a:tc>
                <a:extLst>
                  <a:ext uri="{0D108BD9-81ED-4DB2-BD59-A6C34878D82A}">
                    <a16:rowId xmlns:a16="http://schemas.microsoft.com/office/drawing/2014/main" val="10006"/>
                  </a:ext>
                </a:extLst>
              </a:tr>
            </a:tbl>
          </a:graphicData>
        </a:graphic>
      </p:graphicFrame>
      <p:grpSp>
        <p:nvGrpSpPr>
          <p:cNvPr id="74" name="Group 73"/>
          <p:cNvGrpSpPr/>
          <p:nvPr/>
        </p:nvGrpSpPr>
        <p:grpSpPr>
          <a:xfrm>
            <a:off x="3391555" y="4750877"/>
            <a:ext cx="593432" cy="505960"/>
            <a:chOff x="3464408" y="4582171"/>
            <a:chExt cx="593432" cy="505960"/>
          </a:xfrm>
        </p:grpSpPr>
        <p:pic>
          <p:nvPicPr>
            <p:cNvPr id="24"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30767" y="4908131"/>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0" name="Rectangle 59"/>
            <p:cNvSpPr/>
            <p:nvPr/>
          </p:nvSpPr>
          <p:spPr>
            <a:xfrm>
              <a:off x="3554127" y="4665873"/>
              <a:ext cx="386796" cy="22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464408" y="4582171"/>
              <a:ext cx="593432" cy="369332"/>
            </a:xfrm>
            <a:prstGeom prst="rect">
              <a:avLst/>
            </a:prstGeom>
            <a:noFill/>
            <a:ln>
              <a:noFill/>
            </a:ln>
          </p:spPr>
          <p:txBody>
            <a:bodyPr wrap="none" rtlCol="0">
              <a:spAutoFit/>
            </a:bodyPr>
            <a:lstStyle/>
            <a:p>
              <a:r>
                <a:rPr lang="en-US" b="1" dirty="0" err="1">
                  <a:solidFill>
                    <a:schemeClr val="tx2">
                      <a:lumMod val="75000"/>
                    </a:schemeClr>
                  </a:solidFill>
                  <a:effectLst>
                    <a:outerShdw blurRad="50800" dist="38100" dir="2700000" algn="tl" rotWithShape="0">
                      <a:srgbClr val="000000">
                        <a:alpha val="43000"/>
                      </a:srgbClr>
                    </a:outerShdw>
                  </a:effectLst>
                </a:rPr>
                <a:t>LoKI</a:t>
              </a:r>
              <a:endParaRPr lang="en-US" b="1" dirty="0">
                <a:solidFill>
                  <a:schemeClr val="tx2">
                    <a:lumMod val="75000"/>
                  </a:schemeClr>
                </a:solidFill>
                <a:effectLst>
                  <a:outerShdw blurRad="50800" dist="38100" dir="2700000" algn="tl" rotWithShape="0">
                    <a:srgbClr val="000000">
                      <a:alpha val="43000"/>
                    </a:srgbClr>
                  </a:outerShdw>
                </a:effectLst>
              </a:endParaRPr>
            </a:p>
          </p:txBody>
        </p:sp>
      </p:grpSp>
      <p:grpSp>
        <p:nvGrpSpPr>
          <p:cNvPr id="68" name="Group 67"/>
          <p:cNvGrpSpPr/>
          <p:nvPr/>
        </p:nvGrpSpPr>
        <p:grpSpPr>
          <a:xfrm>
            <a:off x="382689" y="3732990"/>
            <a:ext cx="956677" cy="498948"/>
            <a:chOff x="66927" y="3070719"/>
            <a:chExt cx="956677" cy="498948"/>
          </a:xfrm>
        </p:grpSpPr>
        <p:pic>
          <p:nvPicPr>
            <p:cNvPr id="31"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3131" y="3389667"/>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590" y="338930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5" name="Rectangle 64"/>
            <p:cNvSpPr/>
            <p:nvPr/>
          </p:nvSpPr>
          <p:spPr>
            <a:xfrm>
              <a:off x="136444" y="3170086"/>
              <a:ext cx="74578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927" y="3070719"/>
              <a:ext cx="911275"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DREAM</a:t>
              </a:r>
            </a:p>
          </p:txBody>
        </p:sp>
      </p:grpSp>
      <p:grpSp>
        <p:nvGrpSpPr>
          <p:cNvPr id="82" name="Group 81"/>
          <p:cNvGrpSpPr/>
          <p:nvPr/>
        </p:nvGrpSpPr>
        <p:grpSpPr>
          <a:xfrm>
            <a:off x="3328187" y="1660470"/>
            <a:ext cx="1035776" cy="532702"/>
            <a:chOff x="3779060" y="1639529"/>
            <a:chExt cx="1035776" cy="532702"/>
          </a:xfrm>
        </p:grpSpPr>
        <p:pic>
          <p:nvPicPr>
            <p:cNvPr id="7" name="Picture 6" descr="Macintosh HD:Users:helenebjorkman:Desktop:ESS_Logo_Frugal_Blue_RGB.jpeg"/>
            <p:cNvPicPr>
              <a:picLocks noChangeAspect="1"/>
            </p:cNvPicPr>
            <p:nvPr/>
          </p:nvPicPr>
          <p:blipFill rotWithShape="1">
            <a:blip r:embed="rId13" cstate="screen">
              <a:extLst>
                <a:ext uri="{28A0092B-C50C-407E-A947-70E740481C1C}">
                  <a14:useLocalDpi xmlns:a14="http://schemas.microsoft.com/office/drawing/2010/main"/>
                </a:ext>
              </a:extLst>
            </a:blip>
            <a:srcRect l="-2"/>
            <a:stretch/>
          </p:blipFill>
          <p:spPr bwMode="auto">
            <a:xfrm>
              <a:off x="3779060" y="1639529"/>
              <a:ext cx="253789" cy="252000"/>
            </a:xfrm>
            <a:prstGeom prst="rect">
              <a:avLst/>
            </a:prstGeom>
            <a:noFill/>
            <a:ln>
              <a:noFill/>
            </a:ln>
          </p:spPr>
        </p:pic>
        <p:pic>
          <p:nvPicPr>
            <p:cNvPr id="30"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53700" y="167552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2" name="Picture 2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93038" y="167552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4363" y="167552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6" name="Rectangle 65"/>
            <p:cNvSpPr/>
            <p:nvPr/>
          </p:nvSpPr>
          <p:spPr>
            <a:xfrm>
              <a:off x="3931239" y="1894659"/>
              <a:ext cx="482799"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44204" y="1802899"/>
              <a:ext cx="665567"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NMX</a:t>
              </a:r>
            </a:p>
          </p:txBody>
        </p:sp>
      </p:grpSp>
      <p:grpSp>
        <p:nvGrpSpPr>
          <p:cNvPr id="87" name="Group 86"/>
          <p:cNvGrpSpPr/>
          <p:nvPr/>
        </p:nvGrpSpPr>
        <p:grpSpPr>
          <a:xfrm>
            <a:off x="682590" y="5593699"/>
            <a:ext cx="766557" cy="494737"/>
            <a:chOff x="603078" y="5626829"/>
            <a:chExt cx="766557" cy="494737"/>
          </a:xfrm>
        </p:grpSpPr>
        <p:pic>
          <p:nvPicPr>
            <p:cNvPr id="41"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705" y="5941566"/>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2"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3202" y="5941566"/>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67" name="Rectangle 66"/>
            <p:cNvSpPr/>
            <p:nvPr/>
          </p:nvSpPr>
          <p:spPr>
            <a:xfrm>
              <a:off x="687981" y="5721495"/>
              <a:ext cx="608365"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03078" y="5626829"/>
              <a:ext cx="766557"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SKADI</a:t>
              </a:r>
            </a:p>
          </p:txBody>
        </p:sp>
      </p:grpSp>
      <p:grpSp>
        <p:nvGrpSpPr>
          <p:cNvPr id="85" name="Group 84"/>
          <p:cNvGrpSpPr/>
          <p:nvPr/>
        </p:nvGrpSpPr>
        <p:grpSpPr>
          <a:xfrm>
            <a:off x="6900201" y="3564354"/>
            <a:ext cx="1083438" cy="490669"/>
            <a:chOff x="6920754" y="3504977"/>
            <a:chExt cx="1083438" cy="490669"/>
          </a:xfrm>
        </p:grpSpPr>
        <p:pic>
          <p:nvPicPr>
            <p:cNvPr id="25"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88354" y="3815646"/>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8"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73324" y="3815646"/>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9"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71323" y="3815646"/>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84" name="Rectangle 83"/>
            <p:cNvSpPr/>
            <p:nvPr/>
          </p:nvSpPr>
          <p:spPr>
            <a:xfrm>
              <a:off x="6990714" y="3605739"/>
              <a:ext cx="940341"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20754" y="3504977"/>
              <a:ext cx="1083438"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HEIMDAL</a:t>
              </a:r>
            </a:p>
          </p:txBody>
        </p:sp>
      </p:grpSp>
      <p:sp>
        <p:nvSpPr>
          <p:cNvPr id="88" name="TextBox 87"/>
          <p:cNvSpPr txBox="1"/>
          <p:nvPr/>
        </p:nvSpPr>
        <p:spPr>
          <a:xfrm>
            <a:off x="-36949" y="6584789"/>
            <a:ext cx="2383632" cy="246211"/>
          </a:xfrm>
          <a:prstGeom prst="rect">
            <a:avLst/>
          </a:prstGeom>
          <a:noFill/>
        </p:spPr>
        <p:txBody>
          <a:bodyPr wrap="square" lIns="91429" tIns="45715" rIns="91429" bIns="45715" rtlCol="0">
            <a:spAutoFit/>
          </a:bodyPr>
          <a:lstStyle/>
          <a:p>
            <a:pPr algn="ctr"/>
            <a:r>
              <a:rPr lang="en-US" sz="1000" i="1" dirty="0"/>
              <a:t>ESS Instrument Layout (September 2017)</a:t>
            </a:r>
          </a:p>
        </p:txBody>
      </p:sp>
    </p:spTree>
    <p:extLst>
      <p:ext uri="{BB962C8B-B14F-4D97-AF65-F5344CB8AC3E}">
        <p14:creationId xmlns:p14="http://schemas.microsoft.com/office/powerpoint/2010/main" val="559340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15 NSS Project Instruments </a:t>
            </a:r>
            <a:br>
              <a:rPr lang="en-US" dirty="0"/>
            </a:br>
            <a:r>
              <a:rPr lang="en-US" dirty="0"/>
              <a:t>All are funded to be world leading in 2023</a:t>
            </a:r>
          </a:p>
        </p:txBody>
      </p:sp>
      <p:graphicFrame>
        <p:nvGraphicFramePr>
          <p:cNvPr id="5" name="Content Placeholder 4"/>
          <p:cNvGraphicFramePr>
            <a:graphicFrameLocks noGrp="1"/>
          </p:cNvGraphicFramePr>
          <p:nvPr>
            <p:ph idx="1"/>
            <p:extLst/>
          </p:nvPr>
        </p:nvGraphicFramePr>
        <p:xfrm>
          <a:off x="457200" y="1600200"/>
          <a:ext cx="8229483" cy="5112600"/>
        </p:xfrm>
        <a:graphic>
          <a:graphicData uri="http://schemas.openxmlformats.org/drawingml/2006/table">
            <a:tbl>
              <a:tblPr firstRow="1" bandRow="1">
                <a:tableStyleId>{5C22544A-7EE6-4342-B048-85BDC9FD1C3A}</a:tableStyleId>
              </a:tblPr>
              <a:tblGrid>
                <a:gridCol w="1179419">
                  <a:extLst>
                    <a:ext uri="{9D8B030D-6E8A-4147-A177-3AD203B41FA5}">
                      <a16:colId xmlns:a16="http://schemas.microsoft.com/office/drawing/2014/main" val="20000"/>
                    </a:ext>
                  </a:extLst>
                </a:gridCol>
                <a:gridCol w="2981213">
                  <a:extLst>
                    <a:ext uri="{9D8B030D-6E8A-4147-A177-3AD203B41FA5}">
                      <a16:colId xmlns:a16="http://schemas.microsoft.com/office/drawing/2014/main" val="20001"/>
                    </a:ext>
                  </a:extLst>
                </a:gridCol>
                <a:gridCol w="829910">
                  <a:extLst>
                    <a:ext uri="{9D8B030D-6E8A-4147-A177-3AD203B41FA5}">
                      <a16:colId xmlns:a16="http://schemas.microsoft.com/office/drawing/2014/main" val="20002"/>
                    </a:ext>
                  </a:extLst>
                </a:gridCol>
                <a:gridCol w="3238941">
                  <a:extLst>
                    <a:ext uri="{9D8B030D-6E8A-4147-A177-3AD203B41FA5}">
                      <a16:colId xmlns:a16="http://schemas.microsoft.com/office/drawing/2014/main" val="20003"/>
                    </a:ext>
                  </a:extLst>
                </a:gridCol>
              </a:tblGrid>
              <a:tr h="486341">
                <a:tc>
                  <a:txBody>
                    <a:bodyPr/>
                    <a:lstStyle/>
                    <a:p>
                      <a:pPr algn="ctr"/>
                      <a:r>
                        <a:rPr lang="en-US" sz="1300" b="0" dirty="0"/>
                        <a:t>Instrument Class</a:t>
                      </a:r>
                    </a:p>
                  </a:txBody>
                  <a:tcPr marL="82295" marR="82295" marT="42203" marB="42203" anchor="ctr"/>
                </a:tc>
                <a:tc>
                  <a:txBody>
                    <a:bodyPr/>
                    <a:lstStyle/>
                    <a:p>
                      <a:pPr algn="ctr"/>
                      <a:r>
                        <a:rPr lang="en-US" sz="1300" b="0" dirty="0"/>
                        <a:t>Instrument</a:t>
                      </a:r>
                    </a:p>
                  </a:txBody>
                  <a:tcPr marL="82295" marR="82295" marT="42203" marB="42203" anchor="ctr"/>
                </a:tc>
                <a:tc>
                  <a:txBody>
                    <a:bodyPr/>
                    <a:lstStyle/>
                    <a:p>
                      <a:pPr algn="ctr"/>
                      <a:r>
                        <a:rPr lang="en-US" sz="1300" b="0" dirty="0" err="1"/>
                        <a:t>Costbook</a:t>
                      </a:r>
                      <a:r>
                        <a:rPr lang="en-US" sz="1300" b="0" dirty="0"/>
                        <a:t> Value </a:t>
                      </a:r>
                      <a:r>
                        <a:rPr lang="en-US" sz="1300" b="0" baseline="0" dirty="0"/>
                        <a:t>(M€)</a:t>
                      </a:r>
                      <a:endParaRPr lang="en-US" sz="1300" b="0" dirty="0"/>
                    </a:p>
                  </a:txBody>
                  <a:tcPr marL="0" marR="0" marT="42203" marB="42203" anchor="ctr"/>
                </a:tc>
                <a:tc>
                  <a:txBody>
                    <a:bodyPr/>
                    <a:lstStyle/>
                    <a:p>
                      <a:pPr algn="ctr"/>
                      <a:r>
                        <a:rPr lang="en-US" sz="1300" b="0" dirty="0"/>
                        <a:t>Performance</a:t>
                      </a:r>
                      <a:r>
                        <a:rPr lang="en-US" sz="1300" b="0" baseline="0" dirty="0"/>
                        <a:t> targets (@ 2MW)</a:t>
                      </a:r>
                      <a:endParaRPr lang="en-US" sz="1300" b="0" dirty="0"/>
                    </a:p>
                  </a:txBody>
                  <a:tcPr marL="82295" marR="82295" marT="42203" marB="42203" anchor="ctr"/>
                </a:tc>
                <a:extLst>
                  <a:ext uri="{0D108BD9-81ED-4DB2-BD59-A6C34878D82A}">
                    <a16:rowId xmlns:a16="http://schemas.microsoft.com/office/drawing/2014/main" val="10000"/>
                  </a:ext>
                </a:extLst>
              </a:tr>
              <a:tr h="255228">
                <a:tc rowSpan="4">
                  <a:txBody>
                    <a:bodyPr/>
                    <a:lstStyle/>
                    <a:p>
                      <a:pPr algn="ctr"/>
                      <a:r>
                        <a:rPr lang="en-US" sz="1300" dirty="0"/>
                        <a:t>Large Scale Structures</a:t>
                      </a:r>
                    </a:p>
                  </a:txBody>
                  <a:tcPr marL="82295" marR="82295" marT="42203" marB="42203" anchor="ctr"/>
                </a:tc>
                <a:tc>
                  <a:txBody>
                    <a:bodyPr/>
                    <a:lstStyle/>
                    <a:p>
                      <a:r>
                        <a:rPr lang="en-US" sz="1100" dirty="0"/>
                        <a:t>LOKI</a:t>
                      </a:r>
                      <a:r>
                        <a:rPr lang="en-US" sz="1100" baseline="0" dirty="0"/>
                        <a:t> (Broad band SANS)</a:t>
                      </a:r>
                      <a:endParaRPr lang="en-US" sz="1100" dirty="0"/>
                    </a:p>
                  </a:txBody>
                  <a:tcPr marL="82295" marR="82295" marT="42203" marB="42203" anchor="ctr"/>
                </a:tc>
                <a:tc>
                  <a:txBody>
                    <a:bodyPr/>
                    <a:lstStyle/>
                    <a:p>
                      <a:pPr algn="r"/>
                      <a:r>
                        <a:rPr lang="en-US" sz="1100" dirty="0"/>
                        <a:t>12.19</a:t>
                      </a:r>
                    </a:p>
                  </a:txBody>
                  <a:tcPr marL="82295" marR="82295" marT="42203" marB="42203"/>
                </a:tc>
                <a:tc>
                  <a:txBody>
                    <a:bodyPr/>
                    <a:lstStyle/>
                    <a:p>
                      <a:pPr marL="0" indent="0">
                        <a:buFont typeface="Arial"/>
                        <a:buNone/>
                      </a:pPr>
                      <a:r>
                        <a:rPr lang="en-US" sz="1100" dirty="0"/>
                        <a:t>5 x D22 &amp; 20 x SANS2D</a:t>
                      </a:r>
                    </a:p>
                  </a:txBody>
                  <a:tcPr marL="82295" marR="82295" marT="42203" marB="42203"/>
                </a:tc>
                <a:extLst>
                  <a:ext uri="{0D108BD9-81ED-4DB2-BD59-A6C34878D82A}">
                    <a16:rowId xmlns:a16="http://schemas.microsoft.com/office/drawing/2014/main" val="10001"/>
                  </a:ext>
                </a:extLst>
              </a:tr>
              <a:tr h="255228">
                <a:tc vMerge="1">
                  <a:txBody>
                    <a:bodyPr/>
                    <a:lstStyle/>
                    <a:p>
                      <a:endParaRPr lang="en-US" sz="1400" dirty="0"/>
                    </a:p>
                  </a:txBody>
                  <a:tcPr/>
                </a:tc>
                <a:tc>
                  <a:txBody>
                    <a:bodyPr/>
                    <a:lstStyle/>
                    <a:p>
                      <a:r>
                        <a:rPr lang="en-US" sz="1100" dirty="0"/>
                        <a:t>SKADI (General Purpose SANS) </a:t>
                      </a:r>
                      <a:r>
                        <a:rPr lang="en-US" sz="1100" i="1" dirty="0"/>
                        <a:t>(+SONDE</a:t>
                      </a:r>
                      <a:r>
                        <a:rPr lang="en-US" sz="1100" i="1" baseline="0" dirty="0"/>
                        <a:t> funds)</a:t>
                      </a:r>
                      <a:endParaRPr lang="en-US" sz="1100" i="1" dirty="0"/>
                    </a:p>
                  </a:txBody>
                  <a:tcPr marL="82295" marR="82295" marT="42203" marB="42203" anchor="ctr"/>
                </a:tc>
                <a:tc>
                  <a:txBody>
                    <a:bodyPr/>
                    <a:lstStyle/>
                    <a:p>
                      <a:pPr algn="r"/>
                      <a:r>
                        <a:rPr lang="en-US" sz="1100" dirty="0"/>
                        <a:t>11.50</a:t>
                      </a:r>
                    </a:p>
                  </a:txBody>
                  <a:tcPr marL="82295" marR="82295" marT="42203" marB="42203"/>
                </a:tc>
                <a:tc>
                  <a:txBody>
                    <a:bodyPr/>
                    <a:lstStyle/>
                    <a:p>
                      <a:r>
                        <a:rPr lang="en-US" sz="1100" dirty="0"/>
                        <a:t>4</a:t>
                      </a:r>
                      <a:r>
                        <a:rPr lang="en-US" sz="1100" baseline="0" dirty="0"/>
                        <a:t> x D22</a:t>
                      </a:r>
                      <a:endParaRPr lang="en-US" sz="1100" dirty="0"/>
                    </a:p>
                  </a:txBody>
                  <a:tcPr marL="82295" marR="82295" marT="42203" marB="42203"/>
                </a:tc>
                <a:extLst>
                  <a:ext uri="{0D108BD9-81ED-4DB2-BD59-A6C34878D82A}">
                    <a16:rowId xmlns:a16="http://schemas.microsoft.com/office/drawing/2014/main" val="10002"/>
                  </a:ext>
                </a:extLst>
              </a:tr>
              <a:tr h="426050">
                <a:tc vMerge="1">
                  <a:txBody>
                    <a:bodyPr/>
                    <a:lstStyle/>
                    <a:p>
                      <a:endParaRPr lang="en-US" sz="1400" dirty="0"/>
                    </a:p>
                  </a:txBody>
                  <a:tcPr/>
                </a:tc>
                <a:tc>
                  <a:txBody>
                    <a:bodyPr/>
                    <a:lstStyle/>
                    <a:p>
                      <a:r>
                        <a:rPr lang="en-US" sz="1100" dirty="0"/>
                        <a:t>ESTIA (Focusing </a:t>
                      </a:r>
                      <a:r>
                        <a:rPr lang="en-US" sz="1100" dirty="0" err="1"/>
                        <a:t>Reflectometer</a:t>
                      </a:r>
                      <a:r>
                        <a:rPr lang="en-US" sz="1100" dirty="0"/>
                        <a:t>)</a:t>
                      </a:r>
                    </a:p>
                  </a:txBody>
                  <a:tcPr marL="82295" marR="82295" marT="42203" marB="42203" anchor="ctr"/>
                </a:tc>
                <a:tc>
                  <a:txBody>
                    <a:bodyPr/>
                    <a:lstStyle/>
                    <a:p>
                      <a:pPr algn="r"/>
                      <a:r>
                        <a:rPr lang="en-US" sz="1100" dirty="0"/>
                        <a:t>11.80</a:t>
                      </a:r>
                    </a:p>
                  </a:txBody>
                  <a:tcPr marL="82295" marR="82295" marT="42203" marB="42203"/>
                </a:tc>
                <a:tc>
                  <a:txBody>
                    <a:bodyPr/>
                    <a:lstStyle/>
                    <a:p>
                      <a:pPr marL="171450" indent="-171450">
                        <a:buFont typeface="Arial"/>
                        <a:buChar char="•"/>
                      </a:pPr>
                      <a:r>
                        <a:rPr lang="en-US" sz="1100" dirty="0"/>
                        <a:t>Conventional</a:t>
                      </a:r>
                      <a:r>
                        <a:rPr lang="en-US" sz="1100" baseline="0" dirty="0"/>
                        <a:t> mode: </a:t>
                      </a:r>
                      <a:r>
                        <a:rPr lang="en-US" sz="1100" dirty="0"/>
                        <a:t>~ 100 x D17</a:t>
                      </a:r>
                    </a:p>
                    <a:p>
                      <a:pPr marL="171450" indent="-171450">
                        <a:buFont typeface="Arial"/>
                        <a:buChar char="•"/>
                      </a:pPr>
                      <a:r>
                        <a:rPr lang="en-US" sz="1100" dirty="0"/>
                        <a:t>High intensity mode: 1cm</a:t>
                      </a:r>
                      <a:r>
                        <a:rPr lang="en-US" sz="1100" baseline="30000" dirty="0"/>
                        <a:t>2</a:t>
                      </a:r>
                      <a:r>
                        <a:rPr lang="en-US" sz="1100" dirty="0"/>
                        <a:t> samples  = seconds</a:t>
                      </a:r>
                    </a:p>
                  </a:txBody>
                  <a:tcPr marL="82295" marR="82295" marT="42203" marB="42203"/>
                </a:tc>
                <a:extLst>
                  <a:ext uri="{0D108BD9-81ED-4DB2-BD59-A6C34878D82A}">
                    <a16:rowId xmlns:a16="http://schemas.microsoft.com/office/drawing/2014/main" val="10003"/>
                  </a:ext>
                </a:extLst>
              </a:tr>
              <a:tr h="255228">
                <a:tc vMerge="1">
                  <a:txBody>
                    <a:bodyPr/>
                    <a:lstStyle/>
                    <a:p>
                      <a:endParaRPr lang="en-US" sz="1400" dirty="0"/>
                    </a:p>
                  </a:txBody>
                  <a:tcPr/>
                </a:tc>
                <a:tc>
                  <a:txBody>
                    <a:bodyPr/>
                    <a:lstStyle/>
                    <a:p>
                      <a:r>
                        <a:rPr lang="en-US" sz="1100" dirty="0"/>
                        <a:t>FREIA (Liquids </a:t>
                      </a:r>
                      <a:r>
                        <a:rPr lang="en-US" sz="1100" dirty="0" err="1"/>
                        <a:t>Reflectometer</a:t>
                      </a:r>
                      <a:r>
                        <a:rPr lang="en-US" sz="1100" dirty="0"/>
                        <a:t>)</a:t>
                      </a:r>
                    </a:p>
                  </a:txBody>
                  <a:tcPr marL="82295" marR="82295" marT="42203" marB="42203" anchor="ctr"/>
                </a:tc>
                <a:tc>
                  <a:txBody>
                    <a:bodyPr/>
                    <a:lstStyle/>
                    <a:p>
                      <a:pPr algn="r"/>
                      <a:r>
                        <a:rPr lang="en-US" sz="1100" i="0" dirty="0"/>
                        <a:t>13.2</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30</a:t>
                      </a:r>
                      <a:r>
                        <a:rPr lang="en-US" sz="1100" baseline="0" dirty="0"/>
                        <a:t> x FIGARO, INTER</a:t>
                      </a:r>
                      <a:endParaRPr lang="en-US" sz="1100" dirty="0"/>
                    </a:p>
                  </a:txBody>
                  <a:tcPr marL="82295" marR="82295" marT="42203" marB="42203"/>
                </a:tc>
                <a:extLst>
                  <a:ext uri="{0D108BD9-81ED-4DB2-BD59-A6C34878D82A}">
                    <a16:rowId xmlns:a16="http://schemas.microsoft.com/office/drawing/2014/main" val="10004"/>
                  </a:ext>
                </a:extLst>
              </a:tr>
              <a:tr h="255228">
                <a:tc rowSpan="4">
                  <a:txBody>
                    <a:bodyPr/>
                    <a:lstStyle/>
                    <a:p>
                      <a:pPr algn="ctr"/>
                      <a:r>
                        <a:rPr lang="en-US" sz="1300" dirty="0">
                          <a:solidFill>
                            <a:schemeClr val="tx1"/>
                          </a:solidFill>
                        </a:rPr>
                        <a:t>Diffraction</a:t>
                      </a:r>
                    </a:p>
                  </a:txBody>
                  <a:tcPr marL="82295" marR="82295" marT="42203" marB="42203" anchor="ctr">
                    <a:solidFill>
                      <a:srgbClr val="E9EEF4"/>
                    </a:solidFill>
                  </a:tcPr>
                </a:tc>
                <a:tc>
                  <a:txBody>
                    <a:bodyPr/>
                    <a:lstStyle/>
                    <a:p>
                      <a:r>
                        <a:rPr lang="en-US" sz="1100" dirty="0"/>
                        <a:t>DREAM</a:t>
                      </a:r>
                      <a:r>
                        <a:rPr lang="en-US" sz="1100" baseline="0" dirty="0"/>
                        <a:t> (</a:t>
                      </a:r>
                      <a:r>
                        <a:rPr lang="en-US" sz="1100" baseline="0" dirty="0" err="1"/>
                        <a:t>Bispectral</a:t>
                      </a:r>
                      <a:r>
                        <a:rPr lang="en-US" sz="1100" baseline="0" dirty="0"/>
                        <a:t> powder </a:t>
                      </a:r>
                      <a:r>
                        <a:rPr lang="en-US" sz="1100" baseline="0" dirty="0" err="1"/>
                        <a:t>diffractometer</a:t>
                      </a:r>
                      <a:r>
                        <a:rPr lang="en-US" sz="1100" baseline="0" dirty="0"/>
                        <a:t>)</a:t>
                      </a:r>
                      <a:endParaRPr lang="en-US" sz="1100" dirty="0"/>
                    </a:p>
                  </a:txBody>
                  <a:tcPr marL="82295" marR="82295" marT="42203" marB="42203" anchor="ctr"/>
                </a:tc>
                <a:tc>
                  <a:txBody>
                    <a:bodyPr/>
                    <a:lstStyle/>
                    <a:p>
                      <a:pPr algn="r"/>
                      <a:r>
                        <a:rPr lang="en-US" sz="1100" dirty="0"/>
                        <a:t>13.66</a:t>
                      </a:r>
                    </a:p>
                  </a:txBody>
                  <a:tcPr marL="82295" marR="82295" marT="42203" marB="42203"/>
                </a:tc>
                <a:tc>
                  <a:txBody>
                    <a:bodyPr/>
                    <a:lstStyle/>
                    <a:p>
                      <a:r>
                        <a:rPr lang="en-US" sz="1100" dirty="0"/>
                        <a:t>&gt; 10 x POWGEN or WISH</a:t>
                      </a:r>
                    </a:p>
                  </a:txBody>
                  <a:tcPr marL="82295" marR="82295" marT="42203" marB="42203"/>
                </a:tc>
                <a:extLst>
                  <a:ext uri="{0D108BD9-81ED-4DB2-BD59-A6C34878D82A}">
                    <a16:rowId xmlns:a16="http://schemas.microsoft.com/office/drawing/2014/main" val="10005"/>
                  </a:ext>
                </a:extLst>
              </a:tr>
              <a:tr h="255228">
                <a:tc vMerge="1">
                  <a:txBody>
                    <a:bodyPr/>
                    <a:lstStyle/>
                    <a:p>
                      <a:endParaRPr lang="en-US" sz="1600" dirty="0">
                        <a:solidFill>
                          <a:srgbClr val="E9EEF4"/>
                        </a:solidFill>
                      </a:endParaRPr>
                    </a:p>
                  </a:txBody>
                  <a:tcPr>
                    <a:solidFill>
                      <a:srgbClr val="E9EEF4"/>
                    </a:solidFill>
                  </a:tcPr>
                </a:tc>
                <a:tc>
                  <a:txBody>
                    <a:bodyPr/>
                    <a:lstStyle/>
                    <a:p>
                      <a:r>
                        <a:rPr lang="en-US" sz="1100" dirty="0"/>
                        <a:t>HEIMDAL (Hybrid </a:t>
                      </a:r>
                      <a:r>
                        <a:rPr lang="en-US" sz="1100" dirty="0" err="1"/>
                        <a:t>diffractometer</a:t>
                      </a:r>
                      <a:r>
                        <a:rPr lang="en-US" sz="1100" dirty="0"/>
                        <a:t>)</a:t>
                      </a:r>
                    </a:p>
                  </a:txBody>
                  <a:tcPr marL="82295" marR="82295" marT="42203" marB="42203" anchor="ctr"/>
                </a:tc>
                <a:tc>
                  <a:txBody>
                    <a:bodyPr/>
                    <a:lstStyle/>
                    <a:p>
                      <a:pPr algn="r"/>
                      <a:r>
                        <a:rPr lang="en-US" sz="1100" dirty="0"/>
                        <a:t>13.55</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 50 x GEM, ~ 8 x new POLARIS</a:t>
                      </a:r>
                    </a:p>
                  </a:txBody>
                  <a:tcPr marL="82295" marR="82295" marT="42203" marB="42203"/>
                </a:tc>
                <a:extLst>
                  <a:ext uri="{0D108BD9-81ED-4DB2-BD59-A6C34878D82A}">
                    <a16:rowId xmlns:a16="http://schemas.microsoft.com/office/drawing/2014/main" val="10006"/>
                  </a:ext>
                </a:extLst>
              </a:tr>
              <a:tr h="426050">
                <a:tc vMerge="1">
                  <a:txBody>
                    <a:bodyPr/>
                    <a:lstStyle/>
                    <a:p>
                      <a:endParaRPr lang="en-US" sz="1600" dirty="0"/>
                    </a:p>
                  </a:txBody>
                  <a:tcPr/>
                </a:tc>
                <a:tc>
                  <a:txBody>
                    <a:bodyPr/>
                    <a:lstStyle/>
                    <a:p>
                      <a:r>
                        <a:rPr lang="en-US" sz="1100" dirty="0"/>
                        <a:t>MAGIC (magnetism single crystal </a:t>
                      </a:r>
                      <a:r>
                        <a:rPr lang="en-US" sz="1100" dirty="0" err="1"/>
                        <a:t>diffractometer</a:t>
                      </a:r>
                      <a:r>
                        <a:rPr lang="en-US" sz="1100" dirty="0"/>
                        <a:t>)</a:t>
                      </a:r>
                    </a:p>
                  </a:txBody>
                  <a:tcPr marL="82295" marR="82295" marT="42203" marB="42203" anchor="ctr"/>
                </a:tc>
                <a:tc>
                  <a:txBody>
                    <a:bodyPr/>
                    <a:lstStyle/>
                    <a:p>
                      <a:pPr algn="r"/>
                      <a:r>
                        <a:rPr lang="en-US" sz="1100" dirty="0"/>
                        <a:t>13.10</a:t>
                      </a:r>
                    </a:p>
                  </a:txBody>
                  <a:tcPr marL="82295" marR="82295" marT="42203" marB="42203"/>
                </a:tc>
                <a:tc>
                  <a:txBody>
                    <a:bodyPr/>
                    <a:lstStyle/>
                    <a:p>
                      <a:pPr marL="171450" indent="-171450">
                        <a:buFont typeface="Arial"/>
                        <a:buChar char="•"/>
                      </a:pPr>
                      <a:r>
                        <a:rPr lang="en-US" sz="1100" dirty="0"/>
                        <a:t>Cold: &gt; 100 x worlds best, </a:t>
                      </a:r>
                    </a:p>
                    <a:p>
                      <a:pPr marL="171450" indent="-171450">
                        <a:buFont typeface="Arial"/>
                        <a:buChar char="•"/>
                      </a:pPr>
                      <a:r>
                        <a:rPr lang="en-US" sz="1100" dirty="0"/>
                        <a:t>Thermal: 1mm</a:t>
                      </a:r>
                      <a:r>
                        <a:rPr lang="en-US" sz="1100" baseline="30000" dirty="0"/>
                        <a:t>3</a:t>
                      </a:r>
                      <a:r>
                        <a:rPr lang="en-US" sz="1100" dirty="0"/>
                        <a:t> crystals = 10 min</a:t>
                      </a:r>
                    </a:p>
                  </a:txBody>
                  <a:tcPr marL="82295" marR="82295" marT="42203" marB="42203"/>
                </a:tc>
                <a:extLst>
                  <a:ext uri="{0D108BD9-81ED-4DB2-BD59-A6C34878D82A}">
                    <a16:rowId xmlns:a16="http://schemas.microsoft.com/office/drawing/2014/main" val="10007"/>
                  </a:ext>
                </a:extLst>
              </a:tr>
              <a:tr h="255228">
                <a:tc vMerge="1">
                  <a:txBody>
                    <a:bodyPr/>
                    <a:lstStyle/>
                    <a:p>
                      <a:endParaRPr lang="en-US" sz="1600" dirty="0"/>
                    </a:p>
                  </a:txBody>
                  <a:tcPr/>
                </a:tc>
                <a:tc>
                  <a:txBody>
                    <a:bodyPr/>
                    <a:lstStyle/>
                    <a:p>
                      <a:r>
                        <a:rPr lang="en-US" sz="1100" dirty="0"/>
                        <a:t>NMX (Macromolecular crystallography)</a:t>
                      </a:r>
                    </a:p>
                  </a:txBody>
                  <a:tcPr marL="82295" marR="82295" marT="42203" marB="42203" anchor="ctr"/>
                </a:tc>
                <a:tc>
                  <a:txBody>
                    <a:bodyPr/>
                    <a:lstStyle/>
                    <a:p>
                      <a:pPr algn="r"/>
                      <a:r>
                        <a:rPr lang="en-US" sz="1100" dirty="0"/>
                        <a:t>11.67</a:t>
                      </a:r>
                    </a:p>
                  </a:txBody>
                  <a:tcPr marL="82295" marR="82295" marT="42203" marB="42203"/>
                </a:tc>
                <a:tc>
                  <a:txBody>
                    <a:bodyPr/>
                    <a:lstStyle/>
                    <a:p>
                      <a:r>
                        <a:rPr lang="en-US" sz="1100" dirty="0"/>
                        <a:t>&gt; 10 x LADI &amp;</a:t>
                      </a:r>
                      <a:r>
                        <a:rPr lang="en-US" sz="1100" baseline="0" dirty="0"/>
                        <a:t> </a:t>
                      </a:r>
                      <a:r>
                        <a:rPr lang="en-US" sz="1100" baseline="0" dirty="0" err="1"/>
                        <a:t>Biodiff</a:t>
                      </a:r>
                      <a:endParaRPr lang="en-US" sz="1100" dirty="0"/>
                    </a:p>
                  </a:txBody>
                  <a:tcPr marL="82295" marR="82295" marT="42203" marB="42203"/>
                </a:tc>
                <a:extLst>
                  <a:ext uri="{0D108BD9-81ED-4DB2-BD59-A6C34878D82A}">
                    <a16:rowId xmlns:a16="http://schemas.microsoft.com/office/drawing/2014/main" val="10008"/>
                  </a:ext>
                </a:extLst>
              </a:tr>
              <a:tr h="255228">
                <a:tc rowSpan="2">
                  <a:txBody>
                    <a:bodyPr/>
                    <a:lstStyle/>
                    <a:p>
                      <a:pPr algn="ctr"/>
                      <a:r>
                        <a:rPr lang="en-US" sz="1300" dirty="0"/>
                        <a:t>Engineering &amp; Industrial</a:t>
                      </a:r>
                    </a:p>
                  </a:txBody>
                  <a:tcPr marL="82295" marR="82295" marT="42203" marB="42203" anchor="ctr"/>
                </a:tc>
                <a:tc>
                  <a:txBody>
                    <a:bodyPr/>
                    <a:lstStyle/>
                    <a:p>
                      <a:r>
                        <a:rPr lang="en-US" sz="1100" dirty="0"/>
                        <a:t>BEER (Engineering </a:t>
                      </a:r>
                      <a:r>
                        <a:rPr lang="en-US" sz="1100" dirty="0" err="1"/>
                        <a:t>diffractometer</a:t>
                      </a:r>
                      <a:r>
                        <a:rPr lang="en-US" sz="1100" dirty="0"/>
                        <a:t>)</a:t>
                      </a:r>
                    </a:p>
                  </a:txBody>
                  <a:tcPr marL="82295" marR="82295" marT="42203" marB="42203" anchor="ctr"/>
                </a:tc>
                <a:tc>
                  <a:txBody>
                    <a:bodyPr/>
                    <a:lstStyle/>
                    <a:p>
                      <a:pPr algn="r"/>
                      <a:r>
                        <a:rPr lang="en-US" sz="1100" dirty="0"/>
                        <a:t>14.99</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world leading in strain</a:t>
                      </a:r>
                      <a:r>
                        <a:rPr lang="en-US" sz="1100" baseline="0" dirty="0"/>
                        <a:t> scanning, unique flexibility</a:t>
                      </a:r>
                      <a:endParaRPr lang="en-US" sz="1100" dirty="0"/>
                    </a:p>
                  </a:txBody>
                  <a:tcPr marL="82295" marR="82295" marT="42203" marB="42203"/>
                </a:tc>
                <a:extLst>
                  <a:ext uri="{0D108BD9-81ED-4DB2-BD59-A6C34878D82A}">
                    <a16:rowId xmlns:a16="http://schemas.microsoft.com/office/drawing/2014/main" val="10009"/>
                  </a:ext>
                </a:extLst>
              </a:tr>
              <a:tr h="426050">
                <a:tc vMerge="1">
                  <a:txBody>
                    <a:bodyPr/>
                    <a:lstStyle/>
                    <a:p>
                      <a:endParaRPr lang="en-US" sz="1600" dirty="0"/>
                    </a:p>
                  </a:txBody>
                  <a:tcPr/>
                </a:tc>
                <a:tc>
                  <a:txBody>
                    <a:bodyPr/>
                    <a:lstStyle/>
                    <a:p>
                      <a:r>
                        <a:rPr lang="en-US" sz="1100" dirty="0"/>
                        <a:t>ODIN (multi-purpose imaging)</a:t>
                      </a:r>
                    </a:p>
                  </a:txBody>
                  <a:tcPr marL="82295" marR="82295" marT="42203" marB="42203" anchor="ctr"/>
                </a:tc>
                <a:tc>
                  <a:txBody>
                    <a:bodyPr/>
                    <a:lstStyle/>
                    <a:p>
                      <a:pPr algn="r"/>
                      <a:r>
                        <a:rPr lang="en-US" sz="1100" dirty="0"/>
                        <a:t>11.60</a:t>
                      </a:r>
                    </a:p>
                  </a:txBody>
                  <a:tcPr marL="82295" marR="82295" marT="42203" marB="42203"/>
                </a:tc>
                <a:tc>
                  <a:txBody>
                    <a:bodyPr/>
                    <a:lstStyle/>
                    <a:p>
                      <a:pPr marL="0" indent="0">
                        <a:buFont typeface="Arial"/>
                        <a:buNone/>
                      </a:pPr>
                      <a:r>
                        <a:rPr lang="en-US" sz="1100" dirty="0"/>
                        <a:t>world leading for high resolution, </a:t>
                      </a:r>
                      <a:r>
                        <a:rPr lang="en-US" sz="1100" baseline="0" dirty="0"/>
                        <a:t> </a:t>
                      </a:r>
                    </a:p>
                    <a:p>
                      <a:pPr marL="0" indent="0">
                        <a:buFont typeface="Arial"/>
                        <a:buNone/>
                      </a:pPr>
                      <a:r>
                        <a:rPr lang="en-US" sz="1100" baseline="0" dirty="0"/>
                        <a:t>&gt; 10 x best for </a:t>
                      </a:r>
                      <a:r>
                        <a:rPr lang="en-US" sz="1100" dirty="0"/>
                        <a:t> TOF methods</a:t>
                      </a:r>
                    </a:p>
                  </a:txBody>
                  <a:tcPr marL="82295" marR="82295" marT="42203" marB="42203"/>
                </a:tc>
                <a:extLst>
                  <a:ext uri="{0D108BD9-81ED-4DB2-BD59-A6C34878D82A}">
                    <a16:rowId xmlns:a16="http://schemas.microsoft.com/office/drawing/2014/main" val="10010"/>
                  </a:ext>
                </a:extLst>
              </a:tr>
              <a:tr h="255228">
                <a:tc rowSpan="5">
                  <a:txBody>
                    <a:bodyPr/>
                    <a:lstStyle/>
                    <a:p>
                      <a:pPr algn="ctr"/>
                      <a:r>
                        <a:rPr lang="en-US" sz="1300" dirty="0">
                          <a:solidFill>
                            <a:schemeClr val="tx1"/>
                          </a:solidFill>
                        </a:rPr>
                        <a:t>Spectroscopy</a:t>
                      </a:r>
                    </a:p>
                  </a:txBody>
                  <a:tcPr marL="32400" marR="32400" marT="42203" marB="42203" anchor="ctr">
                    <a:solidFill>
                      <a:srgbClr val="E9EEF4"/>
                    </a:solidFill>
                  </a:tcPr>
                </a:tc>
                <a:tc>
                  <a:txBody>
                    <a:bodyPr/>
                    <a:lstStyle/>
                    <a:p>
                      <a:r>
                        <a:rPr lang="en-US" sz="1100" dirty="0"/>
                        <a:t>BIFROST (extreme environment</a:t>
                      </a:r>
                      <a:r>
                        <a:rPr lang="en-US" sz="1100" baseline="0" dirty="0"/>
                        <a:t> </a:t>
                      </a:r>
                      <a:r>
                        <a:rPr lang="en-US" sz="1100" dirty="0"/>
                        <a:t>spectrometer)</a:t>
                      </a:r>
                    </a:p>
                  </a:txBody>
                  <a:tcPr marL="82295" marR="82295" marT="42203" marB="42203" anchor="ctr"/>
                </a:tc>
                <a:tc>
                  <a:txBody>
                    <a:bodyPr/>
                    <a:lstStyle/>
                    <a:p>
                      <a:pPr algn="r"/>
                      <a:r>
                        <a:rPr lang="en-US" sz="1100" dirty="0"/>
                        <a:t>13.45</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&gt; 10 x THALES &amp; MACS</a:t>
                      </a:r>
                    </a:p>
                  </a:txBody>
                  <a:tcPr marL="82295" marR="82295" marT="42203" marB="42203"/>
                </a:tc>
                <a:extLst>
                  <a:ext uri="{0D108BD9-81ED-4DB2-BD59-A6C34878D82A}">
                    <a16:rowId xmlns:a16="http://schemas.microsoft.com/office/drawing/2014/main" val="10011"/>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a:t>C-SPEC (cold chopper spectrometer)</a:t>
                      </a:r>
                    </a:p>
                  </a:txBody>
                  <a:tcPr marL="82295" marR="82295" marT="42203" marB="42203" anchor="ctr"/>
                </a:tc>
                <a:tc>
                  <a:txBody>
                    <a:bodyPr/>
                    <a:lstStyle/>
                    <a:p>
                      <a:pPr algn="r"/>
                      <a:r>
                        <a:rPr lang="en-US" sz="1100" dirty="0"/>
                        <a:t>16.50</a:t>
                      </a:r>
                    </a:p>
                  </a:txBody>
                  <a:tcPr marL="82295" marR="82295" marT="42203" marB="42203"/>
                </a:tc>
                <a:tc>
                  <a:txBody>
                    <a:bodyPr/>
                    <a:lstStyle/>
                    <a:p>
                      <a:r>
                        <a:rPr lang="en-US" sz="1100" baseline="0" dirty="0"/>
                        <a:t>100 x IN5 (w RRM)</a:t>
                      </a:r>
                      <a:endParaRPr lang="en-US" sz="1100" dirty="0"/>
                    </a:p>
                  </a:txBody>
                  <a:tcPr marL="82295" marR="82295" marT="42203" marB="42203"/>
                </a:tc>
                <a:extLst>
                  <a:ext uri="{0D108BD9-81ED-4DB2-BD59-A6C34878D82A}">
                    <a16:rowId xmlns:a16="http://schemas.microsoft.com/office/drawing/2014/main" val="10012"/>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r>
                        <a:rPr lang="en-US" sz="1100" dirty="0"/>
                        <a:t>T-REX (</a:t>
                      </a:r>
                      <a:r>
                        <a:rPr lang="en-US" sz="1100" dirty="0" err="1"/>
                        <a:t>bispectral</a:t>
                      </a:r>
                      <a:r>
                        <a:rPr lang="en-US" sz="1100" dirty="0"/>
                        <a:t> chopper spectrometer)</a:t>
                      </a:r>
                    </a:p>
                  </a:txBody>
                  <a:tcPr marL="82295" marR="82295" marT="42203" marB="42203" anchor="ctr"/>
                </a:tc>
                <a:tc>
                  <a:txBody>
                    <a:bodyPr/>
                    <a:lstStyle/>
                    <a:p>
                      <a:pPr algn="r"/>
                      <a:r>
                        <a:rPr lang="en-US" sz="1100" dirty="0"/>
                        <a:t>16.85</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3 x 4-SEASONS,  3</a:t>
                      </a:r>
                      <a:r>
                        <a:rPr lang="en-US" sz="1100" baseline="0" dirty="0"/>
                        <a:t> x IN5</a:t>
                      </a:r>
                      <a:endParaRPr lang="en-US" sz="1100" dirty="0"/>
                    </a:p>
                  </a:txBody>
                  <a:tcPr marL="82295" marR="82295" marT="42203" marB="42203"/>
                </a:tc>
                <a:extLst>
                  <a:ext uri="{0D108BD9-81ED-4DB2-BD59-A6C34878D82A}">
                    <a16:rowId xmlns:a16="http://schemas.microsoft.com/office/drawing/2014/main" val="10013"/>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VESPA (vibrational</a:t>
                      </a:r>
                      <a:r>
                        <a:rPr lang="en-US" sz="1100" baseline="0" dirty="0"/>
                        <a:t> </a:t>
                      </a:r>
                      <a:r>
                        <a:rPr lang="en-US" sz="1100" dirty="0"/>
                        <a:t>spectroscopy)</a:t>
                      </a:r>
                    </a:p>
                  </a:txBody>
                  <a:tcPr marL="82295" marR="82295" marT="42203" marB="42203" anchor="ctr"/>
                </a:tc>
                <a:tc>
                  <a:txBody>
                    <a:bodyPr/>
                    <a:lstStyle/>
                    <a:p>
                      <a:pPr algn="r"/>
                      <a:r>
                        <a:rPr lang="en-US" sz="1100" i="0" dirty="0"/>
                        <a:t>12.0</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10 </a:t>
                      </a:r>
                      <a:r>
                        <a:rPr lang="en-US" sz="1100" baseline="0" dirty="0"/>
                        <a:t>x VISION (ΔE = 130 </a:t>
                      </a:r>
                      <a:r>
                        <a:rPr lang="en-US" sz="1100" baseline="0" dirty="0" err="1"/>
                        <a:t>meV</a:t>
                      </a:r>
                      <a:r>
                        <a:rPr lang="en-US" sz="1100" baseline="0" dirty="0"/>
                        <a:t>)</a:t>
                      </a:r>
                      <a:endParaRPr lang="en-US" sz="1100" dirty="0"/>
                    </a:p>
                  </a:txBody>
                  <a:tcPr marL="82295" marR="82295" marT="42203" marB="42203"/>
                </a:tc>
                <a:extLst>
                  <a:ext uri="{0D108BD9-81ED-4DB2-BD59-A6C34878D82A}">
                    <a16:rowId xmlns:a16="http://schemas.microsoft.com/office/drawing/2014/main" val="10014"/>
                  </a:ext>
                </a:extLst>
              </a:tr>
              <a:tr h="25522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MIRACLES (backscattering spectrometer)</a:t>
                      </a:r>
                    </a:p>
                  </a:txBody>
                  <a:tcPr marL="82295" marR="82295" marT="42203" marB="42203" anchor="ctr"/>
                </a:tc>
                <a:tc>
                  <a:txBody>
                    <a:bodyPr/>
                    <a:lstStyle/>
                    <a:p>
                      <a:pPr algn="r"/>
                      <a:r>
                        <a:rPr lang="en-US" sz="1100" dirty="0"/>
                        <a:t>13.53</a:t>
                      </a:r>
                    </a:p>
                  </a:txBody>
                  <a:tcPr marL="82295" marR="82295" marT="42203" marB="42203"/>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100" dirty="0"/>
                        <a:t>2 x BASIS and DNA</a:t>
                      </a:r>
                    </a:p>
                  </a:txBody>
                  <a:tcPr marL="82295" marR="82295" marT="42203" marB="42203"/>
                </a:tc>
                <a:extLst>
                  <a:ext uri="{0D108BD9-81ED-4DB2-BD59-A6C34878D82A}">
                    <a16:rowId xmlns:a16="http://schemas.microsoft.com/office/drawing/2014/main" val="10015"/>
                  </a:ext>
                </a:extLst>
              </a:tr>
              <a:tr h="285373">
                <a:tc gridSpan="2">
                  <a:txBody>
                    <a:bodyPr/>
                    <a:lstStyle/>
                    <a:p>
                      <a:pPr algn="ctr"/>
                      <a:r>
                        <a:rPr lang="en-US" sz="1300" b="1" dirty="0">
                          <a:solidFill>
                            <a:schemeClr val="tx1"/>
                          </a:solidFill>
                        </a:rPr>
                        <a:t>Total cost book value</a:t>
                      </a:r>
                    </a:p>
                  </a:txBody>
                  <a:tcPr marL="82295" marR="82295" marT="42203" marB="42203" anchor="ctr">
                    <a:noFill/>
                  </a:tcPr>
                </a:tc>
                <a:tc hMerge="1">
                  <a:txBody>
                    <a:bodyPr/>
                    <a:lstStyle/>
                    <a:p>
                      <a:endParaRPr lang="en-US" sz="1400" dirty="0"/>
                    </a:p>
                  </a:txBody>
                  <a:tcPr/>
                </a:tc>
                <a:tc>
                  <a:txBody>
                    <a:bodyPr/>
                    <a:lstStyle/>
                    <a:p>
                      <a:pPr algn="r"/>
                      <a:r>
                        <a:rPr lang="en-US" sz="1300" b="1" dirty="0"/>
                        <a:t>199.59</a:t>
                      </a:r>
                    </a:p>
                  </a:txBody>
                  <a:tcPr marL="82295" marR="82295" marT="42203" marB="42203">
                    <a:noFill/>
                  </a:tcPr>
                </a:tc>
                <a:tc>
                  <a:txBody>
                    <a:bodyPr/>
                    <a:lstStyle/>
                    <a:p>
                      <a:endParaRPr lang="en-US" sz="1300" b="1" dirty="0"/>
                    </a:p>
                  </a:txBody>
                  <a:tcPr marL="82295" marR="82295" marT="42203" marB="42203">
                    <a:noFill/>
                  </a:tcPr>
                </a:tc>
                <a:extLst>
                  <a:ext uri="{0D108BD9-81ED-4DB2-BD59-A6C34878D82A}">
                    <a16:rowId xmlns:a16="http://schemas.microsoft.com/office/drawing/2014/main" val="10016"/>
                  </a:ext>
                </a:extLst>
              </a:tr>
            </a:tbl>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22780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3" y="1653412"/>
            <a:ext cx="5484717" cy="4838799"/>
          </a:xfrm>
        </p:spPr>
        <p:txBody>
          <a:bodyPr>
            <a:noAutofit/>
          </a:bodyPr>
          <a:lstStyle/>
          <a:p>
            <a:pPr marL="0" indent="0">
              <a:buNone/>
            </a:pPr>
            <a:r>
              <a:rPr lang="en-GB" sz="3200" dirty="0"/>
              <a:t>Scientific and technological innovation is essential</a:t>
            </a:r>
          </a:p>
          <a:p>
            <a:r>
              <a:rPr lang="en-GB" sz="3200" i="1" dirty="0">
                <a:solidFill>
                  <a:srgbClr val="0094CA"/>
                </a:solidFill>
              </a:rPr>
              <a:t>global challenges </a:t>
            </a:r>
            <a:r>
              <a:rPr lang="en-GB" sz="3200" dirty="0">
                <a:solidFill>
                  <a:srgbClr val="0094CA"/>
                </a:solidFill>
              </a:rPr>
              <a:t>of energy, climate, environment, healthcare</a:t>
            </a:r>
          </a:p>
          <a:p>
            <a:r>
              <a:rPr lang="en-GB" sz="3200" i="1" dirty="0">
                <a:solidFill>
                  <a:srgbClr val="0094CA"/>
                </a:solidFill>
              </a:rPr>
              <a:t>economic and societal challenges </a:t>
            </a:r>
            <a:r>
              <a:rPr lang="en-GB" sz="3200" dirty="0">
                <a:solidFill>
                  <a:srgbClr val="0094CA"/>
                </a:solidFill>
              </a:rPr>
              <a:t>of stalled productivity and long term wage stagnation</a:t>
            </a:r>
          </a:p>
          <a:p>
            <a:endParaRPr lang="en-GB" sz="2100" dirty="0">
              <a:solidFill>
                <a:schemeClr val="accent1"/>
              </a:solidFill>
            </a:endParaRPr>
          </a:p>
          <a:p>
            <a:pPr marL="0" indent="0">
              <a:buNone/>
            </a:pPr>
            <a:endParaRPr lang="en-GB" sz="1350" dirty="0">
              <a:solidFill>
                <a:schemeClr val="accent1"/>
              </a:solidFill>
            </a:endParaRPr>
          </a:p>
          <a:p>
            <a:pPr marL="0" indent="0">
              <a:buNone/>
            </a:pPr>
            <a:endParaRPr lang="en-GB" sz="1350" dirty="0">
              <a:solidFill>
                <a:schemeClr val="accent1"/>
              </a:solidFill>
            </a:endParaRPr>
          </a:p>
          <a:p>
            <a:pPr marL="0" indent="0">
              <a:buNone/>
            </a:pPr>
            <a:endParaRPr lang="en-GB" sz="1350" dirty="0">
              <a:solidFill>
                <a:schemeClr val="accent1"/>
              </a:solidFill>
            </a:endParaRPr>
          </a:p>
        </p:txBody>
      </p:sp>
      <p:sp>
        <p:nvSpPr>
          <p:cNvPr id="2" name="Title 1"/>
          <p:cNvSpPr>
            <a:spLocks noGrp="1"/>
          </p:cNvSpPr>
          <p:nvPr>
            <p:ph type="title"/>
          </p:nvPr>
        </p:nvSpPr>
        <p:spPr>
          <a:xfrm>
            <a:off x="251520" y="251364"/>
            <a:ext cx="6984776" cy="998462"/>
          </a:xfrm>
        </p:spPr>
        <p:txBody>
          <a:bodyPr>
            <a:normAutofit/>
          </a:bodyPr>
          <a:lstStyle/>
          <a:p>
            <a:endParaRPr lang="en-GB" dirty="0">
              <a:latin typeface="Calibri" pitchFamily="34" charset="0"/>
              <a:cs typeface="Calibri" pitchFamily="34" charset="0"/>
            </a:endParaRPr>
          </a:p>
        </p:txBody>
      </p:sp>
      <p:pic>
        <p:nvPicPr>
          <p:cNvPr id="4" name="Picture 2" descr="Image result for unemployment">
            <a:extLst>
              <a:ext uri="{FF2B5EF4-FFF2-40B4-BE49-F238E27FC236}">
                <a16:creationId xmlns:a16="http://schemas.microsoft.com/office/drawing/2014/main" id="{E6E846CF-062C-B849-8054-B5997D811FA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01678" y="3310347"/>
            <a:ext cx="2808269" cy="1651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kers add seat belts to a Tesla Motors Model S sedan at the company's assembly plant 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85662">
            <a:off x="6177857" y="4943404"/>
            <a:ext cx="2697751" cy="1512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mage result for climate apocalyp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20750">
            <a:off x="6260758" y="1653412"/>
            <a:ext cx="2490110" cy="1656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981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211015" y="341436"/>
            <a:ext cx="7139136" cy="1055077"/>
          </a:xfrm>
        </p:spPr>
        <p:txBody>
          <a:bodyPr>
            <a:normAutofit/>
          </a:bodyPr>
          <a:lstStyle/>
          <a:p>
            <a:r>
              <a:rPr lang="en-US" dirty="0">
                <a:latin typeface="+mn-lt"/>
              </a:rPr>
              <a:t>Data Management and Software Centre</a:t>
            </a:r>
            <a:br>
              <a:rPr lang="en-US" dirty="0">
                <a:latin typeface="+mn-lt"/>
              </a:rPr>
            </a:br>
            <a:r>
              <a:rPr lang="en-US" sz="1662" dirty="0">
                <a:latin typeface="+mn-lt"/>
              </a:rPr>
              <a:t>COBIS, Copenhagen University North Campus</a:t>
            </a:r>
          </a:p>
        </p:txBody>
      </p:sp>
      <p:sp>
        <p:nvSpPr>
          <p:cNvPr id="3" name="Content Placeholder 2"/>
          <p:cNvSpPr>
            <a:spLocks noGrp="1"/>
          </p:cNvSpPr>
          <p:nvPr>
            <p:ph idx="1"/>
          </p:nvPr>
        </p:nvSpPr>
        <p:spPr>
          <a:xfrm>
            <a:off x="427488" y="1634971"/>
            <a:ext cx="4906115" cy="1664263"/>
          </a:xfrm>
        </p:spPr>
        <p:txBody>
          <a:bodyPr>
            <a:noAutofit/>
          </a:bodyPr>
          <a:lstStyle/>
          <a:p>
            <a:pPr marL="0" indent="0">
              <a:buNone/>
            </a:pPr>
            <a:r>
              <a:rPr lang="en-US" sz="1846" b="1" dirty="0"/>
              <a:t>Provide world leading scientific software and scientific computing support</a:t>
            </a:r>
            <a:r>
              <a:rPr lang="en-US" sz="1846" b="1" i="1" dirty="0"/>
              <a:t> </a:t>
            </a:r>
            <a:r>
              <a:rPr lang="en-US" sz="1846" b="1" dirty="0"/>
              <a:t>for neutron scattering at ESS</a:t>
            </a:r>
            <a:endParaRPr lang="en-US" sz="1662" dirty="0"/>
          </a:p>
          <a:p>
            <a:pPr marL="0" indent="0">
              <a:buNone/>
            </a:pPr>
            <a:endParaRPr lang="en-US" sz="1662" b="1" dirty="0">
              <a:solidFill>
                <a:srgbClr val="1394CA"/>
              </a:solidFill>
            </a:endParaRPr>
          </a:p>
          <a:p>
            <a:pPr marL="0" indent="0">
              <a:buNone/>
            </a:pPr>
            <a:r>
              <a:rPr lang="en-US" sz="1662" b="1" dirty="0">
                <a:solidFill>
                  <a:srgbClr val="1394CA"/>
                </a:solidFill>
              </a:rPr>
              <a:t>Scientific Software </a:t>
            </a:r>
          </a:p>
          <a:p>
            <a:pPr marL="0" indent="0">
              <a:buNone/>
            </a:pPr>
            <a:r>
              <a:rPr lang="en-US" sz="1477" dirty="0"/>
              <a:t>ESS experiment control system, Data acquisition, Data correction software, visualization, and software to model and analyze experimental data sets.</a:t>
            </a:r>
          </a:p>
          <a:p>
            <a:pPr marL="0" indent="0">
              <a:buNone/>
            </a:pPr>
            <a:r>
              <a:rPr lang="en-US" sz="1662" b="1" dirty="0">
                <a:solidFill>
                  <a:srgbClr val="1394CA"/>
                </a:solidFill>
              </a:rPr>
              <a:t>Data center operations</a:t>
            </a:r>
          </a:p>
          <a:p>
            <a:pPr marL="0" indent="0">
              <a:buNone/>
            </a:pPr>
            <a:r>
              <a:rPr lang="en-US" sz="1477" dirty="0"/>
              <a:t>Store and catalogue ESS datasets, provide ESS users remote access to their data, computing for live data correction, and analysis software during and after experiments.</a:t>
            </a:r>
          </a:p>
          <a:p>
            <a:pPr marL="0" indent="0">
              <a:buNone/>
            </a:pPr>
            <a:r>
              <a:rPr lang="en-US" sz="1662" b="1" dirty="0">
                <a:solidFill>
                  <a:srgbClr val="1394CA"/>
                </a:solidFill>
              </a:rPr>
              <a:t>User support </a:t>
            </a:r>
          </a:p>
          <a:p>
            <a:pPr marL="0" indent="0">
              <a:buNone/>
            </a:pPr>
            <a:r>
              <a:rPr lang="en-US" sz="1477" dirty="0"/>
              <a:t>Support ESS users with </a:t>
            </a:r>
            <a:br>
              <a:rPr lang="en-US" sz="1477" dirty="0"/>
            </a:br>
            <a:r>
              <a:rPr lang="en-US" sz="1477" dirty="0"/>
              <a:t>data treatment and </a:t>
            </a:r>
            <a:br>
              <a:rPr lang="en-US" sz="1477" dirty="0"/>
            </a:br>
            <a:r>
              <a:rPr lang="en-US" sz="1477" dirty="0"/>
              <a:t>analysis.</a:t>
            </a:r>
          </a:p>
          <a:p>
            <a:pPr marL="0" indent="0">
              <a:buNone/>
            </a:pPr>
            <a:endParaRPr lang="en-US" sz="1477" dirty="0"/>
          </a:p>
        </p:txBody>
      </p:sp>
      <p:sp>
        <p:nvSpPr>
          <p:cNvPr id="44" name="Slide Number Placeholder 3"/>
          <p:cNvSpPr txBox="1">
            <a:spLocks/>
          </p:cNvSpPr>
          <p:nvPr/>
        </p:nvSpPr>
        <p:spPr>
          <a:xfrm>
            <a:off x="6400800" y="6131171"/>
            <a:ext cx="1969477" cy="337038"/>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8C62C7-F79B-CD4A-A5DF-5683BBEC4A65}" type="slidenum">
              <a:rPr lang="sv-SE" sz="1292"/>
              <a:pPr algn="r"/>
              <a:t>20</a:t>
            </a:fld>
            <a:endParaRPr lang="sv-SE" sz="1292"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9508" y="1619252"/>
            <a:ext cx="3692769" cy="4905093"/>
          </a:xfrm>
          <a:prstGeom prst="rect">
            <a:avLst/>
          </a:prstGeom>
        </p:spPr>
      </p:pic>
      <p:pic>
        <p:nvPicPr>
          <p:cNvPr id="7" name="Picture 6" descr="IMG_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8042" y="4983754"/>
            <a:ext cx="2478659" cy="1515986"/>
          </a:xfrm>
          <a:prstGeom prst="rect">
            <a:avLst/>
          </a:prstGeom>
        </p:spPr>
      </p:pic>
    </p:spTree>
    <p:extLst>
      <p:ext uri="{BB962C8B-B14F-4D97-AF65-F5344CB8AC3E}">
        <p14:creationId xmlns:p14="http://schemas.microsoft.com/office/powerpoint/2010/main" val="1815105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0"/>
            <a:ext cx="9144000" cy="6858007"/>
          </a:xfrm>
          <a:prstGeom prst="rect">
            <a:avLst/>
          </a:prstGeom>
        </p:spPr>
      </p:pic>
      <p:sp>
        <p:nvSpPr>
          <p:cNvPr id="2" name="Title 1"/>
          <p:cNvSpPr>
            <a:spLocks noGrp="1"/>
          </p:cNvSpPr>
          <p:nvPr>
            <p:ph type="title"/>
          </p:nvPr>
        </p:nvSpPr>
        <p:spPr/>
        <p:txBody>
          <a:bodyPr/>
          <a:lstStyle/>
          <a:p>
            <a:r>
              <a:rPr lang="en-US" dirty="0">
                <a:solidFill>
                  <a:prstClr val="white"/>
                </a:solidFill>
                <a:cs typeface="Calibri"/>
              </a:rPr>
              <a:t>Civil Construction Groundbreaking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21</a:t>
            </a:fld>
            <a:endParaRPr lang="en-GB" noProof="0"/>
          </a:p>
        </p:txBody>
      </p:sp>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
        <p:nvSpPr>
          <p:cNvPr id="7" name="Rectangle 6"/>
          <p:cNvSpPr/>
          <p:nvPr/>
        </p:nvSpPr>
        <p:spPr>
          <a:xfrm>
            <a:off x="5721058" y="5717670"/>
            <a:ext cx="3422942"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September  2014 </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1730059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A3D682-B41C-F34E-9063-50C089680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0" y="293998"/>
            <a:ext cx="9153704" cy="6097021"/>
          </a:xfrm>
          <a:prstGeom prst="rect">
            <a:avLst/>
          </a:prstGeom>
        </p:spPr>
      </p:pic>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22</a:t>
            </a:fld>
            <a:endParaRPr lang="en-GB" noProof="0" dirty="0"/>
          </a:p>
        </p:txBody>
      </p:sp>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
        <p:nvSpPr>
          <p:cNvPr id="7" name="Rectangle 6"/>
          <p:cNvSpPr/>
          <p:nvPr/>
        </p:nvSpPr>
        <p:spPr>
          <a:xfrm>
            <a:off x="5933315" y="5733256"/>
            <a:ext cx="2167414" cy="657763"/>
          </a:xfrm>
          <a:prstGeom prst="rect">
            <a:avLst/>
          </a:prstGeom>
        </p:spPr>
        <p:txBody>
          <a:bodyPr wrap="none" lIns="102756" tIns="51381" rIns="102756" bIns="51381">
            <a:spAutoFit/>
          </a:bodyPr>
          <a:lstStyle/>
          <a:p>
            <a:pPr defTabSz="1027492"/>
            <a:r>
              <a:rPr lang="en-US" sz="3600" dirty="0">
                <a:solidFill>
                  <a:prstClr val="white"/>
                </a:solidFill>
                <a:latin typeface="Calibri"/>
                <a:cs typeface="Calibri"/>
              </a:rPr>
              <a:t>May 2018 </a:t>
            </a:r>
            <a:endParaRPr lang="en-US" sz="3600" dirty="0">
              <a:solidFill>
                <a:prstClr val="black"/>
              </a:solidFill>
              <a:latin typeface="Calibri"/>
              <a:cs typeface="Calibri"/>
            </a:endParaRPr>
          </a:p>
        </p:txBody>
      </p:sp>
    </p:spTree>
    <p:extLst>
      <p:ext uri="{BB962C8B-B14F-4D97-AF65-F5344CB8AC3E}">
        <p14:creationId xmlns:p14="http://schemas.microsoft.com/office/powerpoint/2010/main" val="2050429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 y="0"/>
            <a:ext cx="7139136" cy="1143000"/>
          </a:xfrm>
        </p:spPr>
        <p:txBody>
          <a:bodyPr/>
          <a:lstStyle/>
          <a:p>
            <a:r>
              <a:rPr lang="sv-SE" dirty="0"/>
              <a:t>Target </a:t>
            </a:r>
            <a:r>
              <a:rPr lang="sv-SE" dirty="0" err="1"/>
              <a:t>Monolith</a:t>
            </a:r>
            <a:r>
              <a:rPr lang="sv-SE" dirty="0"/>
              <a:t> </a:t>
            </a:r>
            <a:br>
              <a:rPr lang="sv-SE" dirty="0"/>
            </a:br>
            <a:r>
              <a:rPr lang="mr-IN" dirty="0"/>
              <a:t>–</a:t>
            </a:r>
            <a:r>
              <a:rPr lang="sv-SE" dirty="0"/>
              <a:t> concrete &amp; reinforcement</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dirty="0">
              <a:solidFill>
                <a:prstClr val="black">
                  <a:tint val="75000"/>
                </a:prstClr>
              </a:solidFill>
              <a:latin typeface="Calibri"/>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3978"/>
            <a:ext cx="9144000" cy="5774436"/>
          </a:xfrm>
          <a:prstGeom prst="rect">
            <a:avLst/>
          </a:prstGeom>
        </p:spPr>
      </p:pic>
    </p:spTree>
    <p:extLst>
      <p:ext uri="{BB962C8B-B14F-4D97-AF65-F5344CB8AC3E}">
        <p14:creationId xmlns:p14="http://schemas.microsoft.com/office/powerpoint/2010/main" val="1194000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E-buildings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997" y="1479873"/>
            <a:ext cx="8616696" cy="5300472"/>
          </a:xfrm>
          <a:prstGeom prst="rect">
            <a:avLst/>
          </a:prstGeom>
        </p:spPr>
      </p:pic>
    </p:spTree>
    <p:extLst>
      <p:ext uri="{BB962C8B-B14F-4D97-AF65-F5344CB8AC3E}">
        <p14:creationId xmlns:p14="http://schemas.microsoft.com/office/powerpoint/2010/main" val="316995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316103"/>
            <a:ext cx="9252520" cy="5551158"/>
          </a:xfrm>
          <a:prstGeom prst="rect">
            <a:avLst/>
          </a:prstGeom>
        </p:spPr>
      </p:pic>
      <p:sp>
        <p:nvSpPr>
          <p:cNvPr id="2" name="Title 1"/>
          <p:cNvSpPr>
            <a:spLocks noGrp="1"/>
          </p:cNvSpPr>
          <p:nvPr>
            <p:ph type="title"/>
          </p:nvPr>
        </p:nvSpPr>
        <p:spPr>
          <a:xfrm>
            <a:off x="519193" y="173103"/>
            <a:ext cx="4773477" cy="1143000"/>
          </a:xfrm>
        </p:spPr>
        <p:txBody>
          <a:bodyPr/>
          <a:lstStyle/>
          <a:p>
            <a:r>
              <a:rPr lang="en-US" b="1" dirty="0"/>
              <a:t>E-buildings</a:t>
            </a:r>
            <a:br>
              <a:rPr lang="en-US" b="1" dirty="0"/>
            </a:br>
            <a:r>
              <a:rPr lang="en-US" sz="2400" b="1" dirty="0"/>
              <a:t>E01 </a:t>
            </a:r>
            <a:r>
              <a:rPr lang="en-US" sz="2400" b="1"/>
              <a:t>MEP installation works</a:t>
            </a:r>
            <a:endParaRPr lang="en-US" sz="24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47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186"/>
            <a:ext cx="9144000" cy="6858000"/>
          </a:xfrm>
          <a:prstGeom prst="rect">
            <a:avLst/>
          </a:prstGeom>
        </p:spPr>
      </p:pic>
      <p:sp>
        <p:nvSpPr>
          <p:cNvPr id="2" name="Title 1"/>
          <p:cNvSpPr>
            <a:spLocks noGrp="1"/>
          </p:cNvSpPr>
          <p:nvPr>
            <p:ph type="title"/>
          </p:nvPr>
        </p:nvSpPr>
        <p:spPr>
          <a:xfrm>
            <a:off x="0" y="5670003"/>
            <a:ext cx="7139136" cy="1124744"/>
          </a:xfrm>
        </p:spPr>
        <p:txBody>
          <a:bodyPr/>
          <a:lstStyle/>
          <a:p>
            <a:r>
              <a:rPr lang="en-US" dirty="0"/>
              <a:t>Klystron Gallery</a:t>
            </a:r>
            <a:br>
              <a:rPr lang="en-US" dirty="0"/>
            </a:br>
            <a:r>
              <a:rPr lang="en-US" sz="2400" dirty="0" err="1"/>
              <a:t>Coldbox</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26</a:t>
            </a:fld>
            <a:endParaRPr lang="sv-SE">
              <a:solidFill>
                <a:prstClr val="black">
                  <a:tint val="75000"/>
                </a:prst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944" y="4600096"/>
            <a:ext cx="2880000" cy="20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6367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&amp; Klystron Gallery</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solidFill>
                <a:latin typeface="Calibri"/>
              </a:rPr>
              <a:pPr/>
              <a:t>27</a:t>
            </a:fld>
            <a:endParaRPr lang="sv-SE">
              <a:solidFill>
                <a:prstClr val="black"/>
              </a:solidFill>
              <a:latin typeface="Calibri"/>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62792"/>
            <a:ext cx="9144000" cy="5495208"/>
          </a:xfrm>
          <a:prstGeom prst="rect">
            <a:avLst/>
          </a:prstGeom>
        </p:spPr>
      </p:pic>
    </p:spTree>
    <p:extLst>
      <p:ext uri="{BB962C8B-B14F-4D97-AF65-F5344CB8AC3E}">
        <p14:creationId xmlns:p14="http://schemas.microsoft.com/office/powerpoint/2010/main" val="4256121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99392"/>
            <a:ext cx="9252520" cy="6964080"/>
          </a:xfrm>
          <a:prstGeom prst="rect">
            <a:avLst/>
          </a:prstGeom>
        </p:spPr>
      </p:pic>
      <p:sp>
        <p:nvSpPr>
          <p:cNvPr id="2" name="Title 1"/>
          <p:cNvSpPr>
            <a:spLocks noGrp="1"/>
          </p:cNvSpPr>
          <p:nvPr>
            <p:ph type="title"/>
          </p:nvPr>
        </p:nvSpPr>
        <p:spPr>
          <a:xfrm>
            <a:off x="192024" y="18606"/>
            <a:ext cx="7139136" cy="1143000"/>
          </a:xfrm>
        </p:spPr>
        <p:txBody>
          <a:bodyPr/>
          <a:lstStyle/>
          <a:p>
            <a:r>
              <a:rPr lang="en-US" dirty="0">
                <a:solidFill>
                  <a:schemeClr val="tx1"/>
                </a:solidFill>
              </a:rPr>
              <a:t>Accelerator</a:t>
            </a:r>
            <a:br>
              <a:rPr lang="en-US" dirty="0">
                <a:solidFill>
                  <a:schemeClr val="tx1"/>
                </a:solidFill>
              </a:rPr>
            </a:br>
            <a:r>
              <a:rPr lang="en-US" sz="1800" b="1" dirty="0">
                <a:solidFill>
                  <a:schemeClr val="tx1"/>
                </a:solidFill>
              </a:rPr>
              <a:t>Warm Linac Unit Prototype</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28</a:t>
            </a:fld>
            <a:endParaRPr lang="sv-SE">
              <a:solidFill>
                <a:prstClr val="black">
                  <a:tint val="75000"/>
                </a:prstClr>
              </a:solidFill>
            </a:endParaRPr>
          </a:p>
        </p:txBody>
      </p:sp>
    </p:spTree>
    <p:extLst>
      <p:ext uri="{BB962C8B-B14F-4D97-AF65-F5344CB8AC3E}">
        <p14:creationId xmlns:p14="http://schemas.microsoft.com/office/powerpoint/2010/main" val="2385201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994" y="5967412"/>
            <a:ext cx="7139136" cy="1143000"/>
          </a:xfrm>
        </p:spPr>
        <p:txBody>
          <a:bodyPr/>
          <a:lstStyle/>
          <a:p>
            <a:r>
              <a:rPr lang="sv-SE" dirty="0"/>
              <a:t>Ion source &amp; LEBT installation</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29</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6689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891D-342F-9A4C-8CA2-D8FB9DFF2152}"/>
              </a:ext>
            </a:extLst>
          </p:cNvPr>
          <p:cNvSpPr>
            <a:spLocks noGrp="1"/>
          </p:cNvSpPr>
          <p:nvPr>
            <p:ph type="title"/>
          </p:nvPr>
        </p:nvSpPr>
        <p:spPr/>
        <p:txBody>
          <a:bodyPr/>
          <a:lstStyle/>
          <a:p>
            <a:endParaRPr lang="sv-SE" dirty="0"/>
          </a:p>
        </p:txBody>
      </p:sp>
      <p:sp>
        <p:nvSpPr>
          <p:cNvPr id="3" name="Content Placeholder 2">
            <a:extLst>
              <a:ext uri="{FF2B5EF4-FFF2-40B4-BE49-F238E27FC236}">
                <a16:creationId xmlns:a16="http://schemas.microsoft.com/office/drawing/2014/main" id="{C7F35080-52ED-AB42-ACD1-6FACF1FA96B2}"/>
              </a:ext>
            </a:extLst>
          </p:cNvPr>
          <p:cNvSpPr>
            <a:spLocks noGrp="1"/>
          </p:cNvSpPr>
          <p:nvPr>
            <p:ph idx="1"/>
          </p:nvPr>
        </p:nvSpPr>
        <p:spPr>
          <a:xfrm>
            <a:off x="457200" y="1600200"/>
            <a:ext cx="8229600" cy="4525963"/>
          </a:xfrm>
        </p:spPr>
        <p:txBody>
          <a:bodyPr>
            <a:noAutofit/>
          </a:bodyPr>
          <a:lstStyle/>
          <a:p>
            <a:pPr marL="0" indent="0">
              <a:buNone/>
            </a:pPr>
            <a:endParaRPr lang="en-GB" sz="3200" dirty="0"/>
          </a:p>
          <a:p>
            <a:pPr marL="0" indent="0">
              <a:buNone/>
            </a:pPr>
            <a:r>
              <a:rPr lang="en-GB" sz="3200" dirty="0"/>
              <a:t>Materials and molecules</a:t>
            </a:r>
          </a:p>
          <a:p>
            <a:pPr marL="0" indent="0">
              <a:buNone/>
            </a:pPr>
            <a:endParaRPr lang="en-GB" sz="3200" dirty="0"/>
          </a:p>
          <a:p>
            <a:pPr marL="0" indent="0">
              <a:buNone/>
            </a:pPr>
            <a:r>
              <a:rPr lang="en-GB" sz="3200" dirty="0"/>
              <a:t>Where are the atoms and what do they do?</a:t>
            </a:r>
            <a:endParaRPr lang="en-GB" sz="3200" dirty="0">
              <a:solidFill>
                <a:srgbClr val="0094CA"/>
              </a:solidFill>
            </a:endParaRPr>
          </a:p>
          <a:p>
            <a:pPr marL="0" indent="0">
              <a:buNone/>
            </a:pPr>
            <a:endParaRPr lang="en-GB" sz="3200" dirty="0">
              <a:solidFill>
                <a:srgbClr val="0094CA"/>
              </a:solidFill>
            </a:endParaRPr>
          </a:p>
          <a:p>
            <a:pPr marL="0" indent="0">
              <a:buNone/>
            </a:pPr>
            <a:r>
              <a:rPr lang="en-GB" sz="3200" dirty="0">
                <a:solidFill>
                  <a:srgbClr val="0094CA"/>
                </a:solidFill>
              </a:rPr>
              <a:t>New materials, new drugs, new processes, </a:t>
            </a:r>
            <a:br>
              <a:rPr lang="en-GB" sz="3200" dirty="0">
                <a:solidFill>
                  <a:srgbClr val="0094CA"/>
                </a:solidFill>
              </a:rPr>
            </a:br>
            <a:r>
              <a:rPr lang="en-GB" sz="3200" dirty="0">
                <a:solidFill>
                  <a:srgbClr val="0094CA"/>
                </a:solidFill>
              </a:rPr>
              <a:t>new </a:t>
            </a:r>
            <a:r>
              <a:rPr lang="en-GB" sz="3200">
                <a:solidFill>
                  <a:srgbClr val="0094CA"/>
                </a:solidFill>
              </a:rPr>
              <a:t>energy technologies</a:t>
            </a:r>
            <a:endParaRPr lang="sv-SE" sz="3200" dirty="0">
              <a:solidFill>
                <a:srgbClr val="0094CA"/>
              </a:solidFill>
            </a:endParaRPr>
          </a:p>
        </p:txBody>
      </p:sp>
      <p:sp>
        <p:nvSpPr>
          <p:cNvPr id="4" name="Slide Number Placeholder 3">
            <a:extLst>
              <a:ext uri="{FF2B5EF4-FFF2-40B4-BE49-F238E27FC236}">
                <a16:creationId xmlns:a16="http://schemas.microsoft.com/office/drawing/2014/main" id="{5950D9A2-74D6-C44E-99D5-D6841E7734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384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5372" y="1216223"/>
            <a:ext cx="3409361" cy="1917766"/>
          </a:xfrm>
          <a:prstGeom prst="rect">
            <a:avLst/>
          </a:prstGeom>
          <a:ln w="12700">
            <a:solidFill>
              <a:schemeClr val="bg1"/>
            </a:solidFill>
          </a:ln>
        </p:spPr>
      </p:pic>
      <p:sp>
        <p:nvSpPr>
          <p:cNvPr id="2" name="Title 1"/>
          <p:cNvSpPr>
            <a:spLocks noGrp="1"/>
          </p:cNvSpPr>
          <p:nvPr>
            <p:ph type="title"/>
          </p:nvPr>
        </p:nvSpPr>
        <p:spPr/>
        <p:txBody>
          <a:bodyPr/>
          <a:lstStyle/>
          <a:p>
            <a:r>
              <a:rPr lang="en-GB" dirty="0"/>
              <a:t>CEA – </a:t>
            </a:r>
            <a:r>
              <a:rPr lang="en-US" dirty="0"/>
              <a:t>MB  </a:t>
            </a:r>
            <a:r>
              <a:rPr lang="en-GB" dirty="0"/>
              <a:t>Prototype </a:t>
            </a:r>
            <a:r>
              <a:rPr lang="en-GB" dirty="0" err="1"/>
              <a:t>Cryomodule</a:t>
            </a:r>
            <a:endParaRPr lang="en-GB"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31705C-5BB8-482B-909E-E63E63959BD2}"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931" y="1194779"/>
            <a:ext cx="4374748" cy="2462821"/>
          </a:xfrm>
          <a:prstGeom prst="rect">
            <a:avLst/>
          </a:prstGeom>
          <a:ln w="12700">
            <a:solidFill>
              <a:schemeClr val="bg1"/>
            </a:solidFill>
          </a:ln>
        </p:spPr>
      </p:pic>
      <p:sp>
        <p:nvSpPr>
          <p:cNvPr id="9" name="TextBox 2"/>
          <p:cNvSpPr txBox="1"/>
          <p:nvPr/>
        </p:nvSpPr>
        <p:spPr>
          <a:xfrm>
            <a:off x="3274962" y="1216223"/>
            <a:ext cx="1375717" cy="307777"/>
          </a:xfrm>
          <a:prstGeom prst="rect">
            <a:avLst/>
          </a:prstGeom>
          <a:noFill/>
          <a:ln w="349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March 2017</a:t>
            </a:r>
          </a:p>
        </p:txBody>
      </p:sp>
      <p:sp>
        <p:nvSpPr>
          <p:cNvPr id="12" name="TextBox 2"/>
          <p:cNvSpPr txBox="1"/>
          <p:nvPr/>
        </p:nvSpPr>
        <p:spPr>
          <a:xfrm>
            <a:off x="6705600" y="1252073"/>
            <a:ext cx="1375717" cy="338554"/>
          </a:xfrm>
          <a:prstGeom prst="rect">
            <a:avLst/>
          </a:prstGeom>
          <a:noFill/>
          <a:ln w="349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white"/>
                  </a:solidFill>
                </a:ln>
                <a:solidFill>
                  <a:prstClr val="black"/>
                </a:solidFill>
                <a:effectLst/>
                <a:uLnTx/>
                <a:uFillTx/>
                <a:latin typeface="Calibri"/>
                <a:ea typeface="+mn-ea"/>
                <a:cs typeface="+mn-cs"/>
              </a:rPr>
              <a:t>May 2017</a:t>
            </a:r>
          </a:p>
        </p:txBody>
      </p:sp>
      <p:pic>
        <p:nvPicPr>
          <p:cNvPr id="13"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1696" y="2584302"/>
            <a:ext cx="2974782" cy="2231087"/>
          </a:xfrm>
          <a:prstGeom prst="rect">
            <a:avLst/>
          </a:prstGeom>
          <a:ln w="12700">
            <a:solidFill>
              <a:schemeClr val="bg1"/>
            </a:solidFill>
          </a:ln>
        </p:spPr>
      </p:pic>
      <p:sp>
        <p:nvSpPr>
          <p:cNvPr id="14" name="TextBox 2"/>
          <p:cNvSpPr txBox="1"/>
          <p:nvPr/>
        </p:nvSpPr>
        <p:spPr>
          <a:xfrm>
            <a:off x="7650761" y="2584302"/>
            <a:ext cx="1375717" cy="338554"/>
          </a:xfrm>
          <a:prstGeom prst="rect">
            <a:avLst/>
          </a:prstGeom>
          <a:noFill/>
          <a:ln w="349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white"/>
                  </a:solidFill>
                </a:ln>
                <a:solidFill>
                  <a:prstClr val="black"/>
                </a:solidFill>
                <a:effectLst/>
                <a:uLnTx/>
                <a:uFillTx/>
                <a:latin typeface="Calibri"/>
                <a:ea typeface="+mn-ea"/>
                <a:cs typeface="+mn-cs"/>
              </a:rPr>
              <a:t>July 2017</a:t>
            </a:r>
          </a:p>
        </p:txBody>
      </p:sp>
      <p:pic>
        <p:nvPicPr>
          <p:cNvPr id="15" name="Imag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16150" y="4294529"/>
            <a:ext cx="3175450" cy="2411071"/>
          </a:xfrm>
          <a:prstGeom prst="rect">
            <a:avLst/>
          </a:prstGeom>
          <a:ln w="12700">
            <a:solidFill>
              <a:schemeClr val="bg1"/>
            </a:solidFill>
          </a:ln>
        </p:spPr>
      </p:pic>
      <p:sp>
        <p:nvSpPr>
          <p:cNvPr id="10" name="TextBox 9"/>
          <p:cNvSpPr txBox="1"/>
          <p:nvPr/>
        </p:nvSpPr>
        <p:spPr>
          <a:xfrm>
            <a:off x="222482" y="3714499"/>
            <a:ext cx="3358918" cy="2862322"/>
          </a:xfrm>
          <a:prstGeom prst="rect">
            <a:avLst/>
          </a:prstGeom>
          <a:solidFill>
            <a:schemeClr val="bg1"/>
          </a:solid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Assembly in ISO4 CEA CR</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 medium </a:t>
            </a:r>
            <a:r>
              <a:rPr kumimoji="0" lang="el-GR" sz="2000" b="0" i="0" u="none" strike="noStrike" kern="1200" cap="none" spc="0" normalizeH="0" baseline="0" noProof="0" dirty="0">
                <a:ln>
                  <a:noFill/>
                </a:ln>
                <a:solidFill>
                  <a:prstClr val="black"/>
                </a:solidFill>
                <a:effectLst/>
                <a:uLnTx/>
                <a:uFillTx/>
                <a:latin typeface="Calibri"/>
                <a:ea typeface="+mn-ea"/>
                <a:cs typeface="+mn-cs"/>
              </a:rPr>
              <a:t>β</a:t>
            </a:r>
            <a:r>
              <a:rPr kumimoji="0" lang="en-US" sz="2000" b="0" i="0" u="none" strike="noStrike" kern="1200" cap="none" spc="0" normalizeH="0" baseline="0" noProof="0" dirty="0">
                <a:ln>
                  <a:noFill/>
                </a:ln>
                <a:solidFill>
                  <a:prstClr val="black"/>
                </a:solidFill>
                <a:effectLst/>
                <a:uLnTx/>
                <a:uFillTx/>
                <a:latin typeface="Calibri"/>
                <a:ea typeface="+mn-ea"/>
                <a:cs typeface="+mn-cs"/>
              </a:rPr>
              <a:t>  6 cell elliptical SRF cavities (1 LASA/3 CEA)</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Cooldown at CEA test stand in Sept 2017</a:t>
            </a:r>
          </a:p>
          <a:p>
            <a:pPr marL="636588" marR="0" lvl="1"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 RF operation due to accidental rupture of coupler ceramic</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 couplers at nominal specs</a:t>
            </a:r>
          </a:p>
        </p:txBody>
      </p:sp>
      <p:pic>
        <p:nvPicPr>
          <p:cNvPr id="18" name="Image 6">
            <a:extLst>
              <a:ext uri="{FF2B5EF4-FFF2-40B4-BE49-F238E27FC236}">
                <a16:creationId xmlns:a16="http://schemas.microsoft.com/office/drawing/2014/main" id="{B5E200A6-D30B-D542-8BA9-99ECFE752D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52252" y="4843236"/>
            <a:ext cx="2363898" cy="1862364"/>
          </a:xfrm>
          <a:prstGeom prst="rect">
            <a:avLst/>
          </a:prstGeom>
        </p:spPr>
      </p:pic>
      <p:pic>
        <p:nvPicPr>
          <p:cNvPr id="19" name="Image 9">
            <a:extLst>
              <a:ext uri="{FF2B5EF4-FFF2-40B4-BE49-F238E27FC236}">
                <a16:creationId xmlns:a16="http://schemas.microsoft.com/office/drawing/2014/main" id="{CE0375BD-5C54-9A45-A119-7C6D709816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97916" y="3477309"/>
            <a:ext cx="1653780" cy="1259565"/>
          </a:xfrm>
          <a:prstGeom prst="rect">
            <a:avLst/>
          </a:prstGeom>
          <a:ln w="12700">
            <a:solidFill>
              <a:schemeClr val="bg1"/>
            </a:solidFill>
          </a:ln>
        </p:spPr>
      </p:pic>
      <p:pic>
        <p:nvPicPr>
          <p:cNvPr id="20" name="Picture 19">
            <a:extLst>
              <a:ext uri="{FF2B5EF4-FFF2-40B4-BE49-F238E27FC236}">
                <a16:creationId xmlns:a16="http://schemas.microsoft.com/office/drawing/2014/main" id="{C7DA1735-80AB-C249-B65D-C356240D8A7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98468" y="457294"/>
            <a:ext cx="613389" cy="640080"/>
          </a:xfrm>
          <a:prstGeom prst="rect">
            <a:avLst/>
          </a:prstGeom>
        </p:spPr>
      </p:pic>
    </p:spTree>
    <p:extLst>
      <p:ext uri="{BB962C8B-B14F-4D97-AF65-F5344CB8AC3E}">
        <p14:creationId xmlns:p14="http://schemas.microsoft.com/office/powerpoint/2010/main" val="2541290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Spoke components (CNRS – IPNO)</a:t>
            </a:r>
          </a:p>
        </p:txBody>
      </p:sp>
      <p:sp>
        <p:nvSpPr>
          <p:cNvPr id="3" name="Content Placeholder 2"/>
          <p:cNvSpPr>
            <a:spLocks noGrp="1"/>
          </p:cNvSpPr>
          <p:nvPr>
            <p:ph idx="1"/>
          </p:nvPr>
        </p:nvSpPr>
        <p:spPr/>
        <p:txBody>
          <a:bodyPr>
            <a:normAutofit/>
          </a:bodyPr>
          <a:lstStyle/>
          <a:p>
            <a:r>
              <a:rPr lang="en-GB" sz="2400" dirty="0"/>
              <a:t>Proto </a:t>
            </a:r>
            <a:r>
              <a:rPr lang="en-GB" sz="2400" dirty="0" err="1"/>
              <a:t>Cryomodule</a:t>
            </a:r>
            <a:r>
              <a:rPr lang="en-GB" sz="2400" dirty="0"/>
              <a:t> and </a:t>
            </a:r>
            <a:br>
              <a:rPr lang="en-GB" sz="2400" dirty="0"/>
            </a:br>
            <a:r>
              <a:rPr lang="en-GB" sz="2400" dirty="0"/>
              <a:t>Valve Box in final </a:t>
            </a:r>
            <a:r>
              <a:rPr lang="en-GB" sz="2400" dirty="0" err="1"/>
              <a:t>cryo</a:t>
            </a:r>
            <a:r>
              <a:rPr lang="en-GB" sz="2400" dirty="0"/>
              <a:t> </a:t>
            </a:r>
            <a:br>
              <a:rPr lang="en-GB" sz="2400" dirty="0"/>
            </a:br>
            <a:r>
              <a:rPr lang="en-GB" sz="2400" dirty="0"/>
              <a:t>validation stages at IPNO</a:t>
            </a:r>
          </a:p>
          <a:p>
            <a:pPr lvl="1"/>
            <a:r>
              <a:rPr lang="en-GB" sz="2000" dirty="0"/>
              <a:t>Assemble with 2 cavities </a:t>
            </a:r>
          </a:p>
          <a:p>
            <a:pPr lvl="1"/>
            <a:r>
              <a:rPr lang="en-GB" sz="2000" dirty="0"/>
              <a:t>@ FREIA in May RF High Power</a:t>
            </a:r>
          </a:p>
          <a:p>
            <a:r>
              <a:rPr lang="en-GB" sz="2400" dirty="0"/>
              <a:t>Series cavities fabrication</a:t>
            </a:r>
          </a:p>
          <a:p>
            <a:pPr lvl="1"/>
            <a:r>
              <a:rPr lang="en-GB" sz="2000" dirty="0"/>
              <a:t>In full swing (but power coupler and vacuum vessels in critical path)</a:t>
            </a:r>
          </a:p>
          <a:p>
            <a:pPr lvl="1"/>
            <a:r>
              <a:rPr lang="en-GB" sz="2000" dirty="0"/>
              <a:t>First 4 cavities at IPNO May, then test and release of full series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2" descr="C:\Users\olry\Desktop\Photos ESS\IMG_20180205_162418.jpg">
            <a:extLst>
              <a:ext uri="{FF2B5EF4-FFF2-40B4-BE49-F238E27FC236}">
                <a16:creationId xmlns:a16="http://schemas.microsoft.com/office/drawing/2014/main" id="{1F885B3F-E1A3-5646-82D8-77EE01BA29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447800"/>
            <a:ext cx="4495800" cy="2527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E6F4A595-043E-3E4C-A514-058D56FD4A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4800600"/>
            <a:ext cx="3096344" cy="18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6390545-D693-E149-BC33-EE799D3B69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2400" y="4800600"/>
            <a:ext cx="5165311" cy="186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70529C4E-C638-3349-9724-29804D892B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9400" y="381000"/>
            <a:ext cx="702379" cy="640080"/>
          </a:xfrm>
          <a:prstGeom prst="rect">
            <a:avLst/>
          </a:prstGeom>
        </p:spPr>
      </p:pic>
      <p:sp>
        <p:nvSpPr>
          <p:cNvPr id="9" name="TextBox 8">
            <a:extLst>
              <a:ext uri="{FF2B5EF4-FFF2-40B4-BE49-F238E27FC236}">
                <a16:creationId xmlns:a16="http://schemas.microsoft.com/office/drawing/2014/main" id="{5BCE4998-83AC-CB47-9AC3-1AEC063561A7}"/>
              </a:ext>
            </a:extLst>
          </p:cNvPr>
          <p:cNvSpPr txBox="1"/>
          <p:nvPr/>
        </p:nvSpPr>
        <p:spPr>
          <a:xfrm>
            <a:off x="108863" y="96887"/>
            <a:ext cx="875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C.13.</a:t>
            </a:r>
            <a:r>
              <a:rPr lang="en-US" sz="1400" kern="1200" dirty="0">
                <a:solidFill>
                  <a:prstClr val="white"/>
                </a:solidFill>
                <a:ea typeface="+mn-ea"/>
                <a:cs typeface="+mn-cs"/>
              </a:rPr>
              <a:t>05.b</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9984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MEBT (ESS-Bilbao)</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Content Placeholder 2"/>
          <p:cNvSpPr txBox="1">
            <a:spLocks/>
          </p:cNvSpPr>
          <p:nvPr/>
        </p:nvSpPr>
        <p:spPr>
          <a:xfrm>
            <a:off x="476011" y="6050961"/>
            <a:ext cx="1656184" cy="3303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400" b="0" i="0" u="none" strike="noStrike" kern="1200" cap="none" spc="0" normalizeH="0" baseline="0" noProof="0">
                <a:ln>
                  <a:noFill/>
                </a:ln>
                <a:solidFill>
                  <a:prstClr val="black"/>
                </a:solidFill>
                <a:effectLst/>
                <a:uLnTx/>
                <a:uFillTx/>
                <a:latin typeface="Calibri"/>
                <a:ea typeface="+mn-ea"/>
                <a:cs typeface="+mn-cs"/>
              </a:rPr>
              <a:t>3D model of MEBT</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1960" y="1845484"/>
            <a:ext cx="1706358" cy="1393466"/>
          </a:xfrm>
          <a:prstGeom prst="rect">
            <a:avLst/>
          </a:prstGeom>
        </p:spPr>
      </p:pic>
      <p:sp>
        <p:nvSpPr>
          <p:cNvPr id="3" name="Rectangle 2"/>
          <p:cNvSpPr/>
          <p:nvPr/>
        </p:nvSpPr>
        <p:spPr>
          <a:xfrm>
            <a:off x="5918318" y="1845484"/>
            <a:ext cx="146199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Quadrupole #1 under FAT at Danfysik, front view</a:t>
            </a:r>
            <a:endParaRPr kumimoji="0" lang="sv-SE" sz="1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3717032"/>
            <a:ext cx="2633960" cy="237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7775" y="5262547"/>
            <a:ext cx="778354" cy="1368152"/>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199751" y="3717032"/>
            <a:ext cx="1927201" cy="1080181"/>
          </a:xfrm>
          <a:prstGeom prst="rect">
            <a:avLst/>
          </a:prstGeom>
          <a:noFill/>
          <a:ln>
            <a:noFill/>
          </a:ln>
          <a:extLst>
            <a:ext uri="{53640926-AAD7-44D8-BBD7-CCE9431645EC}">
              <a14:shadowObscured xmlns:a14="http://schemas.microsoft.com/office/drawing/2010/main"/>
            </a:ext>
          </a:extLst>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3558" y="4363971"/>
            <a:ext cx="1620688" cy="1118498"/>
          </a:xfrm>
          <a:prstGeom prst="rect">
            <a:avLst/>
          </a:prstGeom>
        </p:spPr>
      </p:pic>
      <p:sp>
        <p:nvSpPr>
          <p:cNvPr id="18" name="Rectangle 17"/>
          <p:cNvSpPr/>
          <p:nvPr/>
        </p:nvSpPr>
        <p:spPr>
          <a:xfrm>
            <a:off x="456658" y="1853207"/>
            <a:ext cx="3035222" cy="1600438"/>
          </a:xfrm>
          <a:prstGeom prst="rect">
            <a:avLst/>
          </a:prstGeom>
        </p:spPr>
        <p:txBody>
          <a:bodyPr wrap="square">
            <a:spAutoFit/>
          </a:bodyPr>
          <a:lstStyle/>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Quadrupoles	11</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err="1">
                <a:ln>
                  <a:noFill/>
                </a:ln>
                <a:solidFill>
                  <a:prstClr val="black"/>
                </a:solidFill>
                <a:effectLst/>
                <a:uLnTx/>
                <a:uFillTx/>
                <a:latin typeface="Calibri"/>
                <a:ea typeface="+mn-ea"/>
                <a:cs typeface="+mn-cs"/>
              </a:rPr>
              <a:t>Buncher</a:t>
            </a:r>
            <a:r>
              <a:rPr kumimoji="0" lang="en-GB" sz="1400" b="0" i="0" u="none" strike="noStrike" kern="1200" cap="none" spc="0" normalizeH="0" baseline="0" noProof="0" dirty="0">
                <a:ln>
                  <a:noFill/>
                </a:ln>
                <a:solidFill>
                  <a:prstClr val="black"/>
                </a:solidFill>
                <a:effectLst/>
                <a:uLnTx/>
                <a:uFillTx/>
                <a:latin typeface="Calibri"/>
                <a:ea typeface="+mn-ea"/>
                <a:cs typeface="+mn-cs"/>
              </a:rPr>
              <a:t> cavities	3</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Scrapers	2 (+2)</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Choppers	1</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Total length	3.8 m</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Several types of beam instrumentation</a:t>
            </a:r>
          </a:p>
        </p:txBody>
      </p:sp>
      <p:sp>
        <p:nvSpPr>
          <p:cNvPr id="19" name="Content Placeholder 2"/>
          <p:cNvSpPr txBox="1">
            <a:spLocks/>
          </p:cNvSpPr>
          <p:nvPr/>
        </p:nvSpPr>
        <p:spPr>
          <a:xfrm>
            <a:off x="4199750" y="4797213"/>
            <a:ext cx="1262551" cy="7896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400" b="0" i="0" u="none" strike="noStrike" kern="1200" cap="none" spc="0" normalizeH="0" baseline="0" noProof="0">
                <a:ln>
                  <a:noFill/>
                </a:ln>
                <a:solidFill>
                  <a:prstClr val="black"/>
                </a:solidFill>
                <a:effectLst/>
                <a:uLnTx/>
                <a:uFillTx/>
                <a:latin typeface="Calibri"/>
                <a:ea typeface="+mn-ea"/>
                <a:cs typeface="+mn-cs"/>
              </a:rPr>
              <a:t>Buncher cavity copper-plated at GSI</a:t>
            </a:r>
          </a:p>
        </p:txBody>
      </p:sp>
      <p:sp>
        <p:nvSpPr>
          <p:cNvPr id="20" name="Rectangle 19"/>
          <p:cNvSpPr/>
          <p:nvPr/>
        </p:nvSpPr>
        <p:spPr>
          <a:xfrm>
            <a:off x="7085342" y="5465145"/>
            <a:ext cx="18002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Chopper</a:t>
            </a:r>
            <a:endParaRPr kumimoji="0" 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21" name="Content Placeholder 2"/>
          <p:cNvSpPr txBox="1">
            <a:spLocks/>
          </p:cNvSpPr>
          <p:nvPr/>
        </p:nvSpPr>
        <p:spPr>
          <a:xfrm>
            <a:off x="4153166" y="6126712"/>
            <a:ext cx="1584609" cy="5039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400" b="0" i="0" u="none" strike="noStrike" kern="1200" cap="none" spc="0" normalizeH="0" baseline="0" noProof="0">
                <a:ln>
                  <a:noFill/>
                </a:ln>
                <a:solidFill>
                  <a:prstClr val="black"/>
                </a:solidFill>
                <a:effectLst/>
                <a:uLnTx/>
                <a:uFillTx/>
                <a:latin typeface="Calibri"/>
                <a:ea typeface="+mn-ea"/>
                <a:cs typeface="+mn-cs"/>
              </a:rPr>
              <a:t>Power couplers for buncher cavity</a:t>
            </a:r>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1359" y="1865970"/>
            <a:ext cx="864818" cy="1372980"/>
          </a:xfrm>
          <a:prstGeom prst="rect">
            <a:avLst/>
          </a:prstGeom>
        </p:spPr>
      </p:pic>
      <p:sp>
        <p:nvSpPr>
          <p:cNvPr id="24" name="Rectangle 23"/>
          <p:cNvSpPr/>
          <p:nvPr/>
        </p:nvSpPr>
        <p:spPr>
          <a:xfrm>
            <a:off x="7028367" y="2799591"/>
            <a:ext cx="5830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Side view</a:t>
            </a:r>
            <a:endParaRPr kumimoji="0" lang="sv-SE" sz="14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02BE7D93-1D7C-6445-A3B8-8216D8B47455}"/>
              </a:ext>
            </a:extLst>
          </p:cNvPr>
          <p:cNvSpPr txBox="1"/>
          <p:nvPr/>
        </p:nvSpPr>
        <p:spPr>
          <a:xfrm>
            <a:off x="108863" y="96887"/>
            <a:ext cx="875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C.13.</a:t>
            </a:r>
            <a:r>
              <a:rPr lang="en-US" sz="1400" kern="1200" dirty="0">
                <a:solidFill>
                  <a:prstClr val="white"/>
                </a:solidFill>
                <a:ea typeface="+mn-ea"/>
                <a:cs typeface="+mn-cs"/>
              </a:rPr>
              <a:t>05.b</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3572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DTL (INFN – </a:t>
            </a:r>
            <a:r>
              <a:rPr lang="en-US" dirty="0" err="1"/>
              <a:t>Legnaro</a:t>
            </a:r>
            <a:r>
              <a:rPr lang="en-US" dirty="0"/>
              <a: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744989" y="3739965"/>
            <a:ext cx="310693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Mock-up of tank, for bead-pull tests etc.</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C:\Users\U705981\Documents\Monthly reporting\2018-02\DTL\IMG_00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7585" y="4244022"/>
            <a:ext cx="2712339" cy="2035058"/>
          </a:xfrm>
          <a:prstGeom prst="rect">
            <a:avLst/>
          </a:prstGeom>
          <a:noFill/>
          <a:ln>
            <a:noFill/>
          </a:ln>
        </p:spPr>
      </p:pic>
      <p:pic>
        <p:nvPicPr>
          <p:cNvPr id="9" name="Picture 8" descr="C:\Users\U705981\Documents\Monthly reporting\2018-02\DTL\IMG-20180302-WA00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6104" y="1735782"/>
            <a:ext cx="2703820" cy="2029335"/>
          </a:xfrm>
          <a:prstGeom prst="rect">
            <a:avLst/>
          </a:prstGeom>
          <a:noFill/>
          <a:ln>
            <a:noFill/>
          </a:ln>
        </p:spPr>
      </p:pic>
      <p:sp>
        <p:nvSpPr>
          <p:cNvPr id="5" name="Rectangle 4"/>
          <p:cNvSpPr/>
          <p:nvPr/>
        </p:nvSpPr>
        <p:spPr>
          <a:xfrm>
            <a:off x="745568" y="6289575"/>
            <a:ext cx="299851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Copper plated tank section #4-1 at GSI</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4648201" y="1735782"/>
            <a:ext cx="3035222" cy="1600438"/>
          </a:xfrm>
          <a:prstGeom prst="rect">
            <a:avLst/>
          </a:prstGeom>
        </p:spPr>
        <p:txBody>
          <a:bodyPr wrap="square">
            <a:spAutoFit/>
          </a:bodyPr>
          <a:lstStyle/>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sv-SE" sz="1400" b="1" i="0" u="sng" strike="noStrike" kern="1200" cap="none" spc="0" normalizeH="0" baseline="0" noProof="0">
                <a:ln>
                  <a:noFill/>
                </a:ln>
                <a:solidFill>
                  <a:prstClr val="black"/>
                </a:solidFill>
                <a:effectLst/>
                <a:uLnTx/>
                <a:uFillTx/>
                <a:latin typeface="Calibri"/>
                <a:ea typeface="+mn-ea"/>
                <a:cs typeface="+mn-cs"/>
              </a:rPr>
              <a:t>Main parameters</a:t>
            </a:r>
            <a:endParaRPr kumimoji="0" lang="sv-SE" sz="14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Input energy	3.6 MeV</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Output energy	90 MeV</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Number of tanks	5</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Sections per tank	4</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Length	39 m</a:t>
            </a:r>
          </a:p>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Weight</a:t>
            </a:r>
            <a:r>
              <a:rPr kumimoji="0" lang="sv-SE" sz="1400" b="0" i="0" u="none" strike="noStrike" kern="1200" cap="none" spc="0" normalizeH="0" baseline="0" noProof="0" dirty="0">
                <a:ln>
                  <a:noFill/>
                </a:ln>
                <a:solidFill>
                  <a:prstClr val="black"/>
                </a:solidFill>
                <a:effectLst/>
                <a:uLnTx/>
                <a:uFillTx/>
                <a:latin typeface="Calibri"/>
                <a:ea typeface="+mn-ea"/>
                <a:cs typeface="+mn-cs"/>
              </a:rPr>
              <a:t>	34 tons</a:t>
            </a:r>
          </a:p>
        </p:txBody>
      </p:sp>
      <p:graphicFrame>
        <p:nvGraphicFramePr>
          <p:cNvPr id="6" name="Table 5"/>
          <p:cNvGraphicFramePr>
            <a:graphicFrameLocks noGrp="1"/>
          </p:cNvGraphicFramePr>
          <p:nvPr>
            <p:extLst/>
          </p:nvPr>
        </p:nvGraphicFramePr>
        <p:xfrm>
          <a:off x="4139953" y="4109299"/>
          <a:ext cx="4536503" cy="2169781"/>
        </p:xfrm>
        <a:graphic>
          <a:graphicData uri="http://schemas.openxmlformats.org/drawingml/2006/table">
            <a:tbl>
              <a:tblPr>
                <a:tableStyleId>{5C22544A-7EE6-4342-B048-85BDC9FD1C3A}</a:tableStyleId>
              </a:tblPr>
              <a:tblGrid>
                <a:gridCol w="476095">
                  <a:extLst>
                    <a:ext uri="{9D8B030D-6E8A-4147-A177-3AD203B41FA5}">
                      <a16:colId xmlns:a16="http://schemas.microsoft.com/office/drawing/2014/main" val="3881756576"/>
                    </a:ext>
                  </a:extLst>
                </a:gridCol>
                <a:gridCol w="887578">
                  <a:extLst>
                    <a:ext uri="{9D8B030D-6E8A-4147-A177-3AD203B41FA5}">
                      <a16:colId xmlns:a16="http://schemas.microsoft.com/office/drawing/2014/main" val="3107246951"/>
                    </a:ext>
                  </a:extLst>
                </a:gridCol>
                <a:gridCol w="992998">
                  <a:extLst>
                    <a:ext uri="{9D8B030D-6E8A-4147-A177-3AD203B41FA5}">
                      <a16:colId xmlns:a16="http://schemas.microsoft.com/office/drawing/2014/main" val="1790876101"/>
                    </a:ext>
                  </a:extLst>
                </a:gridCol>
                <a:gridCol w="1091616">
                  <a:extLst>
                    <a:ext uri="{9D8B030D-6E8A-4147-A177-3AD203B41FA5}">
                      <a16:colId xmlns:a16="http://schemas.microsoft.com/office/drawing/2014/main" val="1245253113"/>
                    </a:ext>
                  </a:extLst>
                </a:gridCol>
                <a:gridCol w="1088216">
                  <a:extLst>
                    <a:ext uri="{9D8B030D-6E8A-4147-A177-3AD203B41FA5}">
                      <a16:colId xmlns:a16="http://schemas.microsoft.com/office/drawing/2014/main" val="3691170695"/>
                    </a:ext>
                  </a:extLst>
                </a:gridCol>
              </a:tblGrid>
              <a:tr h="579254">
                <a:tc>
                  <a:txBody>
                    <a:bodyPr/>
                    <a:lstStyle/>
                    <a:p>
                      <a:pPr algn="ctr" fontAlgn="b"/>
                      <a:r>
                        <a:rPr lang="sv-SE" sz="1200" u="none" strike="noStrike" dirty="0">
                          <a:effectLst/>
                        </a:rPr>
                        <a:t>Tank #</a:t>
                      </a:r>
                      <a:endParaRPr lang="sv-SE"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BPM's ready</a:t>
                      </a:r>
                      <a:endParaRPr lang="sv-SE"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noProof="0" dirty="0">
                          <a:effectLst/>
                        </a:rPr>
                        <a:t>DT EB</a:t>
                      </a:r>
                      <a:r>
                        <a:rPr lang="en-GB" sz="1200" u="none" strike="noStrike" baseline="0" noProof="0" dirty="0">
                          <a:effectLst/>
                        </a:rPr>
                        <a:t> weld</a:t>
                      </a:r>
                      <a:r>
                        <a:rPr lang="en-GB" sz="1200" u="none" strike="noStrike" noProof="0" dirty="0">
                          <a:effectLst/>
                        </a:rPr>
                        <a:t>ed (except BPM)</a:t>
                      </a:r>
                      <a:endParaRPr lang="en-GB" sz="1200" b="1"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noProof="0" dirty="0">
                          <a:effectLst/>
                        </a:rPr>
                        <a:t>DT RFI (BPM's included)</a:t>
                      </a:r>
                      <a:endParaRPr lang="en-GB" sz="1200" b="1"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u="none" strike="noStrike" noProof="0" dirty="0">
                          <a:effectLst/>
                        </a:rPr>
                        <a:t>RFI (forecast)</a:t>
                      </a:r>
                      <a:endParaRPr lang="en-GB" sz="1200" b="1" i="0" u="none" strike="noStrike" noProof="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9527022"/>
                  </a:ext>
                </a:extLst>
              </a:tr>
              <a:tr h="320029">
                <a:tc>
                  <a:txBody>
                    <a:bodyPr/>
                    <a:lstStyle/>
                    <a:p>
                      <a:pPr algn="ctr" fontAlgn="b"/>
                      <a:r>
                        <a:rPr lang="sv-SE" sz="1200" b="1" u="none" strike="noStrike" dirty="0">
                          <a:effectLst/>
                        </a:rPr>
                        <a:t>T4</a:t>
                      </a:r>
                      <a:endParaRPr lang="sv-SE"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2018-09-30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2018-06-30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2018-11-30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b="1" u="none" strike="noStrike" dirty="0">
                          <a:effectLst/>
                        </a:rPr>
                        <a:t>2019-01-01</a:t>
                      </a:r>
                      <a:endParaRPr lang="sv-SE"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6004136"/>
                  </a:ext>
                </a:extLst>
              </a:tr>
              <a:tr h="310411">
                <a:tc>
                  <a:txBody>
                    <a:bodyPr/>
                    <a:lstStyle/>
                    <a:p>
                      <a:pPr algn="ctr" fontAlgn="b"/>
                      <a:r>
                        <a:rPr lang="sv-SE" sz="1200" b="1" u="none" strike="noStrike">
                          <a:effectLst/>
                        </a:rPr>
                        <a:t>T1</a:t>
                      </a:r>
                      <a:endParaRPr lang="sv-SE"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2018-09-30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2018-07-31</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2018-11-30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b="1" u="none" strike="noStrike" dirty="0">
                          <a:effectLst/>
                        </a:rPr>
                        <a:t>2019-02-10</a:t>
                      </a:r>
                      <a:endParaRPr lang="sv-SE"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7601905"/>
                  </a:ext>
                </a:extLst>
              </a:tr>
              <a:tr h="320029">
                <a:tc>
                  <a:txBody>
                    <a:bodyPr/>
                    <a:lstStyle/>
                    <a:p>
                      <a:pPr algn="ctr" fontAlgn="b"/>
                      <a:r>
                        <a:rPr lang="sv-SE" sz="1200" b="1" u="none" strike="noStrike">
                          <a:effectLst/>
                        </a:rPr>
                        <a:t>T3</a:t>
                      </a:r>
                      <a:endParaRPr lang="sv-SE"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2018-09-30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2018-09-30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2019-01-10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b="1" u="none" strike="noStrike" dirty="0">
                          <a:effectLst/>
                        </a:rPr>
                        <a:t>2019-03-15</a:t>
                      </a:r>
                      <a:endParaRPr lang="sv-SE"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0789504"/>
                  </a:ext>
                </a:extLst>
              </a:tr>
              <a:tr h="320029">
                <a:tc>
                  <a:txBody>
                    <a:bodyPr/>
                    <a:lstStyle/>
                    <a:p>
                      <a:pPr algn="ctr" fontAlgn="b"/>
                      <a:r>
                        <a:rPr lang="sv-SE" sz="1200" b="1" u="none" strike="noStrike">
                          <a:effectLst/>
                        </a:rPr>
                        <a:t>T2</a:t>
                      </a:r>
                      <a:endParaRPr lang="sv-SE"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2018-09-30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2019-05-30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2019-05-30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b="1" u="none" strike="noStrike" dirty="0">
                          <a:effectLst/>
                        </a:rPr>
                        <a:t>2019-06-05</a:t>
                      </a:r>
                      <a:endParaRPr lang="sv-SE"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9158757"/>
                  </a:ext>
                </a:extLst>
              </a:tr>
              <a:tr h="320029">
                <a:tc>
                  <a:txBody>
                    <a:bodyPr/>
                    <a:lstStyle/>
                    <a:p>
                      <a:pPr algn="ctr" fontAlgn="b"/>
                      <a:r>
                        <a:rPr lang="sv-SE" sz="1200" b="1" u="none" strike="noStrike" dirty="0">
                          <a:effectLst/>
                        </a:rPr>
                        <a:t>T5</a:t>
                      </a:r>
                      <a:endParaRPr lang="sv-SE"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dirty="0">
                          <a:effectLst/>
                        </a:rPr>
                        <a:t>2018-09-30</a:t>
                      </a:r>
                      <a:endParaRPr lang="sv-SE"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2019-05-30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u="none" strike="noStrike">
                          <a:effectLst/>
                        </a:rPr>
                        <a:t>2019-05-30</a:t>
                      </a:r>
                      <a:endParaRPr lang="sv-SE"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200" b="1" u="none" strike="noStrike" dirty="0">
                          <a:effectLst/>
                        </a:rPr>
                        <a:t>2019-09-30</a:t>
                      </a:r>
                      <a:endParaRPr lang="sv-SE"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1666781"/>
                  </a:ext>
                </a:extLst>
              </a:tr>
            </a:tbl>
          </a:graphicData>
        </a:graphic>
      </p:graphicFrame>
      <p:sp>
        <p:nvSpPr>
          <p:cNvPr id="7" name="Rectangle 6"/>
          <p:cNvSpPr/>
          <p:nvPr/>
        </p:nvSpPr>
        <p:spPr>
          <a:xfrm>
            <a:off x="5809727" y="3769295"/>
            <a:ext cx="1159933" cy="307777"/>
          </a:xfrm>
          <a:prstGeom prst="rect">
            <a:avLst/>
          </a:prstGeom>
        </p:spPr>
        <p:txBody>
          <a:bodyPr wrap="none">
            <a:spAutoFit/>
          </a:bodyPr>
          <a:lstStyle/>
          <a:p>
            <a:pPr marL="0" marR="0" lvl="0" indent="0" algn="l" defTabSz="968375" rtl="0" eaLnBrk="1" fontAlgn="auto" latinLnBrk="0" hangingPunct="1">
              <a:lnSpc>
                <a:spcPct val="100000"/>
              </a:lnSpc>
              <a:spcBef>
                <a:spcPts val="0"/>
              </a:spcBef>
              <a:spcAft>
                <a:spcPts val="0"/>
              </a:spcAft>
              <a:buClrTx/>
              <a:buSzTx/>
              <a:buFontTx/>
              <a:buNone/>
              <a:tabLst>
                <a:tab pos="1882775" algn="l"/>
              </a:tabLst>
              <a:defRPr/>
            </a:pPr>
            <a:r>
              <a:rPr kumimoji="0" lang="en-GB" sz="1400" b="1" i="0" u="sng" strike="noStrike" kern="1200" cap="none" spc="0" normalizeH="0" baseline="0" noProof="0">
                <a:ln>
                  <a:noFill/>
                </a:ln>
                <a:solidFill>
                  <a:prstClr val="black"/>
                </a:solidFill>
                <a:effectLst/>
                <a:uLnTx/>
                <a:uFillTx/>
                <a:latin typeface="Calibri"/>
                <a:ea typeface="+mn-ea"/>
                <a:cs typeface="+mn-cs"/>
              </a:rPr>
              <a:t>DTL schedule</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9B792AA-81FB-9541-A84D-AAF62FE81BBE}"/>
              </a:ext>
            </a:extLst>
          </p:cNvPr>
          <p:cNvSpPr txBox="1"/>
          <p:nvPr/>
        </p:nvSpPr>
        <p:spPr>
          <a:xfrm>
            <a:off x="108863" y="96887"/>
            <a:ext cx="875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C.13.</a:t>
            </a:r>
            <a:r>
              <a:rPr lang="en-US" sz="1400" kern="1200" dirty="0">
                <a:solidFill>
                  <a:prstClr val="white"/>
                </a:solidFill>
                <a:ea typeface="+mn-ea"/>
                <a:cs typeface="+mn-cs"/>
              </a:rPr>
              <a:t>05.b</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52609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Target components are in construction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EDC02DC3-4347-F64A-AD66-9DF085A79BE8}"/>
              </a:ext>
            </a:extLst>
          </p:cNvPr>
          <p:cNvSpPr txBox="1"/>
          <p:nvPr/>
        </p:nvSpPr>
        <p:spPr>
          <a:xfrm>
            <a:off x="247513" y="4567533"/>
            <a:ext cx="20136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Target moderator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cryoplant</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coldbox</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Slide Number Placeholder 3"/>
          <p:cNvSpPr txBox="1">
            <a:spLocks/>
          </p:cNvSpPr>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sv-SE"/>
            </a:defPPr>
            <a:lvl1pPr marL="0" algn="r" defTabSz="914400" rtl="0" eaLnBrk="1" latinLnBrk="0" hangingPunct="1">
              <a:spcBef>
                <a:spcPts val="600"/>
              </a:spcBef>
              <a:buFont typeface="Arial" charset="0"/>
              <a:buChar char="•"/>
              <a:defRPr sz="2800" kern="1200">
                <a:solidFill>
                  <a:schemeClr val="tx1"/>
                </a:solidFill>
                <a:latin typeface="Calibri" charset="0"/>
                <a:ea typeface="ＭＳ Ｐゴシック" charset="-128"/>
                <a:cs typeface="+mn-cs"/>
              </a:defRPr>
            </a:lvl1pPr>
            <a:lvl2pPr marL="742950" indent="-285750" algn="l" defTabSz="914400" rtl="0" eaLnBrk="1" latinLnBrk="0" hangingPunct="1">
              <a:spcBef>
                <a:spcPct val="20000"/>
              </a:spcBef>
              <a:buFont typeface="Arial" charset="0"/>
              <a:buChar char="–"/>
              <a:defRPr sz="2400" kern="1200">
                <a:solidFill>
                  <a:schemeClr val="tx1"/>
                </a:solidFill>
                <a:latin typeface="Calibri" charset="0"/>
                <a:ea typeface="ＭＳ Ｐゴシック" charset="-128"/>
                <a:cs typeface="+mn-cs"/>
              </a:defRPr>
            </a:lvl2pPr>
            <a:lvl3pPr marL="1143000" indent="-228600" algn="l" defTabSz="914400" rtl="0" eaLnBrk="1" latinLnBrk="0" hangingPunct="1">
              <a:spcBef>
                <a:spcPct val="20000"/>
              </a:spcBef>
              <a:buFont typeface="Arial" charset="0"/>
              <a:buChar char="•"/>
              <a:defRPr sz="2000" kern="1200">
                <a:solidFill>
                  <a:schemeClr val="tx1"/>
                </a:solidFill>
                <a:latin typeface="Calibri" charset="0"/>
                <a:ea typeface="ＭＳ Ｐゴシック" charset="-128"/>
                <a:cs typeface="+mn-cs"/>
              </a:defRPr>
            </a:lvl3pPr>
            <a:lvl4pPr marL="1600200" indent="-228600" algn="l" defTabSz="914400" rtl="0" eaLnBrk="1" latinLnBrk="0" hangingPunct="1">
              <a:spcBef>
                <a:spcPct val="20000"/>
              </a:spcBef>
              <a:buFont typeface="Arial" charset="0"/>
              <a:buChar char="–"/>
              <a:defRPr sz="1800" kern="1200">
                <a:solidFill>
                  <a:schemeClr val="tx1"/>
                </a:solidFill>
                <a:latin typeface="Calibri" charset="0"/>
                <a:ea typeface="ＭＳ Ｐゴシック" charset="-128"/>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Calibri" charset="0"/>
                <a:ea typeface="ＭＳ Ｐゴシック" charset="-128"/>
                <a:cs typeface="+mn-cs"/>
              </a:defRPr>
            </a:lvl5pPr>
            <a:lvl6pPr marL="25146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charset="0"/>
                <a:ea typeface="ＭＳ Ｐゴシック" charset="-128"/>
                <a:cs typeface="+mn-cs"/>
              </a:defRPr>
            </a:lvl6pPr>
            <a:lvl7pPr marL="29718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charset="0"/>
                <a:ea typeface="ＭＳ Ｐゴシック" charset="-128"/>
                <a:cs typeface="+mn-cs"/>
              </a:defRPr>
            </a:lvl7pPr>
            <a:lvl8pPr marL="34290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charset="0"/>
                <a:ea typeface="ＭＳ Ｐゴシック" charset="-128"/>
                <a:cs typeface="+mn-cs"/>
              </a:defRPr>
            </a:lvl8pPr>
            <a:lvl9pPr marL="3886200" indent="-228600" algn="l" defTabSz="914400" rtl="0" eaLnBrk="0" fontAlgn="base" latinLnBrk="0" hangingPunct="0">
              <a:spcBef>
                <a:spcPct val="20000"/>
              </a:spcBef>
              <a:spcAft>
                <a:spcPct val="0"/>
              </a:spcAft>
              <a:buFont typeface="Arial" charset="0"/>
              <a:buChar char="»"/>
              <a:defRPr sz="2000" kern="1200">
                <a:solidFill>
                  <a:schemeClr val="tx1"/>
                </a:solidFill>
                <a:latin typeface="Calibri" charset="0"/>
                <a:ea typeface="ＭＳ Ｐゴシック" charset="-128"/>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453620C-F079-4C4C-B702-D53754BBFF7F}" type="slidenum">
              <a:rPr kumimoji="0" lang="en-GB" altLang="x-none"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GB" altLang="x-none"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grpSp>
        <p:nvGrpSpPr>
          <p:cNvPr id="12" name="Group 11">
            <a:extLst>
              <a:ext uri="{FF2B5EF4-FFF2-40B4-BE49-F238E27FC236}">
                <a16:creationId xmlns:a16="http://schemas.microsoft.com/office/drawing/2014/main" id="{6DA5F4FC-2E82-154A-A5B2-8579AD19E0D3}"/>
              </a:ext>
            </a:extLst>
          </p:cNvPr>
          <p:cNvGrpSpPr/>
          <p:nvPr/>
        </p:nvGrpSpPr>
        <p:grpSpPr>
          <a:xfrm>
            <a:off x="5770562" y="966787"/>
            <a:ext cx="2916238" cy="2035969"/>
            <a:chOff x="6264275" y="2883694"/>
            <a:chExt cx="2916238" cy="2035969"/>
          </a:xfrm>
        </p:grpSpPr>
        <p:pic>
          <p:nvPicPr>
            <p:cNvPr id="13" name="Picture 9"/>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64275" y="2883694"/>
              <a:ext cx="287972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5"/>
            <p:cNvSpPr txBox="1">
              <a:spLocks noChangeArrowheads="1"/>
            </p:cNvSpPr>
            <p:nvPr/>
          </p:nvSpPr>
          <p:spPr bwMode="auto">
            <a:xfrm>
              <a:off x="6372225" y="4581525"/>
              <a:ext cx="2808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Font typeface="Arial" charset="0"/>
                <a:buChar char="•"/>
                <a:defRPr sz="2800">
                  <a:solidFill>
                    <a:schemeClr val="tx1"/>
                  </a:solidFill>
                  <a:latin typeface="Calibri" charset="0"/>
                  <a:ea typeface="ＭＳ Ｐゴシック" charset="-128"/>
                </a:defRPr>
              </a:lvl1pPr>
              <a:lvl2pPr marL="742950" indent="-285750">
                <a:spcBef>
                  <a:spcPct val="20000"/>
                </a:spcBef>
                <a:buFont typeface="Arial" charset="0"/>
                <a:buChar char="–"/>
                <a:defRPr sz="2400">
                  <a:solidFill>
                    <a:schemeClr val="tx1"/>
                  </a:solidFill>
                  <a:latin typeface="Calibri" charset="0"/>
                  <a:ea typeface="ＭＳ Ｐゴシック" charset="-128"/>
                </a:defRPr>
              </a:lvl2pPr>
              <a:lvl3pPr marL="1143000" indent="-228600">
                <a:spcBef>
                  <a:spcPct val="20000"/>
                </a:spcBef>
                <a:buFont typeface="Arial" charset="0"/>
                <a:buChar char="•"/>
                <a:defRPr sz="20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Calibri" charset="0"/>
                  <a:ea typeface="ＭＳ Ｐゴシック" charset="-128"/>
                  <a:cs typeface="+mn-cs"/>
                </a:rPr>
                <a:t>Cryogenic moderator prototype</a:t>
              </a:r>
            </a:p>
          </p:txBody>
        </p:sp>
      </p:grpSp>
      <p:grpSp>
        <p:nvGrpSpPr>
          <p:cNvPr id="15" name="Group 14">
            <a:extLst>
              <a:ext uri="{FF2B5EF4-FFF2-40B4-BE49-F238E27FC236}">
                <a16:creationId xmlns:a16="http://schemas.microsoft.com/office/drawing/2014/main" id="{7ED72230-DF97-3B4E-A111-C2DE2CFED140}"/>
              </a:ext>
            </a:extLst>
          </p:cNvPr>
          <p:cNvGrpSpPr/>
          <p:nvPr/>
        </p:nvGrpSpPr>
        <p:grpSpPr>
          <a:xfrm>
            <a:off x="6127059" y="3047642"/>
            <a:ext cx="2912175" cy="1892895"/>
            <a:chOff x="6537550" y="3226002"/>
            <a:chExt cx="2912175" cy="1892895"/>
          </a:xfrm>
        </p:grpSpPr>
        <p:pic>
          <p:nvPicPr>
            <p:cNvPr id="16" name="Picture 15">
              <a:extLst>
                <a:ext uri="{FF2B5EF4-FFF2-40B4-BE49-F238E27FC236}">
                  <a16:creationId xmlns:a16="http://schemas.microsoft.com/office/drawing/2014/main" id="{5DE19657-0D5D-C346-AEB3-5D4C251A5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0059" y="3226002"/>
              <a:ext cx="2154412" cy="1618156"/>
            </a:xfrm>
            <a:prstGeom prst="rect">
              <a:avLst/>
            </a:prstGeom>
          </p:spPr>
        </p:pic>
        <p:sp>
          <p:nvSpPr>
            <p:cNvPr id="17" name="TextBox 16">
              <a:extLst>
                <a:ext uri="{FF2B5EF4-FFF2-40B4-BE49-F238E27FC236}">
                  <a16:creationId xmlns:a16="http://schemas.microsoft.com/office/drawing/2014/main" id="{D3DFC1BA-749B-3D49-9549-4C712F41A118}"/>
                </a:ext>
              </a:extLst>
            </p:cNvPr>
            <p:cNvSpPr txBox="1"/>
            <p:nvPr/>
          </p:nvSpPr>
          <p:spPr>
            <a:xfrm>
              <a:off x="6537550" y="4811120"/>
              <a:ext cx="2912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Calibri"/>
                  <a:ea typeface="+mn-ea"/>
                  <a:cs typeface="+mn-cs"/>
                </a:rPr>
                <a:t>Reflector</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err="1">
                  <a:ln>
                    <a:noFill/>
                  </a:ln>
                  <a:solidFill>
                    <a:prstClr val="black"/>
                  </a:solidFill>
                  <a:effectLst/>
                  <a:uLnTx/>
                  <a:uFillTx/>
                  <a:latin typeface="Calibri"/>
                  <a:ea typeface="+mn-ea"/>
                  <a:cs typeface="+mn-cs"/>
                </a:rPr>
                <a:t>Vessel</a:t>
              </a:r>
              <a:r>
                <a:rPr kumimoji="0" lang="sv-SE" sz="1400" b="0" i="0" u="none" strike="noStrike" kern="1200" cap="none" spc="0" normalizeH="0" baseline="0" noProof="0" dirty="0">
                  <a:ln>
                    <a:noFill/>
                  </a:ln>
                  <a:solidFill>
                    <a:prstClr val="black"/>
                  </a:solidFill>
                  <a:effectLst/>
                  <a:uLnTx/>
                  <a:uFillTx/>
                  <a:latin typeface="Calibri"/>
                  <a:ea typeface="+mn-ea"/>
                  <a:cs typeface="+mn-cs"/>
                </a:rPr>
                <a:t> &amp; Cold Moderator</a:t>
              </a:r>
            </a:p>
          </p:txBody>
        </p:sp>
      </p:grpSp>
      <p:grpSp>
        <p:nvGrpSpPr>
          <p:cNvPr id="18" name="Group 17">
            <a:extLst>
              <a:ext uri="{FF2B5EF4-FFF2-40B4-BE49-F238E27FC236}">
                <a16:creationId xmlns:a16="http://schemas.microsoft.com/office/drawing/2014/main" id="{0B0FD034-6B4C-0F45-943C-8E47DB49B16A}"/>
              </a:ext>
            </a:extLst>
          </p:cNvPr>
          <p:cNvGrpSpPr/>
          <p:nvPr/>
        </p:nvGrpSpPr>
        <p:grpSpPr>
          <a:xfrm>
            <a:off x="6140248" y="4958456"/>
            <a:ext cx="2912175" cy="1902447"/>
            <a:chOff x="6527913" y="4955553"/>
            <a:chExt cx="2912175" cy="1902447"/>
          </a:xfrm>
        </p:grpSpPr>
        <p:pic>
          <p:nvPicPr>
            <p:cNvPr id="19" name="Picture 18">
              <a:extLst>
                <a:ext uri="{FF2B5EF4-FFF2-40B4-BE49-F238E27FC236}">
                  <a16:creationId xmlns:a16="http://schemas.microsoft.com/office/drawing/2014/main" id="{B5E12B7E-3A1D-EA4A-BEB4-4DA09EA139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2104" y="4955553"/>
              <a:ext cx="2153955" cy="1617813"/>
            </a:xfrm>
            <a:prstGeom prst="rect">
              <a:avLst/>
            </a:prstGeom>
          </p:spPr>
        </p:pic>
        <p:sp>
          <p:nvSpPr>
            <p:cNvPr id="20" name="TextBox 19">
              <a:extLst>
                <a:ext uri="{FF2B5EF4-FFF2-40B4-BE49-F238E27FC236}">
                  <a16:creationId xmlns:a16="http://schemas.microsoft.com/office/drawing/2014/main" id="{82E695C8-D41F-DF40-8C32-9039884ECD98}"/>
                </a:ext>
              </a:extLst>
            </p:cNvPr>
            <p:cNvSpPr txBox="1"/>
            <p:nvPr/>
          </p:nvSpPr>
          <p:spPr>
            <a:xfrm>
              <a:off x="6527913" y="6550223"/>
              <a:ext cx="2912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Calibri"/>
                  <a:ea typeface="+mn-ea"/>
                  <a:cs typeface="+mn-cs"/>
                </a:rPr>
                <a:t>Thermal</a:t>
              </a:r>
              <a:r>
                <a:rPr kumimoji="0" lang="sv-SE" sz="1400" b="0" i="0" u="none" strike="noStrike" kern="1200" cap="none" spc="0" normalizeH="0" baseline="0" noProof="0" dirty="0">
                  <a:ln>
                    <a:noFill/>
                  </a:ln>
                  <a:solidFill>
                    <a:prstClr val="black"/>
                  </a:solidFill>
                  <a:effectLst/>
                  <a:uLnTx/>
                  <a:uFillTx/>
                  <a:latin typeface="Calibri"/>
                  <a:ea typeface="+mn-ea"/>
                  <a:cs typeface="+mn-cs"/>
                </a:rPr>
                <a:t> Moderator</a:t>
              </a:r>
            </a:p>
          </p:txBody>
        </p:sp>
      </p:grpSp>
      <p:sp>
        <p:nvSpPr>
          <p:cNvPr id="23" name="TextBox 22">
            <a:extLst>
              <a:ext uri="{FF2B5EF4-FFF2-40B4-BE49-F238E27FC236}">
                <a16:creationId xmlns:a16="http://schemas.microsoft.com/office/drawing/2014/main" id="{051BE96A-C8F6-DF41-9B07-0BEA6B9030FF}"/>
              </a:ext>
            </a:extLst>
          </p:cNvPr>
          <p:cNvSpPr txBox="1"/>
          <p:nvPr/>
        </p:nvSpPr>
        <p:spPr>
          <a:xfrm>
            <a:off x="908348" y="5652939"/>
            <a:ext cx="208793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Tungsten cassette in target wheel prototype</a:t>
            </a:r>
          </a:p>
        </p:txBody>
      </p:sp>
      <p:pic>
        <p:nvPicPr>
          <p:cNvPr id="24" name="Picture 23">
            <a:extLst>
              <a:ext uri="{FF2B5EF4-FFF2-40B4-BE49-F238E27FC236}">
                <a16:creationId xmlns:a16="http://schemas.microsoft.com/office/drawing/2014/main" id="{96501BCD-5E2B-7D41-B1ED-15E7E81E5D24}"/>
              </a:ext>
            </a:extLst>
          </p:cNvPr>
          <p:cNvPicPr/>
          <p:nvPr/>
        </p:nvPicPr>
        <p:blipFill>
          <a:blip r:embed="rId6" cstate="screen">
            <a:extLst>
              <a:ext uri="{28A0092B-C50C-407E-A947-70E740481C1C}">
                <a14:useLocalDpi xmlns:a14="http://schemas.microsoft.com/office/drawing/2010/main"/>
              </a:ext>
            </a:extLst>
          </a:blip>
          <a:stretch>
            <a:fillRect/>
          </a:stretch>
        </p:blipFill>
        <p:spPr>
          <a:xfrm>
            <a:off x="304399" y="1516778"/>
            <a:ext cx="3972272" cy="3017702"/>
          </a:xfrm>
          <a:prstGeom prst="rect">
            <a:avLst/>
          </a:prstGeom>
        </p:spPr>
      </p:pic>
      <p:pic>
        <p:nvPicPr>
          <p:cNvPr id="21" name="Picture 20">
            <a:extLst>
              <a:ext uri="{FF2B5EF4-FFF2-40B4-BE49-F238E27FC236}">
                <a16:creationId xmlns:a16="http://schemas.microsoft.com/office/drawing/2014/main" id="{C1B867A3-FFE8-1742-9302-EA89BDFB3E99}"/>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3060662" y="3922440"/>
            <a:ext cx="3010822" cy="2630686"/>
          </a:xfrm>
          <a:prstGeom prst="rect">
            <a:avLst/>
          </a:prstGeom>
          <a:noFill/>
          <a:ln>
            <a:noFill/>
          </a:ln>
        </p:spPr>
      </p:pic>
      <p:sp>
        <p:nvSpPr>
          <p:cNvPr id="22" name="TextBox 21">
            <a:extLst>
              <a:ext uri="{FF2B5EF4-FFF2-40B4-BE49-F238E27FC236}">
                <a16:creationId xmlns:a16="http://schemas.microsoft.com/office/drawing/2014/main" id="{F4F9886B-E7C4-894F-A61B-B125203C6DE2}"/>
              </a:ext>
            </a:extLst>
          </p:cNvPr>
          <p:cNvSpPr txBox="1"/>
          <p:nvPr/>
        </p:nvSpPr>
        <p:spPr>
          <a:xfrm>
            <a:off x="108863" y="96887"/>
            <a:ext cx="875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C.13.</a:t>
            </a:r>
            <a:r>
              <a:rPr lang="en-US" sz="1400" kern="1200" dirty="0">
                <a:solidFill>
                  <a:prstClr val="white"/>
                </a:solidFill>
                <a:ea typeface="+mn-ea"/>
                <a:cs typeface="+mn-cs"/>
              </a:rPr>
              <a:t>05.b</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5718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67" y="167160"/>
            <a:ext cx="7139136" cy="1143000"/>
          </a:xfrm>
        </p:spPr>
        <p:txBody>
          <a:bodyPr/>
          <a:lstStyle/>
          <a:p>
            <a:r>
              <a:rPr lang="en-GB" dirty="0" err="1"/>
              <a:t>Rebaselined</a:t>
            </a:r>
            <a:r>
              <a:rPr lang="en-GB" dirty="0"/>
              <a:t> ESS schedule</a:t>
            </a:r>
          </a:p>
        </p:txBody>
      </p:sp>
      <p:sp>
        <p:nvSpPr>
          <p:cNvPr id="11" name="Rectangle 10"/>
          <p:cNvSpPr/>
          <p:nvPr/>
        </p:nvSpPr>
        <p:spPr>
          <a:xfrm>
            <a:off x="395536" y="2808182"/>
            <a:ext cx="3705746" cy="4037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Accelerator + ICS</a:t>
            </a:r>
          </a:p>
        </p:txBody>
      </p:sp>
      <p:sp>
        <p:nvSpPr>
          <p:cNvPr id="24" name="Rectangle 23"/>
          <p:cNvSpPr/>
          <p:nvPr/>
        </p:nvSpPr>
        <p:spPr>
          <a:xfrm>
            <a:off x="394810" y="4162422"/>
            <a:ext cx="4786790" cy="39321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CF + Target + NSS (Bunker+TBL) + ICS</a:t>
            </a:r>
          </a:p>
        </p:txBody>
      </p:sp>
      <p:sp>
        <p:nvSpPr>
          <p:cNvPr id="18" name="Right Brace 17"/>
          <p:cNvSpPr/>
          <p:nvPr/>
        </p:nvSpPr>
        <p:spPr>
          <a:xfrm rot="5400000">
            <a:off x="4569637" y="3104662"/>
            <a:ext cx="183456" cy="11201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02388C73-E991-3A46-A5A6-4AAA2A127D66}"/>
              </a:ext>
            </a:extLst>
          </p:cNvPr>
          <p:cNvGrpSpPr/>
          <p:nvPr/>
        </p:nvGrpSpPr>
        <p:grpSpPr>
          <a:xfrm>
            <a:off x="395536" y="1447800"/>
            <a:ext cx="8496944" cy="256222"/>
            <a:chOff x="3947204" y="1484784"/>
            <a:chExt cx="6313428" cy="360040"/>
          </a:xfrm>
        </p:grpSpPr>
        <p:sp>
          <p:nvSpPr>
            <p:cNvPr id="43" name="Rectangle 42">
              <a:extLst>
                <a:ext uri="{FF2B5EF4-FFF2-40B4-BE49-F238E27FC236}">
                  <a16:creationId xmlns:a16="http://schemas.microsoft.com/office/drawing/2014/main" id="{60520E45-9C88-8B48-8BB0-8CE4AFD5EF98}"/>
                </a:ext>
              </a:extLst>
            </p:cNvPr>
            <p:cNvSpPr/>
            <p:nvPr/>
          </p:nvSpPr>
          <p:spPr>
            <a:xfrm>
              <a:off x="3947204"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2018</a:t>
              </a:r>
            </a:p>
          </p:txBody>
        </p:sp>
        <p:sp>
          <p:nvSpPr>
            <p:cNvPr id="44" name="Rectangle 43">
              <a:extLst>
                <a:ext uri="{FF2B5EF4-FFF2-40B4-BE49-F238E27FC236}">
                  <a16:creationId xmlns:a16="http://schemas.microsoft.com/office/drawing/2014/main" id="{547E711C-708F-2342-9278-FA900265C7A4}"/>
                </a:ext>
              </a:extLst>
            </p:cNvPr>
            <p:cNvSpPr/>
            <p:nvPr/>
          </p:nvSpPr>
          <p:spPr>
            <a:xfrm>
              <a:off x="4739292"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2019</a:t>
              </a:r>
            </a:p>
          </p:txBody>
        </p:sp>
        <p:sp>
          <p:nvSpPr>
            <p:cNvPr id="45" name="Rectangle 44">
              <a:extLst>
                <a:ext uri="{FF2B5EF4-FFF2-40B4-BE49-F238E27FC236}">
                  <a16:creationId xmlns:a16="http://schemas.microsoft.com/office/drawing/2014/main" id="{5A7338E9-D599-2C4B-871E-3A22427D7CAB}"/>
                </a:ext>
              </a:extLst>
            </p:cNvPr>
            <p:cNvSpPr/>
            <p:nvPr/>
          </p:nvSpPr>
          <p:spPr>
            <a:xfrm>
              <a:off x="5531380"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2020</a:t>
              </a:r>
            </a:p>
          </p:txBody>
        </p:sp>
        <p:sp>
          <p:nvSpPr>
            <p:cNvPr id="46" name="Rectangle 45">
              <a:extLst>
                <a:ext uri="{FF2B5EF4-FFF2-40B4-BE49-F238E27FC236}">
                  <a16:creationId xmlns:a16="http://schemas.microsoft.com/office/drawing/2014/main" id="{87D5A4D4-A84C-A044-B4A0-D9EC7D6B127D}"/>
                </a:ext>
              </a:extLst>
            </p:cNvPr>
            <p:cNvSpPr/>
            <p:nvPr/>
          </p:nvSpPr>
          <p:spPr>
            <a:xfrm>
              <a:off x="63234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2021</a:t>
              </a:r>
            </a:p>
          </p:txBody>
        </p:sp>
        <p:sp>
          <p:nvSpPr>
            <p:cNvPr id="47" name="Rectangle 46">
              <a:extLst>
                <a:ext uri="{FF2B5EF4-FFF2-40B4-BE49-F238E27FC236}">
                  <a16:creationId xmlns:a16="http://schemas.microsoft.com/office/drawing/2014/main" id="{A5A31C87-962A-824B-A055-16D9087532AB}"/>
                </a:ext>
              </a:extLst>
            </p:cNvPr>
            <p:cNvSpPr/>
            <p:nvPr/>
          </p:nvSpPr>
          <p:spPr>
            <a:xfrm>
              <a:off x="71155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2022</a:t>
              </a:r>
            </a:p>
          </p:txBody>
        </p:sp>
        <p:sp>
          <p:nvSpPr>
            <p:cNvPr id="48" name="Rectangle 47">
              <a:extLst>
                <a:ext uri="{FF2B5EF4-FFF2-40B4-BE49-F238E27FC236}">
                  <a16:creationId xmlns:a16="http://schemas.microsoft.com/office/drawing/2014/main" id="{60932C98-3928-F24A-8BC4-C25786B9D7BD}"/>
                </a:ext>
              </a:extLst>
            </p:cNvPr>
            <p:cNvSpPr/>
            <p:nvPr/>
          </p:nvSpPr>
          <p:spPr>
            <a:xfrm>
              <a:off x="78843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2023</a:t>
              </a:r>
            </a:p>
          </p:txBody>
        </p:sp>
        <p:sp>
          <p:nvSpPr>
            <p:cNvPr id="49" name="Rectangle 48">
              <a:extLst>
                <a:ext uri="{FF2B5EF4-FFF2-40B4-BE49-F238E27FC236}">
                  <a16:creationId xmlns:a16="http://schemas.microsoft.com/office/drawing/2014/main" id="{0F5AE180-E445-0F46-99CF-8575735442F3}"/>
                </a:ext>
              </a:extLst>
            </p:cNvPr>
            <p:cNvSpPr/>
            <p:nvPr/>
          </p:nvSpPr>
          <p:spPr>
            <a:xfrm>
              <a:off x="86764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2024</a:t>
              </a:r>
            </a:p>
          </p:txBody>
        </p:sp>
        <p:sp>
          <p:nvSpPr>
            <p:cNvPr id="50" name="Rectangle 49">
              <a:extLst>
                <a:ext uri="{FF2B5EF4-FFF2-40B4-BE49-F238E27FC236}">
                  <a16:creationId xmlns:a16="http://schemas.microsoft.com/office/drawing/2014/main" id="{CB77CE49-3FF7-3844-842E-29A69A254A4B}"/>
                </a:ext>
              </a:extLst>
            </p:cNvPr>
            <p:cNvSpPr/>
            <p:nvPr/>
          </p:nvSpPr>
          <p:spPr>
            <a:xfrm>
              <a:off x="9468544" y="1484784"/>
              <a:ext cx="792088" cy="360040"/>
            </a:xfrm>
            <a:prstGeom prst="rect">
              <a:avLst/>
            </a:prstGeom>
            <a:solidFill>
              <a:schemeClr val="tx2">
                <a:lumMod val="20000"/>
                <a:lumOff val="80000"/>
              </a:scheme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2025</a:t>
              </a:r>
            </a:p>
          </p:txBody>
        </p:sp>
      </p:grpSp>
      <p:sp>
        <p:nvSpPr>
          <p:cNvPr id="51" name="Diamond 50">
            <a:extLst>
              <a:ext uri="{FF2B5EF4-FFF2-40B4-BE49-F238E27FC236}">
                <a16:creationId xmlns:a16="http://schemas.microsoft.com/office/drawing/2014/main" id="{5E8441DE-FE85-454D-A8EE-A2B195644139}"/>
              </a:ext>
            </a:extLst>
          </p:cNvPr>
          <p:cNvSpPr/>
          <p:nvPr/>
        </p:nvSpPr>
        <p:spPr>
          <a:xfrm>
            <a:off x="3661619" y="314096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9F33A9-B1CC-E147-B51B-236E8930D924}"/>
              </a:ext>
            </a:extLst>
          </p:cNvPr>
          <p:cNvSpPr txBox="1"/>
          <p:nvPr/>
        </p:nvSpPr>
        <p:spPr>
          <a:xfrm>
            <a:off x="1988327" y="3212976"/>
            <a:ext cx="17195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Beam on Dump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(570 MeV)</a:t>
            </a:r>
          </a:p>
        </p:txBody>
      </p:sp>
      <p:sp>
        <p:nvSpPr>
          <p:cNvPr id="9" name="TextBox 8">
            <a:extLst>
              <a:ext uri="{FF2B5EF4-FFF2-40B4-BE49-F238E27FC236}">
                <a16:creationId xmlns:a16="http://schemas.microsoft.com/office/drawing/2014/main" id="{E6EDDAF6-282A-5B4F-8B83-21689E3423D5}"/>
              </a:ext>
            </a:extLst>
          </p:cNvPr>
          <p:cNvSpPr txBox="1"/>
          <p:nvPr/>
        </p:nvSpPr>
        <p:spPr>
          <a:xfrm>
            <a:off x="3347863" y="3707740"/>
            <a:ext cx="4413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Accelerator Schedule Float to BOT</a:t>
            </a:r>
          </a:p>
        </p:txBody>
      </p:sp>
      <p:sp>
        <p:nvSpPr>
          <p:cNvPr id="52" name="Diamond 51">
            <a:extLst>
              <a:ext uri="{FF2B5EF4-FFF2-40B4-BE49-F238E27FC236}">
                <a16:creationId xmlns:a16="http://schemas.microsoft.com/office/drawing/2014/main" id="{9532FCFB-EC29-0246-A7D2-AE71C4129DF3}"/>
              </a:ext>
            </a:extLst>
          </p:cNvPr>
          <p:cNvSpPr/>
          <p:nvPr/>
        </p:nvSpPr>
        <p:spPr>
          <a:xfrm>
            <a:off x="4021659" y="314096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CD36F6E-2D78-264E-988E-F1B518B4A21D}"/>
              </a:ext>
            </a:extLst>
          </p:cNvPr>
          <p:cNvSpPr txBox="1"/>
          <p:nvPr/>
        </p:nvSpPr>
        <p:spPr>
          <a:xfrm>
            <a:off x="4307216" y="3220418"/>
            <a:ext cx="18517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Accelerator RBOT</a:t>
            </a:r>
          </a:p>
        </p:txBody>
      </p:sp>
      <p:sp>
        <p:nvSpPr>
          <p:cNvPr id="53" name="Diamond 52">
            <a:extLst>
              <a:ext uri="{FF2B5EF4-FFF2-40B4-BE49-F238E27FC236}">
                <a16:creationId xmlns:a16="http://schemas.microsoft.com/office/drawing/2014/main" id="{17D8785B-E6A5-BD47-83D8-AD3FC20AB138}"/>
              </a:ext>
            </a:extLst>
          </p:cNvPr>
          <p:cNvSpPr/>
          <p:nvPr/>
        </p:nvSpPr>
        <p:spPr>
          <a:xfrm>
            <a:off x="827584"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8BD6A2C4-190B-B344-90CC-F0A78DBC99D5}"/>
              </a:ext>
            </a:extLst>
          </p:cNvPr>
          <p:cNvSpPr/>
          <p:nvPr/>
        </p:nvSpPr>
        <p:spPr>
          <a:xfrm>
            <a:off x="2267744"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CB2BF9DA-4291-9B40-B39E-E2498ABB5B4D}"/>
              </a:ext>
            </a:extLst>
          </p:cNvPr>
          <p:cNvSpPr/>
          <p:nvPr/>
        </p:nvSpPr>
        <p:spPr>
          <a:xfrm>
            <a:off x="2797523"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43B0B5C-E83F-FD4B-A8C2-EDD6398165E7}"/>
              </a:ext>
            </a:extLst>
          </p:cNvPr>
          <p:cNvSpPr txBox="1"/>
          <p:nvPr/>
        </p:nvSpPr>
        <p:spPr>
          <a:xfrm>
            <a:off x="200772" y="1844824"/>
            <a:ext cx="3507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Warm LINAC Commissioning Steps</a:t>
            </a:r>
          </a:p>
        </p:txBody>
      </p:sp>
      <p:sp>
        <p:nvSpPr>
          <p:cNvPr id="13" name="TextBox 12">
            <a:extLst>
              <a:ext uri="{FF2B5EF4-FFF2-40B4-BE49-F238E27FC236}">
                <a16:creationId xmlns:a16="http://schemas.microsoft.com/office/drawing/2014/main" id="{0FA83A02-2D04-A342-B497-4688BF5FD57F}"/>
              </a:ext>
            </a:extLst>
          </p:cNvPr>
          <p:cNvSpPr txBox="1"/>
          <p:nvPr/>
        </p:nvSpPr>
        <p:spPr>
          <a:xfrm>
            <a:off x="4337301" y="1714267"/>
            <a:ext cx="7117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BOT</a:t>
            </a:r>
          </a:p>
        </p:txBody>
      </p:sp>
      <p:sp>
        <p:nvSpPr>
          <p:cNvPr id="59" name="TextBox 58">
            <a:extLst>
              <a:ext uri="{FF2B5EF4-FFF2-40B4-BE49-F238E27FC236}">
                <a16:creationId xmlns:a16="http://schemas.microsoft.com/office/drawing/2014/main" id="{3E09293B-5BB4-334A-85DB-7BC786A9221F}"/>
              </a:ext>
            </a:extLst>
          </p:cNvPr>
          <p:cNvSpPr txBox="1"/>
          <p:nvPr/>
        </p:nvSpPr>
        <p:spPr>
          <a:xfrm>
            <a:off x="5724128" y="1700808"/>
            <a:ext cx="902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SOUP</a:t>
            </a:r>
          </a:p>
        </p:txBody>
      </p:sp>
      <p:sp>
        <p:nvSpPr>
          <p:cNvPr id="60" name="TextBox 59">
            <a:extLst>
              <a:ext uri="{FF2B5EF4-FFF2-40B4-BE49-F238E27FC236}">
                <a16:creationId xmlns:a16="http://schemas.microsoft.com/office/drawing/2014/main" id="{39970D6E-3217-224D-A3D2-5D9CC9A104AA}"/>
              </a:ext>
            </a:extLst>
          </p:cNvPr>
          <p:cNvSpPr txBox="1"/>
          <p:nvPr/>
        </p:nvSpPr>
        <p:spPr>
          <a:xfrm>
            <a:off x="8127869" y="1974031"/>
            <a:ext cx="7019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EOC</a:t>
            </a:r>
          </a:p>
        </p:txBody>
      </p:sp>
      <p:sp>
        <p:nvSpPr>
          <p:cNvPr id="23" name="4-Point Star 22">
            <a:extLst>
              <a:ext uri="{FF2B5EF4-FFF2-40B4-BE49-F238E27FC236}">
                <a16:creationId xmlns:a16="http://schemas.microsoft.com/office/drawing/2014/main" id="{55318053-B1AB-7C4A-BB7D-558287045189}"/>
              </a:ext>
            </a:extLst>
          </p:cNvPr>
          <p:cNvSpPr/>
          <p:nvPr/>
        </p:nvSpPr>
        <p:spPr>
          <a:xfrm>
            <a:off x="4986349" y="1795383"/>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4-Point Star 61">
            <a:extLst>
              <a:ext uri="{FF2B5EF4-FFF2-40B4-BE49-F238E27FC236}">
                <a16:creationId xmlns:a16="http://schemas.microsoft.com/office/drawing/2014/main" id="{0D9B7E53-D33B-F04D-8681-1D9A42B5565F}"/>
              </a:ext>
            </a:extLst>
          </p:cNvPr>
          <p:cNvSpPr/>
          <p:nvPr/>
        </p:nvSpPr>
        <p:spPr>
          <a:xfrm>
            <a:off x="8633900" y="1795383"/>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Diamond 62">
            <a:extLst>
              <a:ext uri="{FF2B5EF4-FFF2-40B4-BE49-F238E27FC236}">
                <a16:creationId xmlns:a16="http://schemas.microsoft.com/office/drawing/2014/main" id="{61BE28C4-D7F0-0C4B-9CCF-A9C7CB166DFC}"/>
              </a:ext>
            </a:extLst>
          </p:cNvPr>
          <p:cNvSpPr/>
          <p:nvPr/>
        </p:nvSpPr>
        <p:spPr>
          <a:xfrm>
            <a:off x="2221459"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Diamond 67">
            <a:extLst>
              <a:ext uri="{FF2B5EF4-FFF2-40B4-BE49-F238E27FC236}">
                <a16:creationId xmlns:a16="http://schemas.microsoft.com/office/drawing/2014/main" id="{E06C357B-3447-894A-9DD6-8B7DD513BFF4}"/>
              </a:ext>
            </a:extLst>
          </p:cNvPr>
          <p:cNvSpPr/>
          <p:nvPr/>
        </p:nvSpPr>
        <p:spPr>
          <a:xfrm>
            <a:off x="4813747"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DE788C30-A05F-BB42-A528-81C6193E0A77}"/>
              </a:ext>
            </a:extLst>
          </p:cNvPr>
          <p:cNvSpPr txBox="1"/>
          <p:nvPr/>
        </p:nvSpPr>
        <p:spPr>
          <a:xfrm>
            <a:off x="179512" y="4562835"/>
            <a:ext cx="212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Access for Monolith Installation</a:t>
            </a:r>
          </a:p>
        </p:txBody>
      </p:sp>
      <p:sp>
        <p:nvSpPr>
          <p:cNvPr id="71" name="TextBox 70">
            <a:extLst>
              <a:ext uri="{FF2B5EF4-FFF2-40B4-BE49-F238E27FC236}">
                <a16:creationId xmlns:a16="http://schemas.microsoft.com/office/drawing/2014/main" id="{43A4A6C7-D046-8B4E-BB76-63750FBB3A2E}"/>
              </a:ext>
            </a:extLst>
          </p:cNvPr>
          <p:cNvSpPr txBox="1"/>
          <p:nvPr/>
        </p:nvSpPr>
        <p:spPr>
          <a:xfrm>
            <a:off x="3347864" y="4582869"/>
            <a:ext cx="1436819" cy="381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Target RBOT</a:t>
            </a:r>
          </a:p>
        </p:txBody>
      </p:sp>
      <p:sp>
        <p:nvSpPr>
          <p:cNvPr id="72" name="Diamond 71">
            <a:extLst>
              <a:ext uri="{FF2B5EF4-FFF2-40B4-BE49-F238E27FC236}">
                <a16:creationId xmlns:a16="http://schemas.microsoft.com/office/drawing/2014/main" id="{00F05CB9-0778-E646-B615-D820A3C20AE7}"/>
              </a:ext>
            </a:extLst>
          </p:cNvPr>
          <p:cNvSpPr/>
          <p:nvPr/>
        </p:nvSpPr>
        <p:spPr>
          <a:xfrm>
            <a:off x="5101779"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8AA908F3-A84A-9745-A139-612E332502E7}"/>
              </a:ext>
            </a:extLst>
          </p:cNvPr>
          <p:cNvSpPr txBox="1"/>
          <p:nvPr/>
        </p:nvSpPr>
        <p:spPr>
          <a:xfrm>
            <a:off x="5148064" y="4334037"/>
            <a:ext cx="211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Bunker and Test Beam Line RBOT</a:t>
            </a:r>
          </a:p>
        </p:txBody>
      </p:sp>
      <p:sp>
        <p:nvSpPr>
          <p:cNvPr id="74" name="Rectangle 73">
            <a:extLst>
              <a:ext uri="{FF2B5EF4-FFF2-40B4-BE49-F238E27FC236}">
                <a16:creationId xmlns:a16="http://schemas.microsoft.com/office/drawing/2014/main" id="{AA1AC354-CD9B-5643-942A-C31E52C09418}"/>
              </a:ext>
            </a:extLst>
          </p:cNvPr>
          <p:cNvSpPr/>
          <p:nvPr/>
        </p:nvSpPr>
        <p:spPr>
          <a:xfrm>
            <a:off x="405573" y="5504831"/>
            <a:ext cx="8509827" cy="42429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NSS Instruments + ICS</a:t>
            </a:r>
          </a:p>
        </p:txBody>
      </p:sp>
      <p:sp>
        <p:nvSpPr>
          <p:cNvPr id="80" name="Diamond 79">
            <a:extLst>
              <a:ext uri="{FF2B5EF4-FFF2-40B4-BE49-F238E27FC236}">
                <a16:creationId xmlns:a16="http://schemas.microsoft.com/office/drawing/2014/main" id="{906F7DC3-E275-7148-9558-DCC1AA2F4E7D}"/>
              </a:ext>
            </a:extLst>
          </p:cNvPr>
          <p:cNvSpPr/>
          <p:nvPr/>
        </p:nvSpPr>
        <p:spPr>
          <a:xfrm>
            <a:off x="5126297"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440E5666-194F-014D-8870-F09CBFA7DA93}"/>
              </a:ext>
            </a:extLst>
          </p:cNvPr>
          <p:cNvSpPr txBox="1"/>
          <p:nvPr/>
        </p:nvSpPr>
        <p:spPr>
          <a:xfrm>
            <a:off x="3856426" y="6239053"/>
            <a:ext cx="2730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Start beam commissioning for 1st Instruments</a:t>
            </a:r>
          </a:p>
        </p:txBody>
      </p:sp>
      <p:sp>
        <p:nvSpPr>
          <p:cNvPr id="85" name="Diamond 84">
            <a:extLst>
              <a:ext uri="{FF2B5EF4-FFF2-40B4-BE49-F238E27FC236}">
                <a16:creationId xmlns:a16="http://schemas.microsoft.com/office/drawing/2014/main" id="{59C6BD5D-DAF6-874E-A94F-5F26C33446B9}"/>
              </a:ext>
            </a:extLst>
          </p:cNvPr>
          <p:cNvSpPr/>
          <p:nvPr/>
        </p:nvSpPr>
        <p:spPr>
          <a:xfrm>
            <a:off x="8820249" y="510835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Diamond 85">
            <a:extLst>
              <a:ext uri="{FF2B5EF4-FFF2-40B4-BE49-F238E27FC236}">
                <a16:creationId xmlns:a16="http://schemas.microsoft.com/office/drawing/2014/main" id="{6B9206AA-49D5-664B-8730-D504E897731B}"/>
              </a:ext>
            </a:extLst>
          </p:cNvPr>
          <p:cNvSpPr/>
          <p:nvPr/>
        </p:nvSpPr>
        <p:spPr>
          <a:xfrm>
            <a:off x="6591499"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045244FE-B0F5-0644-A5EB-2F8E51CB3E53}"/>
              </a:ext>
            </a:extLst>
          </p:cNvPr>
          <p:cNvSpPr txBox="1"/>
          <p:nvPr/>
        </p:nvSpPr>
        <p:spPr>
          <a:xfrm>
            <a:off x="5725705" y="4922693"/>
            <a:ext cx="32012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15</a:t>
            </a:r>
            <a:r>
              <a:rPr kumimoji="0" lang="en-GB" sz="1800" b="0" i="0" u="none" strike="noStrike" kern="1200" cap="none" spc="0" normalizeH="0" baseline="30000" noProof="0">
                <a:ln>
                  <a:noFill/>
                </a:ln>
                <a:solidFill>
                  <a:prstClr val="black"/>
                </a:solidFill>
                <a:effectLst/>
                <a:uLnTx/>
                <a:uFillTx/>
                <a:latin typeface="Calibri"/>
                <a:ea typeface="+mn-ea"/>
                <a:cs typeface="+mn-cs"/>
              </a:rPr>
              <a:t>th</a:t>
            </a:r>
            <a:r>
              <a:rPr kumimoji="0" lang="en-GB" sz="1800" b="0" i="0" u="none" strike="noStrike" kern="1200" cap="none" spc="0" normalizeH="0" baseline="0" noProof="0">
                <a:ln>
                  <a:noFill/>
                </a:ln>
                <a:solidFill>
                  <a:prstClr val="black"/>
                </a:solidFill>
                <a:effectLst/>
                <a:uLnTx/>
                <a:uFillTx/>
                <a:latin typeface="Calibri"/>
                <a:ea typeface="+mn-ea"/>
                <a:cs typeface="+mn-cs"/>
              </a:rPr>
              <a:t> Instrument Complete (Ready for hot commissioning)</a:t>
            </a:r>
          </a:p>
        </p:txBody>
      </p:sp>
      <p:sp>
        <p:nvSpPr>
          <p:cNvPr id="89" name="Diamond 88">
            <a:extLst>
              <a:ext uri="{FF2B5EF4-FFF2-40B4-BE49-F238E27FC236}">
                <a16:creationId xmlns:a16="http://schemas.microsoft.com/office/drawing/2014/main" id="{07D80071-9CFF-9744-A22A-DC5CBF4539F4}"/>
              </a:ext>
            </a:extLst>
          </p:cNvPr>
          <p:cNvSpPr/>
          <p:nvPr/>
        </p:nvSpPr>
        <p:spPr>
          <a:xfrm>
            <a:off x="1958027" y="5835969"/>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0EC1422A-A630-2B4B-9059-08FC826AD294}"/>
              </a:ext>
            </a:extLst>
          </p:cNvPr>
          <p:cNvSpPr/>
          <p:nvPr/>
        </p:nvSpPr>
        <p:spPr>
          <a:xfrm>
            <a:off x="3923928" y="583857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EF25F498-248B-3045-B96F-E05D8DBB72EF}"/>
              </a:ext>
            </a:extLst>
          </p:cNvPr>
          <p:cNvSpPr/>
          <p:nvPr/>
        </p:nvSpPr>
        <p:spPr>
          <a:xfrm>
            <a:off x="3491880"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D3CD0900-9986-8A45-AC55-AF5F4717994C}"/>
              </a:ext>
            </a:extLst>
          </p:cNvPr>
          <p:cNvSpPr txBox="1"/>
          <p:nvPr/>
        </p:nvSpPr>
        <p:spPr>
          <a:xfrm>
            <a:off x="6825283" y="6130786"/>
            <a:ext cx="936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SOUP</a:t>
            </a:r>
          </a:p>
        </p:txBody>
      </p:sp>
      <p:sp>
        <p:nvSpPr>
          <p:cNvPr id="93" name="TextBox 92">
            <a:extLst>
              <a:ext uri="{FF2B5EF4-FFF2-40B4-BE49-F238E27FC236}">
                <a16:creationId xmlns:a16="http://schemas.microsoft.com/office/drawing/2014/main" id="{191A4BC9-6191-D94D-98BE-80A57B83F306}"/>
              </a:ext>
            </a:extLst>
          </p:cNvPr>
          <p:cNvSpPr txBox="1"/>
          <p:nvPr/>
        </p:nvSpPr>
        <p:spPr>
          <a:xfrm>
            <a:off x="1347454" y="6165304"/>
            <a:ext cx="23863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Instrument Hall Access for Start of Installation</a:t>
            </a:r>
          </a:p>
        </p:txBody>
      </p:sp>
      <p:cxnSp>
        <p:nvCxnSpPr>
          <p:cNvPr id="4" name="Straight Arrow Connector 3">
            <a:extLst>
              <a:ext uri="{FF2B5EF4-FFF2-40B4-BE49-F238E27FC236}">
                <a16:creationId xmlns:a16="http://schemas.microsoft.com/office/drawing/2014/main" id="{920709AE-C5CC-0D4E-B986-A86CBDAA5EF8}"/>
              </a:ext>
            </a:extLst>
          </p:cNvPr>
          <p:cNvCxnSpPr>
            <a:cxnSpLocks/>
          </p:cNvCxnSpPr>
          <p:nvPr/>
        </p:nvCxnSpPr>
        <p:spPr>
          <a:xfrm flipH="1" flipV="1">
            <a:off x="2153360" y="6121618"/>
            <a:ext cx="387267" cy="78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7C3818F-CFB7-6C4A-87E5-077357CE4969}"/>
              </a:ext>
            </a:extLst>
          </p:cNvPr>
          <p:cNvCxnSpPr>
            <a:cxnSpLocks/>
          </p:cNvCxnSpPr>
          <p:nvPr/>
        </p:nvCxnSpPr>
        <p:spPr>
          <a:xfrm flipV="1">
            <a:off x="2540627" y="5929128"/>
            <a:ext cx="951253" cy="27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9F0CCA-E784-5941-949F-1CC559507A10}"/>
              </a:ext>
            </a:extLst>
          </p:cNvPr>
          <p:cNvCxnSpPr>
            <a:cxnSpLocks/>
          </p:cNvCxnSpPr>
          <p:nvPr/>
        </p:nvCxnSpPr>
        <p:spPr>
          <a:xfrm flipV="1">
            <a:off x="2484727" y="6021288"/>
            <a:ext cx="1367193" cy="179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D555DC3-3789-A445-96B4-0988BBC1549F}"/>
              </a:ext>
            </a:extLst>
          </p:cNvPr>
          <p:cNvSpPr/>
          <p:nvPr/>
        </p:nvSpPr>
        <p:spPr>
          <a:xfrm>
            <a:off x="4101282" y="2808182"/>
            <a:ext cx="1156517" cy="424667"/>
          </a:xfrm>
          <a:prstGeom prst="rect">
            <a:avLst/>
          </a:prstGeom>
          <a:solidFill>
            <a:schemeClr val="accent3">
              <a:lumMod val="75000"/>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Hi-Beta Install</a:t>
            </a:r>
          </a:p>
        </p:txBody>
      </p:sp>
      <p:sp>
        <p:nvSpPr>
          <p:cNvPr id="64" name="Right Brace 63">
            <a:extLst>
              <a:ext uri="{FF2B5EF4-FFF2-40B4-BE49-F238E27FC236}">
                <a16:creationId xmlns:a16="http://schemas.microsoft.com/office/drawing/2014/main" id="{734024C2-6FDA-8E41-AC0D-5E64C2181D1E}"/>
              </a:ext>
            </a:extLst>
          </p:cNvPr>
          <p:cNvSpPr/>
          <p:nvPr/>
        </p:nvSpPr>
        <p:spPr>
          <a:xfrm rot="5400000" flipH="1">
            <a:off x="1729352" y="1231087"/>
            <a:ext cx="338193" cy="21417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Diamond 65">
            <a:extLst>
              <a:ext uri="{FF2B5EF4-FFF2-40B4-BE49-F238E27FC236}">
                <a16:creationId xmlns:a16="http://schemas.microsoft.com/office/drawing/2014/main" id="{D15E2AF5-D198-B048-9397-25EBFF09F960}"/>
              </a:ext>
            </a:extLst>
          </p:cNvPr>
          <p:cNvSpPr/>
          <p:nvPr/>
        </p:nvSpPr>
        <p:spPr>
          <a:xfrm>
            <a:off x="4572000"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11C12DB-B994-4241-BCFF-D03D467225BC}"/>
              </a:ext>
            </a:extLst>
          </p:cNvPr>
          <p:cNvSpPr txBox="1"/>
          <p:nvPr/>
        </p:nvSpPr>
        <p:spPr>
          <a:xfrm>
            <a:off x="3191900" y="2132856"/>
            <a:ext cx="1956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1.3 GeV Capability Installed</a:t>
            </a:r>
          </a:p>
        </p:txBody>
      </p:sp>
      <p:sp>
        <p:nvSpPr>
          <p:cNvPr id="65" name="4-Point Star 64">
            <a:extLst>
              <a:ext uri="{FF2B5EF4-FFF2-40B4-BE49-F238E27FC236}">
                <a16:creationId xmlns:a16="http://schemas.microsoft.com/office/drawing/2014/main" id="{7CC8856B-630F-E14B-B628-9C12192F5718}"/>
              </a:ext>
            </a:extLst>
          </p:cNvPr>
          <p:cNvSpPr/>
          <p:nvPr/>
        </p:nvSpPr>
        <p:spPr>
          <a:xfrm>
            <a:off x="6444208" y="1796579"/>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1" name="Straight Connector 60">
            <a:extLst>
              <a:ext uri="{FF2B5EF4-FFF2-40B4-BE49-F238E27FC236}">
                <a16:creationId xmlns:a16="http://schemas.microsoft.com/office/drawing/2014/main" id="{2A559C42-8301-E641-9D70-C47B099C9A73}"/>
              </a:ext>
            </a:extLst>
          </p:cNvPr>
          <p:cNvCxnSpPr>
            <a:cxnSpLocks/>
          </p:cNvCxnSpPr>
          <p:nvPr/>
        </p:nvCxnSpPr>
        <p:spPr>
          <a:xfrm flipH="1">
            <a:off x="10134900" y="1498419"/>
            <a:ext cx="3756" cy="53869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16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7" grpId="0"/>
      <p:bldP spid="9" grpId="0"/>
      <p:bldP spid="52" grpId="0" animBg="1"/>
      <p:bldP spid="10" grpId="0"/>
      <p:bldP spid="53" grpId="0" animBg="1"/>
      <p:bldP spid="54" grpId="0" animBg="1"/>
      <p:bldP spid="55" grpId="0" animBg="1"/>
      <p:bldP spid="12" grpId="0"/>
      <p:bldP spid="13" grpId="0"/>
      <p:bldP spid="59" grpId="0"/>
      <p:bldP spid="60" grpId="0"/>
      <p:bldP spid="23" grpId="0" animBg="1"/>
      <p:bldP spid="62" grpId="0" animBg="1"/>
      <p:bldP spid="63" grpId="0" animBg="1"/>
      <p:bldP spid="68" grpId="0" animBg="1"/>
      <p:bldP spid="69" grpId="0"/>
      <p:bldP spid="71" grpId="0"/>
      <p:bldP spid="72" grpId="0" animBg="1"/>
      <p:bldP spid="73" grpId="0"/>
      <p:bldP spid="80" grpId="0" animBg="1"/>
      <p:bldP spid="84" grpId="0"/>
      <p:bldP spid="85" grpId="0" animBg="1"/>
      <p:bldP spid="86" grpId="0" animBg="1"/>
      <p:bldP spid="87" grpId="0"/>
      <p:bldP spid="89" grpId="0" animBg="1"/>
      <p:bldP spid="90" grpId="0" animBg="1"/>
      <p:bldP spid="91" grpId="0" animBg="1"/>
      <p:bldP spid="92" grpId="0"/>
      <p:bldP spid="93" grpId="0"/>
      <p:bldP spid="58" grpId="0" animBg="1"/>
      <p:bldP spid="64" grpId="0" animBg="1"/>
      <p:bldP spid="66" grpId="0" animBg="1"/>
      <p:bldP spid="5" grpId="0"/>
      <p:bldP spid="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80000" cy="6858000"/>
          </a:xfrm>
          <a:prstGeom prst="rect">
            <a:avLst/>
          </a:prstGeom>
          <a:solidFill>
            <a:schemeClr val="bg1">
              <a:lumMod val="85000"/>
            </a:schemeClr>
          </a:solidFill>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4679332" y="4582582"/>
            <a:ext cx="1253665" cy="1006657"/>
          </a:xfrm>
          <a:prstGeom prst="rect">
            <a:avLst/>
          </a:prstGeom>
          <a:solidFill>
            <a:srgbClr val="FFC000">
              <a:alpha val="37000"/>
            </a:srgbClr>
          </a:solidFill>
          <a:ln w="539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ie 9"/>
          <p:cNvSpPr/>
          <p:nvPr/>
        </p:nvSpPr>
        <p:spPr>
          <a:xfrm>
            <a:off x="971770" y="2501615"/>
            <a:ext cx="2735792" cy="3096344"/>
          </a:xfrm>
          <a:prstGeom prst="pie">
            <a:avLst>
              <a:gd name="adj1" fmla="val 5250430"/>
              <a:gd name="adj2" fmla="val 12222113"/>
            </a:avLst>
          </a:prstGeom>
          <a:solidFill>
            <a:srgbClr val="FFC000">
              <a:alpha val="50000"/>
            </a:srgbClr>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1"/>
          <p:cNvSpPr/>
          <p:nvPr/>
        </p:nvSpPr>
        <p:spPr>
          <a:xfrm>
            <a:off x="5512189" y="5804527"/>
            <a:ext cx="3367314" cy="792825"/>
          </a:xfrm>
          <a:custGeom>
            <a:avLst/>
            <a:gdLst>
              <a:gd name="connsiteX0" fmla="*/ 0 w 3367314"/>
              <a:gd name="connsiteY0" fmla="*/ 1059543 h 1059543"/>
              <a:gd name="connsiteX1" fmla="*/ 3367314 w 3367314"/>
              <a:gd name="connsiteY1" fmla="*/ 1059543 h 1059543"/>
              <a:gd name="connsiteX2" fmla="*/ 3352800 w 3367314"/>
              <a:gd name="connsiteY2" fmla="*/ 0 h 1059543"/>
              <a:gd name="connsiteX3" fmla="*/ 885371 w 3367314"/>
              <a:gd name="connsiteY3" fmla="*/ 0 h 1059543"/>
            </a:gdLst>
            <a:ahLst/>
            <a:cxnLst>
              <a:cxn ang="0">
                <a:pos x="connsiteX0" y="connsiteY0"/>
              </a:cxn>
              <a:cxn ang="0">
                <a:pos x="connsiteX1" y="connsiteY1"/>
              </a:cxn>
              <a:cxn ang="0">
                <a:pos x="connsiteX2" y="connsiteY2"/>
              </a:cxn>
              <a:cxn ang="0">
                <a:pos x="connsiteX3" y="connsiteY3"/>
              </a:cxn>
            </a:cxnLst>
            <a:rect l="l" t="t" r="r" b="b"/>
            <a:pathLst>
              <a:path w="3367314" h="1059543">
                <a:moveTo>
                  <a:pt x="0" y="1059543"/>
                </a:moveTo>
                <a:lnTo>
                  <a:pt x="3367314" y="1059543"/>
                </a:lnTo>
                <a:lnTo>
                  <a:pt x="3352800" y="0"/>
                </a:lnTo>
                <a:lnTo>
                  <a:pt x="885371" y="0"/>
                </a:lnTo>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6535057" y="6016273"/>
            <a:ext cx="215174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Lund Tramway Depot</a:t>
            </a:r>
          </a:p>
        </p:txBody>
      </p:sp>
      <p:sp>
        <p:nvSpPr>
          <p:cNvPr id="16" name="TextBox 15"/>
          <p:cNvSpPr txBox="1"/>
          <p:nvPr/>
        </p:nvSpPr>
        <p:spPr>
          <a:xfrm>
            <a:off x="341614" y="2512032"/>
            <a:ext cx="123491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Permanent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Office Campus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2021</a:t>
            </a:r>
          </a:p>
        </p:txBody>
      </p:sp>
      <p:sp>
        <p:nvSpPr>
          <p:cNvPr id="14" name="TextBox 13"/>
          <p:cNvSpPr txBox="1"/>
          <p:nvPr/>
        </p:nvSpPr>
        <p:spPr>
          <a:xfrm>
            <a:off x="5861409" y="4259416"/>
            <a:ext cx="238244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2018 ESS offices for all staff</a:t>
            </a:r>
          </a:p>
        </p:txBody>
      </p:sp>
      <p:cxnSp>
        <p:nvCxnSpPr>
          <p:cNvPr id="8" name="Straight Arrow Connector 7">
            <a:extLst>
              <a:ext uri="{FF2B5EF4-FFF2-40B4-BE49-F238E27FC236}">
                <a16:creationId xmlns:a16="http://schemas.microsoft.com/office/drawing/2014/main" id="{66FC09C8-5FB3-A84D-A501-A59DB3ACDCC7}"/>
              </a:ext>
            </a:extLst>
          </p:cNvPr>
          <p:cNvCxnSpPr>
            <a:cxnSpLocks/>
          </p:cNvCxnSpPr>
          <p:nvPr/>
        </p:nvCxnSpPr>
        <p:spPr>
          <a:xfrm flipH="1">
            <a:off x="5306163" y="2986361"/>
            <a:ext cx="1634564" cy="1609952"/>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4B21A4-448A-D841-8286-37FE2A847FA6}"/>
              </a:ext>
            </a:extLst>
          </p:cNvPr>
          <p:cNvCxnSpPr>
            <a:cxnSpLocks/>
          </p:cNvCxnSpPr>
          <p:nvPr/>
        </p:nvCxnSpPr>
        <p:spPr>
          <a:xfrm flipV="1">
            <a:off x="3779912" y="5849694"/>
            <a:ext cx="763852" cy="38723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FD8FB9-941B-6141-8356-E2DEC66A77F4}"/>
              </a:ext>
            </a:extLst>
          </p:cNvPr>
          <p:cNvSpPr txBox="1"/>
          <p:nvPr/>
        </p:nvSpPr>
        <p:spPr>
          <a:xfrm>
            <a:off x="2967712" y="6043313"/>
            <a:ext cx="147970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Bus Stop</a:t>
            </a:r>
          </a:p>
        </p:txBody>
      </p:sp>
      <p:pic>
        <p:nvPicPr>
          <p:cNvPr id="19" name="Picture 18">
            <a:extLst>
              <a:ext uri="{FF2B5EF4-FFF2-40B4-BE49-F238E27FC236}">
                <a16:creationId xmlns:a16="http://schemas.microsoft.com/office/drawing/2014/main" id="{DCD05D79-8276-5244-9860-AD904890C9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4742" y="216963"/>
            <a:ext cx="4382543" cy="3212037"/>
          </a:xfrm>
          <a:prstGeom prst="rect">
            <a:avLst/>
          </a:prstGeom>
          <a:ln w="57150">
            <a:solidFill>
              <a:srgbClr val="FFC000"/>
            </a:solidFill>
          </a:ln>
        </p:spPr>
      </p:pic>
    </p:spTree>
    <p:extLst>
      <p:ext uri="{BB962C8B-B14F-4D97-AF65-F5344CB8AC3E}">
        <p14:creationId xmlns:p14="http://schemas.microsoft.com/office/powerpoint/2010/main" val="378267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99392"/>
            <a:ext cx="9144000" cy="6982181"/>
          </a:xfrm>
          <a:prstGeom prst="rect">
            <a:avLst/>
          </a:prstGeom>
        </p:spPr>
      </p:pic>
      <p:sp>
        <p:nvSpPr>
          <p:cNvPr id="3" name="TextBox 2">
            <a:extLst>
              <a:ext uri="{FF2B5EF4-FFF2-40B4-BE49-F238E27FC236}">
                <a16:creationId xmlns:a16="http://schemas.microsoft.com/office/drawing/2014/main" id="{769CAFE5-3A9D-A544-A65E-19ECC706301A}"/>
              </a:ext>
            </a:extLst>
          </p:cNvPr>
          <p:cNvSpPr txBox="1"/>
          <p:nvPr/>
        </p:nvSpPr>
        <p:spPr>
          <a:xfrm>
            <a:off x="6894748" y="2305077"/>
            <a:ext cx="1277652" cy="646331"/>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Labs and Workshops</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C1E8B51-AFA7-DE4E-B695-92CAF763CEE2}"/>
              </a:ext>
            </a:extLst>
          </p:cNvPr>
          <p:cNvSpPr/>
          <p:nvPr/>
        </p:nvSpPr>
        <p:spPr>
          <a:xfrm>
            <a:off x="107505" y="2060848"/>
            <a:ext cx="3096344" cy="259934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8297FCBB-607A-F140-965D-649588B91135}"/>
              </a:ext>
            </a:extLst>
          </p:cNvPr>
          <p:cNvSpPr txBox="1"/>
          <p:nvPr/>
        </p:nvSpPr>
        <p:spPr>
          <a:xfrm>
            <a:off x="231779" y="2131270"/>
            <a:ext cx="2021158" cy="646331"/>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Offices, auditorium canteen</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Content Placeholder 4">
            <a:extLst>
              <a:ext uri="{FF2B5EF4-FFF2-40B4-BE49-F238E27FC236}">
                <a16:creationId xmlns:a16="http://schemas.microsoft.com/office/drawing/2014/main" id="{269DA004-DE5F-4A4E-8C23-2618BF1078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517" y="2777601"/>
            <a:ext cx="2880320" cy="1801161"/>
          </a:xfrm>
          <a:prstGeom prst="rect">
            <a:avLst/>
          </a:prstGeom>
        </p:spPr>
      </p:pic>
      <p:sp>
        <p:nvSpPr>
          <p:cNvPr id="9" name="TextBox 8">
            <a:extLst>
              <a:ext uri="{FF2B5EF4-FFF2-40B4-BE49-F238E27FC236}">
                <a16:creationId xmlns:a16="http://schemas.microsoft.com/office/drawing/2014/main" id="{EBF70B63-3604-0B48-8310-1B305A0BCE07}"/>
              </a:ext>
            </a:extLst>
          </p:cNvPr>
          <p:cNvSpPr txBox="1"/>
          <p:nvPr/>
        </p:nvSpPr>
        <p:spPr>
          <a:xfrm>
            <a:off x="6185701" y="4904418"/>
            <a:ext cx="1050595" cy="646331"/>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Entrance Building</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5D8E4F5-0B23-F743-BDC2-29443E30831C}"/>
              </a:ext>
            </a:extLst>
          </p:cNvPr>
          <p:cNvSpPr txBox="1"/>
          <p:nvPr/>
        </p:nvSpPr>
        <p:spPr>
          <a:xfrm>
            <a:off x="107505" y="4894326"/>
            <a:ext cx="3996966" cy="1754326"/>
          </a:xfrm>
          <a:prstGeom prst="rect">
            <a:avLst/>
          </a:prstGeom>
          <a:solidFill>
            <a:schemeClr val="bg1"/>
          </a:solidFill>
          <a:ln w="44450">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Signed construction and financing agreements in February</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Now in detailed design before target cost is agreed</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Cost of the lease is included in the operations costs</a:t>
            </a:r>
          </a:p>
        </p:txBody>
      </p:sp>
    </p:spTree>
    <p:extLst>
      <p:ext uri="{BB962C8B-B14F-4D97-AF65-F5344CB8AC3E}">
        <p14:creationId xmlns:p14="http://schemas.microsoft.com/office/powerpoint/2010/main" val="39777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n nya ikonbyggnaden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42950"/>
            <a:ext cx="9144000" cy="61150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38</a:t>
            </a:fld>
            <a:endParaRPr lang="sv-SE" dirty="0">
              <a:solidFill>
                <a:prstClr val="black">
                  <a:tint val="75000"/>
                </a:prstClr>
              </a:solidFill>
            </a:endParaRPr>
          </a:p>
        </p:txBody>
      </p:sp>
      <p:sp>
        <p:nvSpPr>
          <p:cNvPr id="6" name="Rectangle 5"/>
          <p:cNvSpPr/>
          <p:nvPr/>
        </p:nvSpPr>
        <p:spPr>
          <a:xfrm>
            <a:off x="0" y="0"/>
            <a:ext cx="9144000" cy="1740883"/>
          </a:xfrm>
          <a:prstGeom prst="rect">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solidFill>
                <a:srgbClr val="0DABF1"/>
              </a:solidFill>
            </a:endParaRPr>
          </a:p>
        </p:txBody>
      </p:sp>
      <p:sp>
        <p:nvSpPr>
          <p:cNvPr id="7" name="Title 1"/>
          <p:cNvSpPr txBox="1">
            <a:spLocks/>
          </p:cNvSpPr>
          <p:nvPr/>
        </p:nvSpPr>
        <p:spPr>
          <a:xfrm>
            <a:off x="2854856" y="263770"/>
            <a:ext cx="6289144" cy="1477112"/>
          </a:xfrm>
          <a:prstGeom prst="rect">
            <a:avLst/>
          </a:prstGeom>
        </p:spPr>
        <p:txBody>
          <a:bodyPr vert="horz" lIns="94955" tIns="47478" rIns="94955" bIns="47478" rtlCol="0" anchor="ctr">
            <a:noAutofit/>
          </a:bodyPr>
          <a:lstStyle>
            <a:lvl1pPr algn="l" defTabSz="1028674" rtl="0" eaLnBrk="1" latinLnBrk="0" hangingPunct="1">
              <a:spcBef>
                <a:spcPct val="0"/>
              </a:spcBef>
              <a:buNone/>
              <a:defRPr sz="3600" kern="1200" baseline="0">
                <a:solidFill>
                  <a:schemeClr val="bg1"/>
                </a:solidFill>
                <a:latin typeface="Calibri"/>
                <a:ea typeface="+mj-ea"/>
                <a:cs typeface="Calibri"/>
              </a:defRPr>
            </a:lvl1pPr>
          </a:lstStyle>
          <a:p>
            <a:r>
              <a:rPr lang="en-US" sz="2215" b="1" dirty="0">
                <a:solidFill>
                  <a:srgbClr val="FFFFFF"/>
                </a:solidFill>
                <a:latin typeface="Calibri" charset="0"/>
                <a:ea typeface="Calibri" charset="0"/>
                <a:cs typeface="Calibri" charset="0"/>
                <a:sym typeface="Calibri"/>
              </a:rPr>
              <a:t>SPACE Building:   </a:t>
            </a:r>
            <a:r>
              <a:rPr lang="en-US" sz="2215" dirty="0">
                <a:solidFill>
                  <a:srgbClr val="FFFFFF"/>
                </a:solidFill>
                <a:latin typeface="Calibri" charset="0"/>
                <a:ea typeface="Calibri" charset="0"/>
                <a:cs typeface="Calibri" charset="0"/>
                <a:sym typeface="Calibri"/>
              </a:rPr>
              <a:t>Reception, exhibition space</a:t>
            </a:r>
            <a:r>
              <a:rPr lang="en-US" sz="2215">
                <a:solidFill>
                  <a:srgbClr val="FFFFFF"/>
                </a:solidFill>
                <a:latin typeface="Calibri" charset="0"/>
                <a:ea typeface="Calibri" charset="0"/>
                <a:cs typeface="Calibri" charset="0"/>
                <a:sym typeface="Calibri"/>
              </a:rPr>
              <a:t>, </a:t>
            </a:r>
            <a:br>
              <a:rPr lang="en-US" sz="2215">
                <a:solidFill>
                  <a:srgbClr val="FFFFFF"/>
                </a:solidFill>
                <a:latin typeface="Calibri" charset="0"/>
                <a:ea typeface="Calibri" charset="0"/>
                <a:cs typeface="Calibri" charset="0"/>
                <a:sym typeface="Calibri"/>
              </a:rPr>
            </a:br>
            <a:r>
              <a:rPr lang="en-US" sz="2215">
                <a:solidFill>
                  <a:srgbClr val="FFFFFF"/>
                </a:solidFill>
                <a:latin typeface="Calibri" charset="0"/>
                <a:ea typeface="Calibri" charset="0"/>
                <a:cs typeface="Calibri" charset="0"/>
                <a:sym typeface="Calibri"/>
              </a:rPr>
              <a:t>guest </a:t>
            </a:r>
            <a:r>
              <a:rPr lang="en-US" sz="2215" dirty="0">
                <a:solidFill>
                  <a:srgbClr val="FFFFFF"/>
                </a:solidFill>
                <a:latin typeface="Calibri" charset="0"/>
                <a:ea typeface="Calibri" charset="0"/>
                <a:cs typeface="Calibri" charset="0"/>
                <a:sym typeface="Calibri"/>
              </a:rPr>
              <a:t>house for MAX IV and ESS (</a:t>
            </a:r>
            <a:r>
              <a:rPr lang="en-US" sz="2215" dirty="0">
                <a:solidFill>
                  <a:srgbClr val="FFFFFF"/>
                </a:solidFill>
                <a:latin typeface="Arial" charset="0"/>
                <a:ea typeface="Arial" charset="0"/>
                <a:cs typeface="Arial" charset="0"/>
                <a:sym typeface="Calibri"/>
              </a:rPr>
              <a:t>~</a:t>
            </a:r>
            <a:r>
              <a:rPr lang="en-US" sz="2215" dirty="0">
                <a:solidFill>
                  <a:srgbClr val="FFFFFF"/>
                </a:solidFill>
                <a:latin typeface="Calibri" charset="0"/>
                <a:ea typeface="Calibri" charset="0"/>
                <a:cs typeface="Calibri" charset="0"/>
                <a:sym typeface="Calibri"/>
              </a:rPr>
              <a:t>100 rooms</a:t>
            </a:r>
            <a:r>
              <a:rPr lang="en-US" sz="2215">
                <a:solidFill>
                  <a:srgbClr val="FFFFFF"/>
                </a:solidFill>
                <a:latin typeface="Calibri" charset="0"/>
                <a:ea typeface="Calibri" charset="0"/>
                <a:cs typeface="Calibri" charset="0"/>
                <a:sym typeface="Calibri"/>
              </a:rPr>
              <a:t>), </a:t>
            </a:r>
            <a:br>
              <a:rPr lang="en-US" sz="2215">
                <a:solidFill>
                  <a:srgbClr val="FFFFFF"/>
                </a:solidFill>
                <a:latin typeface="Calibri" charset="0"/>
                <a:ea typeface="Calibri" charset="0"/>
                <a:cs typeface="Calibri" charset="0"/>
                <a:sym typeface="Calibri"/>
              </a:rPr>
            </a:br>
            <a:r>
              <a:rPr lang="en-US" sz="2215">
                <a:solidFill>
                  <a:srgbClr val="FFFFFF"/>
                </a:solidFill>
                <a:latin typeface="Calibri" charset="0"/>
                <a:ea typeface="Calibri" charset="0"/>
                <a:cs typeface="Calibri" charset="0"/>
                <a:sym typeface="Calibri"/>
              </a:rPr>
              <a:t>office </a:t>
            </a:r>
            <a:r>
              <a:rPr lang="en-US" sz="2215" dirty="0">
                <a:solidFill>
                  <a:srgbClr val="FFFFFF"/>
                </a:solidFill>
                <a:latin typeface="Calibri" charset="0"/>
                <a:ea typeface="Calibri" charset="0"/>
                <a:cs typeface="Calibri" charset="0"/>
                <a:sym typeface="Calibri"/>
              </a:rPr>
              <a:t>and meeting space, restaurant</a:t>
            </a:r>
            <a:endParaRPr lang="en-US" sz="2215" dirty="0">
              <a:solidFill>
                <a:srgbClr val="FFFFFF"/>
              </a:solidFill>
              <a:latin typeface="Calibri" charset="0"/>
              <a:ea typeface="Calibri" charset="0"/>
              <a:cs typeface="Calibri" charset="0"/>
            </a:endParaRPr>
          </a:p>
        </p:txBody>
      </p:sp>
      <p:pic>
        <p:nvPicPr>
          <p:cNvPr id="8"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708" y="2223269"/>
            <a:ext cx="1300144" cy="738383"/>
          </a:xfrm>
          <a:prstGeom prst="rect">
            <a:avLst/>
          </a:prstGeom>
          <a:solidFill>
            <a:srgbClr val="0094CA"/>
          </a:solidFill>
        </p:spPr>
      </p:pic>
      <p:pic>
        <p:nvPicPr>
          <p:cNvPr id="9" name="Picture 2" descr="mage result for science village scandinav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6509" y="424672"/>
            <a:ext cx="2397656" cy="115530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6905375" y="2760985"/>
            <a:ext cx="0" cy="1245432"/>
          </a:xfrm>
          <a:prstGeom prst="straightConnector1">
            <a:avLst/>
          </a:prstGeom>
          <a:ln w="38100" cmpd="sng">
            <a:solidFill>
              <a:srgbClr val="0DABF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48074" y="5958812"/>
            <a:ext cx="3225435" cy="433196"/>
          </a:xfrm>
          <a:prstGeom prst="rect">
            <a:avLst/>
          </a:prstGeom>
          <a:solidFill>
            <a:srgbClr val="0094CA"/>
          </a:solidFill>
        </p:spPr>
        <p:txBody>
          <a:bodyPr wrap="none" rtlCol="0">
            <a:spAutoFit/>
          </a:bodyPr>
          <a:lstStyle/>
          <a:p>
            <a:r>
              <a:rPr lang="en-US" sz="2215" dirty="0">
                <a:solidFill>
                  <a:prstClr val="white"/>
                </a:solidFill>
              </a:rPr>
              <a:t>Tramway to Lund C station</a:t>
            </a:r>
          </a:p>
        </p:txBody>
      </p:sp>
      <p:cxnSp>
        <p:nvCxnSpPr>
          <p:cNvPr id="17" name="Straight Arrow Connector 16"/>
          <p:cNvCxnSpPr/>
          <p:nvPr/>
        </p:nvCxnSpPr>
        <p:spPr>
          <a:xfrm flipH="1" flipV="1">
            <a:off x="1134208" y="5420459"/>
            <a:ext cx="1068266" cy="538354"/>
          </a:xfrm>
          <a:prstGeom prst="straightConnector1">
            <a:avLst/>
          </a:prstGeom>
          <a:ln w="38100" cmpd="sng">
            <a:solidFill>
              <a:srgbClr val="0DABF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176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decisions in 2018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1" name="Freeform 30"/>
          <p:cNvSpPr/>
          <p:nvPr/>
        </p:nvSpPr>
        <p:spPr>
          <a:xfrm rot="6000961">
            <a:off x="3321452" y="-116745"/>
            <a:ext cx="2503580" cy="8782493"/>
          </a:xfrm>
          <a:custGeom>
            <a:avLst/>
            <a:gdLst>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1500" h="6159686">
                <a:moveTo>
                  <a:pt x="231140" y="6159686"/>
                </a:moveTo>
                <a:lnTo>
                  <a:pt x="168517" y="5797131"/>
                </a:lnTo>
                <a:cubicBezTo>
                  <a:pt x="-74160" y="4291199"/>
                  <a:pt x="-95977" y="2773203"/>
                  <a:pt x="380140" y="2842814"/>
                </a:cubicBezTo>
                <a:cubicBezTo>
                  <a:pt x="750312" y="2892645"/>
                  <a:pt x="1197088" y="4288971"/>
                  <a:pt x="1577765" y="3590476"/>
                </a:cubicBezTo>
                <a:cubicBezTo>
                  <a:pt x="1885295" y="2797297"/>
                  <a:pt x="1582275" y="1216983"/>
                  <a:pt x="1535017" y="747081"/>
                </a:cubicBezTo>
                <a:lnTo>
                  <a:pt x="1555983" y="764083"/>
                </a:lnTo>
                <a:lnTo>
                  <a:pt x="1452314" y="677421"/>
                </a:lnTo>
                <a:lnTo>
                  <a:pt x="1662933" y="0"/>
                </a:lnTo>
                <a:lnTo>
                  <a:pt x="1917530" y="1066317"/>
                </a:lnTo>
                <a:lnTo>
                  <a:pt x="1825488" y="989374"/>
                </a:lnTo>
                <a:lnTo>
                  <a:pt x="1835316" y="1090311"/>
                </a:lnTo>
                <a:cubicBezTo>
                  <a:pt x="1894824" y="1700224"/>
                  <a:pt x="2045046" y="3292502"/>
                  <a:pt x="1778358" y="3767842"/>
                </a:cubicBezTo>
                <a:cubicBezTo>
                  <a:pt x="1210643" y="4692524"/>
                  <a:pt x="844557" y="3213298"/>
                  <a:pt x="421734" y="2982490"/>
                </a:cubicBezTo>
                <a:cubicBezTo>
                  <a:pt x="-138860" y="2815561"/>
                  <a:pt x="70277" y="5214408"/>
                  <a:pt x="289070" y="6149455"/>
                </a:cubicBezTo>
                <a:lnTo>
                  <a:pt x="231140" y="6159686"/>
                </a:lnTo>
                <a:close/>
              </a:path>
            </a:pathLst>
          </a:custGeom>
          <a:solidFill>
            <a:schemeClr val="tx1">
              <a:lumMod val="75000"/>
              <a:lumOff val="25000"/>
            </a:schemeClr>
          </a:solidFill>
          <a:ln>
            <a:noFill/>
          </a:ln>
          <a:effectLst>
            <a:outerShdw blurRad="25400" dist="127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TextBox 113"/>
          <p:cNvSpPr txBox="1"/>
          <p:nvPr/>
        </p:nvSpPr>
        <p:spPr>
          <a:xfrm>
            <a:off x="2640633" y="1729466"/>
            <a:ext cx="1309007"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BB32C"/>
                </a:solidFill>
                <a:effectLst/>
                <a:uLnTx/>
                <a:uFillTx/>
                <a:latin typeface="Verdana" panose="020B0604030504040204" pitchFamily="34" charset="0"/>
                <a:ea typeface="Verdana" panose="020B0604030504040204" pitchFamily="34" charset="0"/>
                <a:cs typeface="Verdana" panose="020B0604030504040204" pitchFamily="34" charset="0"/>
              </a:rPr>
              <a:t>AFC.07</a:t>
            </a:r>
          </a:p>
        </p:txBody>
      </p:sp>
      <p:sp>
        <p:nvSpPr>
          <p:cNvPr id="115" name="Rectangle 114"/>
          <p:cNvSpPr/>
          <p:nvPr/>
        </p:nvSpPr>
        <p:spPr>
          <a:xfrm>
            <a:off x="2688497" y="1916832"/>
            <a:ext cx="1922590" cy="507831"/>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Budget Plan 19/20 (R)</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Indicative Plan 21-25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Construction Budget 2019 (I)</a:t>
            </a:r>
          </a:p>
        </p:txBody>
      </p:sp>
      <p:grpSp>
        <p:nvGrpSpPr>
          <p:cNvPr id="105" name="Group 104"/>
          <p:cNvGrpSpPr/>
          <p:nvPr/>
        </p:nvGrpSpPr>
        <p:grpSpPr>
          <a:xfrm>
            <a:off x="1979712" y="1893820"/>
            <a:ext cx="902812" cy="1175140"/>
            <a:chOff x="2183030" y="1757655"/>
            <a:chExt cx="902812" cy="1175140"/>
          </a:xfrm>
        </p:grpSpPr>
        <p:sp>
          <p:nvSpPr>
            <p:cNvPr id="106" name="TextBox 105"/>
            <p:cNvSpPr txBox="1"/>
            <p:nvPr/>
          </p:nvSpPr>
          <p:spPr>
            <a:xfrm>
              <a:off x="2183030" y="2655796"/>
              <a:ext cx="902812"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10-11 Apr</a:t>
              </a:r>
            </a:p>
          </p:txBody>
        </p:sp>
        <p:grpSp>
          <p:nvGrpSpPr>
            <p:cNvPr id="107" name="Group 106"/>
            <p:cNvGrpSpPr/>
            <p:nvPr/>
          </p:nvGrpSpPr>
          <p:grpSpPr>
            <a:xfrm>
              <a:off x="2417139" y="1757655"/>
              <a:ext cx="471443" cy="834515"/>
              <a:chOff x="3222852" y="1200539"/>
              <a:chExt cx="628590" cy="1112687"/>
            </a:xfrm>
          </p:grpSpPr>
          <p:grpSp>
            <p:nvGrpSpPr>
              <p:cNvPr id="108" name="Group 107"/>
              <p:cNvGrpSpPr/>
              <p:nvPr/>
            </p:nvGrpSpPr>
            <p:grpSpPr>
              <a:xfrm>
                <a:off x="3483523" y="1817448"/>
                <a:ext cx="95957" cy="495778"/>
                <a:chOff x="3483523" y="1817448"/>
                <a:chExt cx="95957" cy="495778"/>
              </a:xfrm>
            </p:grpSpPr>
            <p:sp>
              <p:nvSpPr>
                <p:cNvPr id="112" name="Oval 75"/>
                <p:cNvSpPr>
                  <a:spLocks noChangeArrowheads="1"/>
                </p:cNvSpPr>
                <p:nvPr/>
              </p:nvSpPr>
              <p:spPr bwMode="auto">
                <a:xfrm>
                  <a:off x="3483523" y="2217269"/>
                  <a:ext cx="95957" cy="95957"/>
                </a:xfrm>
                <a:prstGeom prst="ellipse">
                  <a:avLst/>
                </a:prstGeom>
                <a:solidFill>
                  <a:srgbClr val="FBB32C"/>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Line 76"/>
                <p:cNvSpPr>
                  <a:spLocks noChangeShapeType="1"/>
                </p:cNvSpPr>
                <p:nvPr/>
              </p:nvSpPr>
              <p:spPr bwMode="auto">
                <a:xfrm>
                  <a:off x="3537147" y="1817448"/>
                  <a:ext cx="0" cy="449400"/>
                </a:xfrm>
                <a:prstGeom prst="line">
                  <a:avLst/>
                </a:prstGeom>
                <a:noFill/>
                <a:ln w="23813" cap="flat">
                  <a:solidFill>
                    <a:srgbClr val="FBB32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3222852" y="1200539"/>
                <a:ext cx="628590" cy="627596"/>
                <a:chOff x="3222852" y="1200539"/>
                <a:chExt cx="628590" cy="627596"/>
              </a:xfrm>
            </p:grpSpPr>
            <p:sp>
              <p:nvSpPr>
                <p:cNvPr id="110" name="Oval 74"/>
                <p:cNvSpPr>
                  <a:spLocks noChangeArrowheads="1"/>
                </p:cNvSpPr>
                <p:nvPr/>
              </p:nvSpPr>
              <p:spPr bwMode="auto">
                <a:xfrm>
                  <a:off x="3222852" y="1200539"/>
                  <a:ext cx="628590" cy="627596"/>
                </a:xfrm>
                <a:prstGeom prst="ellipse">
                  <a:avLst/>
                </a:prstGeom>
                <a:solidFill>
                  <a:srgbClr val="FBB32C"/>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110"/>
                <p:cNvSpPr/>
                <p:nvPr/>
              </p:nvSpPr>
              <p:spPr>
                <a:xfrm>
                  <a:off x="3395199" y="1321767"/>
                  <a:ext cx="283896" cy="385140"/>
                </a:xfrm>
                <a:custGeom>
                  <a:avLst/>
                  <a:gdLst>
                    <a:gd name="connsiteX0" fmla="*/ 0 w 671220"/>
                    <a:gd name="connsiteY0" fmla="*/ 859669 h 910593"/>
                    <a:gd name="connsiteX1" fmla="*/ 91308 w 671220"/>
                    <a:gd name="connsiteY1" fmla="*/ 897769 h 910593"/>
                    <a:gd name="connsiteX2" fmla="*/ 86142 w 671220"/>
                    <a:gd name="connsiteY2" fmla="*/ 901904 h 910593"/>
                    <a:gd name="connsiteX3" fmla="*/ 36336 w 671220"/>
                    <a:gd name="connsiteY3" fmla="*/ 906407 h 910593"/>
                    <a:gd name="connsiteX4" fmla="*/ 31771 w 671220"/>
                    <a:gd name="connsiteY4" fmla="*/ 904485 h 910593"/>
                    <a:gd name="connsiteX5" fmla="*/ 3121 w 671220"/>
                    <a:gd name="connsiteY5" fmla="*/ 875499 h 910593"/>
                    <a:gd name="connsiteX6" fmla="*/ 81543 w 671220"/>
                    <a:gd name="connsiteY6" fmla="*/ 732866 h 910593"/>
                    <a:gd name="connsiteX7" fmla="*/ 102269 w 671220"/>
                    <a:gd name="connsiteY7" fmla="*/ 737052 h 910593"/>
                    <a:gd name="connsiteX8" fmla="*/ 106834 w 671220"/>
                    <a:gd name="connsiteY8" fmla="*/ 738974 h 910593"/>
                    <a:gd name="connsiteX9" fmla="*/ 135247 w 671220"/>
                    <a:gd name="connsiteY9" fmla="*/ 808715 h 910593"/>
                    <a:gd name="connsiteX10" fmla="*/ 106077 w 671220"/>
                    <a:gd name="connsiteY10" fmla="*/ 877994 h 910593"/>
                    <a:gd name="connsiteX11" fmla="*/ 101977 w 671220"/>
                    <a:gd name="connsiteY11" fmla="*/ 884015 h 910593"/>
                    <a:gd name="connsiteX12" fmla="*/ 1147 w 671220"/>
                    <a:gd name="connsiteY12" fmla="*/ 841942 h 910593"/>
                    <a:gd name="connsiteX13" fmla="*/ 3359 w 671220"/>
                    <a:gd name="connsiteY13" fmla="*/ 834744 h 910593"/>
                    <a:gd name="connsiteX14" fmla="*/ 32529 w 671220"/>
                    <a:gd name="connsiteY14" fmla="*/ 765465 h 910593"/>
                    <a:gd name="connsiteX15" fmla="*/ 81543 w 671220"/>
                    <a:gd name="connsiteY15" fmla="*/ 732866 h 910593"/>
                    <a:gd name="connsiteX16" fmla="*/ 517201 w 671220"/>
                    <a:gd name="connsiteY16" fmla="*/ 533623 h 910593"/>
                    <a:gd name="connsiteX17" fmla="*/ 512591 w 671220"/>
                    <a:gd name="connsiteY17" fmla="*/ 538233 h 910593"/>
                    <a:gd name="connsiteX18" fmla="*/ 512591 w 671220"/>
                    <a:gd name="connsiteY18" fmla="*/ 556672 h 910593"/>
                    <a:gd name="connsiteX19" fmla="*/ 517201 w 671220"/>
                    <a:gd name="connsiteY19" fmla="*/ 561281 h 910593"/>
                    <a:gd name="connsiteX20" fmla="*/ 630900 w 671220"/>
                    <a:gd name="connsiteY20" fmla="*/ 561281 h 910593"/>
                    <a:gd name="connsiteX21" fmla="*/ 635510 w 671220"/>
                    <a:gd name="connsiteY21" fmla="*/ 556672 h 910593"/>
                    <a:gd name="connsiteX22" fmla="*/ 635510 w 671220"/>
                    <a:gd name="connsiteY22" fmla="*/ 538233 h 910593"/>
                    <a:gd name="connsiteX23" fmla="*/ 630900 w 671220"/>
                    <a:gd name="connsiteY23" fmla="*/ 533623 h 910593"/>
                    <a:gd name="connsiteX24" fmla="*/ 517201 w 671220"/>
                    <a:gd name="connsiteY24" fmla="*/ 457944 h 910593"/>
                    <a:gd name="connsiteX25" fmla="*/ 512591 w 671220"/>
                    <a:gd name="connsiteY25" fmla="*/ 462554 h 910593"/>
                    <a:gd name="connsiteX26" fmla="*/ 512591 w 671220"/>
                    <a:gd name="connsiteY26" fmla="*/ 480993 h 910593"/>
                    <a:gd name="connsiteX27" fmla="*/ 517201 w 671220"/>
                    <a:gd name="connsiteY27" fmla="*/ 485603 h 910593"/>
                    <a:gd name="connsiteX28" fmla="*/ 630900 w 671220"/>
                    <a:gd name="connsiteY28" fmla="*/ 485603 h 910593"/>
                    <a:gd name="connsiteX29" fmla="*/ 635510 w 671220"/>
                    <a:gd name="connsiteY29" fmla="*/ 480993 h 910593"/>
                    <a:gd name="connsiteX30" fmla="*/ 635510 w 671220"/>
                    <a:gd name="connsiteY30" fmla="*/ 462554 h 910593"/>
                    <a:gd name="connsiteX31" fmla="*/ 630900 w 671220"/>
                    <a:gd name="connsiteY31" fmla="*/ 457944 h 910593"/>
                    <a:gd name="connsiteX32" fmla="*/ 272472 w 671220"/>
                    <a:gd name="connsiteY32" fmla="*/ 423052 h 910593"/>
                    <a:gd name="connsiteX33" fmla="*/ 276649 w 671220"/>
                    <a:gd name="connsiteY33" fmla="*/ 424698 h 910593"/>
                    <a:gd name="connsiteX34" fmla="*/ 293528 w 671220"/>
                    <a:gd name="connsiteY34" fmla="*/ 440998 h 910593"/>
                    <a:gd name="connsiteX35" fmla="*/ 293673 w 671220"/>
                    <a:gd name="connsiteY35" fmla="*/ 449293 h 910593"/>
                    <a:gd name="connsiteX36" fmla="*/ 200587 w 671220"/>
                    <a:gd name="connsiteY36" fmla="*/ 545686 h 910593"/>
                    <a:gd name="connsiteX37" fmla="*/ 200360 w 671220"/>
                    <a:gd name="connsiteY37" fmla="*/ 546235 h 910593"/>
                    <a:gd name="connsiteX38" fmla="*/ 196212 w 671220"/>
                    <a:gd name="connsiteY38" fmla="*/ 547954 h 910593"/>
                    <a:gd name="connsiteX39" fmla="*/ 172747 w 671220"/>
                    <a:gd name="connsiteY39" fmla="*/ 547954 h 910593"/>
                    <a:gd name="connsiteX40" fmla="*/ 166881 w 671220"/>
                    <a:gd name="connsiteY40" fmla="*/ 542087 h 910593"/>
                    <a:gd name="connsiteX41" fmla="*/ 166880 w 671220"/>
                    <a:gd name="connsiteY41" fmla="*/ 461813 h 910593"/>
                    <a:gd name="connsiteX42" fmla="*/ 172747 w 671220"/>
                    <a:gd name="connsiteY42" fmla="*/ 455947 h 910593"/>
                    <a:gd name="connsiteX43" fmla="*/ 196212 w 671220"/>
                    <a:gd name="connsiteY43" fmla="*/ 455947 h 910593"/>
                    <a:gd name="connsiteX44" fmla="*/ 202078 w 671220"/>
                    <a:gd name="connsiteY44" fmla="*/ 461813 h 910593"/>
                    <a:gd name="connsiteX45" fmla="*/ 202078 w 671220"/>
                    <a:gd name="connsiteY45" fmla="*/ 493473 h 910593"/>
                    <a:gd name="connsiteX46" fmla="*/ 268354 w 671220"/>
                    <a:gd name="connsiteY46" fmla="*/ 424842 h 910593"/>
                    <a:gd name="connsiteX47" fmla="*/ 272472 w 671220"/>
                    <a:gd name="connsiteY47" fmla="*/ 423052 h 910593"/>
                    <a:gd name="connsiteX48" fmla="*/ 517201 w 671220"/>
                    <a:gd name="connsiteY48" fmla="*/ 382266 h 910593"/>
                    <a:gd name="connsiteX49" fmla="*/ 512591 w 671220"/>
                    <a:gd name="connsiteY49" fmla="*/ 386875 h 910593"/>
                    <a:gd name="connsiteX50" fmla="*/ 512591 w 671220"/>
                    <a:gd name="connsiteY50" fmla="*/ 405314 h 910593"/>
                    <a:gd name="connsiteX51" fmla="*/ 517201 w 671220"/>
                    <a:gd name="connsiteY51" fmla="*/ 409924 h 910593"/>
                    <a:gd name="connsiteX52" fmla="*/ 630900 w 671220"/>
                    <a:gd name="connsiteY52" fmla="*/ 409924 h 910593"/>
                    <a:gd name="connsiteX53" fmla="*/ 635510 w 671220"/>
                    <a:gd name="connsiteY53" fmla="*/ 405314 h 910593"/>
                    <a:gd name="connsiteX54" fmla="*/ 635510 w 671220"/>
                    <a:gd name="connsiteY54" fmla="*/ 386875 h 910593"/>
                    <a:gd name="connsiteX55" fmla="*/ 630900 w 671220"/>
                    <a:gd name="connsiteY55" fmla="*/ 382266 h 910593"/>
                    <a:gd name="connsiteX56" fmla="*/ 224580 w 671220"/>
                    <a:gd name="connsiteY56" fmla="*/ 343640 h 910593"/>
                    <a:gd name="connsiteX57" fmla="*/ 79131 w 671220"/>
                    <a:gd name="connsiteY57" fmla="*/ 489089 h 910593"/>
                    <a:gd name="connsiteX58" fmla="*/ 224580 w 671220"/>
                    <a:gd name="connsiteY58" fmla="*/ 634537 h 910593"/>
                    <a:gd name="connsiteX59" fmla="*/ 370029 w 671220"/>
                    <a:gd name="connsiteY59" fmla="*/ 489089 h 910593"/>
                    <a:gd name="connsiteX60" fmla="*/ 224580 w 671220"/>
                    <a:gd name="connsiteY60" fmla="*/ 343640 h 910593"/>
                    <a:gd name="connsiteX61" fmla="*/ 517201 w 671220"/>
                    <a:gd name="connsiteY61" fmla="*/ 306587 h 910593"/>
                    <a:gd name="connsiteX62" fmla="*/ 512591 w 671220"/>
                    <a:gd name="connsiteY62" fmla="*/ 311197 h 910593"/>
                    <a:gd name="connsiteX63" fmla="*/ 512591 w 671220"/>
                    <a:gd name="connsiteY63" fmla="*/ 329636 h 910593"/>
                    <a:gd name="connsiteX64" fmla="*/ 517201 w 671220"/>
                    <a:gd name="connsiteY64" fmla="*/ 334246 h 910593"/>
                    <a:gd name="connsiteX65" fmla="*/ 630900 w 671220"/>
                    <a:gd name="connsiteY65" fmla="*/ 334246 h 910593"/>
                    <a:gd name="connsiteX66" fmla="*/ 635510 w 671220"/>
                    <a:gd name="connsiteY66" fmla="*/ 329636 h 910593"/>
                    <a:gd name="connsiteX67" fmla="*/ 635510 w 671220"/>
                    <a:gd name="connsiteY67" fmla="*/ 311197 h 910593"/>
                    <a:gd name="connsiteX68" fmla="*/ 630900 w 671220"/>
                    <a:gd name="connsiteY68" fmla="*/ 306587 h 910593"/>
                    <a:gd name="connsiteX69" fmla="*/ 224580 w 671220"/>
                    <a:gd name="connsiteY69" fmla="*/ 275407 h 910593"/>
                    <a:gd name="connsiteX70" fmla="*/ 438262 w 671220"/>
                    <a:gd name="connsiteY70" fmla="*/ 489089 h 910593"/>
                    <a:gd name="connsiteX71" fmla="*/ 224580 w 671220"/>
                    <a:gd name="connsiteY71" fmla="*/ 702770 h 910593"/>
                    <a:gd name="connsiteX72" fmla="*/ 181516 w 671220"/>
                    <a:gd name="connsiteY72" fmla="*/ 698429 h 910593"/>
                    <a:gd name="connsiteX73" fmla="*/ 171647 w 671220"/>
                    <a:gd name="connsiteY73" fmla="*/ 695891 h 910593"/>
                    <a:gd name="connsiteX74" fmla="*/ 145365 w 671220"/>
                    <a:gd name="connsiteY74" fmla="*/ 755111 h 910593"/>
                    <a:gd name="connsiteX75" fmla="*/ 140775 w 671220"/>
                    <a:gd name="connsiteY75" fmla="*/ 746345 h 910593"/>
                    <a:gd name="connsiteX76" fmla="*/ 116865 w 671220"/>
                    <a:gd name="connsiteY76" fmla="*/ 726411 h 910593"/>
                    <a:gd name="connsiteX77" fmla="*/ 112299 w 671220"/>
                    <a:gd name="connsiteY77" fmla="*/ 724489 h 910593"/>
                    <a:gd name="connsiteX78" fmla="*/ 91573 w 671220"/>
                    <a:gd name="connsiteY78" fmla="*/ 720302 h 910593"/>
                    <a:gd name="connsiteX79" fmla="*/ 81118 w 671220"/>
                    <a:gd name="connsiteY79" fmla="*/ 722364 h 910593"/>
                    <a:gd name="connsiteX80" fmla="*/ 105818 w 671220"/>
                    <a:gd name="connsiteY80" fmla="*/ 666708 h 910593"/>
                    <a:gd name="connsiteX81" fmla="*/ 105108 w 671220"/>
                    <a:gd name="connsiteY81" fmla="*/ 666277 h 910593"/>
                    <a:gd name="connsiteX82" fmla="*/ 10898 w 671220"/>
                    <a:gd name="connsiteY82" fmla="*/ 489089 h 910593"/>
                    <a:gd name="connsiteX83" fmla="*/ 224580 w 671220"/>
                    <a:gd name="connsiteY83" fmla="*/ 275407 h 910593"/>
                    <a:gd name="connsiteX84" fmla="*/ 513521 w 671220"/>
                    <a:gd name="connsiteY84" fmla="*/ 72182 h 910593"/>
                    <a:gd name="connsiteX85" fmla="*/ 527289 w 671220"/>
                    <a:gd name="connsiteY85" fmla="*/ 72182 h 910593"/>
                    <a:gd name="connsiteX86" fmla="*/ 537062 w 671220"/>
                    <a:gd name="connsiteY86" fmla="*/ 72825 h 910593"/>
                    <a:gd name="connsiteX87" fmla="*/ 546098 w 671220"/>
                    <a:gd name="connsiteY87" fmla="*/ 75925 h 910593"/>
                    <a:gd name="connsiteX88" fmla="*/ 553351 w 671220"/>
                    <a:gd name="connsiteY88" fmla="*/ 83527 h 910593"/>
                    <a:gd name="connsiteX89" fmla="*/ 556301 w 671220"/>
                    <a:gd name="connsiteY89" fmla="*/ 96627 h 910593"/>
                    <a:gd name="connsiteX90" fmla="*/ 554580 w 671220"/>
                    <a:gd name="connsiteY90" fmla="*/ 107447 h 910593"/>
                    <a:gd name="connsiteX91" fmla="*/ 549540 w 671220"/>
                    <a:gd name="connsiteY91" fmla="*/ 115985 h 910593"/>
                    <a:gd name="connsiteX92" fmla="*/ 540996 w 671220"/>
                    <a:gd name="connsiteY92" fmla="*/ 121541 h 910593"/>
                    <a:gd name="connsiteX93" fmla="*/ 528027 w 671220"/>
                    <a:gd name="connsiteY93" fmla="*/ 123529 h 910593"/>
                    <a:gd name="connsiteX94" fmla="*/ 513521 w 671220"/>
                    <a:gd name="connsiteY94" fmla="*/ 123529 h 910593"/>
                    <a:gd name="connsiteX95" fmla="*/ 492131 w 671220"/>
                    <a:gd name="connsiteY95" fmla="*/ 48438 h 910593"/>
                    <a:gd name="connsiteX96" fmla="*/ 484202 w 671220"/>
                    <a:gd name="connsiteY96" fmla="*/ 51187 h 910593"/>
                    <a:gd name="connsiteX97" fmla="*/ 481190 w 671220"/>
                    <a:gd name="connsiteY97" fmla="*/ 59433 h 910593"/>
                    <a:gd name="connsiteX98" fmla="*/ 481190 w 671220"/>
                    <a:gd name="connsiteY98" fmla="*/ 195579 h 910593"/>
                    <a:gd name="connsiteX99" fmla="*/ 481928 w 671220"/>
                    <a:gd name="connsiteY99" fmla="*/ 197685 h 910593"/>
                    <a:gd name="connsiteX100" fmla="*/ 484509 w 671220"/>
                    <a:gd name="connsiteY100" fmla="*/ 199205 h 910593"/>
                    <a:gd name="connsiteX101" fmla="*/ 489488 w 671220"/>
                    <a:gd name="connsiteY101" fmla="*/ 200141 h 910593"/>
                    <a:gd name="connsiteX102" fmla="*/ 497294 w 671220"/>
                    <a:gd name="connsiteY102" fmla="*/ 200492 h 910593"/>
                    <a:gd name="connsiteX103" fmla="*/ 505162 w 671220"/>
                    <a:gd name="connsiteY103" fmla="*/ 200141 h 910593"/>
                    <a:gd name="connsiteX104" fmla="*/ 510079 w 671220"/>
                    <a:gd name="connsiteY104" fmla="*/ 199205 h 910593"/>
                    <a:gd name="connsiteX105" fmla="*/ 512722 w 671220"/>
                    <a:gd name="connsiteY105" fmla="*/ 197685 h 910593"/>
                    <a:gd name="connsiteX106" fmla="*/ 513521 w 671220"/>
                    <a:gd name="connsiteY106" fmla="*/ 195579 h 910593"/>
                    <a:gd name="connsiteX107" fmla="*/ 513521 w 671220"/>
                    <a:gd name="connsiteY107" fmla="*/ 147273 h 910593"/>
                    <a:gd name="connsiteX108" fmla="*/ 526798 w 671220"/>
                    <a:gd name="connsiteY108" fmla="*/ 147273 h 910593"/>
                    <a:gd name="connsiteX109" fmla="*/ 554150 w 671220"/>
                    <a:gd name="connsiteY109" fmla="*/ 143764 h 910593"/>
                    <a:gd name="connsiteX110" fmla="*/ 573757 w 671220"/>
                    <a:gd name="connsiteY110" fmla="*/ 133530 h 910593"/>
                    <a:gd name="connsiteX111" fmla="*/ 585928 w 671220"/>
                    <a:gd name="connsiteY111" fmla="*/ 116979 h 910593"/>
                    <a:gd name="connsiteX112" fmla="*/ 590107 w 671220"/>
                    <a:gd name="connsiteY112" fmla="*/ 94405 h 910593"/>
                    <a:gd name="connsiteX113" fmla="*/ 587403 w 671220"/>
                    <a:gd name="connsiteY113" fmla="*/ 77738 h 910593"/>
                    <a:gd name="connsiteX114" fmla="*/ 579535 w 671220"/>
                    <a:gd name="connsiteY114" fmla="*/ 64755 h 910593"/>
                    <a:gd name="connsiteX115" fmla="*/ 567058 w 671220"/>
                    <a:gd name="connsiteY115" fmla="*/ 55573 h 910593"/>
                    <a:gd name="connsiteX116" fmla="*/ 552613 w 671220"/>
                    <a:gd name="connsiteY116" fmla="*/ 50602 h 910593"/>
                    <a:gd name="connsiteX117" fmla="*/ 540382 w 671220"/>
                    <a:gd name="connsiteY117" fmla="*/ 48847 h 910593"/>
                    <a:gd name="connsiteX118" fmla="*/ 529625 w 671220"/>
                    <a:gd name="connsiteY118" fmla="*/ 48438 h 910593"/>
                    <a:gd name="connsiteX119" fmla="*/ 622514 w 671220"/>
                    <a:gd name="connsiteY119" fmla="*/ 41600 h 910593"/>
                    <a:gd name="connsiteX120" fmla="*/ 614770 w 671220"/>
                    <a:gd name="connsiteY120" fmla="*/ 41951 h 910593"/>
                    <a:gd name="connsiteX121" fmla="*/ 609791 w 671220"/>
                    <a:gd name="connsiteY121" fmla="*/ 42887 h 910593"/>
                    <a:gd name="connsiteX122" fmla="*/ 607087 w 671220"/>
                    <a:gd name="connsiteY122" fmla="*/ 44407 h 910593"/>
                    <a:gd name="connsiteX123" fmla="*/ 606287 w 671220"/>
                    <a:gd name="connsiteY123" fmla="*/ 46512 h 910593"/>
                    <a:gd name="connsiteX124" fmla="*/ 606287 w 671220"/>
                    <a:gd name="connsiteY124" fmla="*/ 189443 h 910593"/>
                    <a:gd name="connsiteX125" fmla="*/ 607087 w 671220"/>
                    <a:gd name="connsiteY125" fmla="*/ 191548 h 910593"/>
                    <a:gd name="connsiteX126" fmla="*/ 609729 w 671220"/>
                    <a:gd name="connsiteY126" fmla="*/ 193069 h 910593"/>
                    <a:gd name="connsiteX127" fmla="*/ 614708 w 671220"/>
                    <a:gd name="connsiteY127" fmla="*/ 194004 h 910593"/>
                    <a:gd name="connsiteX128" fmla="*/ 622514 w 671220"/>
                    <a:gd name="connsiteY128" fmla="*/ 194355 h 910593"/>
                    <a:gd name="connsiteX129" fmla="*/ 630382 w 671220"/>
                    <a:gd name="connsiteY129" fmla="*/ 194004 h 910593"/>
                    <a:gd name="connsiteX130" fmla="*/ 635299 w 671220"/>
                    <a:gd name="connsiteY130" fmla="*/ 193069 h 910593"/>
                    <a:gd name="connsiteX131" fmla="*/ 637942 w 671220"/>
                    <a:gd name="connsiteY131" fmla="*/ 191548 h 910593"/>
                    <a:gd name="connsiteX132" fmla="*/ 638741 w 671220"/>
                    <a:gd name="connsiteY132" fmla="*/ 189443 h 910593"/>
                    <a:gd name="connsiteX133" fmla="*/ 638741 w 671220"/>
                    <a:gd name="connsiteY133" fmla="*/ 46512 h 910593"/>
                    <a:gd name="connsiteX134" fmla="*/ 637942 w 671220"/>
                    <a:gd name="connsiteY134" fmla="*/ 44407 h 910593"/>
                    <a:gd name="connsiteX135" fmla="*/ 635299 w 671220"/>
                    <a:gd name="connsiteY135" fmla="*/ 42887 h 910593"/>
                    <a:gd name="connsiteX136" fmla="*/ 630382 w 671220"/>
                    <a:gd name="connsiteY136" fmla="*/ 41951 h 910593"/>
                    <a:gd name="connsiteX137" fmla="*/ 622514 w 671220"/>
                    <a:gd name="connsiteY137" fmla="*/ 41600 h 910593"/>
                    <a:gd name="connsiteX138" fmla="*/ 358948 w 671220"/>
                    <a:gd name="connsiteY138" fmla="*/ 39555 h 910593"/>
                    <a:gd name="connsiteX139" fmla="*/ 351142 w 671220"/>
                    <a:gd name="connsiteY139" fmla="*/ 39906 h 910593"/>
                    <a:gd name="connsiteX140" fmla="*/ 346163 w 671220"/>
                    <a:gd name="connsiteY140" fmla="*/ 40841 h 910593"/>
                    <a:gd name="connsiteX141" fmla="*/ 343520 w 671220"/>
                    <a:gd name="connsiteY141" fmla="*/ 42362 h 910593"/>
                    <a:gd name="connsiteX142" fmla="*/ 342721 w 671220"/>
                    <a:gd name="connsiteY142" fmla="*/ 44584 h 910593"/>
                    <a:gd name="connsiteX143" fmla="*/ 342721 w 671220"/>
                    <a:gd name="connsiteY143" fmla="*/ 187164 h 910593"/>
                    <a:gd name="connsiteX144" fmla="*/ 343520 w 671220"/>
                    <a:gd name="connsiteY144" fmla="*/ 189386 h 910593"/>
                    <a:gd name="connsiteX145" fmla="*/ 346163 w 671220"/>
                    <a:gd name="connsiteY145" fmla="*/ 190965 h 910593"/>
                    <a:gd name="connsiteX146" fmla="*/ 351142 w 671220"/>
                    <a:gd name="connsiteY146" fmla="*/ 191959 h 910593"/>
                    <a:gd name="connsiteX147" fmla="*/ 358948 w 671220"/>
                    <a:gd name="connsiteY147" fmla="*/ 192310 h 910593"/>
                    <a:gd name="connsiteX148" fmla="*/ 366816 w 671220"/>
                    <a:gd name="connsiteY148" fmla="*/ 191959 h 910593"/>
                    <a:gd name="connsiteX149" fmla="*/ 371733 w 671220"/>
                    <a:gd name="connsiteY149" fmla="*/ 190965 h 910593"/>
                    <a:gd name="connsiteX150" fmla="*/ 374314 w 671220"/>
                    <a:gd name="connsiteY150" fmla="*/ 189386 h 910593"/>
                    <a:gd name="connsiteX151" fmla="*/ 375052 w 671220"/>
                    <a:gd name="connsiteY151" fmla="*/ 187164 h 910593"/>
                    <a:gd name="connsiteX152" fmla="*/ 375052 w 671220"/>
                    <a:gd name="connsiteY152" fmla="*/ 115347 h 910593"/>
                    <a:gd name="connsiteX153" fmla="*/ 423118 w 671220"/>
                    <a:gd name="connsiteY153" fmla="*/ 187164 h 910593"/>
                    <a:gd name="connsiteX154" fmla="*/ 425515 w 671220"/>
                    <a:gd name="connsiteY154" fmla="*/ 189971 h 910593"/>
                    <a:gd name="connsiteX155" fmla="*/ 430555 w 671220"/>
                    <a:gd name="connsiteY155" fmla="*/ 191725 h 910593"/>
                    <a:gd name="connsiteX156" fmla="*/ 442049 w 671220"/>
                    <a:gd name="connsiteY156" fmla="*/ 192310 h 910593"/>
                    <a:gd name="connsiteX157" fmla="*/ 450409 w 671220"/>
                    <a:gd name="connsiteY157" fmla="*/ 191959 h 910593"/>
                    <a:gd name="connsiteX158" fmla="*/ 455633 w 671220"/>
                    <a:gd name="connsiteY158" fmla="*/ 190965 h 910593"/>
                    <a:gd name="connsiteX159" fmla="*/ 458215 w 671220"/>
                    <a:gd name="connsiteY159" fmla="*/ 189327 h 910593"/>
                    <a:gd name="connsiteX160" fmla="*/ 458891 w 671220"/>
                    <a:gd name="connsiteY160" fmla="*/ 187047 h 910593"/>
                    <a:gd name="connsiteX161" fmla="*/ 458338 w 671220"/>
                    <a:gd name="connsiteY161" fmla="*/ 184532 h 910593"/>
                    <a:gd name="connsiteX162" fmla="*/ 455080 w 671220"/>
                    <a:gd name="connsiteY162" fmla="*/ 178157 h 910593"/>
                    <a:gd name="connsiteX163" fmla="*/ 407506 w 671220"/>
                    <a:gd name="connsiteY163" fmla="*/ 109733 h 910593"/>
                    <a:gd name="connsiteX164" fmla="*/ 451146 w 671220"/>
                    <a:gd name="connsiteY164" fmla="*/ 55345 h 910593"/>
                    <a:gd name="connsiteX165" fmla="*/ 455326 w 671220"/>
                    <a:gd name="connsiteY165" fmla="*/ 48678 h 910593"/>
                    <a:gd name="connsiteX166" fmla="*/ 456432 w 671220"/>
                    <a:gd name="connsiteY166" fmla="*/ 44584 h 910593"/>
                    <a:gd name="connsiteX167" fmla="*/ 455695 w 671220"/>
                    <a:gd name="connsiteY167" fmla="*/ 42479 h 910593"/>
                    <a:gd name="connsiteX168" fmla="*/ 453052 w 671220"/>
                    <a:gd name="connsiteY168" fmla="*/ 40900 h 910593"/>
                    <a:gd name="connsiteX169" fmla="*/ 447950 w 671220"/>
                    <a:gd name="connsiteY169" fmla="*/ 39906 h 910593"/>
                    <a:gd name="connsiteX170" fmla="*/ 439837 w 671220"/>
                    <a:gd name="connsiteY170" fmla="*/ 39555 h 910593"/>
                    <a:gd name="connsiteX171" fmla="*/ 431969 w 671220"/>
                    <a:gd name="connsiteY171" fmla="*/ 39789 h 910593"/>
                    <a:gd name="connsiteX172" fmla="*/ 426929 w 671220"/>
                    <a:gd name="connsiteY172" fmla="*/ 40607 h 910593"/>
                    <a:gd name="connsiteX173" fmla="*/ 423733 w 671220"/>
                    <a:gd name="connsiteY173" fmla="*/ 42186 h 910593"/>
                    <a:gd name="connsiteX174" fmla="*/ 421643 w 671220"/>
                    <a:gd name="connsiteY174" fmla="*/ 44701 h 910593"/>
                    <a:gd name="connsiteX175" fmla="*/ 375052 w 671220"/>
                    <a:gd name="connsiteY175" fmla="*/ 109031 h 910593"/>
                    <a:gd name="connsiteX176" fmla="*/ 375052 w 671220"/>
                    <a:gd name="connsiteY176" fmla="*/ 44584 h 910593"/>
                    <a:gd name="connsiteX177" fmla="*/ 374314 w 671220"/>
                    <a:gd name="connsiteY177" fmla="*/ 42362 h 910593"/>
                    <a:gd name="connsiteX178" fmla="*/ 371733 w 671220"/>
                    <a:gd name="connsiteY178" fmla="*/ 40841 h 910593"/>
                    <a:gd name="connsiteX179" fmla="*/ 366816 w 671220"/>
                    <a:gd name="connsiteY179" fmla="*/ 39906 h 910593"/>
                    <a:gd name="connsiteX180" fmla="*/ 358948 w 671220"/>
                    <a:gd name="connsiteY180" fmla="*/ 39555 h 910593"/>
                    <a:gd name="connsiteX181" fmla="*/ 115340 w 671220"/>
                    <a:gd name="connsiteY181" fmla="*/ 0 h 910593"/>
                    <a:gd name="connsiteX182" fmla="*/ 671220 w 671220"/>
                    <a:gd name="connsiteY182" fmla="*/ 0 h 910593"/>
                    <a:gd name="connsiteX183" fmla="*/ 671220 w 671220"/>
                    <a:gd name="connsiteY183" fmla="*/ 674798 h 910593"/>
                    <a:gd name="connsiteX184" fmla="*/ 411483 w 671220"/>
                    <a:gd name="connsiteY184" fmla="*/ 674798 h 910593"/>
                    <a:gd name="connsiteX185" fmla="*/ 424114 w 671220"/>
                    <a:gd name="connsiteY185" fmla="*/ 660901 h 910593"/>
                    <a:gd name="connsiteX186" fmla="*/ 483161 w 671220"/>
                    <a:gd name="connsiteY186" fmla="*/ 496419 h 910593"/>
                    <a:gd name="connsiteX187" fmla="*/ 224581 w 671220"/>
                    <a:gd name="connsiteY187" fmla="*/ 237839 h 910593"/>
                    <a:gd name="connsiteX188" fmla="*/ 123929 w 671220"/>
                    <a:gd name="connsiteY188" fmla="*/ 258159 h 910593"/>
                    <a:gd name="connsiteX189" fmla="*/ 115340 w 671220"/>
                    <a:gd name="connsiteY189" fmla="*/ 262297 h 91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71220" h="910593">
                      <a:moveTo>
                        <a:pt x="0" y="859669"/>
                      </a:moveTo>
                      <a:lnTo>
                        <a:pt x="91308" y="897769"/>
                      </a:lnTo>
                      <a:lnTo>
                        <a:pt x="86142" y="901904"/>
                      </a:lnTo>
                      <a:cubicBezTo>
                        <a:pt x="71826" y="911245"/>
                        <a:pt x="53276" y="913540"/>
                        <a:pt x="36336" y="906407"/>
                      </a:cubicBezTo>
                      <a:lnTo>
                        <a:pt x="31771" y="904485"/>
                      </a:lnTo>
                      <a:cubicBezTo>
                        <a:pt x="18219" y="898779"/>
                        <a:pt x="8263" y="888120"/>
                        <a:pt x="3121" y="875499"/>
                      </a:cubicBezTo>
                      <a:close/>
                      <a:moveTo>
                        <a:pt x="81543" y="732866"/>
                      </a:moveTo>
                      <a:cubicBezTo>
                        <a:pt x="88460" y="732854"/>
                        <a:pt x="95493" y="734199"/>
                        <a:pt x="102269" y="737052"/>
                      </a:cubicBezTo>
                      <a:lnTo>
                        <a:pt x="106834" y="738974"/>
                      </a:lnTo>
                      <a:cubicBezTo>
                        <a:pt x="133939" y="750387"/>
                        <a:pt x="146660" y="781610"/>
                        <a:pt x="135247" y="808715"/>
                      </a:cubicBezTo>
                      <a:lnTo>
                        <a:pt x="106077" y="877994"/>
                      </a:lnTo>
                      <a:lnTo>
                        <a:pt x="101977" y="884015"/>
                      </a:lnTo>
                      <a:lnTo>
                        <a:pt x="1147" y="841942"/>
                      </a:lnTo>
                      <a:lnTo>
                        <a:pt x="3359" y="834744"/>
                      </a:lnTo>
                      <a:lnTo>
                        <a:pt x="32529" y="765465"/>
                      </a:lnTo>
                      <a:cubicBezTo>
                        <a:pt x="41088" y="745137"/>
                        <a:pt x="60791" y="732899"/>
                        <a:pt x="81543" y="732866"/>
                      </a:cubicBezTo>
                      <a:close/>
                      <a:moveTo>
                        <a:pt x="517201" y="533623"/>
                      </a:moveTo>
                      <a:cubicBezTo>
                        <a:pt x="514655" y="533623"/>
                        <a:pt x="512591" y="535687"/>
                        <a:pt x="512591" y="538233"/>
                      </a:cubicBezTo>
                      <a:lnTo>
                        <a:pt x="512591" y="556672"/>
                      </a:lnTo>
                      <a:cubicBezTo>
                        <a:pt x="512591" y="559218"/>
                        <a:pt x="514655" y="561281"/>
                        <a:pt x="517201" y="561281"/>
                      </a:cubicBezTo>
                      <a:lnTo>
                        <a:pt x="630900" y="561281"/>
                      </a:lnTo>
                      <a:cubicBezTo>
                        <a:pt x="633446" y="561281"/>
                        <a:pt x="635510" y="559218"/>
                        <a:pt x="635510" y="556672"/>
                      </a:cubicBezTo>
                      <a:lnTo>
                        <a:pt x="635510" y="538233"/>
                      </a:lnTo>
                      <a:cubicBezTo>
                        <a:pt x="635510" y="535687"/>
                        <a:pt x="633446" y="533623"/>
                        <a:pt x="630900" y="533623"/>
                      </a:cubicBezTo>
                      <a:close/>
                      <a:moveTo>
                        <a:pt x="517201" y="457944"/>
                      </a:moveTo>
                      <a:cubicBezTo>
                        <a:pt x="514655" y="457944"/>
                        <a:pt x="512591" y="460008"/>
                        <a:pt x="512591" y="462554"/>
                      </a:cubicBezTo>
                      <a:lnTo>
                        <a:pt x="512591" y="480993"/>
                      </a:lnTo>
                      <a:cubicBezTo>
                        <a:pt x="512591" y="483539"/>
                        <a:pt x="514655" y="485603"/>
                        <a:pt x="517201" y="485603"/>
                      </a:cubicBezTo>
                      <a:lnTo>
                        <a:pt x="630900" y="485603"/>
                      </a:lnTo>
                      <a:cubicBezTo>
                        <a:pt x="633446" y="485603"/>
                        <a:pt x="635510" y="483539"/>
                        <a:pt x="635510" y="480993"/>
                      </a:cubicBezTo>
                      <a:lnTo>
                        <a:pt x="635510" y="462554"/>
                      </a:lnTo>
                      <a:cubicBezTo>
                        <a:pt x="635510" y="460008"/>
                        <a:pt x="633446" y="457944"/>
                        <a:pt x="630900" y="457944"/>
                      </a:cubicBezTo>
                      <a:close/>
                      <a:moveTo>
                        <a:pt x="272472" y="423052"/>
                      </a:moveTo>
                      <a:cubicBezTo>
                        <a:pt x="273972" y="423026"/>
                        <a:pt x="275484" y="423572"/>
                        <a:pt x="276649" y="424698"/>
                      </a:cubicBezTo>
                      <a:lnTo>
                        <a:pt x="293528" y="440998"/>
                      </a:lnTo>
                      <a:cubicBezTo>
                        <a:pt x="295859" y="443248"/>
                        <a:pt x="295923" y="446962"/>
                        <a:pt x="293673" y="449293"/>
                      </a:cubicBezTo>
                      <a:lnTo>
                        <a:pt x="200587" y="545686"/>
                      </a:lnTo>
                      <a:lnTo>
                        <a:pt x="200360" y="546235"/>
                      </a:lnTo>
                      <a:cubicBezTo>
                        <a:pt x="199298" y="547297"/>
                        <a:pt x="197832" y="547954"/>
                        <a:pt x="196212" y="547954"/>
                      </a:cubicBezTo>
                      <a:lnTo>
                        <a:pt x="172747" y="547954"/>
                      </a:lnTo>
                      <a:cubicBezTo>
                        <a:pt x="169507" y="547954"/>
                        <a:pt x="166881" y="545327"/>
                        <a:pt x="166881" y="542087"/>
                      </a:cubicBezTo>
                      <a:lnTo>
                        <a:pt x="166880" y="461813"/>
                      </a:lnTo>
                      <a:cubicBezTo>
                        <a:pt x="166881" y="458573"/>
                        <a:pt x="169507" y="455947"/>
                        <a:pt x="172747" y="455947"/>
                      </a:cubicBezTo>
                      <a:lnTo>
                        <a:pt x="196212" y="455947"/>
                      </a:lnTo>
                      <a:cubicBezTo>
                        <a:pt x="199452" y="455947"/>
                        <a:pt x="202078" y="458573"/>
                        <a:pt x="202078" y="461813"/>
                      </a:cubicBezTo>
                      <a:lnTo>
                        <a:pt x="202078" y="493473"/>
                      </a:lnTo>
                      <a:lnTo>
                        <a:pt x="268354" y="424842"/>
                      </a:lnTo>
                      <a:cubicBezTo>
                        <a:pt x="269479" y="423677"/>
                        <a:pt x="270970" y="423078"/>
                        <a:pt x="272472" y="423052"/>
                      </a:cubicBezTo>
                      <a:close/>
                      <a:moveTo>
                        <a:pt x="517201" y="382266"/>
                      </a:moveTo>
                      <a:cubicBezTo>
                        <a:pt x="514655" y="382266"/>
                        <a:pt x="512591" y="384330"/>
                        <a:pt x="512591" y="386875"/>
                      </a:cubicBezTo>
                      <a:lnTo>
                        <a:pt x="512591" y="405314"/>
                      </a:lnTo>
                      <a:cubicBezTo>
                        <a:pt x="512591" y="407860"/>
                        <a:pt x="514655" y="409924"/>
                        <a:pt x="517201" y="409924"/>
                      </a:cubicBezTo>
                      <a:lnTo>
                        <a:pt x="630900" y="409924"/>
                      </a:lnTo>
                      <a:cubicBezTo>
                        <a:pt x="633446" y="409924"/>
                        <a:pt x="635510" y="407860"/>
                        <a:pt x="635510" y="405314"/>
                      </a:cubicBezTo>
                      <a:lnTo>
                        <a:pt x="635510" y="386875"/>
                      </a:lnTo>
                      <a:cubicBezTo>
                        <a:pt x="635510" y="384330"/>
                        <a:pt x="633446" y="382266"/>
                        <a:pt x="630900" y="382266"/>
                      </a:cubicBezTo>
                      <a:close/>
                      <a:moveTo>
                        <a:pt x="224580" y="343640"/>
                      </a:moveTo>
                      <a:cubicBezTo>
                        <a:pt x="144251" y="343640"/>
                        <a:pt x="79131" y="408760"/>
                        <a:pt x="79131" y="489089"/>
                      </a:cubicBezTo>
                      <a:cubicBezTo>
                        <a:pt x="79131" y="569418"/>
                        <a:pt x="144251" y="634537"/>
                        <a:pt x="224580" y="634537"/>
                      </a:cubicBezTo>
                      <a:cubicBezTo>
                        <a:pt x="304909" y="634537"/>
                        <a:pt x="370029" y="569418"/>
                        <a:pt x="370029" y="489089"/>
                      </a:cubicBezTo>
                      <a:cubicBezTo>
                        <a:pt x="370029" y="408760"/>
                        <a:pt x="304909" y="343640"/>
                        <a:pt x="224580" y="343640"/>
                      </a:cubicBezTo>
                      <a:close/>
                      <a:moveTo>
                        <a:pt x="517201" y="306587"/>
                      </a:moveTo>
                      <a:cubicBezTo>
                        <a:pt x="514655" y="306587"/>
                        <a:pt x="512591" y="308651"/>
                        <a:pt x="512591" y="311197"/>
                      </a:cubicBezTo>
                      <a:lnTo>
                        <a:pt x="512591" y="329636"/>
                      </a:lnTo>
                      <a:cubicBezTo>
                        <a:pt x="512591" y="332182"/>
                        <a:pt x="514655" y="334246"/>
                        <a:pt x="517201" y="334246"/>
                      </a:cubicBezTo>
                      <a:lnTo>
                        <a:pt x="630900" y="334246"/>
                      </a:lnTo>
                      <a:cubicBezTo>
                        <a:pt x="633446" y="334246"/>
                        <a:pt x="635510" y="332182"/>
                        <a:pt x="635510" y="329636"/>
                      </a:cubicBezTo>
                      <a:lnTo>
                        <a:pt x="635510" y="311197"/>
                      </a:lnTo>
                      <a:cubicBezTo>
                        <a:pt x="635510" y="308651"/>
                        <a:pt x="633446" y="306587"/>
                        <a:pt x="630900" y="306587"/>
                      </a:cubicBezTo>
                      <a:close/>
                      <a:moveTo>
                        <a:pt x="224580" y="275407"/>
                      </a:moveTo>
                      <a:cubicBezTo>
                        <a:pt x="342593" y="275407"/>
                        <a:pt x="438262" y="371076"/>
                        <a:pt x="438262" y="489089"/>
                      </a:cubicBezTo>
                      <a:cubicBezTo>
                        <a:pt x="438262" y="607102"/>
                        <a:pt x="342593" y="702770"/>
                        <a:pt x="224580" y="702770"/>
                      </a:cubicBezTo>
                      <a:cubicBezTo>
                        <a:pt x="209829" y="702770"/>
                        <a:pt x="195426" y="701276"/>
                        <a:pt x="181516" y="698429"/>
                      </a:cubicBezTo>
                      <a:lnTo>
                        <a:pt x="171647" y="695891"/>
                      </a:lnTo>
                      <a:lnTo>
                        <a:pt x="145365" y="755111"/>
                      </a:lnTo>
                      <a:lnTo>
                        <a:pt x="140775" y="746345"/>
                      </a:lnTo>
                      <a:cubicBezTo>
                        <a:pt x="135170" y="737756"/>
                        <a:pt x="127029" y="730690"/>
                        <a:pt x="116865" y="726411"/>
                      </a:cubicBezTo>
                      <a:lnTo>
                        <a:pt x="112299" y="724489"/>
                      </a:lnTo>
                      <a:cubicBezTo>
                        <a:pt x="105523" y="721636"/>
                        <a:pt x="98490" y="720291"/>
                        <a:pt x="91573" y="720302"/>
                      </a:cubicBezTo>
                      <a:lnTo>
                        <a:pt x="81118" y="722364"/>
                      </a:lnTo>
                      <a:lnTo>
                        <a:pt x="105818" y="666708"/>
                      </a:lnTo>
                      <a:lnTo>
                        <a:pt x="105108" y="666277"/>
                      </a:lnTo>
                      <a:cubicBezTo>
                        <a:pt x="48268" y="627877"/>
                        <a:pt x="10898" y="562847"/>
                        <a:pt x="10898" y="489089"/>
                      </a:cubicBezTo>
                      <a:cubicBezTo>
                        <a:pt x="10898" y="371076"/>
                        <a:pt x="106567" y="275407"/>
                        <a:pt x="224580" y="275407"/>
                      </a:cubicBezTo>
                      <a:close/>
                      <a:moveTo>
                        <a:pt x="513521" y="72182"/>
                      </a:moveTo>
                      <a:lnTo>
                        <a:pt x="527289" y="72182"/>
                      </a:lnTo>
                      <a:cubicBezTo>
                        <a:pt x="530649" y="72182"/>
                        <a:pt x="533907" y="72397"/>
                        <a:pt x="537062" y="72825"/>
                      </a:cubicBezTo>
                      <a:cubicBezTo>
                        <a:pt x="540218" y="73254"/>
                        <a:pt x="543230" y="74288"/>
                        <a:pt x="546098" y="75925"/>
                      </a:cubicBezTo>
                      <a:cubicBezTo>
                        <a:pt x="548966" y="77562"/>
                        <a:pt x="551384" y="80097"/>
                        <a:pt x="553351" y="83527"/>
                      </a:cubicBezTo>
                      <a:cubicBezTo>
                        <a:pt x="555318" y="86958"/>
                        <a:pt x="556301" y="91325"/>
                        <a:pt x="556301" y="96627"/>
                      </a:cubicBezTo>
                      <a:cubicBezTo>
                        <a:pt x="556301" y="100526"/>
                        <a:pt x="555728" y="104133"/>
                        <a:pt x="554580" y="107447"/>
                      </a:cubicBezTo>
                      <a:cubicBezTo>
                        <a:pt x="553433" y="110761"/>
                        <a:pt x="551753" y="113607"/>
                        <a:pt x="549540" y="115985"/>
                      </a:cubicBezTo>
                      <a:cubicBezTo>
                        <a:pt x="547327" y="118363"/>
                        <a:pt x="544479" y="120215"/>
                        <a:pt x="540996" y="121541"/>
                      </a:cubicBezTo>
                      <a:cubicBezTo>
                        <a:pt x="537513" y="122867"/>
                        <a:pt x="533190" y="123529"/>
                        <a:pt x="528027" y="123529"/>
                      </a:cubicBezTo>
                      <a:lnTo>
                        <a:pt x="513521" y="123529"/>
                      </a:lnTo>
                      <a:close/>
                      <a:moveTo>
                        <a:pt x="492131" y="48438"/>
                      </a:moveTo>
                      <a:cubicBezTo>
                        <a:pt x="488853" y="48438"/>
                        <a:pt x="486210" y="49354"/>
                        <a:pt x="484202" y="51187"/>
                      </a:cubicBezTo>
                      <a:cubicBezTo>
                        <a:pt x="482194" y="53019"/>
                        <a:pt x="481190" y="55768"/>
                        <a:pt x="481190" y="59433"/>
                      </a:cubicBezTo>
                      <a:lnTo>
                        <a:pt x="481190" y="195579"/>
                      </a:lnTo>
                      <a:cubicBezTo>
                        <a:pt x="481190" y="196359"/>
                        <a:pt x="481436" y="197061"/>
                        <a:pt x="481928" y="197685"/>
                      </a:cubicBezTo>
                      <a:cubicBezTo>
                        <a:pt x="482420" y="198309"/>
                        <a:pt x="483280" y="198815"/>
                        <a:pt x="484509" y="199205"/>
                      </a:cubicBezTo>
                      <a:cubicBezTo>
                        <a:pt x="485739" y="199595"/>
                        <a:pt x="487398" y="199907"/>
                        <a:pt x="489488" y="200141"/>
                      </a:cubicBezTo>
                      <a:cubicBezTo>
                        <a:pt x="491578" y="200375"/>
                        <a:pt x="494180" y="200492"/>
                        <a:pt x="497294" y="200492"/>
                      </a:cubicBezTo>
                      <a:cubicBezTo>
                        <a:pt x="500490" y="200492"/>
                        <a:pt x="503113" y="200375"/>
                        <a:pt x="505162" y="200141"/>
                      </a:cubicBezTo>
                      <a:cubicBezTo>
                        <a:pt x="507211" y="199907"/>
                        <a:pt x="508850" y="199595"/>
                        <a:pt x="510079" y="199205"/>
                      </a:cubicBezTo>
                      <a:cubicBezTo>
                        <a:pt x="511308" y="198815"/>
                        <a:pt x="512189" y="198309"/>
                        <a:pt x="512722" y="197685"/>
                      </a:cubicBezTo>
                      <a:cubicBezTo>
                        <a:pt x="513255" y="197061"/>
                        <a:pt x="513521" y="196359"/>
                        <a:pt x="513521" y="195579"/>
                      </a:cubicBezTo>
                      <a:lnTo>
                        <a:pt x="513521" y="147273"/>
                      </a:lnTo>
                      <a:lnTo>
                        <a:pt x="526798" y="147273"/>
                      </a:lnTo>
                      <a:cubicBezTo>
                        <a:pt x="537288" y="147273"/>
                        <a:pt x="546405" y="146103"/>
                        <a:pt x="554150" y="143764"/>
                      </a:cubicBezTo>
                      <a:cubicBezTo>
                        <a:pt x="561894" y="141425"/>
                        <a:pt x="568430" y="138013"/>
                        <a:pt x="573757" y="133530"/>
                      </a:cubicBezTo>
                      <a:cubicBezTo>
                        <a:pt x="579084" y="129046"/>
                        <a:pt x="583141" y="123529"/>
                        <a:pt x="585928" y="116979"/>
                      </a:cubicBezTo>
                      <a:cubicBezTo>
                        <a:pt x="588714" y="110429"/>
                        <a:pt x="590107" y="102905"/>
                        <a:pt x="590107" y="94405"/>
                      </a:cubicBezTo>
                      <a:cubicBezTo>
                        <a:pt x="590107" y="88245"/>
                        <a:pt x="589206" y="82689"/>
                        <a:pt x="587403" y="77738"/>
                      </a:cubicBezTo>
                      <a:cubicBezTo>
                        <a:pt x="585600" y="72786"/>
                        <a:pt x="582977" y="68459"/>
                        <a:pt x="579535" y="64755"/>
                      </a:cubicBezTo>
                      <a:cubicBezTo>
                        <a:pt x="576093" y="61051"/>
                        <a:pt x="571934" y="57990"/>
                        <a:pt x="567058" y="55573"/>
                      </a:cubicBezTo>
                      <a:cubicBezTo>
                        <a:pt x="562181" y="53156"/>
                        <a:pt x="557367" y="51499"/>
                        <a:pt x="552613" y="50602"/>
                      </a:cubicBezTo>
                      <a:cubicBezTo>
                        <a:pt x="547860" y="49705"/>
                        <a:pt x="543783" y="49121"/>
                        <a:pt x="540382" y="48847"/>
                      </a:cubicBezTo>
                      <a:cubicBezTo>
                        <a:pt x="536980" y="48575"/>
                        <a:pt x="533395" y="48438"/>
                        <a:pt x="529625" y="48438"/>
                      </a:cubicBezTo>
                      <a:close/>
                      <a:moveTo>
                        <a:pt x="622514" y="41600"/>
                      </a:moveTo>
                      <a:cubicBezTo>
                        <a:pt x="619400" y="41600"/>
                        <a:pt x="616819" y="41717"/>
                        <a:pt x="614770" y="41951"/>
                      </a:cubicBezTo>
                      <a:cubicBezTo>
                        <a:pt x="612721" y="42185"/>
                        <a:pt x="611061" y="42496"/>
                        <a:pt x="609791" y="42887"/>
                      </a:cubicBezTo>
                      <a:cubicBezTo>
                        <a:pt x="608521" y="43276"/>
                        <a:pt x="607619" y="43783"/>
                        <a:pt x="607087" y="44407"/>
                      </a:cubicBezTo>
                      <a:cubicBezTo>
                        <a:pt x="606554" y="45031"/>
                        <a:pt x="606287" y="45733"/>
                        <a:pt x="606287" y="46512"/>
                      </a:cubicBezTo>
                      <a:lnTo>
                        <a:pt x="606287" y="189443"/>
                      </a:lnTo>
                      <a:cubicBezTo>
                        <a:pt x="606287" y="190222"/>
                        <a:pt x="606554" y="190924"/>
                        <a:pt x="607087" y="191548"/>
                      </a:cubicBezTo>
                      <a:cubicBezTo>
                        <a:pt x="607619" y="192172"/>
                        <a:pt x="608500" y="192679"/>
                        <a:pt x="609729" y="193069"/>
                      </a:cubicBezTo>
                      <a:cubicBezTo>
                        <a:pt x="610959" y="193458"/>
                        <a:pt x="612619" y="193770"/>
                        <a:pt x="614708" y="194004"/>
                      </a:cubicBezTo>
                      <a:cubicBezTo>
                        <a:pt x="616798" y="194238"/>
                        <a:pt x="619400" y="194355"/>
                        <a:pt x="622514" y="194355"/>
                      </a:cubicBezTo>
                      <a:cubicBezTo>
                        <a:pt x="625710" y="194355"/>
                        <a:pt x="628333" y="194238"/>
                        <a:pt x="630382" y="194004"/>
                      </a:cubicBezTo>
                      <a:cubicBezTo>
                        <a:pt x="632431" y="193770"/>
                        <a:pt x="634070" y="193458"/>
                        <a:pt x="635299" y="193069"/>
                      </a:cubicBezTo>
                      <a:cubicBezTo>
                        <a:pt x="636528" y="192679"/>
                        <a:pt x="637409" y="192172"/>
                        <a:pt x="637942" y="191548"/>
                      </a:cubicBezTo>
                      <a:cubicBezTo>
                        <a:pt x="638475" y="190924"/>
                        <a:pt x="638741" y="190222"/>
                        <a:pt x="638741" y="189443"/>
                      </a:cubicBezTo>
                      <a:lnTo>
                        <a:pt x="638741" y="46512"/>
                      </a:lnTo>
                      <a:cubicBezTo>
                        <a:pt x="638741" y="45733"/>
                        <a:pt x="638475" y="45031"/>
                        <a:pt x="637942" y="44407"/>
                      </a:cubicBezTo>
                      <a:cubicBezTo>
                        <a:pt x="637409" y="43783"/>
                        <a:pt x="636528" y="43276"/>
                        <a:pt x="635299" y="42887"/>
                      </a:cubicBezTo>
                      <a:cubicBezTo>
                        <a:pt x="634070" y="42496"/>
                        <a:pt x="632431" y="42185"/>
                        <a:pt x="630382" y="41951"/>
                      </a:cubicBezTo>
                      <a:cubicBezTo>
                        <a:pt x="628333" y="41717"/>
                        <a:pt x="625710" y="41600"/>
                        <a:pt x="622514" y="41600"/>
                      </a:cubicBezTo>
                      <a:close/>
                      <a:moveTo>
                        <a:pt x="358948" y="39555"/>
                      </a:moveTo>
                      <a:cubicBezTo>
                        <a:pt x="355834" y="39555"/>
                        <a:pt x="353232" y="39672"/>
                        <a:pt x="351142" y="39906"/>
                      </a:cubicBezTo>
                      <a:cubicBezTo>
                        <a:pt x="349052" y="40139"/>
                        <a:pt x="347393" y="40451"/>
                        <a:pt x="346163" y="40841"/>
                      </a:cubicBezTo>
                      <a:cubicBezTo>
                        <a:pt x="344934" y="41231"/>
                        <a:pt x="344053" y="41738"/>
                        <a:pt x="343520" y="42362"/>
                      </a:cubicBezTo>
                      <a:cubicBezTo>
                        <a:pt x="342987" y="42986"/>
                        <a:pt x="342721" y="43726"/>
                        <a:pt x="342721" y="44584"/>
                      </a:cubicBezTo>
                      <a:lnTo>
                        <a:pt x="342721" y="187164"/>
                      </a:lnTo>
                      <a:cubicBezTo>
                        <a:pt x="342721" y="188021"/>
                        <a:pt x="342987" y="188762"/>
                        <a:pt x="343520" y="189386"/>
                      </a:cubicBezTo>
                      <a:cubicBezTo>
                        <a:pt x="344053" y="190010"/>
                        <a:pt x="344934" y="190536"/>
                        <a:pt x="346163" y="190965"/>
                      </a:cubicBezTo>
                      <a:cubicBezTo>
                        <a:pt x="347393" y="191394"/>
                        <a:pt x="349052" y="191725"/>
                        <a:pt x="351142" y="191959"/>
                      </a:cubicBezTo>
                      <a:cubicBezTo>
                        <a:pt x="353232" y="192193"/>
                        <a:pt x="355834" y="192310"/>
                        <a:pt x="358948" y="192310"/>
                      </a:cubicBezTo>
                      <a:cubicBezTo>
                        <a:pt x="362144" y="192310"/>
                        <a:pt x="364767" y="192193"/>
                        <a:pt x="366816" y="191959"/>
                      </a:cubicBezTo>
                      <a:cubicBezTo>
                        <a:pt x="368865" y="191725"/>
                        <a:pt x="370504" y="191394"/>
                        <a:pt x="371733" y="190965"/>
                      </a:cubicBezTo>
                      <a:cubicBezTo>
                        <a:pt x="372962" y="190536"/>
                        <a:pt x="373823" y="190010"/>
                        <a:pt x="374314" y="189386"/>
                      </a:cubicBezTo>
                      <a:cubicBezTo>
                        <a:pt x="374806" y="188762"/>
                        <a:pt x="375052" y="188021"/>
                        <a:pt x="375052" y="187164"/>
                      </a:cubicBezTo>
                      <a:lnTo>
                        <a:pt x="375052" y="115347"/>
                      </a:lnTo>
                      <a:lnTo>
                        <a:pt x="423118" y="187164"/>
                      </a:lnTo>
                      <a:cubicBezTo>
                        <a:pt x="423692" y="188255"/>
                        <a:pt x="424491" y="189191"/>
                        <a:pt x="425515" y="189971"/>
                      </a:cubicBezTo>
                      <a:cubicBezTo>
                        <a:pt x="426540" y="190751"/>
                        <a:pt x="428220" y="191335"/>
                        <a:pt x="430555" y="191725"/>
                      </a:cubicBezTo>
                      <a:cubicBezTo>
                        <a:pt x="432891" y="192115"/>
                        <a:pt x="436722" y="192310"/>
                        <a:pt x="442049" y="192310"/>
                      </a:cubicBezTo>
                      <a:cubicBezTo>
                        <a:pt x="445410" y="192310"/>
                        <a:pt x="448196" y="192193"/>
                        <a:pt x="450409" y="191959"/>
                      </a:cubicBezTo>
                      <a:cubicBezTo>
                        <a:pt x="452622" y="191725"/>
                        <a:pt x="454363" y="191394"/>
                        <a:pt x="455633" y="190965"/>
                      </a:cubicBezTo>
                      <a:cubicBezTo>
                        <a:pt x="456903" y="190536"/>
                        <a:pt x="457764" y="189990"/>
                        <a:pt x="458215" y="189327"/>
                      </a:cubicBezTo>
                      <a:cubicBezTo>
                        <a:pt x="458665" y="188664"/>
                        <a:pt x="458891" y="187904"/>
                        <a:pt x="458891" y="187047"/>
                      </a:cubicBezTo>
                      <a:cubicBezTo>
                        <a:pt x="458891" y="186423"/>
                        <a:pt x="458706" y="185585"/>
                        <a:pt x="458338" y="184532"/>
                      </a:cubicBezTo>
                      <a:cubicBezTo>
                        <a:pt x="457969" y="183479"/>
                        <a:pt x="456883" y="181354"/>
                        <a:pt x="455080" y="178157"/>
                      </a:cubicBezTo>
                      <a:lnTo>
                        <a:pt x="407506" y="109733"/>
                      </a:lnTo>
                      <a:lnTo>
                        <a:pt x="451146" y="55345"/>
                      </a:lnTo>
                      <a:cubicBezTo>
                        <a:pt x="453195" y="52304"/>
                        <a:pt x="454588" y="50081"/>
                        <a:pt x="455326" y="48678"/>
                      </a:cubicBezTo>
                      <a:cubicBezTo>
                        <a:pt x="456064" y="47274"/>
                        <a:pt x="456432" y="45910"/>
                        <a:pt x="456432" y="44584"/>
                      </a:cubicBezTo>
                      <a:cubicBezTo>
                        <a:pt x="456432" y="43804"/>
                        <a:pt x="456186" y="43103"/>
                        <a:pt x="455695" y="42479"/>
                      </a:cubicBezTo>
                      <a:cubicBezTo>
                        <a:pt x="455203" y="41855"/>
                        <a:pt x="454322" y="41329"/>
                        <a:pt x="453052" y="40900"/>
                      </a:cubicBezTo>
                      <a:cubicBezTo>
                        <a:pt x="451781" y="40471"/>
                        <a:pt x="450081" y="40139"/>
                        <a:pt x="447950" y="39906"/>
                      </a:cubicBezTo>
                      <a:cubicBezTo>
                        <a:pt x="445819" y="39672"/>
                        <a:pt x="443115" y="39555"/>
                        <a:pt x="439837" y="39555"/>
                      </a:cubicBezTo>
                      <a:cubicBezTo>
                        <a:pt x="436640" y="39555"/>
                        <a:pt x="434018" y="39633"/>
                        <a:pt x="431969" y="39789"/>
                      </a:cubicBezTo>
                      <a:cubicBezTo>
                        <a:pt x="429920" y="39944"/>
                        <a:pt x="428240" y="40217"/>
                        <a:pt x="426929" y="40607"/>
                      </a:cubicBezTo>
                      <a:cubicBezTo>
                        <a:pt x="425618" y="40997"/>
                        <a:pt x="424552" y="41524"/>
                        <a:pt x="423733" y="42186"/>
                      </a:cubicBezTo>
                      <a:cubicBezTo>
                        <a:pt x="422913" y="42849"/>
                        <a:pt x="422217" y="43687"/>
                        <a:pt x="421643" y="44701"/>
                      </a:cubicBezTo>
                      <a:lnTo>
                        <a:pt x="375052" y="109031"/>
                      </a:lnTo>
                      <a:lnTo>
                        <a:pt x="375052" y="44584"/>
                      </a:lnTo>
                      <a:cubicBezTo>
                        <a:pt x="375052" y="43726"/>
                        <a:pt x="374806" y="42986"/>
                        <a:pt x="374314" y="42362"/>
                      </a:cubicBezTo>
                      <a:cubicBezTo>
                        <a:pt x="373823" y="41738"/>
                        <a:pt x="372962" y="41231"/>
                        <a:pt x="371733" y="40841"/>
                      </a:cubicBezTo>
                      <a:cubicBezTo>
                        <a:pt x="370504" y="40451"/>
                        <a:pt x="368865" y="40139"/>
                        <a:pt x="366816" y="39906"/>
                      </a:cubicBezTo>
                      <a:cubicBezTo>
                        <a:pt x="364767" y="39672"/>
                        <a:pt x="362144" y="39555"/>
                        <a:pt x="358948" y="39555"/>
                      </a:cubicBezTo>
                      <a:close/>
                      <a:moveTo>
                        <a:pt x="115340" y="0"/>
                      </a:moveTo>
                      <a:lnTo>
                        <a:pt x="671220" y="0"/>
                      </a:lnTo>
                      <a:lnTo>
                        <a:pt x="671220" y="674798"/>
                      </a:lnTo>
                      <a:lnTo>
                        <a:pt x="411483" y="674798"/>
                      </a:lnTo>
                      <a:lnTo>
                        <a:pt x="424114" y="660901"/>
                      </a:lnTo>
                      <a:cubicBezTo>
                        <a:pt x="461002" y="616203"/>
                        <a:pt x="483161" y="558899"/>
                        <a:pt x="483161" y="496419"/>
                      </a:cubicBezTo>
                      <a:cubicBezTo>
                        <a:pt x="483161" y="353609"/>
                        <a:pt x="367391" y="237839"/>
                        <a:pt x="224581" y="237839"/>
                      </a:cubicBezTo>
                      <a:cubicBezTo>
                        <a:pt x="188878" y="237839"/>
                        <a:pt x="154866" y="245075"/>
                        <a:pt x="123929" y="258159"/>
                      </a:cubicBezTo>
                      <a:lnTo>
                        <a:pt x="115340" y="26229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grpSp>
      <p:grpSp>
        <p:nvGrpSpPr>
          <p:cNvPr id="91" name="Group 90"/>
          <p:cNvGrpSpPr/>
          <p:nvPr/>
        </p:nvGrpSpPr>
        <p:grpSpPr>
          <a:xfrm>
            <a:off x="1547664" y="4005063"/>
            <a:ext cx="1787241" cy="1008934"/>
            <a:chOff x="65223" y="4548681"/>
            <a:chExt cx="2382987" cy="1345245"/>
          </a:xfrm>
        </p:grpSpPr>
        <p:sp>
          <p:nvSpPr>
            <p:cNvPr id="101" name="TextBox 100"/>
            <p:cNvSpPr txBox="1"/>
            <p:nvPr/>
          </p:nvSpPr>
          <p:spPr>
            <a:xfrm>
              <a:off x="65223" y="4548681"/>
              <a:ext cx="174534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4233"/>
                  </a:solidFill>
                  <a:effectLst/>
                  <a:uLnTx/>
                  <a:uFillTx/>
                  <a:latin typeface="Verdana" panose="020B0604030504040204" pitchFamily="34" charset="0"/>
                  <a:ea typeface="Verdana" panose="020B0604030504040204" pitchFamily="34" charset="0"/>
                  <a:cs typeface="Verdana" panose="020B0604030504040204" pitchFamily="34" charset="0"/>
                </a:rPr>
                <a:t>Council.13</a:t>
              </a:r>
            </a:p>
          </p:txBody>
        </p:sp>
        <p:sp>
          <p:nvSpPr>
            <p:cNvPr id="102" name="Rectangle 101"/>
            <p:cNvSpPr/>
            <p:nvPr/>
          </p:nvSpPr>
          <p:spPr>
            <a:xfrm>
              <a:off x="120317" y="4847487"/>
              <a:ext cx="2327893" cy="1046439"/>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Budget Plan 19/20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Indicative Plan 21-25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Commitments from Members for  2019/20 </a:t>
              </a:r>
              <a:b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initial ops funding</a:t>
              </a: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grpSp>
      <p:sp>
        <p:nvSpPr>
          <p:cNvPr id="93" name="TextBox 92"/>
          <p:cNvSpPr txBox="1"/>
          <p:nvPr/>
        </p:nvSpPr>
        <p:spPr>
          <a:xfrm>
            <a:off x="2699792" y="4013491"/>
            <a:ext cx="822661"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4-5 June</a:t>
            </a:r>
          </a:p>
        </p:txBody>
      </p:sp>
      <p:grpSp>
        <p:nvGrpSpPr>
          <p:cNvPr id="94" name="Group 93"/>
          <p:cNvGrpSpPr/>
          <p:nvPr/>
        </p:nvGrpSpPr>
        <p:grpSpPr>
          <a:xfrm>
            <a:off x="3277294" y="3356992"/>
            <a:ext cx="559204" cy="984700"/>
            <a:chOff x="3591554" y="3156046"/>
            <a:chExt cx="745605" cy="1312933"/>
          </a:xfrm>
        </p:grpSpPr>
        <p:grpSp>
          <p:nvGrpSpPr>
            <p:cNvPr id="95" name="Group 94"/>
            <p:cNvGrpSpPr/>
            <p:nvPr/>
          </p:nvGrpSpPr>
          <p:grpSpPr>
            <a:xfrm>
              <a:off x="3917177" y="3894783"/>
              <a:ext cx="94358" cy="574196"/>
              <a:chOff x="3917177" y="3894783"/>
              <a:chExt cx="94358" cy="574196"/>
            </a:xfrm>
          </p:grpSpPr>
          <p:sp>
            <p:nvSpPr>
              <p:cNvPr id="99" name="Oval 53"/>
              <p:cNvSpPr>
                <a:spLocks noChangeArrowheads="1"/>
              </p:cNvSpPr>
              <p:nvPr/>
            </p:nvSpPr>
            <p:spPr bwMode="auto">
              <a:xfrm>
                <a:off x="3917177" y="4374621"/>
                <a:ext cx="94358" cy="94358"/>
              </a:xfrm>
              <a:prstGeom prst="ellipse">
                <a:avLst/>
              </a:prstGeom>
              <a:solidFill>
                <a:srgbClr val="EC4233"/>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Line 54"/>
              <p:cNvSpPr>
                <a:spLocks noChangeShapeType="1"/>
              </p:cNvSpPr>
              <p:nvPr/>
            </p:nvSpPr>
            <p:spPr bwMode="auto">
              <a:xfrm>
                <a:off x="3963556" y="3894783"/>
                <a:ext cx="0" cy="516624"/>
              </a:xfrm>
              <a:prstGeom prst="line">
                <a:avLst/>
              </a:prstGeom>
              <a:noFill/>
              <a:ln w="23813" cap="flat">
                <a:solidFill>
                  <a:srgbClr val="EC42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6" name="Group 95"/>
            <p:cNvGrpSpPr/>
            <p:nvPr/>
          </p:nvGrpSpPr>
          <p:grpSpPr>
            <a:xfrm>
              <a:off x="3591554" y="3156046"/>
              <a:ext cx="745605" cy="744427"/>
              <a:chOff x="3591554" y="3156046"/>
              <a:chExt cx="745605" cy="744427"/>
            </a:xfrm>
          </p:grpSpPr>
          <p:sp>
            <p:nvSpPr>
              <p:cNvPr id="97" name="Oval 52"/>
              <p:cNvSpPr>
                <a:spLocks noChangeArrowheads="1"/>
              </p:cNvSpPr>
              <p:nvPr/>
            </p:nvSpPr>
            <p:spPr bwMode="auto">
              <a:xfrm>
                <a:off x="3591554" y="3156046"/>
                <a:ext cx="745605" cy="744427"/>
              </a:xfrm>
              <a:prstGeom prst="ellipse">
                <a:avLst/>
              </a:prstGeom>
              <a:solidFill>
                <a:srgbClr val="EC4233"/>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97"/>
              <p:cNvSpPr/>
              <p:nvPr/>
            </p:nvSpPr>
            <p:spPr>
              <a:xfrm>
                <a:off x="3816768" y="3371321"/>
                <a:ext cx="295176" cy="313876"/>
              </a:xfrm>
              <a:custGeom>
                <a:avLst/>
                <a:gdLst>
                  <a:gd name="connsiteX0" fmla="*/ 476076 w 770344"/>
                  <a:gd name="connsiteY0" fmla="*/ 96990 h 819150"/>
                  <a:gd name="connsiteX1" fmla="*/ 220878 w 770344"/>
                  <a:gd name="connsiteY1" fmla="*/ 356650 h 819150"/>
                  <a:gd name="connsiteX2" fmla="*/ 352593 w 770344"/>
                  <a:gd name="connsiteY2" fmla="*/ 357130 h 819150"/>
                  <a:gd name="connsiteX3" fmla="*/ 156724 w 770344"/>
                  <a:gd name="connsiteY3" fmla="*/ 548136 h 819150"/>
                  <a:gd name="connsiteX4" fmla="*/ 277031 w 770344"/>
                  <a:gd name="connsiteY4" fmla="*/ 548070 h 819150"/>
                  <a:gd name="connsiteX5" fmla="*/ 91463 w 770344"/>
                  <a:gd name="connsiteY5" fmla="*/ 770966 h 819150"/>
                  <a:gd name="connsiteX6" fmla="*/ 470373 w 770344"/>
                  <a:gd name="connsiteY6" fmla="*/ 465827 h 819150"/>
                  <a:gd name="connsiteX7" fmla="*/ 372566 w 770344"/>
                  <a:gd name="connsiteY7" fmla="*/ 465794 h 819150"/>
                  <a:gd name="connsiteX8" fmla="*/ 567968 w 770344"/>
                  <a:gd name="connsiteY8" fmla="*/ 282121 h 819150"/>
                  <a:gd name="connsiteX9" fmla="*/ 484872 w 770344"/>
                  <a:gd name="connsiteY9" fmla="*/ 282881 h 819150"/>
                  <a:gd name="connsiteX10" fmla="*/ 678881 w 770344"/>
                  <a:gd name="connsiteY10" fmla="*/ 97227 h 819150"/>
                  <a:gd name="connsiteX11" fmla="*/ 71241 w 770344"/>
                  <a:gd name="connsiteY11" fmla="*/ 0 h 819150"/>
                  <a:gd name="connsiteX12" fmla="*/ 699103 w 770344"/>
                  <a:gd name="connsiteY12" fmla="*/ 0 h 819150"/>
                  <a:gd name="connsiteX13" fmla="*/ 770344 w 770344"/>
                  <a:gd name="connsiteY13" fmla="*/ 71241 h 819150"/>
                  <a:gd name="connsiteX14" fmla="*/ 770344 w 770344"/>
                  <a:gd name="connsiteY14" fmla="*/ 747909 h 819150"/>
                  <a:gd name="connsiteX15" fmla="*/ 699103 w 770344"/>
                  <a:gd name="connsiteY15" fmla="*/ 819150 h 819150"/>
                  <a:gd name="connsiteX16" fmla="*/ 71241 w 770344"/>
                  <a:gd name="connsiteY16" fmla="*/ 819150 h 819150"/>
                  <a:gd name="connsiteX17" fmla="*/ 0 w 770344"/>
                  <a:gd name="connsiteY17" fmla="*/ 747909 h 819150"/>
                  <a:gd name="connsiteX18" fmla="*/ 0 w 770344"/>
                  <a:gd name="connsiteY18" fmla="*/ 71241 h 819150"/>
                  <a:gd name="connsiteX19" fmla="*/ 71241 w 770344"/>
                  <a:gd name="connsiteY19"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0344" h="819150">
                    <a:moveTo>
                      <a:pt x="476076" y="96990"/>
                    </a:moveTo>
                    <a:lnTo>
                      <a:pt x="220878" y="356650"/>
                    </a:lnTo>
                    <a:lnTo>
                      <a:pt x="352593" y="357130"/>
                    </a:lnTo>
                    <a:lnTo>
                      <a:pt x="156724" y="548136"/>
                    </a:lnTo>
                    <a:lnTo>
                      <a:pt x="277031" y="548070"/>
                    </a:lnTo>
                    <a:lnTo>
                      <a:pt x="91463" y="770966"/>
                    </a:lnTo>
                    <a:lnTo>
                      <a:pt x="470373" y="465827"/>
                    </a:lnTo>
                    <a:lnTo>
                      <a:pt x="372566" y="465794"/>
                    </a:lnTo>
                    <a:lnTo>
                      <a:pt x="567968" y="282121"/>
                    </a:lnTo>
                    <a:lnTo>
                      <a:pt x="484872" y="282881"/>
                    </a:lnTo>
                    <a:lnTo>
                      <a:pt x="678881" y="97227"/>
                    </a:lnTo>
                    <a:close/>
                    <a:moveTo>
                      <a:pt x="71241" y="0"/>
                    </a:moveTo>
                    <a:lnTo>
                      <a:pt x="699103" y="0"/>
                    </a:lnTo>
                    <a:cubicBezTo>
                      <a:pt x="738448" y="0"/>
                      <a:pt x="770344" y="31896"/>
                      <a:pt x="770344" y="71241"/>
                    </a:cubicBezTo>
                    <a:lnTo>
                      <a:pt x="770344" y="747909"/>
                    </a:lnTo>
                    <a:cubicBezTo>
                      <a:pt x="770344" y="787254"/>
                      <a:pt x="738448" y="819150"/>
                      <a:pt x="699103" y="819150"/>
                    </a:cubicBezTo>
                    <a:lnTo>
                      <a:pt x="71241" y="819150"/>
                    </a:lnTo>
                    <a:cubicBezTo>
                      <a:pt x="31896" y="819150"/>
                      <a:pt x="0" y="787254"/>
                      <a:pt x="0" y="747909"/>
                    </a:cubicBezTo>
                    <a:lnTo>
                      <a:pt x="0" y="71241"/>
                    </a:lnTo>
                    <a:cubicBezTo>
                      <a:pt x="0" y="31896"/>
                      <a:pt x="31896" y="0"/>
                      <a:pt x="712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88" name="TextBox 87"/>
          <p:cNvSpPr txBox="1"/>
          <p:nvPr/>
        </p:nvSpPr>
        <p:spPr>
          <a:xfrm>
            <a:off x="5135201" y="4664168"/>
            <a:ext cx="1309007"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BB32C"/>
                </a:solidFill>
                <a:effectLst/>
                <a:uLnTx/>
                <a:uFillTx/>
                <a:latin typeface="Verdana" panose="020B0604030504040204" pitchFamily="34" charset="0"/>
                <a:ea typeface="Verdana" panose="020B0604030504040204" pitchFamily="34" charset="0"/>
                <a:cs typeface="Verdana" panose="020B0604030504040204" pitchFamily="34" charset="0"/>
              </a:rPr>
              <a:t>AFC.08</a:t>
            </a:r>
          </a:p>
        </p:txBody>
      </p:sp>
      <p:sp>
        <p:nvSpPr>
          <p:cNvPr id="89" name="Rectangle 88"/>
          <p:cNvSpPr/>
          <p:nvPr/>
        </p:nvSpPr>
        <p:spPr>
          <a:xfrm>
            <a:off x="5176228" y="4829701"/>
            <a:ext cx="2204084" cy="646331"/>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Constr. budget 2019 (R)</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Init</a:t>
            </a: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ops budget 2019 (R)</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Indicative planning 2021-2025 (R)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sp>
        <p:nvSpPr>
          <p:cNvPr id="80" name="TextBox 79"/>
          <p:cNvSpPr txBox="1"/>
          <p:nvPr/>
        </p:nvSpPr>
        <p:spPr>
          <a:xfrm>
            <a:off x="4355976" y="5623150"/>
            <a:ext cx="912429"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30-31 Oct</a:t>
            </a:r>
          </a:p>
        </p:txBody>
      </p:sp>
      <p:grpSp>
        <p:nvGrpSpPr>
          <p:cNvPr id="82" name="Group 81"/>
          <p:cNvGrpSpPr/>
          <p:nvPr/>
        </p:nvGrpSpPr>
        <p:grpSpPr>
          <a:xfrm>
            <a:off x="4799611" y="5117839"/>
            <a:ext cx="69569" cy="407704"/>
            <a:chOff x="5411259" y="5274444"/>
            <a:chExt cx="92759" cy="543605"/>
          </a:xfrm>
        </p:grpSpPr>
        <p:sp>
          <p:nvSpPr>
            <p:cNvPr id="86" name="Oval 13"/>
            <p:cNvSpPr>
              <a:spLocks noChangeArrowheads="1"/>
            </p:cNvSpPr>
            <p:nvPr/>
          </p:nvSpPr>
          <p:spPr bwMode="auto">
            <a:xfrm>
              <a:off x="5411259" y="5725290"/>
              <a:ext cx="92759" cy="92759"/>
            </a:xfrm>
            <a:prstGeom prst="ellipse">
              <a:avLst/>
            </a:prstGeom>
            <a:solidFill>
              <a:srgbClr val="FBB32C"/>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Line 14"/>
            <p:cNvSpPr>
              <a:spLocks noChangeShapeType="1"/>
            </p:cNvSpPr>
            <p:nvPr/>
          </p:nvSpPr>
          <p:spPr bwMode="auto">
            <a:xfrm>
              <a:off x="5457639" y="5274444"/>
              <a:ext cx="0" cy="500425"/>
            </a:xfrm>
            <a:prstGeom prst="line">
              <a:avLst/>
            </a:prstGeom>
            <a:noFill/>
            <a:ln w="23813" cap="flat">
              <a:solidFill>
                <a:srgbClr val="FBB32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4" name="Oval 6"/>
          <p:cNvSpPr>
            <a:spLocks noChangeArrowheads="1"/>
          </p:cNvSpPr>
          <p:nvPr/>
        </p:nvSpPr>
        <p:spPr bwMode="auto">
          <a:xfrm>
            <a:off x="4549475" y="4581128"/>
            <a:ext cx="568642" cy="567740"/>
          </a:xfrm>
          <a:prstGeom prst="ellipse">
            <a:avLst/>
          </a:prstGeom>
          <a:solidFill>
            <a:srgbClr val="FBB32C"/>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TextBox 74"/>
          <p:cNvSpPr txBox="1"/>
          <p:nvPr/>
        </p:nvSpPr>
        <p:spPr>
          <a:xfrm>
            <a:off x="251520" y="2921624"/>
            <a:ext cx="1309007"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4233"/>
                </a:solidFill>
                <a:effectLst/>
                <a:uLnTx/>
                <a:uFillTx/>
                <a:latin typeface="Verdana" panose="020B0604030504040204" pitchFamily="34" charset="0"/>
                <a:ea typeface="Verdana" panose="020B0604030504040204" pitchFamily="34" charset="0"/>
                <a:cs typeface="Verdana" panose="020B0604030504040204" pitchFamily="34" charset="0"/>
              </a:rPr>
              <a:t>Council.12</a:t>
            </a:r>
          </a:p>
        </p:txBody>
      </p:sp>
      <p:sp>
        <p:nvSpPr>
          <p:cNvPr id="76" name="Rectangle 75"/>
          <p:cNvSpPr/>
          <p:nvPr/>
        </p:nvSpPr>
        <p:spPr>
          <a:xfrm>
            <a:off x="312509" y="3148226"/>
            <a:ext cx="1624538" cy="784830"/>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Workshop</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Budget plan 19/20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Indicative plan 21-25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High-Level Document (D)</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Sharing Policy (D)</a:t>
            </a:r>
          </a:p>
        </p:txBody>
      </p:sp>
      <p:grpSp>
        <p:nvGrpSpPr>
          <p:cNvPr id="66" name="Group 65"/>
          <p:cNvGrpSpPr/>
          <p:nvPr/>
        </p:nvGrpSpPr>
        <p:grpSpPr>
          <a:xfrm>
            <a:off x="821684" y="1855304"/>
            <a:ext cx="587020" cy="1080561"/>
            <a:chOff x="405396" y="1645612"/>
            <a:chExt cx="587020" cy="1080561"/>
          </a:xfrm>
        </p:grpSpPr>
        <p:sp>
          <p:nvSpPr>
            <p:cNvPr id="67" name="TextBox 66"/>
            <p:cNvSpPr txBox="1"/>
            <p:nvPr/>
          </p:nvSpPr>
          <p:spPr>
            <a:xfrm>
              <a:off x="405396" y="2449174"/>
              <a:ext cx="587020"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 Feb</a:t>
              </a:r>
            </a:p>
          </p:txBody>
        </p:sp>
        <p:grpSp>
          <p:nvGrpSpPr>
            <p:cNvPr id="68" name="Group 67"/>
            <p:cNvGrpSpPr/>
            <p:nvPr/>
          </p:nvGrpSpPr>
          <p:grpSpPr>
            <a:xfrm>
              <a:off x="479747" y="1645612"/>
              <a:ext cx="427229" cy="796478"/>
              <a:chOff x="639662" y="1051149"/>
              <a:chExt cx="569639" cy="1061970"/>
            </a:xfrm>
          </p:grpSpPr>
          <p:grpSp>
            <p:nvGrpSpPr>
              <p:cNvPr id="69" name="Group 68"/>
              <p:cNvGrpSpPr/>
              <p:nvPr/>
            </p:nvGrpSpPr>
            <p:grpSpPr>
              <a:xfrm>
                <a:off x="877302" y="1618939"/>
                <a:ext cx="92759" cy="494180"/>
                <a:chOff x="877302" y="1618939"/>
                <a:chExt cx="92759" cy="494180"/>
              </a:xfrm>
            </p:grpSpPr>
            <p:sp>
              <p:nvSpPr>
                <p:cNvPr id="73" name="Oval 115"/>
                <p:cNvSpPr>
                  <a:spLocks noChangeArrowheads="1"/>
                </p:cNvSpPr>
                <p:nvPr/>
              </p:nvSpPr>
              <p:spPr bwMode="auto">
                <a:xfrm>
                  <a:off x="877302" y="2018761"/>
                  <a:ext cx="92759" cy="94358"/>
                </a:xfrm>
                <a:prstGeom prst="ellipse">
                  <a:avLst/>
                </a:prstGeom>
                <a:solidFill>
                  <a:srgbClr val="EC4233"/>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Line 116"/>
                <p:cNvSpPr>
                  <a:spLocks noChangeShapeType="1"/>
                </p:cNvSpPr>
                <p:nvPr/>
              </p:nvSpPr>
              <p:spPr bwMode="auto">
                <a:xfrm>
                  <a:off x="923682" y="1618939"/>
                  <a:ext cx="0" cy="450999"/>
                </a:xfrm>
                <a:prstGeom prst="line">
                  <a:avLst/>
                </a:prstGeom>
                <a:noFill/>
                <a:ln w="23813" cap="flat">
                  <a:solidFill>
                    <a:srgbClr val="EC42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0" name="Group 69"/>
              <p:cNvGrpSpPr/>
              <p:nvPr/>
            </p:nvGrpSpPr>
            <p:grpSpPr>
              <a:xfrm>
                <a:off x="639662" y="1051149"/>
                <a:ext cx="569639" cy="570542"/>
                <a:chOff x="639662" y="1051149"/>
                <a:chExt cx="569639" cy="570542"/>
              </a:xfrm>
            </p:grpSpPr>
            <p:sp>
              <p:nvSpPr>
                <p:cNvPr id="71" name="Oval 114"/>
                <p:cNvSpPr>
                  <a:spLocks noChangeArrowheads="1"/>
                </p:cNvSpPr>
                <p:nvPr/>
              </p:nvSpPr>
              <p:spPr bwMode="auto">
                <a:xfrm>
                  <a:off x="639662" y="1051149"/>
                  <a:ext cx="569639" cy="570542"/>
                </a:xfrm>
                <a:prstGeom prst="ellipse">
                  <a:avLst/>
                </a:prstGeom>
                <a:solidFill>
                  <a:srgbClr val="EC4233"/>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71"/>
                <p:cNvSpPr/>
                <p:nvPr/>
              </p:nvSpPr>
              <p:spPr>
                <a:xfrm>
                  <a:off x="763469" y="1157890"/>
                  <a:ext cx="322024" cy="357060"/>
                </a:xfrm>
                <a:custGeom>
                  <a:avLst/>
                  <a:gdLst>
                    <a:gd name="connsiteX0" fmla="*/ 567060 w 970852"/>
                    <a:gd name="connsiteY0" fmla="*/ 996925 h 1076474"/>
                    <a:gd name="connsiteX1" fmla="*/ 485393 w 970852"/>
                    <a:gd name="connsiteY1" fmla="*/ 1076474 h 1076474"/>
                    <a:gd name="connsiteX2" fmla="*/ 413537 w 970852"/>
                    <a:gd name="connsiteY2" fmla="*/ 1008052 h 1076474"/>
                    <a:gd name="connsiteX3" fmla="*/ 612721 w 970852"/>
                    <a:gd name="connsiteY3" fmla="*/ 883807 h 1076474"/>
                    <a:gd name="connsiteX4" fmla="*/ 358904 w 970852"/>
                    <a:gd name="connsiteY4" fmla="*/ 906012 h 1076474"/>
                    <a:gd name="connsiteX5" fmla="*/ 360875 w 970852"/>
                    <a:gd name="connsiteY5" fmla="*/ 928538 h 1076474"/>
                    <a:gd name="connsiteX6" fmla="*/ 614691 w 970852"/>
                    <a:gd name="connsiteY6" fmla="*/ 906332 h 1076474"/>
                    <a:gd name="connsiteX7" fmla="*/ 616485 w 970852"/>
                    <a:gd name="connsiteY7" fmla="*/ 791514 h 1076474"/>
                    <a:gd name="connsiteX8" fmla="*/ 362668 w 970852"/>
                    <a:gd name="connsiteY8" fmla="*/ 813719 h 1076474"/>
                    <a:gd name="connsiteX9" fmla="*/ 364639 w 970852"/>
                    <a:gd name="connsiteY9" fmla="*/ 836245 h 1076474"/>
                    <a:gd name="connsiteX10" fmla="*/ 618455 w 970852"/>
                    <a:gd name="connsiteY10" fmla="*/ 814039 h 1076474"/>
                    <a:gd name="connsiteX11" fmla="*/ 485122 w 970852"/>
                    <a:gd name="connsiteY11" fmla="*/ 565293 h 1076474"/>
                    <a:gd name="connsiteX12" fmla="*/ 449525 w 970852"/>
                    <a:gd name="connsiteY12" fmla="*/ 600891 h 1076474"/>
                    <a:gd name="connsiteX13" fmla="*/ 485122 w 970852"/>
                    <a:gd name="connsiteY13" fmla="*/ 636489 h 1076474"/>
                    <a:gd name="connsiteX14" fmla="*/ 520720 w 970852"/>
                    <a:gd name="connsiteY14" fmla="*/ 600891 h 1076474"/>
                    <a:gd name="connsiteX15" fmla="*/ 485122 w 970852"/>
                    <a:gd name="connsiteY15" fmla="*/ 565293 h 1076474"/>
                    <a:gd name="connsiteX16" fmla="*/ 970852 w 970852"/>
                    <a:gd name="connsiteY16" fmla="*/ 456919 h 1076474"/>
                    <a:gd name="connsiteX17" fmla="*/ 970729 w 970852"/>
                    <a:gd name="connsiteY17" fmla="*/ 510919 h 1076474"/>
                    <a:gd name="connsiteX18" fmla="*/ 810395 w 970852"/>
                    <a:gd name="connsiteY18" fmla="*/ 511721 h 1076474"/>
                    <a:gd name="connsiteX19" fmla="*/ 808918 w 970852"/>
                    <a:gd name="connsiteY19" fmla="*/ 457104 h 1076474"/>
                    <a:gd name="connsiteX20" fmla="*/ 970852 w 970852"/>
                    <a:gd name="connsiteY20" fmla="*/ 456919 h 1076474"/>
                    <a:gd name="connsiteX21" fmla="*/ 0 w 970852"/>
                    <a:gd name="connsiteY21" fmla="*/ 456797 h 1076474"/>
                    <a:gd name="connsiteX22" fmla="*/ 158740 w 970852"/>
                    <a:gd name="connsiteY22" fmla="*/ 458008 h 1076474"/>
                    <a:gd name="connsiteX23" fmla="*/ 160750 w 970852"/>
                    <a:gd name="connsiteY23" fmla="*/ 512924 h 1076474"/>
                    <a:gd name="connsiteX24" fmla="*/ 0 w 970852"/>
                    <a:gd name="connsiteY24" fmla="*/ 513444 h 1076474"/>
                    <a:gd name="connsiteX25" fmla="*/ 488423 w 970852"/>
                    <a:gd name="connsiteY25" fmla="*/ 338933 h 1076474"/>
                    <a:gd name="connsiteX26" fmla="*/ 418132 w 970852"/>
                    <a:gd name="connsiteY26" fmla="*/ 363754 h 1076474"/>
                    <a:gd name="connsiteX27" fmla="*/ 382719 w 970852"/>
                    <a:gd name="connsiteY27" fmla="*/ 436933 h 1076474"/>
                    <a:gd name="connsiteX28" fmla="*/ 441348 w 970852"/>
                    <a:gd name="connsiteY28" fmla="*/ 445278 h 1076474"/>
                    <a:gd name="connsiteX29" fmla="*/ 483929 w 970852"/>
                    <a:gd name="connsiteY29" fmla="*/ 391784 h 1076474"/>
                    <a:gd name="connsiteX30" fmla="*/ 508323 w 970852"/>
                    <a:gd name="connsiteY30" fmla="*/ 400879 h 1076474"/>
                    <a:gd name="connsiteX31" fmla="*/ 518379 w 970852"/>
                    <a:gd name="connsiteY31" fmla="*/ 425807 h 1076474"/>
                    <a:gd name="connsiteX32" fmla="*/ 513030 w 970852"/>
                    <a:gd name="connsiteY32" fmla="*/ 447311 h 1076474"/>
                    <a:gd name="connsiteX33" fmla="*/ 493986 w 970852"/>
                    <a:gd name="connsiteY33" fmla="*/ 466034 h 1076474"/>
                    <a:gd name="connsiteX34" fmla="*/ 461783 w 970852"/>
                    <a:gd name="connsiteY34" fmla="*/ 495456 h 1076474"/>
                    <a:gd name="connsiteX35" fmla="*/ 455685 w 970852"/>
                    <a:gd name="connsiteY35" fmla="*/ 544563 h 1076474"/>
                    <a:gd name="connsiteX36" fmla="*/ 455685 w 970852"/>
                    <a:gd name="connsiteY36" fmla="*/ 552694 h 1076474"/>
                    <a:gd name="connsiteX37" fmla="*/ 510890 w 970852"/>
                    <a:gd name="connsiteY37" fmla="*/ 552694 h 1076474"/>
                    <a:gd name="connsiteX38" fmla="*/ 515277 w 970852"/>
                    <a:gd name="connsiteY38" fmla="*/ 524235 h 1076474"/>
                    <a:gd name="connsiteX39" fmla="*/ 540419 w 970852"/>
                    <a:gd name="connsiteY39" fmla="*/ 502838 h 1076474"/>
                    <a:gd name="connsiteX40" fmla="*/ 588135 w 970852"/>
                    <a:gd name="connsiteY40" fmla="*/ 425165 h 1076474"/>
                    <a:gd name="connsiteX41" fmla="*/ 559463 w 970852"/>
                    <a:gd name="connsiteY41" fmla="*/ 363326 h 1076474"/>
                    <a:gd name="connsiteX42" fmla="*/ 488423 w 970852"/>
                    <a:gd name="connsiteY42" fmla="*/ 338933 h 1076474"/>
                    <a:gd name="connsiteX43" fmla="*/ 486098 w 970852"/>
                    <a:gd name="connsiteY43" fmla="*/ 236621 h 1076474"/>
                    <a:gd name="connsiteX44" fmla="*/ 743870 w 970852"/>
                    <a:gd name="connsiteY44" fmla="*/ 494393 h 1076474"/>
                    <a:gd name="connsiteX45" fmla="*/ 630221 w 970852"/>
                    <a:gd name="connsiteY45" fmla="*/ 708141 h 1076474"/>
                    <a:gd name="connsiteX46" fmla="*/ 624717 w 970852"/>
                    <a:gd name="connsiteY46" fmla="*/ 711129 h 1076474"/>
                    <a:gd name="connsiteX47" fmla="*/ 624717 w 970852"/>
                    <a:gd name="connsiteY47" fmla="*/ 740115 h 1076474"/>
                    <a:gd name="connsiteX48" fmla="*/ 652037 w 970852"/>
                    <a:gd name="connsiteY48" fmla="*/ 737794 h 1076474"/>
                    <a:gd name="connsiteX49" fmla="*/ 663012 w 970852"/>
                    <a:gd name="connsiteY49" fmla="*/ 844693 h 1076474"/>
                    <a:gd name="connsiteX50" fmla="*/ 643608 w 970852"/>
                    <a:gd name="connsiteY50" fmla="*/ 954045 h 1076474"/>
                    <a:gd name="connsiteX51" fmla="*/ 331388 w 970852"/>
                    <a:gd name="connsiteY51" fmla="*/ 982311 h 1076474"/>
                    <a:gd name="connsiteX52" fmla="*/ 327176 w 970852"/>
                    <a:gd name="connsiteY52" fmla="*/ 873054 h 1076474"/>
                    <a:gd name="connsiteX53" fmla="*/ 324979 w 970852"/>
                    <a:gd name="connsiteY53" fmla="*/ 765578 h 1076474"/>
                    <a:gd name="connsiteX54" fmla="*/ 353742 w 970852"/>
                    <a:gd name="connsiteY54" fmla="*/ 763134 h 1076474"/>
                    <a:gd name="connsiteX55" fmla="*/ 353742 w 970852"/>
                    <a:gd name="connsiteY55" fmla="*/ 714528 h 1076474"/>
                    <a:gd name="connsiteX56" fmla="*/ 341975 w 970852"/>
                    <a:gd name="connsiteY56" fmla="*/ 708141 h 1076474"/>
                    <a:gd name="connsiteX57" fmla="*/ 228326 w 970852"/>
                    <a:gd name="connsiteY57" fmla="*/ 494393 h 1076474"/>
                    <a:gd name="connsiteX58" fmla="*/ 486098 w 970852"/>
                    <a:gd name="connsiteY58" fmla="*/ 236621 h 1076474"/>
                    <a:gd name="connsiteX59" fmla="*/ 891740 w 970852"/>
                    <a:gd name="connsiteY59" fmla="*/ 215967 h 1076474"/>
                    <a:gd name="connsiteX60" fmla="*/ 922763 w 970852"/>
                    <a:gd name="connsiteY60" fmla="*/ 271636 h 1076474"/>
                    <a:gd name="connsiteX61" fmla="*/ 779002 w 970852"/>
                    <a:gd name="connsiteY61" fmla="*/ 350190 h 1076474"/>
                    <a:gd name="connsiteX62" fmla="*/ 747828 w 970852"/>
                    <a:gd name="connsiteY62" fmla="*/ 294249 h 1076474"/>
                    <a:gd name="connsiteX63" fmla="*/ 891740 w 970852"/>
                    <a:gd name="connsiteY63" fmla="*/ 215967 h 1076474"/>
                    <a:gd name="connsiteX64" fmla="*/ 81228 w 970852"/>
                    <a:gd name="connsiteY64" fmla="*/ 213124 h 1076474"/>
                    <a:gd name="connsiteX65" fmla="*/ 214248 w 970852"/>
                    <a:gd name="connsiteY65" fmla="*/ 289529 h 1076474"/>
                    <a:gd name="connsiteX66" fmla="*/ 180468 w 970852"/>
                    <a:gd name="connsiteY66" fmla="*/ 337713 h 1076474"/>
                    <a:gd name="connsiteX67" fmla="*/ 50137 w 970852"/>
                    <a:gd name="connsiteY67" fmla="*/ 266124 h 1076474"/>
                    <a:gd name="connsiteX68" fmla="*/ 700284 w 970852"/>
                    <a:gd name="connsiteY68" fmla="*/ 50536 h 1076474"/>
                    <a:gd name="connsiteX69" fmla="*/ 755557 w 970852"/>
                    <a:gd name="connsiteY69" fmla="*/ 82259 h 1076474"/>
                    <a:gd name="connsiteX70" fmla="*/ 672831 w 970852"/>
                    <a:gd name="connsiteY70" fmla="*/ 223661 h 1076474"/>
                    <a:gd name="connsiteX71" fmla="*/ 617288 w 970852"/>
                    <a:gd name="connsiteY71" fmla="*/ 191783 h 1076474"/>
                    <a:gd name="connsiteX72" fmla="*/ 700284 w 970852"/>
                    <a:gd name="connsiteY72" fmla="*/ 50536 h 1076474"/>
                    <a:gd name="connsiteX73" fmla="*/ 267111 w 970852"/>
                    <a:gd name="connsiteY73" fmla="*/ 49440 h 1076474"/>
                    <a:gd name="connsiteX74" fmla="*/ 349941 w 970852"/>
                    <a:gd name="connsiteY74" fmla="*/ 190780 h 1076474"/>
                    <a:gd name="connsiteX75" fmla="*/ 296920 w 970852"/>
                    <a:gd name="connsiteY75" fmla="*/ 222426 h 1076474"/>
                    <a:gd name="connsiteX76" fmla="*/ 214348 w 970852"/>
                    <a:gd name="connsiteY76" fmla="*/ 80932 h 1076474"/>
                    <a:gd name="connsiteX77" fmla="*/ 458414 w 970852"/>
                    <a:gd name="connsiteY77" fmla="*/ 0 h 1076474"/>
                    <a:gd name="connsiteX78" fmla="*/ 522401 w 970852"/>
                    <a:gd name="connsiteY78" fmla="*/ 0 h 1076474"/>
                    <a:gd name="connsiteX79" fmla="*/ 521087 w 970852"/>
                    <a:gd name="connsiteY79" fmla="*/ 163817 h 1076474"/>
                    <a:gd name="connsiteX80" fmla="*/ 459340 w 970852"/>
                    <a:gd name="connsiteY80" fmla="*/ 163817 h 1076474"/>
                    <a:gd name="connsiteX81" fmla="*/ 458414 w 970852"/>
                    <a:gd name="connsiteY81" fmla="*/ 0 h 10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70852" h="1076474">
                      <a:moveTo>
                        <a:pt x="567060" y="996925"/>
                      </a:moveTo>
                      <a:cubicBezTo>
                        <a:pt x="554278" y="1049184"/>
                        <a:pt x="547145" y="1075073"/>
                        <a:pt x="485393" y="1076474"/>
                      </a:cubicBezTo>
                      <a:cubicBezTo>
                        <a:pt x="433816" y="1067479"/>
                        <a:pt x="423676" y="1045301"/>
                        <a:pt x="413537" y="1008052"/>
                      </a:cubicBezTo>
                      <a:close/>
                      <a:moveTo>
                        <a:pt x="612721" y="883807"/>
                      </a:moveTo>
                      <a:lnTo>
                        <a:pt x="358904" y="906012"/>
                      </a:lnTo>
                      <a:lnTo>
                        <a:pt x="360875" y="928538"/>
                      </a:lnTo>
                      <a:lnTo>
                        <a:pt x="614691" y="906332"/>
                      </a:lnTo>
                      <a:close/>
                      <a:moveTo>
                        <a:pt x="616485" y="791514"/>
                      </a:moveTo>
                      <a:lnTo>
                        <a:pt x="362668" y="813719"/>
                      </a:lnTo>
                      <a:lnTo>
                        <a:pt x="364639" y="836245"/>
                      </a:lnTo>
                      <a:lnTo>
                        <a:pt x="618455" y="814039"/>
                      </a:lnTo>
                      <a:close/>
                      <a:moveTo>
                        <a:pt x="485122" y="565293"/>
                      </a:moveTo>
                      <a:cubicBezTo>
                        <a:pt x="465462" y="565293"/>
                        <a:pt x="449525" y="581231"/>
                        <a:pt x="449525" y="600891"/>
                      </a:cubicBezTo>
                      <a:cubicBezTo>
                        <a:pt x="449525" y="620551"/>
                        <a:pt x="465462" y="636489"/>
                        <a:pt x="485122" y="636489"/>
                      </a:cubicBezTo>
                      <a:cubicBezTo>
                        <a:pt x="504782" y="636489"/>
                        <a:pt x="520720" y="620551"/>
                        <a:pt x="520720" y="600891"/>
                      </a:cubicBezTo>
                      <a:cubicBezTo>
                        <a:pt x="520720" y="581231"/>
                        <a:pt x="504782" y="565293"/>
                        <a:pt x="485122" y="565293"/>
                      </a:cubicBezTo>
                      <a:close/>
                      <a:moveTo>
                        <a:pt x="970852" y="456919"/>
                      </a:moveTo>
                      <a:lnTo>
                        <a:pt x="970729" y="510919"/>
                      </a:lnTo>
                      <a:cubicBezTo>
                        <a:pt x="918006" y="510517"/>
                        <a:pt x="863118" y="512122"/>
                        <a:pt x="810395" y="511721"/>
                      </a:cubicBezTo>
                      <a:cubicBezTo>
                        <a:pt x="806577" y="476146"/>
                        <a:pt x="809748" y="478229"/>
                        <a:pt x="808918" y="457104"/>
                      </a:cubicBezTo>
                      <a:cubicBezTo>
                        <a:pt x="861013" y="457597"/>
                        <a:pt x="918758" y="456426"/>
                        <a:pt x="970852" y="456919"/>
                      </a:cubicBezTo>
                      <a:close/>
                      <a:moveTo>
                        <a:pt x="0" y="456797"/>
                      </a:moveTo>
                      <a:cubicBezTo>
                        <a:pt x="52723" y="457200"/>
                        <a:pt x="106018" y="457604"/>
                        <a:pt x="158740" y="458008"/>
                      </a:cubicBezTo>
                      <a:cubicBezTo>
                        <a:pt x="161612" y="484663"/>
                        <a:pt x="158858" y="491686"/>
                        <a:pt x="160750" y="512924"/>
                      </a:cubicBezTo>
                      <a:cubicBezTo>
                        <a:pt x="108656" y="512428"/>
                        <a:pt x="52094" y="513940"/>
                        <a:pt x="0" y="513444"/>
                      </a:cubicBezTo>
                      <a:close/>
                      <a:moveTo>
                        <a:pt x="488423" y="338933"/>
                      </a:moveTo>
                      <a:cubicBezTo>
                        <a:pt x="460749" y="338933"/>
                        <a:pt x="437319" y="347206"/>
                        <a:pt x="418132" y="363754"/>
                      </a:cubicBezTo>
                      <a:cubicBezTo>
                        <a:pt x="398946" y="380301"/>
                        <a:pt x="387141" y="404694"/>
                        <a:pt x="382719" y="436933"/>
                      </a:cubicBezTo>
                      <a:lnTo>
                        <a:pt x="441348" y="445278"/>
                      </a:lnTo>
                      <a:cubicBezTo>
                        <a:pt x="444487" y="409616"/>
                        <a:pt x="458680" y="391784"/>
                        <a:pt x="483929" y="391784"/>
                      </a:cubicBezTo>
                      <a:cubicBezTo>
                        <a:pt x="493487" y="391784"/>
                        <a:pt x="501618" y="394816"/>
                        <a:pt x="508323" y="400879"/>
                      </a:cubicBezTo>
                      <a:cubicBezTo>
                        <a:pt x="515027" y="406941"/>
                        <a:pt x="518379" y="415250"/>
                        <a:pt x="518379" y="425807"/>
                      </a:cubicBezTo>
                      <a:cubicBezTo>
                        <a:pt x="518379" y="434366"/>
                        <a:pt x="516596" y="441534"/>
                        <a:pt x="513030" y="447311"/>
                      </a:cubicBezTo>
                      <a:cubicBezTo>
                        <a:pt x="509464" y="453088"/>
                        <a:pt x="503116" y="459329"/>
                        <a:pt x="493986" y="466034"/>
                      </a:cubicBezTo>
                      <a:cubicBezTo>
                        <a:pt x="476583" y="478873"/>
                        <a:pt x="465848" y="488680"/>
                        <a:pt x="461783" y="495456"/>
                      </a:cubicBezTo>
                      <a:cubicBezTo>
                        <a:pt x="457718" y="502231"/>
                        <a:pt x="455685" y="518601"/>
                        <a:pt x="455685" y="544563"/>
                      </a:cubicBezTo>
                      <a:lnTo>
                        <a:pt x="455685" y="552694"/>
                      </a:lnTo>
                      <a:lnTo>
                        <a:pt x="510890" y="552694"/>
                      </a:lnTo>
                      <a:cubicBezTo>
                        <a:pt x="510890" y="538857"/>
                        <a:pt x="512352" y="529371"/>
                        <a:pt x="515277" y="524235"/>
                      </a:cubicBezTo>
                      <a:cubicBezTo>
                        <a:pt x="518201" y="519100"/>
                        <a:pt x="526582" y="511967"/>
                        <a:pt x="540419" y="502838"/>
                      </a:cubicBezTo>
                      <a:cubicBezTo>
                        <a:pt x="572230" y="482011"/>
                        <a:pt x="588135" y="456120"/>
                        <a:pt x="588135" y="425165"/>
                      </a:cubicBezTo>
                      <a:cubicBezTo>
                        <a:pt x="588135" y="400201"/>
                        <a:pt x="578578" y="379588"/>
                        <a:pt x="559463" y="363326"/>
                      </a:cubicBezTo>
                      <a:cubicBezTo>
                        <a:pt x="540348" y="347064"/>
                        <a:pt x="516668" y="338933"/>
                        <a:pt x="488423" y="338933"/>
                      </a:cubicBezTo>
                      <a:close/>
                      <a:moveTo>
                        <a:pt x="486098" y="236621"/>
                      </a:moveTo>
                      <a:cubicBezTo>
                        <a:pt x="628462" y="236621"/>
                        <a:pt x="743870" y="352029"/>
                        <a:pt x="743870" y="494393"/>
                      </a:cubicBezTo>
                      <a:cubicBezTo>
                        <a:pt x="743870" y="583370"/>
                        <a:pt x="698789" y="661818"/>
                        <a:pt x="630221" y="708141"/>
                      </a:cubicBezTo>
                      <a:lnTo>
                        <a:pt x="624717" y="711129"/>
                      </a:lnTo>
                      <a:lnTo>
                        <a:pt x="624717" y="740115"/>
                      </a:lnTo>
                      <a:lnTo>
                        <a:pt x="652037" y="737794"/>
                      </a:lnTo>
                      <a:cubicBezTo>
                        <a:pt x="678296" y="760243"/>
                        <a:pt x="697022" y="814710"/>
                        <a:pt x="663012" y="844693"/>
                      </a:cubicBezTo>
                      <a:cubicBezTo>
                        <a:pt x="694212" y="883028"/>
                        <a:pt x="683980" y="945850"/>
                        <a:pt x="643608" y="954045"/>
                      </a:cubicBezTo>
                      <a:lnTo>
                        <a:pt x="331388" y="982311"/>
                      </a:lnTo>
                      <a:cubicBezTo>
                        <a:pt x="308009" y="955310"/>
                        <a:pt x="292166" y="898170"/>
                        <a:pt x="327176" y="873054"/>
                      </a:cubicBezTo>
                      <a:cubicBezTo>
                        <a:pt x="296308" y="840996"/>
                        <a:pt x="308762" y="795753"/>
                        <a:pt x="324979" y="765578"/>
                      </a:cubicBezTo>
                      <a:lnTo>
                        <a:pt x="353742" y="763134"/>
                      </a:lnTo>
                      <a:lnTo>
                        <a:pt x="353742" y="714528"/>
                      </a:lnTo>
                      <a:lnTo>
                        <a:pt x="341975" y="708141"/>
                      </a:lnTo>
                      <a:cubicBezTo>
                        <a:pt x="273407" y="661818"/>
                        <a:pt x="228326" y="583370"/>
                        <a:pt x="228326" y="494393"/>
                      </a:cubicBezTo>
                      <a:cubicBezTo>
                        <a:pt x="228326" y="352029"/>
                        <a:pt x="343734" y="236621"/>
                        <a:pt x="486098" y="236621"/>
                      </a:cubicBezTo>
                      <a:close/>
                      <a:moveTo>
                        <a:pt x="891740" y="215967"/>
                      </a:moveTo>
                      <a:lnTo>
                        <a:pt x="922763" y="271636"/>
                      </a:lnTo>
                      <a:cubicBezTo>
                        <a:pt x="876488" y="296904"/>
                        <a:pt x="825277" y="324922"/>
                        <a:pt x="779002" y="350190"/>
                      </a:cubicBezTo>
                      <a:cubicBezTo>
                        <a:pt x="763551" y="317931"/>
                        <a:pt x="761111" y="314199"/>
                        <a:pt x="747828" y="294249"/>
                      </a:cubicBezTo>
                      <a:cubicBezTo>
                        <a:pt x="793605" y="269377"/>
                        <a:pt x="845963" y="240838"/>
                        <a:pt x="891740" y="215967"/>
                      </a:cubicBezTo>
                      <a:close/>
                      <a:moveTo>
                        <a:pt x="81228" y="213124"/>
                      </a:moveTo>
                      <a:cubicBezTo>
                        <a:pt x="126482" y="240179"/>
                        <a:pt x="168993" y="262475"/>
                        <a:pt x="214248" y="289529"/>
                      </a:cubicBezTo>
                      <a:cubicBezTo>
                        <a:pt x="194928" y="320641"/>
                        <a:pt x="193030" y="321965"/>
                        <a:pt x="180468" y="337713"/>
                      </a:cubicBezTo>
                      <a:cubicBezTo>
                        <a:pt x="135806" y="310890"/>
                        <a:pt x="94799" y="292947"/>
                        <a:pt x="50137" y="266124"/>
                      </a:cubicBezTo>
                      <a:close/>
                      <a:moveTo>
                        <a:pt x="700284" y="50536"/>
                      </a:moveTo>
                      <a:cubicBezTo>
                        <a:pt x="726739" y="67134"/>
                        <a:pt x="737132" y="71686"/>
                        <a:pt x="755557" y="82259"/>
                      </a:cubicBezTo>
                      <a:cubicBezTo>
                        <a:pt x="728919" y="127760"/>
                        <a:pt x="699469" y="178160"/>
                        <a:pt x="672831" y="223661"/>
                      </a:cubicBezTo>
                      <a:cubicBezTo>
                        <a:pt x="638951" y="203977"/>
                        <a:pt x="636945" y="206051"/>
                        <a:pt x="617288" y="191783"/>
                      </a:cubicBezTo>
                      <a:cubicBezTo>
                        <a:pt x="643703" y="146879"/>
                        <a:pt x="673868" y="95440"/>
                        <a:pt x="700284" y="50536"/>
                      </a:cubicBezTo>
                      <a:close/>
                      <a:moveTo>
                        <a:pt x="267111" y="49440"/>
                      </a:moveTo>
                      <a:cubicBezTo>
                        <a:pt x="293756" y="94937"/>
                        <a:pt x="323296" y="145284"/>
                        <a:pt x="349941" y="190780"/>
                      </a:cubicBezTo>
                      <a:cubicBezTo>
                        <a:pt x="321791" y="211605"/>
                        <a:pt x="320809" y="211534"/>
                        <a:pt x="296920" y="222426"/>
                      </a:cubicBezTo>
                      <a:cubicBezTo>
                        <a:pt x="270684" y="177418"/>
                        <a:pt x="240585" y="125940"/>
                        <a:pt x="214348" y="80932"/>
                      </a:cubicBezTo>
                      <a:close/>
                      <a:moveTo>
                        <a:pt x="458414" y="0"/>
                      </a:moveTo>
                      <a:lnTo>
                        <a:pt x="522401" y="0"/>
                      </a:lnTo>
                      <a:cubicBezTo>
                        <a:pt x="521963" y="52722"/>
                        <a:pt x="521525" y="111095"/>
                        <a:pt x="521087" y="163817"/>
                      </a:cubicBezTo>
                      <a:cubicBezTo>
                        <a:pt x="484235" y="163255"/>
                        <a:pt x="489451" y="162691"/>
                        <a:pt x="459340" y="163817"/>
                      </a:cubicBezTo>
                      <a:cubicBezTo>
                        <a:pt x="459878" y="111723"/>
                        <a:pt x="457875" y="52094"/>
                        <a:pt x="458414"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62" name="TextBox 61"/>
          <p:cNvSpPr txBox="1"/>
          <p:nvPr/>
        </p:nvSpPr>
        <p:spPr>
          <a:xfrm>
            <a:off x="5220072" y="2492896"/>
            <a:ext cx="1648518"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ABC5"/>
                </a:solidFill>
                <a:effectLst/>
                <a:uLnTx/>
                <a:uFillTx/>
                <a:latin typeface="Verdana" panose="020B0604030504040204" pitchFamily="34" charset="0"/>
                <a:ea typeface="Verdana" panose="020B0604030504040204" pitchFamily="34" charset="0"/>
                <a:cs typeface="Verdana" panose="020B0604030504040204" pitchFamily="34" charset="0"/>
              </a:rPr>
              <a:t>Schedule Review</a:t>
            </a:r>
          </a:p>
        </p:txBody>
      </p:sp>
      <p:sp>
        <p:nvSpPr>
          <p:cNvPr id="63" name="Rectangle 62"/>
          <p:cNvSpPr/>
          <p:nvPr/>
        </p:nvSpPr>
        <p:spPr>
          <a:xfrm>
            <a:off x="5299746" y="2708920"/>
            <a:ext cx="1792534" cy="646331"/>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Focus on re-baselining</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Will mostly impact indicative plan 21-25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sp>
        <p:nvSpPr>
          <p:cNvPr id="54" name="TextBox 53"/>
          <p:cNvSpPr txBox="1"/>
          <p:nvPr/>
        </p:nvSpPr>
        <p:spPr>
          <a:xfrm>
            <a:off x="5117237" y="3284984"/>
            <a:ext cx="966931"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22-24 May</a:t>
            </a:r>
          </a:p>
        </p:txBody>
      </p:sp>
      <p:grpSp>
        <p:nvGrpSpPr>
          <p:cNvPr id="55" name="Group 54"/>
          <p:cNvGrpSpPr/>
          <p:nvPr/>
        </p:nvGrpSpPr>
        <p:grpSpPr>
          <a:xfrm>
            <a:off x="4697060" y="2558888"/>
            <a:ext cx="518587" cy="916604"/>
            <a:chOff x="5689086" y="2016348"/>
            <a:chExt cx="691449" cy="1222139"/>
          </a:xfrm>
        </p:grpSpPr>
        <p:grpSp>
          <p:nvGrpSpPr>
            <p:cNvPr id="56" name="Group 55"/>
            <p:cNvGrpSpPr/>
            <p:nvPr/>
          </p:nvGrpSpPr>
          <p:grpSpPr>
            <a:xfrm>
              <a:off x="5986031" y="2702889"/>
              <a:ext cx="95957" cy="535598"/>
              <a:chOff x="5986031" y="2702889"/>
              <a:chExt cx="95957" cy="535598"/>
            </a:xfrm>
          </p:grpSpPr>
          <p:sp>
            <p:nvSpPr>
              <p:cNvPr id="60" name="Oval 95"/>
              <p:cNvSpPr>
                <a:spLocks noChangeArrowheads="1"/>
              </p:cNvSpPr>
              <p:nvPr/>
            </p:nvSpPr>
            <p:spPr bwMode="auto">
              <a:xfrm>
                <a:off x="5986031" y="3142530"/>
                <a:ext cx="95957" cy="95957"/>
              </a:xfrm>
              <a:prstGeom prst="ellipse">
                <a:avLst/>
              </a:prstGeom>
              <a:solidFill>
                <a:srgbClr val="00ABC5"/>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Line 96"/>
              <p:cNvSpPr>
                <a:spLocks noChangeShapeType="1"/>
              </p:cNvSpPr>
              <p:nvPr/>
            </p:nvSpPr>
            <p:spPr bwMode="auto">
              <a:xfrm>
                <a:off x="6035610" y="2702889"/>
                <a:ext cx="0" cy="474828"/>
              </a:xfrm>
              <a:prstGeom prst="line">
                <a:avLst/>
              </a:prstGeom>
              <a:noFill/>
              <a:ln w="23813" cap="flat">
                <a:solidFill>
                  <a:srgbClr val="00ABC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5689086" y="2016348"/>
              <a:ext cx="691449" cy="690355"/>
              <a:chOff x="5689086" y="2016348"/>
              <a:chExt cx="691449" cy="690355"/>
            </a:xfrm>
          </p:grpSpPr>
          <p:sp>
            <p:nvSpPr>
              <p:cNvPr id="58" name="Oval 94"/>
              <p:cNvSpPr>
                <a:spLocks noChangeArrowheads="1"/>
              </p:cNvSpPr>
              <p:nvPr/>
            </p:nvSpPr>
            <p:spPr bwMode="auto">
              <a:xfrm>
                <a:off x="5689086" y="2016348"/>
                <a:ext cx="691449" cy="690355"/>
              </a:xfrm>
              <a:prstGeom prst="ellipse">
                <a:avLst/>
              </a:prstGeom>
              <a:solidFill>
                <a:srgbClr val="00ABC5"/>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8"/>
              <p:cNvSpPr/>
              <p:nvPr/>
            </p:nvSpPr>
            <p:spPr>
              <a:xfrm>
                <a:off x="5828990" y="2155705"/>
                <a:ext cx="411640" cy="411640"/>
              </a:xfrm>
              <a:custGeom>
                <a:avLst/>
                <a:gdLst>
                  <a:gd name="connsiteX0" fmla="*/ 460096 w 920192"/>
                  <a:gd name="connsiteY0" fmla="*/ 183049 h 920192"/>
                  <a:gd name="connsiteX1" fmla="*/ 567936 w 920192"/>
                  <a:gd name="connsiteY1" fmla="*/ 204821 h 920192"/>
                  <a:gd name="connsiteX2" fmla="*/ 608195 w 920192"/>
                  <a:gd name="connsiteY2" fmla="*/ 226673 h 920192"/>
                  <a:gd name="connsiteX3" fmla="*/ 546608 w 920192"/>
                  <a:gd name="connsiteY3" fmla="*/ 288508 h 920192"/>
                  <a:gd name="connsiteX4" fmla="*/ 535199 w 920192"/>
                  <a:gd name="connsiteY4" fmla="*/ 282315 h 920192"/>
                  <a:gd name="connsiteX5" fmla="*/ 460096 w 920192"/>
                  <a:gd name="connsiteY5" fmla="*/ 267153 h 920192"/>
                  <a:gd name="connsiteX6" fmla="*/ 267153 w 920192"/>
                  <a:gd name="connsiteY6" fmla="*/ 460096 h 920192"/>
                  <a:gd name="connsiteX7" fmla="*/ 460096 w 920192"/>
                  <a:gd name="connsiteY7" fmla="*/ 653040 h 920192"/>
                  <a:gd name="connsiteX8" fmla="*/ 653039 w 920192"/>
                  <a:gd name="connsiteY8" fmla="*/ 460096 h 920192"/>
                  <a:gd name="connsiteX9" fmla="*/ 637877 w 920192"/>
                  <a:gd name="connsiteY9" fmla="*/ 384994 h 920192"/>
                  <a:gd name="connsiteX10" fmla="*/ 632440 w 920192"/>
                  <a:gd name="connsiteY10" fmla="*/ 374977 h 920192"/>
                  <a:gd name="connsiteX11" fmla="*/ 694100 w 920192"/>
                  <a:gd name="connsiteY11" fmla="*/ 313068 h 920192"/>
                  <a:gd name="connsiteX12" fmla="*/ 715371 w 920192"/>
                  <a:gd name="connsiteY12" fmla="*/ 352257 h 920192"/>
                  <a:gd name="connsiteX13" fmla="*/ 737143 w 920192"/>
                  <a:gd name="connsiteY13" fmla="*/ 460096 h 920192"/>
                  <a:gd name="connsiteX14" fmla="*/ 460096 w 920192"/>
                  <a:gd name="connsiteY14" fmla="*/ 737143 h 920192"/>
                  <a:gd name="connsiteX15" fmla="*/ 183049 w 920192"/>
                  <a:gd name="connsiteY15" fmla="*/ 460096 h 920192"/>
                  <a:gd name="connsiteX16" fmla="*/ 460096 w 920192"/>
                  <a:gd name="connsiteY16" fmla="*/ 183049 h 920192"/>
                  <a:gd name="connsiteX17" fmla="*/ 821246 w 920192"/>
                  <a:gd name="connsiteY17" fmla="*/ 13454 h 920192"/>
                  <a:gd name="connsiteX18" fmla="*/ 821246 w 920192"/>
                  <a:gd name="connsiteY18" fmla="*/ 100651 h 920192"/>
                  <a:gd name="connsiteX19" fmla="*/ 915863 w 920192"/>
                  <a:gd name="connsiteY19" fmla="*/ 95852 h 920192"/>
                  <a:gd name="connsiteX20" fmla="*/ 739616 w 920192"/>
                  <a:gd name="connsiteY20" fmla="*/ 269476 h 920192"/>
                  <a:gd name="connsiteX21" fmla="*/ 693089 w 920192"/>
                  <a:gd name="connsiteY21" fmla="*/ 268507 h 920192"/>
                  <a:gd name="connsiteX22" fmla="*/ 547512 w 920192"/>
                  <a:gd name="connsiteY22" fmla="*/ 414669 h 920192"/>
                  <a:gd name="connsiteX23" fmla="*/ 551972 w 920192"/>
                  <a:gd name="connsiteY23" fmla="*/ 421284 h 920192"/>
                  <a:gd name="connsiteX24" fmla="*/ 559808 w 920192"/>
                  <a:gd name="connsiteY24" fmla="*/ 460096 h 920192"/>
                  <a:gd name="connsiteX25" fmla="*/ 460095 w 920192"/>
                  <a:gd name="connsiteY25" fmla="*/ 559809 h 920192"/>
                  <a:gd name="connsiteX26" fmla="*/ 360382 w 920192"/>
                  <a:gd name="connsiteY26" fmla="*/ 460096 h 920192"/>
                  <a:gd name="connsiteX27" fmla="*/ 460095 w 920192"/>
                  <a:gd name="connsiteY27" fmla="*/ 360383 h 920192"/>
                  <a:gd name="connsiteX28" fmla="*/ 498908 w 920192"/>
                  <a:gd name="connsiteY28" fmla="*/ 368220 h 920192"/>
                  <a:gd name="connsiteX29" fmla="*/ 507102 w 920192"/>
                  <a:gd name="connsiteY29" fmla="*/ 373744 h 920192"/>
                  <a:gd name="connsiteX30" fmla="*/ 649734 w 920192"/>
                  <a:gd name="connsiteY30" fmla="*/ 230538 h 920192"/>
                  <a:gd name="connsiteX31" fmla="*/ 648710 w 920192"/>
                  <a:gd name="connsiteY31" fmla="*/ 184902 h 920192"/>
                  <a:gd name="connsiteX32" fmla="*/ 460096 w 920192"/>
                  <a:gd name="connsiteY32" fmla="*/ 0 h 920192"/>
                  <a:gd name="connsiteX33" fmla="*/ 639186 w 920192"/>
                  <a:gd name="connsiteY33" fmla="*/ 36156 h 920192"/>
                  <a:gd name="connsiteX34" fmla="*/ 707448 w 920192"/>
                  <a:gd name="connsiteY34" fmla="*/ 73208 h 920192"/>
                  <a:gd name="connsiteX35" fmla="*/ 656388 w 920192"/>
                  <a:gd name="connsiteY35" fmla="*/ 123945 h 920192"/>
                  <a:gd name="connsiteX36" fmla="*/ 612226 w 920192"/>
                  <a:gd name="connsiteY36" fmla="*/ 99975 h 920192"/>
                  <a:gd name="connsiteX37" fmla="*/ 460096 w 920192"/>
                  <a:gd name="connsiteY37" fmla="*/ 69262 h 920192"/>
                  <a:gd name="connsiteX38" fmla="*/ 69262 w 920192"/>
                  <a:gd name="connsiteY38" fmla="*/ 460096 h 920192"/>
                  <a:gd name="connsiteX39" fmla="*/ 460096 w 920192"/>
                  <a:gd name="connsiteY39" fmla="*/ 850930 h 920192"/>
                  <a:gd name="connsiteX40" fmla="*/ 850930 w 920192"/>
                  <a:gd name="connsiteY40" fmla="*/ 460096 h 920192"/>
                  <a:gd name="connsiteX41" fmla="*/ 820217 w 920192"/>
                  <a:gd name="connsiteY41" fmla="*/ 307966 h 920192"/>
                  <a:gd name="connsiteX42" fmla="*/ 796682 w 920192"/>
                  <a:gd name="connsiteY42" fmla="*/ 264607 h 920192"/>
                  <a:gd name="connsiteX43" fmla="*/ 847801 w 920192"/>
                  <a:gd name="connsiteY43" fmla="*/ 214250 h 920192"/>
                  <a:gd name="connsiteX44" fmla="*/ 884036 w 920192"/>
                  <a:gd name="connsiteY44" fmla="*/ 281006 h 920192"/>
                  <a:gd name="connsiteX45" fmla="*/ 920192 w 920192"/>
                  <a:gd name="connsiteY45" fmla="*/ 460096 h 920192"/>
                  <a:gd name="connsiteX46" fmla="*/ 460096 w 920192"/>
                  <a:gd name="connsiteY46" fmla="*/ 920192 h 920192"/>
                  <a:gd name="connsiteX47" fmla="*/ 0 w 920192"/>
                  <a:gd name="connsiteY47" fmla="*/ 460096 h 920192"/>
                  <a:gd name="connsiteX48" fmla="*/ 460096 w 920192"/>
                  <a:gd name="connsiteY48" fmla="*/ 0 h 92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20192" h="920192">
                    <a:moveTo>
                      <a:pt x="460096" y="183049"/>
                    </a:moveTo>
                    <a:cubicBezTo>
                      <a:pt x="498348" y="183049"/>
                      <a:pt x="534790" y="190802"/>
                      <a:pt x="567936" y="204821"/>
                    </a:cubicBezTo>
                    <a:lnTo>
                      <a:pt x="608195" y="226673"/>
                    </a:lnTo>
                    <a:lnTo>
                      <a:pt x="546608" y="288508"/>
                    </a:lnTo>
                    <a:lnTo>
                      <a:pt x="535199" y="282315"/>
                    </a:lnTo>
                    <a:cubicBezTo>
                      <a:pt x="512115" y="272552"/>
                      <a:pt x="486737" y="267153"/>
                      <a:pt x="460096" y="267153"/>
                    </a:cubicBezTo>
                    <a:cubicBezTo>
                      <a:pt x="353537" y="267153"/>
                      <a:pt x="267153" y="353537"/>
                      <a:pt x="267153" y="460096"/>
                    </a:cubicBezTo>
                    <a:cubicBezTo>
                      <a:pt x="267153" y="566656"/>
                      <a:pt x="353537" y="653040"/>
                      <a:pt x="460096" y="653040"/>
                    </a:cubicBezTo>
                    <a:cubicBezTo>
                      <a:pt x="566656" y="653040"/>
                      <a:pt x="653039" y="566656"/>
                      <a:pt x="653039" y="460096"/>
                    </a:cubicBezTo>
                    <a:cubicBezTo>
                      <a:pt x="653039" y="433456"/>
                      <a:pt x="647640" y="408077"/>
                      <a:pt x="637877" y="384994"/>
                    </a:cubicBezTo>
                    <a:lnTo>
                      <a:pt x="632440" y="374977"/>
                    </a:lnTo>
                    <a:lnTo>
                      <a:pt x="694100" y="313068"/>
                    </a:lnTo>
                    <a:lnTo>
                      <a:pt x="715371" y="352257"/>
                    </a:lnTo>
                    <a:cubicBezTo>
                      <a:pt x="729391" y="385403"/>
                      <a:pt x="737143" y="421844"/>
                      <a:pt x="737143" y="460096"/>
                    </a:cubicBezTo>
                    <a:cubicBezTo>
                      <a:pt x="737143" y="613105"/>
                      <a:pt x="613104" y="737143"/>
                      <a:pt x="460096" y="737143"/>
                    </a:cubicBezTo>
                    <a:cubicBezTo>
                      <a:pt x="307088" y="737143"/>
                      <a:pt x="183049" y="613105"/>
                      <a:pt x="183049" y="460096"/>
                    </a:cubicBezTo>
                    <a:cubicBezTo>
                      <a:pt x="183049" y="307088"/>
                      <a:pt x="307088" y="183049"/>
                      <a:pt x="460096" y="183049"/>
                    </a:cubicBezTo>
                    <a:close/>
                    <a:moveTo>
                      <a:pt x="821246" y="13454"/>
                    </a:moveTo>
                    <a:cubicBezTo>
                      <a:pt x="821865" y="44375"/>
                      <a:pt x="820628" y="69730"/>
                      <a:pt x="821246" y="100651"/>
                    </a:cubicBezTo>
                    <a:lnTo>
                      <a:pt x="915863" y="95852"/>
                    </a:lnTo>
                    <a:lnTo>
                      <a:pt x="739616" y="269476"/>
                    </a:lnTo>
                    <a:lnTo>
                      <a:pt x="693089" y="268507"/>
                    </a:lnTo>
                    <a:lnTo>
                      <a:pt x="547512" y="414669"/>
                    </a:lnTo>
                    <a:lnTo>
                      <a:pt x="551972" y="421284"/>
                    </a:lnTo>
                    <a:cubicBezTo>
                      <a:pt x="557018" y="433213"/>
                      <a:pt x="559808" y="446329"/>
                      <a:pt x="559808" y="460096"/>
                    </a:cubicBezTo>
                    <a:cubicBezTo>
                      <a:pt x="559808" y="515166"/>
                      <a:pt x="515165" y="559809"/>
                      <a:pt x="460095" y="559809"/>
                    </a:cubicBezTo>
                    <a:cubicBezTo>
                      <a:pt x="405025" y="559809"/>
                      <a:pt x="360382" y="515166"/>
                      <a:pt x="360382" y="460096"/>
                    </a:cubicBezTo>
                    <a:cubicBezTo>
                      <a:pt x="360382" y="405027"/>
                      <a:pt x="405025" y="360383"/>
                      <a:pt x="460095" y="360383"/>
                    </a:cubicBezTo>
                    <a:cubicBezTo>
                      <a:pt x="473862" y="360383"/>
                      <a:pt x="486978" y="363173"/>
                      <a:pt x="498908" y="368220"/>
                    </a:cubicBezTo>
                    <a:lnTo>
                      <a:pt x="507102" y="373744"/>
                    </a:lnTo>
                    <a:lnTo>
                      <a:pt x="649734" y="230538"/>
                    </a:lnTo>
                    <a:lnTo>
                      <a:pt x="648710" y="184902"/>
                    </a:lnTo>
                    <a:close/>
                    <a:moveTo>
                      <a:pt x="460096" y="0"/>
                    </a:moveTo>
                    <a:cubicBezTo>
                      <a:pt x="523622" y="0"/>
                      <a:pt x="584142" y="12875"/>
                      <a:pt x="639186" y="36156"/>
                    </a:cubicBezTo>
                    <a:lnTo>
                      <a:pt x="707448" y="73208"/>
                    </a:lnTo>
                    <a:lnTo>
                      <a:pt x="656388" y="123945"/>
                    </a:lnTo>
                    <a:lnTo>
                      <a:pt x="612226" y="99975"/>
                    </a:lnTo>
                    <a:cubicBezTo>
                      <a:pt x="565468" y="80198"/>
                      <a:pt x="514060" y="69262"/>
                      <a:pt x="460096" y="69262"/>
                    </a:cubicBezTo>
                    <a:cubicBezTo>
                      <a:pt x="244244" y="69262"/>
                      <a:pt x="69262" y="244244"/>
                      <a:pt x="69262" y="460096"/>
                    </a:cubicBezTo>
                    <a:cubicBezTo>
                      <a:pt x="69262" y="675948"/>
                      <a:pt x="244244" y="850930"/>
                      <a:pt x="460096" y="850930"/>
                    </a:cubicBezTo>
                    <a:cubicBezTo>
                      <a:pt x="675948" y="850930"/>
                      <a:pt x="850930" y="675948"/>
                      <a:pt x="850930" y="460096"/>
                    </a:cubicBezTo>
                    <a:cubicBezTo>
                      <a:pt x="850930" y="406134"/>
                      <a:pt x="839994" y="354725"/>
                      <a:pt x="820217" y="307966"/>
                    </a:cubicBezTo>
                    <a:lnTo>
                      <a:pt x="796682" y="264607"/>
                    </a:lnTo>
                    <a:lnTo>
                      <a:pt x="847801" y="214250"/>
                    </a:lnTo>
                    <a:lnTo>
                      <a:pt x="884036" y="281006"/>
                    </a:lnTo>
                    <a:cubicBezTo>
                      <a:pt x="907317" y="336051"/>
                      <a:pt x="920192" y="396570"/>
                      <a:pt x="920192" y="460096"/>
                    </a:cubicBezTo>
                    <a:cubicBezTo>
                      <a:pt x="920192" y="714200"/>
                      <a:pt x="714200" y="920192"/>
                      <a:pt x="460096" y="920192"/>
                    </a:cubicBezTo>
                    <a:cubicBezTo>
                      <a:pt x="205992" y="920192"/>
                      <a:pt x="0" y="714200"/>
                      <a:pt x="0" y="460096"/>
                    </a:cubicBezTo>
                    <a:cubicBezTo>
                      <a:pt x="0" y="205992"/>
                      <a:pt x="205992" y="0"/>
                      <a:pt x="460096"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9" name="TextBox 48"/>
          <p:cNvSpPr txBox="1"/>
          <p:nvPr/>
        </p:nvSpPr>
        <p:spPr>
          <a:xfrm>
            <a:off x="2273481" y="5301208"/>
            <a:ext cx="1483649"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ABC5"/>
                </a:solidFill>
                <a:effectLst/>
                <a:uLnTx/>
                <a:uFillTx/>
                <a:latin typeface="Verdana" panose="020B0604030504040204" pitchFamily="34" charset="0"/>
                <a:ea typeface="Verdana" panose="020B0604030504040204" pitchFamily="34" charset="0"/>
                <a:cs typeface="Verdana" panose="020B0604030504040204" pitchFamily="34" charset="0"/>
              </a:rPr>
              <a:t>Annual Review</a:t>
            </a:r>
          </a:p>
        </p:txBody>
      </p:sp>
      <p:sp>
        <p:nvSpPr>
          <p:cNvPr id="50" name="Rectangle 49"/>
          <p:cNvSpPr/>
          <p:nvPr/>
        </p:nvSpPr>
        <p:spPr>
          <a:xfrm>
            <a:off x="2296264" y="5532519"/>
            <a:ext cx="1483648" cy="64633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Project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sp>
        <p:nvSpPr>
          <p:cNvPr id="41" name="TextBox 40"/>
          <p:cNvSpPr txBox="1"/>
          <p:nvPr/>
        </p:nvSpPr>
        <p:spPr>
          <a:xfrm>
            <a:off x="3635896" y="5373216"/>
            <a:ext cx="463588"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Sep</a:t>
            </a:r>
          </a:p>
        </p:txBody>
      </p:sp>
      <p:grpSp>
        <p:nvGrpSpPr>
          <p:cNvPr id="42" name="Group 41"/>
          <p:cNvGrpSpPr/>
          <p:nvPr/>
        </p:nvGrpSpPr>
        <p:grpSpPr>
          <a:xfrm>
            <a:off x="3635896" y="4242035"/>
            <a:ext cx="627489" cy="997113"/>
            <a:chOff x="8120732" y="4955838"/>
            <a:chExt cx="836652" cy="1329484"/>
          </a:xfrm>
        </p:grpSpPr>
        <p:grpSp>
          <p:nvGrpSpPr>
            <p:cNvPr id="43" name="Group 42"/>
            <p:cNvGrpSpPr/>
            <p:nvPr/>
          </p:nvGrpSpPr>
          <p:grpSpPr>
            <a:xfrm>
              <a:off x="8491879" y="5789436"/>
              <a:ext cx="94358" cy="495886"/>
              <a:chOff x="8491879" y="5789436"/>
              <a:chExt cx="94358" cy="495886"/>
            </a:xfrm>
          </p:grpSpPr>
          <p:sp>
            <p:nvSpPr>
              <p:cNvPr id="47" name="Oval 32"/>
              <p:cNvSpPr>
                <a:spLocks noChangeArrowheads="1"/>
              </p:cNvSpPr>
              <p:nvPr/>
            </p:nvSpPr>
            <p:spPr bwMode="auto">
              <a:xfrm>
                <a:off x="8491879" y="6189365"/>
                <a:ext cx="94358" cy="95957"/>
              </a:xfrm>
              <a:prstGeom prst="ellipse">
                <a:avLst/>
              </a:prstGeom>
              <a:solidFill>
                <a:srgbClr val="00ABC5"/>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Line 33"/>
              <p:cNvSpPr>
                <a:spLocks noChangeShapeType="1"/>
              </p:cNvSpPr>
              <p:nvPr/>
            </p:nvSpPr>
            <p:spPr bwMode="auto">
              <a:xfrm>
                <a:off x="8539858" y="5789436"/>
                <a:ext cx="0" cy="449400"/>
              </a:xfrm>
              <a:prstGeom prst="line">
                <a:avLst/>
              </a:prstGeom>
              <a:noFill/>
              <a:ln w="23813" cap="flat">
                <a:solidFill>
                  <a:srgbClr val="00ABC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8120732" y="4955838"/>
              <a:ext cx="836652" cy="835330"/>
              <a:chOff x="8120732" y="4955838"/>
              <a:chExt cx="836652" cy="835330"/>
            </a:xfrm>
          </p:grpSpPr>
          <p:sp>
            <p:nvSpPr>
              <p:cNvPr id="45" name="Oval 31"/>
              <p:cNvSpPr>
                <a:spLocks noChangeArrowheads="1"/>
              </p:cNvSpPr>
              <p:nvPr/>
            </p:nvSpPr>
            <p:spPr bwMode="auto">
              <a:xfrm>
                <a:off x="8120732" y="4955838"/>
                <a:ext cx="836652" cy="835330"/>
              </a:xfrm>
              <a:prstGeom prst="ellipse">
                <a:avLst/>
              </a:prstGeom>
              <a:solidFill>
                <a:srgbClr val="00ABC5"/>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5"/>
              <p:cNvSpPr/>
              <p:nvPr/>
            </p:nvSpPr>
            <p:spPr>
              <a:xfrm>
                <a:off x="8315116" y="5188789"/>
                <a:ext cx="447884" cy="369428"/>
              </a:xfrm>
              <a:custGeom>
                <a:avLst/>
                <a:gdLst>
                  <a:gd name="connsiteX0" fmla="*/ 66206 w 848709"/>
                  <a:gd name="connsiteY0" fmla="*/ 539877 h 700039"/>
                  <a:gd name="connsiteX1" fmla="*/ 119620 w 848709"/>
                  <a:gd name="connsiteY1" fmla="*/ 539877 h 700039"/>
                  <a:gd name="connsiteX2" fmla="*/ 125392 w 848709"/>
                  <a:gd name="connsiteY2" fmla="*/ 545649 h 700039"/>
                  <a:gd name="connsiteX3" fmla="*/ 125392 w 848709"/>
                  <a:gd name="connsiteY3" fmla="*/ 694267 h 700039"/>
                  <a:gd name="connsiteX4" fmla="*/ 119620 w 848709"/>
                  <a:gd name="connsiteY4" fmla="*/ 700039 h 700039"/>
                  <a:gd name="connsiteX5" fmla="*/ 5945 w 848709"/>
                  <a:gd name="connsiteY5" fmla="*/ 700039 h 700039"/>
                  <a:gd name="connsiteX6" fmla="*/ 173 w 848709"/>
                  <a:gd name="connsiteY6" fmla="*/ 694267 h 700039"/>
                  <a:gd name="connsiteX7" fmla="*/ 173 w 848709"/>
                  <a:gd name="connsiteY7" fmla="*/ 602921 h 700039"/>
                  <a:gd name="connsiteX8" fmla="*/ 547617 w 848709"/>
                  <a:gd name="connsiteY8" fmla="*/ 419260 h 700039"/>
                  <a:gd name="connsiteX9" fmla="*/ 547617 w 848709"/>
                  <a:gd name="connsiteY9" fmla="*/ 694266 h 700039"/>
                  <a:gd name="connsiteX10" fmla="*/ 541845 w 848709"/>
                  <a:gd name="connsiteY10" fmla="*/ 700038 h 700039"/>
                  <a:gd name="connsiteX11" fmla="*/ 428170 w 848709"/>
                  <a:gd name="connsiteY11" fmla="*/ 700038 h 700039"/>
                  <a:gd name="connsiteX12" fmla="*/ 422398 w 848709"/>
                  <a:gd name="connsiteY12" fmla="*/ 694266 h 700039"/>
                  <a:gd name="connsiteX13" fmla="*/ 422398 w 848709"/>
                  <a:gd name="connsiteY13" fmla="*/ 470794 h 700039"/>
                  <a:gd name="connsiteX14" fmla="*/ 456633 w 848709"/>
                  <a:gd name="connsiteY14" fmla="*/ 506499 h 700039"/>
                  <a:gd name="connsiteX15" fmla="*/ 275714 w 848709"/>
                  <a:gd name="connsiteY15" fmla="*/ 368799 h 700039"/>
                  <a:gd name="connsiteX16" fmla="*/ 336504 w 848709"/>
                  <a:gd name="connsiteY16" fmla="*/ 431454 h 700039"/>
                  <a:gd name="connsiteX17" fmla="*/ 336504 w 848709"/>
                  <a:gd name="connsiteY17" fmla="*/ 694267 h 700039"/>
                  <a:gd name="connsiteX18" fmla="*/ 330732 w 848709"/>
                  <a:gd name="connsiteY18" fmla="*/ 700039 h 700039"/>
                  <a:gd name="connsiteX19" fmla="*/ 217057 w 848709"/>
                  <a:gd name="connsiteY19" fmla="*/ 700039 h 700039"/>
                  <a:gd name="connsiteX20" fmla="*/ 211285 w 848709"/>
                  <a:gd name="connsiteY20" fmla="*/ 694267 h 700039"/>
                  <a:gd name="connsiteX21" fmla="*/ 211285 w 848709"/>
                  <a:gd name="connsiteY21" fmla="*/ 431309 h 700039"/>
                  <a:gd name="connsiteX22" fmla="*/ 758730 w 848709"/>
                  <a:gd name="connsiteY22" fmla="*/ 219667 h 700039"/>
                  <a:gd name="connsiteX23" fmla="*/ 758730 w 848709"/>
                  <a:gd name="connsiteY23" fmla="*/ 694267 h 700039"/>
                  <a:gd name="connsiteX24" fmla="*/ 752958 w 848709"/>
                  <a:gd name="connsiteY24" fmla="*/ 700039 h 700039"/>
                  <a:gd name="connsiteX25" fmla="*/ 639283 w 848709"/>
                  <a:gd name="connsiteY25" fmla="*/ 700039 h 700039"/>
                  <a:gd name="connsiteX26" fmla="*/ 633511 w 848709"/>
                  <a:gd name="connsiteY26" fmla="*/ 694267 h 700039"/>
                  <a:gd name="connsiteX27" fmla="*/ 633511 w 848709"/>
                  <a:gd name="connsiteY27" fmla="*/ 339732 h 700039"/>
                  <a:gd name="connsiteX28" fmla="*/ 848709 w 848709"/>
                  <a:gd name="connsiteY28" fmla="*/ 0 h 700039"/>
                  <a:gd name="connsiteX29" fmla="*/ 829010 w 848709"/>
                  <a:gd name="connsiteY29" fmla="*/ 228820 h 700039"/>
                  <a:gd name="connsiteX30" fmla="*/ 760021 w 848709"/>
                  <a:gd name="connsiteY30" fmla="*/ 159832 h 700039"/>
                  <a:gd name="connsiteX31" fmla="*/ 450417 w 848709"/>
                  <a:gd name="connsiteY31" fmla="*/ 458138 h 700039"/>
                  <a:gd name="connsiteX32" fmla="*/ 280205 w 848709"/>
                  <a:gd name="connsiteY32" fmla="*/ 293395 h 700039"/>
                  <a:gd name="connsiteX33" fmla="*/ 0 w 848709"/>
                  <a:gd name="connsiteY33" fmla="*/ 529153 h 700039"/>
                  <a:gd name="connsiteX34" fmla="*/ 2937 w 848709"/>
                  <a:gd name="connsiteY34" fmla="*/ 406869 h 700039"/>
                  <a:gd name="connsiteX35" fmla="*/ 283236 w 848709"/>
                  <a:gd name="connsiteY35" fmla="*/ 169137 h 700039"/>
                  <a:gd name="connsiteX36" fmla="*/ 450922 w 848709"/>
                  <a:gd name="connsiteY36" fmla="*/ 330342 h 700039"/>
                  <a:gd name="connsiteX37" fmla="*/ 695184 w 848709"/>
                  <a:gd name="connsiteY37" fmla="*/ 94994 h 700039"/>
                  <a:gd name="connsiteX38" fmla="*/ 619889 w 848709"/>
                  <a:gd name="connsiteY38" fmla="*/ 19699 h 7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8709" h="700039">
                    <a:moveTo>
                      <a:pt x="66206" y="539877"/>
                    </a:moveTo>
                    <a:lnTo>
                      <a:pt x="119620" y="539877"/>
                    </a:lnTo>
                    <a:cubicBezTo>
                      <a:pt x="122808" y="539877"/>
                      <a:pt x="125392" y="542462"/>
                      <a:pt x="125392" y="545649"/>
                    </a:cubicBezTo>
                    <a:lnTo>
                      <a:pt x="125392" y="694267"/>
                    </a:lnTo>
                    <a:cubicBezTo>
                      <a:pt x="125392" y="697455"/>
                      <a:pt x="122808" y="700039"/>
                      <a:pt x="119620" y="700039"/>
                    </a:cubicBezTo>
                    <a:lnTo>
                      <a:pt x="5945" y="700039"/>
                    </a:lnTo>
                    <a:cubicBezTo>
                      <a:pt x="2757" y="700039"/>
                      <a:pt x="173" y="697455"/>
                      <a:pt x="173" y="694267"/>
                    </a:cubicBezTo>
                    <a:lnTo>
                      <a:pt x="173" y="602921"/>
                    </a:lnTo>
                    <a:close/>
                    <a:moveTo>
                      <a:pt x="547617" y="419260"/>
                    </a:moveTo>
                    <a:lnTo>
                      <a:pt x="547617" y="694266"/>
                    </a:lnTo>
                    <a:cubicBezTo>
                      <a:pt x="547617" y="697454"/>
                      <a:pt x="545033" y="700038"/>
                      <a:pt x="541845" y="700038"/>
                    </a:cubicBezTo>
                    <a:lnTo>
                      <a:pt x="428170" y="700038"/>
                    </a:lnTo>
                    <a:cubicBezTo>
                      <a:pt x="424982" y="700038"/>
                      <a:pt x="422398" y="697454"/>
                      <a:pt x="422398" y="694266"/>
                    </a:cubicBezTo>
                    <a:lnTo>
                      <a:pt x="422398" y="470794"/>
                    </a:lnTo>
                    <a:lnTo>
                      <a:pt x="456633" y="506499"/>
                    </a:lnTo>
                    <a:close/>
                    <a:moveTo>
                      <a:pt x="275714" y="368799"/>
                    </a:moveTo>
                    <a:lnTo>
                      <a:pt x="336504" y="431454"/>
                    </a:lnTo>
                    <a:lnTo>
                      <a:pt x="336504" y="694267"/>
                    </a:lnTo>
                    <a:cubicBezTo>
                      <a:pt x="336504" y="697455"/>
                      <a:pt x="333920" y="700039"/>
                      <a:pt x="330732" y="700039"/>
                    </a:cubicBezTo>
                    <a:lnTo>
                      <a:pt x="217057" y="700039"/>
                    </a:lnTo>
                    <a:cubicBezTo>
                      <a:pt x="213869" y="700039"/>
                      <a:pt x="211285" y="697455"/>
                      <a:pt x="211285" y="694267"/>
                    </a:cubicBezTo>
                    <a:lnTo>
                      <a:pt x="211285" y="431309"/>
                    </a:lnTo>
                    <a:close/>
                    <a:moveTo>
                      <a:pt x="758730" y="219667"/>
                    </a:moveTo>
                    <a:lnTo>
                      <a:pt x="758730" y="694267"/>
                    </a:lnTo>
                    <a:cubicBezTo>
                      <a:pt x="758730" y="697455"/>
                      <a:pt x="756146" y="700039"/>
                      <a:pt x="752958" y="700039"/>
                    </a:cubicBezTo>
                    <a:lnTo>
                      <a:pt x="639283" y="700039"/>
                    </a:lnTo>
                    <a:cubicBezTo>
                      <a:pt x="636095" y="700039"/>
                      <a:pt x="633511" y="697455"/>
                      <a:pt x="633511" y="694267"/>
                    </a:cubicBezTo>
                    <a:lnTo>
                      <a:pt x="633511" y="339732"/>
                    </a:lnTo>
                    <a:close/>
                    <a:moveTo>
                      <a:pt x="848709" y="0"/>
                    </a:moveTo>
                    <a:lnTo>
                      <a:pt x="829010" y="228820"/>
                    </a:lnTo>
                    <a:lnTo>
                      <a:pt x="760021" y="159832"/>
                    </a:lnTo>
                    <a:lnTo>
                      <a:pt x="450417" y="458138"/>
                    </a:lnTo>
                    <a:lnTo>
                      <a:pt x="280205" y="293395"/>
                    </a:lnTo>
                    <a:lnTo>
                      <a:pt x="0" y="529153"/>
                    </a:lnTo>
                    <a:lnTo>
                      <a:pt x="2937" y="406869"/>
                    </a:lnTo>
                    <a:lnTo>
                      <a:pt x="283236" y="169137"/>
                    </a:lnTo>
                    <a:lnTo>
                      <a:pt x="450922" y="330342"/>
                    </a:lnTo>
                    <a:lnTo>
                      <a:pt x="695184" y="94994"/>
                    </a:lnTo>
                    <a:lnTo>
                      <a:pt x="619889" y="19699"/>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28" name="TextBox 127"/>
          <p:cNvSpPr txBox="1"/>
          <p:nvPr/>
        </p:nvSpPr>
        <p:spPr>
          <a:xfrm>
            <a:off x="6732240" y="3512040"/>
            <a:ext cx="1309007"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4233"/>
                </a:solidFill>
                <a:effectLst/>
                <a:uLnTx/>
                <a:uFillTx/>
                <a:latin typeface="Verdana" panose="020B0604030504040204" pitchFamily="34" charset="0"/>
                <a:ea typeface="Verdana" panose="020B0604030504040204" pitchFamily="34" charset="0"/>
                <a:cs typeface="Verdana" panose="020B0604030504040204" pitchFamily="34" charset="0"/>
              </a:rPr>
              <a:t>Council.14</a:t>
            </a:r>
          </a:p>
        </p:txBody>
      </p:sp>
      <p:sp>
        <p:nvSpPr>
          <p:cNvPr id="129" name="Rectangle 128"/>
          <p:cNvSpPr/>
          <p:nvPr/>
        </p:nvSpPr>
        <p:spPr>
          <a:xfrm>
            <a:off x="6804248" y="3706280"/>
            <a:ext cx="2160240" cy="1061829"/>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Constr. budget 2019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Init</a:t>
            </a: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 ops budget 2019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Indicative plan 2021-2025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Commitments from Members for 2021-2025</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Commitments from Members to completion of construction</a:t>
            </a:r>
          </a:p>
        </p:txBody>
      </p:sp>
      <p:sp>
        <p:nvSpPr>
          <p:cNvPr id="120" name="TextBox 119"/>
          <p:cNvSpPr txBox="1"/>
          <p:nvPr/>
        </p:nvSpPr>
        <p:spPr>
          <a:xfrm>
            <a:off x="7062763" y="6032321"/>
            <a:ext cx="768159"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3-4 Dec</a:t>
            </a:r>
          </a:p>
        </p:txBody>
      </p:sp>
      <p:grpSp>
        <p:nvGrpSpPr>
          <p:cNvPr id="122" name="Group 121"/>
          <p:cNvGrpSpPr/>
          <p:nvPr/>
        </p:nvGrpSpPr>
        <p:grpSpPr>
          <a:xfrm>
            <a:off x="7442389" y="5373080"/>
            <a:ext cx="69569" cy="370635"/>
            <a:chOff x="877302" y="1618939"/>
            <a:chExt cx="92759" cy="494180"/>
          </a:xfrm>
        </p:grpSpPr>
        <p:sp>
          <p:nvSpPr>
            <p:cNvPr id="126" name="Oval 115"/>
            <p:cNvSpPr>
              <a:spLocks noChangeArrowheads="1"/>
            </p:cNvSpPr>
            <p:nvPr/>
          </p:nvSpPr>
          <p:spPr bwMode="auto">
            <a:xfrm>
              <a:off x="877302" y="2018761"/>
              <a:ext cx="92759" cy="94358"/>
            </a:xfrm>
            <a:prstGeom prst="ellipse">
              <a:avLst/>
            </a:prstGeom>
            <a:solidFill>
              <a:srgbClr val="EC4233"/>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116"/>
            <p:cNvSpPr>
              <a:spLocks noChangeShapeType="1"/>
            </p:cNvSpPr>
            <p:nvPr/>
          </p:nvSpPr>
          <p:spPr bwMode="auto">
            <a:xfrm>
              <a:off x="923682" y="1618939"/>
              <a:ext cx="0" cy="450999"/>
            </a:xfrm>
            <a:prstGeom prst="line">
              <a:avLst/>
            </a:prstGeom>
            <a:noFill/>
            <a:ln w="23813" cap="flat">
              <a:solidFill>
                <a:srgbClr val="EC42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7164288" y="4760453"/>
            <a:ext cx="625771" cy="614692"/>
            <a:chOff x="639662" y="1051149"/>
            <a:chExt cx="569639" cy="570542"/>
          </a:xfrm>
        </p:grpSpPr>
        <p:sp>
          <p:nvSpPr>
            <p:cNvPr id="124" name="Oval 114"/>
            <p:cNvSpPr>
              <a:spLocks noChangeArrowheads="1"/>
            </p:cNvSpPr>
            <p:nvPr/>
          </p:nvSpPr>
          <p:spPr bwMode="auto">
            <a:xfrm>
              <a:off x="639662" y="1051149"/>
              <a:ext cx="569639" cy="570542"/>
            </a:xfrm>
            <a:prstGeom prst="ellipse">
              <a:avLst/>
            </a:prstGeom>
            <a:solidFill>
              <a:srgbClr val="EC4233"/>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24"/>
            <p:cNvSpPr/>
            <p:nvPr/>
          </p:nvSpPr>
          <p:spPr>
            <a:xfrm>
              <a:off x="763469" y="1157890"/>
              <a:ext cx="322024" cy="357060"/>
            </a:xfrm>
            <a:custGeom>
              <a:avLst/>
              <a:gdLst>
                <a:gd name="connsiteX0" fmla="*/ 567060 w 970852"/>
                <a:gd name="connsiteY0" fmla="*/ 996925 h 1076474"/>
                <a:gd name="connsiteX1" fmla="*/ 485393 w 970852"/>
                <a:gd name="connsiteY1" fmla="*/ 1076474 h 1076474"/>
                <a:gd name="connsiteX2" fmla="*/ 413537 w 970852"/>
                <a:gd name="connsiteY2" fmla="*/ 1008052 h 1076474"/>
                <a:gd name="connsiteX3" fmla="*/ 612721 w 970852"/>
                <a:gd name="connsiteY3" fmla="*/ 883807 h 1076474"/>
                <a:gd name="connsiteX4" fmla="*/ 358904 w 970852"/>
                <a:gd name="connsiteY4" fmla="*/ 906012 h 1076474"/>
                <a:gd name="connsiteX5" fmla="*/ 360875 w 970852"/>
                <a:gd name="connsiteY5" fmla="*/ 928538 h 1076474"/>
                <a:gd name="connsiteX6" fmla="*/ 614691 w 970852"/>
                <a:gd name="connsiteY6" fmla="*/ 906332 h 1076474"/>
                <a:gd name="connsiteX7" fmla="*/ 616485 w 970852"/>
                <a:gd name="connsiteY7" fmla="*/ 791514 h 1076474"/>
                <a:gd name="connsiteX8" fmla="*/ 362668 w 970852"/>
                <a:gd name="connsiteY8" fmla="*/ 813719 h 1076474"/>
                <a:gd name="connsiteX9" fmla="*/ 364639 w 970852"/>
                <a:gd name="connsiteY9" fmla="*/ 836245 h 1076474"/>
                <a:gd name="connsiteX10" fmla="*/ 618455 w 970852"/>
                <a:gd name="connsiteY10" fmla="*/ 814039 h 1076474"/>
                <a:gd name="connsiteX11" fmla="*/ 485122 w 970852"/>
                <a:gd name="connsiteY11" fmla="*/ 565293 h 1076474"/>
                <a:gd name="connsiteX12" fmla="*/ 449525 w 970852"/>
                <a:gd name="connsiteY12" fmla="*/ 600891 h 1076474"/>
                <a:gd name="connsiteX13" fmla="*/ 485122 w 970852"/>
                <a:gd name="connsiteY13" fmla="*/ 636489 h 1076474"/>
                <a:gd name="connsiteX14" fmla="*/ 520720 w 970852"/>
                <a:gd name="connsiteY14" fmla="*/ 600891 h 1076474"/>
                <a:gd name="connsiteX15" fmla="*/ 485122 w 970852"/>
                <a:gd name="connsiteY15" fmla="*/ 565293 h 1076474"/>
                <a:gd name="connsiteX16" fmla="*/ 970852 w 970852"/>
                <a:gd name="connsiteY16" fmla="*/ 456919 h 1076474"/>
                <a:gd name="connsiteX17" fmla="*/ 970729 w 970852"/>
                <a:gd name="connsiteY17" fmla="*/ 510919 h 1076474"/>
                <a:gd name="connsiteX18" fmla="*/ 810395 w 970852"/>
                <a:gd name="connsiteY18" fmla="*/ 511721 h 1076474"/>
                <a:gd name="connsiteX19" fmla="*/ 808918 w 970852"/>
                <a:gd name="connsiteY19" fmla="*/ 457104 h 1076474"/>
                <a:gd name="connsiteX20" fmla="*/ 970852 w 970852"/>
                <a:gd name="connsiteY20" fmla="*/ 456919 h 1076474"/>
                <a:gd name="connsiteX21" fmla="*/ 0 w 970852"/>
                <a:gd name="connsiteY21" fmla="*/ 456797 h 1076474"/>
                <a:gd name="connsiteX22" fmla="*/ 158740 w 970852"/>
                <a:gd name="connsiteY22" fmla="*/ 458008 h 1076474"/>
                <a:gd name="connsiteX23" fmla="*/ 160750 w 970852"/>
                <a:gd name="connsiteY23" fmla="*/ 512924 h 1076474"/>
                <a:gd name="connsiteX24" fmla="*/ 0 w 970852"/>
                <a:gd name="connsiteY24" fmla="*/ 513444 h 1076474"/>
                <a:gd name="connsiteX25" fmla="*/ 488423 w 970852"/>
                <a:gd name="connsiteY25" fmla="*/ 338933 h 1076474"/>
                <a:gd name="connsiteX26" fmla="*/ 418132 w 970852"/>
                <a:gd name="connsiteY26" fmla="*/ 363754 h 1076474"/>
                <a:gd name="connsiteX27" fmla="*/ 382719 w 970852"/>
                <a:gd name="connsiteY27" fmla="*/ 436933 h 1076474"/>
                <a:gd name="connsiteX28" fmla="*/ 441348 w 970852"/>
                <a:gd name="connsiteY28" fmla="*/ 445278 h 1076474"/>
                <a:gd name="connsiteX29" fmla="*/ 483929 w 970852"/>
                <a:gd name="connsiteY29" fmla="*/ 391784 h 1076474"/>
                <a:gd name="connsiteX30" fmla="*/ 508323 w 970852"/>
                <a:gd name="connsiteY30" fmla="*/ 400879 h 1076474"/>
                <a:gd name="connsiteX31" fmla="*/ 518379 w 970852"/>
                <a:gd name="connsiteY31" fmla="*/ 425807 h 1076474"/>
                <a:gd name="connsiteX32" fmla="*/ 513030 w 970852"/>
                <a:gd name="connsiteY32" fmla="*/ 447311 h 1076474"/>
                <a:gd name="connsiteX33" fmla="*/ 493986 w 970852"/>
                <a:gd name="connsiteY33" fmla="*/ 466034 h 1076474"/>
                <a:gd name="connsiteX34" fmla="*/ 461783 w 970852"/>
                <a:gd name="connsiteY34" fmla="*/ 495456 h 1076474"/>
                <a:gd name="connsiteX35" fmla="*/ 455685 w 970852"/>
                <a:gd name="connsiteY35" fmla="*/ 544563 h 1076474"/>
                <a:gd name="connsiteX36" fmla="*/ 455685 w 970852"/>
                <a:gd name="connsiteY36" fmla="*/ 552694 h 1076474"/>
                <a:gd name="connsiteX37" fmla="*/ 510890 w 970852"/>
                <a:gd name="connsiteY37" fmla="*/ 552694 h 1076474"/>
                <a:gd name="connsiteX38" fmla="*/ 515277 w 970852"/>
                <a:gd name="connsiteY38" fmla="*/ 524235 h 1076474"/>
                <a:gd name="connsiteX39" fmla="*/ 540419 w 970852"/>
                <a:gd name="connsiteY39" fmla="*/ 502838 h 1076474"/>
                <a:gd name="connsiteX40" fmla="*/ 588135 w 970852"/>
                <a:gd name="connsiteY40" fmla="*/ 425165 h 1076474"/>
                <a:gd name="connsiteX41" fmla="*/ 559463 w 970852"/>
                <a:gd name="connsiteY41" fmla="*/ 363326 h 1076474"/>
                <a:gd name="connsiteX42" fmla="*/ 488423 w 970852"/>
                <a:gd name="connsiteY42" fmla="*/ 338933 h 1076474"/>
                <a:gd name="connsiteX43" fmla="*/ 486098 w 970852"/>
                <a:gd name="connsiteY43" fmla="*/ 236621 h 1076474"/>
                <a:gd name="connsiteX44" fmla="*/ 743870 w 970852"/>
                <a:gd name="connsiteY44" fmla="*/ 494393 h 1076474"/>
                <a:gd name="connsiteX45" fmla="*/ 630221 w 970852"/>
                <a:gd name="connsiteY45" fmla="*/ 708141 h 1076474"/>
                <a:gd name="connsiteX46" fmla="*/ 624717 w 970852"/>
                <a:gd name="connsiteY46" fmla="*/ 711129 h 1076474"/>
                <a:gd name="connsiteX47" fmla="*/ 624717 w 970852"/>
                <a:gd name="connsiteY47" fmla="*/ 740115 h 1076474"/>
                <a:gd name="connsiteX48" fmla="*/ 652037 w 970852"/>
                <a:gd name="connsiteY48" fmla="*/ 737794 h 1076474"/>
                <a:gd name="connsiteX49" fmla="*/ 663012 w 970852"/>
                <a:gd name="connsiteY49" fmla="*/ 844693 h 1076474"/>
                <a:gd name="connsiteX50" fmla="*/ 643608 w 970852"/>
                <a:gd name="connsiteY50" fmla="*/ 954045 h 1076474"/>
                <a:gd name="connsiteX51" fmla="*/ 331388 w 970852"/>
                <a:gd name="connsiteY51" fmla="*/ 982311 h 1076474"/>
                <a:gd name="connsiteX52" fmla="*/ 327176 w 970852"/>
                <a:gd name="connsiteY52" fmla="*/ 873054 h 1076474"/>
                <a:gd name="connsiteX53" fmla="*/ 324979 w 970852"/>
                <a:gd name="connsiteY53" fmla="*/ 765578 h 1076474"/>
                <a:gd name="connsiteX54" fmla="*/ 353742 w 970852"/>
                <a:gd name="connsiteY54" fmla="*/ 763134 h 1076474"/>
                <a:gd name="connsiteX55" fmla="*/ 353742 w 970852"/>
                <a:gd name="connsiteY55" fmla="*/ 714528 h 1076474"/>
                <a:gd name="connsiteX56" fmla="*/ 341975 w 970852"/>
                <a:gd name="connsiteY56" fmla="*/ 708141 h 1076474"/>
                <a:gd name="connsiteX57" fmla="*/ 228326 w 970852"/>
                <a:gd name="connsiteY57" fmla="*/ 494393 h 1076474"/>
                <a:gd name="connsiteX58" fmla="*/ 486098 w 970852"/>
                <a:gd name="connsiteY58" fmla="*/ 236621 h 1076474"/>
                <a:gd name="connsiteX59" fmla="*/ 891740 w 970852"/>
                <a:gd name="connsiteY59" fmla="*/ 215967 h 1076474"/>
                <a:gd name="connsiteX60" fmla="*/ 922763 w 970852"/>
                <a:gd name="connsiteY60" fmla="*/ 271636 h 1076474"/>
                <a:gd name="connsiteX61" fmla="*/ 779002 w 970852"/>
                <a:gd name="connsiteY61" fmla="*/ 350190 h 1076474"/>
                <a:gd name="connsiteX62" fmla="*/ 747828 w 970852"/>
                <a:gd name="connsiteY62" fmla="*/ 294249 h 1076474"/>
                <a:gd name="connsiteX63" fmla="*/ 891740 w 970852"/>
                <a:gd name="connsiteY63" fmla="*/ 215967 h 1076474"/>
                <a:gd name="connsiteX64" fmla="*/ 81228 w 970852"/>
                <a:gd name="connsiteY64" fmla="*/ 213124 h 1076474"/>
                <a:gd name="connsiteX65" fmla="*/ 214248 w 970852"/>
                <a:gd name="connsiteY65" fmla="*/ 289529 h 1076474"/>
                <a:gd name="connsiteX66" fmla="*/ 180468 w 970852"/>
                <a:gd name="connsiteY66" fmla="*/ 337713 h 1076474"/>
                <a:gd name="connsiteX67" fmla="*/ 50137 w 970852"/>
                <a:gd name="connsiteY67" fmla="*/ 266124 h 1076474"/>
                <a:gd name="connsiteX68" fmla="*/ 700284 w 970852"/>
                <a:gd name="connsiteY68" fmla="*/ 50536 h 1076474"/>
                <a:gd name="connsiteX69" fmla="*/ 755557 w 970852"/>
                <a:gd name="connsiteY69" fmla="*/ 82259 h 1076474"/>
                <a:gd name="connsiteX70" fmla="*/ 672831 w 970852"/>
                <a:gd name="connsiteY70" fmla="*/ 223661 h 1076474"/>
                <a:gd name="connsiteX71" fmla="*/ 617288 w 970852"/>
                <a:gd name="connsiteY71" fmla="*/ 191783 h 1076474"/>
                <a:gd name="connsiteX72" fmla="*/ 700284 w 970852"/>
                <a:gd name="connsiteY72" fmla="*/ 50536 h 1076474"/>
                <a:gd name="connsiteX73" fmla="*/ 267111 w 970852"/>
                <a:gd name="connsiteY73" fmla="*/ 49440 h 1076474"/>
                <a:gd name="connsiteX74" fmla="*/ 349941 w 970852"/>
                <a:gd name="connsiteY74" fmla="*/ 190780 h 1076474"/>
                <a:gd name="connsiteX75" fmla="*/ 296920 w 970852"/>
                <a:gd name="connsiteY75" fmla="*/ 222426 h 1076474"/>
                <a:gd name="connsiteX76" fmla="*/ 214348 w 970852"/>
                <a:gd name="connsiteY76" fmla="*/ 80932 h 1076474"/>
                <a:gd name="connsiteX77" fmla="*/ 458414 w 970852"/>
                <a:gd name="connsiteY77" fmla="*/ 0 h 1076474"/>
                <a:gd name="connsiteX78" fmla="*/ 522401 w 970852"/>
                <a:gd name="connsiteY78" fmla="*/ 0 h 1076474"/>
                <a:gd name="connsiteX79" fmla="*/ 521087 w 970852"/>
                <a:gd name="connsiteY79" fmla="*/ 163817 h 1076474"/>
                <a:gd name="connsiteX80" fmla="*/ 459340 w 970852"/>
                <a:gd name="connsiteY80" fmla="*/ 163817 h 1076474"/>
                <a:gd name="connsiteX81" fmla="*/ 458414 w 970852"/>
                <a:gd name="connsiteY81" fmla="*/ 0 h 10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70852" h="1076474">
                  <a:moveTo>
                    <a:pt x="567060" y="996925"/>
                  </a:moveTo>
                  <a:cubicBezTo>
                    <a:pt x="554278" y="1049184"/>
                    <a:pt x="547145" y="1075073"/>
                    <a:pt x="485393" y="1076474"/>
                  </a:cubicBezTo>
                  <a:cubicBezTo>
                    <a:pt x="433816" y="1067479"/>
                    <a:pt x="423676" y="1045301"/>
                    <a:pt x="413537" y="1008052"/>
                  </a:cubicBezTo>
                  <a:close/>
                  <a:moveTo>
                    <a:pt x="612721" y="883807"/>
                  </a:moveTo>
                  <a:lnTo>
                    <a:pt x="358904" y="906012"/>
                  </a:lnTo>
                  <a:lnTo>
                    <a:pt x="360875" y="928538"/>
                  </a:lnTo>
                  <a:lnTo>
                    <a:pt x="614691" y="906332"/>
                  </a:lnTo>
                  <a:close/>
                  <a:moveTo>
                    <a:pt x="616485" y="791514"/>
                  </a:moveTo>
                  <a:lnTo>
                    <a:pt x="362668" y="813719"/>
                  </a:lnTo>
                  <a:lnTo>
                    <a:pt x="364639" y="836245"/>
                  </a:lnTo>
                  <a:lnTo>
                    <a:pt x="618455" y="814039"/>
                  </a:lnTo>
                  <a:close/>
                  <a:moveTo>
                    <a:pt x="485122" y="565293"/>
                  </a:moveTo>
                  <a:cubicBezTo>
                    <a:pt x="465462" y="565293"/>
                    <a:pt x="449525" y="581231"/>
                    <a:pt x="449525" y="600891"/>
                  </a:cubicBezTo>
                  <a:cubicBezTo>
                    <a:pt x="449525" y="620551"/>
                    <a:pt x="465462" y="636489"/>
                    <a:pt x="485122" y="636489"/>
                  </a:cubicBezTo>
                  <a:cubicBezTo>
                    <a:pt x="504782" y="636489"/>
                    <a:pt x="520720" y="620551"/>
                    <a:pt x="520720" y="600891"/>
                  </a:cubicBezTo>
                  <a:cubicBezTo>
                    <a:pt x="520720" y="581231"/>
                    <a:pt x="504782" y="565293"/>
                    <a:pt x="485122" y="565293"/>
                  </a:cubicBezTo>
                  <a:close/>
                  <a:moveTo>
                    <a:pt x="970852" y="456919"/>
                  </a:moveTo>
                  <a:lnTo>
                    <a:pt x="970729" y="510919"/>
                  </a:lnTo>
                  <a:cubicBezTo>
                    <a:pt x="918006" y="510517"/>
                    <a:pt x="863118" y="512122"/>
                    <a:pt x="810395" y="511721"/>
                  </a:cubicBezTo>
                  <a:cubicBezTo>
                    <a:pt x="806577" y="476146"/>
                    <a:pt x="809748" y="478229"/>
                    <a:pt x="808918" y="457104"/>
                  </a:cubicBezTo>
                  <a:cubicBezTo>
                    <a:pt x="861013" y="457597"/>
                    <a:pt x="918758" y="456426"/>
                    <a:pt x="970852" y="456919"/>
                  </a:cubicBezTo>
                  <a:close/>
                  <a:moveTo>
                    <a:pt x="0" y="456797"/>
                  </a:moveTo>
                  <a:cubicBezTo>
                    <a:pt x="52723" y="457200"/>
                    <a:pt x="106018" y="457604"/>
                    <a:pt x="158740" y="458008"/>
                  </a:cubicBezTo>
                  <a:cubicBezTo>
                    <a:pt x="161612" y="484663"/>
                    <a:pt x="158858" y="491686"/>
                    <a:pt x="160750" y="512924"/>
                  </a:cubicBezTo>
                  <a:cubicBezTo>
                    <a:pt x="108656" y="512428"/>
                    <a:pt x="52094" y="513940"/>
                    <a:pt x="0" y="513444"/>
                  </a:cubicBezTo>
                  <a:close/>
                  <a:moveTo>
                    <a:pt x="488423" y="338933"/>
                  </a:moveTo>
                  <a:cubicBezTo>
                    <a:pt x="460749" y="338933"/>
                    <a:pt x="437319" y="347206"/>
                    <a:pt x="418132" y="363754"/>
                  </a:cubicBezTo>
                  <a:cubicBezTo>
                    <a:pt x="398946" y="380301"/>
                    <a:pt x="387141" y="404694"/>
                    <a:pt x="382719" y="436933"/>
                  </a:cubicBezTo>
                  <a:lnTo>
                    <a:pt x="441348" y="445278"/>
                  </a:lnTo>
                  <a:cubicBezTo>
                    <a:pt x="444487" y="409616"/>
                    <a:pt x="458680" y="391784"/>
                    <a:pt x="483929" y="391784"/>
                  </a:cubicBezTo>
                  <a:cubicBezTo>
                    <a:pt x="493487" y="391784"/>
                    <a:pt x="501618" y="394816"/>
                    <a:pt x="508323" y="400879"/>
                  </a:cubicBezTo>
                  <a:cubicBezTo>
                    <a:pt x="515027" y="406941"/>
                    <a:pt x="518379" y="415250"/>
                    <a:pt x="518379" y="425807"/>
                  </a:cubicBezTo>
                  <a:cubicBezTo>
                    <a:pt x="518379" y="434366"/>
                    <a:pt x="516596" y="441534"/>
                    <a:pt x="513030" y="447311"/>
                  </a:cubicBezTo>
                  <a:cubicBezTo>
                    <a:pt x="509464" y="453088"/>
                    <a:pt x="503116" y="459329"/>
                    <a:pt x="493986" y="466034"/>
                  </a:cubicBezTo>
                  <a:cubicBezTo>
                    <a:pt x="476583" y="478873"/>
                    <a:pt x="465848" y="488680"/>
                    <a:pt x="461783" y="495456"/>
                  </a:cubicBezTo>
                  <a:cubicBezTo>
                    <a:pt x="457718" y="502231"/>
                    <a:pt x="455685" y="518601"/>
                    <a:pt x="455685" y="544563"/>
                  </a:cubicBezTo>
                  <a:lnTo>
                    <a:pt x="455685" y="552694"/>
                  </a:lnTo>
                  <a:lnTo>
                    <a:pt x="510890" y="552694"/>
                  </a:lnTo>
                  <a:cubicBezTo>
                    <a:pt x="510890" y="538857"/>
                    <a:pt x="512352" y="529371"/>
                    <a:pt x="515277" y="524235"/>
                  </a:cubicBezTo>
                  <a:cubicBezTo>
                    <a:pt x="518201" y="519100"/>
                    <a:pt x="526582" y="511967"/>
                    <a:pt x="540419" y="502838"/>
                  </a:cubicBezTo>
                  <a:cubicBezTo>
                    <a:pt x="572230" y="482011"/>
                    <a:pt x="588135" y="456120"/>
                    <a:pt x="588135" y="425165"/>
                  </a:cubicBezTo>
                  <a:cubicBezTo>
                    <a:pt x="588135" y="400201"/>
                    <a:pt x="578578" y="379588"/>
                    <a:pt x="559463" y="363326"/>
                  </a:cubicBezTo>
                  <a:cubicBezTo>
                    <a:pt x="540348" y="347064"/>
                    <a:pt x="516668" y="338933"/>
                    <a:pt x="488423" y="338933"/>
                  </a:cubicBezTo>
                  <a:close/>
                  <a:moveTo>
                    <a:pt x="486098" y="236621"/>
                  </a:moveTo>
                  <a:cubicBezTo>
                    <a:pt x="628462" y="236621"/>
                    <a:pt x="743870" y="352029"/>
                    <a:pt x="743870" y="494393"/>
                  </a:cubicBezTo>
                  <a:cubicBezTo>
                    <a:pt x="743870" y="583370"/>
                    <a:pt x="698789" y="661818"/>
                    <a:pt x="630221" y="708141"/>
                  </a:cubicBezTo>
                  <a:lnTo>
                    <a:pt x="624717" y="711129"/>
                  </a:lnTo>
                  <a:lnTo>
                    <a:pt x="624717" y="740115"/>
                  </a:lnTo>
                  <a:lnTo>
                    <a:pt x="652037" y="737794"/>
                  </a:lnTo>
                  <a:cubicBezTo>
                    <a:pt x="678296" y="760243"/>
                    <a:pt x="697022" y="814710"/>
                    <a:pt x="663012" y="844693"/>
                  </a:cubicBezTo>
                  <a:cubicBezTo>
                    <a:pt x="694212" y="883028"/>
                    <a:pt x="683980" y="945850"/>
                    <a:pt x="643608" y="954045"/>
                  </a:cubicBezTo>
                  <a:lnTo>
                    <a:pt x="331388" y="982311"/>
                  </a:lnTo>
                  <a:cubicBezTo>
                    <a:pt x="308009" y="955310"/>
                    <a:pt x="292166" y="898170"/>
                    <a:pt x="327176" y="873054"/>
                  </a:cubicBezTo>
                  <a:cubicBezTo>
                    <a:pt x="296308" y="840996"/>
                    <a:pt x="308762" y="795753"/>
                    <a:pt x="324979" y="765578"/>
                  </a:cubicBezTo>
                  <a:lnTo>
                    <a:pt x="353742" y="763134"/>
                  </a:lnTo>
                  <a:lnTo>
                    <a:pt x="353742" y="714528"/>
                  </a:lnTo>
                  <a:lnTo>
                    <a:pt x="341975" y="708141"/>
                  </a:lnTo>
                  <a:cubicBezTo>
                    <a:pt x="273407" y="661818"/>
                    <a:pt x="228326" y="583370"/>
                    <a:pt x="228326" y="494393"/>
                  </a:cubicBezTo>
                  <a:cubicBezTo>
                    <a:pt x="228326" y="352029"/>
                    <a:pt x="343734" y="236621"/>
                    <a:pt x="486098" y="236621"/>
                  </a:cubicBezTo>
                  <a:close/>
                  <a:moveTo>
                    <a:pt x="891740" y="215967"/>
                  </a:moveTo>
                  <a:lnTo>
                    <a:pt x="922763" y="271636"/>
                  </a:lnTo>
                  <a:cubicBezTo>
                    <a:pt x="876488" y="296904"/>
                    <a:pt x="825277" y="324922"/>
                    <a:pt x="779002" y="350190"/>
                  </a:cubicBezTo>
                  <a:cubicBezTo>
                    <a:pt x="763551" y="317931"/>
                    <a:pt x="761111" y="314199"/>
                    <a:pt x="747828" y="294249"/>
                  </a:cubicBezTo>
                  <a:cubicBezTo>
                    <a:pt x="793605" y="269377"/>
                    <a:pt x="845963" y="240838"/>
                    <a:pt x="891740" y="215967"/>
                  </a:cubicBezTo>
                  <a:close/>
                  <a:moveTo>
                    <a:pt x="81228" y="213124"/>
                  </a:moveTo>
                  <a:cubicBezTo>
                    <a:pt x="126482" y="240179"/>
                    <a:pt x="168993" y="262475"/>
                    <a:pt x="214248" y="289529"/>
                  </a:cubicBezTo>
                  <a:cubicBezTo>
                    <a:pt x="194928" y="320641"/>
                    <a:pt x="193030" y="321965"/>
                    <a:pt x="180468" y="337713"/>
                  </a:cubicBezTo>
                  <a:cubicBezTo>
                    <a:pt x="135806" y="310890"/>
                    <a:pt x="94799" y="292947"/>
                    <a:pt x="50137" y="266124"/>
                  </a:cubicBezTo>
                  <a:close/>
                  <a:moveTo>
                    <a:pt x="700284" y="50536"/>
                  </a:moveTo>
                  <a:cubicBezTo>
                    <a:pt x="726739" y="67134"/>
                    <a:pt x="737132" y="71686"/>
                    <a:pt x="755557" y="82259"/>
                  </a:cubicBezTo>
                  <a:cubicBezTo>
                    <a:pt x="728919" y="127760"/>
                    <a:pt x="699469" y="178160"/>
                    <a:pt x="672831" y="223661"/>
                  </a:cubicBezTo>
                  <a:cubicBezTo>
                    <a:pt x="638951" y="203977"/>
                    <a:pt x="636945" y="206051"/>
                    <a:pt x="617288" y="191783"/>
                  </a:cubicBezTo>
                  <a:cubicBezTo>
                    <a:pt x="643703" y="146879"/>
                    <a:pt x="673868" y="95440"/>
                    <a:pt x="700284" y="50536"/>
                  </a:cubicBezTo>
                  <a:close/>
                  <a:moveTo>
                    <a:pt x="267111" y="49440"/>
                  </a:moveTo>
                  <a:cubicBezTo>
                    <a:pt x="293756" y="94937"/>
                    <a:pt x="323296" y="145284"/>
                    <a:pt x="349941" y="190780"/>
                  </a:cubicBezTo>
                  <a:cubicBezTo>
                    <a:pt x="321791" y="211605"/>
                    <a:pt x="320809" y="211534"/>
                    <a:pt x="296920" y="222426"/>
                  </a:cubicBezTo>
                  <a:cubicBezTo>
                    <a:pt x="270684" y="177418"/>
                    <a:pt x="240585" y="125940"/>
                    <a:pt x="214348" y="80932"/>
                  </a:cubicBezTo>
                  <a:close/>
                  <a:moveTo>
                    <a:pt x="458414" y="0"/>
                  </a:moveTo>
                  <a:lnTo>
                    <a:pt x="522401" y="0"/>
                  </a:lnTo>
                  <a:cubicBezTo>
                    <a:pt x="521963" y="52722"/>
                    <a:pt x="521525" y="111095"/>
                    <a:pt x="521087" y="163817"/>
                  </a:cubicBezTo>
                  <a:cubicBezTo>
                    <a:pt x="484235" y="163255"/>
                    <a:pt x="489451" y="162691"/>
                    <a:pt x="459340" y="163817"/>
                  </a:cubicBezTo>
                  <a:cubicBezTo>
                    <a:pt x="459878" y="111723"/>
                    <a:pt x="457875" y="52094"/>
                    <a:pt x="458414"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41" name="Freeform 140"/>
          <p:cNvSpPr/>
          <p:nvPr/>
        </p:nvSpPr>
        <p:spPr>
          <a:xfrm>
            <a:off x="4791126" y="4725144"/>
            <a:ext cx="212922" cy="288855"/>
          </a:xfrm>
          <a:custGeom>
            <a:avLst/>
            <a:gdLst>
              <a:gd name="connsiteX0" fmla="*/ 0 w 671220"/>
              <a:gd name="connsiteY0" fmla="*/ 859669 h 910593"/>
              <a:gd name="connsiteX1" fmla="*/ 91308 w 671220"/>
              <a:gd name="connsiteY1" fmla="*/ 897769 h 910593"/>
              <a:gd name="connsiteX2" fmla="*/ 86142 w 671220"/>
              <a:gd name="connsiteY2" fmla="*/ 901904 h 910593"/>
              <a:gd name="connsiteX3" fmla="*/ 36336 w 671220"/>
              <a:gd name="connsiteY3" fmla="*/ 906407 h 910593"/>
              <a:gd name="connsiteX4" fmla="*/ 31771 w 671220"/>
              <a:gd name="connsiteY4" fmla="*/ 904485 h 910593"/>
              <a:gd name="connsiteX5" fmla="*/ 3121 w 671220"/>
              <a:gd name="connsiteY5" fmla="*/ 875499 h 910593"/>
              <a:gd name="connsiteX6" fmla="*/ 81543 w 671220"/>
              <a:gd name="connsiteY6" fmla="*/ 732866 h 910593"/>
              <a:gd name="connsiteX7" fmla="*/ 102269 w 671220"/>
              <a:gd name="connsiteY7" fmla="*/ 737052 h 910593"/>
              <a:gd name="connsiteX8" fmla="*/ 106834 w 671220"/>
              <a:gd name="connsiteY8" fmla="*/ 738974 h 910593"/>
              <a:gd name="connsiteX9" fmla="*/ 135247 w 671220"/>
              <a:gd name="connsiteY9" fmla="*/ 808715 h 910593"/>
              <a:gd name="connsiteX10" fmla="*/ 106077 w 671220"/>
              <a:gd name="connsiteY10" fmla="*/ 877994 h 910593"/>
              <a:gd name="connsiteX11" fmla="*/ 101977 w 671220"/>
              <a:gd name="connsiteY11" fmla="*/ 884015 h 910593"/>
              <a:gd name="connsiteX12" fmla="*/ 1147 w 671220"/>
              <a:gd name="connsiteY12" fmla="*/ 841942 h 910593"/>
              <a:gd name="connsiteX13" fmla="*/ 3359 w 671220"/>
              <a:gd name="connsiteY13" fmla="*/ 834744 h 910593"/>
              <a:gd name="connsiteX14" fmla="*/ 32529 w 671220"/>
              <a:gd name="connsiteY14" fmla="*/ 765465 h 910593"/>
              <a:gd name="connsiteX15" fmla="*/ 81543 w 671220"/>
              <a:gd name="connsiteY15" fmla="*/ 732866 h 910593"/>
              <a:gd name="connsiteX16" fmla="*/ 517201 w 671220"/>
              <a:gd name="connsiteY16" fmla="*/ 533623 h 910593"/>
              <a:gd name="connsiteX17" fmla="*/ 512591 w 671220"/>
              <a:gd name="connsiteY17" fmla="*/ 538233 h 910593"/>
              <a:gd name="connsiteX18" fmla="*/ 512591 w 671220"/>
              <a:gd name="connsiteY18" fmla="*/ 556672 h 910593"/>
              <a:gd name="connsiteX19" fmla="*/ 517201 w 671220"/>
              <a:gd name="connsiteY19" fmla="*/ 561281 h 910593"/>
              <a:gd name="connsiteX20" fmla="*/ 630900 w 671220"/>
              <a:gd name="connsiteY20" fmla="*/ 561281 h 910593"/>
              <a:gd name="connsiteX21" fmla="*/ 635510 w 671220"/>
              <a:gd name="connsiteY21" fmla="*/ 556672 h 910593"/>
              <a:gd name="connsiteX22" fmla="*/ 635510 w 671220"/>
              <a:gd name="connsiteY22" fmla="*/ 538233 h 910593"/>
              <a:gd name="connsiteX23" fmla="*/ 630900 w 671220"/>
              <a:gd name="connsiteY23" fmla="*/ 533623 h 910593"/>
              <a:gd name="connsiteX24" fmla="*/ 517201 w 671220"/>
              <a:gd name="connsiteY24" fmla="*/ 457944 h 910593"/>
              <a:gd name="connsiteX25" fmla="*/ 512591 w 671220"/>
              <a:gd name="connsiteY25" fmla="*/ 462554 h 910593"/>
              <a:gd name="connsiteX26" fmla="*/ 512591 w 671220"/>
              <a:gd name="connsiteY26" fmla="*/ 480993 h 910593"/>
              <a:gd name="connsiteX27" fmla="*/ 517201 w 671220"/>
              <a:gd name="connsiteY27" fmla="*/ 485603 h 910593"/>
              <a:gd name="connsiteX28" fmla="*/ 630900 w 671220"/>
              <a:gd name="connsiteY28" fmla="*/ 485603 h 910593"/>
              <a:gd name="connsiteX29" fmla="*/ 635510 w 671220"/>
              <a:gd name="connsiteY29" fmla="*/ 480993 h 910593"/>
              <a:gd name="connsiteX30" fmla="*/ 635510 w 671220"/>
              <a:gd name="connsiteY30" fmla="*/ 462554 h 910593"/>
              <a:gd name="connsiteX31" fmla="*/ 630900 w 671220"/>
              <a:gd name="connsiteY31" fmla="*/ 457944 h 910593"/>
              <a:gd name="connsiteX32" fmla="*/ 272472 w 671220"/>
              <a:gd name="connsiteY32" fmla="*/ 423052 h 910593"/>
              <a:gd name="connsiteX33" fmla="*/ 276649 w 671220"/>
              <a:gd name="connsiteY33" fmla="*/ 424698 h 910593"/>
              <a:gd name="connsiteX34" fmla="*/ 293528 w 671220"/>
              <a:gd name="connsiteY34" fmla="*/ 440998 h 910593"/>
              <a:gd name="connsiteX35" fmla="*/ 293673 w 671220"/>
              <a:gd name="connsiteY35" fmla="*/ 449293 h 910593"/>
              <a:gd name="connsiteX36" fmla="*/ 200587 w 671220"/>
              <a:gd name="connsiteY36" fmla="*/ 545686 h 910593"/>
              <a:gd name="connsiteX37" fmla="*/ 200360 w 671220"/>
              <a:gd name="connsiteY37" fmla="*/ 546235 h 910593"/>
              <a:gd name="connsiteX38" fmla="*/ 196212 w 671220"/>
              <a:gd name="connsiteY38" fmla="*/ 547954 h 910593"/>
              <a:gd name="connsiteX39" fmla="*/ 172747 w 671220"/>
              <a:gd name="connsiteY39" fmla="*/ 547954 h 910593"/>
              <a:gd name="connsiteX40" fmla="*/ 166881 w 671220"/>
              <a:gd name="connsiteY40" fmla="*/ 542087 h 910593"/>
              <a:gd name="connsiteX41" fmla="*/ 166880 w 671220"/>
              <a:gd name="connsiteY41" fmla="*/ 461813 h 910593"/>
              <a:gd name="connsiteX42" fmla="*/ 172747 w 671220"/>
              <a:gd name="connsiteY42" fmla="*/ 455947 h 910593"/>
              <a:gd name="connsiteX43" fmla="*/ 196212 w 671220"/>
              <a:gd name="connsiteY43" fmla="*/ 455947 h 910593"/>
              <a:gd name="connsiteX44" fmla="*/ 202078 w 671220"/>
              <a:gd name="connsiteY44" fmla="*/ 461813 h 910593"/>
              <a:gd name="connsiteX45" fmla="*/ 202078 w 671220"/>
              <a:gd name="connsiteY45" fmla="*/ 493473 h 910593"/>
              <a:gd name="connsiteX46" fmla="*/ 268354 w 671220"/>
              <a:gd name="connsiteY46" fmla="*/ 424842 h 910593"/>
              <a:gd name="connsiteX47" fmla="*/ 272472 w 671220"/>
              <a:gd name="connsiteY47" fmla="*/ 423052 h 910593"/>
              <a:gd name="connsiteX48" fmla="*/ 517201 w 671220"/>
              <a:gd name="connsiteY48" fmla="*/ 382266 h 910593"/>
              <a:gd name="connsiteX49" fmla="*/ 512591 w 671220"/>
              <a:gd name="connsiteY49" fmla="*/ 386875 h 910593"/>
              <a:gd name="connsiteX50" fmla="*/ 512591 w 671220"/>
              <a:gd name="connsiteY50" fmla="*/ 405314 h 910593"/>
              <a:gd name="connsiteX51" fmla="*/ 517201 w 671220"/>
              <a:gd name="connsiteY51" fmla="*/ 409924 h 910593"/>
              <a:gd name="connsiteX52" fmla="*/ 630900 w 671220"/>
              <a:gd name="connsiteY52" fmla="*/ 409924 h 910593"/>
              <a:gd name="connsiteX53" fmla="*/ 635510 w 671220"/>
              <a:gd name="connsiteY53" fmla="*/ 405314 h 910593"/>
              <a:gd name="connsiteX54" fmla="*/ 635510 w 671220"/>
              <a:gd name="connsiteY54" fmla="*/ 386875 h 910593"/>
              <a:gd name="connsiteX55" fmla="*/ 630900 w 671220"/>
              <a:gd name="connsiteY55" fmla="*/ 382266 h 910593"/>
              <a:gd name="connsiteX56" fmla="*/ 224580 w 671220"/>
              <a:gd name="connsiteY56" fmla="*/ 343640 h 910593"/>
              <a:gd name="connsiteX57" fmla="*/ 79131 w 671220"/>
              <a:gd name="connsiteY57" fmla="*/ 489089 h 910593"/>
              <a:gd name="connsiteX58" fmla="*/ 224580 w 671220"/>
              <a:gd name="connsiteY58" fmla="*/ 634537 h 910593"/>
              <a:gd name="connsiteX59" fmla="*/ 370029 w 671220"/>
              <a:gd name="connsiteY59" fmla="*/ 489089 h 910593"/>
              <a:gd name="connsiteX60" fmla="*/ 224580 w 671220"/>
              <a:gd name="connsiteY60" fmla="*/ 343640 h 910593"/>
              <a:gd name="connsiteX61" fmla="*/ 517201 w 671220"/>
              <a:gd name="connsiteY61" fmla="*/ 306587 h 910593"/>
              <a:gd name="connsiteX62" fmla="*/ 512591 w 671220"/>
              <a:gd name="connsiteY62" fmla="*/ 311197 h 910593"/>
              <a:gd name="connsiteX63" fmla="*/ 512591 w 671220"/>
              <a:gd name="connsiteY63" fmla="*/ 329636 h 910593"/>
              <a:gd name="connsiteX64" fmla="*/ 517201 w 671220"/>
              <a:gd name="connsiteY64" fmla="*/ 334246 h 910593"/>
              <a:gd name="connsiteX65" fmla="*/ 630900 w 671220"/>
              <a:gd name="connsiteY65" fmla="*/ 334246 h 910593"/>
              <a:gd name="connsiteX66" fmla="*/ 635510 w 671220"/>
              <a:gd name="connsiteY66" fmla="*/ 329636 h 910593"/>
              <a:gd name="connsiteX67" fmla="*/ 635510 w 671220"/>
              <a:gd name="connsiteY67" fmla="*/ 311197 h 910593"/>
              <a:gd name="connsiteX68" fmla="*/ 630900 w 671220"/>
              <a:gd name="connsiteY68" fmla="*/ 306587 h 910593"/>
              <a:gd name="connsiteX69" fmla="*/ 224580 w 671220"/>
              <a:gd name="connsiteY69" fmla="*/ 275407 h 910593"/>
              <a:gd name="connsiteX70" fmla="*/ 438262 w 671220"/>
              <a:gd name="connsiteY70" fmla="*/ 489089 h 910593"/>
              <a:gd name="connsiteX71" fmla="*/ 224580 w 671220"/>
              <a:gd name="connsiteY71" fmla="*/ 702770 h 910593"/>
              <a:gd name="connsiteX72" fmla="*/ 181516 w 671220"/>
              <a:gd name="connsiteY72" fmla="*/ 698429 h 910593"/>
              <a:gd name="connsiteX73" fmla="*/ 171647 w 671220"/>
              <a:gd name="connsiteY73" fmla="*/ 695891 h 910593"/>
              <a:gd name="connsiteX74" fmla="*/ 145365 w 671220"/>
              <a:gd name="connsiteY74" fmla="*/ 755111 h 910593"/>
              <a:gd name="connsiteX75" fmla="*/ 140775 w 671220"/>
              <a:gd name="connsiteY75" fmla="*/ 746345 h 910593"/>
              <a:gd name="connsiteX76" fmla="*/ 116865 w 671220"/>
              <a:gd name="connsiteY76" fmla="*/ 726411 h 910593"/>
              <a:gd name="connsiteX77" fmla="*/ 112299 w 671220"/>
              <a:gd name="connsiteY77" fmla="*/ 724489 h 910593"/>
              <a:gd name="connsiteX78" fmla="*/ 91573 w 671220"/>
              <a:gd name="connsiteY78" fmla="*/ 720302 h 910593"/>
              <a:gd name="connsiteX79" fmla="*/ 81118 w 671220"/>
              <a:gd name="connsiteY79" fmla="*/ 722364 h 910593"/>
              <a:gd name="connsiteX80" fmla="*/ 105818 w 671220"/>
              <a:gd name="connsiteY80" fmla="*/ 666708 h 910593"/>
              <a:gd name="connsiteX81" fmla="*/ 105108 w 671220"/>
              <a:gd name="connsiteY81" fmla="*/ 666277 h 910593"/>
              <a:gd name="connsiteX82" fmla="*/ 10898 w 671220"/>
              <a:gd name="connsiteY82" fmla="*/ 489089 h 910593"/>
              <a:gd name="connsiteX83" fmla="*/ 224580 w 671220"/>
              <a:gd name="connsiteY83" fmla="*/ 275407 h 910593"/>
              <a:gd name="connsiteX84" fmla="*/ 513521 w 671220"/>
              <a:gd name="connsiteY84" fmla="*/ 72182 h 910593"/>
              <a:gd name="connsiteX85" fmla="*/ 527289 w 671220"/>
              <a:gd name="connsiteY85" fmla="*/ 72182 h 910593"/>
              <a:gd name="connsiteX86" fmla="*/ 537062 w 671220"/>
              <a:gd name="connsiteY86" fmla="*/ 72825 h 910593"/>
              <a:gd name="connsiteX87" fmla="*/ 546098 w 671220"/>
              <a:gd name="connsiteY87" fmla="*/ 75925 h 910593"/>
              <a:gd name="connsiteX88" fmla="*/ 553351 w 671220"/>
              <a:gd name="connsiteY88" fmla="*/ 83527 h 910593"/>
              <a:gd name="connsiteX89" fmla="*/ 556301 w 671220"/>
              <a:gd name="connsiteY89" fmla="*/ 96627 h 910593"/>
              <a:gd name="connsiteX90" fmla="*/ 554580 w 671220"/>
              <a:gd name="connsiteY90" fmla="*/ 107447 h 910593"/>
              <a:gd name="connsiteX91" fmla="*/ 549540 w 671220"/>
              <a:gd name="connsiteY91" fmla="*/ 115985 h 910593"/>
              <a:gd name="connsiteX92" fmla="*/ 540996 w 671220"/>
              <a:gd name="connsiteY92" fmla="*/ 121541 h 910593"/>
              <a:gd name="connsiteX93" fmla="*/ 528027 w 671220"/>
              <a:gd name="connsiteY93" fmla="*/ 123529 h 910593"/>
              <a:gd name="connsiteX94" fmla="*/ 513521 w 671220"/>
              <a:gd name="connsiteY94" fmla="*/ 123529 h 910593"/>
              <a:gd name="connsiteX95" fmla="*/ 492131 w 671220"/>
              <a:gd name="connsiteY95" fmla="*/ 48438 h 910593"/>
              <a:gd name="connsiteX96" fmla="*/ 484202 w 671220"/>
              <a:gd name="connsiteY96" fmla="*/ 51187 h 910593"/>
              <a:gd name="connsiteX97" fmla="*/ 481190 w 671220"/>
              <a:gd name="connsiteY97" fmla="*/ 59433 h 910593"/>
              <a:gd name="connsiteX98" fmla="*/ 481190 w 671220"/>
              <a:gd name="connsiteY98" fmla="*/ 195579 h 910593"/>
              <a:gd name="connsiteX99" fmla="*/ 481928 w 671220"/>
              <a:gd name="connsiteY99" fmla="*/ 197685 h 910593"/>
              <a:gd name="connsiteX100" fmla="*/ 484509 w 671220"/>
              <a:gd name="connsiteY100" fmla="*/ 199205 h 910593"/>
              <a:gd name="connsiteX101" fmla="*/ 489488 w 671220"/>
              <a:gd name="connsiteY101" fmla="*/ 200141 h 910593"/>
              <a:gd name="connsiteX102" fmla="*/ 497294 w 671220"/>
              <a:gd name="connsiteY102" fmla="*/ 200492 h 910593"/>
              <a:gd name="connsiteX103" fmla="*/ 505162 w 671220"/>
              <a:gd name="connsiteY103" fmla="*/ 200141 h 910593"/>
              <a:gd name="connsiteX104" fmla="*/ 510079 w 671220"/>
              <a:gd name="connsiteY104" fmla="*/ 199205 h 910593"/>
              <a:gd name="connsiteX105" fmla="*/ 512722 w 671220"/>
              <a:gd name="connsiteY105" fmla="*/ 197685 h 910593"/>
              <a:gd name="connsiteX106" fmla="*/ 513521 w 671220"/>
              <a:gd name="connsiteY106" fmla="*/ 195579 h 910593"/>
              <a:gd name="connsiteX107" fmla="*/ 513521 w 671220"/>
              <a:gd name="connsiteY107" fmla="*/ 147273 h 910593"/>
              <a:gd name="connsiteX108" fmla="*/ 526798 w 671220"/>
              <a:gd name="connsiteY108" fmla="*/ 147273 h 910593"/>
              <a:gd name="connsiteX109" fmla="*/ 554150 w 671220"/>
              <a:gd name="connsiteY109" fmla="*/ 143764 h 910593"/>
              <a:gd name="connsiteX110" fmla="*/ 573757 w 671220"/>
              <a:gd name="connsiteY110" fmla="*/ 133530 h 910593"/>
              <a:gd name="connsiteX111" fmla="*/ 585928 w 671220"/>
              <a:gd name="connsiteY111" fmla="*/ 116979 h 910593"/>
              <a:gd name="connsiteX112" fmla="*/ 590107 w 671220"/>
              <a:gd name="connsiteY112" fmla="*/ 94405 h 910593"/>
              <a:gd name="connsiteX113" fmla="*/ 587403 w 671220"/>
              <a:gd name="connsiteY113" fmla="*/ 77738 h 910593"/>
              <a:gd name="connsiteX114" fmla="*/ 579535 w 671220"/>
              <a:gd name="connsiteY114" fmla="*/ 64755 h 910593"/>
              <a:gd name="connsiteX115" fmla="*/ 567058 w 671220"/>
              <a:gd name="connsiteY115" fmla="*/ 55573 h 910593"/>
              <a:gd name="connsiteX116" fmla="*/ 552613 w 671220"/>
              <a:gd name="connsiteY116" fmla="*/ 50602 h 910593"/>
              <a:gd name="connsiteX117" fmla="*/ 540382 w 671220"/>
              <a:gd name="connsiteY117" fmla="*/ 48847 h 910593"/>
              <a:gd name="connsiteX118" fmla="*/ 529625 w 671220"/>
              <a:gd name="connsiteY118" fmla="*/ 48438 h 910593"/>
              <a:gd name="connsiteX119" fmla="*/ 622514 w 671220"/>
              <a:gd name="connsiteY119" fmla="*/ 41600 h 910593"/>
              <a:gd name="connsiteX120" fmla="*/ 614770 w 671220"/>
              <a:gd name="connsiteY120" fmla="*/ 41951 h 910593"/>
              <a:gd name="connsiteX121" fmla="*/ 609791 w 671220"/>
              <a:gd name="connsiteY121" fmla="*/ 42887 h 910593"/>
              <a:gd name="connsiteX122" fmla="*/ 607087 w 671220"/>
              <a:gd name="connsiteY122" fmla="*/ 44407 h 910593"/>
              <a:gd name="connsiteX123" fmla="*/ 606287 w 671220"/>
              <a:gd name="connsiteY123" fmla="*/ 46512 h 910593"/>
              <a:gd name="connsiteX124" fmla="*/ 606287 w 671220"/>
              <a:gd name="connsiteY124" fmla="*/ 189443 h 910593"/>
              <a:gd name="connsiteX125" fmla="*/ 607087 w 671220"/>
              <a:gd name="connsiteY125" fmla="*/ 191548 h 910593"/>
              <a:gd name="connsiteX126" fmla="*/ 609729 w 671220"/>
              <a:gd name="connsiteY126" fmla="*/ 193069 h 910593"/>
              <a:gd name="connsiteX127" fmla="*/ 614708 w 671220"/>
              <a:gd name="connsiteY127" fmla="*/ 194004 h 910593"/>
              <a:gd name="connsiteX128" fmla="*/ 622514 w 671220"/>
              <a:gd name="connsiteY128" fmla="*/ 194355 h 910593"/>
              <a:gd name="connsiteX129" fmla="*/ 630382 w 671220"/>
              <a:gd name="connsiteY129" fmla="*/ 194004 h 910593"/>
              <a:gd name="connsiteX130" fmla="*/ 635299 w 671220"/>
              <a:gd name="connsiteY130" fmla="*/ 193069 h 910593"/>
              <a:gd name="connsiteX131" fmla="*/ 637942 w 671220"/>
              <a:gd name="connsiteY131" fmla="*/ 191548 h 910593"/>
              <a:gd name="connsiteX132" fmla="*/ 638741 w 671220"/>
              <a:gd name="connsiteY132" fmla="*/ 189443 h 910593"/>
              <a:gd name="connsiteX133" fmla="*/ 638741 w 671220"/>
              <a:gd name="connsiteY133" fmla="*/ 46512 h 910593"/>
              <a:gd name="connsiteX134" fmla="*/ 637942 w 671220"/>
              <a:gd name="connsiteY134" fmla="*/ 44407 h 910593"/>
              <a:gd name="connsiteX135" fmla="*/ 635299 w 671220"/>
              <a:gd name="connsiteY135" fmla="*/ 42887 h 910593"/>
              <a:gd name="connsiteX136" fmla="*/ 630382 w 671220"/>
              <a:gd name="connsiteY136" fmla="*/ 41951 h 910593"/>
              <a:gd name="connsiteX137" fmla="*/ 622514 w 671220"/>
              <a:gd name="connsiteY137" fmla="*/ 41600 h 910593"/>
              <a:gd name="connsiteX138" fmla="*/ 358948 w 671220"/>
              <a:gd name="connsiteY138" fmla="*/ 39555 h 910593"/>
              <a:gd name="connsiteX139" fmla="*/ 351142 w 671220"/>
              <a:gd name="connsiteY139" fmla="*/ 39906 h 910593"/>
              <a:gd name="connsiteX140" fmla="*/ 346163 w 671220"/>
              <a:gd name="connsiteY140" fmla="*/ 40841 h 910593"/>
              <a:gd name="connsiteX141" fmla="*/ 343520 w 671220"/>
              <a:gd name="connsiteY141" fmla="*/ 42362 h 910593"/>
              <a:gd name="connsiteX142" fmla="*/ 342721 w 671220"/>
              <a:gd name="connsiteY142" fmla="*/ 44584 h 910593"/>
              <a:gd name="connsiteX143" fmla="*/ 342721 w 671220"/>
              <a:gd name="connsiteY143" fmla="*/ 187164 h 910593"/>
              <a:gd name="connsiteX144" fmla="*/ 343520 w 671220"/>
              <a:gd name="connsiteY144" fmla="*/ 189386 h 910593"/>
              <a:gd name="connsiteX145" fmla="*/ 346163 w 671220"/>
              <a:gd name="connsiteY145" fmla="*/ 190965 h 910593"/>
              <a:gd name="connsiteX146" fmla="*/ 351142 w 671220"/>
              <a:gd name="connsiteY146" fmla="*/ 191959 h 910593"/>
              <a:gd name="connsiteX147" fmla="*/ 358948 w 671220"/>
              <a:gd name="connsiteY147" fmla="*/ 192310 h 910593"/>
              <a:gd name="connsiteX148" fmla="*/ 366816 w 671220"/>
              <a:gd name="connsiteY148" fmla="*/ 191959 h 910593"/>
              <a:gd name="connsiteX149" fmla="*/ 371733 w 671220"/>
              <a:gd name="connsiteY149" fmla="*/ 190965 h 910593"/>
              <a:gd name="connsiteX150" fmla="*/ 374314 w 671220"/>
              <a:gd name="connsiteY150" fmla="*/ 189386 h 910593"/>
              <a:gd name="connsiteX151" fmla="*/ 375052 w 671220"/>
              <a:gd name="connsiteY151" fmla="*/ 187164 h 910593"/>
              <a:gd name="connsiteX152" fmla="*/ 375052 w 671220"/>
              <a:gd name="connsiteY152" fmla="*/ 115347 h 910593"/>
              <a:gd name="connsiteX153" fmla="*/ 423118 w 671220"/>
              <a:gd name="connsiteY153" fmla="*/ 187164 h 910593"/>
              <a:gd name="connsiteX154" fmla="*/ 425515 w 671220"/>
              <a:gd name="connsiteY154" fmla="*/ 189971 h 910593"/>
              <a:gd name="connsiteX155" fmla="*/ 430555 w 671220"/>
              <a:gd name="connsiteY155" fmla="*/ 191725 h 910593"/>
              <a:gd name="connsiteX156" fmla="*/ 442049 w 671220"/>
              <a:gd name="connsiteY156" fmla="*/ 192310 h 910593"/>
              <a:gd name="connsiteX157" fmla="*/ 450409 w 671220"/>
              <a:gd name="connsiteY157" fmla="*/ 191959 h 910593"/>
              <a:gd name="connsiteX158" fmla="*/ 455633 w 671220"/>
              <a:gd name="connsiteY158" fmla="*/ 190965 h 910593"/>
              <a:gd name="connsiteX159" fmla="*/ 458215 w 671220"/>
              <a:gd name="connsiteY159" fmla="*/ 189327 h 910593"/>
              <a:gd name="connsiteX160" fmla="*/ 458891 w 671220"/>
              <a:gd name="connsiteY160" fmla="*/ 187047 h 910593"/>
              <a:gd name="connsiteX161" fmla="*/ 458338 w 671220"/>
              <a:gd name="connsiteY161" fmla="*/ 184532 h 910593"/>
              <a:gd name="connsiteX162" fmla="*/ 455080 w 671220"/>
              <a:gd name="connsiteY162" fmla="*/ 178157 h 910593"/>
              <a:gd name="connsiteX163" fmla="*/ 407506 w 671220"/>
              <a:gd name="connsiteY163" fmla="*/ 109733 h 910593"/>
              <a:gd name="connsiteX164" fmla="*/ 451146 w 671220"/>
              <a:gd name="connsiteY164" fmla="*/ 55345 h 910593"/>
              <a:gd name="connsiteX165" fmla="*/ 455326 w 671220"/>
              <a:gd name="connsiteY165" fmla="*/ 48678 h 910593"/>
              <a:gd name="connsiteX166" fmla="*/ 456432 w 671220"/>
              <a:gd name="connsiteY166" fmla="*/ 44584 h 910593"/>
              <a:gd name="connsiteX167" fmla="*/ 455695 w 671220"/>
              <a:gd name="connsiteY167" fmla="*/ 42479 h 910593"/>
              <a:gd name="connsiteX168" fmla="*/ 453052 w 671220"/>
              <a:gd name="connsiteY168" fmla="*/ 40900 h 910593"/>
              <a:gd name="connsiteX169" fmla="*/ 447950 w 671220"/>
              <a:gd name="connsiteY169" fmla="*/ 39906 h 910593"/>
              <a:gd name="connsiteX170" fmla="*/ 439837 w 671220"/>
              <a:gd name="connsiteY170" fmla="*/ 39555 h 910593"/>
              <a:gd name="connsiteX171" fmla="*/ 431969 w 671220"/>
              <a:gd name="connsiteY171" fmla="*/ 39789 h 910593"/>
              <a:gd name="connsiteX172" fmla="*/ 426929 w 671220"/>
              <a:gd name="connsiteY172" fmla="*/ 40607 h 910593"/>
              <a:gd name="connsiteX173" fmla="*/ 423733 w 671220"/>
              <a:gd name="connsiteY173" fmla="*/ 42186 h 910593"/>
              <a:gd name="connsiteX174" fmla="*/ 421643 w 671220"/>
              <a:gd name="connsiteY174" fmla="*/ 44701 h 910593"/>
              <a:gd name="connsiteX175" fmla="*/ 375052 w 671220"/>
              <a:gd name="connsiteY175" fmla="*/ 109031 h 910593"/>
              <a:gd name="connsiteX176" fmla="*/ 375052 w 671220"/>
              <a:gd name="connsiteY176" fmla="*/ 44584 h 910593"/>
              <a:gd name="connsiteX177" fmla="*/ 374314 w 671220"/>
              <a:gd name="connsiteY177" fmla="*/ 42362 h 910593"/>
              <a:gd name="connsiteX178" fmla="*/ 371733 w 671220"/>
              <a:gd name="connsiteY178" fmla="*/ 40841 h 910593"/>
              <a:gd name="connsiteX179" fmla="*/ 366816 w 671220"/>
              <a:gd name="connsiteY179" fmla="*/ 39906 h 910593"/>
              <a:gd name="connsiteX180" fmla="*/ 358948 w 671220"/>
              <a:gd name="connsiteY180" fmla="*/ 39555 h 910593"/>
              <a:gd name="connsiteX181" fmla="*/ 115340 w 671220"/>
              <a:gd name="connsiteY181" fmla="*/ 0 h 910593"/>
              <a:gd name="connsiteX182" fmla="*/ 671220 w 671220"/>
              <a:gd name="connsiteY182" fmla="*/ 0 h 910593"/>
              <a:gd name="connsiteX183" fmla="*/ 671220 w 671220"/>
              <a:gd name="connsiteY183" fmla="*/ 674798 h 910593"/>
              <a:gd name="connsiteX184" fmla="*/ 411483 w 671220"/>
              <a:gd name="connsiteY184" fmla="*/ 674798 h 910593"/>
              <a:gd name="connsiteX185" fmla="*/ 424114 w 671220"/>
              <a:gd name="connsiteY185" fmla="*/ 660901 h 910593"/>
              <a:gd name="connsiteX186" fmla="*/ 483161 w 671220"/>
              <a:gd name="connsiteY186" fmla="*/ 496419 h 910593"/>
              <a:gd name="connsiteX187" fmla="*/ 224581 w 671220"/>
              <a:gd name="connsiteY187" fmla="*/ 237839 h 910593"/>
              <a:gd name="connsiteX188" fmla="*/ 123929 w 671220"/>
              <a:gd name="connsiteY188" fmla="*/ 258159 h 910593"/>
              <a:gd name="connsiteX189" fmla="*/ 115340 w 671220"/>
              <a:gd name="connsiteY189" fmla="*/ 262297 h 91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71220" h="910593">
                <a:moveTo>
                  <a:pt x="0" y="859669"/>
                </a:moveTo>
                <a:lnTo>
                  <a:pt x="91308" y="897769"/>
                </a:lnTo>
                <a:lnTo>
                  <a:pt x="86142" y="901904"/>
                </a:lnTo>
                <a:cubicBezTo>
                  <a:pt x="71826" y="911245"/>
                  <a:pt x="53276" y="913540"/>
                  <a:pt x="36336" y="906407"/>
                </a:cubicBezTo>
                <a:lnTo>
                  <a:pt x="31771" y="904485"/>
                </a:lnTo>
                <a:cubicBezTo>
                  <a:pt x="18219" y="898779"/>
                  <a:pt x="8263" y="888120"/>
                  <a:pt x="3121" y="875499"/>
                </a:cubicBezTo>
                <a:close/>
                <a:moveTo>
                  <a:pt x="81543" y="732866"/>
                </a:moveTo>
                <a:cubicBezTo>
                  <a:pt x="88460" y="732854"/>
                  <a:pt x="95493" y="734199"/>
                  <a:pt x="102269" y="737052"/>
                </a:cubicBezTo>
                <a:lnTo>
                  <a:pt x="106834" y="738974"/>
                </a:lnTo>
                <a:cubicBezTo>
                  <a:pt x="133939" y="750387"/>
                  <a:pt x="146660" y="781610"/>
                  <a:pt x="135247" y="808715"/>
                </a:cubicBezTo>
                <a:lnTo>
                  <a:pt x="106077" y="877994"/>
                </a:lnTo>
                <a:lnTo>
                  <a:pt x="101977" y="884015"/>
                </a:lnTo>
                <a:lnTo>
                  <a:pt x="1147" y="841942"/>
                </a:lnTo>
                <a:lnTo>
                  <a:pt x="3359" y="834744"/>
                </a:lnTo>
                <a:lnTo>
                  <a:pt x="32529" y="765465"/>
                </a:lnTo>
                <a:cubicBezTo>
                  <a:pt x="41088" y="745137"/>
                  <a:pt x="60791" y="732899"/>
                  <a:pt x="81543" y="732866"/>
                </a:cubicBezTo>
                <a:close/>
                <a:moveTo>
                  <a:pt x="517201" y="533623"/>
                </a:moveTo>
                <a:cubicBezTo>
                  <a:pt x="514655" y="533623"/>
                  <a:pt x="512591" y="535687"/>
                  <a:pt x="512591" y="538233"/>
                </a:cubicBezTo>
                <a:lnTo>
                  <a:pt x="512591" y="556672"/>
                </a:lnTo>
                <a:cubicBezTo>
                  <a:pt x="512591" y="559218"/>
                  <a:pt x="514655" y="561281"/>
                  <a:pt x="517201" y="561281"/>
                </a:cubicBezTo>
                <a:lnTo>
                  <a:pt x="630900" y="561281"/>
                </a:lnTo>
                <a:cubicBezTo>
                  <a:pt x="633446" y="561281"/>
                  <a:pt x="635510" y="559218"/>
                  <a:pt x="635510" y="556672"/>
                </a:cubicBezTo>
                <a:lnTo>
                  <a:pt x="635510" y="538233"/>
                </a:lnTo>
                <a:cubicBezTo>
                  <a:pt x="635510" y="535687"/>
                  <a:pt x="633446" y="533623"/>
                  <a:pt x="630900" y="533623"/>
                </a:cubicBezTo>
                <a:close/>
                <a:moveTo>
                  <a:pt x="517201" y="457944"/>
                </a:moveTo>
                <a:cubicBezTo>
                  <a:pt x="514655" y="457944"/>
                  <a:pt x="512591" y="460008"/>
                  <a:pt x="512591" y="462554"/>
                </a:cubicBezTo>
                <a:lnTo>
                  <a:pt x="512591" y="480993"/>
                </a:lnTo>
                <a:cubicBezTo>
                  <a:pt x="512591" y="483539"/>
                  <a:pt x="514655" y="485603"/>
                  <a:pt x="517201" y="485603"/>
                </a:cubicBezTo>
                <a:lnTo>
                  <a:pt x="630900" y="485603"/>
                </a:lnTo>
                <a:cubicBezTo>
                  <a:pt x="633446" y="485603"/>
                  <a:pt x="635510" y="483539"/>
                  <a:pt x="635510" y="480993"/>
                </a:cubicBezTo>
                <a:lnTo>
                  <a:pt x="635510" y="462554"/>
                </a:lnTo>
                <a:cubicBezTo>
                  <a:pt x="635510" y="460008"/>
                  <a:pt x="633446" y="457944"/>
                  <a:pt x="630900" y="457944"/>
                </a:cubicBezTo>
                <a:close/>
                <a:moveTo>
                  <a:pt x="272472" y="423052"/>
                </a:moveTo>
                <a:cubicBezTo>
                  <a:pt x="273972" y="423026"/>
                  <a:pt x="275484" y="423572"/>
                  <a:pt x="276649" y="424698"/>
                </a:cubicBezTo>
                <a:lnTo>
                  <a:pt x="293528" y="440998"/>
                </a:lnTo>
                <a:cubicBezTo>
                  <a:pt x="295859" y="443248"/>
                  <a:pt x="295923" y="446962"/>
                  <a:pt x="293673" y="449293"/>
                </a:cubicBezTo>
                <a:lnTo>
                  <a:pt x="200587" y="545686"/>
                </a:lnTo>
                <a:lnTo>
                  <a:pt x="200360" y="546235"/>
                </a:lnTo>
                <a:cubicBezTo>
                  <a:pt x="199298" y="547297"/>
                  <a:pt x="197832" y="547954"/>
                  <a:pt x="196212" y="547954"/>
                </a:cubicBezTo>
                <a:lnTo>
                  <a:pt x="172747" y="547954"/>
                </a:lnTo>
                <a:cubicBezTo>
                  <a:pt x="169507" y="547954"/>
                  <a:pt x="166881" y="545327"/>
                  <a:pt x="166881" y="542087"/>
                </a:cubicBezTo>
                <a:lnTo>
                  <a:pt x="166880" y="461813"/>
                </a:lnTo>
                <a:cubicBezTo>
                  <a:pt x="166881" y="458573"/>
                  <a:pt x="169507" y="455947"/>
                  <a:pt x="172747" y="455947"/>
                </a:cubicBezTo>
                <a:lnTo>
                  <a:pt x="196212" y="455947"/>
                </a:lnTo>
                <a:cubicBezTo>
                  <a:pt x="199452" y="455947"/>
                  <a:pt x="202078" y="458573"/>
                  <a:pt x="202078" y="461813"/>
                </a:cubicBezTo>
                <a:lnTo>
                  <a:pt x="202078" y="493473"/>
                </a:lnTo>
                <a:lnTo>
                  <a:pt x="268354" y="424842"/>
                </a:lnTo>
                <a:cubicBezTo>
                  <a:pt x="269479" y="423677"/>
                  <a:pt x="270970" y="423078"/>
                  <a:pt x="272472" y="423052"/>
                </a:cubicBezTo>
                <a:close/>
                <a:moveTo>
                  <a:pt x="517201" y="382266"/>
                </a:moveTo>
                <a:cubicBezTo>
                  <a:pt x="514655" y="382266"/>
                  <a:pt x="512591" y="384330"/>
                  <a:pt x="512591" y="386875"/>
                </a:cubicBezTo>
                <a:lnTo>
                  <a:pt x="512591" y="405314"/>
                </a:lnTo>
                <a:cubicBezTo>
                  <a:pt x="512591" y="407860"/>
                  <a:pt x="514655" y="409924"/>
                  <a:pt x="517201" y="409924"/>
                </a:cubicBezTo>
                <a:lnTo>
                  <a:pt x="630900" y="409924"/>
                </a:lnTo>
                <a:cubicBezTo>
                  <a:pt x="633446" y="409924"/>
                  <a:pt x="635510" y="407860"/>
                  <a:pt x="635510" y="405314"/>
                </a:cubicBezTo>
                <a:lnTo>
                  <a:pt x="635510" y="386875"/>
                </a:lnTo>
                <a:cubicBezTo>
                  <a:pt x="635510" y="384330"/>
                  <a:pt x="633446" y="382266"/>
                  <a:pt x="630900" y="382266"/>
                </a:cubicBezTo>
                <a:close/>
                <a:moveTo>
                  <a:pt x="224580" y="343640"/>
                </a:moveTo>
                <a:cubicBezTo>
                  <a:pt x="144251" y="343640"/>
                  <a:pt x="79131" y="408760"/>
                  <a:pt x="79131" y="489089"/>
                </a:cubicBezTo>
                <a:cubicBezTo>
                  <a:pt x="79131" y="569418"/>
                  <a:pt x="144251" y="634537"/>
                  <a:pt x="224580" y="634537"/>
                </a:cubicBezTo>
                <a:cubicBezTo>
                  <a:pt x="304909" y="634537"/>
                  <a:pt x="370029" y="569418"/>
                  <a:pt x="370029" y="489089"/>
                </a:cubicBezTo>
                <a:cubicBezTo>
                  <a:pt x="370029" y="408760"/>
                  <a:pt x="304909" y="343640"/>
                  <a:pt x="224580" y="343640"/>
                </a:cubicBezTo>
                <a:close/>
                <a:moveTo>
                  <a:pt x="517201" y="306587"/>
                </a:moveTo>
                <a:cubicBezTo>
                  <a:pt x="514655" y="306587"/>
                  <a:pt x="512591" y="308651"/>
                  <a:pt x="512591" y="311197"/>
                </a:cubicBezTo>
                <a:lnTo>
                  <a:pt x="512591" y="329636"/>
                </a:lnTo>
                <a:cubicBezTo>
                  <a:pt x="512591" y="332182"/>
                  <a:pt x="514655" y="334246"/>
                  <a:pt x="517201" y="334246"/>
                </a:cubicBezTo>
                <a:lnTo>
                  <a:pt x="630900" y="334246"/>
                </a:lnTo>
                <a:cubicBezTo>
                  <a:pt x="633446" y="334246"/>
                  <a:pt x="635510" y="332182"/>
                  <a:pt x="635510" y="329636"/>
                </a:cubicBezTo>
                <a:lnTo>
                  <a:pt x="635510" y="311197"/>
                </a:lnTo>
                <a:cubicBezTo>
                  <a:pt x="635510" y="308651"/>
                  <a:pt x="633446" y="306587"/>
                  <a:pt x="630900" y="306587"/>
                </a:cubicBezTo>
                <a:close/>
                <a:moveTo>
                  <a:pt x="224580" y="275407"/>
                </a:moveTo>
                <a:cubicBezTo>
                  <a:pt x="342593" y="275407"/>
                  <a:pt x="438262" y="371076"/>
                  <a:pt x="438262" y="489089"/>
                </a:cubicBezTo>
                <a:cubicBezTo>
                  <a:pt x="438262" y="607102"/>
                  <a:pt x="342593" y="702770"/>
                  <a:pt x="224580" y="702770"/>
                </a:cubicBezTo>
                <a:cubicBezTo>
                  <a:pt x="209829" y="702770"/>
                  <a:pt x="195426" y="701276"/>
                  <a:pt x="181516" y="698429"/>
                </a:cubicBezTo>
                <a:lnTo>
                  <a:pt x="171647" y="695891"/>
                </a:lnTo>
                <a:lnTo>
                  <a:pt x="145365" y="755111"/>
                </a:lnTo>
                <a:lnTo>
                  <a:pt x="140775" y="746345"/>
                </a:lnTo>
                <a:cubicBezTo>
                  <a:pt x="135170" y="737756"/>
                  <a:pt x="127029" y="730690"/>
                  <a:pt x="116865" y="726411"/>
                </a:cubicBezTo>
                <a:lnTo>
                  <a:pt x="112299" y="724489"/>
                </a:lnTo>
                <a:cubicBezTo>
                  <a:pt x="105523" y="721636"/>
                  <a:pt x="98490" y="720291"/>
                  <a:pt x="91573" y="720302"/>
                </a:cubicBezTo>
                <a:lnTo>
                  <a:pt x="81118" y="722364"/>
                </a:lnTo>
                <a:lnTo>
                  <a:pt x="105818" y="666708"/>
                </a:lnTo>
                <a:lnTo>
                  <a:pt x="105108" y="666277"/>
                </a:lnTo>
                <a:cubicBezTo>
                  <a:pt x="48268" y="627877"/>
                  <a:pt x="10898" y="562847"/>
                  <a:pt x="10898" y="489089"/>
                </a:cubicBezTo>
                <a:cubicBezTo>
                  <a:pt x="10898" y="371076"/>
                  <a:pt x="106567" y="275407"/>
                  <a:pt x="224580" y="275407"/>
                </a:cubicBezTo>
                <a:close/>
                <a:moveTo>
                  <a:pt x="513521" y="72182"/>
                </a:moveTo>
                <a:lnTo>
                  <a:pt x="527289" y="72182"/>
                </a:lnTo>
                <a:cubicBezTo>
                  <a:pt x="530649" y="72182"/>
                  <a:pt x="533907" y="72397"/>
                  <a:pt x="537062" y="72825"/>
                </a:cubicBezTo>
                <a:cubicBezTo>
                  <a:pt x="540218" y="73254"/>
                  <a:pt x="543230" y="74288"/>
                  <a:pt x="546098" y="75925"/>
                </a:cubicBezTo>
                <a:cubicBezTo>
                  <a:pt x="548966" y="77562"/>
                  <a:pt x="551384" y="80097"/>
                  <a:pt x="553351" y="83527"/>
                </a:cubicBezTo>
                <a:cubicBezTo>
                  <a:pt x="555318" y="86958"/>
                  <a:pt x="556301" y="91325"/>
                  <a:pt x="556301" y="96627"/>
                </a:cubicBezTo>
                <a:cubicBezTo>
                  <a:pt x="556301" y="100526"/>
                  <a:pt x="555728" y="104133"/>
                  <a:pt x="554580" y="107447"/>
                </a:cubicBezTo>
                <a:cubicBezTo>
                  <a:pt x="553433" y="110761"/>
                  <a:pt x="551753" y="113607"/>
                  <a:pt x="549540" y="115985"/>
                </a:cubicBezTo>
                <a:cubicBezTo>
                  <a:pt x="547327" y="118363"/>
                  <a:pt x="544479" y="120215"/>
                  <a:pt x="540996" y="121541"/>
                </a:cubicBezTo>
                <a:cubicBezTo>
                  <a:pt x="537513" y="122867"/>
                  <a:pt x="533190" y="123529"/>
                  <a:pt x="528027" y="123529"/>
                </a:cubicBezTo>
                <a:lnTo>
                  <a:pt x="513521" y="123529"/>
                </a:lnTo>
                <a:close/>
                <a:moveTo>
                  <a:pt x="492131" y="48438"/>
                </a:moveTo>
                <a:cubicBezTo>
                  <a:pt x="488853" y="48438"/>
                  <a:pt x="486210" y="49354"/>
                  <a:pt x="484202" y="51187"/>
                </a:cubicBezTo>
                <a:cubicBezTo>
                  <a:pt x="482194" y="53019"/>
                  <a:pt x="481190" y="55768"/>
                  <a:pt x="481190" y="59433"/>
                </a:cubicBezTo>
                <a:lnTo>
                  <a:pt x="481190" y="195579"/>
                </a:lnTo>
                <a:cubicBezTo>
                  <a:pt x="481190" y="196359"/>
                  <a:pt x="481436" y="197061"/>
                  <a:pt x="481928" y="197685"/>
                </a:cubicBezTo>
                <a:cubicBezTo>
                  <a:pt x="482420" y="198309"/>
                  <a:pt x="483280" y="198815"/>
                  <a:pt x="484509" y="199205"/>
                </a:cubicBezTo>
                <a:cubicBezTo>
                  <a:pt x="485739" y="199595"/>
                  <a:pt x="487398" y="199907"/>
                  <a:pt x="489488" y="200141"/>
                </a:cubicBezTo>
                <a:cubicBezTo>
                  <a:pt x="491578" y="200375"/>
                  <a:pt x="494180" y="200492"/>
                  <a:pt x="497294" y="200492"/>
                </a:cubicBezTo>
                <a:cubicBezTo>
                  <a:pt x="500490" y="200492"/>
                  <a:pt x="503113" y="200375"/>
                  <a:pt x="505162" y="200141"/>
                </a:cubicBezTo>
                <a:cubicBezTo>
                  <a:pt x="507211" y="199907"/>
                  <a:pt x="508850" y="199595"/>
                  <a:pt x="510079" y="199205"/>
                </a:cubicBezTo>
                <a:cubicBezTo>
                  <a:pt x="511308" y="198815"/>
                  <a:pt x="512189" y="198309"/>
                  <a:pt x="512722" y="197685"/>
                </a:cubicBezTo>
                <a:cubicBezTo>
                  <a:pt x="513255" y="197061"/>
                  <a:pt x="513521" y="196359"/>
                  <a:pt x="513521" y="195579"/>
                </a:cubicBezTo>
                <a:lnTo>
                  <a:pt x="513521" y="147273"/>
                </a:lnTo>
                <a:lnTo>
                  <a:pt x="526798" y="147273"/>
                </a:lnTo>
                <a:cubicBezTo>
                  <a:pt x="537288" y="147273"/>
                  <a:pt x="546405" y="146103"/>
                  <a:pt x="554150" y="143764"/>
                </a:cubicBezTo>
                <a:cubicBezTo>
                  <a:pt x="561894" y="141425"/>
                  <a:pt x="568430" y="138013"/>
                  <a:pt x="573757" y="133530"/>
                </a:cubicBezTo>
                <a:cubicBezTo>
                  <a:pt x="579084" y="129046"/>
                  <a:pt x="583141" y="123529"/>
                  <a:pt x="585928" y="116979"/>
                </a:cubicBezTo>
                <a:cubicBezTo>
                  <a:pt x="588714" y="110429"/>
                  <a:pt x="590107" y="102905"/>
                  <a:pt x="590107" y="94405"/>
                </a:cubicBezTo>
                <a:cubicBezTo>
                  <a:pt x="590107" y="88245"/>
                  <a:pt x="589206" y="82689"/>
                  <a:pt x="587403" y="77738"/>
                </a:cubicBezTo>
                <a:cubicBezTo>
                  <a:pt x="585600" y="72786"/>
                  <a:pt x="582977" y="68459"/>
                  <a:pt x="579535" y="64755"/>
                </a:cubicBezTo>
                <a:cubicBezTo>
                  <a:pt x="576093" y="61051"/>
                  <a:pt x="571934" y="57990"/>
                  <a:pt x="567058" y="55573"/>
                </a:cubicBezTo>
                <a:cubicBezTo>
                  <a:pt x="562181" y="53156"/>
                  <a:pt x="557367" y="51499"/>
                  <a:pt x="552613" y="50602"/>
                </a:cubicBezTo>
                <a:cubicBezTo>
                  <a:pt x="547860" y="49705"/>
                  <a:pt x="543783" y="49121"/>
                  <a:pt x="540382" y="48847"/>
                </a:cubicBezTo>
                <a:cubicBezTo>
                  <a:pt x="536980" y="48575"/>
                  <a:pt x="533395" y="48438"/>
                  <a:pt x="529625" y="48438"/>
                </a:cubicBezTo>
                <a:close/>
                <a:moveTo>
                  <a:pt x="622514" y="41600"/>
                </a:moveTo>
                <a:cubicBezTo>
                  <a:pt x="619400" y="41600"/>
                  <a:pt x="616819" y="41717"/>
                  <a:pt x="614770" y="41951"/>
                </a:cubicBezTo>
                <a:cubicBezTo>
                  <a:pt x="612721" y="42185"/>
                  <a:pt x="611061" y="42496"/>
                  <a:pt x="609791" y="42887"/>
                </a:cubicBezTo>
                <a:cubicBezTo>
                  <a:pt x="608521" y="43276"/>
                  <a:pt x="607619" y="43783"/>
                  <a:pt x="607087" y="44407"/>
                </a:cubicBezTo>
                <a:cubicBezTo>
                  <a:pt x="606554" y="45031"/>
                  <a:pt x="606287" y="45733"/>
                  <a:pt x="606287" y="46512"/>
                </a:cubicBezTo>
                <a:lnTo>
                  <a:pt x="606287" y="189443"/>
                </a:lnTo>
                <a:cubicBezTo>
                  <a:pt x="606287" y="190222"/>
                  <a:pt x="606554" y="190924"/>
                  <a:pt x="607087" y="191548"/>
                </a:cubicBezTo>
                <a:cubicBezTo>
                  <a:pt x="607619" y="192172"/>
                  <a:pt x="608500" y="192679"/>
                  <a:pt x="609729" y="193069"/>
                </a:cubicBezTo>
                <a:cubicBezTo>
                  <a:pt x="610959" y="193458"/>
                  <a:pt x="612619" y="193770"/>
                  <a:pt x="614708" y="194004"/>
                </a:cubicBezTo>
                <a:cubicBezTo>
                  <a:pt x="616798" y="194238"/>
                  <a:pt x="619400" y="194355"/>
                  <a:pt x="622514" y="194355"/>
                </a:cubicBezTo>
                <a:cubicBezTo>
                  <a:pt x="625710" y="194355"/>
                  <a:pt x="628333" y="194238"/>
                  <a:pt x="630382" y="194004"/>
                </a:cubicBezTo>
                <a:cubicBezTo>
                  <a:pt x="632431" y="193770"/>
                  <a:pt x="634070" y="193458"/>
                  <a:pt x="635299" y="193069"/>
                </a:cubicBezTo>
                <a:cubicBezTo>
                  <a:pt x="636528" y="192679"/>
                  <a:pt x="637409" y="192172"/>
                  <a:pt x="637942" y="191548"/>
                </a:cubicBezTo>
                <a:cubicBezTo>
                  <a:pt x="638475" y="190924"/>
                  <a:pt x="638741" y="190222"/>
                  <a:pt x="638741" y="189443"/>
                </a:cubicBezTo>
                <a:lnTo>
                  <a:pt x="638741" y="46512"/>
                </a:lnTo>
                <a:cubicBezTo>
                  <a:pt x="638741" y="45733"/>
                  <a:pt x="638475" y="45031"/>
                  <a:pt x="637942" y="44407"/>
                </a:cubicBezTo>
                <a:cubicBezTo>
                  <a:pt x="637409" y="43783"/>
                  <a:pt x="636528" y="43276"/>
                  <a:pt x="635299" y="42887"/>
                </a:cubicBezTo>
                <a:cubicBezTo>
                  <a:pt x="634070" y="42496"/>
                  <a:pt x="632431" y="42185"/>
                  <a:pt x="630382" y="41951"/>
                </a:cubicBezTo>
                <a:cubicBezTo>
                  <a:pt x="628333" y="41717"/>
                  <a:pt x="625710" y="41600"/>
                  <a:pt x="622514" y="41600"/>
                </a:cubicBezTo>
                <a:close/>
                <a:moveTo>
                  <a:pt x="358948" y="39555"/>
                </a:moveTo>
                <a:cubicBezTo>
                  <a:pt x="355834" y="39555"/>
                  <a:pt x="353232" y="39672"/>
                  <a:pt x="351142" y="39906"/>
                </a:cubicBezTo>
                <a:cubicBezTo>
                  <a:pt x="349052" y="40139"/>
                  <a:pt x="347393" y="40451"/>
                  <a:pt x="346163" y="40841"/>
                </a:cubicBezTo>
                <a:cubicBezTo>
                  <a:pt x="344934" y="41231"/>
                  <a:pt x="344053" y="41738"/>
                  <a:pt x="343520" y="42362"/>
                </a:cubicBezTo>
                <a:cubicBezTo>
                  <a:pt x="342987" y="42986"/>
                  <a:pt x="342721" y="43726"/>
                  <a:pt x="342721" y="44584"/>
                </a:cubicBezTo>
                <a:lnTo>
                  <a:pt x="342721" y="187164"/>
                </a:lnTo>
                <a:cubicBezTo>
                  <a:pt x="342721" y="188021"/>
                  <a:pt x="342987" y="188762"/>
                  <a:pt x="343520" y="189386"/>
                </a:cubicBezTo>
                <a:cubicBezTo>
                  <a:pt x="344053" y="190010"/>
                  <a:pt x="344934" y="190536"/>
                  <a:pt x="346163" y="190965"/>
                </a:cubicBezTo>
                <a:cubicBezTo>
                  <a:pt x="347393" y="191394"/>
                  <a:pt x="349052" y="191725"/>
                  <a:pt x="351142" y="191959"/>
                </a:cubicBezTo>
                <a:cubicBezTo>
                  <a:pt x="353232" y="192193"/>
                  <a:pt x="355834" y="192310"/>
                  <a:pt x="358948" y="192310"/>
                </a:cubicBezTo>
                <a:cubicBezTo>
                  <a:pt x="362144" y="192310"/>
                  <a:pt x="364767" y="192193"/>
                  <a:pt x="366816" y="191959"/>
                </a:cubicBezTo>
                <a:cubicBezTo>
                  <a:pt x="368865" y="191725"/>
                  <a:pt x="370504" y="191394"/>
                  <a:pt x="371733" y="190965"/>
                </a:cubicBezTo>
                <a:cubicBezTo>
                  <a:pt x="372962" y="190536"/>
                  <a:pt x="373823" y="190010"/>
                  <a:pt x="374314" y="189386"/>
                </a:cubicBezTo>
                <a:cubicBezTo>
                  <a:pt x="374806" y="188762"/>
                  <a:pt x="375052" y="188021"/>
                  <a:pt x="375052" y="187164"/>
                </a:cubicBezTo>
                <a:lnTo>
                  <a:pt x="375052" y="115347"/>
                </a:lnTo>
                <a:lnTo>
                  <a:pt x="423118" y="187164"/>
                </a:lnTo>
                <a:cubicBezTo>
                  <a:pt x="423692" y="188255"/>
                  <a:pt x="424491" y="189191"/>
                  <a:pt x="425515" y="189971"/>
                </a:cubicBezTo>
                <a:cubicBezTo>
                  <a:pt x="426540" y="190751"/>
                  <a:pt x="428220" y="191335"/>
                  <a:pt x="430555" y="191725"/>
                </a:cubicBezTo>
                <a:cubicBezTo>
                  <a:pt x="432891" y="192115"/>
                  <a:pt x="436722" y="192310"/>
                  <a:pt x="442049" y="192310"/>
                </a:cubicBezTo>
                <a:cubicBezTo>
                  <a:pt x="445410" y="192310"/>
                  <a:pt x="448196" y="192193"/>
                  <a:pt x="450409" y="191959"/>
                </a:cubicBezTo>
                <a:cubicBezTo>
                  <a:pt x="452622" y="191725"/>
                  <a:pt x="454363" y="191394"/>
                  <a:pt x="455633" y="190965"/>
                </a:cubicBezTo>
                <a:cubicBezTo>
                  <a:pt x="456903" y="190536"/>
                  <a:pt x="457764" y="189990"/>
                  <a:pt x="458215" y="189327"/>
                </a:cubicBezTo>
                <a:cubicBezTo>
                  <a:pt x="458665" y="188664"/>
                  <a:pt x="458891" y="187904"/>
                  <a:pt x="458891" y="187047"/>
                </a:cubicBezTo>
                <a:cubicBezTo>
                  <a:pt x="458891" y="186423"/>
                  <a:pt x="458706" y="185585"/>
                  <a:pt x="458338" y="184532"/>
                </a:cubicBezTo>
                <a:cubicBezTo>
                  <a:pt x="457969" y="183479"/>
                  <a:pt x="456883" y="181354"/>
                  <a:pt x="455080" y="178157"/>
                </a:cubicBezTo>
                <a:lnTo>
                  <a:pt x="407506" y="109733"/>
                </a:lnTo>
                <a:lnTo>
                  <a:pt x="451146" y="55345"/>
                </a:lnTo>
                <a:cubicBezTo>
                  <a:pt x="453195" y="52304"/>
                  <a:pt x="454588" y="50081"/>
                  <a:pt x="455326" y="48678"/>
                </a:cubicBezTo>
                <a:cubicBezTo>
                  <a:pt x="456064" y="47274"/>
                  <a:pt x="456432" y="45910"/>
                  <a:pt x="456432" y="44584"/>
                </a:cubicBezTo>
                <a:cubicBezTo>
                  <a:pt x="456432" y="43804"/>
                  <a:pt x="456186" y="43103"/>
                  <a:pt x="455695" y="42479"/>
                </a:cubicBezTo>
                <a:cubicBezTo>
                  <a:pt x="455203" y="41855"/>
                  <a:pt x="454322" y="41329"/>
                  <a:pt x="453052" y="40900"/>
                </a:cubicBezTo>
                <a:cubicBezTo>
                  <a:pt x="451781" y="40471"/>
                  <a:pt x="450081" y="40139"/>
                  <a:pt x="447950" y="39906"/>
                </a:cubicBezTo>
                <a:cubicBezTo>
                  <a:pt x="445819" y="39672"/>
                  <a:pt x="443115" y="39555"/>
                  <a:pt x="439837" y="39555"/>
                </a:cubicBezTo>
                <a:cubicBezTo>
                  <a:pt x="436640" y="39555"/>
                  <a:pt x="434018" y="39633"/>
                  <a:pt x="431969" y="39789"/>
                </a:cubicBezTo>
                <a:cubicBezTo>
                  <a:pt x="429920" y="39944"/>
                  <a:pt x="428240" y="40217"/>
                  <a:pt x="426929" y="40607"/>
                </a:cubicBezTo>
                <a:cubicBezTo>
                  <a:pt x="425618" y="40997"/>
                  <a:pt x="424552" y="41524"/>
                  <a:pt x="423733" y="42186"/>
                </a:cubicBezTo>
                <a:cubicBezTo>
                  <a:pt x="422913" y="42849"/>
                  <a:pt x="422217" y="43687"/>
                  <a:pt x="421643" y="44701"/>
                </a:cubicBezTo>
                <a:lnTo>
                  <a:pt x="375052" y="109031"/>
                </a:lnTo>
                <a:lnTo>
                  <a:pt x="375052" y="44584"/>
                </a:lnTo>
                <a:cubicBezTo>
                  <a:pt x="375052" y="43726"/>
                  <a:pt x="374806" y="42986"/>
                  <a:pt x="374314" y="42362"/>
                </a:cubicBezTo>
                <a:cubicBezTo>
                  <a:pt x="373823" y="41738"/>
                  <a:pt x="372962" y="41231"/>
                  <a:pt x="371733" y="40841"/>
                </a:cubicBezTo>
                <a:cubicBezTo>
                  <a:pt x="370504" y="40451"/>
                  <a:pt x="368865" y="40139"/>
                  <a:pt x="366816" y="39906"/>
                </a:cubicBezTo>
                <a:cubicBezTo>
                  <a:pt x="364767" y="39672"/>
                  <a:pt x="362144" y="39555"/>
                  <a:pt x="358948" y="39555"/>
                </a:cubicBezTo>
                <a:close/>
                <a:moveTo>
                  <a:pt x="115340" y="0"/>
                </a:moveTo>
                <a:lnTo>
                  <a:pt x="671220" y="0"/>
                </a:lnTo>
                <a:lnTo>
                  <a:pt x="671220" y="674798"/>
                </a:lnTo>
                <a:lnTo>
                  <a:pt x="411483" y="674798"/>
                </a:lnTo>
                <a:lnTo>
                  <a:pt x="424114" y="660901"/>
                </a:lnTo>
                <a:cubicBezTo>
                  <a:pt x="461002" y="616203"/>
                  <a:pt x="483161" y="558899"/>
                  <a:pt x="483161" y="496419"/>
                </a:cubicBezTo>
                <a:cubicBezTo>
                  <a:pt x="483161" y="353609"/>
                  <a:pt x="367391" y="237839"/>
                  <a:pt x="224581" y="237839"/>
                </a:cubicBezTo>
                <a:cubicBezTo>
                  <a:pt x="188878" y="237839"/>
                  <a:pt x="154866" y="245075"/>
                  <a:pt x="123929" y="258159"/>
                </a:cubicBezTo>
                <a:lnTo>
                  <a:pt x="115340" y="26229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5451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37218"/>
          </a:xfrm>
          <a:prstGeom prst="rect">
            <a:avLst/>
          </a:prstGeom>
        </p:spPr>
      </p:pic>
      <p:sp>
        <p:nvSpPr>
          <p:cNvPr id="2" name="Title 1"/>
          <p:cNvSpPr>
            <a:spLocks noGrp="1"/>
          </p:cNvSpPr>
          <p:nvPr>
            <p:ph type="title"/>
          </p:nvPr>
        </p:nvSpPr>
        <p:spPr>
          <a:xfrm>
            <a:off x="331661" y="3418610"/>
            <a:ext cx="8229600" cy="1143000"/>
          </a:xfrm>
        </p:spPr>
        <p:txBody>
          <a:bodyPr>
            <a:normAutofit fontScale="90000"/>
          </a:bodyPr>
          <a:lstStyle/>
          <a:p>
            <a:br>
              <a:rPr lang="en-US" dirty="0">
                <a:solidFill>
                  <a:schemeClr val="tx1"/>
                </a:solidFill>
              </a:rPr>
            </a:br>
            <a:br>
              <a:rPr lang="en-US" dirty="0">
                <a:solidFill>
                  <a:schemeClr val="tx1"/>
                </a:solidFill>
              </a:rPr>
            </a:br>
            <a:br>
              <a:rPr lang="en-US" sz="4000" b="1" dirty="0">
                <a:solidFill>
                  <a:schemeClr val="tx1"/>
                </a:solidFill>
              </a:rPr>
            </a:br>
            <a:r>
              <a:rPr lang="en-US" sz="4000" b="1" dirty="0">
                <a:solidFill>
                  <a:schemeClr val="tx1"/>
                </a:solidFill>
              </a:rPr>
              <a:t>HEALTH</a:t>
            </a:r>
            <a:br>
              <a:rPr lang="da-DK"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331661" y="4256977"/>
            <a:ext cx="8229600" cy="4162193"/>
          </a:xfrm>
        </p:spPr>
        <p:txBody>
          <a:bodyPr>
            <a:normAutofit/>
          </a:bodyPr>
          <a:lstStyle/>
          <a:p>
            <a:pPr marL="0" indent="0">
              <a:buNone/>
            </a:pPr>
            <a:r>
              <a:rPr lang="en-US" sz="2400" dirty="0"/>
              <a:t>With neutrons, we are able to </a:t>
            </a:r>
            <a:r>
              <a:rPr lang="en-US" sz="2400" b="1" dirty="0"/>
              <a:t>study the building blocks of the human body </a:t>
            </a:r>
            <a:r>
              <a:rPr lang="en-US" sz="2400" dirty="0"/>
              <a:t>by understanding how proteins, enzymes and other biological material work on the molecular and atomic level. </a:t>
            </a:r>
          </a:p>
          <a:p>
            <a:pPr marL="0" indent="0">
              <a:buNone/>
            </a:pPr>
            <a:r>
              <a:rPr lang="en-US" sz="2400" dirty="0"/>
              <a:t>This includes research on DNA molecules and proteins that control aging and cancer, organs like muscles and teeth, and constructing better medical implants.</a:t>
            </a:r>
          </a:p>
          <a:p>
            <a:pPr marL="0" indent="0">
              <a:buNone/>
            </a:pPr>
            <a:endParaRPr lang="en-US" sz="2400" dirty="0"/>
          </a:p>
          <a:p>
            <a:pPr marL="0" indent="0">
              <a:buNone/>
            </a:pPr>
            <a:endParaRPr lang="da-DK" sz="2800" dirty="0"/>
          </a:p>
          <a:p>
            <a:pPr marL="0" indent="0">
              <a:buNone/>
            </a:pPr>
            <a:endParaRPr lang="en-US" sz="2800" dirty="0"/>
          </a:p>
        </p:txBody>
      </p:sp>
    </p:spTree>
    <p:extLst>
      <p:ext uri="{BB962C8B-B14F-4D97-AF65-F5344CB8AC3E}">
        <p14:creationId xmlns:p14="http://schemas.microsoft.com/office/powerpoint/2010/main" val="1191517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F35080-52ED-AB42-ACD1-6FACF1FA96B2}"/>
              </a:ext>
            </a:extLst>
          </p:cNvPr>
          <p:cNvSpPr>
            <a:spLocks noGrp="1"/>
          </p:cNvSpPr>
          <p:nvPr>
            <p:ph idx="1"/>
          </p:nvPr>
        </p:nvSpPr>
        <p:spPr>
          <a:xfrm>
            <a:off x="457200" y="1830387"/>
            <a:ext cx="8229600" cy="4525963"/>
          </a:xfrm>
        </p:spPr>
        <p:txBody>
          <a:bodyPr>
            <a:noAutofit/>
          </a:bodyPr>
          <a:lstStyle/>
          <a:p>
            <a:pPr marL="0" indent="0">
              <a:buNone/>
            </a:pPr>
            <a:r>
              <a:rPr lang="en-GB" sz="3200" dirty="0"/>
              <a:t>ESS shows how European nations can work together to invest in scientific and technical innovation</a:t>
            </a:r>
          </a:p>
          <a:p>
            <a:pPr marL="0" indent="0">
              <a:buNone/>
            </a:pPr>
            <a:endParaRPr lang="en-GB" sz="1000" dirty="0"/>
          </a:p>
          <a:p>
            <a:pPr marL="0" indent="0">
              <a:buNone/>
            </a:pPr>
            <a:r>
              <a:rPr lang="en-GB" sz="3200" dirty="0"/>
              <a:t>ESS is on track to deliver first science in 2023</a:t>
            </a:r>
          </a:p>
          <a:p>
            <a:pPr marL="0" indent="0">
              <a:buNone/>
            </a:pPr>
            <a:endParaRPr lang="en-GB" sz="1000" dirty="0">
              <a:solidFill>
                <a:srgbClr val="0094CA"/>
              </a:solidFill>
            </a:endParaRPr>
          </a:p>
          <a:p>
            <a:pPr marL="0" indent="0">
              <a:buNone/>
            </a:pPr>
            <a:r>
              <a:rPr lang="en-GB" sz="3200" dirty="0">
                <a:solidFill>
                  <a:srgbClr val="0094CA"/>
                </a:solidFill>
              </a:rPr>
              <a:t>Research at ESS will address pressing issues for energy, healthcare, the economy and the environment</a:t>
            </a:r>
            <a:endParaRPr lang="sv-SE" sz="3200" dirty="0">
              <a:solidFill>
                <a:srgbClr val="0094CA"/>
              </a:solidFill>
            </a:endParaRPr>
          </a:p>
        </p:txBody>
      </p:sp>
      <p:sp>
        <p:nvSpPr>
          <p:cNvPr id="4" name="Slide Number Placeholder 3">
            <a:extLst>
              <a:ext uri="{FF2B5EF4-FFF2-40B4-BE49-F238E27FC236}">
                <a16:creationId xmlns:a16="http://schemas.microsoft.com/office/drawing/2014/main" id="{5950D9A2-74D6-C44E-99D5-D6841E7734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047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6"/>
          <p:cNvSpPr txBox="1"/>
          <p:nvPr/>
        </p:nvSpPr>
        <p:spPr>
          <a:xfrm>
            <a:off x="539552" y="3861048"/>
            <a:ext cx="8467293" cy="2800369"/>
          </a:xfrm>
          <a:prstGeom prst="rect">
            <a:avLst/>
          </a:prstGeom>
          <a:noFill/>
        </p:spPr>
        <p:txBody>
          <a:bodyPr wrap="square" lIns="91038" tIns="45523" rIns="91038" bIns="45523" rtlCol="0">
            <a:spAutoFit/>
          </a:bodyPr>
          <a:lstStyle/>
          <a:p>
            <a:endParaRPr lang="en-GB" sz="4000" dirty="0">
              <a:solidFill>
                <a:srgbClr val="FFFFFF"/>
              </a:solidFill>
              <a:latin typeface="Calibri"/>
              <a:cs typeface="Calibri"/>
            </a:endParaRPr>
          </a:p>
          <a:p>
            <a:r>
              <a:rPr lang="en-GB" sz="4000" dirty="0">
                <a:solidFill>
                  <a:srgbClr val="FFFFFF"/>
                </a:solidFill>
                <a:latin typeface="Calibri"/>
                <a:cs typeface="Calibri"/>
              </a:rPr>
              <a:t>Thank you!</a:t>
            </a:r>
          </a:p>
          <a:p>
            <a:r>
              <a:rPr lang="en-GB" sz="2400" i="1" dirty="0">
                <a:solidFill>
                  <a:srgbClr val="FFFFFF"/>
                </a:solidFill>
                <a:latin typeface="Calibri"/>
                <a:cs typeface="Calibri"/>
              </a:rPr>
              <a:t>@</a:t>
            </a:r>
            <a:r>
              <a:rPr lang="en-GB" sz="2400" i="1" dirty="0" err="1">
                <a:solidFill>
                  <a:srgbClr val="FFFFFF"/>
                </a:solidFill>
                <a:latin typeface="Calibri"/>
                <a:cs typeface="Calibri"/>
              </a:rPr>
              <a:t>johnwomersley</a:t>
            </a:r>
            <a:r>
              <a:rPr lang="en-GB" sz="2400" i="1" dirty="0">
                <a:solidFill>
                  <a:srgbClr val="FFFFFF"/>
                </a:solidFill>
                <a:latin typeface="Calibri"/>
                <a:cs typeface="Calibri"/>
              </a:rPr>
              <a:t>          </a:t>
            </a:r>
            <a:r>
              <a:rPr lang="en-GB" sz="2400" i="1" dirty="0" err="1">
                <a:solidFill>
                  <a:srgbClr val="FFFFFF"/>
                </a:solidFill>
                <a:latin typeface="Calibri"/>
                <a:cs typeface="Calibri"/>
              </a:rPr>
              <a:t>europeanspallationsource.se</a:t>
            </a:r>
            <a:endParaRPr lang="en-US" sz="2400" i="1" dirty="0">
              <a:solidFill>
                <a:prstClr val="white"/>
              </a:solidFill>
              <a:latin typeface="Calibri"/>
              <a:cs typeface="Calibri"/>
            </a:endParaRPr>
          </a:p>
          <a:p>
            <a:r>
              <a:rPr lang="en-US" sz="3600" b="1" dirty="0">
                <a:solidFill>
                  <a:srgbClr val="FFFFFF"/>
                </a:solidFill>
                <a:latin typeface="Calibri"/>
                <a:cs typeface="Calibri"/>
              </a:rPr>
              <a:t> </a:t>
            </a:r>
          </a:p>
          <a:p>
            <a:endParaRPr lang="en-US" sz="3600" b="1" dirty="0">
              <a:solidFill>
                <a:prstClr val="white"/>
              </a:solidFill>
              <a:latin typeface="Calibri"/>
              <a:cs typeface="Calibri"/>
            </a:endParaRPr>
          </a:p>
        </p:txBody>
      </p:sp>
    </p:spTree>
    <p:extLst>
      <p:ext uri="{BB962C8B-B14F-4D97-AF65-F5344CB8AC3E}">
        <p14:creationId xmlns:p14="http://schemas.microsoft.com/office/powerpoint/2010/main" val="181619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928338"/>
          </a:xfrm>
          <a:prstGeom prst="rect">
            <a:avLst/>
          </a:prstGeom>
        </p:spPr>
      </p:pic>
      <p:sp>
        <p:nvSpPr>
          <p:cNvPr id="2" name="Title 1"/>
          <p:cNvSpPr>
            <a:spLocks noGrp="1"/>
          </p:cNvSpPr>
          <p:nvPr>
            <p:ph type="title"/>
          </p:nvPr>
        </p:nvSpPr>
        <p:spPr>
          <a:xfrm>
            <a:off x="231300" y="375197"/>
            <a:ext cx="8229600" cy="1143000"/>
          </a:xfrm>
        </p:spPr>
        <p:txBody>
          <a:bodyPr>
            <a:normAutofit fontScale="90000"/>
          </a:bodyPr>
          <a:lstStyle/>
          <a:p>
            <a:br>
              <a:rPr lang="en-US" dirty="0">
                <a:solidFill>
                  <a:schemeClr val="tx1"/>
                </a:solidFill>
              </a:rPr>
            </a:br>
            <a:br>
              <a:rPr lang="en-US" dirty="0">
                <a:solidFill>
                  <a:schemeClr val="tx1"/>
                </a:solidFill>
              </a:rPr>
            </a:br>
            <a:br>
              <a:rPr lang="en-US" sz="4000" b="1" dirty="0">
                <a:solidFill>
                  <a:schemeClr val="tx1"/>
                </a:solidFill>
              </a:rPr>
            </a:br>
            <a:r>
              <a:rPr lang="en-US" sz="4000" b="1" dirty="0">
                <a:solidFill>
                  <a:schemeClr val="tx1"/>
                </a:solidFill>
              </a:rPr>
              <a:t>ENERGY</a:t>
            </a:r>
            <a:br>
              <a:rPr lang="en-US" sz="4000" b="1" dirty="0">
                <a:solidFill>
                  <a:schemeClr val="tx1"/>
                </a:solidFill>
              </a:rPr>
            </a:br>
            <a:br>
              <a:rPr lang="da-DK"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231300" y="946697"/>
            <a:ext cx="8229600" cy="4432661"/>
          </a:xfrm>
        </p:spPr>
        <p:txBody>
          <a:bodyPr>
            <a:normAutofit/>
          </a:bodyPr>
          <a:lstStyle/>
          <a:p>
            <a:pPr marL="0" indent="0">
              <a:buNone/>
            </a:pPr>
            <a:r>
              <a:rPr lang="en-US" sz="2400" dirty="0"/>
              <a:t>Neutrons enable the potential for </a:t>
            </a:r>
            <a:r>
              <a:rPr lang="en-US" sz="2400" b="1" dirty="0"/>
              <a:t>developing more environmentally friendly products </a:t>
            </a:r>
            <a:r>
              <a:rPr lang="en-US" sz="2400" dirty="0"/>
              <a:t>and processes. </a:t>
            </a:r>
          </a:p>
          <a:p>
            <a:pPr marL="0" indent="0">
              <a:buNone/>
            </a:pPr>
            <a:r>
              <a:rPr lang="en-US" sz="2400" dirty="0"/>
              <a:t>Fuel cells driven by hydrogen, materials used for solar power, and telephone batteries are some of the areas that benefit from neutron technology.</a:t>
            </a:r>
          </a:p>
          <a:p>
            <a:pPr marL="0" indent="0">
              <a:buNone/>
            </a:pPr>
            <a:endParaRPr lang="en-US" sz="2400" dirty="0"/>
          </a:p>
          <a:p>
            <a:pPr marL="0" indent="0">
              <a:buNone/>
            </a:pPr>
            <a:endParaRPr lang="da-DK" sz="2800" dirty="0"/>
          </a:p>
          <a:p>
            <a:pPr marL="0" indent="0">
              <a:buNone/>
            </a:pPr>
            <a:endParaRPr lang="en-US" sz="2800" dirty="0"/>
          </a:p>
        </p:txBody>
      </p:sp>
    </p:spTree>
    <p:extLst>
      <p:ext uri="{BB962C8B-B14F-4D97-AF65-F5344CB8AC3E}">
        <p14:creationId xmlns:p14="http://schemas.microsoft.com/office/powerpoint/2010/main" val="4125861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3050" cy="6858000"/>
          </a:xfrm>
          <a:prstGeom prst="rect">
            <a:avLst/>
          </a:prstGeom>
        </p:spPr>
      </p:pic>
      <p:sp>
        <p:nvSpPr>
          <p:cNvPr id="2" name="Title 1"/>
          <p:cNvSpPr>
            <a:spLocks noGrp="1"/>
          </p:cNvSpPr>
          <p:nvPr>
            <p:ph type="title"/>
          </p:nvPr>
        </p:nvSpPr>
        <p:spPr>
          <a:xfrm>
            <a:off x="145575" y="345577"/>
            <a:ext cx="8229600" cy="1143000"/>
          </a:xfrm>
        </p:spPr>
        <p:txBody>
          <a:bodyPr>
            <a:normAutofit fontScale="90000"/>
          </a:bodyPr>
          <a:lstStyle/>
          <a:p>
            <a:br>
              <a:rPr lang="en-US" dirty="0">
                <a:solidFill>
                  <a:schemeClr val="tx1"/>
                </a:solidFill>
              </a:rPr>
            </a:br>
            <a:br>
              <a:rPr lang="en-US" dirty="0">
                <a:solidFill>
                  <a:schemeClr val="tx1"/>
                </a:solidFill>
              </a:rPr>
            </a:br>
            <a:br>
              <a:rPr lang="en-US" sz="4000" dirty="0">
                <a:solidFill>
                  <a:schemeClr val="tx1"/>
                </a:solidFill>
              </a:rPr>
            </a:br>
            <a:r>
              <a:rPr lang="en-US" sz="4000" b="1" dirty="0">
                <a:solidFill>
                  <a:schemeClr val="tx1"/>
                </a:solidFill>
              </a:rPr>
              <a:t>FOOD</a:t>
            </a:r>
            <a:br>
              <a:rPr lang="da-DK" sz="4000"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145574" y="1104901"/>
            <a:ext cx="8846025" cy="5753100"/>
          </a:xfrm>
        </p:spPr>
        <p:txBody>
          <a:bodyPr>
            <a:normAutofit lnSpcReduction="10000"/>
          </a:bodyPr>
          <a:lstStyle/>
          <a:p>
            <a:pPr marL="0" indent="0">
              <a:buNone/>
            </a:pPr>
            <a:r>
              <a:rPr lang="en-US" sz="2400" dirty="0"/>
              <a:t>Consumers demand safe and healthy food, creating a need for companies to understand </a:t>
            </a:r>
            <a:r>
              <a:rPr lang="en-US" sz="2400" b="1" dirty="0"/>
              <a:t>the complex structure of food and ingredients. </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dirty="0"/>
          </a:p>
          <a:p>
            <a:pPr marL="0" indent="0">
              <a:buNone/>
            </a:pPr>
            <a:r>
              <a:rPr lang="en-US" sz="2400" dirty="0"/>
              <a:t>Neutrons are used to </a:t>
            </a:r>
            <a:r>
              <a:rPr lang="en-US" sz="2400" b="1" dirty="0"/>
              <a:t>study enzyme structures and what happens during chemical processes. </a:t>
            </a:r>
            <a:r>
              <a:rPr lang="en-US" sz="2400" dirty="0"/>
              <a:t>The non-destructive analysis techniques can reveal protein and emulsion structures and reduce energy consumption in food production.</a:t>
            </a:r>
          </a:p>
          <a:p>
            <a:pPr marL="0" indent="0">
              <a:buNone/>
            </a:pPr>
            <a:endParaRPr lang="en-US" sz="2400" dirty="0"/>
          </a:p>
          <a:p>
            <a:pPr marL="0" indent="0">
              <a:buNone/>
            </a:pPr>
            <a:endParaRPr lang="en-US" sz="26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da-DK" sz="2800" dirty="0"/>
          </a:p>
          <a:p>
            <a:pPr marL="0" indent="0">
              <a:buNone/>
            </a:pPr>
            <a:endParaRPr lang="en-US" sz="2800" dirty="0"/>
          </a:p>
        </p:txBody>
      </p:sp>
    </p:spTree>
    <p:extLst>
      <p:ext uri="{BB962C8B-B14F-4D97-AF65-F5344CB8AC3E}">
        <p14:creationId xmlns:p14="http://schemas.microsoft.com/office/powerpoint/2010/main" val="402169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76084" cy="6898105"/>
          </a:xfrm>
          <a:prstGeom prst="rect">
            <a:avLst/>
          </a:prstGeom>
        </p:spPr>
      </p:pic>
      <p:sp>
        <p:nvSpPr>
          <p:cNvPr id="2" name="Title 1"/>
          <p:cNvSpPr>
            <a:spLocks noGrp="1"/>
          </p:cNvSpPr>
          <p:nvPr>
            <p:ph type="title"/>
          </p:nvPr>
        </p:nvSpPr>
        <p:spPr>
          <a:xfrm>
            <a:off x="168977" y="55465"/>
            <a:ext cx="8229600" cy="1143000"/>
          </a:xfrm>
        </p:spPr>
        <p:txBody>
          <a:bodyPr>
            <a:normAutofit fontScale="90000"/>
          </a:bodyPr>
          <a:lstStyle/>
          <a:p>
            <a:br>
              <a:rPr lang="en-US" dirty="0">
                <a:solidFill>
                  <a:schemeClr val="tx1"/>
                </a:solidFill>
              </a:rPr>
            </a:br>
            <a:br>
              <a:rPr lang="en-US" dirty="0">
                <a:solidFill>
                  <a:schemeClr val="tx1"/>
                </a:solidFill>
              </a:rPr>
            </a:br>
            <a:br>
              <a:rPr lang="en-US" dirty="0">
                <a:solidFill>
                  <a:schemeClr val="tx1"/>
                </a:solidFill>
              </a:rPr>
            </a:br>
            <a:r>
              <a:rPr lang="en-US" sz="4000" b="1" dirty="0">
                <a:solidFill>
                  <a:schemeClr val="tx1"/>
                </a:solidFill>
              </a:rPr>
              <a:t>NEW MATERIALS</a:t>
            </a:r>
            <a:br>
              <a:rPr lang="da-DK"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192506" y="834189"/>
            <a:ext cx="8662736" cy="4624949"/>
          </a:xfrm>
        </p:spPr>
        <p:txBody>
          <a:bodyPr>
            <a:normAutofit/>
          </a:bodyPr>
          <a:lstStyle/>
          <a:p>
            <a:pPr marL="0" indent="0">
              <a:buNone/>
            </a:pPr>
            <a:r>
              <a:rPr lang="en-US" sz="2400" dirty="0"/>
              <a:t>Mobile phone and computer technology are developing fast while new technologies like LED lighting are emerging. </a:t>
            </a:r>
            <a:r>
              <a:rPr lang="en-US" sz="2400" b="1" dirty="0"/>
              <a:t>New products full of advanced materials</a:t>
            </a:r>
            <a:r>
              <a:rPr lang="en-US" sz="2400" dirty="0"/>
              <a:t> surround us in our everyday life. </a:t>
            </a:r>
            <a:endParaRPr lang="da-DK" sz="2400" dirty="0"/>
          </a:p>
          <a:p>
            <a:pPr marL="0" indent="0">
              <a:buNone/>
            </a:pPr>
            <a:r>
              <a:rPr lang="en-US" sz="2400" dirty="0"/>
              <a:t>Today's materials must be lighter, stronger, cheaper and sustainable. Neutrons help us not only understand the atomic structure of materials, but also their behavior.</a:t>
            </a:r>
            <a:endParaRPr lang="da-DK" sz="2400" dirty="0"/>
          </a:p>
          <a:p>
            <a:pPr marL="0" indent="0">
              <a:buNone/>
            </a:pPr>
            <a:endParaRPr lang="en-US" sz="2400" dirty="0"/>
          </a:p>
          <a:p>
            <a:pPr marL="0" indent="0">
              <a:buNone/>
            </a:pPr>
            <a:endParaRPr lang="da-DK" sz="2800" dirty="0"/>
          </a:p>
          <a:p>
            <a:pPr marL="0" indent="0">
              <a:buNone/>
            </a:pPr>
            <a:endParaRPr lang="en-US" sz="2800" dirty="0"/>
          </a:p>
        </p:txBody>
      </p:sp>
    </p:spTree>
    <p:extLst>
      <p:ext uri="{BB962C8B-B14F-4D97-AF65-F5344CB8AC3E}">
        <p14:creationId xmlns:p14="http://schemas.microsoft.com/office/powerpoint/2010/main" val="47914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Mission and Values</a:t>
            </a:r>
          </a:p>
        </p:txBody>
      </p:sp>
      <p:pic>
        <p:nvPicPr>
          <p:cNvPr id="9" name="Content Placeholder 8"/>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60648" y="1772816"/>
            <a:ext cx="4820022" cy="4820022"/>
          </a:xfrm>
          <a:prstGeom prst="ellipse">
            <a:avLst/>
          </a:prstGeom>
          <a:ln>
            <a:noFill/>
          </a:ln>
          <a:effectLst/>
        </p:spPr>
      </p:pic>
      <p:sp>
        <p:nvSpPr>
          <p:cNvPr id="7" name="Slide Number Placeholder 6"/>
          <p:cNvSpPr>
            <a:spLocks noGrp="1"/>
          </p:cNvSpPr>
          <p:nvPr>
            <p:ph type="sldNum" sz="quarter" idx="12"/>
          </p:nvPr>
        </p:nvSpPr>
        <p:spPr/>
        <p:txBody>
          <a:bodyPr/>
          <a:lstStyle/>
          <a:p>
            <a:fld id="{551115BC-487E-4422-894C-CB7CD3E79223}" type="slidenum">
              <a:rPr lang="en-GB" noProof="0" smtClean="0"/>
              <a:t>8</a:t>
            </a:fld>
            <a:endParaRPr lang="en-GB" noProof="0"/>
          </a:p>
        </p:txBody>
      </p:sp>
      <p:grpSp>
        <p:nvGrpSpPr>
          <p:cNvPr id="5" name="Group 4"/>
          <p:cNvGrpSpPr/>
          <p:nvPr/>
        </p:nvGrpSpPr>
        <p:grpSpPr>
          <a:xfrm>
            <a:off x="3419872" y="1883105"/>
            <a:ext cx="5615856" cy="4570231"/>
            <a:chOff x="3419872" y="1883105"/>
            <a:chExt cx="5615856" cy="4570231"/>
          </a:xfrm>
        </p:grpSpPr>
        <p:sp>
          <p:nvSpPr>
            <p:cNvPr id="12" name="Rectangle 11"/>
            <p:cNvSpPr/>
            <p:nvPr/>
          </p:nvSpPr>
          <p:spPr>
            <a:xfrm>
              <a:off x="3419872" y="1883105"/>
              <a:ext cx="5410944" cy="1185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51A7F9"/>
                  </a:solidFill>
                </a:rPr>
                <a:t>ESS Vision</a:t>
              </a:r>
            </a:p>
            <a:p>
              <a:r>
                <a:rPr lang="en-US" sz="1400" dirty="0">
                  <a:solidFill>
                    <a:srgbClr val="005268"/>
                  </a:solidFill>
                </a:rPr>
                <a:t>Our vision is to build and operate the world’s most powerful neutron source, enabling scientific breakthroughs in research related to materials, energy, health and the environment, and addressing some of the most important societal challenges of our time. </a:t>
              </a:r>
            </a:p>
          </p:txBody>
        </p:sp>
        <p:sp>
          <p:nvSpPr>
            <p:cNvPr id="13" name="Rectangle 12"/>
            <p:cNvSpPr/>
            <p:nvPr/>
          </p:nvSpPr>
          <p:spPr>
            <a:xfrm>
              <a:off x="3851920" y="2891217"/>
              <a:ext cx="5183808" cy="3290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51A7F9"/>
                  </a:solidFill>
                </a:rPr>
                <a:t>Mission</a:t>
              </a:r>
              <a:endParaRPr lang="en-US" sz="1400" b="1" u="sng" dirty="0">
                <a:solidFill>
                  <a:srgbClr val="51A7F9"/>
                </a:solidFill>
              </a:endParaRPr>
            </a:p>
            <a:p>
              <a:r>
                <a:rPr lang="en-US" sz="1400" dirty="0">
                  <a:solidFill>
                    <a:srgbClr val="005268"/>
                  </a:solidFill>
                </a:rPr>
                <a:t>To do this, we commit to deliver ESS as a facility that:</a:t>
              </a:r>
            </a:p>
            <a:p>
              <a:pPr marL="285750" indent="-285750">
                <a:buFont typeface="Wingdings" charset="2"/>
                <a:buChar char="§"/>
              </a:pPr>
              <a:r>
                <a:rPr lang="en-US" sz="1400" dirty="0">
                  <a:solidFill>
                    <a:srgbClr val="005268"/>
                  </a:solidFill>
                </a:rPr>
                <a:t>Is built safely, on time and on budget</a:t>
              </a:r>
            </a:p>
            <a:p>
              <a:pPr marL="285750" indent="-285750">
                <a:buFont typeface="Wingdings" charset="2"/>
                <a:buChar char="§"/>
              </a:pPr>
              <a:r>
                <a:rPr lang="en-US" sz="1400" dirty="0">
                  <a:solidFill>
                    <a:srgbClr val="005268"/>
                  </a:solidFill>
                </a:rPr>
                <a:t>Produces research outputs that are best-in-class both in terms of scientific quality and in terms of socioeconomic impact</a:t>
              </a:r>
            </a:p>
            <a:p>
              <a:pPr marL="285750" indent="-285750">
                <a:buFont typeface="Wingdings" charset="2"/>
                <a:buChar char="§"/>
              </a:pPr>
              <a:r>
                <a:rPr lang="en-US" sz="1400" dirty="0">
                  <a:solidFill>
                    <a:srgbClr val="005268"/>
                  </a:solidFill>
                </a:rPr>
                <a:t>Supports and develops its user community, fosters a scientific culture of excellence and acts as an international scientific hub</a:t>
              </a:r>
            </a:p>
            <a:p>
              <a:pPr marL="285750" indent="-285750">
                <a:buFont typeface="Wingdings" charset="2"/>
                <a:buChar char="§"/>
              </a:pPr>
              <a:r>
                <a:rPr lang="en-US" sz="1400" dirty="0">
                  <a:solidFill>
                    <a:srgbClr val="005268"/>
                  </a:solidFill>
                </a:rPr>
                <a:t>Operates safely, efficiently and economically, and responds to the needs of its stakeholders, its host states and member states</a:t>
              </a:r>
            </a:p>
            <a:p>
              <a:pPr marL="285750" indent="-285750">
                <a:buFont typeface="Wingdings" charset="2"/>
                <a:buChar char="§"/>
              </a:pPr>
              <a:r>
                <a:rPr lang="en-US" sz="1400" dirty="0">
                  <a:solidFill>
                    <a:srgbClr val="005268"/>
                  </a:solidFill>
                </a:rPr>
                <a:t>Develops innovative ways of working, new technologies, and upgrades to capabilities needed to remain at the cutting edge</a:t>
              </a:r>
            </a:p>
          </p:txBody>
        </p:sp>
        <p:sp>
          <p:nvSpPr>
            <p:cNvPr id="8" name="Rectangle 7"/>
            <p:cNvSpPr/>
            <p:nvPr/>
          </p:nvSpPr>
          <p:spPr>
            <a:xfrm>
              <a:off x="3419872" y="5915553"/>
              <a:ext cx="5410944" cy="53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rgbClr val="51A7F9"/>
                  </a:solidFill>
                </a:rPr>
                <a:t>Core Values</a:t>
              </a:r>
            </a:p>
            <a:p>
              <a:r>
                <a:rPr lang="en-US" sz="1400" b="1" dirty="0">
                  <a:solidFill>
                    <a:srgbClr val="005268"/>
                  </a:solidFill>
                </a:rPr>
                <a:t>Excellence • Collaboration • Openness • Sustainability</a:t>
              </a:r>
            </a:p>
          </p:txBody>
        </p:sp>
      </p:grpSp>
    </p:spTree>
    <p:extLst>
      <p:ext uri="{BB962C8B-B14F-4D97-AF65-F5344CB8AC3E}">
        <p14:creationId xmlns:p14="http://schemas.microsoft.com/office/powerpoint/2010/main" val="181705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48352" y="2198222"/>
            <a:ext cx="9427353" cy="4298130"/>
            <a:chOff x="228889" y="2446069"/>
            <a:chExt cx="10212966" cy="4656306"/>
          </a:xfrm>
        </p:grpSpPr>
        <p:grpSp>
          <p:nvGrpSpPr>
            <p:cNvPr id="2" name="Group 1"/>
            <p:cNvGrpSpPr/>
            <p:nvPr/>
          </p:nvGrpSpPr>
          <p:grpSpPr>
            <a:xfrm>
              <a:off x="228889" y="2446069"/>
              <a:ext cx="10212966" cy="4656306"/>
              <a:chOff x="211280" y="2455726"/>
              <a:chExt cx="9735913" cy="4935069"/>
            </a:xfrm>
          </p:grpSpPr>
          <p:sp>
            <p:nvSpPr>
              <p:cNvPr id="120" name="AutoShape 8"/>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grpSp>
            <p:nvGrpSpPr>
              <p:cNvPr id="5" name="Group 1"/>
              <p:cNvGrpSpPr>
                <a:grpSpLocks/>
              </p:cNvGrpSpPr>
              <p:nvPr/>
            </p:nvGrpSpPr>
            <p:grpSpPr bwMode="auto">
              <a:xfrm>
                <a:off x="211280" y="2455726"/>
                <a:ext cx="9735913" cy="4935069"/>
                <a:chOff x="-1" y="71437"/>
                <a:chExt cx="11022075" cy="5483409"/>
              </a:xfrm>
            </p:grpSpPr>
            <p:sp>
              <p:nvSpPr>
                <p:cNvPr id="6" name="AutoShape 2"/>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 name="AutoShape 3"/>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1015" dirty="0">
                      <a:solidFill>
                        <a:srgbClr val="15A7D9"/>
                      </a:solidFill>
                      <a:latin typeface="Calibri" charset="0"/>
                      <a:cs typeface="Calibri" charset="0"/>
                      <a:sym typeface="Calibri" charset="0"/>
                    </a:rPr>
                    <a:t>Berkeley 37-inch cyclotron</a:t>
                  </a:r>
                  <a:endParaRPr lang="en-US" sz="1662" dirty="0">
                    <a:solidFill>
                      <a:srgbClr val="15A7D9"/>
                    </a:solidFill>
                    <a:latin typeface="Calibri"/>
                    <a:cs typeface="Arial" charset="0"/>
                  </a:endParaRPr>
                </a:p>
              </p:txBody>
            </p:sp>
            <p:sp>
              <p:nvSpPr>
                <p:cNvPr id="8" name="AutoShape 4"/>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1015" dirty="0">
                      <a:solidFill>
                        <a:srgbClr val="15A7D9"/>
                      </a:solidFill>
                      <a:latin typeface="Calibri" charset="0"/>
                      <a:cs typeface="Calibri" charset="0"/>
                      <a:sym typeface="Calibri" charset="0"/>
                    </a:rPr>
                    <a:t>350 </a:t>
                  </a:r>
                  <a:r>
                    <a:rPr lang="en-US" sz="1015" dirty="0" err="1">
                      <a:solidFill>
                        <a:srgbClr val="15A7D9"/>
                      </a:solidFill>
                      <a:latin typeface="Calibri" charset="0"/>
                      <a:cs typeface="Calibri" charset="0"/>
                      <a:sym typeface="Calibri" charset="0"/>
                    </a:rPr>
                    <a:t>mCi</a:t>
                  </a:r>
                  <a:r>
                    <a:rPr lang="en-US" sz="1015" dirty="0">
                      <a:solidFill>
                        <a:srgbClr val="15A7D9"/>
                      </a:solidFill>
                      <a:latin typeface="Calibri" charset="0"/>
                      <a:cs typeface="Calibri" charset="0"/>
                      <a:sym typeface="Calibri" charset="0"/>
                    </a:rPr>
                    <a:t> Ra-Be source</a:t>
                  </a:r>
                  <a:endParaRPr lang="en-US" sz="1662" dirty="0">
                    <a:solidFill>
                      <a:srgbClr val="15A7D9"/>
                    </a:solidFill>
                    <a:latin typeface="Calibri"/>
                    <a:cs typeface="Arial" charset="0"/>
                  </a:endParaRPr>
                </a:p>
              </p:txBody>
            </p:sp>
            <p:sp>
              <p:nvSpPr>
                <p:cNvPr id="9" name="AutoShape 5"/>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1015" dirty="0">
                      <a:solidFill>
                        <a:srgbClr val="15A7D9"/>
                      </a:solidFill>
                      <a:latin typeface="Calibri" charset="0"/>
                      <a:cs typeface="Calibri" charset="0"/>
                      <a:sym typeface="Calibri" charset="0"/>
                    </a:rPr>
                    <a:t>Chadwick</a:t>
                  </a:r>
                  <a:endParaRPr lang="en-US" sz="1662" dirty="0">
                    <a:solidFill>
                      <a:srgbClr val="15A7D9"/>
                    </a:solidFill>
                    <a:latin typeface="Calibri"/>
                    <a:cs typeface="Arial" charset="0"/>
                  </a:endParaRPr>
                </a:p>
              </p:txBody>
            </p:sp>
            <p:sp>
              <p:nvSpPr>
                <p:cNvPr id="12" name="AutoShape 8"/>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14" name="AutoShape 10"/>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1930</a:t>
                  </a:r>
                  <a:endParaRPr lang="en-US" sz="1292" dirty="0">
                    <a:solidFill>
                      <a:srgbClr val="000000"/>
                    </a:solidFill>
                    <a:latin typeface="Calibri"/>
                    <a:cs typeface="Arial" charset="0"/>
                  </a:endParaRPr>
                </a:p>
              </p:txBody>
            </p:sp>
            <p:sp>
              <p:nvSpPr>
                <p:cNvPr id="15" name="AutoShape 11"/>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1970</a:t>
                  </a:r>
                  <a:endParaRPr lang="en-US" sz="1292" dirty="0">
                    <a:solidFill>
                      <a:srgbClr val="000000"/>
                    </a:solidFill>
                    <a:latin typeface="Calibri"/>
                    <a:cs typeface="Arial" charset="0"/>
                  </a:endParaRPr>
                </a:p>
              </p:txBody>
            </p:sp>
            <p:sp>
              <p:nvSpPr>
                <p:cNvPr id="16" name="AutoShape 12"/>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1980</a:t>
                  </a:r>
                  <a:endParaRPr lang="en-US" sz="1292" dirty="0">
                    <a:solidFill>
                      <a:srgbClr val="000000"/>
                    </a:solidFill>
                    <a:latin typeface="Calibri"/>
                    <a:cs typeface="Arial" charset="0"/>
                  </a:endParaRPr>
                </a:p>
              </p:txBody>
            </p:sp>
            <p:sp>
              <p:nvSpPr>
                <p:cNvPr id="17" name="AutoShape 13"/>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1990</a:t>
                  </a:r>
                  <a:endParaRPr lang="en-US" sz="1292" dirty="0">
                    <a:solidFill>
                      <a:srgbClr val="000000"/>
                    </a:solidFill>
                    <a:latin typeface="Calibri"/>
                    <a:cs typeface="Arial" charset="0"/>
                  </a:endParaRPr>
                </a:p>
              </p:txBody>
            </p:sp>
            <p:sp>
              <p:nvSpPr>
                <p:cNvPr id="18" name="AutoShape 14"/>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2000</a:t>
                  </a:r>
                  <a:endParaRPr lang="en-US" sz="1292" dirty="0">
                    <a:solidFill>
                      <a:srgbClr val="000000"/>
                    </a:solidFill>
                    <a:latin typeface="Calibri"/>
                    <a:cs typeface="Arial" charset="0"/>
                  </a:endParaRPr>
                </a:p>
              </p:txBody>
            </p:sp>
            <p:sp>
              <p:nvSpPr>
                <p:cNvPr id="19" name="AutoShape 15"/>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2010</a:t>
                  </a:r>
                  <a:endParaRPr lang="en-US" sz="1292" dirty="0">
                    <a:solidFill>
                      <a:srgbClr val="000000"/>
                    </a:solidFill>
                    <a:latin typeface="Calibri"/>
                    <a:cs typeface="Arial" charset="0"/>
                  </a:endParaRPr>
                </a:p>
              </p:txBody>
            </p:sp>
            <p:sp>
              <p:nvSpPr>
                <p:cNvPr id="20" name="AutoShape 16"/>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2020</a:t>
                  </a:r>
                  <a:endParaRPr lang="en-US" sz="1292" dirty="0">
                    <a:solidFill>
                      <a:srgbClr val="000000"/>
                    </a:solidFill>
                    <a:latin typeface="Calibri"/>
                    <a:cs typeface="Arial" charset="0"/>
                  </a:endParaRPr>
                </a:p>
              </p:txBody>
            </p:sp>
            <p:sp>
              <p:nvSpPr>
                <p:cNvPr id="21" name="Line 17"/>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2" name="Line 18"/>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3" name="Line 19"/>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 name="Line 20"/>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5" name="Line 21"/>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6" name="Line 22"/>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 name="Line 23"/>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8" name="Line 24"/>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37" name="Line 33"/>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38" name="Line 34"/>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39" name="Line 35"/>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44" name="AutoShape 40"/>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929292"/>
                    </a:buClr>
                    <a:defRPr/>
                  </a:pPr>
                  <a:endParaRPr lang="en-US" sz="3323">
                    <a:solidFill>
                      <a:srgbClr val="929292"/>
                    </a:solidFill>
                    <a:effectLst>
                      <a:outerShdw blurRad="38100" dist="38100" dir="2700000" algn="tl">
                        <a:srgbClr val="DDDDDD"/>
                      </a:outerShdw>
                    </a:effectLst>
                    <a:latin typeface="Calibri" charset="0"/>
                    <a:cs typeface="Calibri" charset="0"/>
                    <a:sym typeface="Calibri" charset="0"/>
                  </a:endParaRPr>
                </a:p>
              </p:txBody>
            </p:sp>
            <p:sp>
              <p:nvSpPr>
                <p:cNvPr id="45" name="AutoShape 41"/>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10</a:t>
                  </a:r>
                  <a:r>
                    <a:rPr lang="en-US" sz="1292" b="1" baseline="29000" dirty="0">
                      <a:solidFill>
                        <a:srgbClr val="000000"/>
                      </a:solidFill>
                      <a:latin typeface="Calibri" charset="0"/>
                      <a:cs typeface="Calibri" charset="0"/>
                      <a:sym typeface="Calibri" charset="0"/>
                    </a:rPr>
                    <a:t>5</a:t>
                  </a:r>
                  <a:endParaRPr lang="en-US" sz="1292" dirty="0">
                    <a:solidFill>
                      <a:srgbClr val="000000"/>
                    </a:solidFill>
                    <a:latin typeface="Calibri"/>
                    <a:cs typeface="Arial" charset="0"/>
                  </a:endParaRPr>
                </a:p>
              </p:txBody>
            </p:sp>
            <p:sp>
              <p:nvSpPr>
                <p:cNvPr id="46" name="AutoShape 42"/>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10</a:t>
                  </a:r>
                  <a:r>
                    <a:rPr lang="en-US" sz="1292" b="1" baseline="29000" dirty="0">
                      <a:solidFill>
                        <a:srgbClr val="000000"/>
                      </a:solidFill>
                      <a:latin typeface="Calibri" charset="0"/>
                      <a:cs typeface="Calibri" charset="0"/>
                      <a:sym typeface="Calibri" charset="0"/>
                    </a:rPr>
                    <a:t>10</a:t>
                  </a:r>
                  <a:endParaRPr lang="en-US" sz="1292" dirty="0">
                    <a:solidFill>
                      <a:srgbClr val="000000"/>
                    </a:solidFill>
                    <a:latin typeface="Calibri"/>
                    <a:cs typeface="Arial" charset="0"/>
                  </a:endParaRPr>
                </a:p>
              </p:txBody>
            </p:sp>
            <p:sp>
              <p:nvSpPr>
                <p:cNvPr id="47" name="AutoShape 43"/>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10</a:t>
                  </a:r>
                  <a:r>
                    <a:rPr lang="en-US" sz="1292" b="1" baseline="29000" dirty="0">
                      <a:solidFill>
                        <a:srgbClr val="000000"/>
                      </a:solidFill>
                      <a:latin typeface="Calibri" charset="0"/>
                      <a:cs typeface="Calibri" charset="0"/>
                      <a:sym typeface="Calibri" charset="0"/>
                    </a:rPr>
                    <a:t>15</a:t>
                  </a:r>
                  <a:endParaRPr lang="en-US" sz="1292" dirty="0">
                    <a:solidFill>
                      <a:srgbClr val="000000"/>
                    </a:solidFill>
                    <a:latin typeface="Calibri"/>
                    <a:cs typeface="Arial" charset="0"/>
                  </a:endParaRPr>
                </a:p>
              </p:txBody>
            </p:sp>
            <p:sp>
              <p:nvSpPr>
                <p:cNvPr id="48" name="AutoShape 44"/>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prstClr val="black"/>
                      </a:solidFill>
                      <a:latin typeface="Calibri" charset="0"/>
                      <a:cs typeface="Calibri" charset="0"/>
                      <a:sym typeface="Calibri" charset="0"/>
                    </a:rPr>
                    <a:t>10</a:t>
                  </a:r>
                  <a:r>
                    <a:rPr lang="en-US" sz="1292" b="1" baseline="29000" dirty="0">
                      <a:solidFill>
                        <a:prstClr val="black"/>
                      </a:solidFill>
                      <a:latin typeface="Calibri" charset="0"/>
                      <a:cs typeface="Calibri" charset="0"/>
                      <a:sym typeface="Calibri" charset="0"/>
                    </a:rPr>
                    <a:t>20</a:t>
                  </a:r>
                  <a:endParaRPr lang="en-US" sz="1292" dirty="0">
                    <a:solidFill>
                      <a:prstClr val="black"/>
                    </a:solidFill>
                    <a:latin typeface="Calibri"/>
                    <a:cs typeface="Arial" charset="0"/>
                  </a:endParaRPr>
                </a:p>
              </p:txBody>
            </p:sp>
            <p:sp>
              <p:nvSpPr>
                <p:cNvPr id="49" name="AutoShape 45"/>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929292"/>
                    </a:buClr>
                    <a:defRPr/>
                  </a:pPr>
                  <a:r>
                    <a:rPr lang="en-US" sz="1292" b="1" dirty="0">
                      <a:solidFill>
                        <a:srgbClr val="000000"/>
                      </a:solidFill>
                      <a:latin typeface="Calibri" charset="0"/>
                      <a:cs typeface="Calibri" charset="0"/>
                      <a:sym typeface="Calibri" charset="0"/>
                    </a:rPr>
                    <a:t>1</a:t>
                  </a:r>
                  <a:endParaRPr lang="en-US" sz="1292" b="1" dirty="0">
                    <a:solidFill>
                      <a:srgbClr val="000000"/>
                    </a:solidFill>
                    <a:latin typeface="Calibri"/>
                    <a:cs typeface="Arial" charset="0"/>
                  </a:endParaRPr>
                </a:p>
              </p:txBody>
            </p:sp>
            <p:sp>
              <p:nvSpPr>
                <p:cNvPr id="50" name="AutoShape 46"/>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ISIS</a:t>
                  </a:r>
                  <a:endParaRPr lang="en-US" sz="1662" dirty="0">
                    <a:solidFill>
                      <a:prstClr val="black"/>
                    </a:solidFill>
                    <a:latin typeface="Calibri"/>
                    <a:cs typeface="Arial" charset="0"/>
                  </a:endParaRPr>
                </a:p>
              </p:txBody>
            </p:sp>
            <p:sp>
              <p:nvSpPr>
                <p:cNvPr id="51" name="AutoShape 47"/>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2" name="AutoShape 48"/>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dirty="0">
                      <a:solidFill>
                        <a:srgbClr val="00A5D4"/>
                      </a:solidFill>
                      <a:latin typeface="Calibri" charset="0"/>
                      <a:cs typeface="Calibri" charset="0"/>
                      <a:sym typeface="Calibri" charset="0"/>
                    </a:rPr>
                    <a:t>Particle driven pulsed</a:t>
                  </a:r>
                  <a:endParaRPr lang="en-US" sz="1662" dirty="0">
                    <a:solidFill>
                      <a:prstClr val="black"/>
                    </a:solidFill>
                    <a:latin typeface="Calibri"/>
                    <a:cs typeface="Arial" charset="0"/>
                  </a:endParaRPr>
                </a:p>
              </p:txBody>
            </p:sp>
            <p:sp>
              <p:nvSpPr>
                <p:cNvPr id="53" name="AutoShape 49"/>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4" name="AutoShape 50"/>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5" name="AutoShape 51"/>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6" name="AutoShape 52"/>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7" name="AutoShape 53"/>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58" name="AutoShape 54"/>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ZING-P</a:t>
                  </a:r>
                  <a:endParaRPr lang="en-US" sz="1662" dirty="0">
                    <a:solidFill>
                      <a:prstClr val="black"/>
                    </a:solidFill>
                    <a:latin typeface="Calibri"/>
                    <a:cs typeface="Arial" charset="0"/>
                  </a:endParaRPr>
                </a:p>
              </p:txBody>
            </p:sp>
            <p:sp>
              <p:nvSpPr>
                <p:cNvPr id="59" name="AutoShape 55"/>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ZING-P</a:t>
                  </a:r>
                  <a:r>
                    <a:rPr lang="en-US" sz="1015" b="1" baseline="30000" dirty="0">
                      <a:solidFill>
                        <a:srgbClr val="00A5D4"/>
                      </a:solidFill>
                      <a:latin typeface="Calibri" charset="0"/>
                      <a:cs typeface="Calibri" charset="0"/>
                      <a:sym typeface="Calibri" charset="0"/>
                    </a:rPr>
                    <a:t>’</a:t>
                  </a:r>
                  <a:endParaRPr lang="en-US" sz="1662" dirty="0">
                    <a:solidFill>
                      <a:prstClr val="black"/>
                    </a:solidFill>
                    <a:latin typeface="Calibri"/>
                    <a:cs typeface="Arial" charset="0"/>
                  </a:endParaRPr>
                </a:p>
              </p:txBody>
            </p:sp>
            <p:sp>
              <p:nvSpPr>
                <p:cNvPr id="60" name="AutoShape 56"/>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KENS</a:t>
                  </a:r>
                  <a:endParaRPr lang="en-US" sz="1662" dirty="0">
                    <a:solidFill>
                      <a:prstClr val="black"/>
                    </a:solidFill>
                    <a:latin typeface="Calibri"/>
                    <a:cs typeface="Arial" charset="0"/>
                  </a:endParaRPr>
                </a:p>
              </p:txBody>
            </p:sp>
            <p:sp>
              <p:nvSpPr>
                <p:cNvPr id="61" name="AutoShape 57"/>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WNR</a:t>
                  </a:r>
                  <a:endParaRPr lang="en-US" sz="1662" dirty="0">
                    <a:solidFill>
                      <a:prstClr val="black"/>
                    </a:solidFill>
                    <a:latin typeface="Calibri"/>
                    <a:cs typeface="Arial" charset="0"/>
                  </a:endParaRPr>
                </a:p>
              </p:txBody>
            </p:sp>
            <p:sp>
              <p:nvSpPr>
                <p:cNvPr id="62" name="AutoShape 58"/>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IPNS</a:t>
                  </a:r>
                  <a:endParaRPr lang="en-US" sz="1662" dirty="0">
                    <a:solidFill>
                      <a:prstClr val="black"/>
                    </a:solidFill>
                    <a:latin typeface="Calibri"/>
                    <a:cs typeface="Arial" charset="0"/>
                  </a:endParaRPr>
                </a:p>
              </p:txBody>
            </p:sp>
            <p:sp>
              <p:nvSpPr>
                <p:cNvPr id="63" name="AutoShape 59"/>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64" name="AutoShape 60"/>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ILL</a:t>
                  </a:r>
                  <a:endParaRPr lang="en-US" sz="1662" dirty="0">
                    <a:solidFill>
                      <a:prstClr val="black"/>
                    </a:solidFill>
                    <a:latin typeface="Calibri"/>
                    <a:cs typeface="Arial" charset="0"/>
                  </a:endParaRPr>
                </a:p>
              </p:txBody>
            </p:sp>
            <p:sp>
              <p:nvSpPr>
                <p:cNvPr id="65" name="AutoShape 61"/>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66" name="AutoShape 62"/>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67" name="AutoShape 63"/>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X-10</a:t>
                  </a:r>
                  <a:endParaRPr lang="en-US" sz="1662" b="1" dirty="0">
                    <a:solidFill>
                      <a:prstClr val="black"/>
                    </a:solidFill>
                    <a:latin typeface="Calibri"/>
                    <a:cs typeface="Arial" charset="0"/>
                  </a:endParaRPr>
                </a:p>
              </p:txBody>
            </p:sp>
            <p:sp>
              <p:nvSpPr>
                <p:cNvPr id="68" name="AutoShape 64"/>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CP-2</a:t>
                  </a:r>
                  <a:endParaRPr lang="en-US" sz="1662" b="1" dirty="0">
                    <a:solidFill>
                      <a:prstClr val="black"/>
                    </a:solidFill>
                    <a:latin typeface="Calibri"/>
                    <a:cs typeface="Arial" charset="0"/>
                  </a:endParaRPr>
                </a:p>
              </p:txBody>
            </p:sp>
            <p:sp>
              <p:nvSpPr>
                <p:cNvPr id="69" name="AutoShape 65"/>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0" name="AutoShape 66"/>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1" name="AutoShape 67"/>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2" name="AutoShape 68"/>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3" name="AutoShape 69"/>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4" name="AutoShape 70"/>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5" name="AutoShape 71"/>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6" name="AutoShape 72"/>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7" name="AutoShape 73"/>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dirty="0">
                      <a:solidFill>
                        <a:srgbClr val="FF9100"/>
                      </a:solidFill>
                      <a:latin typeface="Calibri" charset="0"/>
                      <a:cs typeface="Calibri" charset="0"/>
                      <a:sym typeface="Calibri" charset="0"/>
                    </a:rPr>
                    <a:t>Fission reactors</a:t>
                  </a:r>
                  <a:endParaRPr lang="en-US" sz="1662" dirty="0">
                    <a:solidFill>
                      <a:prstClr val="black"/>
                    </a:solidFill>
                    <a:latin typeface="Calibri"/>
                    <a:cs typeface="Arial" charset="0"/>
                  </a:endParaRPr>
                </a:p>
              </p:txBody>
            </p:sp>
            <p:sp>
              <p:nvSpPr>
                <p:cNvPr id="78" name="AutoShape 74"/>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79" name="AutoShape 75"/>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HFBR</a:t>
                  </a:r>
                  <a:endParaRPr lang="en-US" sz="1662" b="1" dirty="0">
                    <a:solidFill>
                      <a:prstClr val="black"/>
                    </a:solidFill>
                    <a:latin typeface="Calibri"/>
                    <a:cs typeface="Arial" charset="0"/>
                  </a:endParaRPr>
                </a:p>
              </p:txBody>
            </p:sp>
            <p:sp>
              <p:nvSpPr>
                <p:cNvPr id="80" name="AutoShape 76"/>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HFIR</a:t>
                  </a:r>
                  <a:endParaRPr lang="en-US" sz="1662" b="1" dirty="0">
                    <a:solidFill>
                      <a:prstClr val="black"/>
                    </a:solidFill>
                    <a:latin typeface="Calibri"/>
                    <a:cs typeface="Arial" charset="0"/>
                  </a:endParaRPr>
                </a:p>
              </p:txBody>
            </p:sp>
            <p:sp>
              <p:nvSpPr>
                <p:cNvPr id="81" name="AutoShape 77"/>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NRU</a:t>
                  </a:r>
                  <a:endParaRPr lang="en-US" sz="1662" b="1" dirty="0">
                    <a:solidFill>
                      <a:prstClr val="black"/>
                    </a:solidFill>
                    <a:latin typeface="Calibri"/>
                    <a:cs typeface="Arial" charset="0"/>
                  </a:endParaRPr>
                </a:p>
              </p:txBody>
            </p:sp>
            <p:sp>
              <p:nvSpPr>
                <p:cNvPr id="82" name="AutoShape 78"/>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MTR</a:t>
                  </a:r>
                  <a:endParaRPr lang="en-US" sz="1662" b="1" dirty="0">
                    <a:solidFill>
                      <a:prstClr val="black"/>
                    </a:solidFill>
                    <a:latin typeface="Calibri"/>
                    <a:cs typeface="Arial" charset="0"/>
                  </a:endParaRPr>
                </a:p>
              </p:txBody>
            </p:sp>
            <p:sp>
              <p:nvSpPr>
                <p:cNvPr id="83" name="AutoShape 79"/>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NRX</a:t>
                  </a:r>
                  <a:endParaRPr lang="en-US" sz="1662" b="1" dirty="0">
                    <a:solidFill>
                      <a:prstClr val="black"/>
                    </a:solidFill>
                    <a:latin typeface="Calibri"/>
                    <a:cs typeface="Arial" charset="0"/>
                  </a:endParaRPr>
                </a:p>
              </p:txBody>
            </p:sp>
            <p:sp>
              <p:nvSpPr>
                <p:cNvPr id="84" name="AutoShape 80"/>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CP-1</a:t>
                  </a:r>
                  <a:endParaRPr lang="en-US" sz="1662" b="1" dirty="0">
                    <a:solidFill>
                      <a:prstClr val="black"/>
                    </a:solidFill>
                    <a:latin typeface="Calibri"/>
                    <a:cs typeface="Arial" charset="0"/>
                  </a:endParaRPr>
                </a:p>
              </p:txBody>
            </p:sp>
            <p:sp>
              <p:nvSpPr>
                <p:cNvPr id="85" name="AutoShape 81"/>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1940</a:t>
                  </a:r>
                  <a:endParaRPr lang="en-US" sz="1292" dirty="0">
                    <a:solidFill>
                      <a:srgbClr val="000000"/>
                    </a:solidFill>
                    <a:latin typeface="Calibri"/>
                    <a:cs typeface="Arial" charset="0"/>
                  </a:endParaRPr>
                </a:p>
              </p:txBody>
            </p:sp>
            <p:sp>
              <p:nvSpPr>
                <p:cNvPr id="86" name="AutoShape 82"/>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1950</a:t>
                  </a:r>
                  <a:endParaRPr lang="en-US" sz="1292" dirty="0">
                    <a:solidFill>
                      <a:srgbClr val="000000"/>
                    </a:solidFill>
                    <a:latin typeface="Calibri"/>
                    <a:cs typeface="Arial" charset="0"/>
                  </a:endParaRPr>
                </a:p>
              </p:txBody>
            </p:sp>
            <p:sp>
              <p:nvSpPr>
                <p:cNvPr id="87" name="AutoShape 83"/>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1960</a:t>
                  </a:r>
                  <a:endParaRPr lang="en-US" sz="1292" dirty="0">
                    <a:solidFill>
                      <a:srgbClr val="000000"/>
                    </a:solidFill>
                    <a:latin typeface="Calibri"/>
                    <a:cs typeface="Arial" charset="0"/>
                  </a:endParaRPr>
                </a:p>
              </p:txBody>
            </p:sp>
            <p:sp>
              <p:nvSpPr>
                <p:cNvPr id="88" name="Line 84"/>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89" name="Line 85"/>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grpSp>
              <p:nvGrpSpPr>
                <p:cNvPr id="90" name="Group 86"/>
                <p:cNvGrpSpPr>
                  <a:grpSpLocks/>
                </p:cNvGrpSpPr>
                <p:nvPr/>
              </p:nvGrpSpPr>
              <p:grpSpPr bwMode="auto">
                <a:xfrm rot="-5400000">
                  <a:off x="-1880467" y="1983516"/>
                  <a:ext cx="4024450" cy="263518"/>
                  <a:chOff x="711" y="-1"/>
                  <a:chExt cx="4024450" cy="263518"/>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18" name="AutoShape 88"/>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dirty="0">
                        <a:solidFill>
                          <a:srgbClr val="000000"/>
                        </a:solidFill>
                        <a:latin typeface="Calibri" charset="0"/>
                        <a:cs typeface="Calibri" charset="0"/>
                        <a:sym typeface="Calibri" charset="0"/>
                      </a:rPr>
                      <a:t>Effective thermal neutron </a:t>
                    </a:r>
                    <a:r>
                      <a:rPr lang="en-US" sz="1292">
                        <a:solidFill>
                          <a:srgbClr val="000000"/>
                        </a:solidFill>
                        <a:latin typeface="Calibri" charset="0"/>
                        <a:cs typeface="Calibri" charset="0"/>
                        <a:sym typeface="Calibri" charset="0"/>
                      </a:rPr>
                      <a:t>flux n/cm</a:t>
                    </a:r>
                    <a:r>
                      <a:rPr lang="en-US" sz="1292" baseline="31000">
                        <a:solidFill>
                          <a:srgbClr val="000000"/>
                        </a:solidFill>
                        <a:latin typeface="Calibri" charset="0"/>
                        <a:cs typeface="Calibri" charset="0"/>
                        <a:sym typeface="Calibri" charset="0"/>
                      </a:rPr>
                      <a:t>2</a:t>
                    </a:r>
                    <a:r>
                      <a:rPr lang="en-US" sz="1292">
                        <a:solidFill>
                          <a:srgbClr val="000000"/>
                        </a:solidFill>
                        <a:latin typeface="Calibri" charset="0"/>
                        <a:cs typeface="Calibri" charset="0"/>
                        <a:sym typeface="Calibri" charset="0"/>
                      </a:rPr>
                      <a:t>-s</a:t>
                    </a:r>
                    <a:endParaRPr lang="en-US" sz="1292" dirty="0">
                      <a:solidFill>
                        <a:srgbClr val="000000"/>
                      </a:solidFill>
                      <a:latin typeface="Calibri"/>
                      <a:cs typeface="Arial" charset="0"/>
                    </a:endParaRPr>
                  </a:p>
                </p:txBody>
              </p:sp>
            </p:grpSp>
            <p:sp>
              <p:nvSpPr>
                <p:cNvPr id="91" name="AutoShape 89"/>
                <p:cNvSpPr>
                  <a:spLocks/>
                </p:cNvSpPr>
                <p:nvPr/>
              </p:nvSpPr>
              <p:spPr bwMode="auto">
                <a:xfrm>
                  <a:off x="5108537" y="5361171"/>
                  <a:ext cx="5913537"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929292"/>
                    </a:buClr>
                    <a:defRPr/>
                  </a:pPr>
                  <a:r>
                    <a:rPr lang="en-US" sz="831" dirty="0">
                      <a:solidFill>
                        <a:srgbClr val="000000"/>
                      </a:solidFill>
                      <a:effectLst>
                        <a:outerShdw blurRad="38100" dist="38100" dir="2700000" algn="tl">
                          <a:srgbClr val="DDDDDD"/>
                        </a:outerShdw>
                      </a:effectLst>
                      <a:latin typeface="Calibri" charset="0"/>
                      <a:cs typeface="Calibri" charset="0"/>
                      <a:sym typeface="Calibri" charset="0"/>
                    </a:rPr>
                    <a:t>(Updated from </a:t>
                  </a:r>
                  <a:r>
                    <a:rPr lang="en-US" sz="831" i="1" dirty="0">
                      <a:solidFill>
                        <a:srgbClr val="000000"/>
                      </a:solidFill>
                      <a:effectLst>
                        <a:outerShdw blurRad="38100" dist="38100" dir="2700000" algn="tl">
                          <a:srgbClr val="DDDDDD"/>
                        </a:outerShdw>
                      </a:effectLst>
                      <a:latin typeface="Calibri" charset="0"/>
                      <a:cs typeface="Calibri" charset="0"/>
                      <a:sym typeface="Calibri" charset="0"/>
                    </a:rPr>
                    <a:t>Neutron Scattering</a:t>
                  </a:r>
                  <a:r>
                    <a:rPr lang="en-US" sz="831" dirty="0">
                      <a:solidFill>
                        <a:srgbClr val="000000"/>
                      </a:solidFill>
                      <a:effectLst>
                        <a:outerShdw blurRad="38100" dist="38100" dir="2700000" algn="tl">
                          <a:srgbClr val="DDDDDD"/>
                        </a:outerShdw>
                      </a:effectLst>
                      <a:latin typeface="Calibri" charset="0"/>
                      <a:cs typeface="Calibri" charset="0"/>
                      <a:sym typeface="Calibri" charset="0"/>
                    </a:rPr>
                    <a:t>, K. </a:t>
                  </a:r>
                  <a:r>
                    <a:rPr lang="en-US" sz="831" dirty="0" err="1">
                      <a:solidFill>
                        <a:srgbClr val="000000"/>
                      </a:solidFill>
                      <a:effectLst>
                        <a:outerShdw blurRad="38100" dist="38100" dir="2700000" algn="tl">
                          <a:srgbClr val="DDDDDD"/>
                        </a:outerShdw>
                      </a:effectLst>
                      <a:latin typeface="Calibri" charset="0"/>
                      <a:cs typeface="Calibri" charset="0"/>
                      <a:sym typeface="Calibri" charset="0"/>
                    </a:rPr>
                    <a:t>Skold</a:t>
                  </a:r>
                  <a:r>
                    <a:rPr lang="en-US" sz="831" dirty="0">
                      <a:solidFill>
                        <a:srgbClr val="000000"/>
                      </a:solidFill>
                      <a:effectLst>
                        <a:outerShdw blurRad="38100" dist="38100" dir="2700000" algn="tl">
                          <a:srgbClr val="DDDDDD"/>
                        </a:outerShdw>
                      </a:effectLst>
                      <a:latin typeface="Calibri" charset="0"/>
                      <a:cs typeface="Calibri" charset="0"/>
                      <a:sym typeface="Calibri" charset="0"/>
                    </a:rPr>
                    <a:t> and D. L. Price, eds., Academic Press, 1986) </a:t>
                  </a:r>
                  <a:endParaRPr lang="en-US" sz="831" dirty="0">
                    <a:solidFill>
                      <a:srgbClr val="000000"/>
                    </a:solidFill>
                    <a:latin typeface="Calibri"/>
                    <a:cs typeface="Arial" charset="0"/>
                  </a:endParaRPr>
                </a:p>
              </p:txBody>
            </p:sp>
            <p:sp>
              <p:nvSpPr>
                <p:cNvPr id="92" name="AutoShape 90"/>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93" name="Line 91"/>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94" name="AutoShape 92"/>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FRM-II</a:t>
                  </a:r>
                  <a:endParaRPr lang="en-US" sz="1662" b="1" dirty="0">
                    <a:solidFill>
                      <a:prstClr val="black"/>
                    </a:solidFill>
                    <a:latin typeface="Calibri"/>
                    <a:cs typeface="Arial" charset="0"/>
                  </a:endParaRPr>
                </a:p>
              </p:txBody>
            </p:sp>
            <p:sp>
              <p:nvSpPr>
                <p:cNvPr id="95" name="AutoShape 93"/>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97" name="AutoShape 95"/>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15A7D9"/>
                      </a:solidFill>
                      <a:latin typeface="Calibri" charset="0"/>
                      <a:cs typeface="Calibri" charset="0"/>
                      <a:sym typeface="Calibri" charset="0"/>
                    </a:rPr>
                    <a:t>SINQ</a:t>
                  </a:r>
                  <a:endParaRPr lang="en-US" sz="1662" b="1" dirty="0">
                    <a:solidFill>
                      <a:srgbClr val="15A7D9"/>
                    </a:solidFill>
                    <a:latin typeface="Calibri"/>
                    <a:cs typeface="Arial" charset="0"/>
                  </a:endParaRPr>
                </a:p>
              </p:txBody>
            </p:sp>
            <p:sp>
              <p:nvSpPr>
                <p:cNvPr id="99" name="AutoShape 97"/>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SNS</a:t>
                  </a:r>
                  <a:endParaRPr lang="en-US" sz="1662" dirty="0">
                    <a:solidFill>
                      <a:prstClr val="black"/>
                    </a:solidFill>
                    <a:latin typeface="Calibri"/>
                    <a:cs typeface="Arial" charset="0"/>
                  </a:endParaRPr>
                </a:p>
              </p:txBody>
            </p:sp>
            <p:sp>
              <p:nvSpPr>
                <p:cNvPr id="108" name="AutoShape 104"/>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J-PARC</a:t>
                  </a:r>
                  <a:endParaRPr lang="en-US" sz="1662" dirty="0">
                    <a:solidFill>
                      <a:prstClr val="black"/>
                    </a:solidFill>
                    <a:latin typeface="Calibri"/>
                    <a:cs typeface="Arial" charset="0"/>
                  </a:endParaRPr>
                </a:p>
              </p:txBody>
            </p:sp>
            <p:sp>
              <p:nvSpPr>
                <p:cNvPr id="109" name="AutoShape 105"/>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1" name="AutoShape 107"/>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2" name="AutoShape 108"/>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LANSCE</a:t>
                  </a:r>
                  <a:endParaRPr lang="en-US" sz="1662" dirty="0">
                    <a:solidFill>
                      <a:prstClr val="black"/>
                    </a:solidFill>
                    <a:latin typeface="Calibri"/>
                    <a:cs typeface="Arial" charset="0"/>
                  </a:endParaRPr>
                </a:p>
              </p:txBody>
            </p:sp>
            <p:sp>
              <p:nvSpPr>
                <p:cNvPr id="113" name="AutoShape 109"/>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14" name="AutoShape 110"/>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OPAL</a:t>
                  </a:r>
                  <a:endParaRPr lang="en-US" sz="1662" b="1" dirty="0">
                    <a:solidFill>
                      <a:prstClr val="black"/>
                    </a:solidFill>
                    <a:latin typeface="Calibri"/>
                    <a:cs typeface="Arial" charset="0"/>
                  </a:endParaRPr>
                </a:p>
              </p:txBody>
            </p:sp>
            <p:sp>
              <p:nvSpPr>
                <p:cNvPr id="115" name="AutoShape 111"/>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16" name="AutoShape 112"/>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PIK</a:t>
                  </a:r>
                  <a:endParaRPr lang="en-US" sz="1662" b="1" dirty="0">
                    <a:solidFill>
                      <a:prstClr val="black"/>
                    </a:solidFill>
                    <a:latin typeface="Calibri"/>
                    <a:cs typeface="Arial" charset="0"/>
                  </a:endParaRPr>
                </a:p>
              </p:txBody>
            </p:sp>
          </p:grpSp>
          <p:sp>
            <p:nvSpPr>
              <p:cNvPr id="121" name="AutoShape 8"/>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119" name="Line 18"/>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grpSp>
        <p:sp>
          <p:nvSpPr>
            <p:cNvPr id="122" name="AutoShape 16"/>
            <p:cNvSpPr>
              <a:spLocks/>
            </p:cNvSpPr>
            <p:nvPr/>
          </p:nvSpPr>
          <p:spPr bwMode="auto">
            <a:xfrm>
              <a:off x="9500082" y="6182333"/>
              <a:ext cx="650146"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2030</a:t>
              </a:r>
              <a:endParaRPr lang="en-US" sz="1292" dirty="0">
                <a:solidFill>
                  <a:srgbClr val="000000"/>
                </a:solidFill>
                <a:latin typeface="Calibri"/>
                <a:cs typeface="Arial" charset="0"/>
              </a:endParaRPr>
            </a:p>
          </p:txBody>
        </p:sp>
        <p:sp>
          <p:nvSpPr>
            <p:cNvPr id="130" name="AutoShape 109"/>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31" name="AutoShape 110"/>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CARR</a:t>
              </a:r>
              <a:endParaRPr lang="en-US" sz="1662" b="1" dirty="0">
                <a:solidFill>
                  <a:prstClr val="black"/>
                </a:solidFill>
                <a:latin typeface="Calibri"/>
                <a:cs typeface="Arial" charset="0"/>
              </a:endParaRPr>
            </a:p>
          </p:txBody>
        </p:sp>
        <p:sp>
          <p:nvSpPr>
            <p:cNvPr id="124" name="AutoShape 103"/>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25" name="AutoShape 106"/>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CSNS</a:t>
              </a:r>
              <a:endParaRPr lang="en-US" sz="1662" dirty="0">
                <a:solidFill>
                  <a:prstClr val="black"/>
                </a:solidFill>
                <a:latin typeface="Calibri"/>
                <a:cs typeface="Arial" charset="0"/>
              </a:endParaRPr>
            </a:p>
          </p:txBody>
        </p:sp>
        <p:sp>
          <p:nvSpPr>
            <p:cNvPr id="126" name="AutoShape 94"/>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29" name="AutoShape 95"/>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err="1">
                  <a:solidFill>
                    <a:srgbClr val="FF9100"/>
                  </a:solidFill>
                  <a:latin typeface="Calibri" charset="0"/>
                  <a:cs typeface="Calibri" charset="0"/>
                  <a:sym typeface="Calibri" charset="0"/>
                </a:rPr>
                <a:t>Dhruva</a:t>
              </a:r>
              <a:endParaRPr lang="en-US" sz="1662" b="1" dirty="0">
                <a:solidFill>
                  <a:prstClr val="black"/>
                </a:solidFill>
                <a:latin typeface="Calibri"/>
                <a:cs typeface="Arial" charset="0"/>
              </a:endParaRPr>
            </a:p>
          </p:txBody>
        </p:sp>
        <p:sp>
          <p:nvSpPr>
            <p:cNvPr id="136" name="AutoShape 58"/>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F79646"/>
                  </a:solidFill>
                  <a:latin typeface="Calibri" charset="0"/>
                  <a:cs typeface="Calibri" charset="0"/>
                  <a:sym typeface="Calibri" charset="0"/>
                </a:rPr>
                <a:t>IBR-II</a:t>
              </a:r>
              <a:endParaRPr lang="en-US" sz="1662" dirty="0">
                <a:solidFill>
                  <a:srgbClr val="F79646"/>
                </a:solidFill>
                <a:latin typeface="Calibri"/>
                <a:cs typeface="Arial" charset="0"/>
              </a:endParaRPr>
            </a:p>
          </p:txBody>
        </p:sp>
        <p:sp>
          <p:nvSpPr>
            <p:cNvPr id="138" name="AutoShape 71"/>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39" name="AutoShape 60"/>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NIST</a:t>
              </a:r>
              <a:endParaRPr lang="en-US" sz="1662" dirty="0">
                <a:solidFill>
                  <a:prstClr val="black"/>
                </a:solidFill>
                <a:latin typeface="Calibri"/>
                <a:cs typeface="Arial" charset="0"/>
              </a:endParaRPr>
            </a:p>
          </p:txBody>
        </p:sp>
        <p:sp>
          <p:nvSpPr>
            <p:cNvPr id="141" name="AutoShape 94"/>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42" name="AutoShape 95"/>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RSG</a:t>
              </a:r>
              <a:endParaRPr lang="en-US" sz="1662" b="1" dirty="0">
                <a:solidFill>
                  <a:prstClr val="black"/>
                </a:solidFill>
                <a:latin typeface="Calibri"/>
                <a:cs typeface="Arial" charset="0"/>
              </a:endParaRPr>
            </a:p>
          </p:txBody>
        </p:sp>
        <p:sp>
          <p:nvSpPr>
            <p:cNvPr id="143" name="AutoShape 70"/>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44" name="AutoShape 77"/>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LVR</a:t>
              </a:r>
              <a:endParaRPr lang="en-US" sz="1662" b="1" dirty="0">
                <a:solidFill>
                  <a:prstClr val="black"/>
                </a:solidFill>
                <a:latin typeface="Calibri"/>
                <a:cs typeface="Arial" charset="0"/>
              </a:endParaRPr>
            </a:p>
          </p:txBody>
        </p:sp>
        <p:sp>
          <p:nvSpPr>
            <p:cNvPr id="145" name="AutoShape 95"/>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JRR-3</a:t>
              </a:r>
              <a:endParaRPr lang="en-US" sz="1662" b="1" dirty="0">
                <a:solidFill>
                  <a:prstClr val="black"/>
                </a:solidFill>
                <a:latin typeface="Calibri"/>
                <a:cs typeface="Arial" charset="0"/>
              </a:endParaRPr>
            </a:p>
          </p:txBody>
        </p:sp>
        <p:sp>
          <p:nvSpPr>
            <p:cNvPr id="146" name="AutoShape 109"/>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48" name="AutoShape 73"/>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dirty="0">
                  <a:solidFill>
                    <a:srgbClr val="15A7D9"/>
                  </a:solidFill>
                  <a:latin typeface="Calibri" charset="0"/>
                  <a:cs typeface="Calibri" charset="0"/>
                  <a:sym typeface="Calibri" charset="0"/>
                </a:rPr>
                <a:t>Particle driven steady state</a:t>
              </a:r>
              <a:endParaRPr lang="en-US" sz="1662" dirty="0">
                <a:solidFill>
                  <a:srgbClr val="15A7D9"/>
                </a:solidFill>
                <a:latin typeface="Calibri"/>
                <a:cs typeface="Arial" charset="0"/>
              </a:endParaRPr>
            </a:p>
          </p:txBody>
        </p:sp>
        <p:sp>
          <p:nvSpPr>
            <p:cNvPr id="150" name="AutoShape 48"/>
            <p:cNvSpPr>
              <a:spLocks/>
            </p:cNvSpPr>
            <p:nvPr/>
          </p:nvSpPr>
          <p:spPr bwMode="auto">
            <a:xfrm>
              <a:off x="7561337" y="5426062"/>
              <a:ext cx="282103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dirty="0">
                  <a:solidFill>
                    <a:srgbClr val="FB901F"/>
                  </a:solidFill>
                  <a:latin typeface="Calibri" charset="0"/>
                  <a:cs typeface="Calibri" charset="0"/>
                  <a:sym typeface="Calibri" charset="0"/>
                </a:rPr>
                <a:t>Pulsed reactor</a:t>
              </a:r>
              <a:endParaRPr lang="en-US" sz="1662" dirty="0">
                <a:solidFill>
                  <a:srgbClr val="FB901F"/>
                </a:solidFill>
                <a:latin typeface="Calibri"/>
                <a:cs typeface="Arial" charset="0"/>
              </a:endParaRPr>
            </a:p>
          </p:txBody>
        </p:sp>
        <p:sp>
          <p:nvSpPr>
            <p:cNvPr id="153" name="AutoShape 110"/>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HANARO</a:t>
              </a:r>
              <a:endParaRPr lang="en-US" sz="1662" b="1" dirty="0">
                <a:solidFill>
                  <a:prstClr val="black"/>
                </a:solidFill>
                <a:latin typeface="Calibri"/>
                <a:cs typeface="Arial" charset="0"/>
              </a:endParaRPr>
            </a:p>
          </p:txBody>
        </p:sp>
        <p:sp>
          <p:nvSpPr>
            <p:cNvPr id="155" name="AutoShape 93"/>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59" name="AutoShape 77"/>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HIFAR</a:t>
              </a:r>
              <a:endParaRPr lang="en-US" sz="1662" b="1" dirty="0">
                <a:solidFill>
                  <a:prstClr val="black"/>
                </a:solidFill>
                <a:latin typeface="Calibri"/>
                <a:cs typeface="Arial" charset="0"/>
              </a:endParaRPr>
            </a:p>
          </p:txBody>
        </p:sp>
        <p:sp>
          <p:nvSpPr>
            <p:cNvPr id="160" name="AutoShape 70"/>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61" name="AutoShape 60"/>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SAFARI-1</a:t>
              </a:r>
              <a:endParaRPr lang="en-US" sz="1662" dirty="0">
                <a:solidFill>
                  <a:prstClr val="black"/>
                </a:solidFill>
                <a:latin typeface="Calibri"/>
                <a:cs typeface="Arial" charset="0"/>
              </a:endParaRPr>
            </a:p>
          </p:txBody>
        </p:sp>
        <p:sp>
          <p:nvSpPr>
            <p:cNvPr id="162" name="AutoShape 71"/>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40" name="AutoShape 110"/>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SALAM</a:t>
              </a:r>
              <a:endParaRPr lang="en-US" sz="1662" b="1" dirty="0">
                <a:solidFill>
                  <a:prstClr val="black"/>
                </a:solidFill>
                <a:latin typeface="Calibri"/>
                <a:cs typeface="Arial" charset="0"/>
              </a:endParaRPr>
            </a:p>
          </p:txBody>
        </p:sp>
        <p:sp>
          <p:nvSpPr>
            <p:cNvPr id="149" name="AutoShape 93"/>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54" name="AutoShape 110"/>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ETERR-2</a:t>
              </a:r>
              <a:endParaRPr lang="en-US" sz="1662" b="1" dirty="0">
                <a:solidFill>
                  <a:prstClr val="black"/>
                </a:solidFill>
                <a:latin typeface="Calibri"/>
                <a:cs typeface="Arial" charset="0"/>
              </a:endParaRPr>
            </a:p>
          </p:txBody>
        </p:sp>
        <p:sp>
          <p:nvSpPr>
            <p:cNvPr id="163" name="AutoShape 109"/>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64" name="AutoShape 61"/>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65" name="AutoShape 60"/>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MARIA</a:t>
              </a:r>
              <a:endParaRPr lang="en-US" sz="1662" dirty="0">
                <a:solidFill>
                  <a:prstClr val="black"/>
                </a:solidFill>
                <a:latin typeface="Calibri"/>
                <a:cs typeface="Arial" charset="0"/>
              </a:endParaRPr>
            </a:p>
          </p:txBody>
        </p:sp>
        <p:sp>
          <p:nvSpPr>
            <p:cNvPr id="166" name="AutoShape 60"/>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HOR</a:t>
              </a:r>
              <a:endParaRPr lang="en-US" sz="1662" dirty="0">
                <a:solidFill>
                  <a:prstClr val="black"/>
                </a:solidFill>
                <a:latin typeface="Calibri"/>
                <a:cs typeface="Arial" charset="0"/>
              </a:endParaRPr>
            </a:p>
          </p:txBody>
        </p:sp>
        <p:sp>
          <p:nvSpPr>
            <p:cNvPr id="167" name="AutoShape 71"/>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68" name="AutoShape 71"/>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69" name="AutoShape 60"/>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JEEP II</a:t>
              </a:r>
              <a:endParaRPr lang="en-US" sz="1662" dirty="0">
                <a:solidFill>
                  <a:prstClr val="black"/>
                </a:solidFill>
                <a:latin typeface="Calibri"/>
                <a:cs typeface="Arial" charset="0"/>
              </a:endParaRPr>
            </a:p>
          </p:txBody>
        </p:sp>
        <p:sp>
          <p:nvSpPr>
            <p:cNvPr id="170" name="AutoShape 61"/>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71" name="AutoShape 60"/>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ORPHEE</a:t>
              </a:r>
              <a:endParaRPr lang="en-US" sz="1662" dirty="0">
                <a:solidFill>
                  <a:prstClr val="black"/>
                </a:solidFill>
                <a:latin typeface="Calibri"/>
                <a:cs typeface="Arial" charset="0"/>
              </a:endParaRPr>
            </a:p>
          </p:txBody>
        </p:sp>
        <p:cxnSp>
          <p:nvCxnSpPr>
            <p:cNvPr id="172" name="Straight Connector 171"/>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173" name="Line 91"/>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74" name="AutoShape 73"/>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b="1" dirty="0">
                  <a:solidFill>
                    <a:srgbClr val="FF9100"/>
                  </a:solidFill>
                  <a:latin typeface="Calibri" charset="0"/>
                  <a:cs typeface="Calibri" charset="0"/>
                  <a:sym typeface="Calibri" charset="0"/>
                </a:rPr>
                <a:t>Reactor Sources</a:t>
              </a:r>
              <a:endParaRPr lang="en-US" sz="1662" b="1" dirty="0">
                <a:solidFill>
                  <a:prstClr val="black"/>
                </a:solidFill>
                <a:latin typeface="Calibri"/>
                <a:cs typeface="Arial" charset="0"/>
              </a:endParaRPr>
            </a:p>
          </p:txBody>
        </p:sp>
        <p:sp>
          <p:nvSpPr>
            <p:cNvPr id="175" name="AutoShape 48"/>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b="1" dirty="0">
                  <a:solidFill>
                    <a:srgbClr val="00A5D4"/>
                  </a:solidFill>
                  <a:latin typeface="Calibri" charset="0"/>
                  <a:cs typeface="Calibri" charset="0"/>
                  <a:sym typeface="Calibri" charset="0"/>
                </a:rPr>
                <a:t>Spallation Sources</a:t>
              </a:r>
              <a:endParaRPr lang="en-US" sz="1662" b="1" dirty="0">
                <a:solidFill>
                  <a:prstClr val="black"/>
                </a:solidFill>
                <a:latin typeface="Calibri"/>
                <a:cs typeface="Arial" charset="0"/>
              </a:endParaRPr>
            </a:p>
          </p:txBody>
        </p:sp>
        <p:sp>
          <p:nvSpPr>
            <p:cNvPr id="176" name="AutoShape 8"/>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177" name="AutoShape 8"/>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152" name="AutoShape 103"/>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grpSp>
      <p:sp>
        <p:nvSpPr>
          <p:cNvPr id="178" name="AutoShape 88"/>
          <p:cNvSpPr>
            <a:spLocks/>
          </p:cNvSpPr>
          <p:nvPr/>
        </p:nvSpPr>
        <p:spPr bwMode="auto">
          <a:xfrm>
            <a:off x="4718647" y="5933307"/>
            <a:ext cx="1798331" cy="225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dirty="0">
                <a:solidFill>
                  <a:srgbClr val="000000"/>
                </a:solidFill>
                <a:latin typeface="Calibri" charset="0"/>
                <a:cs typeface="Calibri" charset="0"/>
                <a:sym typeface="Calibri" charset="0"/>
              </a:rPr>
              <a:t>Year</a:t>
            </a:r>
            <a:endParaRPr lang="en-US" sz="1292" dirty="0">
              <a:solidFill>
                <a:srgbClr val="000000"/>
              </a:solidFill>
              <a:latin typeface="Calibri"/>
              <a:cs typeface="Arial" charset="0"/>
            </a:endParaRPr>
          </a:p>
        </p:txBody>
      </p:sp>
      <p:sp>
        <p:nvSpPr>
          <p:cNvPr id="13" name="Freeform 12"/>
          <p:cNvSpPr/>
          <p:nvPr/>
        </p:nvSpPr>
        <p:spPr>
          <a:xfrm>
            <a:off x="4532685" y="2909203"/>
            <a:ext cx="3197730" cy="730409"/>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84051" tIns="42030" rIns="84051" bIns="42030" rtlCol="0" anchor="ctr"/>
          <a:lstStyle/>
          <a:p>
            <a:pPr algn="ctr"/>
            <a:endParaRPr lang="en-US" sz="1662">
              <a:solidFill>
                <a:prstClr val="black"/>
              </a:solidFill>
              <a:latin typeface="Calibri"/>
            </a:endParaRPr>
          </a:p>
        </p:txBody>
      </p:sp>
      <p:sp>
        <p:nvSpPr>
          <p:cNvPr id="156" name="AutoShape 104"/>
          <p:cNvSpPr>
            <a:spLocks/>
          </p:cNvSpPr>
          <p:nvPr/>
        </p:nvSpPr>
        <p:spPr bwMode="auto">
          <a:xfrm>
            <a:off x="8457519" y="2564191"/>
            <a:ext cx="420822" cy="13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ESS</a:t>
            </a:r>
            <a:endParaRPr lang="en-US" sz="1662" dirty="0">
              <a:solidFill>
                <a:prstClr val="black"/>
              </a:solidFill>
              <a:latin typeface="Calibri"/>
              <a:cs typeface="Arial" charset="0"/>
            </a:endParaRPr>
          </a:p>
        </p:txBody>
      </p:sp>
      <p:sp>
        <p:nvSpPr>
          <p:cNvPr id="30" name="Isosceles Triangle 29"/>
          <p:cNvSpPr/>
          <p:nvPr/>
        </p:nvSpPr>
        <p:spPr>
          <a:xfrm>
            <a:off x="5121005" y="3260625"/>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algn="ctr"/>
            <a:endParaRPr lang="en-US" sz="1662">
              <a:solidFill>
                <a:prstClr val="white"/>
              </a:solidFill>
              <a:latin typeface="Calibri"/>
            </a:endParaRPr>
          </a:p>
        </p:txBody>
      </p:sp>
      <p:sp>
        <p:nvSpPr>
          <p:cNvPr id="157" name="Isosceles Triangle 156"/>
          <p:cNvSpPr/>
          <p:nvPr/>
        </p:nvSpPr>
        <p:spPr>
          <a:xfrm>
            <a:off x="6716033" y="5028472"/>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algn="ctr"/>
            <a:endParaRPr lang="en-US" sz="1662">
              <a:solidFill>
                <a:prstClr val="white"/>
              </a:solidFill>
              <a:latin typeface="Calibri"/>
            </a:endParaRPr>
          </a:p>
        </p:txBody>
      </p:sp>
      <p:sp>
        <p:nvSpPr>
          <p:cNvPr id="11" name="Title 10"/>
          <p:cNvSpPr>
            <a:spLocks noGrp="1"/>
          </p:cNvSpPr>
          <p:nvPr>
            <p:ph type="title"/>
          </p:nvPr>
        </p:nvSpPr>
        <p:spPr/>
        <p:txBody>
          <a:bodyPr>
            <a:normAutofit/>
          </a:bodyPr>
          <a:lstStyle/>
          <a:p>
            <a:r>
              <a:rPr lang="en-GB" dirty="0">
                <a:solidFill>
                  <a:prstClr val="white"/>
                </a:solidFill>
              </a:rPr>
              <a:t>Neutron Facilities </a:t>
            </a:r>
            <a:endParaRPr lang="en-US" dirty="0"/>
          </a:p>
        </p:txBody>
      </p:sp>
      <p:sp>
        <p:nvSpPr>
          <p:cNvPr id="3" name="Slide Number Placeholder 2"/>
          <p:cNvSpPr>
            <a:spLocks noGrp="1"/>
          </p:cNvSpPr>
          <p:nvPr>
            <p:ph type="sldNum" sz="quarter" idx="12"/>
          </p:nvPr>
        </p:nvSpPr>
        <p:spPr/>
        <p:txBody>
          <a:bodyPr/>
          <a:lstStyle/>
          <a:p>
            <a:fld id="{038C62C7-F79B-CD4A-A5DF-5683BBEC4A65}" type="slidenum">
              <a:rPr lang="sv-SE" smtClean="0">
                <a:latin typeface="Calibri"/>
              </a:rPr>
              <a:pPr/>
              <a:t>9</a:t>
            </a:fld>
            <a:endParaRPr lang="sv-SE">
              <a:latin typeface="Calibri"/>
            </a:endParaRPr>
          </a:p>
        </p:txBody>
      </p:sp>
      <p:sp>
        <p:nvSpPr>
          <p:cNvPr id="4" name="Oval 3">
            <a:extLst>
              <a:ext uri="{FF2B5EF4-FFF2-40B4-BE49-F238E27FC236}">
                <a16:creationId xmlns:a16="http://schemas.microsoft.com/office/drawing/2014/main" id="{FE9ABBF8-EFD6-1C4E-AD8D-AB0AA95E6E26}"/>
              </a:ext>
            </a:extLst>
          </p:cNvPr>
          <p:cNvSpPr/>
          <p:nvPr/>
        </p:nvSpPr>
        <p:spPr>
          <a:xfrm>
            <a:off x="8320058" y="2410121"/>
            <a:ext cx="477731" cy="54434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23219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Template>
  <TotalTime>20307</TotalTime>
  <Words>1838</Words>
  <Application>Microsoft Macintosh PowerPoint</Application>
  <PresentationFormat>On-screen Show (4:3)</PresentationFormat>
  <Paragraphs>610</Paragraphs>
  <Slides>41</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Batang</vt:lpstr>
      <vt:lpstr>ＭＳ Ｐゴシック</vt:lpstr>
      <vt:lpstr>Arial</vt:lpstr>
      <vt:lpstr>Calibri</vt:lpstr>
      <vt:lpstr>Century Gothic</vt:lpstr>
      <vt:lpstr>Helvetica</vt:lpstr>
      <vt:lpstr>Mangal</vt:lpstr>
      <vt:lpstr>Verdana</vt:lpstr>
      <vt:lpstr>Wingdings</vt:lpstr>
      <vt:lpstr>Office Theme</vt:lpstr>
      <vt:lpstr>PowerPoint Presentation</vt:lpstr>
      <vt:lpstr>PowerPoint Presentation</vt:lpstr>
      <vt:lpstr>PowerPoint Presentation</vt:lpstr>
      <vt:lpstr>   HEALTH    </vt:lpstr>
      <vt:lpstr>   ENERGY     </vt:lpstr>
      <vt:lpstr>   FOOD    </vt:lpstr>
      <vt:lpstr>   NEW MATERIALS    </vt:lpstr>
      <vt:lpstr>Vision, Mission and Values</vt:lpstr>
      <vt:lpstr>Neutron Facilities </vt:lpstr>
      <vt:lpstr>ESS Vision: Build and operate the world’s most powerful neutron source</vt:lpstr>
      <vt:lpstr>How a spallation source works</vt:lpstr>
      <vt:lpstr>PowerPoint Presentation</vt:lpstr>
      <vt:lpstr>Some numbers</vt:lpstr>
      <vt:lpstr>Journey to deliver the world’s leading facility for research using neutrons</vt:lpstr>
      <vt:lpstr>Financing includes cash and deliverables</vt:lpstr>
      <vt:lpstr>Organisation and People </vt:lpstr>
      <vt:lpstr>PowerPoint Presentation</vt:lpstr>
      <vt:lpstr>Instrument Suite</vt:lpstr>
      <vt:lpstr>The 15 NSS Project Instruments  All are funded to be world leading in 2023</vt:lpstr>
      <vt:lpstr>Data Management and Software Centre COBIS, Copenhagen University North Campus</vt:lpstr>
      <vt:lpstr>Civil Construction Groundbreaking</vt:lpstr>
      <vt:lpstr>PowerPoint Presentation</vt:lpstr>
      <vt:lpstr>Target Monolith  – concrete &amp; reinforcement</vt:lpstr>
      <vt:lpstr>E-buildings</vt:lpstr>
      <vt:lpstr>E-buildings E01 MEP installation works</vt:lpstr>
      <vt:lpstr>Klystron Gallery Coldbox</vt:lpstr>
      <vt:lpstr>Accelerator &amp; Klystron Gallery</vt:lpstr>
      <vt:lpstr>Accelerator Warm Linac Unit Prototype</vt:lpstr>
      <vt:lpstr>Ion source &amp; LEBT installation</vt:lpstr>
      <vt:lpstr>CEA – MB  Prototype Cryomodule</vt:lpstr>
      <vt:lpstr>Spoke components (CNRS – IPNO)</vt:lpstr>
      <vt:lpstr>MEBT (ESS-Bilbao)</vt:lpstr>
      <vt:lpstr>DTL (INFN – Legnaro)</vt:lpstr>
      <vt:lpstr>Target components are in construction</vt:lpstr>
      <vt:lpstr>Rebaselined ESS schedule</vt:lpstr>
      <vt:lpstr>PowerPoint Presentation</vt:lpstr>
      <vt:lpstr>Campus </vt:lpstr>
      <vt:lpstr>PowerPoint Presentation</vt:lpstr>
      <vt:lpstr>Funding decisions in 2018</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Spallation Source Overview</dc:title>
  <dc:creator>Microsoft Office User</dc:creator>
  <cp:lastModifiedBy>John Womersley</cp:lastModifiedBy>
  <cp:revision>169</cp:revision>
  <cp:lastPrinted>2018-01-08T12:43:49Z</cp:lastPrinted>
  <dcterms:created xsi:type="dcterms:W3CDTF">2017-08-08T08:30:45Z</dcterms:created>
  <dcterms:modified xsi:type="dcterms:W3CDTF">2018-06-25T11:01:57Z</dcterms:modified>
</cp:coreProperties>
</file>