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</p:sldMasterIdLst>
  <p:notesMasterIdLst>
    <p:notesMasterId r:id="rId28"/>
  </p:notesMasterIdLst>
  <p:handoutMasterIdLst>
    <p:handoutMasterId r:id="rId29"/>
  </p:handoutMasterIdLst>
  <p:sldIdLst>
    <p:sldId id="280" r:id="rId3"/>
    <p:sldId id="311" r:id="rId4"/>
    <p:sldId id="312" r:id="rId5"/>
    <p:sldId id="328" r:id="rId6"/>
    <p:sldId id="329" r:id="rId7"/>
    <p:sldId id="336" r:id="rId8"/>
    <p:sldId id="355" r:id="rId9"/>
    <p:sldId id="358" r:id="rId10"/>
    <p:sldId id="360" r:id="rId11"/>
    <p:sldId id="286" r:id="rId12"/>
    <p:sldId id="361" r:id="rId13"/>
    <p:sldId id="351" r:id="rId14"/>
    <p:sldId id="346" r:id="rId15"/>
    <p:sldId id="347" r:id="rId16"/>
    <p:sldId id="340" r:id="rId17"/>
    <p:sldId id="341" r:id="rId18"/>
    <p:sldId id="337" r:id="rId19"/>
    <p:sldId id="362" r:id="rId20"/>
    <p:sldId id="352" r:id="rId21"/>
    <p:sldId id="354" r:id="rId22"/>
    <p:sldId id="363" r:id="rId23"/>
    <p:sldId id="364" r:id="rId24"/>
    <p:sldId id="353" r:id="rId25"/>
    <p:sldId id="350" r:id="rId26"/>
    <p:sldId id="359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>
          <p15:clr>
            <a:srgbClr val="A4A3A4"/>
          </p15:clr>
        </p15:guide>
        <p15:guide id="2" pos="54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E386B"/>
    <a:srgbClr val="2C669E"/>
    <a:srgbClr val="0157A4"/>
    <a:srgbClr val="F8B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9" autoAdjust="0"/>
    <p:restoredTop sz="94609" autoAdjust="0"/>
  </p:normalViewPr>
  <p:slideViewPr>
    <p:cSldViewPr snapToObjects="1" showGuides="1">
      <p:cViewPr varScale="1">
        <p:scale>
          <a:sx n="103" d="100"/>
          <a:sy n="103" d="100"/>
        </p:scale>
        <p:origin x="132" y="48"/>
      </p:cViewPr>
      <p:guideLst>
        <p:guide orient="horz" pos="297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22/06/2018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26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22/06/2018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7210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Why</a:t>
            </a:r>
            <a:r>
              <a:rPr lang="fr-CH" dirty="0" smtClean="0"/>
              <a:t> do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we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need</a:t>
            </a:r>
            <a:r>
              <a:rPr lang="fr-CH" baseline="0" dirty="0" smtClean="0"/>
              <a:t> ARIES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53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0138" y="1239838"/>
            <a:ext cx="44688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DC0D8-6F87-407E-AD4D-90943759FDB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34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1068388"/>
            <a:ext cx="8229600" cy="30321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157A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Espace réservé du titre 1"/>
          <p:cNvSpPr txBox="1">
            <a:spLocks/>
          </p:cNvSpPr>
          <p:nvPr userDrawn="1"/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57A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Cliquez et modifiez le titre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157A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648200" y="990600"/>
            <a:ext cx="4038600" cy="4525963"/>
          </a:xfrm>
        </p:spPr>
        <p:txBody>
          <a:bodyPr vert="horz" wrap="square"/>
          <a:lstStyle>
            <a:lvl1pPr algn="l">
              <a:spcAft>
                <a:spcPts val="0"/>
              </a:spcAft>
              <a:buFont typeface="Arial"/>
              <a:buChar char="•"/>
              <a:defRPr sz="2400" baseline="0"/>
            </a:lvl1pPr>
            <a:lvl2pPr algn="l">
              <a:defRPr sz="20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812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57200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 userDrawn="1"/>
        </p:nvCxnSpPr>
        <p:spPr>
          <a:xfrm>
            <a:off x="4651963" y="1828800"/>
            <a:ext cx="4040188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/>
          <p:cNvSpPr>
            <a:spLocks noGrp="1"/>
          </p:cNvSpPr>
          <p:nvPr>
            <p:ph type="body" idx="13" hasCustomPrompt="1"/>
          </p:nvPr>
        </p:nvSpPr>
        <p:spPr>
          <a:xfrm>
            <a:off x="4654050" y="1066800"/>
            <a:ext cx="4040188" cy="5635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0157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8229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5367338"/>
            <a:ext cx="5486400" cy="195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Espace réservé du titre 1"/>
          <p:cNvSpPr txBox="1">
            <a:spLocks/>
          </p:cNvSpPr>
          <p:nvPr userDrawn="1"/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57A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Cliquez et modifiez le titre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157A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3329145"/>
            <a:ext cx="7924800" cy="603911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FontTx/>
              <a:buNone/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</a:t>
            </a:r>
            <a:r>
              <a:rPr lang="fr-FR" dirty="0" err="1" smtClean="0"/>
              <a:t>presentation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slide 1</a:t>
            </a:r>
          </a:p>
        </p:txBody>
      </p:sp>
      <p:sp>
        <p:nvSpPr>
          <p:cNvPr id="6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5112103"/>
            <a:ext cx="7924800" cy="3782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1800" baseline="0">
                <a:solidFill>
                  <a:srgbClr val="F8B13C"/>
                </a:solidFill>
                <a:latin typeface="Arial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 smtClean="0"/>
              <a:t>Test Name / Organisation</a:t>
            </a:r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4192035"/>
            <a:ext cx="7924800" cy="533110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FontTx/>
              <a:buNone/>
              <a:defRPr sz="30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 smtClean="0"/>
              <a:t>Test venue/date/</a:t>
            </a:r>
            <a:r>
              <a:rPr lang="fr-FR" dirty="0" err="1" smtClean="0"/>
              <a:t>event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3124200"/>
            <a:ext cx="7696200" cy="990600"/>
          </a:xfrm>
          <a:prstGeom prst="rect">
            <a:avLst/>
          </a:prstGeom>
        </p:spPr>
        <p:txBody>
          <a:bodyPr vert="horz" wrap="square"/>
          <a:lstStyle>
            <a:lvl1pPr algn="ctr">
              <a:buNone/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...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dirty="0" smtClean="0"/>
              <a:t>Cliquez et modifiez le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676400" y="6524625"/>
            <a:ext cx="441960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To edit /remove footer: Insert -&gt; Header &amp; Footer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1B4523E-0E60-2F49-A1DB-8E66CE3DE8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Image 7" descr="Aries-Logo-std-L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" y="5867400"/>
            <a:ext cx="1523898" cy="1069884"/>
          </a:xfrm>
          <a:prstGeom prst="rect">
            <a:avLst/>
          </a:prstGeom>
        </p:spPr>
      </p:pic>
      <p:cxnSp>
        <p:nvCxnSpPr>
          <p:cNvPr id="9" name="Connecteur droit 8"/>
          <p:cNvCxnSpPr/>
          <p:nvPr userDrawn="1"/>
        </p:nvCxnSpPr>
        <p:spPr>
          <a:xfrm>
            <a:off x="457200" y="836612"/>
            <a:ext cx="8229600" cy="1588"/>
          </a:xfrm>
          <a:prstGeom prst="line">
            <a:avLst/>
          </a:prstGeom>
          <a:ln>
            <a:solidFill>
              <a:srgbClr val="0157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 userDrawn="1"/>
        </p:nvSpPr>
        <p:spPr>
          <a:xfrm>
            <a:off x="34290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157A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8B13C"/>
        </a:buClr>
        <a:buSzPct val="130000"/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0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srgbClr val="F8B13C"/>
                </a:solidFill>
                <a:latin typeface="Arial"/>
                <a:cs typeface="Arial"/>
              </a:rPr>
              <a:t>ARIES </a:t>
            </a:r>
            <a:r>
              <a:rPr lang="fr-FR" sz="1400" dirty="0" err="1" smtClean="0">
                <a:solidFill>
                  <a:srgbClr val="F8B13C"/>
                </a:solidFill>
                <a:latin typeface="Arial"/>
                <a:cs typeface="Arial"/>
              </a:rPr>
              <a:t>is</a:t>
            </a:r>
            <a:r>
              <a:rPr lang="fr-FR" sz="1400" dirty="0" smtClean="0">
                <a:solidFill>
                  <a:srgbClr val="F8B13C"/>
                </a:solidFill>
                <a:latin typeface="Arial"/>
                <a:cs typeface="Arial"/>
              </a:rPr>
              <a:t> </a:t>
            </a:r>
            <a:r>
              <a:rPr lang="fr-FR" sz="1400" dirty="0" err="1" smtClean="0">
                <a:solidFill>
                  <a:srgbClr val="F8B13C"/>
                </a:solidFill>
                <a:latin typeface="Arial"/>
                <a:cs typeface="Arial"/>
              </a:rPr>
              <a:t>co-funded</a:t>
            </a:r>
            <a:r>
              <a:rPr lang="fr-FR" sz="1400" dirty="0" smtClean="0">
                <a:solidFill>
                  <a:srgbClr val="F8B13C"/>
                </a:solidFill>
                <a:latin typeface="Arial"/>
                <a:cs typeface="Arial"/>
              </a:rPr>
              <a:t> by the </a:t>
            </a:r>
            <a:r>
              <a:rPr lang="fr-FR" sz="1400" dirty="0" err="1" smtClean="0">
                <a:solidFill>
                  <a:srgbClr val="F8B13C"/>
                </a:solidFill>
                <a:latin typeface="Arial"/>
                <a:cs typeface="Arial"/>
              </a:rPr>
              <a:t>European</a:t>
            </a:r>
            <a:r>
              <a:rPr lang="fr-FR" sz="1400" dirty="0" smtClean="0">
                <a:solidFill>
                  <a:srgbClr val="F8B13C"/>
                </a:solidFill>
                <a:latin typeface="Arial"/>
                <a:cs typeface="Arial"/>
              </a:rPr>
              <a:t> Commission Grant Agreement </a:t>
            </a:r>
            <a:r>
              <a:rPr lang="fr-FR" sz="1400" dirty="0" err="1" smtClean="0">
                <a:solidFill>
                  <a:srgbClr val="F8B13C"/>
                </a:solidFill>
                <a:latin typeface="Arial"/>
                <a:cs typeface="Arial"/>
              </a:rPr>
              <a:t>number</a:t>
            </a:r>
            <a:r>
              <a:rPr lang="fr-FR" sz="1400" dirty="0" smtClean="0">
                <a:solidFill>
                  <a:srgbClr val="F8B13C"/>
                </a:solidFill>
                <a:latin typeface="Arial"/>
                <a:cs typeface="Arial"/>
              </a:rPr>
              <a:t> 730871</a:t>
            </a:r>
            <a:endParaRPr lang="en-GB" sz="1400" dirty="0">
              <a:solidFill>
                <a:srgbClr val="F8B13C"/>
              </a:solidFill>
              <a:latin typeface="Arial"/>
              <a:cs typeface="Arial"/>
            </a:endParaRPr>
          </a:p>
        </p:txBody>
      </p:sp>
      <p:pic>
        <p:nvPicPr>
          <p:cNvPr id="8" name="Image 7" descr="ARIE-logo-BL-trans-PPT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3230988" cy="21306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elerue@lal.in2p3.fr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98368/" TargetMode="External"/><Relationship Id="rId2" Type="http://schemas.openxmlformats.org/officeDocument/2006/relationships/hyperlink" Target="https://agenda.infn.it/conferenceDisplay.py?ovw=True&amp;confId=133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efact2018.ust.hk/" TargetMode="External"/><Relationship Id="rId5" Type="http://schemas.openxmlformats.org/officeDocument/2006/relationships/hyperlink" Target="https://agenda.infn.it/confLogin.py?returnURL=https://agenda.infn.it/conferenceDisplay.py?confId%3D14872&amp;confId=14872" TargetMode="External"/><Relationship Id="rId4" Type="http://schemas.openxmlformats.org/officeDocument/2006/relationships/hyperlink" Target="https://indico.cern.ch/event/71924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lls.es/indico/event/128/overview" TargetMode="External"/><Relationship Id="rId2" Type="http://schemas.openxmlformats.org/officeDocument/2006/relationships/hyperlink" Target="http://indico.gsi.de/event/5366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70543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62000" y="2996952"/>
            <a:ext cx="7924800" cy="1933834"/>
          </a:xfrm>
        </p:spPr>
        <p:txBody>
          <a:bodyPr/>
          <a:lstStyle/>
          <a:p>
            <a:r>
              <a:rPr lang="fr-CH" sz="4000" dirty="0" err="1" smtClean="0"/>
              <a:t>ARiES</a:t>
            </a:r>
            <a:r>
              <a:rPr lang="fr-CH" sz="4000" dirty="0" smtClean="0"/>
              <a:t> Progress Report</a:t>
            </a:r>
          </a:p>
          <a:p>
            <a:r>
              <a:rPr lang="fr-CH" sz="4000" dirty="0" smtClean="0"/>
              <a:t>for the TIARA Meeting</a:t>
            </a:r>
          </a:p>
          <a:p>
            <a:endParaRPr lang="fr-CH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92279" y="4989815"/>
            <a:ext cx="7924800" cy="378210"/>
          </a:xfrm>
        </p:spPr>
        <p:txBody>
          <a:bodyPr/>
          <a:lstStyle/>
          <a:p>
            <a:r>
              <a:rPr lang="fr-CH" dirty="0" smtClean="0"/>
              <a:t>M. Vretenar, CERN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94455" y="5517232"/>
            <a:ext cx="7924800" cy="411131"/>
          </a:xfrm>
        </p:spPr>
        <p:txBody>
          <a:bodyPr/>
          <a:lstStyle/>
          <a:p>
            <a:r>
              <a:rPr lang="fr-CH" sz="2400" dirty="0" smtClean="0"/>
              <a:t>Lund, 2</a:t>
            </a:r>
            <a:r>
              <a:rPr lang="fr-CH" sz="2400" dirty="0"/>
              <a:t>5</a:t>
            </a:r>
            <a:r>
              <a:rPr lang="fr-CH" sz="2400" dirty="0" smtClean="0"/>
              <a:t> May 2018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95" y="402067"/>
            <a:ext cx="2670291" cy="14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4000" dirty="0" smtClean="0"/>
              <a:t>ARIES Structure - </a:t>
            </a:r>
            <a:r>
              <a:rPr lang="fr-CH" sz="4000" dirty="0" err="1" smtClean="0"/>
              <a:t>reminder</a:t>
            </a:r>
            <a:endParaRPr lang="en-GB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 descr="C:\Users\vretenar\AppData\Local\Microsoft\Windows\Temporary Internet Files\Content.Outlook\UFYLW7UU\scheme-V3 (003)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40768"/>
            <a:ext cx="84582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4797152"/>
            <a:ext cx="844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 Workpackages: </a:t>
            </a:r>
          </a:p>
          <a:p>
            <a:r>
              <a:rPr lang="en-US" sz="2400" dirty="0"/>
              <a:t>8 </a:t>
            </a:r>
            <a:r>
              <a:rPr lang="en-US" sz="2400" b="1" dirty="0">
                <a:solidFill>
                  <a:srgbClr val="FF0000"/>
                </a:solidFill>
              </a:rPr>
              <a:t>Networks</a:t>
            </a:r>
            <a:r>
              <a:rPr lang="en-US" sz="2400" dirty="0"/>
              <a:t> 5 </a:t>
            </a:r>
            <a:r>
              <a:rPr lang="en-US" sz="2400" b="1" dirty="0">
                <a:solidFill>
                  <a:srgbClr val="FF0000"/>
                </a:solidFill>
              </a:rPr>
              <a:t>Transnational Access</a:t>
            </a:r>
            <a:r>
              <a:rPr lang="en-US" sz="2400" dirty="0"/>
              <a:t>, 5 </a:t>
            </a:r>
            <a:r>
              <a:rPr lang="en-US" sz="2400" b="1" dirty="0">
                <a:solidFill>
                  <a:srgbClr val="FF0000"/>
                </a:solidFill>
              </a:rPr>
              <a:t>Joint Research Activities</a:t>
            </a:r>
            <a:r>
              <a:rPr lang="en-US" sz="2400" dirty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343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Transnational Access </a:t>
            </a:r>
            <a:r>
              <a:rPr lang="fr-CH" dirty="0" err="1" smtClean="0"/>
              <a:t>after</a:t>
            </a:r>
            <a:r>
              <a:rPr lang="fr-CH" dirty="0" smtClean="0"/>
              <a:t> 1 </a:t>
            </a:r>
            <a:r>
              <a:rPr lang="fr-CH" dirty="0" err="1" smtClean="0"/>
              <a:t>year</a:t>
            </a:r>
            <a:r>
              <a:rPr lang="fr-CH" dirty="0" smtClean="0"/>
              <a:t> (/4)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8034" y="836612"/>
            <a:ext cx="8229600" cy="5447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157A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/>
              <a:t>WP9 – </a:t>
            </a:r>
            <a:r>
              <a:rPr lang="en-US" sz="1800" i="1" dirty="0" smtClean="0"/>
              <a:t>Magnet Testing  </a:t>
            </a:r>
            <a:r>
              <a:rPr lang="en-GB" sz="1800" dirty="0" smtClean="0">
                <a:solidFill>
                  <a:prstClr val="black"/>
                </a:solidFill>
              </a:rPr>
              <a:t>CERN </a:t>
            </a:r>
            <a:r>
              <a:rPr lang="en-GB" sz="1800" dirty="0">
                <a:solidFill>
                  <a:prstClr val="black"/>
                </a:solidFill>
              </a:rPr>
              <a:t>well in the </a:t>
            </a:r>
            <a:r>
              <a:rPr lang="en-GB" sz="1800" dirty="0" smtClean="0">
                <a:solidFill>
                  <a:prstClr val="black"/>
                </a:solidFill>
              </a:rPr>
              <a:t>forecasts, </a:t>
            </a:r>
            <a:r>
              <a:rPr lang="en-GB" sz="1800" dirty="0">
                <a:solidFill>
                  <a:prstClr val="black"/>
                </a:solidFill>
              </a:rPr>
              <a:t>FREIA </a:t>
            </a:r>
            <a:r>
              <a:rPr lang="en-GB" sz="1800" dirty="0" smtClean="0">
                <a:solidFill>
                  <a:prstClr val="black"/>
                </a:solidFill>
              </a:rPr>
              <a:t>under </a:t>
            </a:r>
            <a:r>
              <a:rPr lang="en-GB" sz="1800" dirty="0">
                <a:solidFill>
                  <a:prstClr val="black"/>
                </a:solidFill>
              </a:rPr>
              <a:t>construction</a:t>
            </a:r>
          </a:p>
          <a:p>
            <a:r>
              <a:rPr lang="en-US" sz="1800" dirty="0" smtClean="0"/>
              <a:t> </a:t>
            </a:r>
            <a:endParaRPr lang="en-GB" sz="1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8937"/>
              </p:ext>
            </p:extLst>
          </p:nvPr>
        </p:nvGraphicFramePr>
        <p:xfrm>
          <a:off x="432802" y="1353073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val="3666477054"/>
                    </a:ext>
                  </a:extLst>
                </a:gridCol>
                <a:gridCol w="763266">
                  <a:extLst>
                    <a:ext uri="{9D8B030D-6E8A-4147-A177-3AD203B41FA5}">
                      <a16:colId xmlns:a16="http://schemas.microsoft.com/office/drawing/2014/main" val="449761820"/>
                    </a:ext>
                  </a:extLst>
                </a:gridCol>
                <a:gridCol w="1089599">
                  <a:extLst>
                    <a:ext uri="{9D8B030D-6E8A-4147-A177-3AD203B41FA5}">
                      <a16:colId xmlns:a16="http://schemas.microsoft.com/office/drawing/2014/main" val="3078962414"/>
                    </a:ext>
                  </a:extLst>
                </a:gridCol>
                <a:gridCol w="1459503">
                  <a:extLst>
                    <a:ext uri="{9D8B030D-6E8A-4147-A177-3AD203B41FA5}">
                      <a16:colId xmlns:a16="http://schemas.microsoft.com/office/drawing/2014/main" val="35022504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299339892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98443777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MagNet</a:t>
                      </a:r>
                      <a:r>
                        <a:rPr lang="en-GB" sz="1400" baseline="0" dirty="0" smtClean="0">
                          <a:effectLst/>
                        </a:rPr>
                        <a:t> - </a:t>
                      </a:r>
                      <a:r>
                        <a:rPr lang="en-GB" sz="1400" dirty="0" smtClean="0">
                          <a:effectLst/>
                        </a:rPr>
                        <a:t>CERN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62664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637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/>
                      </a:r>
                      <a:br>
                        <a:rPr lang="en-GB" sz="1100" dirty="0" smtClean="0">
                          <a:effectLst/>
                        </a:rPr>
                      </a:b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</a:t>
                      </a:r>
                      <a:endParaRPr lang="en-GB" sz="16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3</a:t>
                      </a:r>
                      <a:endParaRPr lang="en-GB" sz="16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2</a:t>
                      </a:r>
                      <a:endParaRPr lang="en-GB" sz="16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8</a:t>
                      </a:r>
                      <a:endParaRPr lang="en-GB" sz="16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464</a:t>
                      </a:r>
                      <a:endParaRPr lang="en-GB" sz="16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0396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>
                          <a:solidFill>
                            <a:srgbClr val="FF0000"/>
                          </a:solidFill>
                          <a:effectLst/>
                        </a:rPr>
                        <a:t>1,920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28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619219"/>
              </p:ext>
            </p:extLst>
          </p:nvPr>
        </p:nvGraphicFramePr>
        <p:xfrm>
          <a:off x="432802" y="2304683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val="3947696898"/>
                    </a:ext>
                  </a:extLst>
                </a:gridCol>
                <a:gridCol w="763266">
                  <a:extLst>
                    <a:ext uri="{9D8B030D-6E8A-4147-A177-3AD203B41FA5}">
                      <a16:colId xmlns:a16="http://schemas.microsoft.com/office/drawing/2014/main" val="955253932"/>
                    </a:ext>
                  </a:extLst>
                </a:gridCol>
                <a:gridCol w="1089599">
                  <a:extLst>
                    <a:ext uri="{9D8B030D-6E8A-4147-A177-3AD203B41FA5}">
                      <a16:colId xmlns:a16="http://schemas.microsoft.com/office/drawing/2014/main" val="364948905"/>
                    </a:ext>
                  </a:extLst>
                </a:gridCol>
                <a:gridCol w="1459503">
                  <a:extLst>
                    <a:ext uri="{9D8B030D-6E8A-4147-A177-3AD203B41FA5}">
                      <a16:colId xmlns:a16="http://schemas.microsoft.com/office/drawing/2014/main" val="235168455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84424558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60365660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Gersemi</a:t>
                      </a:r>
                      <a:r>
                        <a:rPr lang="en-GB" sz="1400" dirty="0" smtClean="0">
                          <a:effectLst/>
                        </a:rPr>
                        <a:t> – Uppsala Univ.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6859321"/>
                  </a:ext>
                </a:extLst>
              </a:tr>
              <a:tr h="1425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39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i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7676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Foreseen for project (M1-M48)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rgbClr val="FF0000"/>
                          </a:solidFill>
                          <a:effectLst/>
                        </a:rPr>
                        <a:t>2880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97372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53463" y="3399341"/>
            <a:ext cx="8229600" cy="3727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157A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/>
              <a:t>WP10 (TA) – </a:t>
            </a:r>
            <a:r>
              <a:rPr lang="en-US" sz="1800" i="1" dirty="0" smtClean="0"/>
              <a:t>Material Testing </a:t>
            </a:r>
            <a:r>
              <a:rPr lang="en-US" sz="1400" dirty="0" err="1" smtClean="0">
                <a:solidFill>
                  <a:schemeClr val="tx1"/>
                </a:solidFill>
              </a:rPr>
              <a:t>HiRadMat</a:t>
            </a:r>
            <a:r>
              <a:rPr lang="en-US" sz="1400" dirty="0" smtClean="0">
                <a:solidFill>
                  <a:schemeClr val="tx1"/>
                </a:solidFill>
              </a:rPr>
              <a:t> will stop end 2019, GSI is just restarting</a:t>
            </a:r>
            <a:r>
              <a:rPr lang="en-US" sz="1800" dirty="0" smtClean="0"/>
              <a:t> </a:t>
            </a:r>
            <a:endParaRPr lang="en-GB" sz="1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84765"/>
              </p:ext>
            </p:extLst>
          </p:nvPr>
        </p:nvGraphicFramePr>
        <p:xfrm>
          <a:off x="425718" y="3772100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155561479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17097"/>
                    </a:ext>
                  </a:extLst>
                </a:gridCol>
                <a:gridCol w="844753">
                  <a:extLst>
                    <a:ext uri="{9D8B030D-6E8A-4147-A177-3AD203B41FA5}">
                      <a16:colId xmlns:a16="http://schemas.microsoft.com/office/drawing/2014/main" val="2564124975"/>
                    </a:ext>
                  </a:extLst>
                </a:gridCol>
                <a:gridCol w="1459503">
                  <a:extLst>
                    <a:ext uri="{9D8B030D-6E8A-4147-A177-3AD203B41FA5}">
                      <a16:colId xmlns:a16="http://schemas.microsoft.com/office/drawing/2014/main" val="422482726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38139085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9899201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 smtClean="0">
                          <a:effectLst/>
                        </a:rPr>
                        <a:t>HiRadMat</a:t>
                      </a:r>
                      <a:r>
                        <a:rPr lang="en-GB" sz="1400" baseline="0" dirty="0" smtClean="0">
                          <a:effectLst/>
                        </a:rPr>
                        <a:t> - </a:t>
                      </a:r>
                      <a:r>
                        <a:rPr lang="en-GB" sz="1400" dirty="0" smtClean="0">
                          <a:effectLst/>
                        </a:rPr>
                        <a:t>CERN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26843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383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36 (13*)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600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3808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i="0" dirty="0" smtClean="0">
                          <a:solidFill>
                            <a:srgbClr val="FF0000"/>
                          </a:solidFill>
                          <a:effectLst/>
                        </a:rPr>
                        <a:t>200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13241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516308"/>
              </p:ext>
            </p:extLst>
          </p:nvPr>
        </p:nvGraphicFramePr>
        <p:xfrm>
          <a:off x="441354" y="4924680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6670">
                  <a:extLst>
                    <a:ext uri="{9D8B030D-6E8A-4147-A177-3AD203B41FA5}">
                      <a16:colId xmlns:a16="http://schemas.microsoft.com/office/drawing/2014/main" val="155561479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17097"/>
                    </a:ext>
                  </a:extLst>
                </a:gridCol>
                <a:gridCol w="830675">
                  <a:extLst>
                    <a:ext uri="{9D8B030D-6E8A-4147-A177-3AD203B41FA5}">
                      <a16:colId xmlns:a16="http://schemas.microsoft.com/office/drawing/2014/main" val="2564124975"/>
                    </a:ext>
                  </a:extLst>
                </a:gridCol>
                <a:gridCol w="1473581">
                  <a:extLst>
                    <a:ext uri="{9D8B030D-6E8A-4147-A177-3AD203B41FA5}">
                      <a16:colId xmlns:a16="http://schemas.microsoft.com/office/drawing/2014/main" val="4224827262"/>
                    </a:ext>
                  </a:extLst>
                </a:gridCol>
                <a:gridCol w="1426082">
                  <a:extLst>
                    <a:ext uri="{9D8B030D-6E8A-4147-A177-3AD203B41FA5}">
                      <a16:colId xmlns:a16="http://schemas.microsoft.com/office/drawing/2014/main" val="138139085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9899201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M-branch - GSI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26843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383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3808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 smtClean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i="0" dirty="0" smtClean="0">
                          <a:solidFill>
                            <a:srgbClr val="FF0000"/>
                          </a:solidFill>
                          <a:effectLst/>
                        </a:rPr>
                        <a:t>480</a:t>
                      </a:r>
                      <a:endParaRPr lang="en-GB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13241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5625" y="4653724"/>
            <a:ext cx="6493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/>
              <a:t>* </a:t>
            </a:r>
            <a:r>
              <a:rPr lang="fr-CH" sz="1400" dirty="0" err="1" smtClean="0"/>
              <a:t>With</a:t>
            </a:r>
            <a:r>
              <a:rPr lang="fr-CH" sz="1400" dirty="0" smtClean="0"/>
              <a:t> </a:t>
            </a:r>
            <a:r>
              <a:rPr lang="fr-CH" sz="1400" dirty="0" err="1" smtClean="0"/>
              <a:t>financial</a:t>
            </a:r>
            <a:r>
              <a:rPr lang="fr-CH" sz="1400" dirty="0" smtClean="0"/>
              <a:t> support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2926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561974"/>
          </a:xfrm>
        </p:spPr>
        <p:txBody>
          <a:bodyPr/>
          <a:lstStyle/>
          <a:p>
            <a:r>
              <a:rPr lang="en-US" dirty="0" smtClean="0"/>
              <a:t>Status of WP11 - </a:t>
            </a:r>
            <a:r>
              <a:rPr lang="en-GB" dirty="0" smtClean="0"/>
              <a:t>elec. </a:t>
            </a:r>
            <a:r>
              <a:rPr lang="en-GB" dirty="0"/>
              <a:t>and proton beam testing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12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747" y="1065893"/>
            <a:ext cx="870850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ANKA/KARA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@ KIT: </a:t>
            </a:r>
            <a:r>
              <a:rPr lang="en-US" dirty="0" smtClean="0">
                <a:solidFill>
                  <a:prstClr val="black"/>
                </a:solidFill>
              </a:rPr>
              <a:t>in </a:t>
            </a:r>
            <a:r>
              <a:rPr lang="en-US" dirty="0">
                <a:solidFill>
                  <a:prstClr val="black"/>
                </a:solidFill>
              </a:rPr>
              <a:t>operation and ready for TNA User requests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FLUTE @ KIT: </a:t>
            </a:r>
            <a:r>
              <a:rPr lang="fr-FR" dirty="0"/>
              <a:t>i</a:t>
            </a:r>
            <a:r>
              <a:rPr lang="fr-FR" dirty="0" smtClean="0"/>
              <a:t>n </a:t>
            </a:r>
            <a:r>
              <a:rPr lang="fr-FR" dirty="0" err="1" smtClean="0"/>
              <a:t>commissioning</a:t>
            </a:r>
            <a:r>
              <a:rPr lang="fr-FR" dirty="0" smtClean="0"/>
              <a:t>. First </a:t>
            </a:r>
            <a:r>
              <a:rPr lang="fr-FR" dirty="0"/>
              <a:t>TNA </a:t>
            </a:r>
            <a:r>
              <a:rPr lang="fr-FR" dirty="0" err="1"/>
              <a:t>Proposal</a:t>
            </a:r>
            <a:r>
              <a:rPr lang="fr-FR" dirty="0"/>
              <a:t> in </a:t>
            </a:r>
            <a:r>
              <a:rPr lang="fr-FR" dirty="0" err="1" smtClean="0"/>
              <a:t>preparation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IPHI @ CEA: beam restarted as expected end of 2017. Two requests are being discussed (proton beam in September, neutrons beg. 2019)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SINBAD @ DESY: under installation, availability Spring 2019 confirmed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VELA @ STFC: delay in commissioning, beam will be available Q4 2018. Two groups preparing requests. </a:t>
            </a:r>
          </a:p>
          <a:p>
            <a:pPr defTabSz="457200"/>
            <a:r>
              <a:rPr lang="en-GB" sz="2000" b="1" dirty="0" smtClean="0">
                <a:solidFill>
                  <a:srgbClr val="FF0000"/>
                </a:solidFill>
                <a:latin typeface="Calibri"/>
              </a:rPr>
              <a:t>No access provided within ARIES yet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	</a:t>
            </a:r>
          </a:p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Open issues: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Delay in commissioning (FLUTE, VELA)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Difficulties to match requests and beam characteristics (IPHI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fr-CH" dirty="0" err="1" smtClean="0">
                <a:solidFill>
                  <a:prstClr val="black"/>
                </a:solidFill>
                <a:latin typeface="Calibri"/>
              </a:rPr>
              <a:t>Misunderstanding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KIT on the TNA management</a:t>
            </a:r>
          </a:p>
          <a:p>
            <a:pPr defTabSz="457200"/>
            <a:r>
              <a:rPr lang="fr-CH" dirty="0" smtClean="0">
                <a:solidFill>
                  <a:prstClr val="black"/>
                </a:solidFill>
                <a:latin typeface="Calibri"/>
              </a:rPr>
              <a:t>Actions: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fr-CH" dirty="0" err="1" smtClean="0">
                <a:solidFill>
                  <a:prstClr val="black"/>
                </a:solidFill>
                <a:latin typeface="Calibri"/>
              </a:rPr>
              <a:t>Advertisement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Conferences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Beam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Instrumentation, Linac) and on web sites.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prstClr val="black"/>
                </a:solidFill>
                <a:latin typeface="Calibri"/>
              </a:rPr>
              <a:t>Contacts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KIT to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solve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problem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retroactively</a:t>
            </a:r>
            <a:endParaRPr lang="fr-CH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fr-CH" dirty="0" err="1" smtClean="0">
                <a:solidFill>
                  <a:prstClr val="black"/>
                </a:solidFill>
                <a:latin typeface="Calibri"/>
              </a:rPr>
              <a:t>Dynamic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TNA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access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could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help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reduce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pressure on WP11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fr-CH" dirty="0" smtClean="0">
                <a:solidFill>
                  <a:prstClr val="black"/>
                </a:solidFill>
                <a:latin typeface="Calibri"/>
              </a:rPr>
              <a:t>Will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revise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situation at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September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SC meeting</a:t>
            </a:r>
          </a:p>
          <a:p>
            <a:pPr defTabSz="457200"/>
            <a:endParaRPr lang="fr-CH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59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WP11 – 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Testing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151874"/>
              </p:ext>
            </p:extLst>
          </p:nvPr>
        </p:nvGraphicFramePr>
        <p:xfrm>
          <a:off x="457200" y="916546"/>
          <a:ext cx="8229600" cy="96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29017667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6953405"/>
                    </a:ext>
                  </a:extLst>
                </a:gridCol>
                <a:gridCol w="772745">
                  <a:extLst>
                    <a:ext uri="{9D8B030D-6E8A-4147-A177-3AD203B41FA5}">
                      <a16:colId xmlns:a16="http://schemas.microsoft.com/office/drawing/2014/main" val="712493252"/>
                    </a:ext>
                  </a:extLst>
                </a:gridCol>
                <a:gridCol w="1459503">
                  <a:extLst>
                    <a:ext uri="{9D8B030D-6E8A-4147-A177-3AD203B41FA5}">
                      <a16:colId xmlns:a16="http://schemas.microsoft.com/office/drawing/2014/main" val="60868365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1114113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446354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ANKA – KIT**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343171"/>
                  </a:ext>
                </a:extLst>
              </a:tr>
              <a:tr h="1499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60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83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480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812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66373"/>
              </p:ext>
            </p:extLst>
          </p:nvPr>
        </p:nvGraphicFramePr>
        <p:xfrm>
          <a:off x="457200" y="1930647"/>
          <a:ext cx="8229600" cy="96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29017667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6953405"/>
                    </a:ext>
                  </a:extLst>
                </a:gridCol>
                <a:gridCol w="772745">
                  <a:extLst>
                    <a:ext uri="{9D8B030D-6E8A-4147-A177-3AD203B41FA5}">
                      <a16:colId xmlns:a16="http://schemas.microsoft.com/office/drawing/2014/main" val="712493252"/>
                    </a:ext>
                  </a:extLst>
                </a:gridCol>
                <a:gridCol w="1459503">
                  <a:extLst>
                    <a:ext uri="{9D8B030D-6E8A-4147-A177-3AD203B41FA5}">
                      <a16:colId xmlns:a16="http://schemas.microsoft.com/office/drawing/2014/main" val="60868365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1114113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446354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FLUTE – KIT**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3431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60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83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320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812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222140"/>
              </p:ext>
            </p:extLst>
          </p:nvPr>
        </p:nvGraphicFramePr>
        <p:xfrm>
          <a:off x="457200" y="2952159"/>
          <a:ext cx="8229600" cy="96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4155">
                  <a:extLst>
                    <a:ext uri="{9D8B030D-6E8A-4147-A177-3AD203B41FA5}">
                      <a16:colId xmlns:a16="http://schemas.microsoft.com/office/drawing/2014/main" val="29017667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6953405"/>
                    </a:ext>
                  </a:extLst>
                </a:gridCol>
                <a:gridCol w="781182">
                  <a:extLst>
                    <a:ext uri="{9D8B030D-6E8A-4147-A177-3AD203B41FA5}">
                      <a16:colId xmlns:a16="http://schemas.microsoft.com/office/drawing/2014/main" val="712493252"/>
                    </a:ext>
                  </a:extLst>
                </a:gridCol>
                <a:gridCol w="1451066">
                  <a:extLst>
                    <a:ext uri="{9D8B030D-6E8A-4147-A177-3AD203B41FA5}">
                      <a16:colId xmlns:a16="http://schemas.microsoft.com/office/drawing/2014/main" val="608683650"/>
                    </a:ext>
                  </a:extLst>
                </a:gridCol>
                <a:gridCol w="1448597">
                  <a:extLst>
                    <a:ext uri="{9D8B030D-6E8A-4147-A177-3AD203B41FA5}">
                      <a16:colId xmlns:a16="http://schemas.microsoft.com/office/drawing/2014/main" val="91114113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446354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IPHI - CEA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3431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60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83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72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1440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812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39405"/>
              </p:ext>
            </p:extLst>
          </p:nvPr>
        </p:nvGraphicFramePr>
        <p:xfrm>
          <a:off x="457200" y="3973671"/>
          <a:ext cx="8229600" cy="96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4155">
                  <a:extLst>
                    <a:ext uri="{9D8B030D-6E8A-4147-A177-3AD203B41FA5}">
                      <a16:colId xmlns:a16="http://schemas.microsoft.com/office/drawing/2014/main" val="29017667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6953405"/>
                    </a:ext>
                  </a:extLst>
                </a:gridCol>
                <a:gridCol w="781182">
                  <a:extLst>
                    <a:ext uri="{9D8B030D-6E8A-4147-A177-3AD203B41FA5}">
                      <a16:colId xmlns:a16="http://schemas.microsoft.com/office/drawing/2014/main" val="712493252"/>
                    </a:ext>
                  </a:extLst>
                </a:gridCol>
                <a:gridCol w="1451066">
                  <a:extLst>
                    <a:ext uri="{9D8B030D-6E8A-4147-A177-3AD203B41FA5}">
                      <a16:colId xmlns:a16="http://schemas.microsoft.com/office/drawing/2014/main" val="608683650"/>
                    </a:ext>
                  </a:extLst>
                </a:gridCol>
                <a:gridCol w="1448597">
                  <a:extLst>
                    <a:ext uri="{9D8B030D-6E8A-4147-A177-3AD203B41FA5}">
                      <a16:colId xmlns:a16="http://schemas.microsoft.com/office/drawing/2014/main" val="91114113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446354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SINBAD - DESY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en-GB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3431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60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83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630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8128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22921"/>
              </p:ext>
            </p:extLst>
          </p:nvPr>
        </p:nvGraphicFramePr>
        <p:xfrm>
          <a:off x="457200" y="5008171"/>
          <a:ext cx="8229600" cy="962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4155">
                  <a:extLst>
                    <a:ext uri="{9D8B030D-6E8A-4147-A177-3AD203B41FA5}">
                      <a16:colId xmlns:a16="http://schemas.microsoft.com/office/drawing/2014/main" val="290176678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6953405"/>
                    </a:ext>
                  </a:extLst>
                </a:gridCol>
                <a:gridCol w="781182">
                  <a:extLst>
                    <a:ext uri="{9D8B030D-6E8A-4147-A177-3AD203B41FA5}">
                      <a16:colId xmlns:a16="http://schemas.microsoft.com/office/drawing/2014/main" val="712493252"/>
                    </a:ext>
                  </a:extLst>
                </a:gridCol>
                <a:gridCol w="1451066">
                  <a:extLst>
                    <a:ext uri="{9D8B030D-6E8A-4147-A177-3AD203B41FA5}">
                      <a16:colId xmlns:a16="http://schemas.microsoft.com/office/drawing/2014/main" val="608683650"/>
                    </a:ext>
                  </a:extLst>
                </a:gridCol>
                <a:gridCol w="1448597">
                  <a:extLst>
                    <a:ext uri="{9D8B030D-6E8A-4147-A177-3AD203B41FA5}">
                      <a16:colId xmlns:a16="http://schemas.microsoft.com/office/drawing/2014/main" val="911141131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10446354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VELA – STFC**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93431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60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r>
                        <a:rPr lang="en-GB" sz="1100" dirty="0" smtClean="0">
                          <a:effectLst/>
                        </a:rPr>
                        <a:t>(</a:t>
                      </a:r>
                      <a:r>
                        <a:rPr lang="en-GB" sz="1100" dirty="0">
                          <a:effectLst/>
                        </a:rPr>
                        <a:t>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83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336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8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71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WP12 – RF </a:t>
            </a:r>
            <a:r>
              <a:rPr lang="fr-CH" dirty="0" err="1" smtClean="0"/>
              <a:t>testing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002919"/>
              </p:ext>
            </p:extLst>
          </p:nvPr>
        </p:nvGraphicFramePr>
        <p:xfrm>
          <a:off x="457200" y="1026914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428504677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084947017"/>
                    </a:ext>
                  </a:extLst>
                </a:gridCol>
                <a:gridCol w="772745">
                  <a:extLst>
                    <a:ext uri="{9D8B030D-6E8A-4147-A177-3AD203B41FA5}">
                      <a16:colId xmlns:a16="http://schemas.microsoft.com/office/drawing/2014/main" val="1655430428"/>
                    </a:ext>
                  </a:extLst>
                </a:gridCol>
                <a:gridCol w="1315487">
                  <a:extLst>
                    <a:ext uri="{9D8B030D-6E8A-4147-A177-3AD203B41FA5}">
                      <a16:colId xmlns:a16="http://schemas.microsoft.com/office/drawing/2014/main" val="30163388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587564926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56697872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HNOSS – Uppsala Univ.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73797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362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136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5505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2880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57778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009563"/>
              </p:ext>
            </p:extLst>
          </p:nvPr>
        </p:nvGraphicFramePr>
        <p:xfrm>
          <a:off x="457200" y="2276872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428504677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084947017"/>
                    </a:ext>
                  </a:extLst>
                </a:gridCol>
                <a:gridCol w="844753">
                  <a:extLst>
                    <a:ext uri="{9D8B030D-6E8A-4147-A177-3AD203B41FA5}">
                      <a16:colId xmlns:a16="http://schemas.microsoft.com/office/drawing/2014/main" val="1655430428"/>
                    </a:ext>
                  </a:extLst>
                </a:gridCol>
                <a:gridCol w="1315487">
                  <a:extLst>
                    <a:ext uri="{9D8B030D-6E8A-4147-A177-3AD203B41FA5}">
                      <a16:colId xmlns:a16="http://schemas.microsoft.com/office/drawing/2014/main" val="301633886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587564926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56697872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Xbox</a:t>
                      </a:r>
                      <a:r>
                        <a:rPr lang="en-GB" sz="1400" baseline="0" dirty="0" smtClean="0">
                          <a:effectLst/>
                        </a:rPr>
                        <a:t> - </a:t>
                      </a:r>
                      <a:r>
                        <a:rPr lang="en-GB" sz="1400" dirty="0" smtClean="0">
                          <a:effectLst/>
                        </a:rPr>
                        <a:t>CERN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73797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362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 (1*)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5505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6000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57778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552" y="3284984"/>
            <a:ext cx="649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Still</a:t>
            </a:r>
            <a:r>
              <a:rPr lang="fr-CH" dirty="0" smtClean="0"/>
              <a:t> far </a:t>
            </a:r>
            <a:r>
              <a:rPr lang="fr-CH" dirty="0" err="1" smtClean="0"/>
              <a:t>from</a:t>
            </a:r>
            <a:r>
              <a:rPr lang="fr-CH" dirty="0" smtClean="0"/>
              <a:t> objectives for </a:t>
            </a:r>
            <a:r>
              <a:rPr lang="fr-CH" dirty="0" err="1" smtClean="0"/>
              <a:t>both</a:t>
            </a:r>
            <a:r>
              <a:rPr lang="fr-CH" dirty="0" smtClean="0"/>
              <a:t> </a:t>
            </a:r>
            <a:r>
              <a:rPr lang="fr-CH" dirty="0" err="1" smtClean="0"/>
              <a:t>facilities</a:t>
            </a:r>
            <a:r>
              <a:rPr lang="fr-CH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030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WP13 </a:t>
            </a:r>
            <a:r>
              <a:rPr lang="en-US" dirty="0" smtClean="0"/>
              <a:t>– </a:t>
            </a:r>
            <a:r>
              <a:rPr lang="en-US" i="1" dirty="0" smtClean="0"/>
              <a:t>Plasma beam testing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746" y="980728"/>
            <a:ext cx="87085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One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experiment campaign performed at UHI100 facility (CEA LIDYL)</a:t>
            </a:r>
          </a:p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Lund LULAL facility upgraded in 2017, ready to welcome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users – but no news!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APOLLON facility has started commissioning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process</a:t>
            </a:r>
          </a:p>
          <a:p>
            <a:pPr defTabSz="457200"/>
            <a:endParaRPr lang="fr-CH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fr-CH" dirty="0" smtClean="0">
                <a:solidFill>
                  <a:prstClr val="black"/>
                </a:solidFill>
                <a:latin typeface="Calibri"/>
              </a:rPr>
              <a:t>Agreement: participation to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commissioning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of APOLLON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will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count as TNA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experiment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 (machine </a:t>
            </a:r>
            <a:r>
              <a:rPr lang="fr-CH" dirty="0" err="1" smtClean="0">
                <a:solidFill>
                  <a:prstClr val="black"/>
                </a:solidFill>
                <a:latin typeface="Calibri"/>
              </a:rPr>
              <a:t>experiments</a:t>
            </a:r>
            <a:r>
              <a:rPr lang="fr-CH" dirty="0" smtClean="0">
                <a:solidFill>
                  <a:prstClr val="black"/>
                </a:solidFill>
                <a:latin typeface="Calibri"/>
              </a:rPr>
              <a:t>!).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698012"/>
              </p:ext>
            </p:extLst>
          </p:nvPr>
        </p:nvGraphicFramePr>
        <p:xfrm>
          <a:off x="427065" y="2799645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8576">
                  <a:extLst>
                    <a:ext uri="{9D8B030D-6E8A-4147-A177-3AD203B41FA5}">
                      <a16:colId xmlns:a16="http://schemas.microsoft.com/office/drawing/2014/main" val="13852117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57336315"/>
                    </a:ext>
                  </a:extLst>
                </a:gridCol>
                <a:gridCol w="916761">
                  <a:extLst>
                    <a:ext uri="{9D8B030D-6E8A-4147-A177-3AD203B41FA5}">
                      <a16:colId xmlns:a16="http://schemas.microsoft.com/office/drawing/2014/main" val="3334836382"/>
                    </a:ext>
                  </a:extLst>
                </a:gridCol>
                <a:gridCol w="1603519">
                  <a:extLst>
                    <a:ext uri="{9D8B030D-6E8A-4147-A177-3AD203B41FA5}">
                      <a16:colId xmlns:a16="http://schemas.microsoft.com/office/drawing/2014/main" val="364902541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07755742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422975742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APOLLON - CNRS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91593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119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697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48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152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26708"/>
              </p:ext>
            </p:extLst>
          </p:nvPr>
        </p:nvGraphicFramePr>
        <p:xfrm>
          <a:off x="412707" y="3772095"/>
          <a:ext cx="8229600" cy="983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316">
                  <a:extLst>
                    <a:ext uri="{9D8B030D-6E8A-4147-A177-3AD203B41FA5}">
                      <a16:colId xmlns:a16="http://schemas.microsoft.com/office/drawing/2014/main" val="13852117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57336315"/>
                    </a:ext>
                  </a:extLst>
                </a:gridCol>
                <a:gridCol w="904021">
                  <a:extLst>
                    <a:ext uri="{9D8B030D-6E8A-4147-A177-3AD203B41FA5}">
                      <a16:colId xmlns:a16="http://schemas.microsoft.com/office/drawing/2014/main" val="3334836382"/>
                    </a:ext>
                  </a:extLst>
                </a:gridCol>
                <a:gridCol w="1616259">
                  <a:extLst>
                    <a:ext uri="{9D8B030D-6E8A-4147-A177-3AD203B41FA5}">
                      <a16:colId xmlns:a16="http://schemas.microsoft.com/office/drawing/2014/main" val="3649025410"/>
                    </a:ext>
                  </a:extLst>
                </a:gridCol>
                <a:gridCol w="1283404">
                  <a:extLst>
                    <a:ext uri="{9D8B030D-6E8A-4147-A177-3AD203B41FA5}">
                      <a16:colId xmlns:a16="http://schemas.microsoft.com/office/drawing/2014/main" val="407755742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422975742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LIDYL</a:t>
                      </a:r>
                      <a:r>
                        <a:rPr lang="en-GB" sz="1400" baseline="0" dirty="0" smtClean="0">
                          <a:effectLst/>
                        </a:rPr>
                        <a:t> - CEA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User-projects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91593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Submitted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Selected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119491"/>
                  </a:ext>
                </a:extLst>
              </a:tr>
              <a:tr h="375771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152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697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640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15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5019"/>
              </p:ext>
            </p:extLst>
          </p:nvPr>
        </p:nvGraphicFramePr>
        <p:xfrm>
          <a:off x="400780" y="4791309"/>
          <a:ext cx="8229600" cy="96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8576">
                  <a:extLst>
                    <a:ext uri="{9D8B030D-6E8A-4147-A177-3AD203B41FA5}">
                      <a16:colId xmlns:a16="http://schemas.microsoft.com/office/drawing/2014/main" val="138521170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957336315"/>
                    </a:ext>
                  </a:extLst>
                </a:gridCol>
                <a:gridCol w="916761">
                  <a:extLst>
                    <a:ext uri="{9D8B030D-6E8A-4147-A177-3AD203B41FA5}">
                      <a16:colId xmlns:a16="http://schemas.microsoft.com/office/drawing/2014/main" val="3334836382"/>
                    </a:ext>
                  </a:extLst>
                </a:gridCol>
                <a:gridCol w="1603519">
                  <a:extLst>
                    <a:ext uri="{9D8B030D-6E8A-4147-A177-3AD203B41FA5}">
                      <a16:colId xmlns:a16="http://schemas.microsoft.com/office/drawing/2014/main" val="364902541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077557427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422975742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LULAL – ULUND**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User-projects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Users supported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Units of access      (1 h)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91593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Submitted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Selected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Supported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119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Year 1 </a:t>
                      </a:r>
                      <a:br>
                        <a:rPr lang="en-GB" sz="1100" dirty="0">
                          <a:effectLst/>
                        </a:rPr>
                      </a:br>
                      <a:r>
                        <a:rPr lang="en-GB" sz="1100" dirty="0">
                          <a:effectLst/>
                        </a:rPr>
                        <a:t>(M1-M12)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</a:t>
                      </a:r>
                      <a:endParaRPr lang="en-GB" sz="16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697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Foreseen for project (M1-M48)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36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CH" sz="160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480</a:t>
                      </a:r>
                      <a:endParaRPr lang="en-GB" sz="160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1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58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 descr="MOOC_in_Landsc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21" y="620689"/>
            <a:ext cx="3442387" cy="304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1514"/>
            <a:ext cx="8229600" cy="561974"/>
          </a:xfrm>
        </p:spPr>
        <p:txBody>
          <a:bodyPr/>
          <a:lstStyle/>
          <a:p>
            <a:r>
              <a:rPr lang="en-US" sz="2800" dirty="0" smtClean="0"/>
              <a:t>Highlights: Massive Online Open Course on Accelerator Science and Technology (N. Delerue)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16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524053" y="4581128"/>
            <a:ext cx="8229600" cy="2252378"/>
          </a:xfrm>
        </p:spPr>
        <p:txBody>
          <a:bodyPr>
            <a:normAutofit/>
          </a:bodyPr>
          <a:lstStyle/>
          <a:p>
            <a:r>
              <a:rPr lang="en-GB" sz="1400" dirty="0" smtClean="0"/>
              <a:t>will </a:t>
            </a:r>
            <a:r>
              <a:rPr lang="en-GB" sz="1400" dirty="0" smtClean="0"/>
              <a:t>address the main recommendation from the TIARA education report.</a:t>
            </a:r>
          </a:p>
          <a:p>
            <a:r>
              <a:rPr lang="en-GB" sz="1400" dirty="0" smtClean="0"/>
              <a:t>The syllabus is defined.</a:t>
            </a:r>
          </a:p>
          <a:p>
            <a:r>
              <a:rPr lang="en-GB" sz="1400" dirty="0" smtClean="0"/>
              <a:t>Topics coordinators identified for the introductory courses.</a:t>
            </a:r>
          </a:p>
          <a:p>
            <a:r>
              <a:rPr lang="en-GB" sz="1400" dirty="0" smtClean="0"/>
              <a:t>Lecturers are being identified </a:t>
            </a:r>
            <a:r>
              <a:rPr lang="en-GB" sz="1400" dirty="0"/>
              <a:t>for the introductory </a:t>
            </a:r>
            <a:r>
              <a:rPr lang="en-GB" sz="1400" dirty="0" smtClean="0"/>
              <a:t>courses.</a:t>
            </a:r>
          </a:p>
          <a:p>
            <a:r>
              <a:rPr lang="en-GB" sz="1400" dirty="0" smtClean="0"/>
              <a:t>Finding topics coordinators was more difficult than expected =&gt; if you know people who might be interested in coordinating one of the topics of the advanced modules, email </a:t>
            </a:r>
            <a:r>
              <a:rPr lang="en-GB" sz="1400" dirty="0" smtClean="0"/>
              <a:t>(</a:t>
            </a:r>
            <a:r>
              <a:rPr lang="en-GB" sz="1400" dirty="0" smtClean="0">
                <a:hlinkClick r:id="rId3"/>
              </a:rPr>
              <a:t>delerue@lal.in2p3.fr</a:t>
            </a:r>
            <a:r>
              <a:rPr lang="en-GB" sz="1400" dirty="0" smtClean="0"/>
              <a:t>).</a:t>
            </a:r>
          </a:p>
          <a:p>
            <a:r>
              <a:rPr lang="en-GB" sz="1400" dirty="0" smtClean="0"/>
              <a:t>Strong interest at IPAC’18.</a:t>
            </a:r>
          </a:p>
          <a:p>
            <a:r>
              <a:rPr lang="en-GB" sz="1400" dirty="0" smtClean="0"/>
              <a:t>Project on schedule for a delivery before May 2020 (probably autumn 2019).</a:t>
            </a:r>
          </a:p>
          <a:p>
            <a:endParaRPr lang="en-GB" sz="1400" dirty="0" smtClean="0"/>
          </a:p>
          <a:p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Target: </a:t>
            </a:r>
            <a:r>
              <a:rPr lang="fr-CH" dirty="0" err="1" smtClean="0"/>
              <a:t>students</a:t>
            </a:r>
            <a:r>
              <a:rPr lang="fr-CH" dirty="0" smtClean="0"/>
              <a:t> at end of 1st cycle, </a:t>
            </a:r>
            <a:r>
              <a:rPr lang="fr-CH" dirty="0" err="1" smtClean="0"/>
              <a:t>before</a:t>
            </a:r>
            <a:r>
              <a:rPr lang="fr-CH" dirty="0" smtClean="0"/>
              <a:t> </a:t>
            </a:r>
            <a:r>
              <a:rPr lang="fr-CH" dirty="0" err="1" smtClean="0"/>
              <a:t>they</a:t>
            </a:r>
            <a:r>
              <a:rPr lang="fr-CH" dirty="0" smtClean="0"/>
              <a:t> go to JUAS or CAS (+</a:t>
            </a:r>
            <a:r>
              <a:rPr lang="fr-CH" dirty="0" err="1" smtClean="0"/>
              <a:t>outreach</a:t>
            </a:r>
            <a:r>
              <a:rPr lang="fr-CH" dirty="0" smtClean="0"/>
              <a:t>?)</a:t>
            </a:r>
          </a:p>
          <a:p>
            <a:r>
              <a:rPr lang="fr-CH" dirty="0" smtClean="0"/>
              <a:t>Note: </a:t>
            </a:r>
            <a:r>
              <a:rPr lang="en-GB" dirty="0"/>
              <a:t>A MOOC is not a normal lecture</a:t>
            </a:r>
            <a:r>
              <a:rPr lang="en-GB" dirty="0" smtClean="0"/>
              <a:t>. It can </a:t>
            </a:r>
            <a:r>
              <a:rPr lang="en-GB" dirty="0"/>
              <a:t>be watched “concept by concept” when students have time</a:t>
            </a:r>
            <a:r>
              <a:rPr lang="en-GB" dirty="0" smtClean="0"/>
              <a:t>. Optimum duration of a “concept” 6-9 min, can be replayed several times. 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19" y="2852936"/>
            <a:ext cx="5215636" cy="1509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95936" y="3865981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4 modules for 10 </a:t>
            </a:r>
            <a:r>
              <a:rPr lang="fr-CH" dirty="0" err="1" smtClean="0"/>
              <a:t>hrs</a:t>
            </a:r>
            <a:r>
              <a:rPr lang="fr-CH" dirty="0" smtClean="0"/>
              <a:t>. total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05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61974"/>
          </a:xfrm>
        </p:spPr>
        <p:txBody>
          <a:bodyPr/>
          <a:lstStyle/>
          <a:p>
            <a:r>
              <a:rPr lang="en-US" dirty="0" smtClean="0"/>
              <a:t>Highlights</a:t>
            </a:r>
            <a:r>
              <a:rPr lang="en-US" dirty="0" smtClean="0"/>
              <a:t> </a:t>
            </a:r>
            <a:r>
              <a:rPr lang="en-US" dirty="0" smtClean="0"/>
              <a:t>WP6 – </a:t>
            </a:r>
            <a:r>
              <a:rPr lang="en-US" sz="2400" i="1" dirty="0" smtClean="0"/>
              <a:t>Accelerator Performance &amp; Concepts</a:t>
            </a:r>
            <a:r>
              <a:rPr lang="en-US" sz="2400" dirty="0" smtClean="0"/>
              <a:t> 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17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08720"/>
            <a:ext cx="8926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Coordinator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: F. Zimmermann (</a:t>
            </a:r>
            <a:r>
              <a:rPr lang="fr-CH" b="1" dirty="0" err="1" smtClean="0">
                <a:solidFill>
                  <a:prstClr val="black"/>
                </a:solidFill>
                <a:latin typeface="Calibri"/>
              </a:rPr>
              <a:t>deputy</a:t>
            </a:r>
            <a:r>
              <a:rPr lang="fr-CH" b="1" dirty="0" smtClean="0">
                <a:solidFill>
                  <a:prstClr val="black"/>
                </a:solidFill>
                <a:latin typeface="Calibri"/>
              </a:rPr>
              <a:t>: G. Franchetti)</a:t>
            </a:r>
            <a:endParaRPr lang="en-GB" b="1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GB" b="1" dirty="0" smtClean="0">
                <a:solidFill>
                  <a:prstClr val="black"/>
                </a:solidFill>
                <a:latin typeface="Calibri"/>
              </a:rPr>
              <a:t>I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n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year 1, organized 11 workshops (T6.2: 5, T6.3: 2, T6.4: 1, T6.5: 2, T6.6:1);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otal number of participants: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1046 (including the FCC week…); 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7 refereed journal publications: 7 (PRL: 1, PRAB: 2, NIM A: 2, EPJ: 1, IOP: 1);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another 5 workshops already scheduled (T6.2: 1, T6.2/T6.3/6.4(joint): 1, T6.5: 1, T6.6: 2) ; 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n addition outreach articles (e.g. Accelerating News: 2), seminars, and public events;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ecruitments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f postdocs/ESR underway (T6.3, T6.4, T6.6); other T6.3 work contracted (AIT);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ocus on students and gender diversity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;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895" y="3258260"/>
            <a:ext cx="8899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hlinkClick r:id="rId2"/>
              </a:rPr>
              <a:t>Upcoming events:</a:t>
            </a:r>
            <a:endParaRPr lang="en-US" sz="1400" b="1" dirty="0" smtClean="0">
              <a:hlinkClick r:id="rId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hlinkClick r:id="rId2"/>
              </a:rPr>
              <a:t>ECLOUD’18</a:t>
            </a:r>
            <a:r>
              <a:rPr lang="en-US" sz="1400" dirty="0" smtClean="0"/>
              <a:t>, La </a:t>
            </a:r>
            <a:r>
              <a:rPr lang="en-US" sz="1400" dirty="0" err="1" smtClean="0"/>
              <a:t>Biodola</a:t>
            </a:r>
            <a:r>
              <a:rPr lang="en-US" sz="1400" dirty="0" smtClean="0"/>
              <a:t>, Italy, June (6.2, 6.4)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err="1">
                <a:hlinkClick r:id="rId3"/>
              </a:rPr>
              <a:t>LHeC</a:t>
            </a:r>
            <a:r>
              <a:rPr lang="en-GB" sz="1400" b="1" dirty="0">
                <a:hlinkClick r:id="rId3"/>
              </a:rPr>
              <a:t>, FCC-eh, and PERLE Workshop</a:t>
            </a:r>
            <a:r>
              <a:rPr lang="en-GB" sz="1400" dirty="0"/>
              <a:t>, LAL </a:t>
            </a:r>
            <a:r>
              <a:rPr lang="en-GB" sz="1400" dirty="0" err="1" smtClean="0"/>
              <a:t>Orsay</a:t>
            </a:r>
            <a:r>
              <a:rPr lang="en-GB" sz="1400" dirty="0" smtClean="0"/>
              <a:t>, France</a:t>
            </a:r>
            <a:r>
              <a:rPr lang="en-GB" sz="1400" dirty="0"/>
              <a:t>,</a:t>
            </a:r>
            <a:r>
              <a:rPr lang="en-GB" sz="1400" dirty="0" smtClean="0"/>
              <a:t> 27-29 June, 2018 (6.5)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hlinkClick r:id="rId4"/>
              </a:rPr>
              <a:t>Muon Collider workshop</a:t>
            </a:r>
            <a:r>
              <a:rPr lang="en-GB" sz="1400" dirty="0"/>
              <a:t>, </a:t>
            </a:r>
            <a:r>
              <a:rPr lang="en-GB" sz="1400" dirty="0" err="1" smtClean="0"/>
              <a:t>Padova</a:t>
            </a:r>
            <a:r>
              <a:rPr lang="en-GB" sz="1400" dirty="0" smtClean="0"/>
              <a:t>, 2-3 July 2018 (6.6)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hlinkClick r:id="rId5"/>
              </a:rPr>
              <a:t>Channeling </a:t>
            </a:r>
            <a:r>
              <a:rPr lang="en-US" sz="1400" b="1" dirty="0">
                <a:hlinkClick r:id="rId5"/>
              </a:rPr>
              <a:t>Conference 2018</a:t>
            </a:r>
            <a:r>
              <a:rPr lang="en-US" sz="1400" dirty="0"/>
              <a:t>, Ischia, 23-28 September 2018 (6.6</a:t>
            </a:r>
            <a:r>
              <a:rPr lang="en-US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hlinkClick r:id="rId6"/>
              </a:rPr>
              <a:t>eeFACT2018</a:t>
            </a:r>
            <a:r>
              <a:rPr lang="en-US" sz="1400" dirty="0" smtClean="0"/>
              <a:t>, Hong Kong 24-29 September 2018 (6.4)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ARIES ERL collaboration</a:t>
            </a:r>
            <a:r>
              <a:rPr lang="en-US" sz="1400" dirty="0" smtClean="0"/>
              <a:t>, Mainz, September 2018 (6.5)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Beam </a:t>
            </a:r>
            <a:r>
              <a:rPr lang="en-GB" sz="1400" b="1" dirty="0"/>
              <a:t>Quality </a:t>
            </a:r>
            <a:r>
              <a:rPr lang="en-GB" sz="1400" b="1" dirty="0" smtClean="0"/>
              <a:t>Control, Impedances and Reliability </a:t>
            </a:r>
            <a:r>
              <a:rPr lang="en-GB" sz="1400" b="1" dirty="0"/>
              <a:t>in Hadron Storage Rings and </a:t>
            </a:r>
            <a:r>
              <a:rPr lang="en-GB" sz="1400" b="1" dirty="0" smtClean="0"/>
              <a:t>Synchrotrons</a:t>
            </a:r>
            <a:r>
              <a:rPr lang="en-GB" sz="1400" dirty="0" smtClean="0"/>
              <a:t>, </a:t>
            </a:r>
            <a:r>
              <a:rPr lang="en-US" sz="1400" dirty="0" smtClean="0"/>
              <a:t>Goethe University Frankfurt, December 2018 (6.2/6.3/6.4)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Gamma Factory mini-workshop</a:t>
            </a:r>
            <a:r>
              <a:rPr lang="en-US" sz="1400" dirty="0" smtClean="0"/>
              <a:t>, CERN, December 2018 (6.6)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Accelerator applications of crystals and nanotubes</a:t>
            </a:r>
            <a:r>
              <a:rPr lang="en-US" sz="1400" dirty="0" smtClean="0"/>
              <a:t>, jointly with ARIES WP17 (?), 2019 (6.6)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Gravitational waves and accelerators</a:t>
            </a:r>
            <a:r>
              <a:rPr lang="en-US" sz="1400" dirty="0" smtClean="0"/>
              <a:t>, 2020 (6.6</a:t>
            </a:r>
            <a:r>
              <a:rPr lang="en-US" sz="1400" dirty="0" smtClean="0"/>
              <a:t>)</a:t>
            </a:r>
            <a:endParaRPr lang="en-US" sz="14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08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WP6 workshop </a:t>
            </a:r>
            <a:r>
              <a:rPr lang="fr-CH" dirty="0" err="1" smtClean="0"/>
              <a:t>statistics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9" y="877695"/>
            <a:ext cx="6235181" cy="244724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34" y="3429000"/>
            <a:ext cx="4286988" cy="2576753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43260"/>
            <a:ext cx="4636880" cy="2680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860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47" y="274638"/>
            <a:ext cx="8640959" cy="561974"/>
          </a:xfrm>
        </p:spPr>
        <p:txBody>
          <a:bodyPr/>
          <a:lstStyle/>
          <a:p>
            <a:r>
              <a:rPr lang="en-US" dirty="0" smtClean="0"/>
              <a:t>Highlights</a:t>
            </a:r>
            <a:r>
              <a:rPr lang="en-US" dirty="0" smtClean="0"/>
              <a:t> </a:t>
            </a:r>
            <a:r>
              <a:rPr lang="en-US" dirty="0" smtClean="0"/>
              <a:t>WP7 – </a:t>
            </a:r>
            <a:r>
              <a:rPr lang="en-US" i="1" dirty="0" smtClean="0">
                <a:solidFill>
                  <a:srgbClr val="FF0000"/>
                </a:solidFill>
              </a:rPr>
              <a:t>R</a:t>
            </a:r>
            <a:r>
              <a:rPr lang="en-US" i="1" dirty="0" smtClean="0"/>
              <a:t>ing for </a:t>
            </a:r>
            <a:r>
              <a:rPr lang="en-US" i="1" dirty="0" smtClean="0">
                <a:solidFill>
                  <a:srgbClr val="FF0000"/>
                </a:solidFill>
              </a:rPr>
              <a:t>U</a:t>
            </a:r>
            <a:r>
              <a:rPr lang="en-US" i="1" dirty="0" smtClean="0"/>
              <a:t>ltra-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i="1" dirty="0" smtClean="0"/>
              <a:t>ow </a:t>
            </a:r>
            <a:r>
              <a:rPr lang="en-US" i="1" dirty="0" smtClean="0">
                <a:solidFill>
                  <a:srgbClr val="FF0000"/>
                </a:solidFill>
              </a:rPr>
              <a:t>E</a:t>
            </a:r>
            <a:r>
              <a:rPr lang="en-US" i="1" dirty="0" smtClean="0"/>
              <a:t>mittance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19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747" y="912278"/>
            <a:ext cx="87085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Three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workshop have been organised in the first year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7</a:t>
            </a:r>
            <a:r>
              <a:rPr lang="en-GB" baseline="30000" dirty="0" smtClean="0">
                <a:solidFill>
                  <a:prstClr val="black"/>
                </a:solidFill>
                <a:latin typeface="Calibri"/>
              </a:rPr>
              <a:t>th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general workshop on low emittance rings </a:t>
            </a:r>
          </a:p>
          <a:p>
            <a:pPr defTabSz="457200"/>
            <a:r>
              <a:rPr lang="en-GB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	15-17 January 2018, at CERN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GB" baseline="30000" dirty="0" smtClean="0">
                <a:solidFill>
                  <a:prstClr val="black"/>
                </a:solidFill>
                <a:latin typeface="Calibri"/>
              </a:rPr>
              <a:t>st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Topical Workshop on Injection and Injection Systems (TWIIS)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27-30 August 2017, at Bessy, Berlin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Topical workshop on Diagnostics for Ultra Low Emittance Rings (TW-DULER)</a:t>
            </a:r>
          </a:p>
          <a:p>
            <a:pPr lvl="1" defTabSz="457200"/>
            <a:r>
              <a:rPr lang="en-GB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17-18 April, at Diamond, Oxford</a:t>
            </a:r>
          </a:p>
          <a:p>
            <a:pPr lvl="1"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50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Scientific </a:t>
            </a:r>
            <a:r>
              <a:rPr lang="fr-CH" dirty="0" err="1" smtClean="0"/>
              <a:t>Advisory</a:t>
            </a:r>
            <a:r>
              <a:rPr lang="fr-CH" dirty="0" smtClean="0"/>
              <a:t> </a:t>
            </a:r>
            <a:r>
              <a:rPr lang="fr-CH" dirty="0" err="1" smtClean="0"/>
              <a:t>Committee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076676"/>
              </p:ext>
            </p:extLst>
          </p:nvPr>
        </p:nvGraphicFramePr>
        <p:xfrm>
          <a:off x="676671" y="1049200"/>
          <a:ext cx="7790657" cy="3685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25">
                  <a:extLst>
                    <a:ext uri="{9D8B030D-6E8A-4147-A177-3AD203B41FA5}">
                      <a16:colId xmlns:a16="http://schemas.microsoft.com/office/drawing/2014/main" val="3697586180"/>
                    </a:ext>
                  </a:extLst>
                </a:gridCol>
                <a:gridCol w="1808187">
                  <a:extLst>
                    <a:ext uri="{9D8B030D-6E8A-4147-A177-3AD203B41FA5}">
                      <a16:colId xmlns:a16="http://schemas.microsoft.com/office/drawing/2014/main" val="3249282866"/>
                    </a:ext>
                  </a:extLst>
                </a:gridCol>
                <a:gridCol w="1303041">
                  <a:extLst>
                    <a:ext uri="{9D8B030D-6E8A-4147-A177-3AD203B41FA5}">
                      <a16:colId xmlns:a16="http://schemas.microsoft.com/office/drawing/2014/main" val="3623704273"/>
                    </a:ext>
                  </a:extLst>
                </a:gridCol>
                <a:gridCol w="3679304">
                  <a:extLst>
                    <a:ext uri="{9D8B030D-6E8A-4147-A177-3AD203B41FA5}">
                      <a16:colId xmlns:a16="http://schemas.microsoft.com/office/drawing/2014/main" val="1485970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kern="1200">
                          <a:effectLst/>
                        </a:rPr>
                        <a:t>First choice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kern="12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Comments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215688"/>
                  </a:ext>
                </a:extLst>
              </a:tr>
              <a:tr h="623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kern="1200">
                          <a:effectLst/>
                        </a:rPr>
                        <a:t>Europe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Pantaleo Raimondi (ESRF)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Accepted</a:t>
                      </a: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11.10.2017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Cannot</a:t>
                      </a:r>
                      <a:r>
                        <a:rPr lang="fr-CH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be</a:t>
                      </a:r>
                      <a:r>
                        <a:rPr lang="fr-CH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present</a:t>
                      </a:r>
                      <a:r>
                        <a:rPr lang="fr-CH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to the 1st </a:t>
                      </a:r>
                      <a:r>
                        <a:rPr lang="fr-CH" sz="16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Annual</a:t>
                      </a:r>
                      <a:r>
                        <a:rPr lang="fr-CH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Meeting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36126"/>
                  </a:ext>
                </a:extLst>
              </a:tr>
              <a:tr h="4618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Asia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Akira Yamamoto (KEK)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Accepted</a:t>
                      </a: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May 17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87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America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Lia Merminga (</a:t>
                      </a:r>
                      <a:r>
                        <a:rPr lang="en-GB" sz="1800" kern="1200" dirty="0" smtClean="0">
                          <a:effectLst/>
                        </a:rPr>
                        <a:t>SLAC – now FNAL)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Accepted</a:t>
                      </a:r>
                      <a:r>
                        <a:rPr lang="fr-CH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25.8.2017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Moved to FNAL - announced at last moment that cannot</a:t>
                      </a:r>
                      <a:r>
                        <a:rPr lang="en-US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 present at Annual Meeting – considering stepping down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8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 Raubenheimer </a:t>
                      </a: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(SLAC)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Accepted</a:t>
                      </a:r>
                      <a:r>
                        <a:rPr lang="fr-CH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fr-CH" sz="1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12.05.2018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6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Nominated</a:t>
                      </a:r>
                      <a:r>
                        <a:rPr lang="fr-CH" sz="16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by GB at 2018 Meeting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383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36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8786" cy="561974"/>
          </a:xfrm>
        </p:spPr>
        <p:txBody>
          <a:bodyPr/>
          <a:lstStyle/>
          <a:p>
            <a:r>
              <a:rPr lang="en-US" dirty="0" smtClean="0"/>
              <a:t>Highlight</a:t>
            </a:r>
            <a:r>
              <a:rPr lang="en-US" dirty="0" smtClean="0"/>
              <a:t> </a:t>
            </a:r>
            <a:r>
              <a:rPr lang="en-US" dirty="0" smtClean="0"/>
              <a:t>WP8 – ADA </a:t>
            </a:r>
            <a:r>
              <a:rPr lang="en-GB" sz="2000" dirty="0" smtClean="0"/>
              <a:t>(Advanced Diagnostics </a:t>
            </a:r>
            <a:r>
              <a:rPr lang="en-GB" sz="2000" dirty="0"/>
              <a:t>at </a:t>
            </a:r>
            <a:r>
              <a:rPr lang="en-GB" sz="2000" dirty="0" smtClean="0"/>
              <a:t>Accelerators)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20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165" y="1066554"/>
            <a:ext cx="86582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Organization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of three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dedicated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Topical Workshops </a:t>
            </a:r>
          </a:p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Intense discussion on </a:t>
            </a:r>
            <a:r>
              <a:rPr lang="en-GB" b="1" dirty="0" smtClean="0">
                <a:solidFill>
                  <a:prstClr val="black"/>
                </a:solidFill>
                <a:latin typeface="Calibri"/>
              </a:rPr>
              <a:t>actual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topics, about 35 participants each workshop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Exchange of personnel: 2 x 2 weeks to GSI and ALBA, one visit shifted due to visa problems </a:t>
            </a:r>
          </a:p>
          <a:p>
            <a:pPr marL="285750" indent="-285750" defTabSz="457200"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Further event in preparation concerning ‘</a:t>
            </a:r>
            <a:r>
              <a:rPr lang="en-GB" dirty="0" smtClean="0">
                <a:solidFill>
                  <a:srgbClr val="0000CC"/>
                </a:solidFill>
                <a:latin typeface="Calibri"/>
              </a:rPr>
              <a:t>Longitudinal Diagnostics at FELs’, </a:t>
            </a:r>
          </a:p>
          <a:p>
            <a:pPr defTabSz="457200"/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GB" dirty="0" smtClean="0">
                <a:solidFill>
                  <a:srgbClr val="0000CC"/>
                </a:solidFill>
                <a:latin typeface="Calibri"/>
              </a:rPr>
              <a:t>‘BPM technology and orbit feedback’ </a:t>
            </a:r>
            <a:r>
              <a:rPr lang="en-GB" dirty="0" smtClean="0">
                <a:latin typeface="Calibri"/>
              </a:rPr>
              <a:t>and</a:t>
            </a:r>
            <a:r>
              <a:rPr lang="en-GB" dirty="0" smtClean="0">
                <a:solidFill>
                  <a:srgbClr val="0000CC"/>
                </a:solidFill>
                <a:latin typeface="Calibri"/>
              </a:rPr>
              <a:t> ‘Commissioning of LINACs’ 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381523" y="1441417"/>
          <a:ext cx="8403524" cy="2108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6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8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Title</a:t>
                      </a:r>
                      <a:r>
                        <a:rPr lang="en-US" sz="1600" baseline="0" dirty="0" smtClean="0"/>
                        <a:t> of workshop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22.-24.05.2017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>
                          <a:effectLst/>
                        </a:rPr>
                        <a:t> </a:t>
                      </a:r>
                      <a:r>
                        <a:rPr lang="en-GB" sz="1600" dirty="0" smtClean="0">
                          <a:effectLst/>
                        </a:rPr>
                        <a:t>GSI Darmstadt</a:t>
                      </a:r>
                      <a:r>
                        <a:rPr lang="en-GB" sz="1600" baseline="0" dirty="0" smtClean="0">
                          <a:effectLst/>
                        </a:rPr>
                        <a:t> </a:t>
                      </a:r>
                      <a:endParaRPr lang="de-DE" sz="1600" dirty="0" smtClean="0">
                        <a:effectLst/>
                      </a:endParaRPr>
                    </a:p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kern="1200" dirty="0" smtClean="0">
                          <a:effectLst/>
                          <a:hlinkClick r:id="rId2"/>
                        </a:rPr>
                        <a:t>ARIES Topical Workshop on ‘Simulation, Design &amp; Operation of Ionization Profile Monitors’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29-30.01.2018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ALBA Barcelona</a:t>
                      </a:r>
                      <a:endParaRPr lang="de-DE" sz="1600" dirty="0" smtClean="0">
                        <a:effectLst/>
                      </a:endParaRPr>
                    </a:p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u="sng" kern="1200" dirty="0" smtClean="0">
                          <a:effectLst/>
                          <a:hlinkClick r:id="rId3"/>
                        </a:rPr>
                        <a:t>ARIES Topical Workshop on ‘Emittance Measurements for Light Sources and FELs’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14-16.05.2018</a:t>
                      </a:r>
                      <a:endParaRPr lang="de-DE" sz="1600" dirty="0" smtClean="0">
                        <a:effectLst/>
                      </a:endParaRPr>
                    </a:p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effectLst/>
                        </a:rPr>
                        <a:t>CERN Geneva 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u="sng" kern="1200" dirty="0" smtClean="0">
                          <a:effectLst/>
                          <a:hlinkClick r:id="rId4"/>
                        </a:rPr>
                        <a:t>ARIES Topical Workshop on ‘Extracting Information from electro-magnetic monitors in Hadron Accelerators’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7880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Highligths</a:t>
            </a:r>
            <a:r>
              <a:rPr lang="fr-CH" dirty="0"/>
              <a:t> </a:t>
            </a:r>
            <a:r>
              <a:rPr lang="fr-CH" dirty="0" smtClean="0"/>
              <a:t>– HTS </a:t>
            </a:r>
            <a:r>
              <a:rPr lang="fr-CH" dirty="0" err="1" smtClean="0"/>
              <a:t>cable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5488" y="980728"/>
            <a:ext cx="8494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First short HTS </a:t>
            </a:r>
            <a:r>
              <a:rPr lang="fr-CH" b="1" dirty="0" err="1" smtClean="0">
                <a:solidFill>
                  <a:srgbClr val="FF0000"/>
                </a:solidFill>
              </a:rPr>
              <a:t>cable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lengths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produced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with</a:t>
            </a:r>
            <a:r>
              <a:rPr lang="fr-CH" b="1" dirty="0" smtClean="0">
                <a:solidFill>
                  <a:srgbClr val="FF0000"/>
                </a:solidFill>
              </a:rPr>
              <a:t> the new </a:t>
            </a:r>
            <a:r>
              <a:rPr lang="fr-CH" b="1" dirty="0" err="1" smtClean="0">
                <a:solidFill>
                  <a:srgbClr val="FF0000"/>
                </a:solidFill>
              </a:rPr>
              <a:t>deposition</a:t>
            </a:r>
            <a:r>
              <a:rPr lang="fr-CH" b="1" dirty="0" smtClean="0">
                <a:solidFill>
                  <a:srgbClr val="FF0000"/>
                </a:solidFill>
              </a:rPr>
              <a:t> technique and </a:t>
            </a:r>
            <a:r>
              <a:rPr lang="fr-CH" b="1" dirty="0" err="1" smtClean="0">
                <a:solidFill>
                  <a:srgbClr val="FF0000"/>
                </a:solidFill>
              </a:rPr>
              <a:t>tested</a:t>
            </a:r>
            <a:endParaRPr lang="fr-CH" b="1" dirty="0" smtClean="0">
              <a:solidFill>
                <a:srgbClr val="FF0000"/>
              </a:solidFill>
            </a:endParaRPr>
          </a:p>
          <a:p>
            <a:r>
              <a:rPr lang="en-GB" dirty="0"/>
              <a:t>S</a:t>
            </a:r>
            <a:r>
              <a:rPr lang="en-GB" dirty="0" smtClean="0"/>
              <a:t>ystem </a:t>
            </a:r>
            <a:r>
              <a:rPr lang="en-GB" dirty="0"/>
              <a:t>developed for EuCARD2 </a:t>
            </a:r>
            <a:r>
              <a:rPr lang="en-GB" dirty="0" smtClean="0"/>
              <a:t>reviewed </a:t>
            </a:r>
            <a:r>
              <a:rPr lang="en-GB" dirty="0"/>
              <a:t>and adapted to manufacture HTS coated </a:t>
            </a:r>
            <a:r>
              <a:rPr lang="en-GB" dirty="0" smtClean="0"/>
              <a:t>conductor </a:t>
            </a:r>
            <a:r>
              <a:rPr lang="en-GB" dirty="0"/>
              <a:t>depositing REBCO on a 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</a:t>
            </a:r>
            <a:r>
              <a:rPr lang="en-GB" dirty="0"/>
              <a:t>thick substrate, half the previous thickness of </a:t>
            </a:r>
            <a:r>
              <a:rPr lang="en-GB" dirty="0" smtClean="0"/>
              <a:t>100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m. Thin </a:t>
            </a:r>
            <a:r>
              <a:rPr lang="en-GB" dirty="0"/>
              <a:t>stainless tape is an absolute novelty in the panorama of coated conductor. </a:t>
            </a:r>
            <a:r>
              <a:rPr lang="en-GB" dirty="0" smtClean="0"/>
              <a:t>BHTS </a:t>
            </a:r>
            <a:r>
              <a:rPr lang="en-GB" dirty="0"/>
              <a:t>has adopted the equipment and the process and has obtained tapes with record </a:t>
            </a:r>
            <a:r>
              <a:rPr lang="en-GB" dirty="0" smtClean="0"/>
              <a:t>current density</a:t>
            </a:r>
            <a:r>
              <a:rPr lang="en-GB" dirty="0"/>
              <a:t>. </a:t>
            </a:r>
            <a:r>
              <a:rPr lang="en-GB" dirty="0" smtClean="0"/>
              <a:t>Issue </a:t>
            </a:r>
            <a:r>
              <a:rPr lang="en-GB" dirty="0"/>
              <a:t>of the bi-directional bending (bi-stable effect) has been solved.  </a:t>
            </a:r>
          </a:p>
          <a:p>
            <a:r>
              <a:rPr lang="en-GB" b="1" dirty="0">
                <a:solidFill>
                  <a:srgbClr val="FF0000"/>
                </a:solidFill>
              </a:rPr>
              <a:t>In more than one short length values of 900-1200 A/mm2 at 4.2 K , 18-20 T have been obtained, </a:t>
            </a:r>
            <a:r>
              <a:rPr lang="en-GB" b="1" dirty="0" smtClean="0">
                <a:solidFill>
                  <a:srgbClr val="FF0000"/>
                </a:solidFill>
              </a:rPr>
              <a:t>well </a:t>
            </a:r>
            <a:r>
              <a:rPr lang="en-GB" b="1" dirty="0">
                <a:solidFill>
                  <a:srgbClr val="FF0000"/>
                </a:solidFill>
              </a:rPr>
              <a:t>above the ARIES minimum target value of 800 A/mm2.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06103"/>
            <a:ext cx="2314600" cy="28190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147" y="3344048"/>
            <a:ext cx="5882183" cy="295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2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38149" y="100093"/>
            <a:ext cx="8610600" cy="902593"/>
          </a:xfrm>
        </p:spPr>
        <p:txBody>
          <a:bodyPr/>
          <a:lstStyle/>
          <a:p>
            <a:r>
              <a:rPr lang="en-GB" dirty="0"/>
              <a:t>WP14.4 </a:t>
            </a:r>
            <a:r>
              <a:rPr lang="en-GB" dirty="0" smtClean="0"/>
              <a:t>highlights</a:t>
            </a:r>
            <a:endParaRPr lang="en-GB" sz="28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695314" y="6371605"/>
            <a:ext cx="5400000" cy="19685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F. Carra - 24 May 2018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53314" y="6122857"/>
            <a:ext cx="457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4523E-0E60-2F49-A1DB-8E66CE3DE81B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517" y="980063"/>
            <a:ext cx="649605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1</a:t>
            </a:r>
            <a:r>
              <a:rPr lang="en-GB" sz="1600" baseline="300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st</a:t>
            </a: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 year dedicated to the production of components for D14.3 (due by M24, but anticipated by 1 year to match WP17 milestones and deliverables)</a:t>
            </a:r>
          </a:p>
          <a:p>
            <a:pPr marL="342900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Production at RHP and Brevetti </a:t>
            </a:r>
            <a:r>
              <a:rPr lang="en-GB" sz="1600" dirty="0" err="1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Bizz</a:t>
            </a: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 included:</a:t>
            </a:r>
          </a:p>
          <a:p>
            <a:pPr marL="800100" lvl="1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25 threaded MoGr samples for dynamic tests at Politecnico di Torino</a:t>
            </a:r>
          </a:p>
          <a:p>
            <a:pPr marL="800100" lvl="1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35 </a:t>
            </a:r>
            <a:r>
              <a:rPr lang="en-GB" sz="1600" dirty="0" err="1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CrGr</a:t>
            </a: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 specimens for characterization at CERN </a:t>
            </a:r>
            <a:r>
              <a:rPr lang="en-GB" sz="1600" dirty="0" err="1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MechLab</a:t>
            </a:r>
            <a:endParaRPr lang="en-GB" sz="1600" dirty="0">
              <a:solidFill>
                <a:schemeClr val="tx2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10 CuCD rods installed in HiRadMat (HRMT36 – Multimat) </a:t>
            </a:r>
          </a:p>
          <a:p>
            <a:pPr marL="800100" lvl="1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10 CuCD specimens for characterization at CERN </a:t>
            </a:r>
            <a:r>
              <a:rPr lang="en-GB" sz="1600" dirty="0" err="1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MechLab</a:t>
            </a:r>
            <a:endParaRPr lang="en-GB" sz="1600" dirty="0">
              <a:solidFill>
                <a:schemeClr val="tx2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00100" lvl="1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10 metal-diamond samples for luminescence studies at GSI and CERN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115" y="4178931"/>
            <a:ext cx="3254824" cy="2441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784" y="1278654"/>
            <a:ext cx="2543175" cy="3520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5339" y="4902910"/>
            <a:ext cx="3222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spcBef>
                <a:spcPts val="600"/>
              </a:spcBef>
              <a:buClr>
                <a:srgbClr val="FFB125"/>
              </a:buClr>
              <a:buSzPct val="140000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Also, start of the R&amp;D at RHP for the MgB</a:t>
            </a:r>
            <a:r>
              <a:rPr lang="en-GB" sz="1600" baseline="-250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2</a:t>
            </a:r>
            <a:r>
              <a:rPr lang="en-GB" sz="1600" dirty="0">
                <a:solidFill>
                  <a:schemeClr val="tx2"/>
                </a:solidFill>
                <a:latin typeface="Arial"/>
                <a:cs typeface="Arial"/>
                <a:sym typeface="Wingdings" panose="05000000000000000000" pitchFamily="2" charset="2"/>
              </a:rPr>
              <a:t> deposition on metallic substrate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000115" y="6170975"/>
            <a:ext cx="2065318" cy="439064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80000"/>
                </a:srgbClr>
              </a:gs>
              <a:gs pos="100000">
                <a:srgbClr val="FF7757"/>
              </a:gs>
            </a:gsLst>
            <a:lin ang="5400000" scaled="1"/>
            <a:tileRect/>
          </a:gradFill>
          <a:ln w="9525" algn="ctr">
            <a:noFill/>
            <a:miter lim="800000"/>
            <a:headEnd/>
            <a:tailEnd/>
          </a:ln>
          <a:effectLst>
            <a:outerShdw blurRad="76200" dist="88900" dir="810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CrGr</a:t>
            </a:r>
            <a:r>
              <a:rPr lang="en-US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specimens for characterization at CERN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548676" y="1013471"/>
            <a:ext cx="2543175" cy="254398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80000"/>
                </a:srgbClr>
              </a:gs>
              <a:gs pos="100000">
                <a:srgbClr val="FF7757"/>
              </a:gs>
            </a:gsLst>
            <a:lin ang="5400000" scaled="1"/>
            <a:tileRect/>
          </a:gradFill>
          <a:ln w="9525" algn="ctr">
            <a:noFill/>
            <a:miter lim="800000"/>
            <a:headEnd/>
            <a:tailEnd/>
          </a:ln>
          <a:effectLst>
            <a:outerShdw blurRad="76200" dist="88900" dir="810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69056" tIns="34529" rIns="69056" bIns="34529">
            <a:spAutoFit/>
          </a:bodyPr>
          <a:lstStyle/>
          <a:p>
            <a:pPr algn="ctr" defTabSz="342900">
              <a:spcBef>
                <a:spcPct val="0"/>
              </a:spcBef>
            </a:pPr>
            <a:r>
              <a:rPr lang="en-US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CuCD rods for tests in HiRadMat</a:t>
            </a:r>
          </a:p>
        </p:txBody>
      </p:sp>
      <p:pic>
        <p:nvPicPr>
          <p:cNvPr id="13" name="CERN-FOOTAGE-2018-015-001">
            <a:hlinkClick r:id="" action="ppaction://media"/>
            <a:extLst>
              <a:ext uri="{FF2B5EF4-FFF2-40B4-BE49-F238E27FC236}">
                <a16:creationId xmlns:a16="http://schemas.microsoft.com/office/drawing/2014/main" id="{1B7A1B29-B355-084E-9218-FAF52793C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622" y="4453365"/>
            <a:ext cx="2210005" cy="16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76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r>
              <a:rPr lang="en-US" dirty="0" smtClean="0"/>
              <a:t> </a:t>
            </a:r>
            <a:r>
              <a:rPr lang="en-US" dirty="0" smtClean="0"/>
              <a:t>WP17 - </a:t>
            </a:r>
            <a:r>
              <a:rPr lang="en-US" i="1" dirty="0" err="1" smtClean="0"/>
              <a:t>PowerMat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23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430" y="908720"/>
            <a:ext cx="8708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prstClr val="black"/>
                </a:solidFill>
                <a:latin typeface="Calibri"/>
              </a:rPr>
              <a:t>Very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good progress during Year 1.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Material characterization of a large palette of material completed, paving the way for future optimizations and improvements.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Successful 2-day workshop held in Turin, Italy, in November 2017, with participation of 30 people from a number of laboratories, universities and industries.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Comprehensive experiment (Multimat) successfully completed at CERN HiRadMat facility, also relying on Transnational Access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81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97" y="188640"/>
            <a:ext cx="8765976" cy="561974"/>
          </a:xfrm>
        </p:spPr>
        <p:txBody>
          <a:bodyPr/>
          <a:lstStyle/>
          <a:p>
            <a:r>
              <a:rPr lang="en-US" sz="2800" dirty="0" smtClean="0"/>
              <a:t>WP18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r>
              <a:rPr lang="en-US" sz="2800" i="1" dirty="0" smtClean="0"/>
              <a:t>Very </a:t>
            </a:r>
            <a:r>
              <a:rPr lang="en-US" sz="2800" i="1" dirty="0"/>
              <a:t>H</a:t>
            </a:r>
            <a:r>
              <a:rPr lang="en-US" sz="2800" i="1" dirty="0" smtClean="0"/>
              <a:t>igh </a:t>
            </a:r>
            <a:r>
              <a:rPr lang="en-US" sz="2800" i="1" dirty="0"/>
              <a:t>G</a:t>
            </a:r>
            <a:r>
              <a:rPr lang="en-US" sz="2800" i="1" dirty="0" smtClean="0"/>
              <a:t>radient </a:t>
            </a:r>
            <a:r>
              <a:rPr lang="en-US" sz="2800" i="1" dirty="0"/>
              <a:t>A</a:t>
            </a:r>
            <a:r>
              <a:rPr lang="en-US" sz="2800" i="1" dirty="0" smtClean="0"/>
              <a:t>cceleration Techniques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81B4523E-0E60-2F49-A1DB-8E66CE3DE81B}" type="slidenum">
              <a:rPr lang="en-GB">
                <a:solidFill>
                  <a:prstClr val="white"/>
                </a:solidFill>
              </a:rPr>
              <a:pPr defTabSz="457200"/>
              <a:t>24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95" y="906601"/>
            <a:ext cx="87085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Task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2 (2 stage injection): </a:t>
            </a:r>
            <a:br>
              <a:rPr lang="en-GB" dirty="0" smtClean="0">
                <a:solidFill>
                  <a:prstClr val="black"/>
                </a:solidFill>
                <a:latin typeface="Calibri"/>
              </a:rPr>
            </a:br>
            <a:r>
              <a:rPr lang="en-GB" dirty="0" smtClean="0">
                <a:solidFill>
                  <a:prstClr val="black"/>
                </a:solidFill>
                <a:latin typeface="Calibri"/>
              </a:rPr>
              <a:t>Conceptual design of electron transport line completed, preferred version identified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Task 3 (exotic laser beams): </a:t>
            </a:r>
            <a:br>
              <a:rPr lang="en-GB" dirty="0" smtClean="0">
                <a:solidFill>
                  <a:prstClr val="black"/>
                </a:solidFill>
                <a:latin typeface="Calibri"/>
              </a:rPr>
            </a:br>
            <a:r>
              <a:rPr lang="en-GB" dirty="0" smtClean="0">
                <a:solidFill>
                  <a:prstClr val="black"/>
                </a:solidFill>
                <a:latin typeface="Calibri"/>
              </a:rPr>
              <a:t>PIC simulations started. First test of creating Laguerre-Gaussian doughnut beams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Task4 (dielectric laser acceleration): </a:t>
            </a:r>
            <a:br>
              <a:rPr lang="en-GB" dirty="0" smtClean="0">
                <a:solidFill>
                  <a:prstClr val="black"/>
                </a:solidFill>
                <a:latin typeface="Calibri"/>
              </a:rPr>
            </a:br>
            <a:r>
              <a:rPr lang="en-US" spc="-1" dirty="0" smtClean="0">
                <a:solidFill>
                  <a:srgbClr val="000000"/>
                </a:solidFill>
                <a:latin typeface="Arial"/>
                <a:ea typeface="DejaVu Sans"/>
              </a:rPr>
              <a:t>Hiring completed, simulation </a:t>
            </a:r>
            <a: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  <a:t>efforts </a:t>
            </a:r>
            <a:r>
              <a:rPr lang="en-US" spc="-1" dirty="0" smtClean="0">
                <a:solidFill>
                  <a:srgbClr val="000000"/>
                </a:solidFill>
                <a:latin typeface="Arial"/>
                <a:ea typeface="DejaVu Sans"/>
              </a:rPr>
              <a:t>continuing, design of experiment started </a:t>
            </a:r>
          </a:p>
          <a:p>
            <a:pPr marL="285750" indent="-285750" defTabSz="457200">
              <a:buFont typeface="Arial" charset="0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+mj-lt"/>
                <a:ea typeface="DejaVu Sans"/>
              </a:rPr>
              <a:t>Task5 (spectral charge frontier):</a:t>
            </a:r>
            <a:br>
              <a:rPr lang="en-US" spc="-1" dirty="0" smtClean="0">
                <a:solidFill>
                  <a:srgbClr val="000000"/>
                </a:solidFill>
                <a:latin typeface="+mj-lt"/>
                <a:ea typeface="DejaVu Sans"/>
              </a:rPr>
            </a:br>
            <a:r>
              <a:rPr lang="en-US" spc="-1" dirty="0" smtClean="0">
                <a:solidFill>
                  <a:srgbClr val="000000"/>
                </a:solidFill>
                <a:latin typeface="+mj-lt"/>
                <a:ea typeface="DejaVu Sans"/>
              </a:rPr>
              <a:t>theoretical study and benchmarking of injection schemes ongoing</a:t>
            </a:r>
            <a:r>
              <a:rPr lang="en-US" spc="-1" dirty="0" smtClean="0">
                <a:solidFill>
                  <a:srgbClr val="000000"/>
                </a:solidFill>
                <a:latin typeface="+mj-lt"/>
                <a:ea typeface="DejaVu Sans"/>
              </a:rPr>
              <a:t>.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009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To edit /remove footer: Insert -&gt; Header &amp; Footer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119187" y="116632"/>
            <a:ext cx="2023730" cy="1295022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The ARIES word cloud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616481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Wordcloud</a:t>
            </a:r>
            <a:r>
              <a:rPr lang="fr-CH" dirty="0" smtClean="0"/>
              <a:t> of the ARIES </a:t>
            </a:r>
            <a:r>
              <a:rPr lang="fr-CH" dirty="0" err="1" smtClean="0"/>
              <a:t>Proposal</a:t>
            </a:r>
            <a:r>
              <a:rPr lang="fr-CH" dirty="0" smtClean="0"/>
              <a:t>,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9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Industry</a:t>
            </a:r>
            <a:r>
              <a:rPr lang="fr-CH" dirty="0" smtClean="0"/>
              <a:t> </a:t>
            </a:r>
            <a:r>
              <a:rPr lang="fr-CH" dirty="0" err="1" smtClean="0"/>
              <a:t>Advisory</a:t>
            </a:r>
            <a:r>
              <a:rPr lang="fr-CH" dirty="0" smtClean="0"/>
              <a:t> Board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3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733525"/>
              </p:ext>
            </p:extLst>
          </p:nvPr>
        </p:nvGraphicFramePr>
        <p:xfrm>
          <a:off x="1187624" y="1268760"/>
          <a:ext cx="5075725" cy="2614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231">
                  <a:extLst>
                    <a:ext uri="{9D8B030D-6E8A-4147-A177-3AD203B41FA5}">
                      <a16:colId xmlns:a16="http://schemas.microsoft.com/office/drawing/2014/main" val="842702957"/>
                    </a:ext>
                  </a:extLst>
                </a:gridCol>
                <a:gridCol w="2227326">
                  <a:extLst>
                    <a:ext uri="{9D8B030D-6E8A-4147-A177-3AD203B41FA5}">
                      <a16:colId xmlns:a16="http://schemas.microsoft.com/office/drawing/2014/main" val="278321602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147693841"/>
                    </a:ext>
                  </a:extLst>
                </a:gridCol>
              </a:tblGrid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Country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Company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Person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1551259461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France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SigmaPhi</a:t>
                      </a:r>
                      <a:r>
                        <a:rPr lang="en-US" sz="1800" kern="1200" dirty="0">
                          <a:effectLst/>
                        </a:rPr>
                        <a:t>/PIGES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J.L. Lancelot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2864205659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Spain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Elytt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J. Lucas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1297374896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UK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</a:rPr>
                        <a:t>Elekta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>
                          <a:effectLst/>
                        </a:rPr>
                        <a:t>J. Allen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3780567904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effectLst/>
                        </a:rPr>
                        <a:t>Scandinavia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effectLst/>
                        </a:rPr>
                        <a:t>GE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kern="1200" dirty="0">
                          <a:effectLst/>
                        </a:rPr>
                        <a:t>T. Eriksson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4147585615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Germany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fr-C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Instruments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Peiniger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3792855533"/>
                  </a:ext>
                </a:extLst>
              </a:tr>
              <a:tr h="2139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CH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</a:t>
                      </a: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Int. Irradiation</a:t>
                      </a:r>
                      <a:r>
                        <a:rPr lang="fr-C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H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</a:t>
                      </a:r>
                      <a:r>
                        <a:rPr lang="fr-CH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CH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F. Martin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0645" marR="80645" marT="40005" marB="40005"/>
                </a:tc>
                <a:extLst>
                  <a:ext uri="{0D108BD9-81ED-4DB2-BD59-A6C34878D82A}">
                    <a16:rowId xmlns:a16="http://schemas.microsoft.com/office/drawing/2014/main" val="1870928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6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Status</a:t>
            </a:r>
            <a:r>
              <a:rPr lang="fr-CH" dirty="0" smtClean="0"/>
              <a:t> of </a:t>
            </a:r>
            <a:r>
              <a:rPr lang="fr-CH" dirty="0" err="1" smtClean="0"/>
              <a:t>Deliverables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>
          <a:xfrm>
            <a:off x="1475656" y="3444028"/>
            <a:ext cx="4630426" cy="2627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0192" y="4322181"/>
            <a:ext cx="187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52 </a:t>
            </a:r>
            <a:r>
              <a:rPr lang="fr-CH" sz="2000" dirty="0" err="1" smtClean="0"/>
              <a:t>Deliverables</a:t>
            </a:r>
            <a:r>
              <a:rPr lang="fr-CH" sz="2000" dirty="0" smtClean="0"/>
              <a:t> over the </a:t>
            </a:r>
            <a:r>
              <a:rPr lang="fr-CH" sz="2000" dirty="0" err="1" smtClean="0"/>
              <a:t>project</a:t>
            </a:r>
            <a:r>
              <a:rPr lang="fr-CH" sz="2000" dirty="0" smtClean="0"/>
              <a:t> duration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894194"/>
              </p:ext>
            </p:extLst>
          </p:nvPr>
        </p:nvGraphicFramePr>
        <p:xfrm>
          <a:off x="3268980" y="1191616"/>
          <a:ext cx="5435061" cy="1144825"/>
        </p:xfrm>
        <a:graphic>
          <a:graphicData uri="http://schemas.openxmlformats.org/drawingml/2006/table">
            <a:tbl>
              <a:tblPr/>
              <a:tblGrid>
                <a:gridCol w="569751">
                  <a:extLst>
                    <a:ext uri="{9D8B030D-6E8A-4147-A177-3AD203B41FA5}">
                      <a16:colId xmlns:a16="http://schemas.microsoft.com/office/drawing/2014/main" val="688338244"/>
                    </a:ext>
                  </a:extLst>
                </a:gridCol>
                <a:gridCol w="2526593">
                  <a:extLst>
                    <a:ext uri="{9D8B030D-6E8A-4147-A177-3AD203B41FA5}">
                      <a16:colId xmlns:a16="http://schemas.microsoft.com/office/drawing/2014/main" val="52443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95709132"/>
                    </a:ext>
                  </a:extLst>
                </a:gridCol>
                <a:gridCol w="1762653">
                  <a:extLst>
                    <a:ext uri="{9D8B030D-6E8A-4147-A177-3AD203B41FA5}">
                      <a16:colId xmlns:a16="http://schemas.microsoft.com/office/drawing/2014/main" val="2161552944"/>
                    </a:ext>
                  </a:extLst>
                </a:gridCol>
              </a:tblGrid>
              <a:tr h="4356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D14.1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Set-up of the Proof-of-Concept innovation-funding scheme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WP14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Submitted</a:t>
                      </a:r>
                      <a:endParaRPr lang="en-GB" sz="1200" b="0" i="0" u="none" strike="noStrike" dirty="0">
                        <a:solidFill>
                          <a:srgbClr val="44444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599110"/>
                  </a:ext>
                </a:extLst>
              </a:tr>
              <a:tr h="33707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D15.1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Evaluation of cleaning process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WP15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Received</a:t>
                      </a:r>
                      <a:r>
                        <a:rPr lang="fr-CH" sz="12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, </a:t>
                      </a:r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will</a:t>
                      </a:r>
                      <a:r>
                        <a:rPr lang="fr-CH" sz="12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be</a:t>
                      </a:r>
                      <a:r>
                        <a:rPr lang="fr-CH" sz="12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submitted</a:t>
                      </a:r>
                      <a:r>
                        <a:rPr lang="fr-CH" sz="12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 end </a:t>
                      </a:r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June</a:t>
                      </a:r>
                      <a:r>
                        <a:rPr lang="fr-CH" sz="1200" b="0" i="0" u="none" strike="noStrike" dirty="0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endParaRPr lang="en-GB" sz="1200" b="0" i="0" u="none" strike="noStrike" dirty="0">
                        <a:solidFill>
                          <a:srgbClr val="44444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533597"/>
                  </a:ext>
                </a:extLst>
              </a:tr>
              <a:tr h="33707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D17.1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Material characterization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WP17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H" sz="1200" b="0" i="0" u="none" strike="noStrike" dirty="0" err="1" smtClean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Submitted</a:t>
                      </a:r>
                      <a:endParaRPr lang="en-GB" sz="1200" b="0" i="0" u="none" strike="noStrike" dirty="0">
                        <a:solidFill>
                          <a:srgbClr val="444444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3203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1004167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 </a:t>
            </a:r>
            <a:r>
              <a:rPr lang="en-US" b="1" dirty="0" smtClean="0"/>
              <a:t>Deliverables due at end Y1 </a:t>
            </a:r>
            <a:r>
              <a:rPr lang="en-US" dirty="0" smtClean="0"/>
              <a:t>(M12, end April 2018</a:t>
            </a:r>
            <a:r>
              <a:rPr lang="en-US" dirty="0" smtClean="0"/>
              <a:t>) </a:t>
            </a:r>
          </a:p>
          <a:p>
            <a:r>
              <a:rPr lang="en-US" dirty="0" smtClean="0"/>
              <a:t>2 s</a:t>
            </a:r>
            <a:r>
              <a:rPr lang="fr-CH" dirty="0" err="1" smtClean="0"/>
              <a:t>ubmitted</a:t>
            </a:r>
            <a:r>
              <a:rPr lang="fr-CH" dirty="0" smtClean="0"/>
              <a:t> on </a:t>
            </a:r>
            <a:r>
              <a:rPr lang="fr-CH" dirty="0" err="1" smtClean="0"/>
              <a:t>schedule</a:t>
            </a:r>
            <a:r>
              <a:rPr lang="fr-CH" dirty="0" smtClean="0"/>
              <a:t>, </a:t>
            </a:r>
            <a:endParaRPr lang="fr-CH" dirty="0"/>
          </a:p>
          <a:p>
            <a:r>
              <a:rPr lang="fr-CH" dirty="0" smtClean="0"/>
              <a:t>1 </a:t>
            </a:r>
            <a:r>
              <a:rPr lang="fr-CH" dirty="0" err="1" smtClean="0"/>
              <a:t>delayed</a:t>
            </a:r>
            <a:r>
              <a:rPr lang="fr-CH" dirty="0" smtClean="0"/>
              <a:t> </a:t>
            </a:r>
            <a:r>
              <a:rPr lang="fr-CH" dirty="0" smtClean="0"/>
              <a:t>by 2 </a:t>
            </a:r>
            <a:r>
              <a:rPr lang="fr-CH" dirty="0" err="1" smtClean="0"/>
              <a:t>months</a:t>
            </a:r>
            <a:r>
              <a:rPr lang="fr-CH" dirty="0" smtClean="0"/>
              <a:t> to </a:t>
            </a:r>
            <a:r>
              <a:rPr lang="fr-CH" dirty="0" err="1" smtClean="0"/>
              <a:t>write</a:t>
            </a:r>
            <a:r>
              <a:rPr lang="fr-CH" dirty="0" smtClean="0"/>
              <a:t> </a:t>
            </a:r>
            <a:r>
              <a:rPr lang="fr-CH" dirty="0" smtClean="0"/>
              <a:t>the report </a:t>
            </a:r>
            <a:r>
              <a:rPr lang="fr-CH" dirty="0" err="1" smtClean="0"/>
              <a:t>after</a:t>
            </a:r>
            <a:r>
              <a:rPr lang="fr-CH" dirty="0" smtClean="0"/>
              <a:t> the end of data collection at M12.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68980" y="2520026"/>
            <a:ext cx="497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delay was agreed with the EC Scientific Officer (max. 2 months!)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5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Status</a:t>
            </a:r>
            <a:r>
              <a:rPr lang="fr-CH" dirty="0" smtClean="0"/>
              <a:t> of </a:t>
            </a:r>
            <a:r>
              <a:rPr lang="fr-CH" dirty="0" err="1" smtClean="0"/>
              <a:t>Milestones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142827" y="952645"/>
            <a:ext cx="36776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smtClean="0"/>
              <a:t>21 </a:t>
            </a:r>
            <a:r>
              <a:rPr lang="fr-CH" sz="2000" dirty="0" err="1" smtClean="0"/>
              <a:t>Milestones</a:t>
            </a:r>
            <a:r>
              <a:rPr lang="fr-CH" sz="2000" dirty="0" smtClean="0"/>
              <a:t> due in </a:t>
            </a:r>
            <a:r>
              <a:rPr lang="fr-CH" sz="2000" dirty="0" err="1" smtClean="0"/>
              <a:t>Year</a:t>
            </a:r>
            <a:r>
              <a:rPr lang="fr-CH" sz="2000" dirty="0" smtClean="0"/>
              <a:t> 1 </a:t>
            </a:r>
          </a:p>
          <a:p>
            <a:r>
              <a:rPr lang="fr-CH" sz="2000" b="1" dirty="0" smtClean="0">
                <a:solidFill>
                  <a:srgbClr val="FF0000"/>
                </a:solidFill>
              </a:rPr>
              <a:t>All </a:t>
            </a:r>
            <a:r>
              <a:rPr lang="fr-CH" sz="2000" b="1" dirty="0" err="1" smtClean="0">
                <a:solidFill>
                  <a:srgbClr val="FF0000"/>
                </a:solidFill>
              </a:rPr>
              <a:t>achieved</a:t>
            </a:r>
            <a:endParaRPr lang="fr-CH" sz="2000" b="1" dirty="0" smtClean="0">
              <a:solidFill>
                <a:srgbClr val="FF0000"/>
              </a:solidFill>
            </a:endParaRPr>
          </a:p>
          <a:p>
            <a:r>
              <a:rPr lang="fr-CH" sz="2000" dirty="0" smtClean="0"/>
              <a:t>One </a:t>
            </a:r>
            <a:r>
              <a:rPr lang="fr-CH" sz="2000" dirty="0" err="1" smtClean="0"/>
              <a:t>milestone</a:t>
            </a:r>
            <a:r>
              <a:rPr lang="fr-CH" sz="2000" dirty="0" smtClean="0"/>
              <a:t> </a:t>
            </a:r>
            <a:r>
              <a:rPr lang="fr-CH" sz="2000" dirty="0" smtClean="0"/>
              <a:t>of Y2 </a:t>
            </a:r>
            <a:r>
              <a:rPr lang="fr-CH" sz="2000" dirty="0" err="1" smtClean="0"/>
              <a:t>already</a:t>
            </a:r>
            <a:r>
              <a:rPr lang="fr-CH" sz="2000" dirty="0" smtClean="0"/>
              <a:t> </a:t>
            </a:r>
            <a:r>
              <a:rPr lang="fr-CH" sz="2000" dirty="0" err="1" smtClean="0"/>
              <a:t>delivered</a:t>
            </a:r>
            <a:r>
              <a:rPr lang="fr-CH" sz="2000" dirty="0" smtClean="0"/>
              <a:t>, </a:t>
            </a:r>
            <a:r>
              <a:rPr lang="fr-CH" sz="2000" dirty="0" err="1" smtClean="0"/>
              <a:t>two</a:t>
            </a:r>
            <a:r>
              <a:rPr lang="fr-CH" sz="2000" dirty="0" smtClean="0"/>
              <a:t> </a:t>
            </a:r>
            <a:r>
              <a:rPr lang="fr-CH" sz="2000" dirty="0" err="1" smtClean="0"/>
              <a:t>months</a:t>
            </a:r>
            <a:r>
              <a:rPr lang="fr-CH" sz="2000" dirty="0" smtClean="0"/>
              <a:t> in </a:t>
            </a:r>
            <a:r>
              <a:rPr lang="fr-CH" sz="2000" dirty="0" err="1" smtClean="0"/>
              <a:t>advance</a:t>
            </a:r>
            <a:r>
              <a:rPr lang="fr-CH" sz="2000" dirty="0" smtClean="0"/>
              <a:t>.</a:t>
            </a:r>
          </a:p>
          <a:p>
            <a:r>
              <a:rPr lang="fr-CH" sz="2000" dirty="0" err="1" smtClean="0"/>
              <a:t>Some</a:t>
            </a:r>
            <a:r>
              <a:rPr lang="fr-CH" sz="2000" dirty="0" smtClean="0"/>
              <a:t> </a:t>
            </a:r>
            <a:r>
              <a:rPr lang="fr-CH" sz="2000" dirty="0" err="1" smtClean="0"/>
              <a:t>intial</a:t>
            </a:r>
            <a:r>
              <a:rPr lang="fr-CH" sz="2000" dirty="0" smtClean="0"/>
              <a:t> </a:t>
            </a:r>
            <a:r>
              <a:rPr lang="fr-CH" sz="2000" dirty="0" err="1" smtClean="0"/>
              <a:t>delays</a:t>
            </a:r>
            <a:r>
              <a:rPr lang="fr-CH" sz="2000" dirty="0" smtClean="0"/>
              <a:t> but all </a:t>
            </a:r>
            <a:r>
              <a:rPr lang="fr-CH" sz="2000" dirty="0" err="1" smtClean="0"/>
              <a:t>contributors</a:t>
            </a:r>
            <a:r>
              <a:rPr lang="fr-CH" sz="2000" dirty="0" smtClean="0"/>
              <a:t> made an effort to </a:t>
            </a:r>
            <a:r>
              <a:rPr lang="fr-CH" sz="2000" dirty="0" err="1" smtClean="0"/>
              <a:t>complete</a:t>
            </a:r>
            <a:r>
              <a:rPr lang="fr-CH" sz="2000" dirty="0" smtClean="0"/>
              <a:t> the April </a:t>
            </a:r>
            <a:r>
              <a:rPr lang="fr-CH" sz="2000" dirty="0" err="1" smtClean="0"/>
              <a:t>milestones</a:t>
            </a:r>
            <a:r>
              <a:rPr lang="fr-CH" sz="2000" dirty="0" smtClean="0"/>
              <a:t> in time for the </a:t>
            </a:r>
            <a:r>
              <a:rPr lang="fr-CH" sz="2000" dirty="0" err="1" smtClean="0"/>
              <a:t>Annual</a:t>
            </a:r>
            <a:r>
              <a:rPr lang="fr-CH" sz="2000" dirty="0" smtClean="0"/>
              <a:t> Meeting.</a:t>
            </a:r>
          </a:p>
          <a:p>
            <a:r>
              <a:rPr lang="fr-CH" sz="2000" dirty="0" smtClean="0"/>
              <a:t>66 </a:t>
            </a:r>
            <a:r>
              <a:rPr lang="fr-CH" sz="2000" dirty="0" err="1" smtClean="0"/>
              <a:t>Milestones</a:t>
            </a:r>
            <a:r>
              <a:rPr lang="fr-CH" sz="2000" dirty="0" smtClean="0"/>
              <a:t> in total, 44 </a:t>
            </a:r>
            <a:r>
              <a:rPr lang="fr-CH" sz="2000" dirty="0" err="1" smtClean="0"/>
              <a:t>left</a:t>
            </a:r>
            <a:r>
              <a:rPr lang="fr-CH" sz="2000" dirty="0"/>
              <a:t>.</a:t>
            </a:r>
            <a:r>
              <a:rPr lang="fr-CH" sz="2000" dirty="0" smtClean="0"/>
              <a:t> </a:t>
            </a:r>
            <a:endParaRPr lang="en-GB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26331"/>
              </p:ext>
            </p:extLst>
          </p:nvPr>
        </p:nvGraphicFramePr>
        <p:xfrm>
          <a:off x="219897" y="980728"/>
          <a:ext cx="4587484" cy="5184578"/>
        </p:xfrm>
        <a:graphic>
          <a:graphicData uri="http://schemas.openxmlformats.org/drawingml/2006/table">
            <a:tbl>
              <a:tblPr/>
              <a:tblGrid>
                <a:gridCol w="443949">
                  <a:extLst>
                    <a:ext uri="{9D8B030D-6E8A-4147-A177-3AD203B41FA5}">
                      <a16:colId xmlns:a16="http://schemas.microsoft.com/office/drawing/2014/main" val="1316738627"/>
                    </a:ext>
                  </a:extLst>
                </a:gridCol>
                <a:gridCol w="1859041">
                  <a:extLst>
                    <a:ext uri="{9D8B030D-6E8A-4147-A177-3AD203B41FA5}">
                      <a16:colId xmlns:a16="http://schemas.microsoft.com/office/drawing/2014/main" val="3928712633"/>
                    </a:ext>
                  </a:extLst>
                </a:gridCol>
                <a:gridCol w="360709">
                  <a:extLst>
                    <a:ext uri="{9D8B030D-6E8A-4147-A177-3AD203B41FA5}">
                      <a16:colId xmlns:a16="http://schemas.microsoft.com/office/drawing/2014/main" val="4191487641"/>
                    </a:ext>
                  </a:extLst>
                </a:gridCol>
                <a:gridCol w="406955">
                  <a:extLst>
                    <a:ext uri="{9D8B030D-6E8A-4147-A177-3AD203B41FA5}">
                      <a16:colId xmlns:a16="http://schemas.microsoft.com/office/drawing/2014/main" val="4182233855"/>
                    </a:ext>
                  </a:extLst>
                </a:gridCol>
                <a:gridCol w="295967">
                  <a:extLst>
                    <a:ext uri="{9D8B030D-6E8A-4147-A177-3AD203B41FA5}">
                      <a16:colId xmlns:a16="http://schemas.microsoft.com/office/drawing/2014/main" val="3062738393"/>
                    </a:ext>
                  </a:extLst>
                </a:gridCol>
                <a:gridCol w="434702">
                  <a:extLst>
                    <a:ext uri="{9D8B030D-6E8A-4147-A177-3AD203B41FA5}">
                      <a16:colId xmlns:a16="http://schemas.microsoft.com/office/drawing/2014/main" val="1395372487"/>
                    </a:ext>
                  </a:extLst>
                </a:gridCol>
                <a:gridCol w="786161">
                  <a:extLst>
                    <a:ext uri="{9D8B030D-6E8A-4147-A177-3AD203B41FA5}">
                      <a16:colId xmlns:a16="http://schemas.microsoft.com/office/drawing/2014/main" val="2106676316"/>
                    </a:ext>
                  </a:extLst>
                </a:gridCol>
              </a:tblGrid>
              <a:tr h="1341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Kick-off meeting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Jun-17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03/07/2017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1418403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Kick-off Meeting of ARIES-TIARA working-group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1.3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Jul-17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28/03/2018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964021"/>
                  </a:ext>
                </a:extLst>
              </a:tr>
              <a:tr h="1341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MS22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EuroNNAC3 Kick-Off Meeting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WP5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5.1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Jul-17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22/12/2017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821160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MS49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Organisation of WP-15 kick-off meeting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WP15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15.1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Jul-17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30/08/2017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493848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Forming all official bodies required by the governance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Oct-17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29/03/2018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301210"/>
                  </a:ext>
                </a:extLst>
              </a:tr>
              <a:tr h="1341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MS10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Project website launched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2.2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Oct-17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20/10/2017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309775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MS50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First sample substrates cleaned at INFN for depositing at partners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WP15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15.2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Oct-17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20/10/2017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516582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MS58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Organisation of PowerMat kick-off meeting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17.1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Oct-17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20/10/2017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19324"/>
                  </a:ext>
                </a:extLst>
              </a:tr>
              <a:tr h="5899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MS63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Setup simulation framework for acceleration and radiation generation in wakefields driven by lasers with orbital angular momentum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18.3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Oct-17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20/10/2017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948076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Contribute to Workshop on Energy for Sustainable Science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4.1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Nov-17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22/12/2017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943070"/>
                  </a:ext>
                </a:extLst>
              </a:tr>
              <a:tr h="2359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MS33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First general workshop of the RULE network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7.1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M9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Jan-18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28/03/2018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96655"/>
                  </a:ext>
                </a:extLst>
              </a:tr>
              <a:tr h="134193"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27" marR="3827" marT="38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928476"/>
                  </a:ext>
                </a:extLst>
              </a:tr>
              <a:tr h="1341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1st Annual Meeting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948292"/>
                  </a:ext>
                </a:extLst>
              </a:tr>
              <a:tr h="33627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MS11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Meeting to agree MOOC platform and academic structure and content of e-learning course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2.4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08/05/2018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512406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MS13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Current applications of e-beam accelerators up to 10 MeV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3.2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26/04/2018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348557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MS23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EAAC and Yearly Meeting EuroNNAc3 I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WP5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5.4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26/04/2018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243843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MS26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Report on 1st Annual workshops of all tasks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6.1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16/05/2018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528451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MS34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First topical meeting of the RULE network: injector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7.2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16/05/2018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108622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MS39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Report on 1st Annual workshops of all tasks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8.1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18/05/2018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935403"/>
                  </a:ext>
                </a:extLst>
              </a:tr>
              <a:tr h="225727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MS42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Appointing of an Industrial Advisory Board, (IAB)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14.3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09/04/2018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28870"/>
                  </a:ext>
                </a:extLst>
              </a:tr>
              <a:tr h="134193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MS47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Reviewed requirements document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14.6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18/04/2018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70940"/>
                  </a:ext>
                </a:extLst>
              </a:tr>
              <a:tr h="446828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MS64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Setup of experimental facilities for laser wakefield acceleration experiments using laser drivers with orbital angular momentum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WP18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18.3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M12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Apr-18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b="0" i="0" u="none" strike="noStrike" dirty="0">
                          <a:solidFill>
                            <a:srgbClr val="444444"/>
                          </a:solidFill>
                          <a:effectLst/>
                          <a:latin typeface="Verdana" panose="020B0604030504040204" pitchFamily="34" charset="0"/>
                        </a:rPr>
                        <a:t>30/04/2018</a:t>
                      </a:r>
                    </a:p>
                  </a:txBody>
                  <a:tcPr marL="57412" marR="3827" marT="38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47704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07" y="4149080"/>
            <a:ext cx="4358993" cy="26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95192" y="836612"/>
            <a:ext cx="85329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Kick-off </a:t>
            </a:r>
            <a:r>
              <a:rPr lang="en-GB" dirty="0"/>
              <a:t>meeting at CERN, 4-5 May 2017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/>
              <a:t>4 </a:t>
            </a:r>
            <a:r>
              <a:rPr lang="en-GB" dirty="0">
                <a:solidFill>
                  <a:srgbClr val="FF0000"/>
                </a:solidFill>
              </a:rPr>
              <a:t>Steering Committee Meetings </a:t>
            </a:r>
            <a:r>
              <a:rPr lang="en-GB" dirty="0"/>
              <a:t>(May-September-December-March), 2 by video and 2 face-to-face at CERN.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/>
              <a:t>2018</a:t>
            </a:r>
            <a:r>
              <a:rPr lang="en-GB" dirty="0" smtClean="0"/>
              <a:t> </a:t>
            </a:r>
            <a:r>
              <a:rPr lang="en-GB" dirty="0"/>
              <a:t>Annual Meeting in </a:t>
            </a:r>
            <a:r>
              <a:rPr lang="en-GB" dirty="0">
                <a:solidFill>
                  <a:srgbClr val="FF0000"/>
                </a:solidFill>
              </a:rPr>
              <a:t>Riga, 23-25 </a:t>
            </a:r>
            <a:r>
              <a:rPr lang="en-GB" dirty="0" smtClean="0">
                <a:solidFill>
                  <a:srgbClr val="FF0000"/>
                </a:solidFill>
              </a:rPr>
              <a:t>May</a:t>
            </a:r>
            <a:r>
              <a:rPr lang="en-GB" dirty="0" smtClean="0"/>
              <a:t>, organised by Riga Technical University.</a:t>
            </a:r>
            <a:endParaRPr lang="en-GB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 smtClean="0"/>
              <a:t>2019 </a:t>
            </a:r>
            <a:r>
              <a:rPr lang="en-GB" dirty="0"/>
              <a:t>Annual Meeting: </a:t>
            </a:r>
            <a:r>
              <a:rPr lang="en-GB" dirty="0" smtClean="0"/>
              <a:t>will be organised by the </a:t>
            </a:r>
            <a:r>
              <a:rPr lang="en-GB" dirty="0"/>
              <a:t>Wigner Institute </a:t>
            </a:r>
            <a:r>
              <a:rPr lang="en-GB" dirty="0" smtClean="0">
                <a:solidFill>
                  <a:srgbClr val="FF0000"/>
                </a:solidFill>
              </a:rPr>
              <a:t>in </a:t>
            </a:r>
            <a:r>
              <a:rPr lang="en-GB" dirty="0">
                <a:solidFill>
                  <a:srgbClr val="FF0000"/>
                </a:solidFill>
              </a:rPr>
              <a:t>Budapest</a:t>
            </a:r>
            <a:r>
              <a:rPr lang="en-GB" dirty="0"/>
              <a:t>, </a:t>
            </a:r>
            <a:r>
              <a:rPr lang="en-GB" dirty="0" smtClean="0">
                <a:solidFill>
                  <a:srgbClr val="FF0000"/>
                </a:solidFill>
              </a:rPr>
              <a:t>8-12 April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46" y="2706160"/>
            <a:ext cx="702205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3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03648" y="2924944"/>
            <a:ext cx="7283152" cy="3672408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691680" y="4467176"/>
            <a:ext cx="6631435" cy="1877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Highlights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1st </a:t>
            </a:r>
            <a:r>
              <a:rPr lang="fr-CH" dirty="0" err="1" smtClean="0"/>
              <a:t>Annual</a:t>
            </a:r>
            <a:r>
              <a:rPr lang="fr-CH" dirty="0" smtClean="0"/>
              <a:t> Meeting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8200" y="6168885"/>
            <a:ext cx="457200" cy="365125"/>
          </a:xfrm>
        </p:spPr>
        <p:txBody>
          <a:bodyPr/>
          <a:lstStyle/>
          <a:p>
            <a:fld id="{81B4523E-0E60-2F49-A1DB-8E66CE3DE81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669159" y="3038064"/>
            <a:ext cx="53810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Special</a:t>
            </a:r>
            <a:r>
              <a:rPr lang="fr-CH" dirty="0" smtClean="0"/>
              <a:t> session </a:t>
            </a:r>
            <a:r>
              <a:rPr lang="fr-CH" dirty="0" smtClean="0"/>
              <a:t>on Friday 25th </a:t>
            </a:r>
            <a:r>
              <a:rPr lang="fr-CH" dirty="0" err="1" smtClean="0"/>
              <a:t>morning</a:t>
            </a:r>
            <a:r>
              <a:rPr lang="fr-CH" dirty="0" smtClean="0"/>
              <a:t>:</a:t>
            </a:r>
          </a:p>
          <a:p>
            <a:endParaRPr lang="fr-CH" sz="800" dirty="0" smtClean="0"/>
          </a:p>
          <a:p>
            <a:r>
              <a:rPr lang="en-GB" dirty="0" smtClean="0"/>
              <a:t>The </a:t>
            </a:r>
            <a:r>
              <a:rPr lang="en-GB" dirty="0"/>
              <a:t>gamma </a:t>
            </a:r>
            <a:r>
              <a:rPr lang="en-GB" dirty="0" smtClean="0"/>
              <a:t>factory</a:t>
            </a:r>
            <a:r>
              <a:rPr lang="en-GB" dirty="0"/>
              <a:t>, </a:t>
            </a:r>
            <a:r>
              <a:rPr lang="en-GB" dirty="0" err="1"/>
              <a:t>Mieczyslaw</a:t>
            </a:r>
            <a:r>
              <a:rPr lang="en-GB" dirty="0"/>
              <a:t> </a:t>
            </a:r>
            <a:r>
              <a:rPr lang="en-GB" dirty="0" err="1" smtClean="0"/>
              <a:t>Krasny</a:t>
            </a:r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muon </a:t>
            </a:r>
            <a:r>
              <a:rPr lang="en-GB" dirty="0" smtClean="0"/>
              <a:t>collider, Manuela </a:t>
            </a:r>
            <a:r>
              <a:rPr lang="en-GB" dirty="0" err="1"/>
              <a:t>Boscolo</a:t>
            </a:r>
            <a:endParaRPr lang="en-GB" dirty="0"/>
          </a:p>
          <a:p>
            <a:r>
              <a:rPr lang="en-GB" dirty="0" smtClean="0"/>
              <a:t>The </a:t>
            </a:r>
            <a:r>
              <a:rPr lang="en-GB" dirty="0" smtClean="0"/>
              <a:t>advanced linear collider study group, </a:t>
            </a:r>
            <a:r>
              <a:rPr lang="en-GB" dirty="0" err="1" smtClean="0"/>
              <a:t>Patric</a:t>
            </a:r>
            <a:r>
              <a:rPr lang="en-GB" dirty="0" smtClean="0"/>
              <a:t> </a:t>
            </a:r>
            <a:r>
              <a:rPr lang="en-GB" dirty="0" err="1" smtClean="0"/>
              <a:t>Muggli</a:t>
            </a:r>
            <a:r>
              <a:rPr lang="fr-CH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54" y="4670195"/>
            <a:ext cx="2281021" cy="13860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3338" y="5199874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versus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74" y="4734145"/>
            <a:ext cx="2312050" cy="13007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1981" y="4709991"/>
            <a:ext cx="1164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extrapolation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1196188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Usual</a:t>
            </a:r>
            <a:r>
              <a:rPr lang="fr-CH" dirty="0" smtClean="0"/>
              <a:t> </a:t>
            </a:r>
            <a:r>
              <a:rPr lang="fr-CH" dirty="0" err="1" smtClean="0"/>
              <a:t>blend</a:t>
            </a:r>
            <a:r>
              <a:rPr lang="fr-CH" dirty="0" smtClean="0"/>
              <a:t> of </a:t>
            </a:r>
            <a:r>
              <a:rPr lang="fr-CH" dirty="0" err="1" smtClean="0"/>
              <a:t>summary</a:t>
            </a:r>
            <a:r>
              <a:rPr lang="fr-CH" dirty="0" smtClean="0"/>
              <a:t> </a:t>
            </a:r>
            <a:r>
              <a:rPr lang="fr-CH" dirty="0" err="1" smtClean="0"/>
              <a:t>talks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Workpackages</a:t>
            </a:r>
            <a:r>
              <a:rPr lang="fr-CH" dirty="0" smtClean="0"/>
              <a:t> and </a:t>
            </a:r>
            <a:r>
              <a:rPr lang="fr-CH" dirty="0" err="1" smtClean="0"/>
              <a:t>highlight</a:t>
            </a:r>
            <a:r>
              <a:rPr lang="fr-CH" dirty="0" smtClean="0"/>
              <a:t> </a:t>
            </a:r>
            <a:r>
              <a:rPr lang="fr-CH" dirty="0" err="1" smtClean="0"/>
              <a:t>talks</a:t>
            </a:r>
            <a:r>
              <a:rPr lang="fr-CH" dirty="0" smtClean="0"/>
              <a:t> on </a:t>
            </a:r>
            <a:r>
              <a:rPr lang="fr-CH" dirty="0" err="1" smtClean="0"/>
              <a:t>specific</a:t>
            </a:r>
            <a:r>
              <a:rPr lang="fr-CH" dirty="0" smtClean="0"/>
              <a:t> </a:t>
            </a:r>
            <a:r>
              <a:rPr lang="fr-CH" dirty="0" err="1" smtClean="0"/>
              <a:t>subjects</a:t>
            </a:r>
            <a:endParaRPr lang="fr-CH" dirty="0" smtClean="0"/>
          </a:p>
          <a:p>
            <a:r>
              <a:rPr lang="fr-CH" dirty="0" smtClean="0"/>
              <a:t>Administrative issues </a:t>
            </a:r>
            <a:r>
              <a:rPr lang="fr-CH" dirty="0" err="1" smtClean="0"/>
              <a:t>were</a:t>
            </a:r>
            <a:r>
              <a:rPr lang="fr-CH" dirty="0" smtClean="0"/>
              <a:t> </a:t>
            </a:r>
            <a:r>
              <a:rPr lang="fr-CH" dirty="0" err="1" smtClean="0"/>
              <a:t>presented</a:t>
            </a:r>
            <a:r>
              <a:rPr lang="fr-CH" dirty="0" smtClean="0"/>
              <a:t> at the Governing Board meeting </a:t>
            </a:r>
            <a:r>
              <a:rPr lang="fr-CH" dirty="0" err="1" smtClean="0"/>
              <a:t>before</a:t>
            </a:r>
            <a:r>
              <a:rPr lang="fr-CH" dirty="0" smtClean="0"/>
              <a:t> the </a:t>
            </a:r>
            <a:r>
              <a:rPr lang="fr-CH" dirty="0" err="1" smtClean="0"/>
              <a:t>plenary</a:t>
            </a:r>
            <a:r>
              <a:rPr lang="fr-CH" dirty="0" smtClean="0"/>
              <a:t> sessions –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leaves</a:t>
            </a:r>
            <a:r>
              <a:rPr lang="fr-CH" dirty="0" smtClean="0"/>
              <a:t> time to </a:t>
            </a:r>
            <a:r>
              <a:rPr lang="fr-CH" dirty="0" err="1" smtClean="0"/>
              <a:t>concentrate</a:t>
            </a:r>
            <a:r>
              <a:rPr lang="fr-CH" dirty="0" smtClean="0"/>
              <a:t> WP </a:t>
            </a:r>
            <a:r>
              <a:rPr lang="fr-CH" dirty="0" err="1" smtClean="0"/>
              <a:t>presentations</a:t>
            </a:r>
            <a:r>
              <a:rPr lang="fr-CH" dirty="0" smtClean="0"/>
              <a:t> on science.</a:t>
            </a:r>
          </a:p>
          <a:p>
            <a:r>
              <a:rPr lang="fr-CH" dirty="0" err="1" smtClean="0"/>
              <a:t>External</a:t>
            </a:r>
            <a:r>
              <a:rPr lang="fr-CH" dirty="0" smtClean="0"/>
              <a:t> </a:t>
            </a:r>
            <a:r>
              <a:rPr lang="fr-CH" dirty="0" err="1" smtClean="0"/>
              <a:t>presentations</a:t>
            </a:r>
            <a:r>
              <a:rPr lang="fr-CH" dirty="0" smtClean="0"/>
              <a:t>: SEEIIST initiative (N. Sammut), BELA at ITEP Moscow (T. Kulevoy)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284331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Proof-of-Concept </a:t>
            </a:r>
            <a:r>
              <a:rPr lang="fr-CH" dirty="0" err="1" smtClean="0"/>
              <a:t>Fund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149747" cy="4516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5896" y="883492"/>
            <a:ext cx="5355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 for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GB" dirty="0" smtClean="0"/>
              <a:t>to study</a:t>
            </a:r>
            <a:r>
              <a:rPr lang="en-GB" dirty="0"/>
              <a:t>, develop and establish the commercial feasibility of novel concepts within accelerator </a:t>
            </a:r>
            <a:r>
              <a:rPr lang="en-GB" dirty="0" smtClean="0"/>
              <a:t>science.</a:t>
            </a:r>
          </a:p>
          <a:p>
            <a:r>
              <a:rPr lang="fr-CH" dirty="0" smtClean="0">
                <a:solidFill>
                  <a:srgbClr val="FF0000"/>
                </a:solidFill>
              </a:rPr>
              <a:t>10 excellent </a:t>
            </a:r>
            <a:r>
              <a:rPr lang="fr-CH" dirty="0" err="1" smtClean="0">
                <a:solidFill>
                  <a:srgbClr val="FF0000"/>
                </a:solidFill>
              </a:rPr>
              <a:t>proposals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submitted</a:t>
            </a:r>
            <a:r>
              <a:rPr lang="fr-CH" dirty="0" smtClean="0">
                <a:solidFill>
                  <a:srgbClr val="FF0000"/>
                </a:solidFill>
              </a:rPr>
              <a:t> at the end of March deadline.</a:t>
            </a:r>
          </a:p>
          <a:p>
            <a:r>
              <a:rPr lang="fr-CH" dirty="0" smtClean="0"/>
              <a:t>An</a:t>
            </a:r>
            <a:r>
              <a:rPr lang="fr-CH" dirty="0" smtClean="0"/>
              <a:t> </a:t>
            </a:r>
            <a:r>
              <a:rPr lang="fr-CH" dirty="0"/>
              <a:t>E</a:t>
            </a:r>
            <a:r>
              <a:rPr lang="fr-CH" dirty="0" smtClean="0"/>
              <a:t>valuation </a:t>
            </a:r>
            <a:r>
              <a:rPr lang="fr-CH" dirty="0" err="1" smtClean="0"/>
              <a:t>Committee</a:t>
            </a:r>
            <a:r>
              <a:rPr lang="fr-CH" dirty="0" smtClean="0"/>
              <a:t> </a:t>
            </a:r>
            <a:r>
              <a:rPr lang="fr-CH" dirty="0" err="1" smtClean="0"/>
              <a:t>organised</a:t>
            </a:r>
            <a:r>
              <a:rPr lang="fr-CH" dirty="0" smtClean="0"/>
              <a:t> by M. Losasso (7 </a:t>
            </a:r>
            <a:r>
              <a:rPr lang="fr-CH" dirty="0" err="1" smtClean="0"/>
              <a:t>members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ARIES industries or IAB) </a:t>
            </a:r>
            <a:r>
              <a:rPr lang="fr-CH" dirty="0" err="1" smtClean="0"/>
              <a:t>analysed</a:t>
            </a:r>
            <a:r>
              <a:rPr lang="fr-CH" dirty="0" smtClean="0"/>
              <a:t> the 9 </a:t>
            </a:r>
            <a:r>
              <a:rPr lang="fr-CH" dirty="0" err="1" smtClean="0"/>
              <a:t>proposals</a:t>
            </a:r>
            <a:r>
              <a:rPr lang="fr-CH" dirty="0" smtClean="0"/>
              <a:t> </a:t>
            </a:r>
            <a:r>
              <a:rPr lang="fr-CH" dirty="0" err="1" smtClean="0"/>
              <a:t>submitted</a:t>
            </a:r>
            <a:r>
              <a:rPr lang="fr-CH" dirty="0" smtClean="0"/>
              <a:t> </a:t>
            </a:r>
            <a:r>
              <a:rPr lang="fr-CH" dirty="0" smtClean="0"/>
              <a:t>on time </a:t>
            </a:r>
            <a:r>
              <a:rPr lang="fr-CH" dirty="0" smtClean="0"/>
              <a:t>and </a:t>
            </a:r>
            <a:r>
              <a:rPr lang="fr-CH" dirty="0" err="1" smtClean="0"/>
              <a:t>selected</a:t>
            </a:r>
            <a:r>
              <a:rPr lang="fr-CH" dirty="0" smtClean="0"/>
              <a:t> for </a:t>
            </a:r>
            <a:r>
              <a:rPr lang="fr-CH" dirty="0" err="1" smtClean="0"/>
              <a:t>funding</a:t>
            </a:r>
            <a:r>
              <a:rPr lang="fr-CH" dirty="0" smtClean="0"/>
              <a:t> (50 kEUR </a:t>
            </a:r>
            <a:r>
              <a:rPr lang="fr-CH" dirty="0" err="1" smtClean="0"/>
              <a:t>each</a:t>
            </a:r>
            <a:r>
              <a:rPr lang="fr-CH" dirty="0" smtClean="0"/>
              <a:t> the </a:t>
            </a:r>
            <a:r>
              <a:rPr lang="fr-CH" dirty="0" err="1" smtClean="0"/>
              <a:t>following</a:t>
            </a:r>
            <a:r>
              <a:rPr lang="fr-CH" dirty="0" smtClean="0"/>
              <a:t> </a:t>
            </a:r>
            <a:r>
              <a:rPr lang="fr-CH" dirty="0" err="1" smtClean="0"/>
              <a:t>projects</a:t>
            </a:r>
            <a:r>
              <a:rPr lang="fr-CH" dirty="0" smtClean="0"/>
              <a:t> (</a:t>
            </a:r>
            <a:r>
              <a:rPr lang="fr-CH" dirty="0" err="1" smtClean="0"/>
              <a:t>with</a:t>
            </a:r>
            <a:r>
              <a:rPr lang="fr-CH" dirty="0" smtClean="0"/>
              <a:t> score):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12" y="3782842"/>
            <a:ext cx="4858888" cy="1982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8304" y="344714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1     2      3    </a:t>
            </a:r>
            <a:r>
              <a:rPr lang="fr-CH" dirty="0" err="1" smtClean="0"/>
              <a:t>Tot</a:t>
            </a:r>
            <a:r>
              <a:rPr lang="fr-CH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120226" y="5956295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Extremely</a:t>
            </a:r>
            <a:r>
              <a:rPr lang="fr-CH" dirty="0" smtClean="0"/>
              <a:t> </a:t>
            </a:r>
            <a:r>
              <a:rPr lang="fr-CH" dirty="0" err="1" smtClean="0"/>
              <a:t>successful</a:t>
            </a:r>
            <a:r>
              <a:rPr lang="fr-CH" dirty="0" smtClean="0"/>
              <a:t> in </a:t>
            </a:r>
            <a:r>
              <a:rPr lang="fr-CH" dirty="0" err="1" smtClean="0"/>
              <a:t>terms</a:t>
            </a:r>
            <a:r>
              <a:rPr lang="fr-CH" dirty="0" smtClean="0"/>
              <a:t> of </a:t>
            </a:r>
            <a:r>
              <a:rPr lang="fr-CH" dirty="0" err="1" smtClean="0"/>
              <a:t>quality</a:t>
            </a:r>
            <a:r>
              <a:rPr lang="fr-CH" dirty="0" smtClean="0"/>
              <a:t> of </a:t>
            </a:r>
            <a:r>
              <a:rPr lang="fr-CH" dirty="0" err="1" smtClean="0"/>
              <a:t>proposals</a:t>
            </a:r>
            <a:r>
              <a:rPr lang="fr-CH" dirty="0" smtClean="0"/>
              <a:t> and of </a:t>
            </a:r>
            <a:r>
              <a:rPr lang="fr-CH" dirty="0" err="1" smtClean="0"/>
              <a:t>selection</a:t>
            </a:r>
            <a:r>
              <a:rPr lang="fr-CH" dirty="0" smtClean="0"/>
              <a:t> </a:t>
            </a:r>
            <a:r>
              <a:rPr lang="fr-CH" dirty="0" err="1" smtClean="0"/>
              <a:t>procedure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568592" y="3817464"/>
            <a:ext cx="6242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RTU</a:t>
            </a:r>
          </a:p>
          <a:p>
            <a:endParaRPr lang="fr-CH" sz="1600" dirty="0"/>
          </a:p>
          <a:p>
            <a:r>
              <a:rPr lang="fr-CH" sz="1600" dirty="0" smtClean="0"/>
              <a:t>RHP</a:t>
            </a:r>
          </a:p>
          <a:p>
            <a:endParaRPr lang="fr-CH" sz="1600" dirty="0"/>
          </a:p>
          <a:p>
            <a:r>
              <a:rPr lang="fr-CH" sz="1600" dirty="0" smtClean="0"/>
              <a:t>CEA</a:t>
            </a:r>
          </a:p>
          <a:p>
            <a:endParaRPr lang="fr-CH" sz="1600" dirty="0"/>
          </a:p>
          <a:p>
            <a:r>
              <a:rPr lang="fr-CH" sz="1600" dirty="0" err="1" smtClean="0"/>
              <a:t>U.Liv</a:t>
            </a:r>
            <a:r>
              <a:rPr lang="fr-CH" sz="1600" dirty="0"/>
              <a:t>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5881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576064"/>
          </a:xfrm>
        </p:spPr>
        <p:txBody>
          <a:bodyPr/>
          <a:lstStyle/>
          <a:p>
            <a:r>
              <a:rPr lang="en-GB" sz="2400" dirty="0"/>
              <a:t>H</a:t>
            </a:r>
            <a:r>
              <a:rPr lang="en-GB" sz="2400" dirty="0" smtClean="0"/>
              <a:t>ybrid </a:t>
            </a:r>
            <a:r>
              <a:rPr lang="en-GB" sz="2400" dirty="0"/>
              <a:t>electron accelerator system for </a:t>
            </a:r>
            <a:r>
              <a:rPr lang="en-GB" sz="2400" dirty="0" smtClean="0"/>
              <a:t>treatment </a:t>
            </a:r>
            <a:r>
              <a:rPr lang="en-GB" sz="2400" dirty="0"/>
              <a:t>of marine diesel exhaust gas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523E-0E60-2F49-A1DB-8E66CE3DE81B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85344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4523E-0E60-2F49-A1DB-8E66CE3DE81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Left-Right Arrow 6"/>
          <p:cNvSpPr/>
          <p:nvPr/>
        </p:nvSpPr>
        <p:spPr>
          <a:xfrm>
            <a:off x="2988007" y="4626153"/>
            <a:ext cx="1437556" cy="64807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581530" y="3114956"/>
            <a:ext cx="442753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Sulphur Day is on 1 January 2020</a:t>
            </a:r>
            <a:endParaRPr lang="en-GB" sz="2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Obraz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6" y="3233725"/>
            <a:ext cx="4040188" cy="2901809"/>
          </a:xfrm>
          <a:prstGeom prst="rect">
            <a:avLst/>
          </a:prstGeom>
        </p:spPr>
      </p:pic>
      <p:sp>
        <p:nvSpPr>
          <p:cNvPr id="10" name="Content Placeholder 19"/>
          <p:cNvSpPr>
            <a:spLocks noGrp="1"/>
          </p:cNvSpPr>
          <p:nvPr>
            <p:ph sz="quarter" idx="4294967295"/>
          </p:nvPr>
        </p:nvSpPr>
        <p:spPr>
          <a:xfrm>
            <a:off x="4898777" y="3428973"/>
            <a:ext cx="3870534" cy="27082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157A4"/>
                </a:solidFill>
              </a:rPr>
              <a:t>MARPOL Annex VI - the global sulphur cap will be reduced from current 3.50% to 0.50%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157A4"/>
                </a:solidFill>
              </a:rPr>
              <a:t>Economically </a:t>
            </a:r>
            <a:r>
              <a:rPr lang="en-GB" sz="2000" dirty="0" smtClean="0">
                <a:solidFill>
                  <a:srgbClr val="0157A4"/>
                </a:solidFill>
              </a:rPr>
              <a:t>viable solution is still not there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157A4"/>
                </a:solidFill>
              </a:rPr>
              <a:t>There </a:t>
            </a:r>
            <a:r>
              <a:rPr lang="en-GB" sz="2000" dirty="0" smtClean="0">
                <a:solidFill>
                  <a:srgbClr val="0157A4"/>
                </a:solidFill>
              </a:rPr>
              <a:t>is no working technology which can effectively deal with </a:t>
            </a:r>
            <a:r>
              <a:rPr lang="en-GB" sz="2000" dirty="0" err="1" smtClean="0">
                <a:solidFill>
                  <a:srgbClr val="0157A4"/>
                </a:solidFill>
              </a:rPr>
              <a:t>SOx</a:t>
            </a:r>
            <a:r>
              <a:rPr lang="en-GB" sz="2000" dirty="0" smtClean="0">
                <a:solidFill>
                  <a:srgbClr val="0157A4"/>
                </a:solidFill>
              </a:rPr>
              <a:t> </a:t>
            </a:r>
            <a:r>
              <a:rPr lang="en-GB" sz="2000" dirty="0" smtClean="0">
                <a:solidFill>
                  <a:srgbClr val="0157A4"/>
                </a:solidFill>
              </a:rPr>
              <a:t>and </a:t>
            </a:r>
            <a:r>
              <a:rPr lang="en-GB" sz="2000" dirty="0" smtClean="0">
                <a:solidFill>
                  <a:srgbClr val="0157A4"/>
                </a:solidFill>
              </a:rPr>
              <a:t>NOx at the same time</a:t>
            </a:r>
            <a:endParaRPr lang="en-GB" sz="2000" dirty="0">
              <a:solidFill>
                <a:srgbClr val="0157A4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1520" y="989373"/>
            <a:ext cx="8229600" cy="2294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400" dirty="0" smtClean="0">
                <a:solidFill>
                  <a:srgbClr val="0157A4"/>
                </a:solidFill>
              </a:rPr>
              <a:t>1</a:t>
            </a:r>
            <a:r>
              <a:rPr lang="lv-LV" sz="1400" dirty="0">
                <a:solidFill>
                  <a:srgbClr val="0157A4"/>
                </a:solidFill>
              </a:rPr>
              <a:t>.	</a:t>
            </a:r>
            <a:r>
              <a:rPr lang="lv-LV" sz="1400" dirty="0" err="1">
                <a:solidFill>
                  <a:srgbClr val="0157A4"/>
                </a:solidFill>
              </a:rPr>
              <a:t>Institute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of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Nuclear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Chemistry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and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Technology</a:t>
            </a:r>
            <a:r>
              <a:rPr lang="lv-LV" sz="1400" dirty="0">
                <a:solidFill>
                  <a:srgbClr val="0157A4"/>
                </a:solidFill>
              </a:rPr>
              <a:t> - INCT (</a:t>
            </a:r>
            <a:r>
              <a:rPr lang="lv-LV" sz="1400" dirty="0" err="1">
                <a:solidFill>
                  <a:srgbClr val="0157A4"/>
                </a:solidFill>
              </a:rPr>
              <a:t>Warsaw</a:t>
            </a:r>
            <a:r>
              <a:rPr lang="lv-LV" sz="1400" dirty="0">
                <a:solidFill>
                  <a:srgbClr val="0157A4"/>
                </a:solidFill>
              </a:rPr>
              <a:t>, </a:t>
            </a:r>
            <a:r>
              <a:rPr lang="lv-LV" sz="1400" dirty="0" err="1">
                <a:solidFill>
                  <a:srgbClr val="0157A4"/>
                </a:solidFill>
              </a:rPr>
              <a:t>Poland</a:t>
            </a:r>
            <a:r>
              <a:rPr lang="lv-LV" sz="1400" dirty="0">
                <a:solidFill>
                  <a:srgbClr val="0157A4"/>
                </a:solidFill>
              </a:rPr>
              <a:t>)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2.	</a:t>
            </a:r>
            <a:r>
              <a:rPr lang="lv-LV" sz="1400" dirty="0" smtClean="0">
                <a:solidFill>
                  <a:srgbClr val="0157A4"/>
                </a:solidFill>
              </a:rPr>
              <a:t>CERN </a:t>
            </a:r>
            <a:r>
              <a:rPr lang="lv-LV" sz="1400" dirty="0">
                <a:solidFill>
                  <a:srgbClr val="0157A4"/>
                </a:solidFill>
              </a:rPr>
              <a:t>(Geneva, Switzerland) 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3.	Fraunhofer Institute </a:t>
            </a:r>
            <a:r>
              <a:rPr lang="lv-LV" sz="1400" dirty="0" smtClean="0">
                <a:solidFill>
                  <a:srgbClr val="0157A4"/>
                </a:solidFill>
              </a:rPr>
              <a:t>- </a:t>
            </a:r>
            <a:r>
              <a:rPr lang="lv-LV" sz="1400" dirty="0">
                <a:solidFill>
                  <a:srgbClr val="0157A4"/>
                </a:solidFill>
              </a:rPr>
              <a:t>FEP (Dresden, Germany)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4.	</a:t>
            </a:r>
            <a:r>
              <a:rPr lang="lv-LV" sz="1400" dirty="0" smtClean="0">
                <a:solidFill>
                  <a:srgbClr val="0157A4"/>
                </a:solidFill>
              </a:rPr>
              <a:t>Univ</a:t>
            </a:r>
            <a:r>
              <a:rPr lang="fr-CH" sz="1400" dirty="0" smtClean="0">
                <a:solidFill>
                  <a:srgbClr val="0157A4"/>
                </a:solidFill>
              </a:rPr>
              <a:t>. </a:t>
            </a:r>
            <a:r>
              <a:rPr lang="lv-LV" sz="1400" dirty="0" smtClean="0">
                <a:solidFill>
                  <a:srgbClr val="0157A4"/>
                </a:solidFill>
              </a:rPr>
              <a:t>Huddersfield</a:t>
            </a:r>
            <a:r>
              <a:rPr lang="lv-LV" sz="1400" dirty="0">
                <a:solidFill>
                  <a:srgbClr val="0157A4"/>
                </a:solidFill>
              </a:rPr>
              <a:t>, Accelerator Applications Group – UH (Huddersfield, UK).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5.	</a:t>
            </a:r>
            <a:r>
              <a:rPr lang="lv-LV" sz="1400" dirty="0" err="1">
                <a:solidFill>
                  <a:srgbClr val="0157A4"/>
                </a:solidFill>
              </a:rPr>
              <a:t>ebeam</a:t>
            </a:r>
            <a:r>
              <a:rPr lang="lv-LV" sz="1400" dirty="0">
                <a:solidFill>
                  <a:srgbClr val="0157A4"/>
                </a:solidFill>
              </a:rPr>
              <a:t> Technologies </a:t>
            </a:r>
            <a:r>
              <a:rPr lang="lv-LV" sz="1400" dirty="0" err="1">
                <a:solidFill>
                  <a:srgbClr val="0157A4"/>
                </a:solidFill>
              </a:rPr>
              <a:t>Europe</a:t>
            </a:r>
            <a:r>
              <a:rPr lang="lv-LV" sz="1400" dirty="0">
                <a:solidFill>
                  <a:srgbClr val="0157A4"/>
                </a:solidFill>
              </a:rPr>
              <a:t> – </a:t>
            </a:r>
            <a:r>
              <a:rPr lang="lv-LV" sz="1400" dirty="0" err="1">
                <a:solidFill>
                  <a:srgbClr val="0157A4"/>
                </a:solidFill>
              </a:rPr>
              <a:t>ebeam</a:t>
            </a:r>
            <a:r>
              <a:rPr lang="lv-LV" sz="1400" dirty="0">
                <a:solidFill>
                  <a:srgbClr val="0157A4"/>
                </a:solidFill>
              </a:rPr>
              <a:t> (</a:t>
            </a:r>
            <a:r>
              <a:rPr lang="lv-LV" sz="1400" dirty="0" err="1">
                <a:solidFill>
                  <a:srgbClr val="0157A4"/>
                </a:solidFill>
              </a:rPr>
              <a:t>Flamatt</a:t>
            </a:r>
            <a:r>
              <a:rPr lang="lv-LV" sz="1400" dirty="0">
                <a:solidFill>
                  <a:srgbClr val="0157A4"/>
                </a:solidFill>
              </a:rPr>
              <a:t>, </a:t>
            </a:r>
            <a:r>
              <a:rPr lang="lv-LV" sz="1400" dirty="0" err="1">
                <a:solidFill>
                  <a:srgbClr val="0157A4"/>
                </a:solidFill>
              </a:rPr>
              <a:t>Switzerland</a:t>
            </a:r>
            <a:r>
              <a:rPr lang="lv-LV" sz="1400" dirty="0">
                <a:solidFill>
                  <a:srgbClr val="0157A4"/>
                </a:solidFill>
              </a:rPr>
              <a:t>)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6.	</a:t>
            </a:r>
            <a:r>
              <a:rPr lang="lv-LV" sz="1400" dirty="0" err="1">
                <a:solidFill>
                  <a:srgbClr val="0157A4"/>
                </a:solidFill>
              </a:rPr>
              <a:t>Remontowa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Marine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Design</a:t>
            </a:r>
            <a:r>
              <a:rPr lang="lv-LV" sz="1400" dirty="0">
                <a:solidFill>
                  <a:srgbClr val="0157A4"/>
                </a:solidFill>
              </a:rPr>
              <a:t> – </a:t>
            </a:r>
            <a:r>
              <a:rPr lang="lv-LV" sz="1400" dirty="0" err="1">
                <a:solidFill>
                  <a:srgbClr val="0157A4"/>
                </a:solidFill>
              </a:rPr>
              <a:t>Remontowa</a:t>
            </a:r>
            <a:r>
              <a:rPr lang="lv-LV" sz="1400" dirty="0">
                <a:solidFill>
                  <a:srgbClr val="0157A4"/>
                </a:solidFill>
              </a:rPr>
              <a:t> (</a:t>
            </a:r>
            <a:r>
              <a:rPr lang="lv-LV" sz="1400" dirty="0" err="1">
                <a:solidFill>
                  <a:srgbClr val="0157A4"/>
                </a:solidFill>
              </a:rPr>
              <a:t>Gdansk</a:t>
            </a:r>
            <a:r>
              <a:rPr lang="lv-LV" sz="1400" dirty="0">
                <a:solidFill>
                  <a:srgbClr val="0157A4"/>
                </a:solidFill>
              </a:rPr>
              <a:t>, </a:t>
            </a:r>
            <a:r>
              <a:rPr lang="lv-LV" sz="1400" dirty="0" err="1">
                <a:solidFill>
                  <a:srgbClr val="0157A4"/>
                </a:solidFill>
              </a:rPr>
              <a:t>Poland</a:t>
            </a:r>
            <a:r>
              <a:rPr lang="lv-LV" sz="1400" dirty="0">
                <a:solidFill>
                  <a:srgbClr val="0157A4"/>
                </a:solidFill>
              </a:rPr>
              <a:t>)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7.	</a:t>
            </a:r>
            <a:r>
              <a:rPr lang="lv-LV" sz="1400" dirty="0" err="1">
                <a:solidFill>
                  <a:srgbClr val="0157A4"/>
                </a:solidFill>
              </a:rPr>
              <a:t>Milgravja</a:t>
            </a:r>
            <a:r>
              <a:rPr lang="lv-LV" sz="1400" dirty="0">
                <a:solidFill>
                  <a:srgbClr val="0157A4"/>
                </a:solidFill>
              </a:rPr>
              <a:t> Tehnoloģiskais Parks - </a:t>
            </a:r>
            <a:r>
              <a:rPr lang="lv-LV" sz="1400" dirty="0" err="1">
                <a:solidFill>
                  <a:srgbClr val="0157A4"/>
                </a:solidFill>
              </a:rPr>
              <a:t>Riga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Ship</a:t>
            </a:r>
            <a:r>
              <a:rPr lang="lv-LV" sz="1400" dirty="0">
                <a:solidFill>
                  <a:srgbClr val="0157A4"/>
                </a:solidFill>
              </a:rPr>
              <a:t> </a:t>
            </a:r>
            <a:r>
              <a:rPr lang="lv-LV" sz="1400" dirty="0" err="1">
                <a:solidFill>
                  <a:srgbClr val="0157A4"/>
                </a:solidFill>
              </a:rPr>
              <a:t>Yard</a:t>
            </a:r>
            <a:r>
              <a:rPr lang="lv-LV" sz="1400" dirty="0">
                <a:solidFill>
                  <a:srgbClr val="0157A4"/>
                </a:solidFill>
              </a:rPr>
              <a:t>  - RKB (</a:t>
            </a:r>
            <a:r>
              <a:rPr lang="lv-LV" sz="1400" dirty="0" err="1">
                <a:solidFill>
                  <a:srgbClr val="0157A4"/>
                </a:solidFill>
              </a:rPr>
              <a:t>Riga</a:t>
            </a:r>
            <a:r>
              <a:rPr lang="lv-LV" sz="1400" dirty="0">
                <a:solidFill>
                  <a:srgbClr val="0157A4"/>
                </a:solidFill>
              </a:rPr>
              <a:t>, </a:t>
            </a:r>
            <a:r>
              <a:rPr lang="lv-LV" sz="1400" dirty="0" err="1">
                <a:solidFill>
                  <a:srgbClr val="0157A4"/>
                </a:solidFill>
              </a:rPr>
              <a:t>Latvia</a:t>
            </a:r>
            <a:r>
              <a:rPr lang="lv-LV" sz="1400" dirty="0">
                <a:solidFill>
                  <a:srgbClr val="0157A4"/>
                </a:solidFill>
              </a:rPr>
              <a:t>)</a:t>
            </a:r>
          </a:p>
          <a:p>
            <a:pPr marL="0" indent="0">
              <a:buNone/>
            </a:pPr>
            <a:r>
              <a:rPr lang="lv-LV" sz="1400" dirty="0">
                <a:solidFill>
                  <a:srgbClr val="0157A4"/>
                </a:solidFill>
              </a:rPr>
              <a:t>8.	BIOPOLINEX </a:t>
            </a:r>
            <a:r>
              <a:rPr lang="lv-LV" sz="1400" dirty="0" err="1">
                <a:solidFill>
                  <a:srgbClr val="0157A4"/>
                </a:solidFill>
              </a:rPr>
              <a:t>Sp</a:t>
            </a:r>
            <a:r>
              <a:rPr lang="lv-LV" sz="1400" dirty="0">
                <a:solidFill>
                  <a:srgbClr val="0157A4"/>
                </a:solidFill>
              </a:rPr>
              <a:t>. z </a:t>
            </a:r>
            <a:r>
              <a:rPr lang="lv-LV" sz="1400" dirty="0" err="1">
                <a:solidFill>
                  <a:srgbClr val="0157A4"/>
                </a:solidFill>
              </a:rPr>
              <a:t>o.o.(Lublin</a:t>
            </a:r>
            <a:r>
              <a:rPr lang="lv-LV" sz="1400" dirty="0">
                <a:solidFill>
                  <a:srgbClr val="0157A4"/>
                </a:solidFill>
              </a:rPr>
              <a:t>, </a:t>
            </a:r>
            <a:r>
              <a:rPr lang="lv-LV" sz="1400" dirty="0" err="1">
                <a:solidFill>
                  <a:srgbClr val="0157A4"/>
                </a:solidFill>
              </a:rPr>
              <a:t>Poland</a:t>
            </a:r>
            <a:r>
              <a:rPr lang="lv-LV" sz="1400" dirty="0">
                <a:solidFill>
                  <a:srgbClr val="0157A4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2408" y="6046389"/>
            <a:ext cx="625794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Goal: test and </a:t>
            </a:r>
            <a:r>
              <a:rPr lang="fr-CH" dirty="0" err="1" smtClean="0"/>
              <a:t>validate</a:t>
            </a:r>
            <a:r>
              <a:rPr lang="fr-CH" dirty="0" smtClean="0"/>
              <a:t> the system on a real diesel </a:t>
            </a:r>
            <a:r>
              <a:rPr lang="fr-CH" dirty="0" err="1" smtClean="0"/>
              <a:t>engine</a:t>
            </a:r>
            <a:r>
              <a:rPr lang="fr-CH" dirty="0" smtClean="0"/>
              <a:t> at the Riga </a:t>
            </a:r>
            <a:r>
              <a:rPr lang="fr-CH" dirty="0" err="1" smtClean="0"/>
              <a:t>shipyard</a:t>
            </a:r>
            <a:r>
              <a:rPr lang="fr-CH" dirty="0" smtClean="0"/>
              <a:t>, </a:t>
            </a:r>
            <a:r>
              <a:rPr lang="fr-CH" dirty="0" err="1" smtClean="0"/>
              <a:t>with</a:t>
            </a:r>
            <a:r>
              <a:rPr lang="fr-CH" dirty="0" smtClean="0"/>
              <a:t> an </a:t>
            </a:r>
            <a:r>
              <a:rPr lang="fr-CH" dirty="0" err="1" smtClean="0"/>
              <a:t>accelerator</a:t>
            </a:r>
            <a:r>
              <a:rPr lang="fr-CH" dirty="0" smtClean="0"/>
              <a:t> on </a:t>
            </a:r>
            <a:r>
              <a:rPr lang="fr-CH" dirty="0" err="1" smtClean="0"/>
              <a:t>loan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Ebeam</a:t>
            </a:r>
            <a:r>
              <a:rPr lang="fr-CH" dirty="0" smtClean="0"/>
              <a:t> Tech. 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34" y="989373"/>
            <a:ext cx="2731780" cy="20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40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10044</TotalTime>
  <Words>2498</Words>
  <Application>Microsoft Office PowerPoint</Application>
  <PresentationFormat>On-screen Show (4:3)</PresentationFormat>
  <Paragraphs>654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DejaVu Sans</vt:lpstr>
      <vt:lpstr>Symbol</vt:lpstr>
      <vt:lpstr>Times New Roman</vt:lpstr>
      <vt:lpstr>Verdana</vt:lpstr>
      <vt:lpstr>Wingdings</vt:lpstr>
      <vt:lpstr>Thème Office</vt:lpstr>
      <vt:lpstr>Thème Office</vt:lpstr>
      <vt:lpstr>PowerPoint Presentation</vt:lpstr>
      <vt:lpstr>Scientific Advisory Committee</vt:lpstr>
      <vt:lpstr>Industry Advisory Board</vt:lpstr>
      <vt:lpstr>Status of Deliverables</vt:lpstr>
      <vt:lpstr>Status of Milestones</vt:lpstr>
      <vt:lpstr>Meetings</vt:lpstr>
      <vt:lpstr>Highlights from 1st Annual Meeting</vt:lpstr>
      <vt:lpstr>Proof-of-Concept Fund</vt:lpstr>
      <vt:lpstr>Hybrid electron accelerator system for treatment of marine diesel exhaust gas </vt:lpstr>
      <vt:lpstr>ARIES Structure - reminder</vt:lpstr>
      <vt:lpstr>Transnational Access after 1 year (/4)</vt:lpstr>
      <vt:lpstr>Status of WP11 - elec. and proton beam testing </vt:lpstr>
      <vt:lpstr>WP11 – Beam Testing</vt:lpstr>
      <vt:lpstr>WP12 – RF testing</vt:lpstr>
      <vt:lpstr>WP13 – Plasma beam testing</vt:lpstr>
      <vt:lpstr>Highlights: Massive Online Open Course on Accelerator Science and Technology (N. Delerue)</vt:lpstr>
      <vt:lpstr>Highlights WP6 – Accelerator Performance &amp; Concepts </vt:lpstr>
      <vt:lpstr>WP6 workshop statistics</vt:lpstr>
      <vt:lpstr>Highlights WP7 – Ring for Ultra-Low Emittance</vt:lpstr>
      <vt:lpstr>Highlight WP8 – ADA (Advanced Diagnostics at Accelerators)</vt:lpstr>
      <vt:lpstr>Highligths – HTS cable</vt:lpstr>
      <vt:lpstr>WP14.4 highlights</vt:lpstr>
      <vt:lpstr>Highlights WP17 - PowerMat </vt:lpstr>
      <vt:lpstr>WP18 – Very High Gradient Acceleration Techniques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Maurizio Vretenar</cp:lastModifiedBy>
  <cp:revision>185</cp:revision>
  <dcterms:created xsi:type="dcterms:W3CDTF">2017-04-26T09:15:49Z</dcterms:created>
  <dcterms:modified xsi:type="dcterms:W3CDTF">2018-06-22T16:49:51Z</dcterms:modified>
</cp:coreProperties>
</file>