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3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79" r:id="rId10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E0E3"/>
    <a:srgbClr val="FFFF00"/>
    <a:srgbClr val="8DFDA8"/>
    <a:srgbClr val="C4FED2"/>
    <a:srgbClr val="FFCC00"/>
    <a:srgbClr val="FFFFFF"/>
    <a:srgbClr val="FFDAC3"/>
    <a:srgbClr val="D5FDC5"/>
    <a:srgbClr val="C8EEFA"/>
    <a:srgbClr val="3BD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56" autoAdjust="0"/>
  </p:normalViewPr>
  <p:slideViewPr>
    <p:cSldViewPr snapToGrid="0">
      <p:cViewPr varScale="1">
        <p:scale>
          <a:sx n="82" d="100"/>
          <a:sy n="82" d="100"/>
        </p:scale>
        <p:origin x="-1182" y="-90"/>
      </p:cViewPr>
      <p:guideLst>
        <p:guide orient="horz" pos="3816"/>
        <p:guide orient="horz" pos="167"/>
        <p:guide orient="horz" pos="616"/>
        <p:guide orient="horz" pos="2672"/>
        <p:guide orient="horz" pos="1158"/>
        <p:guide pos="5551"/>
        <p:guide pos="1551"/>
        <p:guide pos="4178"/>
        <p:guide pos="2927"/>
        <p:guide pos="2809"/>
        <p:guide pos="178"/>
        <p:guide pos="4299"/>
        <p:guide pos="1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120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32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2950"/>
            <a:ext cx="4954587" cy="3716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8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10700"/>
            <a:ext cx="29432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fld id="{73E23483-8AA4-4A45-8497-BC308754AA4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2974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GB" noProof="0" smtClean="0"/>
              <a:t>Untertitel durch Klicken bearbeiten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GB" noProof="0" smtClean="0"/>
              <a:t>Titelmasterformat durch klicken bearbeiten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49" y="6377290"/>
            <a:ext cx="2577066" cy="23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949" y="5776506"/>
            <a:ext cx="882945" cy="88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7266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9547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9547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8987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675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675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9142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6564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6577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094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0081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4073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5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480175"/>
            <a:ext cx="66802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b"/>
          <a:lstStyle/>
          <a:p>
            <a:pPr eaLnBrk="1" hangingPunct="1"/>
            <a:r>
              <a:rPr lang="en-GB" sz="900" b="1" dirty="0">
                <a:solidFill>
                  <a:schemeClr val="bg2"/>
                </a:solidFill>
              </a:rPr>
              <a:t>Reinhard Brinkmann   </a:t>
            </a:r>
            <a:r>
              <a:rPr lang="en-GB" sz="900" dirty="0">
                <a:solidFill>
                  <a:schemeClr val="bg2"/>
                </a:solidFill>
              </a:rPr>
              <a:t>|  Director Accelerator Division  |  </a:t>
            </a:r>
            <a:r>
              <a:rPr lang="en-GB" sz="900" dirty="0" smtClean="0">
                <a:solidFill>
                  <a:schemeClr val="bg2"/>
                </a:solidFill>
              </a:rPr>
              <a:t>Accelerator</a:t>
            </a:r>
            <a:r>
              <a:rPr lang="en-GB" sz="900" baseline="0" dirty="0" smtClean="0">
                <a:solidFill>
                  <a:schemeClr val="bg2"/>
                </a:solidFill>
              </a:rPr>
              <a:t> activities</a:t>
            </a:r>
            <a:r>
              <a:rPr lang="en-GB" sz="900" dirty="0" smtClean="0">
                <a:solidFill>
                  <a:schemeClr val="bg2"/>
                </a:solidFill>
              </a:rPr>
              <a:t>  </a:t>
            </a:r>
            <a:r>
              <a:rPr lang="en-GB" sz="900" dirty="0">
                <a:solidFill>
                  <a:schemeClr val="bg2"/>
                </a:solidFill>
              </a:rPr>
              <a:t>| </a:t>
            </a:r>
            <a:r>
              <a:rPr lang="en-GB" sz="900" dirty="0" smtClean="0">
                <a:solidFill>
                  <a:schemeClr val="bg2"/>
                </a:solidFill>
              </a:rPr>
              <a:t>Scientific</a:t>
            </a:r>
            <a:r>
              <a:rPr lang="en-GB" sz="900" baseline="0" dirty="0" smtClean="0">
                <a:solidFill>
                  <a:schemeClr val="bg2"/>
                </a:solidFill>
              </a:rPr>
              <a:t> Council</a:t>
            </a:r>
            <a:r>
              <a:rPr lang="en-GB" sz="900" dirty="0" smtClean="0">
                <a:solidFill>
                  <a:schemeClr val="bg2"/>
                </a:solidFill>
              </a:rPr>
              <a:t>, 24</a:t>
            </a:r>
            <a:r>
              <a:rPr lang="en-GB" sz="900" baseline="0" dirty="0" smtClean="0">
                <a:solidFill>
                  <a:schemeClr val="bg2"/>
                </a:solidFill>
              </a:rPr>
              <a:t> May 2018</a:t>
            </a:r>
            <a:r>
              <a:rPr lang="en-GB" sz="900" dirty="0" smtClean="0">
                <a:solidFill>
                  <a:schemeClr val="bg2"/>
                </a:solidFill>
              </a:rPr>
              <a:t>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b="1" dirty="0">
                <a:solidFill>
                  <a:schemeClr val="bg2"/>
                </a:solidFill>
              </a:rPr>
              <a:t>page </a:t>
            </a:r>
            <a:fld id="{87667C93-C4A1-4942-9FCD-DAB1887C96CF}" type="slidenum">
              <a:rPr lang="en-GB" sz="900" b="1">
                <a:solidFill>
                  <a:schemeClr val="bg2"/>
                </a:solidFill>
              </a:rPr>
              <a:pPr eaLnBrk="1" hangingPunct="1"/>
              <a:t>‹#›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sp>
        <p:nvSpPr>
          <p:cNvPr id="401420" name="Line 12"/>
          <p:cNvSpPr>
            <a:spLocks noChangeShapeType="1"/>
          </p:cNvSpPr>
          <p:nvPr userDrawn="1"/>
        </p:nvSpPr>
        <p:spPr bwMode="auto">
          <a:xfrm>
            <a:off x="282575" y="6419850"/>
            <a:ext cx="77374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5" y="5954232"/>
            <a:ext cx="705219" cy="70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fontAlgn="base">
        <a:spcBef>
          <a:spcPct val="0"/>
        </a:spcBef>
        <a:spcAft>
          <a:spcPct val="50000"/>
        </a:spcAft>
        <a:buClr>
          <a:srgbClr val="F28E00"/>
        </a:buClr>
        <a:buFont typeface="Arial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fontAlgn="base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fontAlgn="base">
        <a:spcBef>
          <a:spcPct val="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3pPr>
      <a:lvl4pPr marL="1644650" indent="-228600" algn="l" rtl="0" fontAlgn="base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61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306388" y="0"/>
            <a:ext cx="8240712" cy="1149350"/>
          </a:xfrm>
          <a:noFill/>
          <a:ln/>
        </p:spPr>
        <p:txBody>
          <a:bodyPr/>
          <a:lstStyle/>
          <a:p>
            <a:r>
              <a:rPr lang="en-GB" sz="3600" dirty="0" smtClean="0"/>
              <a:t>Update </a:t>
            </a:r>
            <a:r>
              <a:rPr lang="en-GB" sz="3600" dirty="0" err="1" smtClean="0"/>
              <a:t>EuPRAXIA</a:t>
            </a:r>
            <a:r>
              <a:rPr lang="en-GB" sz="3600" dirty="0" smtClean="0"/>
              <a:t> &amp; ATHENA</a:t>
            </a:r>
            <a:r>
              <a:rPr lang="en-GB" sz="2400" dirty="0" smtClean="0">
                <a:solidFill>
                  <a:srgbClr val="F28E00"/>
                </a:solidFill>
              </a:rPr>
              <a:t>.</a:t>
            </a:r>
            <a:r>
              <a:rPr lang="en-GB" sz="2400" dirty="0" smtClean="0">
                <a:solidFill>
                  <a:srgbClr val="F28E00"/>
                </a:solidFill>
              </a:rPr>
              <a:t/>
            </a:r>
            <a:br>
              <a:rPr lang="en-GB" sz="2400" dirty="0" smtClean="0">
                <a:solidFill>
                  <a:srgbClr val="F28E00"/>
                </a:solidFill>
              </a:rPr>
            </a:br>
            <a:endParaRPr lang="en-GB" sz="2400" b="0" i="1" dirty="0">
              <a:solidFill>
                <a:srgbClr val="FFFF00"/>
              </a:solidFill>
            </a:endParaRPr>
          </a:p>
        </p:txBody>
      </p:sp>
      <p:sp>
        <p:nvSpPr>
          <p:cNvPr id="185381" name="Text Box 37"/>
          <p:cNvSpPr txBox="1">
            <a:spLocks noChangeArrowheads="1"/>
          </p:cNvSpPr>
          <p:nvPr/>
        </p:nvSpPr>
        <p:spPr bwMode="auto">
          <a:xfrm>
            <a:off x="554636" y="2297692"/>
            <a:ext cx="8267076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R. </a:t>
            </a:r>
            <a:r>
              <a:rPr lang="en-US" sz="2400" dirty="0" smtClean="0"/>
              <a:t>Brinkmann, DESY </a:t>
            </a:r>
            <a:r>
              <a:rPr lang="en-US" sz="2400" dirty="0" smtClean="0"/>
              <a:t>– TIARA meeting Lund, June 25/26</a:t>
            </a:r>
          </a:p>
          <a:p>
            <a:pPr>
              <a:spcBef>
                <a:spcPct val="50000"/>
              </a:spcBef>
            </a:pPr>
            <a:endParaRPr lang="en-US" sz="2400" dirty="0"/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B0F0"/>
                </a:solidFill>
              </a:rPr>
              <a:t>(brief summary, more comprehensive report can be given by Ralph Assmann at next meeting)</a:t>
            </a:r>
            <a:endParaRPr lang="en-US" sz="2400" dirty="0">
              <a:solidFill>
                <a:srgbClr val="00B0F0"/>
              </a:solidFill>
            </a:endParaRPr>
          </a:p>
          <a:p>
            <a:pPr>
              <a:spcBef>
                <a:spcPct val="50000"/>
              </a:spcBef>
            </a:pPr>
            <a:endParaRPr lang="en-GB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20" y="82021"/>
            <a:ext cx="9153120" cy="668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1600" y="2829467"/>
            <a:ext cx="2077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11 June 2018</a:t>
            </a:r>
            <a:endParaRPr lang="de-DE" sz="2000" dirty="0">
              <a:solidFill>
                <a:schemeClr val="accent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622" y="3657600"/>
            <a:ext cx="668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Here: towards site proposal &amp; task sharing</a:t>
            </a:r>
            <a:endParaRPr lang="de-DE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910" y="2280355"/>
            <a:ext cx="2043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Selected slides from: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264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611561" y="44624"/>
            <a:ext cx="821635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>
                <a:solidFill>
                  <a:srgbClr val="2D3A8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EuPRAXIA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Concept: Competence View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57200" y="886912"/>
            <a:ext cx="8229600" cy="957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Consortia address the relevant topics in design, construction and commissioning. Budget defined by responsibility...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ooter Placeholder 3"/>
          <p:cNvSpPr txBox="1">
            <a:spLocks/>
          </p:cNvSpPr>
          <p:nvPr/>
        </p:nvSpPr>
        <p:spPr>
          <a:xfrm>
            <a:off x="444819" y="6473656"/>
            <a:ext cx="55749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2D3A8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latin typeface="Calibri"/>
              </a:rPr>
              <a:t>Insert author and occasion via slide master</a:t>
            </a:r>
            <a:endParaRPr lang="en-GB" dirty="0">
              <a:latin typeface="Calibri"/>
            </a:endParaRPr>
          </a:p>
        </p:txBody>
      </p:sp>
      <p:sp>
        <p:nvSpPr>
          <p:cNvPr id="18" name="Slide Number Placeholder 4"/>
          <p:cNvSpPr txBox="1">
            <a:spLocks/>
          </p:cNvSpPr>
          <p:nvPr/>
        </p:nvSpPr>
        <p:spPr>
          <a:xfrm>
            <a:off x="6553200" y="646857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2D3A8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C8D6F1B-0912-4E83-AA89-4880E3586760}" type="slidenum">
              <a:rPr lang="en-GB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n-GB" dirty="0">
              <a:latin typeface="Calibri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11560" y="2132856"/>
            <a:ext cx="1800200" cy="1728192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Pisa, CNRS, CLF, ELI, FBI, ...</a:t>
            </a:r>
          </a:p>
        </p:txBody>
      </p:sp>
      <p:sp>
        <p:nvSpPr>
          <p:cNvPr id="20" name="Oval 19"/>
          <p:cNvSpPr/>
          <p:nvPr/>
        </p:nvSpPr>
        <p:spPr>
          <a:xfrm>
            <a:off x="2555776" y="2132856"/>
            <a:ext cx="1800200" cy="1728192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RF Tech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DESY, INFN, CERN,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Daresbury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...</a:t>
            </a:r>
          </a:p>
        </p:txBody>
      </p:sp>
      <p:sp>
        <p:nvSpPr>
          <p:cNvPr id="21" name="Oval 20"/>
          <p:cNvSpPr/>
          <p:nvPr/>
        </p:nvSpPr>
        <p:spPr>
          <a:xfrm>
            <a:off x="2555776" y="4077072"/>
            <a:ext cx="1800200" cy="1728192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Theory/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CEA, IST, DESY, INFN, HZDR, ...</a:t>
            </a:r>
          </a:p>
        </p:txBody>
      </p:sp>
      <p:sp>
        <p:nvSpPr>
          <p:cNvPr id="22" name="Oval 21"/>
          <p:cNvSpPr/>
          <p:nvPr/>
        </p:nvSpPr>
        <p:spPr>
          <a:xfrm>
            <a:off x="611560" y="4077072"/>
            <a:ext cx="1800200" cy="1728192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Plasma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U. Paris, DESY, Oxford, ...</a:t>
            </a:r>
          </a:p>
        </p:txBody>
      </p:sp>
      <p:sp>
        <p:nvSpPr>
          <p:cNvPr id="23" name="Oval 22"/>
          <p:cNvSpPr/>
          <p:nvPr/>
        </p:nvSpPr>
        <p:spPr>
          <a:xfrm>
            <a:off x="4499992" y="2132856"/>
            <a:ext cx="1800200" cy="1728192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SOLEIL, Roma, DESY,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Daresbury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...</a:t>
            </a:r>
          </a:p>
        </p:txBody>
      </p:sp>
      <p:sp>
        <p:nvSpPr>
          <p:cNvPr id="24" name="Oval 23"/>
          <p:cNvSpPr/>
          <p:nvPr/>
        </p:nvSpPr>
        <p:spPr>
          <a:xfrm>
            <a:off x="4499992" y="4077072"/>
            <a:ext cx="1800200" cy="1728192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Instrumen-tation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INFN, KIT, SOLEIL, DESY, ...</a:t>
            </a:r>
          </a:p>
        </p:txBody>
      </p:sp>
      <p:sp>
        <p:nvSpPr>
          <p:cNvPr id="25" name="Oval 24"/>
          <p:cNvSpPr/>
          <p:nvPr/>
        </p:nvSpPr>
        <p:spPr>
          <a:xfrm>
            <a:off x="6444208" y="2132856"/>
            <a:ext cx="1800200" cy="1728192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Applica-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tions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Oxford, CNRS, UB,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Strathclyde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...</a:t>
            </a:r>
          </a:p>
        </p:txBody>
      </p:sp>
      <p:sp>
        <p:nvSpPr>
          <p:cNvPr id="26" name="Oval 25"/>
          <p:cNvSpPr/>
          <p:nvPr/>
        </p:nvSpPr>
        <p:spPr>
          <a:xfrm>
            <a:off x="6444208" y="4077072"/>
            <a:ext cx="1800200" cy="1728192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xxx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...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20072" y="6021288"/>
            <a:ext cx="3065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solidFill>
                  <a:prstClr val="black"/>
                </a:solidFill>
                <a:latin typeface="Calibri"/>
              </a:rPr>
              <a:t>Not complete, just examples...</a:t>
            </a:r>
            <a:endParaRPr lang="en-US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317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43808" y="1700808"/>
            <a:ext cx="3528392" cy="424847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4819" y="44624"/>
            <a:ext cx="8541137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>
                <a:solidFill>
                  <a:srgbClr val="2D3A8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EuPRAXIA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Concept: Alternative Site View?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886912"/>
            <a:ext cx="8229600" cy="5485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Define future approach now, reflecting national approaches?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444819" y="6473656"/>
            <a:ext cx="55749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2D3A8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latin typeface="Calibri"/>
              </a:rPr>
              <a:t>Insert author and occasion via slide master</a:t>
            </a:r>
            <a:endParaRPr lang="en-GB" dirty="0">
              <a:latin typeface="Calibri"/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6553200" y="646857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2D3A8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C8D6F1B-0912-4E83-AA89-4880E3586760}" type="slidenum">
              <a:rPr lang="en-GB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n-GB" dirty="0">
              <a:latin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323528" y="1700808"/>
            <a:ext cx="1800200" cy="1728192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CERN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 Band RF Technology (Compact Driver)</a:t>
            </a:r>
          </a:p>
        </p:txBody>
      </p:sp>
      <p:sp>
        <p:nvSpPr>
          <p:cNvPr id="9" name="Oval 8"/>
          <p:cNvSpPr/>
          <p:nvPr/>
        </p:nvSpPr>
        <p:spPr>
          <a:xfrm>
            <a:off x="323528" y="3645024"/>
            <a:ext cx="1800200" cy="1728192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Industry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European laser and accelerator Industry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43808" y="1700808"/>
            <a:ext cx="1728192" cy="1512168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Italy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EuPRAXIA Site for beam-driven plasma acc.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44008" y="1700808"/>
            <a:ext cx="1728192" cy="1512168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Germany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EuPRAXIA Site for laser-driven plasma acc.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43808" y="3284984"/>
            <a:ext cx="1728192" cy="1512168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France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EuPRAXIA Center for Technology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44008" y="3284984"/>
            <a:ext cx="1728192" cy="1512168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Portugal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EuPRAXIA Center 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Theory &amp; Plasma Simulation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43808" y="4869160"/>
            <a:ext cx="3528392" cy="108012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UK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EuPRAXIA Center  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Industrial Applications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99792" y="1556792"/>
            <a:ext cx="3816424" cy="4536504"/>
          </a:xfrm>
          <a:prstGeom prst="rect">
            <a:avLst/>
          </a:prstGeom>
          <a:noFill/>
          <a:ln w="38100" cap="flat" cmpd="sng" algn="ctr">
            <a:solidFill>
              <a:srgbClr val="2D3A84"/>
            </a:solidFill>
            <a:prstDash val="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>
            <a:stCxn id="8" idx="6"/>
          </p:cNvCxnSpPr>
          <p:nvPr/>
        </p:nvCxnSpPr>
        <p:spPr>
          <a:xfrm>
            <a:off x="2123728" y="2564904"/>
            <a:ext cx="720080" cy="0"/>
          </a:xfrm>
          <a:prstGeom prst="line">
            <a:avLst/>
          </a:prstGeom>
          <a:noFill/>
          <a:ln w="762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7" name="Straight Connector 16"/>
          <p:cNvCxnSpPr/>
          <p:nvPr/>
        </p:nvCxnSpPr>
        <p:spPr>
          <a:xfrm>
            <a:off x="2123728" y="4437112"/>
            <a:ext cx="720080" cy="0"/>
          </a:xfrm>
          <a:prstGeom prst="line">
            <a:avLst/>
          </a:prstGeom>
          <a:noFill/>
          <a:ln w="762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8" name="Straight Connector 17"/>
          <p:cNvCxnSpPr/>
          <p:nvPr/>
        </p:nvCxnSpPr>
        <p:spPr>
          <a:xfrm>
            <a:off x="6372200" y="2492896"/>
            <a:ext cx="720080" cy="0"/>
          </a:xfrm>
          <a:prstGeom prst="line">
            <a:avLst/>
          </a:prstGeom>
          <a:noFill/>
          <a:ln w="762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9" name="Oval 18"/>
          <p:cNvSpPr/>
          <p:nvPr/>
        </p:nvSpPr>
        <p:spPr>
          <a:xfrm>
            <a:off x="7092280" y="1628800"/>
            <a:ext cx="1800200" cy="1728192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EuPRAXIA Turn Key User Technology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36296" y="5157192"/>
            <a:ext cx="1424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Possible?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Better ideas?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41067" y="46365"/>
            <a:ext cx="2302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(Instead of several competing sites)</a:t>
            </a:r>
            <a:endParaRPr lang="de-DE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39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0889" y="-171400"/>
            <a:ext cx="70781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>
                <a:solidFill>
                  <a:srgbClr val="2D3A8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EuPRAXIA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Concept: Alternative Site View?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Content Placeholder 10"/>
          <p:cNvSpPr txBox="1">
            <a:spLocks/>
          </p:cNvSpPr>
          <p:nvPr/>
        </p:nvSpPr>
        <p:spPr>
          <a:xfrm>
            <a:off x="179512" y="886912"/>
            <a:ext cx="3312368" cy="5485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Reflects ambitions known to us but integrates all into a common project.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Two sites reflect two driver technologies </a:t>
            </a:r>
            <a:r>
              <a:rPr kumimoji="0" lang="mr-IN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Mangal"/>
              </a:rPr>
              <a:t>–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minimal duplications due to common project work!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 of existing sites use pre-invest and make sure OP costs are covered.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Very visible roles to France, Portugal and UK without the need to propose a site.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Connects to European industry, ELI and CERN.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444819" y="6473656"/>
            <a:ext cx="55749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2D3A8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latin typeface="Calibri"/>
              </a:rPr>
              <a:t>Insert author and occasion via slide master</a:t>
            </a:r>
            <a:endParaRPr lang="en-GB" dirty="0">
              <a:latin typeface="Calibri"/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553200" y="646857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2D3A8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C8D6F1B-0912-4E83-AA89-4880E3586760}" type="slidenum">
              <a:rPr lang="en-GB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n-GB" dirty="0"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8184" y="5877272"/>
            <a:ext cx="1885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For discussion...</a:t>
            </a:r>
          </a:p>
        </p:txBody>
      </p:sp>
      <p:sp>
        <p:nvSpPr>
          <p:cNvPr id="7" name="Content Placeholder 10"/>
          <p:cNvSpPr txBox="1">
            <a:spLocks/>
          </p:cNvSpPr>
          <p:nvPr/>
        </p:nvSpPr>
        <p:spPr>
          <a:xfrm>
            <a:off x="3707904" y="4207664"/>
            <a:ext cx="5184576" cy="1885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Simplifies discussion of radiation protection, safety, ...: labs take care of it through existing structures.</a:t>
            </a:r>
          </a:p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Easy to explain to people not interested in technical details.</a:t>
            </a:r>
          </a:p>
        </p:txBody>
      </p:sp>
      <p:pic>
        <p:nvPicPr>
          <p:cNvPr id="8" name="Picture 7" descr="Screen Shot 2018-06-21 at 09.44.3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1052736"/>
            <a:ext cx="5357395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04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ATHENA project in Helmholtz Association</a:t>
            </a:r>
            <a:endParaRPr lang="de-D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2575" y="2878666"/>
            <a:ext cx="8520113" cy="317923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On Helmholtz Roadmap since 2011 (DESY initiative), proposal by six Helmholtz centers (DESY, FZJ, GSI+HI-</a:t>
            </a:r>
            <a:r>
              <a:rPr lang="en-US" dirty="0">
                <a:solidFill>
                  <a:srgbClr val="0070C0"/>
                </a:solidFill>
              </a:rPr>
              <a:t>J</a:t>
            </a:r>
            <a:r>
              <a:rPr lang="en-US" dirty="0" smtClean="0">
                <a:solidFill>
                  <a:srgbClr val="0070C0"/>
                </a:solidFill>
              </a:rPr>
              <a:t>ena, HZB, HZDR, KIT) submitted in 2015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Received “Outstanding” rating in evaluation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Some delay due to funding boundary conditions, but final approval (&amp; start of funding) now confirmed by Helmholtz Senate on 12 June, 2018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30M€ total from Helmholtz investment </a:t>
            </a:r>
            <a:r>
              <a:rPr lang="en-US" dirty="0" err="1" smtClean="0">
                <a:solidFill>
                  <a:srgbClr val="0070C0"/>
                </a:solidFill>
              </a:rPr>
              <a:t>programme</a:t>
            </a:r>
            <a:r>
              <a:rPr lang="en-US" dirty="0" smtClean="0">
                <a:solidFill>
                  <a:srgbClr val="0070C0"/>
                </a:solidFill>
              </a:rPr>
              <a:t> 2018-21 (~11M€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DESY)</a:t>
            </a:r>
            <a:endParaRPr lang="de-DE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22" y="827439"/>
            <a:ext cx="2808312" cy="1729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430" y="43656"/>
            <a:ext cx="1800200" cy="616852"/>
          </a:xfrm>
          <a:prstGeom prst="rect">
            <a:avLst/>
          </a:prstGeom>
        </p:spPr>
      </p:pic>
      <p:pic>
        <p:nvPicPr>
          <p:cNvPr id="5" name="Picture 4" descr="2014-10-09_Plasma-Beschleuniger_HME-001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8353" y="863926"/>
            <a:ext cx="2539008" cy="16926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08312" y="1164146"/>
            <a:ext cx="38325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A</a:t>
            </a:r>
            <a:r>
              <a:rPr lang="en-US" sz="2400" dirty="0"/>
              <a:t>ccelerator </a:t>
            </a:r>
            <a:r>
              <a:rPr lang="en-US" sz="2400" b="1" dirty="0">
                <a:solidFill>
                  <a:srgbClr val="FFC000"/>
                </a:solidFill>
              </a:rPr>
              <a:t>T</a:t>
            </a:r>
            <a:r>
              <a:rPr lang="en-US" sz="2400" dirty="0"/>
              <a:t>echnology </a:t>
            </a:r>
          </a:p>
          <a:p>
            <a:r>
              <a:rPr lang="en-US" sz="2400" b="1" dirty="0" err="1" smtClean="0">
                <a:solidFill>
                  <a:srgbClr val="FFC000"/>
                </a:solidFill>
              </a:rPr>
              <a:t>HE</a:t>
            </a:r>
            <a:r>
              <a:rPr lang="en-US" sz="2400" dirty="0" err="1" smtClean="0"/>
              <a:t>lmholtz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b="1" dirty="0" err="1" smtClean="0">
                <a:solidFill>
                  <a:srgbClr val="FFC000"/>
                </a:solidFill>
              </a:rPr>
              <a:t>N</a:t>
            </a:r>
            <a:r>
              <a:rPr lang="en-US" sz="2400" dirty="0" err="1" smtClean="0"/>
              <a:t>fr</a:t>
            </a:r>
            <a:r>
              <a:rPr lang="en-US" sz="2400" b="1" dirty="0" err="1" smtClean="0">
                <a:solidFill>
                  <a:srgbClr val="FFC000"/>
                </a:solidFill>
              </a:rPr>
              <a:t>A</a:t>
            </a:r>
            <a:r>
              <a:rPr lang="en-US" sz="2400" dirty="0" err="1" smtClean="0"/>
              <a:t>structure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0148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161061"/>
            <a:ext cx="8851900" cy="544512"/>
          </a:xfrm>
        </p:spPr>
        <p:txBody>
          <a:bodyPr/>
          <a:lstStyle/>
          <a:p>
            <a:pPr lvl="0"/>
            <a:r>
              <a:rPr lang="de-DE" sz="2000" kern="1200" dirty="0"/>
              <a:t>30 M€ all ARD </a:t>
            </a:r>
            <a:r>
              <a:rPr lang="de-DE" sz="2000" kern="1200" dirty="0" err="1"/>
              <a:t>centers</a:t>
            </a:r>
            <a:r>
              <a:rPr lang="de-DE" sz="2000" kern="1200" dirty="0"/>
              <a:t>, 2 </a:t>
            </a:r>
            <a:r>
              <a:rPr lang="de-DE" sz="2000" kern="1200" dirty="0" err="1"/>
              <a:t>future</a:t>
            </a:r>
            <a:r>
              <a:rPr lang="de-DE" sz="2000" kern="1200" dirty="0"/>
              <a:t> </a:t>
            </a:r>
            <a:r>
              <a:rPr lang="de-DE" sz="2000" kern="1200" dirty="0" err="1"/>
              <a:t>technologies</a:t>
            </a:r>
            <a:r>
              <a:rPr lang="de-DE" sz="2000" kern="1200" dirty="0"/>
              <a:t> for the Helmholtz </a:t>
            </a:r>
            <a:r>
              <a:rPr lang="de-DE" sz="2000" kern="1200" dirty="0" err="1"/>
              <a:t>strategy</a:t>
            </a:r>
            <a:r>
              <a:rPr lang="de-DE" sz="2000" kern="1200" dirty="0"/>
              <a:t/>
            </a:r>
            <a:br>
              <a:rPr lang="de-DE" sz="2000" kern="1200" dirty="0"/>
            </a:br>
            <a:endParaRPr lang="de-DE" sz="2000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407987" y="817500"/>
            <a:ext cx="11376025" cy="3792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36195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61950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18F1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8489" y="5770490"/>
            <a:ext cx="141806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http://technologieplattform.dresden-concept.de/userdata/HZDR-logo-64px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3023" y="6022258"/>
            <a:ext cx="12954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http://aiw2012.west.uni-koblenz.de/files/2012/04/logo_kit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4998" y="5978187"/>
            <a:ext cx="878855" cy="44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http://vv200.ise.fhg.de/p4/nanospec/project-partners/logo-fz-juelich/imag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987" y="6020186"/>
            <a:ext cx="11525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File:GSI Logo rgb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2789" y="5926572"/>
            <a:ext cx="1155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96747" y="5795373"/>
            <a:ext cx="16081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Macintosh HD:Users:ralphassmann:Dropbox:2014-11-02 ATHENA final:ATHENA-Roadmap-v3-english.eps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299" y="827179"/>
            <a:ext cx="8064896" cy="518910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2314937" y="3444883"/>
            <a:ext cx="1099595" cy="381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@DESY</a:t>
            </a:r>
            <a:endParaRPr lang="de-DE" dirty="0"/>
          </a:p>
        </p:txBody>
      </p:sp>
      <p:sp>
        <p:nvSpPr>
          <p:cNvPr id="17" name="TextBox 16"/>
          <p:cNvSpPr txBox="1"/>
          <p:nvPr/>
        </p:nvSpPr>
        <p:spPr>
          <a:xfrm>
            <a:off x="5000816" y="3468032"/>
            <a:ext cx="1099595" cy="381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@HZDR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6317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ATHENAe</a:t>
            </a:r>
            <a:r>
              <a:rPr lang="en-US" dirty="0" smtClean="0"/>
              <a:t>/DESY: integrated with SINBAD infrastructure</a:t>
            </a:r>
            <a:endParaRPr lang="de-DE" dirty="0"/>
          </a:p>
        </p:txBody>
      </p:sp>
      <p:grpSp>
        <p:nvGrpSpPr>
          <p:cNvPr id="3" name="Group 2"/>
          <p:cNvGrpSpPr/>
          <p:nvPr/>
        </p:nvGrpSpPr>
        <p:grpSpPr>
          <a:xfrm>
            <a:off x="-119000" y="1328722"/>
            <a:ext cx="9312033" cy="5009898"/>
            <a:chOff x="-119000" y="995871"/>
            <a:chExt cx="9312033" cy="5009898"/>
          </a:xfrm>
        </p:grpSpPr>
        <p:pic>
          <p:nvPicPr>
            <p:cNvPr id="4" name="Picture 3"/>
            <p:cNvPicPr/>
            <p:nvPr/>
          </p:nvPicPr>
          <p:blipFill>
            <a:blip r:embed="rId2"/>
            <a:srcRect t="11349" b="23570"/>
            <a:stretch/>
          </p:blipFill>
          <p:spPr>
            <a:xfrm>
              <a:off x="1" y="997461"/>
              <a:ext cx="9036496" cy="5008308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6960785" y="4004166"/>
              <a:ext cx="1872208" cy="584775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ARES </a:t>
              </a:r>
              <a:r>
                <a:rPr lang="en-US" sz="1600" dirty="0" err="1" smtClean="0"/>
                <a:t>linac</a:t>
              </a:r>
              <a:r>
                <a:rPr lang="en-US" sz="1600" dirty="0" smtClean="0"/>
                <a:t> energy upgrade</a:t>
              </a:r>
              <a:endParaRPr lang="de-DE" sz="1600" dirty="0" err="1" smtClean="0"/>
            </a:p>
          </p:txBody>
        </p:sp>
        <p:sp>
          <p:nvSpPr>
            <p:cNvPr id="6" name="CustomShape 7"/>
            <p:cNvSpPr/>
            <p:nvPr/>
          </p:nvSpPr>
          <p:spPr>
            <a:xfrm flipV="1">
              <a:off x="2754266" y="4204713"/>
              <a:ext cx="1093713" cy="829536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chemeClr val="accent1"/>
            </a:solidFill>
            <a:ln w="28440">
              <a:solidFill>
                <a:schemeClr val="tx1"/>
              </a:solidFill>
              <a:round/>
              <a:tailEnd type="triangle" w="med" len="med"/>
            </a:ln>
            <a:effectLst>
              <a:glow rad="50800">
                <a:schemeClr val="bg1">
                  <a:alpha val="75000"/>
                </a:schemeClr>
              </a:glow>
              <a:outerShdw dist="35921" dir="2700000" algn="ctr" rotWithShape="0">
                <a:schemeClr val="bg2"/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" name="TextBox 6"/>
            <p:cNvSpPr txBox="1"/>
            <p:nvPr/>
          </p:nvSpPr>
          <p:spPr>
            <a:xfrm>
              <a:off x="1609192" y="5034249"/>
              <a:ext cx="1872208" cy="338554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X-band TDS</a:t>
              </a:r>
              <a:endParaRPr lang="de-DE" sz="1600" dirty="0" err="1" smtClean="0"/>
            </a:p>
          </p:txBody>
        </p:sp>
        <p:sp>
          <p:nvSpPr>
            <p:cNvPr id="8" name="Rectangle 29"/>
            <p:cNvSpPr/>
            <p:nvPr/>
          </p:nvSpPr>
          <p:spPr>
            <a:xfrm rot="20324970">
              <a:off x="3275553" y="3257195"/>
              <a:ext cx="1535802" cy="683795"/>
            </a:xfrm>
            <a:custGeom>
              <a:avLst/>
              <a:gdLst>
                <a:gd name="connsiteX0" fmla="*/ 0 w 1006779"/>
                <a:gd name="connsiteY0" fmla="*/ 0 h 683403"/>
                <a:gd name="connsiteX1" fmla="*/ 1006779 w 1006779"/>
                <a:gd name="connsiteY1" fmla="*/ 0 h 683403"/>
                <a:gd name="connsiteX2" fmla="*/ 1006779 w 1006779"/>
                <a:gd name="connsiteY2" fmla="*/ 683403 h 683403"/>
                <a:gd name="connsiteX3" fmla="*/ 0 w 1006779"/>
                <a:gd name="connsiteY3" fmla="*/ 683403 h 683403"/>
                <a:gd name="connsiteX4" fmla="*/ 0 w 1006779"/>
                <a:gd name="connsiteY4" fmla="*/ 0 h 683403"/>
                <a:gd name="connsiteX0" fmla="*/ 0 w 1535802"/>
                <a:gd name="connsiteY0" fmla="*/ 5087 h 683403"/>
                <a:gd name="connsiteX1" fmla="*/ 1535802 w 1535802"/>
                <a:gd name="connsiteY1" fmla="*/ 0 h 683403"/>
                <a:gd name="connsiteX2" fmla="*/ 1535802 w 1535802"/>
                <a:gd name="connsiteY2" fmla="*/ 683403 h 683403"/>
                <a:gd name="connsiteX3" fmla="*/ 529023 w 1535802"/>
                <a:gd name="connsiteY3" fmla="*/ 683403 h 683403"/>
                <a:gd name="connsiteX4" fmla="*/ 0 w 1535802"/>
                <a:gd name="connsiteY4" fmla="*/ 5087 h 683403"/>
                <a:gd name="connsiteX0" fmla="*/ 0 w 1535802"/>
                <a:gd name="connsiteY0" fmla="*/ 0 h 678316"/>
                <a:gd name="connsiteX1" fmla="*/ 1061560 w 1535802"/>
                <a:gd name="connsiteY1" fmla="*/ 5086 h 678316"/>
                <a:gd name="connsiteX2" fmla="*/ 1535802 w 1535802"/>
                <a:gd name="connsiteY2" fmla="*/ 678316 h 678316"/>
                <a:gd name="connsiteX3" fmla="*/ 529023 w 1535802"/>
                <a:gd name="connsiteY3" fmla="*/ 678316 h 678316"/>
                <a:gd name="connsiteX4" fmla="*/ 0 w 1535802"/>
                <a:gd name="connsiteY4" fmla="*/ 0 h 678316"/>
                <a:gd name="connsiteX0" fmla="*/ 0 w 1535802"/>
                <a:gd name="connsiteY0" fmla="*/ 0 h 678316"/>
                <a:gd name="connsiteX1" fmla="*/ 1030648 w 1535802"/>
                <a:gd name="connsiteY1" fmla="*/ 1173 h 678316"/>
                <a:gd name="connsiteX2" fmla="*/ 1535802 w 1535802"/>
                <a:gd name="connsiteY2" fmla="*/ 678316 h 678316"/>
                <a:gd name="connsiteX3" fmla="*/ 529023 w 1535802"/>
                <a:gd name="connsiteY3" fmla="*/ 678316 h 678316"/>
                <a:gd name="connsiteX4" fmla="*/ 0 w 1535802"/>
                <a:gd name="connsiteY4" fmla="*/ 0 h 678316"/>
                <a:gd name="connsiteX0" fmla="*/ 0 w 1535802"/>
                <a:gd name="connsiteY0" fmla="*/ 5479 h 683795"/>
                <a:gd name="connsiteX1" fmla="*/ 992693 w 1535802"/>
                <a:gd name="connsiteY1" fmla="*/ 0 h 683795"/>
                <a:gd name="connsiteX2" fmla="*/ 1535802 w 1535802"/>
                <a:gd name="connsiteY2" fmla="*/ 683795 h 683795"/>
                <a:gd name="connsiteX3" fmla="*/ 529023 w 1535802"/>
                <a:gd name="connsiteY3" fmla="*/ 683795 h 683795"/>
                <a:gd name="connsiteX4" fmla="*/ 0 w 1535802"/>
                <a:gd name="connsiteY4" fmla="*/ 5479 h 68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5802" h="683795">
                  <a:moveTo>
                    <a:pt x="0" y="5479"/>
                  </a:moveTo>
                  <a:lnTo>
                    <a:pt x="992693" y="0"/>
                  </a:lnTo>
                  <a:lnTo>
                    <a:pt x="1535802" y="683795"/>
                  </a:lnTo>
                  <a:lnTo>
                    <a:pt x="529023" y="683795"/>
                  </a:lnTo>
                  <a:lnTo>
                    <a:pt x="0" y="5479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73301" y="3412137"/>
              <a:ext cx="1872208" cy="584775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Angus high power laser</a:t>
              </a:r>
              <a:endParaRPr lang="de-DE" sz="1600" dirty="0" err="1" smtClean="0"/>
            </a:p>
          </p:txBody>
        </p:sp>
        <p:sp>
          <p:nvSpPr>
            <p:cNvPr id="10" name="CustomShape 7"/>
            <p:cNvSpPr/>
            <p:nvPr/>
          </p:nvSpPr>
          <p:spPr>
            <a:xfrm>
              <a:off x="1886755" y="3599093"/>
              <a:ext cx="1470548" cy="405074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chemeClr val="accent1"/>
            </a:solidFill>
            <a:ln w="28440">
              <a:solidFill>
                <a:schemeClr val="tx1"/>
              </a:solidFill>
              <a:round/>
              <a:tailEnd type="triangle" w="med" len="med"/>
            </a:ln>
            <a:effectLst>
              <a:glow rad="50800">
                <a:schemeClr val="bg1">
                  <a:alpha val="75000"/>
                </a:schemeClr>
              </a:glow>
              <a:outerShdw dist="35921" dir="2700000" algn="ctr" rotWithShape="0">
                <a:schemeClr val="bg2"/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TextBox 10"/>
            <p:cNvSpPr txBox="1"/>
            <p:nvPr/>
          </p:nvSpPr>
          <p:spPr>
            <a:xfrm>
              <a:off x="-95999" y="3117202"/>
              <a:ext cx="1872208" cy="830997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Plasma accelerator with external injection</a:t>
              </a:r>
              <a:endParaRPr lang="de-DE" sz="1600" dirty="0" err="1" smtClean="0"/>
            </a:p>
          </p:txBody>
        </p:sp>
        <p:sp>
          <p:nvSpPr>
            <p:cNvPr id="12" name="CustomShape 7"/>
            <p:cNvSpPr/>
            <p:nvPr/>
          </p:nvSpPr>
          <p:spPr>
            <a:xfrm flipH="1">
              <a:off x="2288235" y="2033329"/>
              <a:ext cx="45719" cy="1225812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chemeClr val="accent1"/>
            </a:solidFill>
            <a:ln w="28440">
              <a:solidFill>
                <a:schemeClr val="tx1"/>
              </a:solidFill>
              <a:round/>
              <a:tailEnd type="triangle" w="med" len="med"/>
            </a:ln>
            <a:effectLst>
              <a:glow rad="50800">
                <a:schemeClr val="bg1">
                  <a:alpha val="75000"/>
                </a:schemeClr>
              </a:glow>
              <a:outerShdw dist="35921" dir="2700000" algn="ctr" rotWithShape="0">
                <a:schemeClr val="bg2"/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" name="TextBox 12"/>
            <p:cNvSpPr txBox="1"/>
            <p:nvPr/>
          </p:nvSpPr>
          <p:spPr>
            <a:xfrm>
              <a:off x="1753208" y="1665429"/>
              <a:ext cx="1247137" cy="338554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/>
                <a:t>Undulators</a:t>
              </a:r>
              <a:endParaRPr lang="de-DE" sz="1600" dirty="0" err="1" smtClean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119000" y="1864052"/>
              <a:ext cx="1872208" cy="338554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 Pilot user area</a:t>
              </a:r>
              <a:endParaRPr lang="de-DE" sz="1600" dirty="0" err="1" smtClean="0"/>
            </a:p>
          </p:txBody>
        </p:sp>
        <p:sp>
          <p:nvSpPr>
            <p:cNvPr id="15" name="Rectangle 14"/>
            <p:cNvSpPr/>
            <p:nvPr/>
          </p:nvSpPr>
          <p:spPr>
            <a:xfrm rot="1553642">
              <a:off x="4429387" y="2413452"/>
              <a:ext cx="3448547" cy="12698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20825" y="995871"/>
              <a:ext cx="1872208" cy="1077218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Plasma accelerator with internal injection (LUX)</a:t>
              </a:r>
              <a:endParaRPr lang="de-DE" sz="1600" dirty="0" err="1" smtClean="0"/>
            </a:p>
          </p:txBody>
        </p:sp>
        <p:sp>
          <p:nvSpPr>
            <p:cNvPr id="17" name="CustomShape 7"/>
            <p:cNvSpPr/>
            <p:nvPr/>
          </p:nvSpPr>
          <p:spPr>
            <a:xfrm rot="5925624">
              <a:off x="6957540" y="1750180"/>
              <a:ext cx="528763" cy="701522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chemeClr val="accent1"/>
            </a:solidFill>
            <a:ln w="28440">
              <a:solidFill>
                <a:schemeClr val="tx1"/>
              </a:solidFill>
              <a:round/>
              <a:tailEnd type="triangle" w="med" len="med"/>
            </a:ln>
            <a:effectLst>
              <a:glow rad="50800">
                <a:schemeClr val="bg1">
                  <a:alpha val="75000"/>
                </a:schemeClr>
              </a:glow>
              <a:outerShdw dist="35921" dir="2700000" algn="ctr" rotWithShape="0">
                <a:schemeClr val="bg2"/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" name="TextBox 17"/>
            <p:cNvSpPr txBox="1"/>
            <p:nvPr/>
          </p:nvSpPr>
          <p:spPr>
            <a:xfrm>
              <a:off x="105185" y="4223261"/>
              <a:ext cx="1872208" cy="584775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Dogleg to 2</a:t>
              </a:r>
              <a:r>
                <a:rPr lang="en-US" sz="1600" baseline="30000" dirty="0" smtClean="0"/>
                <a:t>nd</a:t>
              </a:r>
              <a:r>
                <a:rPr lang="en-US" sz="1600" dirty="0" smtClean="0"/>
                <a:t> experimental area</a:t>
              </a:r>
              <a:endParaRPr lang="de-DE" sz="1600" dirty="0" err="1" smtClean="0"/>
            </a:p>
          </p:txBody>
        </p:sp>
        <p:sp>
          <p:nvSpPr>
            <p:cNvPr id="19" name="CustomShape 7"/>
            <p:cNvSpPr/>
            <p:nvPr/>
          </p:nvSpPr>
          <p:spPr>
            <a:xfrm flipH="1" flipV="1">
              <a:off x="4728537" y="3631706"/>
              <a:ext cx="1615307" cy="103692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chemeClr val="accent1"/>
            </a:solidFill>
            <a:ln w="28440">
              <a:solidFill>
                <a:schemeClr val="tx1"/>
              </a:solidFill>
              <a:round/>
              <a:tailEnd type="triangle" w="med" len="med"/>
            </a:ln>
            <a:effectLst>
              <a:glow rad="50800">
                <a:schemeClr val="bg1">
                  <a:alpha val="75000"/>
                </a:schemeClr>
              </a:glow>
              <a:outerShdw dist="35921" dir="2700000" algn="ctr" rotWithShape="0">
                <a:schemeClr val="bg2"/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" name="CustomShape 7"/>
            <p:cNvSpPr/>
            <p:nvPr/>
          </p:nvSpPr>
          <p:spPr>
            <a:xfrm flipH="1">
              <a:off x="4784361" y="4363249"/>
              <a:ext cx="2248432" cy="451386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chemeClr val="accent1"/>
            </a:solidFill>
            <a:ln w="28440">
              <a:solidFill>
                <a:schemeClr val="tx1"/>
              </a:solidFill>
              <a:round/>
              <a:tailEnd type="triangle" w="med" len="med"/>
            </a:ln>
            <a:effectLst>
              <a:glow rad="50800">
                <a:schemeClr val="bg1">
                  <a:alpha val="75000"/>
                </a:schemeClr>
              </a:glow>
              <a:outerShdw dist="35921" dir="2700000" algn="ctr" rotWithShape="0">
                <a:schemeClr val="bg2"/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" name="CustomShape 7"/>
            <p:cNvSpPr/>
            <p:nvPr/>
          </p:nvSpPr>
          <p:spPr>
            <a:xfrm flipV="1">
              <a:off x="1776209" y="4229858"/>
              <a:ext cx="1249791" cy="285789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chemeClr val="accent1"/>
            </a:solidFill>
            <a:ln w="28440">
              <a:solidFill>
                <a:schemeClr val="tx1"/>
              </a:solidFill>
              <a:round/>
              <a:tailEnd type="triangle" w="med" len="med"/>
            </a:ln>
            <a:effectLst>
              <a:glow rad="50800">
                <a:schemeClr val="bg1">
                  <a:alpha val="75000"/>
                </a:schemeClr>
              </a:glow>
              <a:outerShdw dist="35921" dir="2700000" algn="ctr" rotWithShape="0">
                <a:schemeClr val="bg2"/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87" y="3510379"/>
            <a:ext cx="936382" cy="624102"/>
          </a:xfrm>
          <a:prstGeom prst="rect">
            <a:avLst/>
          </a:prstGeom>
        </p:spPr>
      </p:pic>
      <p:pic>
        <p:nvPicPr>
          <p:cNvPr id="23" name="Picture 15">
            <a:extLst>
              <a:ext uri="{FF2B5EF4-FFF2-40B4-BE49-F238E27FC236}">
                <a16:creationId xmlns="" xmlns:a16="http://schemas.microsoft.com/office/drawing/2014/main" id="{29BF073B-72BF-48CB-8BD5-6449BB2DD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994" y="2840886"/>
            <a:ext cx="576064" cy="57606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06778" y="863586"/>
            <a:ext cx="82082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-1" dirty="0">
                <a:solidFill>
                  <a:srgbClr val="0070C0"/>
                </a:solidFill>
                <a:ea typeface="DejaVu Sans"/>
              </a:rPr>
              <a:t>S</a:t>
            </a:r>
            <a:r>
              <a:rPr lang="en-US" sz="2000" spc="-1" dirty="0">
                <a:solidFill>
                  <a:srgbClr val="0070C0"/>
                </a:solidFill>
                <a:ea typeface="DejaVu Sans"/>
              </a:rPr>
              <a:t>hort </a:t>
            </a:r>
            <a:r>
              <a:rPr lang="en-US" sz="2000" b="1" spc="-1" dirty="0" err="1" smtClean="0">
                <a:solidFill>
                  <a:srgbClr val="0070C0"/>
                </a:solidFill>
                <a:ea typeface="DejaVu Sans"/>
              </a:rPr>
              <a:t>IN</a:t>
            </a:r>
            <a:r>
              <a:rPr lang="en-US" sz="2000" spc="-1" dirty="0" err="1" smtClean="0">
                <a:solidFill>
                  <a:srgbClr val="0070C0"/>
                </a:solidFill>
                <a:ea typeface="DejaVu Sans"/>
              </a:rPr>
              <a:t>novative</a:t>
            </a:r>
            <a:r>
              <a:rPr lang="en-US" sz="2000" spc="-1" dirty="0" smtClean="0">
                <a:solidFill>
                  <a:srgbClr val="0070C0"/>
                </a:solidFill>
                <a:ea typeface="DejaVu Sans"/>
              </a:rPr>
              <a:t> </a:t>
            </a:r>
            <a:r>
              <a:rPr lang="en-US" sz="2000" b="1" spc="-1" dirty="0">
                <a:solidFill>
                  <a:srgbClr val="0070C0"/>
                </a:solidFill>
                <a:ea typeface="DejaVu Sans"/>
              </a:rPr>
              <a:t>B</a:t>
            </a:r>
            <a:r>
              <a:rPr lang="en-US" sz="2000" spc="-1" dirty="0">
                <a:solidFill>
                  <a:srgbClr val="0070C0"/>
                </a:solidFill>
                <a:ea typeface="DejaVu Sans"/>
              </a:rPr>
              <a:t>unches and </a:t>
            </a:r>
            <a:r>
              <a:rPr lang="en-US" sz="2000" b="1" spc="-1" dirty="0">
                <a:solidFill>
                  <a:srgbClr val="0070C0"/>
                </a:solidFill>
                <a:ea typeface="DejaVu Sans"/>
              </a:rPr>
              <a:t>A</a:t>
            </a:r>
            <a:r>
              <a:rPr lang="en-US" sz="2000" spc="-1" dirty="0">
                <a:solidFill>
                  <a:srgbClr val="0070C0"/>
                </a:solidFill>
                <a:ea typeface="DejaVu Sans"/>
              </a:rPr>
              <a:t>ccelerators at </a:t>
            </a:r>
            <a:r>
              <a:rPr lang="en-US" sz="2000" b="1" spc="-1" dirty="0">
                <a:solidFill>
                  <a:srgbClr val="0070C0"/>
                </a:solidFill>
                <a:ea typeface="DejaVu Sans"/>
              </a:rPr>
              <a:t>D</a:t>
            </a:r>
            <a:r>
              <a:rPr lang="en-US" sz="2000" spc="-1" dirty="0">
                <a:solidFill>
                  <a:srgbClr val="0070C0"/>
                </a:solidFill>
                <a:ea typeface="DejaVu Sans"/>
              </a:rPr>
              <a:t>ESY</a:t>
            </a:r>
            <a:endParaRPr lang="en-US" sz="2000" spc="-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108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2128604" y="2188747"/>
            <a:ext cx="4856813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50000"/>
              </a:spcAft>
              <a:buClr>
                <a:srgbClr val="F28E00"/>
              </a:buClr>
              <a:buFont typeface="Arial" charset="0"/>
              <a:buNone/>
            </a:pPr>
            <a:r>
              <a:rPr lang="de-DE" sz="2800" dirty="0" err="1" smtClean="0">
                <a:solidFill>
                  <a:srgbClr val="C00000"/>
                </a:solidFill>
              </a:rPr>
              <a:t>Thank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</a:rPr>
              <a:t>you</a:t>
            </a:r>
            <a:r>
              <a:rPr lang="de-DE" sz="2800" dirty="0" smtClean="0">
                <a:solidFill>
                  <a:srgbClr val="C00000"/>
                </a:solidFill>
              </a:rPr>
              <a:t> for </a:t>
            </a:r>
            <a:r>
              <a:rPr lang="de-DE" sz="2800" dirty="0" err="1" smtClean="0">
                <a:solidFill>
                  <a:srgbClr val="C00000"/>
                </a:solidFill>
              </a:rPr>
              <a:t>your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</a:rPr>
              <a:t>attention</a:t>
            </a:r>
            <a:r>
              <a:rPr lang="de-DE" sz="2800" dirty="0" smtClean="0">
                <a:solidFill>
                  <a:srgbClr val="C00000"/>
                </a:solidFill>
              </a:rPr>
              <a:t>!</a:t>
            </a:r>
            <a:endParaRPr lang="de-DE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39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SY_Vortrag_3-1">
  <a:themeElements>
    <a:clrScheme name="2_DESY_Vortrag_3-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517</Words>
  <Application>Microsoft Office PowerPoint</Application>
  <PresentationFormat>On-screen Show (4:3)</PresentationFormat>
  <Paragraphs>83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2_DESY_Vortrag_3-1</vt:lpstr>
      <vt:lpstr>Update EuPRAXIA &amp; ATHENA. </vt:lpstr>
      <vt:lpstr>PowerPoint Presentation</vt:lpstr>
      <vt:lpstr>PowerPoint Presentation</vt:lpstr>
      <vt:lpstr>PowerPoint Presentation</vt:lpstr>
      <vt:lpstr>PowerPoint Presentation</vt:lpstr>
      <vt:lpstr>ATHENA project in Helmholtz Association</vt:lpstr>
      <vt:lpstr>30 M€ all ARD centers, 2 future technologies for the Helmholtz strategy </vt:lpstr>
      <vt:lpstr>ATHENAe/DESY: integrated with SINBAD infrastructure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sommera</dc:creator>
  <cp:lastModifiedBy>Brinkmann, Reinhard</cp:lastModifiedBy>
  <cp:revision>789</cp:revision>
  <dcterms:created xsi:type="dcterms:W3CDTF">2008-04-14T12:45:38Z</dcterms:created>
  <dcterms:modified xsi:type="dcterms:W3CDTF">2018-06-23T10:47:51Z</dcterms:modified>
</cp:coreProperties>
</file>