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354" r:id="rId3"/>
    <p:sldId id="310" r:id="rId4"/>
    <p:sldId id="352" r:id="rId5"/>
    <p:sldId id="353" r:id="rId6"/>
    <p:sldId id="355" r:id="rId7"/>
    <p:sldId id="357" r:id="rId8"/>
    <p:sldId id="359" r:id="rId9"/>
    <p:sldId id="307" r:id="rId10"/>
    <p:sldId id="337" r:id="rId11"/>
    <p:sldId id="361" r:id="rId12"/>
    <p:sldId id="313" r:id="rId13"/>
    <p:sldId id="360" r:id="rId14"/>
    <p:sldId id="311" r:id="rId15"/>
    <p:sldId id="322" r:id="rId16"/>
    <p:sldId id="314" r:id="rId17"/>
    <p:sldId id="315" r:id="rId18"/>
    <p:sldId id="316" r:id="rId19"/>
    <p:sldId id="371" r:id="rId20"/>
    <p:sldId id="317" r:id="rId21"/>
    <p:sldId id="321" r:id="rId22"/>
    <p:sldId id="350" r:id="rId23"/>
    <p:sldId id="373" r:id="rId24"/>
    <p:sldId id="339" r:id="rId25"/>
    <p:sldId id="342" r:id="rId26"/>
    <p:sldId id="343" r:id="rId27"/>
    <p:sldId id="346" r:id="rId28"/>
    <p:sldId id="347" r:id="rId29"/>
    <p:sldId id="345" r:id="rId30"/>
    <p:sldId id="327" r:id="rId31"/>
    <p:sldId id="363" r:id="rId32"/>
    <p:sldId id="326" r:id="rId33"/>
    <p:sldId id="333" r:id="rId34"/>
    <p:sldId id="329" r:id="rId35"/>
    <p:sldId id="374" r:id="rId36"/>
    <p:sldId id="328" r:id="rId37"/>
    <p:sldId id="362" r:id="rId38"/>
    <p:sldId id="348" r:id="rId39"/>
    <p:sldId id="364" r:id="rId40"/>
    <p:sldId id="370" r:id="rId41"/>
    <p:sldId id="366" r:id="rId42"/>
    <p:sldId id="368" r:id="rId43"/>
    <p:sldId id="372" r:id="rId44"/>
    <p:sldId id="294" r:id="rId45"/>
    <p:sldId id="375" r:id="rId46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86391" autoAdjust="0"/>
  </p:normalViewPr>
  <p:slideViewPr>
    <p:cSldViewPr snapToGrid="0" snapToObjects="1">
      <p:cViewPr varScale="1">
        <p:scale>
          <a:sx n="80" d="100"/>
          <a:sy n="80" d="100"/>
        </p:scale>
        <p:origin x="738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image" Target="../media/image4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F0BC0-79BF-46A5-B3E9-FB31A691C667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359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7048C-6709-4F95-B88F-4F92E6601336}" type="datetimeFigureOut">
              <a:rPr lang="en-US" smtClean="0"/>
              <a:pPr/>
              <a:t>4/27/2018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BE10E-F4C2-4285-881A-B51CE08A0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26117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Hello</a:t>
            </a:r>
            <a:r>
              <a:rPr lang="pl-PL" dirty="0" smtClean="0"/>
              <a:t> </a:t>
            </a:r>
            <a:r>
              <a:rPr lang="pl-PL" dirty="0" err="1" smtClean="0"/>
              <a:t>everyone</a:t>
            </a:r>
            <a:r>
              <a:rPr lang="pl-PL" dirty="0" smtClean="0"/>
              <a:t>! My </a:t>
            </a:r>
            <a:r>
              <a:rPr lang="pl-PL" dirty="0" err="1" smtClean="0"/>
              <a:t>name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Tomasz Leśniak. I </a:t>
            </a:r>
            <a:r>
              <a:rPr lang="pl-PL" dirty="0" err="1" smtClean="0"/>
              <a:t>am</a:t>
            </a:r>
            <a:r>
              <a:rPr lang="pl-PL" dirty="0" smtClean="0"/>
              <a:t> </a:t>
            </a:r>
            <a:r>
              <a:rPr lang="pl-PL" dirty="0" err="1" smtClean="0"/>
              <a:t>working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31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691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42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465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20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80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51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870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07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8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going to be realized</a:t>
            </a:r>
            <a:r>
              <a:rPr lang="pl-P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development</a:t>
            </a:r>
            <a:r>
              <a:rPr lang="pl-PL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48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5632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1010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61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83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8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8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95838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61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21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12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568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32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68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0189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BBE10E-F4C2-4285-881A-B51CE08A0A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261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3766"/>
            <a:ext cx="7772400" cy="2230745"/>
          </a:xfrm>
          <a:prstGeom prst="rect">
            <a:avLst/>
          </a:prstGeom>
        </p:spPr>
        <p:txBody>
          <a:bodyPr anchor="ctr" anchorCtr="0"/>
          <a:lstStyle>
            <a:lvl1pPr algn="ctr">
              <a:defRPr sz="4000">
                <a:solidFill>
                  <a:srgbClr val="0059FF"/>
                </a:solidFill>
              </a:defRPr>
            </a:lvl1pPr>
          </a:lstStyle>
          <a:p>
            <a:r>
              <a:rPr lang="sv-SE" dirty="0" smtClean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30"/>
            <a:ext cx="6400800" cy="17526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pic>
        <p:nvPicPr>
          <p:cNvPr id="1026" name="Picture 2" descr="Znalezione obrazy dla zapytania is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170" y="596446"/>
            <a:ext cx="1175660" cy="64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4377" y="609482"/>
            <a:ext cx="2395537" cy="622046"/>
          </a:xfrm>
          <a:prstGeom prst="rect">
            <a:avLst/>
          </a:prstGeom>
        </p:spPr>
      </p:pic>
      <p:pic>
        <p:nvPicPr>
          <p:cNvPr id="1028" name="Picture 4" descr="https://europeanspallationsource.se/sites/default/files/ess_logo_frugal_blue_cmyk_1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142" y="431316"/>
            <a:ext cx="1818255" cy="9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25908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16.01.2017, Łódź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6699" y="6356350"/>
            <a:ext cx="1004207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2680" y="6356350"/>
            <a:ext cx="489294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Bardzo ciekawa prezentacja by bardzo mądry człowiek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2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-658"/>
            <a:ext cx="9144000" cy="938103"/>
          </a:xfrm>
          <a:prstGeom prst="rect">
            <a:avLst/>
          </a:prstGeom>
          <a:solidFill>
            <a:srgbClr val="0059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2526"/>
            <a:ext cx="8229600" cy="4973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16.01.2017, Łódź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1004207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  <a:prstGeom prst="rect">
            <a:avLst/>
          </a:prstGeom>
        </p:spPr>
        <p:txBody>
          <a:bodyPr anchor="ctr" anchorCtr="0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96889" y="6356350"/>
            <a:ext cx="498873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Bardzo ciekawa prezentacja by bardzo mądry człowiek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2" descr="Znalezione obrazy dla zapytania ise p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8984" y="6341245"/>
            <a:ext cx="689719" cy="380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9597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7174" y="1152526"/>
            <a:ext cx="4238625" cy="4973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4696060" y="1152526"/>
            <a:ext cx="4238625" cy="49736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1" name="Rektangel 6"/>
          <p:cNvSpPr/>
          <p:nvPr userDrawn="1"/>
        </p:nvSpPr>
        <p:spPr>
          <a:xfrm>
            <a:off x="0" y="-658"/>
            <a:ext cx="9144000" cy="938103"/>
          </a:xfrm>
          <a:prstGeom prst="rect">
            <a:avLst/>
          </a:prstGeom>
          <a:solidFill>
            <a:srgbClr val="0059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sv-SE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  <a:prstGeom prst="rect">
            <a:avLst/>
          </a:prstGeom>
        </p:spPr>
        <p:txBody>
          <a:bodyPr anchor="ctr" anchorCtr="0"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16.01.2017, Łódź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1004207" cy="36512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96889" y="6356350"/>
            <a:ext cx="498873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Bardzo ciekawa prezentacja by bardzo mądry człowiek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1" name="Picture 2" descr="Znalezione obrazy dla zapytania ise p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8984" y="6341245"/>
            <a:ext cx="689719" cy="380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95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16.01.2017, Łódź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3364" y="6356350"/>
            <a:ext cx="3255817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pl-PL" smtClean="0">
                <a:solidFill>
                  <a:prstClr val="black">
                    <a:tint val="75000"/>
                  </a:prstClr>
                </a:solidFill>
              </a:rPr>
              <a:t>Bardzo ciekawa prezentacja by bardzo mądry człowiek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1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9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 smtClean="0"/>
              <a:t>Tap</a:t>
            </a:r>
            <a:r>
              <a:rPr lang="pl-PL" dirty="0" smtClean="0"/>
              <a:t> Point story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4576535"/>
            <a:ext cx="6400800" cy="1752600"/>
          </a:xfrm>
        </p:spPr>
        <p:txBody>
          <a:bodyPr/>
          <a:lstStyle/>
          <a:p>
            <a:r>
              <a:rPr lang="pl-PL" sz="2400" dirty="0" smtClean="0"/>
              <a:t>Mateusz </a:t>
            </a:r>
            <a:r>
              <a:rPr lang="pl-PL" sz="2400" dirty="0" err="1" smtClean="0"/>
              <a:t>Żukociński</a:t>
            </a:r>
            <a:endParaRPr lang="pl-PL" sz="2400" dirty="0" smtClean="0"/>
          </a:p>
          <a:p>
            <a:endParaRPr lang="en-US" sz="2400" dirty="0" smtClean="0"/>
          </a:p>
          <a:p>
            <a:r>
              <a:rPr lang="pl-PL" sz="2400" dirty="0" smtClean="0"/>
              <a:t>CDR </a:t>
            </a:r>
            <a:r>
              <a:rPr lang="pl-PL" sz="2400" dirty="0" err="1" smtClean="0"/>
              <a:t>meeting</a:t>
            </a:r>
            <a:endParaRPr lang="en-US" sz="2400" dirty="0" smtClean="0"/>
          </a:p>
          <a:p>
            <a:r>
              <a:rPr lang="pl-PL" sz="2400" dirty="0" smtClean="0"/>
              <a:t>Lund</a:t>
            </a:r>
            <a:r>
              <a:rPr lang="en-US" sz="2400" dirty="0" smtClean="0"/>
              <a:t>, </a:t>
            </a:r>
            <a:r>
              <a:rPr lang="pl-PL" sz="2400" dirty="0" smtClean="0"/>
              <a:t>27</a:t>
            </a:r>
            <a:r>
              <a:rPr lang="en-US" sz="2400" dirty="0" smtClean="0"/>
              <a:t>.0</a:t>
            </a:r>
            <a:r>
              <a:rPr lang="pl-PL" sz="2400" dirty="0" smtClean="0"/>
              <a:t>4</a:t>
            </a:r>
            <a:r>
              <a:rPr lang="en-US" sz="2400" dirty="0" smtClean="0"/>
              <a:t>.201</a:t>
            </a:r>
            <a:r>
              <a:rPr lang="pl-PL" sz="2400" dirty="0" smtClean="0"/>
              <a:t>8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13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71201"/>
              </p:ext>
            </p:extLst>
          </p:nvPr>
        </p:nvGraphicFramePr>
        <p:xfrm>
          <a:off x="561791" y="5308452"/>
          <a:ext cx="5492388" cy="860987"/>
        </p:xfrm>
        <a:graphic>
          <a:graphicData uri="http://schemas.openxmlformats.org/drawingml/2006/table">
            <a:tbl>
              <a:tblPr/>
              <a:tblGrid>
                <a:gridCol w="704955"/>
                <a:gridCol w="434998"/>
                <a:gridCol w="434998"/>
                <a:gridCol w="434998"/>
                <a:gridCol w="434384"/>
                <a:gridCol w="434998"/>
                <a:gridCol w="349717"/>
                <a:gridCol w="349717"/>
                <a:gridCol w="434998"/>
                <a:gridCol w="434998"/>
                <a:gridCol w="521506"/>
                <a:gridCol w="522121"/>
              </a:tblGrid>
              <a:tr h="16882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PRLTAP-056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2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PRLTAP-057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2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PRLTAP-058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62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62"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155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49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138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28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208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43644"/>
              </p:ext>
            </p:extLst>
          </p:nvPr>
        </p:nvGraphicFramePr>
        <p:xfrm>
          <a:off x="561791" y="1223546"/>
          <a:ext cx="5492389" cy="3735291"/>
        </p:xfrm>
        <a:graphic>
          <a:graphicData uri="http://schemas.openxmlformats.org/drawingml/2006/table">
            <a:tbl>
              <a:tblPr/>
              <a:tblGrid>
                <a:gridCol w="704955"/>
                <a:gridCol w="434998"/>
                <a:gridCol w="434998"/>
                <a:gridCol w="434998"/>
                <a:gridCol w="434384"/>
                <a:gridCol w="434998"/>
                <a:gridCol w="349717"/>
                <a:gridCol w="349717"/>
                <a:gridCol w="434998"/>
                <a:gridCol w="434998"/>
                <a:gridCol w="521507"/>
                <a:gridCol w="522121"/>
              </a:tblGrid>
              <a:tr h="508202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Tap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Points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LLRF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outputs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BPM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outputs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LBM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outputs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# 352MHz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outputs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# 704MHz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outputs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 x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freq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 x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freq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only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352MHz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only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704MHz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#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outputs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used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version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PRLTAP-006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PRLTAP-007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PRLTAP-008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PRLTAP-009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7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PRLTAP-016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PRLTAP-017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PRLTAP-018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PRLTAP-019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956170" y="5114818"/>
            <a:ext cx="18000" cy="129984"/>
            <a:chOff x="2448560" y="5212080"/>
            <a:chExt cx="18000" cy="129984"/>
          </a:xfrm>
        </p:grpSpPr>
        <p:sp>
          <p:nvSpPr>
            <p:cNvPr id="5" name="Elipsa 4"/>
            <p:cNvSpPr/>
            <p:nvPr/>
          </p:nvSpPr>
          <p:spPr>
            <a:xfrm>
              <a:off x="2448560" y="52120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a 11"/>
            <p:cNvSpPr/>
            <p:nvPr/>
          </p:nvSpPr>
          <p:spPr>
            <a:xfrm>
              <a:off x="2448560" y="52659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ipsa 12"/>
            <p:cNvSpPr/>
            <p:nvPr/>
          </p:nvSpPr>
          <p:spPr>
            <a:xfrm>
              <a:off x="2448560" y="53240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543545" y="5112650"/>
            <a:ext cx="18000" cy="129984"/>
            <a:chOff x="2600960" y="5364480"/>
            <a:chExt cx="18000" cy="129984"/>
          </a:xfrm>
        </p:grpSpPr>
        <p:sp>
          <p:nvSpPr>
            <p:cNvPr id="14" name="Elipsa 13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ipsa 18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ipsa 19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1975345" y="5110482"/>
            <a:ext cx="18000" cy="129984"/>
            <a:chOff x="2600960" y="5364480"/>
            <a:chExt cx="18000" cy="129984"/>
          </a:xfrm>
        </p:grpSpPr>
        <p:sp>
          <p:nvSpPr>
            <p:cNvPr id="22" name="Elipsa 21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ipsa 22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a 23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2413080" y="5112650"/>
            <a:ext cx="18000" cy="129984"/>
            <a:chOff x="2600960" y="5364480"/>
            <a:chExt cx="18000" cy="129984"/>
          </a:xfrm>
        </p:grpSpPr>
        <p:sp>
          <p:nvSpPr>
            <p:cNvPr id="26" name="Elipsa 25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ipsa 26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ipsa 27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2844880" y="5115395"/>
            <a:ext cx="18000" cy="129984"/>
            <a:chOff x="2600960" y="5364480"/>
            <a:chExt cx="18000" cy="129984"/>
          </a:xfrm>
        </p:grpSpPr>
        <p:sp>
          <p:nvSpPr>
            <p:cNvPr id="30" name="Elipsa 29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ipsa 30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ipsa 31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3276680" y="5109546"/>
            <a:ext cx="18000" cy="129984"/>
            <a:chOff x="2600960" y="5364480"/>
            <a:chExt cx="18000" cy="129984"/>
          </a:xfrm>
        </p:grpSpPr>
        <p:sp>
          <p:nvSpPr>
            <p:cNvPr id="34" name="Elipsa 33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ipsa 34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ipsa 35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3667205" y="5109546"/>
            <a:ext cx="18000" cy="129984"/>
            <a:chOff x="2600960" y="5364480"/>
            <a:chExt cx="18000" cy="129984"/>
          </a:xfrm>
        </p:grpSpPr>
        <p:sp>
          <p:nvSpPr>
            <p:cNvPr id="38" name="Elipsa 37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ipsa 38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ipsa 39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4013280" y="5109546"/>
            <a:ext cx="18000" cy="129984"/>
            <a:chOff x="2600960" y="5364480"/>
            <a:chExt cx="18000" cy="129984"/>
          </a:xfrm>
        </p:grpSpPr>
        <p:sp>
          <p:nvSpPr>
            <p:cNvPr id="42" name="Elipsa 41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ipsa 42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ipsa 43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4569015" y="5106442"/>
            <a:ext cx="18000" cy="129984"/>
            <a:chOff x="2600960" y="5364480"/>
            <a:chExt cx="18000" cy="129984"/>
          </a:xfrm>
        </p:grpSpPr>
        <p:sp>
          <p:nvSpPr>
            <p:cNvPr id="46" name="Elipsa 45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ipsa 46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ipsa 47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5311135" y="5103433"/>
            <a:ext cx="18000" cy="129984"/>
            <a:chOff x="2600960" y="5364480"/>
            <a:chExt cx="18000" cy="129984"/>
          </a:xfrm>
        </p:grpSpPr>
        <p:sp>
          <p:nvSpPr>
            <p:cNvPr id="50" name="Elipsa 49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ipsa 50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ipsa 51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upa 52"/>
          <p:cNvGrpSpPr/>
          <p:nvPr/>
        </p:nvGrpSpPr>
        <p:grpSpPr>
          <a:xfrm>
            <a:off x="5843350" y="5106442"/>
            <a:ext cx="18000" cy="129984"/>
            <a:chOff x="2600960" y="5364480"/>
            <a:chExt cx="18000" cy="129984"/>
          </a:xfrm>
        </p:grpSpPr>
        <p:sp>
          <p:nvSpPr>
            <p:cNvPr id="54" name="Elipsa 53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ipsa 54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ipsa 55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 smtClean="0"/>
              <a:t>Tap</a:t>
            </a:r>
            <a:r>
              <a:rPr lang="pl-PL" dirty="0" smtClean="0"/>
              <a:t> Point </a:t>
            </a:r>
            <a:r>
              <a:rPr lang="pl-PL" dirty="0" err="1" smtClean="0"/>
              <a:t>configuration</a:t>
            </a:r>
            <a:r>
              <a:rPr lang="pl-PL" dirty="0" smtClean="0"/>
              <a:t> list</a:t>
            </a:r>
            <a:endParaRPr lang="pl-PL" dirty="0"/>
          </a:p>
        </p:txBody>
      </p:sp>
      <p:sp>
        <p:nvSpPr>
          <p:cNvPr id="59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561791" y="5308452"/>
          <a:ext cx="5492388" cy="860987"/>
        </p:xfrm>
        <a:graphic>
          <a:graphicData uri="http://schemas.openxmlformats.org/drawingml/2006/table">
            <a:tbl>
              <a:tblPr/>
              <a:tblGrid>
                <a:gridCol w="704955"/>
                <a:gridCol w="434998"/>
                <a:gridCol w="434998"/>
                <a:gridCol w="434998"/>
                <a:gridCol w="434384"/>
                <a:gridCol w="434998"/>
                <a:gridCol w="349717"/>
                <a:gridCol w="349717"/>
                <a:gridCol w="434998"/>
                <a:gridCol w="434998"/>
                <a:gridCol w="521506"/>
                <a:gridCol w="522121"/>
              </a:tblGrid>
              <a:tr h="16882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PRLTAP-056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2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PRLTAP-057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82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PRLTAP-058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262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62"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155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49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138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28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208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 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/>
          </p:nvPr>
        </p:nvGraphicFramePr>
        <p:xfrm>
          <a:off x="561791" y="1223546"/>
          <a:ext cx="5492389" cy="3735291"/>
        </p:xfrm>
        <a:graphic>
          <a:graphicData uri="http://schemas.openxmlformats.org/drawingml/2006/table">
            <a:tbl>
              <a:tblPr/>
              <a:tblGrid>
                <a:gridCol w="704955"/>
                <a:gridCol w="434998"/>
                <a:gridCol w="434998"/>
                <a:gridCol w="434998"/>
                <a:gridCol w="434384"/>
                <a:gridCol w="434998"/>
                <a:gridCol w="349717"/>
                <a:gridCol w="349717"/>
                <a:gridCol w="434998"/>
                <a:gridCol w="434998"/>
                <a:gridCol w="521507"/>
                <a:gridCol w="522121"/>
              </a:tblGrid>
              <a:tr h="508202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Tap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Points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LLRF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outputs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BPM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outputs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LBM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outputs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# 352MHz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outputs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# 704MHz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outputs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 x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freq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 x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freq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.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only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352MHz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only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704MHz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#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outputs</a:t>
                      </a: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pl-PL" sz="7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used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version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PRLTAP-006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PRLTAP-007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PRLTAP-008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PRLTAP-009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787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3-way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PRLTAP-016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PRLTAP-017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PRLTAP-018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5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401"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PRLTAP-019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0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just">
                        <a:lnSpc>
                          <a:spcPts val="1200"/>
                        </a:lnSpc>
                      </a:pPr>
                      <a:endParaRPr lang="pl-PL" sz="700">
                        <a:latin typeface="Cambria Math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indent="118745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</a:t>
                      </a:r>
                      <a:endParaRPr lang="pl-PL" sz="70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118745"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pl-PL" sz="700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6-way</a:t>
                      </a:r>
                      <a:endParaRPr lang="pl-PL" sz="700" dirty="0">
                        <a:latin typeface="Cambria Math"/>
                        <a:ea typeface="Calibri"/>
                        <a:cs typeface="Times New Roman"/>
                      </a:endParaRPr>
                    </a:p>
                  </a:txBody>
                  <a:tcPr marL="43005" marR="4300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8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956170" y="5114818"/>
            <a:ext cx="18000" cy="129984"/>
            <a:chOff x="2448560" y="5212080"/>
            <a:chExt cx="18000" cy="129984"/>
          </a:xfrm>
        </p:grpSpPr>
        <p:sp>
          <p:nvSpPr>
            <p:cNvPr id="5" name="Elipsa 4"/>
            <p:cNvSpPr/>
            <p:nvPr/>
          </p:nvSpPr>
          <p:spPr>
            <a:xfrm>
              <a:off x="2448560" y="52120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Elipsa 11"/>
            <p:cNvSpPr/>
            <p:nvPr/>
          </p:nvSpPr>
          <p:spPr>
            <a:xfrm>
              <a:off x="2448560" y="52659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Elipsa 12"/>
            <p:cNvSpPr/>
            <p:nvPr/>
          </p:nvSpPr>
          <p:spPr>
            <a:xfrm>
              <a:off x="2448560" y="53240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upa 5"/>
          <p:cNvGrpSpPr/>
          <p:nvPr/>
        </p:nvGrpSpPr>
        <p:grpSpPr>
          <a:xfrm>
            <a:off x="1543545" y="5112650"/>
            <a:ext cx="18000" cy="129984"/>
            <a:chOff x="2600960" y="5364480"/>
            <a:chExt cx="18000" cy="129984"/>
          </a:xfrm>
        </p:grpSpPr>
        <p:sp>
          <p:nvSpPr>
            <p:cNvPr id="14" name="Elipsa 13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Elipsa 18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lipsa 19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upa 20"/>
          <p:cNvGrpSpPr/>
          <p:nvPr/>
        </p:nvGrpSpPr>
        <p:grpSpPr>
          <a:xfrm>
            <a:off x="1975345" y="5110482"/>
            <a:ext cx="18000" cy="129984"/>
            <a:chOff x="2600960" y="5364480"/>
            <a:chExt cx="18000" cy="129984"/>
          </a:xfrm>
        </p:grpSpPr>
        <p:sp>
          <p:nvSpPr>
            <p:cNvPr id="22" name="Elipsa 21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Elipsa 22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a 23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2413080" y="5112650"/>
            <a:ext cx="18000" cy="129984"/>
            <a:chOff x="2600960" y="5364480"/>
            <a:chExt cx="18000" cy="129984"/>
          </a:xfrm>
        </p:grpSpPr>
        <p:sp>
          <p:nvSpPr>
            <p:cNvPr id="26" name="Elipsa 25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Elipsa 26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Elipsa 27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2844880" y="5115395"/>
            <a:ext cx="18000" cy="129984"/>
            <a:chOff x="2600960" y="5364480"/>
            <a:chExt cx="18000" cy="129984"/>
          </a:xfrm>
        </p:grpSpPr>
        <p:sp>
          <p:nvSpPr>
            <p:cNvPr id="30" name="Elipsa 29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Elipsa 30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Elipsa 31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upa 32"/>
          <p:cNvGrpSpPr/>
          <p:nvPr/>
        </p:nvGrpSpPr>
        <p:grpSpPr>
          <a:xfrm>
            <a:off x="3276680" y="5109546"/>
            <a:ext cx="18000" cy="129984"/>
            <a:chOff x="2600960" y="5364480"/>
            <a:chExt cx="18000" cy="129984"/>
          </a:xfrm>
        </p:grpSpPr>
        <p:sp>
          <p:nvSpPr>
            <p:cNvPr id="34" name="Elipsa 33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Elipsa 34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Elipsa 35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3667205" y="5109546"/>
            <a:ext cx="18000" cy="129984"/>
            <a:chOff x="2600960" y="5364480"/>
            <a:chExt cx="18000" cy="129984"/>
          </a:xfrm>
        </p:grpSpPr>
        <p:sp>
          <p:nvSpPr>
            <p:cNvPr id="38" name="Elipsa 37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Elipsa 38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ipsa 39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upa 40"/>
          <p:cNvGrpSpPr/>
          <p:nvPr/>
        </p:nvGrpSpPr>
        <p:grpSpPr>
          <a:xfrm>
            <a:off x="4013280" y="5109546"/>
            <a:ext cx="18000" cy="129984"/>
            <a:chOff x="2600960" y="5364480"/>
            <a:chExt cx="18000" cy="129984"/>
          </a:xfrm>
        </p:grpSpPr>
        <p:sp>
          <p:nvSpPr>
            <p:cNvPr id="42" name="Elipsa 41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Elipsa 42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ipsa 43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upa 44"/>
          <p:cNvGrpSpPr/>
          <p:nvPr/>
        </p:nvGrpSpPr>
        <p:grpSpPr>
          <a:xfrm>
            <a:off x="4569015" y="5106442"/>
            <a:ext cx="18000" cy="129984"/>
            <a:chOff x="2600960" y="5364480"/>
            <a:chExt cx="18000" cy="129984"/>
          </a:xfrm>
        </p:grpSpPr>
        <p:sp>
          <p:nvSpPr>
            <p:cNvPr id="46" name="Elipsa 45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Elipsa 46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Elipsa 47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upa 48"/>
          <p:cNvGrpSpPr/>
          <p:nvPr/>
        </p:nvGrpSpPr>
        <p:grpSpPr>
          <a:xfrm>
            <a:off x="5311135" y="5103433"/>
            <a:ext cx="18000" cy="129984"/>
            <a:chOff x="2600960" y="5364480"/>
            <a:chExt cx="18000" cy="129984"/>
          </a:xfrm>
        </p:grpSpPr>
        <p:sp>
          <p:nvSpPr>
            <p:cNvPr id="50" name="Elipsa 49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Elipsa 50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Elipsa 51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upa 52"/>
          <p:cNvGrpSpPr/>
          <p:nvPr/>
        </p:nvGrpSpPr>
        <p:grpSpPr>
          <a:xfrm>
            <a:off x="5843350" y="5106442"/>
            <a:ext cx="18000" cy="129984"/>
            <a:chOff x="2600960" y="5364480"/>
            <a:chExt cx="18000" cy="129984"/>
          </a:xfrm>
        </p:grpSpPr>
        <p:sp>
          <p:nvSpPr>
            <p:cNvPr id="54" name="Elipsa 53"/>
            <p:cNvSpPr/>
            <p:nvPr/>
          </p:nvSpPr>
          <p:spPr>
            <a:xfrm>
              <a:off x="2600960" y="5364480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Elipsa 54"/>
            <p:cNvSpPr/>
            <p:nvPr/>
          </p:nvSpPr>
          <p:spPr>
            <a:xfrm>
              <a:off x="2600960" y="541830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Elipsa 55"/>
            <p:cNvSpPr/>
            <p:nvPr/>
          </p:nvSpPr>
          <p:spPr>
            <a:xfrm>
              <a:off x="2600960" y="5476464"/>
              <a:ext cx="18000" cy="1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 smtClean="0"/>
              <a:t>Tap</a:t>
            </a:r>
            <a:r>
              <a:rPr lang="pl-PL" dirty="0" smtClean="0"/>
              <a:t> Point </a:t>
            </a:r>
            <a:r>
              <a:rPr lang="pl-PL" dirty="0" err="1" smtClean="0"/>
              <a:t>configuration</a:t>
            </a:r>
            <a:r>
              <a:rPr lang="pl-PL" dirty="0" smtClean="0"/>
              <a:t> list</a:t>
            </a:r>
            <a:endParaRPr lang="pl-PL" dirty="0"/>
          </a:p>
        </p:txBody>
      </p:sp>
      <p:graphicFrame>
        <p:nvGraphicFramePr>
          <p:cNvPr id="58" name="Tabela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9252"/>
              </p:ext>
            </p:extLst>
          </p:nvPr>
        </p:nvGraphicFramePr>
        <p:xfrm>
          <a:off x="6395825" y="4498299"/>
          <a:ext cx="2460599" cy="1323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68537"/>
                <a:gridCol w="792062"/>
              </a:tblGrid>
              <a:tr h="3266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352 MHz outputs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70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66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704 MHz outputs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138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266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Test</a:t>
                      </a:r>
                      <a:r>
                        <a:rPr lang="pl-PL" sz="1400" b="0" dirty="0" smtClean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pl-PL" sz="1400" b="0" dirty="0" err="1" smtClean="0">
                          <a:solidFill>
                            <a:schemeClr val="tx1"/>
                          </a:solidFill>
                          <a:effectLst/>
                        </a:rPr>
                        <a:t>spare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outputs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44106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effectLst/>
                        </a:rPr>
                        <a:t>               TOTAL           296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6948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Tap</a:t>
            </a:r>
            <a:r>
              <a:rPr lang="pl-PL" dirty="0" smtClean="0"/>
              <a:t> Point </a:t>
            </a:r>
            <a:r>
              <a:rPr lang="pl-PL" dirty="0" err="1" smtClean="0"/>
              <a:t>mechanical</a:t>
            </a:r>
            <a:r>
              <a:rPr lang="pl-PL" dirty="0" smtClean="0"/>
              <a:t> design</a:t>
            </a:r>
            <a:endParaRPr lang="pl-PL" dirty="0"/>
          </a:p>
        </p:txBody>
      </p:sp>
      <p:sp>
        <p:nvSpPr>
          <p:cNvPr id="44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Obraz 10"/>
          <p:cNvPicPr/>
          <p:nvPr/>
        </p:nvPicPr>
        <p:blipFill rotWithShape="1">
          <a:blip r:embed="rId3"/>
          <a:srcRect b="11281"/>
          <a:stretch/>
        </p:blipFill>
        <p:spPr bwMode="auto">
          <a:xfrm>
            <a:off x="75715" y="1005179"/>
            <a:ext cx="6983609" cy="5351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3986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/>
          <p:nvPr/>
        </p:nvPicPr>
        <p:blipFill rotWithShape="1">
          <a:blip r:embed="rId3"/>
          <a:srcRect b="11281"/>
          <a:stretch/>
        </p:blipFill>
        <p:spPr bwMode="auto">
          <a:xfrm>
            <a:off x="75716" y="1005180"/>
            <a:ext cx="6234774" cy="4777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Tap</a:t>
            </a:r>
            <a:r>
              <a:rPr lang="pl-PL" dirty="0" smtClean="0"/>
              <a:t> Point </a:t>
            </a:r>
            <a:r>
              <a:rPr lang="pl-PL" dirty="0" err="1" smtClean="0"/>
              <a:t>mechanical</a:t>
            </a:r>
            <a:r>
              <a:rPr lang="pl-PL" dirty="0" smtClean="0"/>
              <a:t> design</a:t>
            </a:r>
            <a:endParaRPr lang="pl-PL" dirty="0"/>
          </a:p>
        </p:txBody>
      </p:sp>
      <p:sp>
        <p:nvSpPr>
          <p:cNvPr id="44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5" name="Prostokąt 44"/>
          <p:cNvSpPr/>
          <p:nvPr/>
        </p:nvSpPr>
        <p:spPr>
          <a:xfrm>
            <a:off x="5302114" y="4786690"/>
            <a:ext cx="384188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l-PL" sz="1600" b="1" dirty="0" smtClean="0">
                <a:solidFill>
                  <a:srgbClr val="00B050"/>
                </a:solidFill>
              </a:rPr>
              <a:t>RF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err="1" smtClean="0">
                <a:solidFill>
                  <a:srgbClr val="00B050"/>
                </a:solidFill>
              </a:rPr>
              <a:t>temperature</a:t>
            </a:r>
            <a:r>
              <a:rPr lang="pl-PL" sz="1600" b="1" dirty="0" smtClean="0">
                <a:solidFill>
                  <a:srgbClr val="00B050"/>
                </a:solidFill>
              </a:rPr>
              <a:t> </a:t>
            </a:r>
            <a:r>
              <a:rPr lang="pl-PL" sz="1600" b="1" dirty="0" err="1" smtClean="0">
                <a:solidFill>
                  <a:srgbClr val="00B050"/>
                </a:solidFill>
              </a:rPr>
              <a:t>stability</a:t>
            </a:r>
            <a:r>
              <a:rPr lang="pl-PL" sz="1600" b="1" dirty="0" smtClean="0">
                <a:solidFill>
                  <a:srgbClr val="00B050"/>
                </a:solidFill>
              </a:rPr>
              <a:t> -&gt; </a:t>
            </a:r>
            <a:r>
              <a:rPr lang="pl-PL" sz="1600" b="1" dirty="0" err="1" smtClean="0">
                <a:solidFill>
                  <a:srgbClr val="00B050"/>
                </a:solidFill>
              </a:rPr>
              <a:t>heat</a:t>
            </a:r>
            <a:r>
              <a:rPr lang="pl-PL" sz="1600" b="1" dirty="0" smtClean="0">
                <a:solidFill>
                  <a:srgbClr val="00B050"/>
                </a:solidFill>
              </a:rPr>
              <a:t> </a:t>
            </a:r>
            <a:r>
              <a:rPr lang="pl-PL" sz="1600" b="1" dirty="0" err="1" smtClean="0">
                <a:solidFill>
                  <a:srgbClr val="00B050"/>
                </a:solidFill>
              </a:rPr>
              <a:t>transfers</a:t>
            </a:r>
            <a:endParaRPr lang="pl-PL" sz="1600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err="1" smtClean="0">
                <a:solidFill>
                  <a:srgbClr val="00B050"/>
                </a:solidFill>
              </a:rPr>
              <a:t>space</a:t>
            </a:r>
            <a:r>
              <a:rPr lang="pl-PL" sz="1600" b="1" dirty="0" smtClean="0">
                <a:solidFill>
                  <a:srgbClr val="00B050"/>
                </a:solidFill>
              </a:rPr>
              <a:t> </a:t>
            </a:r>
            <a:r>
              <a:rPr lang="pl-PL" sz="1600" b="1" dirty="0" err="1" smtClean="0">
                <a:solidFill>
                  <a:srgbClr val="00B050"/>
                </a:solidFill>
              </a:rPr>
              <a:t>limitations</a:t>
            </a:r>
            <a:endParaRPr lang="pl-PL" sz="1600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err="1" smtClean="0">
                <a:solidFill>
                  <a:srgbClr val="00B050"/>
                </a:solidFill>
              </a:rPr>
              <a:t>mechanical</a:t>
            </a:r>
            <a:r>
              <a:rPr lang="pl-PL" sz="1600" b="1" dirty="0" smtClean="0">
                <a:solidFill>
                  <a:srgbClr val="00B050"/>
                </a:solidFill>
              </a:rPr>
              <a:t> </a:t>
            </a:r>
            <a:r>
              <a:rPr lang="pl-PL" sz="1600" b="1" dirty="0" err="1" smtClean="0">
                <a:solidFill>
                  <a:srgbClr val="00B050"/>
                </a:solidFill>
              </a:rPr>
              <a:t>restrictions</a:t>
            </a:r>
            <a:endParaRPr lang="pl-PL" sz="1600" b="1" dirty="0" smtClean="0">
              <a:solidFill>
                <a:srgbClr val="00B05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err="1" smtClean="0">
                <a:solidFill>
                  <a:srgbClr val="00B050"/>
                </a:solidFill>
              </a:rPr>
              <a:t>ergonomics</a:t>
            </a:r>
            <a:r>
              <a:rPr lang="pl-PL" sz="1600" b="1" dirty="0" smtClean="0">
                <a:solidFill>
                  <a:srgbClr val="00B050"/>
                </a:solidFill>
              </a:rPr>
              <a:t> (</a:t>
            </a:r>
            <a:r>
              <a:rPr lang="pl-PL" sz="1600" b="1" dirty="0" err="1" smtClean="0">
                <a:solidFill>
                  <a:srgbClr val="00B050"/>
                </a:solidFill>
              </a:rPr>
              <a:t>assembly</a:t>
            </a:r>
            <a:r>
              <a:rPr lang="pl-PL" sz="1600" b="1" dirty="0" smtClean="0">
                <a:solidFill>
                  <a:srgbClr val="00B050"/>
                </a:solidFill>
              </a:rPr>
              <a:t> + </a:t>
            </a:r>
            <a:r>
              <a:rPr lang="pl-PL" sz="1600" b="1" dirty="0" err="1" smtClean="0">
                <a:solidFill>
                  <a:srgbClr val="00B050"/>
                </a:solidFill>
              </a:rPr>
              <a:t>cabling</a:t>
            </a:r>
            <a:r>
              <a:rPr lang="pl-PL" sz="1600" b="1" dirty="0" smtClean="0">
                <a:solidFill>
                  <a:srgbClr val="00B050"/>
                </a:solidFill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err="1" smtClean="0">
                <a:solidFill>
                  <a:srgbClr val="00B050"/>
                </a:solidFill>
              </a:rPr>
              <a:t>assembling</a:t>
            </a:r>
            <a:r>
              <a:rPr lang="pl-PL" sz="1600" b="1" dirty="0" smtClean="0">
                <a:solidFill>
                  <a:srgbClr val="00B050"/>
                </a:solidFill>
              </a:rPr>
              <a:t> &amp; </a:t>
            </a:r>
            <a:r>
              <a:rPr lang="pl-PL" sz="1600" b="1" dirty="0" err="1" smtClean="0">
                <a:solidFill>
                  <a:srgbClr val="00B050"/>
                </a:solidFill>
              </a:rPr>
              <a:t>servicing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46" name="Prostokąt 45"/>
          <p:cNvSpPr/>
          <p:nvPr/>
        </p:nvSpPr>
        <p:spPr>
          <a:xfrm>
            <a:off x="6566436" y="1598775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u="sng" dirty="0" smtClean="0">
                <a:solidFill>
                  <a:srgbClr val="00B050"/>
                </a:solidFill>
              </a:rPr>
              <a:t>Not </a:t>
            </a:r>
            <a:r>
              <a:rPr lang="pl-PL" b="1" u="sng" dirty="0" err="1" smtClean="0">
                <a:solidFill>
                  <a:srgbClr val="00B050"/>
                </a:solidFill>
              </a:rPr>
              <a:t>only</a:t>
            </a:r>
            <a:r>
              <a:rPr lang="pl-PL" b="1" u="sng" dirty="0" smtClean="0">
                <a:solidFill>
                  <a:srgbClr val="00B050"/>
                </a:solidFill>
              </a:rPr>
              <a:t> RF !!</a:t>
            </a:r>
            <a:endParaRPr lang="en-US" b="1" u="sng" dirty="0">
              <a:solidFill>
                <a:srgbClr val="00B050"/>
              </a:solidFill>
            </a:endParaRPr>
          </a:p>
        </p:txBody>
      </p:sp>
      <p:sp>
        <p:nvSpPr>
          <p:cNvPr id="11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739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Tap</a:t>
            </a:r>
            <a:r>
              <a:rPr lang="pl-PL" dirty="0" smtClean="0"/>
              <a:t> Point 3D </a:t>
            </a:r>
            <a:r>
              <a:rPr lang="pl-PL" dirty="0" err="1" smtClean="0"/>
              <a:t>implementation</a:t>
            </a:r>
            <a:endParaRPr lang="pl-PL" dirty="0"/>
          </a:p>
        </p:txBody>
      </p:sp>
      <p:pic>
        <p:nvPicPr>
          <p:cNvPr id="7" name="Picture 13" descr="C:\Users\zuko\Downloads\prl1_1706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023" y="2021812"/>
            <a:ext cx="7065954" cy="3869713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371139" y="1156928"/>
            <a:ext cx="1604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 smtClean="0"/>
              <a:t>Insulated</a:t>
            </a:r>
            <a:r>
              <a:rPr lang="pl-PL" sz="1400" dirty="0" smtClean="0"/>
              <a:t> </a:t>
            </a:r>
            <a:r>
              <a:rPr lang="pl-PL" sz="1400" dirty="0" err="1" smtClean="0"/>
              <a:t>Rigid</a:t>
            </a:r>
            <a:r>
              <a:rPr lang="pl-PL" sz="1400" dirty="0" smtClean="0"/>
              <a:t> </a:t>
            </a:r>
            <a:r>
              <a:rPr lang="pl-PL" sz="1400" dirty="0" err="1" smtClean="0"/>
              <a:t>line</a:t>
            </a:r>
            <a:r>
              <a:rPr lang="pl-PL" sz="1400" dirty="0" smtClean="0"/>
              <a:t> </a:t>
            </a:r>
            <a:endParaRPr lang="en-US" sz="1400" dirty="0"/>
          </a:p>
        </p:txBody>
      </p:sp>
      <p:cxnSp>
        <p:nvCxnSpPr>
          <p:cNvPr id="9" name="Łącznik prosty ze strzałką 8"/>
          <p:cNvCxnSpPr>
            <a:stCxn id="8" idx="3"/>
          </p:cNvCxnSpPr>
          <p:nvPr/>
        </p:nvCxnSpPr>
        <p:spPr>
          <a:xfrm>
            <a:off x="1975682" y="1310817"/>
            <a:ext cx="1151183" cy="170583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586858" y="1342152"/>
            <a:ext cx="929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 smtClean="0"/>
              <a:t>Tap</a:t>
            </a:r>
            <a:r>
              <a:rPr lang="pl-PL" sz="1400" dirty="0" smtClean="0"/>
              <a:t> </a:t>
            </a:r>
            <a:r>
              <a:rPr lang="pl-PL" sz="1400" dirty="0" err="1" smtClean="0"/>
              <a:t>Points</a:t>
            </a:r>
            <a:endParaRPr lang="en-US" sz="1400" dirty="0"/>
          </a:p>
        </p:txBody>
      </p:sp>
      <p:cxnSp>
        <p:nvCxnSpPr>
          <p:cNvPr id="11" name="Łącznik prosty ze strzałką 10"/>
          <p:cNvCxnSpPr>
            <a:stCxn id="10" idx="2"/>
          </p:cNvCxnSpPr>
          <p:nvPr/>
        </p:nvCxnSpPr>
        <p:spPr>
          <a:xfrm>
            <a:off x="6051858" y="1649929"/>
            <a:ext cx="1029662" cy="136672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stCxn id="10" idx="2"/>
          </p:cNvCxnSpPr>
          <p:nvPr/>
        </p:nvCxnSpPr>
        <p:spPr>
          <a:xfrm flipH="1">
            <a:off x="5536463" y="1649929"/>
            <a:ext cx="515395" cy="145625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10" idx="2"/>
          </p:cNvCxnSpPr>
          <p:nvPr/>
        </p:nvCxnSpPr>
        <p:spPr>
          <a:xfrm flipH="1">
            <a:off x="2607735" y="1649929"/>
            <a:ext cx="3444123" cy="169271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799611" y="1528093"/>
            <a:ext cx="758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 smtClean="0"/>
              <a:t>Coupler</a:t>
            </a:r>
            <a:endParaRPr lang="en-US" sz="1400" dirty="0"/>
          </a:p>
        </p:txBody>
      </p:sp>
      <p:cxnSp>
        <p:nvCxnSpPr>
          <p:cNvPr id="22" name="Łącznik prosty ze strzałką 21"/>
          <p:cNvCxnSpPr>
            <a:stCxn id="21" idx="3"/>
          </p:cNvCxnSpPr>
          <p:nvPr/>
        </p:nvCxnSpPr>
        <p:spPr>
          <a:xfrm>
            <a:off x="1558153" y="1681982"/>
            <a:ext cx="880247" cy="139203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2423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Point 3D </a:t>
            </a:r>
            <a:r>
              <a:rPr lang="pl-PL" dirty="0" err="1"/>
              <a:t>implementation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2" r="36643" b="124"/>
          <a:stretch/>
        </p:blipFill>
        <p:spPr>
          <a:xfrm>
            <a:off x="414124" y="1140191"/>
            <a:ext cx="3276000" cy="4572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7" r="40587"/>
          <a:stretch/>
        </p:blipFill>
        <p:spPr>
          <a:xfrm>
            <a:off x="5803298" y="1140191"/>
            <a:ext cx="2844000" cy="457761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087235" y="1135704"/>
            <a:ext cx="13189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PE </a:t>
            </a:r>
            <a:r>
              <a:rPr lang="pl-PL" sz="1400" dirty="0" err="1" smtClean="0"/>
              <a:t>or</a:t>
            </a:r>
            <a:r>
              <a:rPr lang="pl-PL" sz="1400" dirty="0" smtClean="0"/>
              <a:t> PP</a:t>
            </a:r>
          </a:p>
          <a:p>
            <a:pPr algn="ctr"/>
            <a:r>
              <a:rPr lang="pl-PL" sz="1400" dirty="0" err="1" smtClean="0"/>
              <a:t>foam</a:t>
            </a:r>
            <a:r>
              <a:rPr lang="pl-PL" sz="1400" dirty="0" smtClean="0"/>
              <a:t> </a:t>
            </a:r>
            <a:r>
              <a:rPr lang="pl-PL" sz="1400" dirty="0" err="1" smtClean="0"/>
              <a:t>insulation</a:t>
            </a:r>
            <a:endParaRPr lang="en-US" sz="14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4204801" y="1837597"/>
            <a:ext cx="966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 smtClean="0"/>
              <a:t>directional</a:t>
            </a:r>
            <a:endParaRPr lang="pl-PL" sz="1400" dirty="0" smtClean="0"/>
          </a:p>
          <a:p>
            <a:pPr algn="ctr"/>
            <a:r>
              <a:rPr lang="pl-PL" sz="1400" dirty="0" err="1" smtClean="0"/>
              <a:t>coupler</a:t>
            </a:r>
            <a:endParaRPr lang="en-US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164725" y="3447611"/>
            <a:ext cx="1163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RF Split Box</a:t>
            </a:r>
          </a:p>
          <a:p>
            <a:pPr algn="ctr"/>
            <a:r>
              <a:rPr lang="pl-PL" sz="1400" dirty="0" smtClean="0"/>
              <a:t>(ex </a:t>
            </a:r>
            <a:r>
              <a:rPr lang="pl-PL" sz="1400" dirty="0" err="1" smtClean="0"/>
              <a:t>tap</a:t>
            </a:r>
            <a:r>
              <a:rPr lang="pl-PL" sz="1400" dirty="0" smtClean="0"/>
              <a:t> point)</a:t>
            </a:r>
            <a:endParaRPr lang="en-US" sz="1400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011518" y="2574870"/>
            <a:ext cx="13127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 smtClean="0"/>
              <a:t>mounting</a:t>
            </a:r>
            <a:r>
              <a:rPr lang="pl-PL" sz="1400" dirty="0" smtClean="0"/>
              <a:t> </a:t>
            </a:r>
            <a:r>
              <a:rPr lang="pl-PL" sz="1400" dirty="0" err="1" smtClean="0"/>
              <a:t>plate</a:t>
            </a:r>
            <a:endParaRPr lang="pl-PL" sz="1400" dirty="0" smtClean="0"/>
          </a:p>
        </p:txBody>
      </p:sp>
      <p:cxnSp>
        <p:nvCxnSpPr>
          <p:cNvPr id="14" name="Łącznik prosty ze strzałką 13"/>
          <p:cNvCxnSpPr>
            <a:stCxn id="9" idx="3"/>
          </p:cNvCxnSpPr>
          <p:nvPr/>
        </p:nvCxnSpPr>
        <p:spPr>
          <a:xfrm>
            <a:off x="5406186" y="1397314"/>
            <a:ext cx="1372986" cy="44028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>
            <a:stCxn id="9" idx="1"/>
          </p:cNvCxnSpPr>
          <p:nvPr/>
        </p:nvCxnSpPr>
        <p:spPr>
          <a:xfrm flipH="1">
            <a:off x="3181459" y="1397314"/>
            <a:ext cx="905776" cy="42929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>
            <a:stCxn id="10" idx="3"/>
          </p:cNvCxnSpPr>
          <p:nvPr/>
        </p:nvCxnSpPr>
        <p:spPr>
          <a:xfrm>
            <a:off x="5170963" y="2099207"/>
            <a:ext cx="1608209" cy="38254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>
            <a:stCxn id="10" idx="1"/>
          </p:cNvCxnSpPr>
          <p:nvPr/>
        </p:nvCxnSpPr>
        <p:spPr>
          <a:xfrm flipH="1">
            <a:off x="2690655" y="2099207"/>
            <a:ext cx="1514146" cy="46187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12" idx="1"/>
          </p:cNvCxnSpPr>
          <p:nvPr/>
        </p:nvCxnSpPr>
        <p:spPr>
          <a:xfrm flipH="1">
            <a:off x="2532993" y="2728759"/>
            <a:ext cx="1478525" cy="63012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ze strzałką 22"/>
          <p:cNvCxnSpPr>
            <a:stCxn id="11" idx="1"/>
          </p:cNvCxnSpPr>
          <p:nvPr/>
        </p:nvCxnSpPr>
        <p:spPr>
          <a:xfrm flipH="1">
            <a:off x="2052125" y="3709221"/>
            <a:ext cx="2112600" cy="61312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2" idx="3"/>
          </p:cNvCxnSpPr>
          <p:nvPr/>
        </p:nvCxnSpPr>
        <p:spPr>
          <a:xfrm>
            <a:off x="5324250" y="2728759"/>
            <a:ext cx="1570536" cy="280589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ze strzałką 30"/>
          <p:cNvCxnSpPr>
            <a:stCxn id="11" idx="3"/>
          </p:cNvCxnSpPr>
          <p:nvPr/>
        </p:nvCxnSpPr>
        <p:spPr>
          <a:xfrm>
            <a:off x="5328697" y="3709221"/>
            <a:ext cx="1303331" cy="12900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pole tekstowe 35"/>
          <p:cNvSpPr txBox="1"/>
          <p:nvPr/>
        </p:nvSpPr>
        <p:spPr>
          <a:xfrm>
            <a:off x="4108203" y="4171598"/>
            <a:ext cx="1277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/>
              <a:t>c</a:t>
            </a:r>
            <a:r>
              <a:rPr lang="pl-PL" sz="1400" dirty="0" smtClean="0"/>
              <a:t>ables to </a:t>
            </a:r>
            <a:r>
              <a:rPr lang="pl-PL" sz="1400" dirty="0" err="1" smtClean="0"/>
              <a:t>Stubs</a:t>
            </a:r>
            <a:endParaRPr lang="pl-PL" sz="1400" dirty="0" smtClean="0"/>
          </a:p>
        </p:txBody>
      </p:sp>
      <p:cxnSp>
        <p:nvCxnSpPr>
          <p:cNvPr id="37" name="Łącznik prosty ze strzałką 36"/>
          <p:cNvCxnSpPr>
            <a:stCxn id="36" idx="1"/>
          </p:cNvCxnSpPr>
          <p:nvPr/>
        </p:nvCxnSpPr>
        <p:spPr>
          <a:xfrm flipH="1">
            <a:off x="2052126" y="4325487"/>
            <a:ext cx="2056077" cy="720843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/>
          <p:cNvCxnSpPr>
            <a:stCxn id="36" idx="3"/>
          </p:cNvCxnSpPr>
          <p:nvPr/>
        </p:nvCxnSpPr>
        <p:spPr>
          <a:xfrm>
            <a:off x="5385220" y="4325487"/>
            <a:ext cx="1246808" cy="36933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pole tekstowe 23"/>
          <p:cNvSpPr txBox="1"/>
          <p:nvPr/>
        </p:nvSpPr>
        <p:spPr>
          <a:xfrm>
            <a:off x="4092948" y="3009495"/>
            <a:ext cx="1138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jumper </a:t>
            </a:r>
            <a:r>
              <a:rPr lang="pl-PL" sz="1400" dirty="0" err="1" smtClean="0"/>
              <a:t>cable</a:t>
            </a:r>
            <a:endParaRPr lang="pl-PL" sz="1400" dirty="0" smtClean="0"/>
          </a:p>
        </p:txBody>
      </p:sp>
      <p:cxnSp>
        <p:nvCxnSpPr>
          <p:cNvPr id="27" name="Łącznik prosty ze strzałką 26"/>
          <p:cNvCxnSpPr>
            <a:stCxn id="24" idx="1"/>
          </p:cNvCxnSpPr>
          <p:nvPr/>
        </p:nvCxnSpPr>
        <p:spPr>
          <a:xfrm flipH="1">
            <a:off x="2156186" y="3163384"/>
            <a:ext cx="1936762" cy="71999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24" idx="3"/>
          </p:cNvCxnSpPr>
          <p:nvPr/>
        </p:nvCxnSpPr>
        <p:spPr>
          <a:xfrm>
            <a:off x="5231529" y="3163384"/>
            <a:ext cx="1547643" cy="372515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84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Point 3D </a:t>
            </a:r>
            <a:r>
              <a:rPr lang="pl-PL" dirty="0" err="1"/>
              <a:t>implementation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8" r="34894"/>
          <a:stretch/>
        </p:blipFill>
        <p:spPr>
          <a:xfrm>
            <a:off x="346097" y="1358089"/>
            <a:ext cx="2952000" cy="457761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1" r="28525"/>
          <a:stretch/>
        </p:blipFill>
        <p:spPr>
          <a:xfrm>
            <a:off x="5235226" y="1358089"/>
            <a:ext cx="3528000" cy="457761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3629842" y="1757541"/>
            <a:ext cx="1301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 smtClean="0"/>
              <a:t>mounting</a:t>
            </a:r>
            <a:r>
              <a:rPr lang="pl-PL" sz="1400" dirty="0" smtClean="0"/>
              <a:t> </a:t>
            </a:r>
            <a:r>
              <a:rPr lang="pl-PL" sz="1400" dirty="0" err="1" smtClean="0"/>
              <a:t>plate</a:t>
            </a:r>
            <a:endParaRPr lang="en-US" sz="1400" dirty="0"/>
          </a:p>
        </p:txBody>
      </p:sp>
      <p:cxnSp>
        <p:nvCxnSpPr>
          <p:cNvPr id="10" name="Łącznik prosty ze strzałką 9"/>
          <p:cNvCxnSpPr>
            <a:stCxn id="9" idx="3"/>
          </p:cNvCxnSpPr>
          <p:nvPr/>
        </p:nvCxnSpPr>
        <p:spPr>
          <a:xfrm>
            <a:off x="4931352" y="1911430"/>
            <a:ext cx="1895048" cy="45598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/>
          <p:cNvCxnSpPr>
            <a:stCxn id="9" idx="1"/>
          </p:cNvCxnSpPr>
          <p:nvPr/>
        </p:nvCxnSpPr>
        <p:spPr>
          <a:xfrm flipH="1">
            <a:off x="1463040" y="1911430"/>
            <a:ext cx="2166802" cy="7573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3684696" y="3312143"/>
            <a:ext cx="1163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smtClean="0"/>
              <a:t>RF Split Box</a:t>
            </a:r>
          </a:p>
          <a:p>
            <a:pPr algn="ctr"/>
            <a:r>
              <a:rPr lang="pl-PL" sz="1400" dirty="0" smtClean="0"/>
              <a:t>(ex </a:t>
            </a:r>
            <a:r>
              <a:rPr lang="pl-PL" sz="1400" dirty="0" err="1" smtClean="0"/>
              <a:t>tap</a:t>
            </a:r>
            <a:r>
              <a:rPr lang="pl-PL" sz="1400" dirty="0" smtClean="0"/>
              <a:t> point)</a:t>
            </a:r>
            <a:endParaRPr lang="en-US" sz="1400" dirty="0"/>
          </a:p>
        </p:txBody>
      </p:sp>
      <p:cxnSp>
        <p:nvCxnSpPr>
          <p:cNvPr id="13" name="Łącznik prosty ze strzałką 12"/>
          <p:cNvCxnSpPr>
            <a:stCxn id="12" idx="1"/>
          </p:cNvCxnSpPr>
          <p:nvPr/>
        </p:nvCxnSpPr>
        <p:spPr>
          <a:xfrm flipH="1">
            <a:off x="1572096" y="3573753"/>
            <a:ext cx="2112600" cy="89314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>
            <a:stCxn id="16" idx="3"/>
          </p:cNvCxnSpPr>
          <p:nvPr/>
        </p:nvCxnSpPr>
        <p:spPr>
          <a:xfrm flipV="1">
            <a:off x="5114483" y="4812041"/>
            <a:ext cx="886924" cy="70730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3337650" y="5257735"/>
            <a:ext cx="1776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 smtClean="0"/>
              <a:t>Junction</a:t>
            </a:r>
            <a:r>
              <a:rPr lang="pl-PL" sz="1400" dirty="0" smtClean="0"/>
              <a:t> Box</a:t>
            </a:r>
          </a:p>
          <a:p>
            <a:pPr algn="ctr"/>
            <a:r>
              <a:rPr lang="pl-PL" sz="1400" dirty="0" smtClean="0"/>
              <a:t>(</a:t>
            </a:r>
            <a:r>
              <a:rPr lang="pl-PL" sz="1400" dirty="0" err="1" smtClean="0"/>
              <a:t>temperature</a:t>
            </a:r>
            <a:r>
              <a:rPr lang="pl-PL" sz="1400" dirty="0" smtClean="0"/>
              <a:t> </a:t>
            </a:r>
            <a:r>
              <a:rPr lang="pl-PL" sz="1400" dirty="0" err="1" smtClean="0"/>
              <a:t>control</a:t>
            </a:r>
            <a:r>
              <a:rPr lang="pl-PL" sz="1400" dirty="0" smtClean="0"/>
              <a:t>)</a:t>
            </a:r>
            <a:endParaRPr lang="en-US" sz="140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3723343" y="3961905"/>
            <a:ext cx="1064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/>
              <a:t>h</a:t>
            </a:r>
            <a:r>
              <a:rPr lang="pl-PL" sz="1400" dirty="0" smtClean="0"/>
              <a:t>eating mat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3484069" y="4385484"/>
            <a:ext cx="15231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400" dirty="0" err="1" smtClean="0"/>
              <a:t>thermal</a:t>
            </a:r>
            <a:r>
              <a:rPr lang="pl-PL" sz="1400" dirty="0" smtClean="0"/>
              <a:t> </a:t>
            </a:r>
            <a:r>
              <a:rPr lang="pl-PL" sz="1400" dirty="0" err="1" smtClean="0"/>
              <a:t>insulation</a:t>
            </a:r>
            <a:endParaRPr lang="pl-PL" sz="1400" dirty="0" smtClean="0"/>
          </a:p>
        </p:txBody>
      </p:sp>
      <p:cxnSp>
        <p:nvCxnSpPr>
          <p:cNvPr id="21" name="Łącznik prosty ze strzałką 20"/>
          <p:cNvCxnSpPr>
            <a:stCxn id="19" idx="1"/>
          </p:cNvCxnSpPr>
          <p:nvPr/>
        </p:nvCxnSpPr>
        <p:spPr>
          <a:xfrm flipH="1">
            <a:off x="1963867" y="4115794"/>
            <a:ext cx="1759476" cy="574532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stCxn id="20" idx="1"/>
          </p:cNvCxnSpPr>
          <p:nvPr/>
        </p:nvCxnSpPr>
        <p:spPr>
          <a:xfrm flipH="1">
            <a:off x="1963872" y="4539373"/>
            <a:ext cx="1520197" cy="491998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5648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Point </a:t>
            </a:r>
            <a:r>
              <a:rPr lang="pl-PL" dirty="0" smtClean="0"/>
              <a:t>-&gt; </a:t>
            </a:r>
            <a:r>
              <a:rPr lang="pl-PL" dirty="0" err="1" smtClean="0"/>
              <a:t>mounting</a:t>
            </a:r>
            <a:r>
              <a:rPr lang="pl-PL" dirty="0" smtClean="0"/>
              <a:t> </a:t>
            </a:r>
            <a:r>
              <a:rPr lang="pl-PL" dirty="0" err="1" smtClean="0"/>
              <a:t>plate</a:t>
            </a:r>
            <a:endParaRPr lang="pl-PL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14" t="9688" r="32813" b="16383"/>
          <a:stretch/>
        </p:blipFill>
        <p:spPr>
          <a:xfrm>
            <a:off x="1392640" y="1318088"/>
            <a:ext cx="3636000" cy="472577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5334293" y="1780340"/>
            <a:ext cx="336827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u="sng" dirty="0" err="1" smtClean="0"/>
              <a:t>Mounting</a:t>
            </a:r>
            <a:r>
              <a:rPr lang="pl-PL" sz="1400" u="sng" dirty="0" smtClean="0"/>
              <a:t> </a:t>
            </a:r>
            <a:r>
              <a:rPr lang="pl-PL" sz="1400" u="sng" dirty="0" err="1" smtClean="0"/>
              <a:t>plate</a:t>
            </a:r>
            <a:r>
              <a:rPr lang="pl-PL" sz="1400" u="sng" dirty="0" smtClean="0"/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smtClean="0"/>
              <a:t>aluminium </a:t>
            </a:r>
            <a:r>
              <a:rPr lang="pl-PL" sz="1400" dirty="0" err="1" smtClean="0"/>
              <a:t>plate</a:t>
            </a:r>
            <a:r>
              <a:rPr lang="pl-PL" sz="1400" dirty="0" smtClean="0"/>
              <a:t> 3 mm </a:t>
            </a:r>
            <a:r>
              <a:rPr lang="pl-PL" sz="1400" dirty="0" err="1" smtClean="0"/>
              <a:t>thick</a:t>
            </a:r>
            <a:endParaRPr lang="pl-PL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err="1" smtClean="0"/>
              <a:t>plate</a:t>
            </a:r>
            <a:r>
              <a:rPr lang="pl-PL" sz="1400" dirty="0" smtClean="0"/>
              <a:t> </a:t>
            </a:r>
            <a:r>
              <a:rPr lang="pl-PL" sz="1400" dirty="0" err="1" smtClean="0"/>
              <a:t>bended</a:t>
            </a:r>
            <a:r>
              <a:rPr lang="pl-PL" sz="1400" dirty="0" smtClean="0"/>
              <a:t> to </a:t>
            </a:r>
            <a:r>
              <a:rPr lang="pl-PL" sz="1400" dirty="0" err="1" smtClean="0"/>
              <a:t>keep</a:t>
            </a:r>
            <a:r>
              <a:rPr lang="pl-PL" sz="1400" dirty="0" smtClean="0"/>
              <a:t> </a:t>
            </a:r>
            <a:r>
              <a:rPr lang="pl-PL" sz="1400" dirty="0" err="1" smtClean="0"/>
              <a:t>symmetry</a:t>
            </a:r>
            <a:r>
              <a:rPr lang="pl-PL" sz="1400" dirty="0" smtClean="0"/>
              <a:t> </a:t>
            </a:r>
          </a:p>
          <a:p>
            <a:r>
              <a:rPr lang="pl-PL" sz="1400" dirty="0"/>
              <a:t> </a:t>
            </a:r>
            <a:r>
              <a:rPr lang="pl-PL" sz="1400" dirty="0" smtClean="0"/>
              <a:t>     (</a:t>
            </a:r>
            <a:r>
              <a:rPr lang="pl-PL" sz="1400" dirty="0" err="1" smtClean="0"/>
              <a:t>center</a:t>
            </a:r>
            <a:r>
              <a:rPr lang="pl-PL" sz="1400" dirty="0" smtClean="0"/>
              <a:t> of </a:t>
            </a:r>
            <a:r>
              <a:rPr lang="pl-PL" sz="1400" dirty="0" err="1" smtClean="0"/>
              <a:t>gravity</a:t>
            </a:r>
            <a:r>
              <a:rPr lang="pl-PL" sz="1400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400" dirty="0" err="1" smtClean="0"/>
              <a:t>cutouts</a:t>
            </a:r>
            <a:r>
              <a:rPr lang="pl-PL" sz="1400" dirty="0" smtClean="0"/>
              <a:t> in the </a:t>
            </a:r>
            <a:r>
              <a:rPr lang="pl-PL" sz="1400" dirty="0" err="1" smtClean="0"/>
              <a:t>plate</a:t>
            </a:r>
            <a:r>
              <a:rPr lang="pl-PL" sz="1400" dirty="0" smtClean="0"/>
              <a:t> to </a:t>
            </a:r>
            <a:r>
              <a:rPr lang="pl-PL" sz="1400" dirty="0" err="1" smtClean="0"/>
              <a:t>minimize</a:t>
            </a:r>
            <a:r>
              <a:rPr lang="pl-PL" sz="1400" dirty="0" smtClean="0"/>
              <a:t> </a:t>
            </a:r>
            <a:r>
              <a:rPr lang="pl-PL" sz="1400" dirty="0" err="1" smtClean="0"/>
              <a:t>heat</a:t>
            </a:r>
            <a:r>
              <a:rPr lang="pl-PL" sz="1400" dirty="0" smtClean="0"/>
              <a:t> transfer</a:t>
            </a:r>
            <a:endParaRPr lang="en-US" sz="1400" dirty="0"/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62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 err="1" smtClean="0"/>
              <a:t>Junction</a:t>
            </a:r>
            <a:r>
              <a:rPr lang="pl-PL" dirty="0" smtClean="0"/>
              <a:t> Box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3" t="8115" r="23634" b="9306"/>
          <a:stretch/>
        </p:blipFill>
        <p:spPr>
          <a:xfrm>
            <a:off x="259080" y="1038327"/>
            <a:ext cx="3357348" cy="277576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5" t="22269" r="26796" b="13242"/>
          <a:stretch/>
        </p:blipFill>
        <p:spPr>
          <a:xfrm rot="10800000">
            <a:off x="259081" y="3914968"/>
            <a:ext cx="3368039" cy="2340501"/>
          </a:xfrm>
          <a:prstGeom prst="rect">
            <a:avLst/>
          </a:prstGeom>
        </p:spPr>
      </p:pic>
      <p:pic>
        <p:nvPicPr>
          <p:cNvPr id="10" name="Picture 3" descr="C:\Users\zuko\Downloads\path_pane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2788828"/>
            <a:ext cx="3632266" cy="3344721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3870961" y="1204928"/>
            <a:ext cx="4947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u="sng" dirty="0" err="1" smtClean="0"/>
              <a:t>Junction</a:t>
            </a:r>
            <a:r>
              <a:rPr lang="pl-PL" sz="1400" u="sng" dirty="0" smtClean="0"/>
              <a:t> Box </a:t>
            </a:r>
            <a:r>
              <a:rPr lang="pl-PL" sz="1400" u="sng" dirty="0" err="1" smtClean="0"/>
              <a:t>functionality</a:t>
            </a:r>
            <a:r>
              <a:rPr lang="pl-PL" sz="1400" u="sng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400" dirty="0" err="1" smtClean="0"/>
              <a:t>combining</a:t>
            </a:r>
            <a:r>
              <a:rPr lang="pl-PL" sz="1400" dirty="0" smtClean="0"/>
              <a:t> </a:t>
            </a:r>
            <a:r>
              <a:rPr lang="pl-PL" sz="1400" dirty="0" err="1" smtClean="0"/>
              <a:t>Temperature</a:t>
            </a:r>
            <a:r>
              <a:rPr lang="pl-PL" sz="1400" dirty="0" smtClean="0"/>
              <a:t> CTRL cables in one place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400" dirty="0" err="1" smtClean="0"/>
              <a:t>modularity</a:t>
            </a:r>
            <a:r>
              <a:rPr lang="pl-PL" sz="1400" dirty="0" smtClean="0"/>
              <a:t> of design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400" dirty="0" err="1" smtClean="0"/>
              <a:t>ease</a:t>
            </a:r>
            <a:r>
              <a:rPr lang="pl-PL" sz="1400" dirty="0" smtClean="0"/>
              <a:t> of </a:t>
            </a:r>
            <a:r>
              <a:rPr lang="pl-PL" sz="1400" dirty="0" err="1" smtClean="0"/>
              <a:t>connecting</a:t>
            </a:r>
            <a:r>
              <a:rPr lang="pl-PL" sz="1400" dirty="0" smtClean="0"/>
              <a:t>/</a:t>
            </a:r>
            <a:r>
              <a:rPr lang="pl-PL" sz="1400" dirty="0" err="1" smtClean="0"/>
              <a:t>cabling</a:t>
            </a:r>
            <a:r>
              <a:rPr lang="pl-PL" sz="1400" dirty="0" smtClean="0"/>
              <a:t> &amp; </a:t>
            </a:r>
            <a:r>
              <a:rPr lang="pl-PL" sz="1400" dirty="0" err="1" smtClean="0"/>
              <a:t>servicing</a:t>
            </a:r>
            <a:endParaRPr lang="pl-PL" sz="1400" dirty="0" smtClean="0"/>
          </a:p>
        </p:txBody>
      </p:sp>
      <p:sp>
        <p:nvSpPr>
          <p:cNvPr id="13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6734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 err="1" smtClean="0"/>
              <a:t>Junction</a:t>
            </a:r>
            <a:r>
              <a:rPr lang="pl-PL" dirty="0" smtClean="0"/>
              <a:t> Box</a:t>
            </a:r>
            <a:endParaRPr lang="pl-PL" dirty="0"/>
          </a:p>
        </p:txBody>
      </p:sp>
      <p:pic>
        <p:nvPicPr>
          <p:cNvPr id="10" name="Picture 3" descr="C:\Users\zuko\Downloads\path_pane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8828"/>
            <a:ext cx="3632266" cy="3344721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3870961" y="1204928"/>
            <a:ext cx="4947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u="sng" dirty="0" err="1" smtClean="0"/>
              <a:t>Junction</a:t>
            </a:r>
            <a:r>
              <a:rPr lang="pl-PL" sz="1400" u="sng" dirty="0" smtClean="0"/>
              <a:t> Box </a:t>
            </a:r>
            <a:r>
              <a:rPr lang="pl-PL" sz="1400" u="sng" dirty="0" err="1" smtClean="0"/>
              <a:t>functionality</a:t>
            </a:r>
            <a:r>
              <a:rPr lang="pl-PL" sz="1400" u="sng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400" dirty="0" err="1" smtClean="0"/>
              <a:t>combining</a:t>
            </a:r>
            <a:r>
              <a:rPr lang="pl-PL" sz="1400" dirty="0" smtClean="0"/>
              <a:t> </a:t>
            </a:r>
            <a:r>
              <a:rPr lang="pl-PL" sz="1400" dirty="0" err="1" smtClean="0"/>
              <a:t>Temperature</a:t>
            </a:r>
            <a:r>
              <a:rPr lang="pl-PL" sz="1400" dirty="0" smtClean="0"/>
              <a:t> CTRL cables in one place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400" dirty="0" err="1" smtClean="0"/>
              <a:t>modularity</a:t>
            </a:r>
            <a:r>
              <a:rPr lang="pl-PL" sz="1400" dirty="0" smtClean="0"/>
              <a:t> of design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400" dirty="0" err="1" smtClean="0"/>
              <a:t>ease</a:t>
            </a:r>
            <a:r>
              <a:rPr lang="pl-PL" sz="1400" dirty="0" smtClean="0"/>
              <a:t> of </a:t>
            </a:r>
            <a:r>
              <a:rPr lang="pl-PL" sz="1400" dirty="0" err="1" smtClean="0"/>
              <a:t>connecting</a:t>
            </a:r>
            <a:r>
              <a:rPr lang="pl-PL" sz="1400" dirty="0" smtClean="0"/>
              <a:t>/</a:t>
            </a:r>
            <a:r>
              <a:rPr lang="pl-PL" sz="1400" dirty="0" err="1" smtClean="0"/>
              <a:t>cabling</a:t>
            </a:r>
            <a:r>
              <a:rPr lang="pl-PL" sz="1400" dirty="0" smtClean="0"/>
              <a:t> &amp; </a:t>
            </a:r>
            <a:r>
              <a:rPr lang="pl-PL" sz="1400" dirty="0" err="1" smtClean="0"/>
              <a:t>servicing</a:t>
            </a:r>
            <a:endParaRPr lang="pl-PL" sz="1400" dirty="0" smtClean="0"/>
          </a:p>
        </p:txBody>
      </p:sp>
      <p:sp>
        <p:nvSpPr>
          <p:cNvPr id="13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898640" y="5005144"/>
            <a:ext cx="1671015" cy="584775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pl-PL" sz="1600" b="1" dirty="0" smtClean="0">
                <a:solidFill>
                  <a:srgbClr val="00B050"/>
                </a:solidFill>
              </a:rPr>
              <a:t>=&gt; </a:t>
            </a:r>
            <a:r>
              <a:rPr lang="pl-PL" sz="1600" b="1" dirty="0" err="1" smtClean="0">
                <a:solidFill>
                  <a:srgbClr val="00B050"/>
                </a:solidFill>
              </a:rPr>
              <a:t>presentation</a:t>
            </a:r>
            <a:r>
              <a:rPr lang="pl-PL" sz="1600" b="1" dirty="0" smtClean="0">
                <a:solidFill>
                  <a:srgbClr val="00B050"/>
                </a:solidFill>
              </a:rPr>
              <a:t> by Radek Papis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0" t="-2585" r="18733" b="15848"/>
          <a:stretch/>
        </p:blipFill>
        <p:spPr>
          <a:xfrm>
            <a:off x="1857342" y="3654183"/>
            <a:ext cx="2359378" cy="27021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2" t="282" r="24719" b="10112"/>
          <a:stretch/>
        </p:blipFill>
        <p:spPr>
          <a:xfrm>
            <a:off x="163288" y="971752"/>
            <a:ext cx="2585157" cy="358108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pole tekstowe 15"/>
          <p:cNvSpPr txBox="1"/>
          <p:nvPr/>
        </p:nvSpPr>
        <p:spPr>
          <a:xfrm>
            <a:off x="3742349" y="2320781"/>
            <a:ext cx="48273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dielectric</a:t>
            </a:r>
            <a:r>
              <a:rPr lang="pl-PL" sz="1400" dirty="0" smtClean="0"/>
              <a:t> pad =&gt; </a:t>
            </a:r>
            <a:r>
              <a:rPr lang="pl-PL" sz="1400" dirty="0" err="1"/>
              <a:t>isolation</a:t>
            </a:r>
            <a:r>
              <a:rPr lang="pl-PL" sz="1400" dirty="0"/>
              <a:t> </a:t>
            </a:r>
            <a:r>
              <a:rPr lang="pl-PL" sz="1400" dirty="0" smtClean="0"/>
              <a:t>of </a:t>
            </a:r>
            <a:r>
              <a:rPr lang="pl-PL" sz="1400" dirty="0" err="1" smtClean="0"/>
              <a:t>signal</a:t>
            </a:r>
            <a:r>
              <a:rPr lang="pl-PL" sz="1400" dirty="0" smtClean="0"/>
              <a:t> </a:t>
            </a:r>
            <a:r>
              <a:rPr lang="pl-PL" sz="1400" dirty="0" err="1" smtClean="0"/>
              <a:t>ground</a:t>
            </a:r>
            <a:endParaRPr lang="en-US" sz="1400" dirty="0"/>
          </a:p>
        </p:txBody>
      </p:sp>
      <p:cxnSp>
        <p:nvCxnSpPr>
          <p:cNvPr id="17" name="Łącznik prosty ze strzałką 16"/>
          <p:cNvCxnSpPr>
            <a:stCxn id="16" idx="1"/>
          </p:cNvCxnSpPr>
          <p:nvPr/>
        </p:nvCxnSpPr>
        <p:spPr>
          <a:xfrm flipH="1">
            <a:off x="1241779" y="2474670"/>
            <a:ext cx="2500570" cy="132968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>
            <a:stCxn id="16" idx="1"/>
          </p:cNvCxnSpPr>
          <p:nvPr/>
        </p:nvCxnSpPr>
        <p:spPr>
          <a:xfrm flipH="1">
            <a:off x="3341511" y="2474670"/>
            <a:ext cx="400838" cy="2695641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671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PRL RF system </a:t>
            </a:r>
            <a:r>
              <a:rPr lang="pl-PL" dirty="0" err="1" smtClean="0"/>
              <a:t>concept</a:t>
            </a:r>
            <a:endParaRPr lang="pl-PL" dirty="0"/>
          </a:p>
        </p:txBody>
      </p:sp>
      <p:pic>
        <p:nvPicPr>
          <p:cNvPr id="8" name="Picture 2" descr="H:\ESS\dokumenty\text5600-5-0-67-2-1-9-9-6-0-15-6-1-3-3-8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68" y="1017910"/>
            <a:ext cx="7815158" cy="5257975"/>
          </a:xfrm>
          <a:prstGeom prst="rect">
            <a:avLst/>
          </a:prstGeom>
          <a:noFill/>
        </p:spPr>
      </p:pic>
      <p:sp>
        <p:nvSpPr>
          <p:cNvPr id="10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4999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 smtClean="0"/>
              <a:t>Box</a:t>
            </a:r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4142106" y="1195135"/>
            <a:ext cx="47428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u="sng" dirty="0" smtClean="0"/>
              <a:t>RF Distribution Module </a:t>
            </a:r>
            <a:r>
              <a:rPr lang="pl-PL" sz="1400" u="sng" dirty="0" err="1" smtClean="0"/>
              <a:t>functionality</a:t>
            </a:r>
            <a:r>
              <a:rPr lang="pl-PL" sz="1400" u="sng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400" dirty="0" err="1" smtClean="0"/>
              <a:t>spliting</a:t>
            </a:r>
            <a:r>
              <a:rPr lang="pl-PL" sz="1400" dirty="0" smtClean="0"/>
              <a:t> &amp; </a:t>
            </a:r>
            <a:r>
              <a:rPr lang="pl-PL" sz="1400" dirty="0" err="1" smtClean="0"/>
              <a:t>filtering</a:t>
            </a:r>
            <a:r>
              <a:rPr lang="pl-PL" sz="1400" dirty="0" smtClean="0"/>
              <a:t> </a:t>
            </a:r>
            <a:r>
              <a:rPr lang="pl-PL" sz="1400" dirty="0" err="1" smtClean="0"/>
              <a:t>phase</a:t>
            </a:r>
            <a:r>
              <a:rPr lang="pl-PL" sz="1400" dirty="0" smtClean="0"/>
              <a:t> ref. </a:t>
            </a:r>
            <a:r>
              <a:rPr lang="pl-PL" sz="1400" dirty="0" err="1" smtClean="0"/>
              <a:t>signals</a:t>
            </a:r>
            <a:endParaRPr lang="pl-PL" sz="1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400" dirty="0" err="1" smtClean="0"/>
              <a:t>minimize</a:t>
            </a:r>
            <a:r>
              <a:rPr lang="pl-PL" sz="1400" dirty="0" smtClean="0"/>
              <a:t> temp. </a:t>
            </a:r>
            <a:r>
              <a:rPr lang="pl-PL" sz="1400" dirty="0" err="1" smtClean="0"/>
              <a:t>drifts</a:t>
            </a:r>
            <a:r>
              <a:rPr lang="pl-PL" sz="1400" dirty="0" smtClean="0"/>
              <a:t> </a:t>
            </a:r>
            <a:r>
              <a:rPr lang="pl-PL" sz="1400" dirty="0" err="1" smtClean="0"/>
              <a:t>due</a:t>
            </a:r>
            <a:r>
              <a:rPr lang="pl-PL" sz="1400" dirty="0" smtClean="0"/>
              <a:t> to </a:t>
            </a:r>
            <a:r>
              <a:rPr lang="pl-PL" sz="1400" dirty="0" err="1" smtClean="0"/>
              <a:t>heat</a:t>
            </a:r>
            <a:r>
              <a:rPr lang="pl-PL" sz="1400" dirty="0" smtClean="0"/>
              <a:t> </a:t>
            </a:r>
            <a:r>
              <a:rPr lang="pl-PL" sz="1400" dirty="0" err="1" smtClean="0"/>
              <a:t>leak</a:t>
            </a:r>
            <a:r>
              <a:rPr lang="pl-PL" sz="1400" dirty="0" smtClean="0"/>
              <a:t> </a:t>
            </a:r>
            <a:r>
              <a:rPr lang="pl-PL" sz="1400" dirty="0" err="1" smtClean="0"/>
              <a:t>through</a:t>
            </a:r>
            <a:r>
              <a:rPr lang="pl-PL" sz="1400" dirty="0" smtClean="0"/>
              <a:t> RF cables -&gt; </a:t>
            </a:r>
            <a:r>
              <a:rPr lang="pl-PL" sz="1400" dirty="0" err="1" smtClean="0"/>
              <a:t>separate</a:t>
            </a:r>
            <a:r>
              <a:rPr lang="pl-PL" sz="1400" dirty="0" smtClean="0"/>
              <a:t> temp. </a:t>
            </a:r>
            <a:r>
              <a:rPr lang="pl-PL" sz="1400" dirty="0" err="1" smtClean="0"/>
              <a:t>control</a:t>
            </a:r>
            <a:r>
              <a:rPr lang="pl-PL" sz="1400" dirty="0" smtClean="0"/>
              <a:t> </a:t>
            </a:r>
            <a:r>
              <a:rPr lang="pl-PL" sz="1400" dirty="0" err="1" smtClean="0"/>
              <a:t>loop</a:t>
            </a:r>
            <a:endParaRPr lang="pl-PL" sz="1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400" dirty="0" err="1" smtClean="0"/>
              <a:t>ease</a:t>
            </a:r>
            <a:r>
              <a:rPr lang="pl-PL" sz="1400" dirty="0" smtClean="0"/>
              <a:t> of </a:t>
            </a:r>
            <a:r>
              <a:rPr lang="pl-PL" sz="1400" dirty="0" err="1" smtClean="0"/>
              <a:t>assembly</a:t>
            </a:r>
            <a:endParaRPr lang="pl-PL" sz="1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400" dirty="0" err="1" smtClean="0"/>
              <a:t>ease</a:t>
            </a:r>
            <a:r>
              <a:rPr lang="pl-PL" sz="1400" dirty="0" smtClean="0"/>
              <a:t> of </a:t>
            </a:r>
            <a:r>
              <a:rPr lang="pl-PL" sz="1400" dirty="0" err="1" smtClean="0"/>
              <a:t>connecting</a:t>
            </a:r>
            <a:r>
              <a:rPr lang="pl-PL" sz="1400" dirty="0" smtClean="0"/>
              <a:t>/</a:t>
            </a:r>
            <a:r>
              <a:rPr lang="pl-PL" sz="1400" dirty="0" err="1" smtClean="0"/>
              <a:t>cabling</a:t>
            </a:r>
            <a:r>
              <a:rPr lang="pl-PL" sz="1400" dirty="0" smtClean="0"/>
              <a:t> &amp; </a:t>
            </a:r>
            <a:r>
              <a:rPr lang="pl-PL" sz="1400" dirty="0" err="1" smtClean="0"/>
              <a:t>servicing</a:t>
            </a:r>
            <a:endParaRPr lang="pl-PL" sz="1400" dirty="0" smtClean="0"/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Obraz 12"/>
          <p:cNvPicPr/>
          <p:nvPr/>
        </p:nvPicPr>
        <p:blipFill>
          <a:blip r:embed="rId3"/>
          <a:stretch>
            <a:fillRect/>
          </a:stretch>
        </p:blipFill>
        <p:spPr>
          <a:xfrm>
            <a:off x="4705433" y="2866368"/>
            <a:ext cx="3203800" cy="3467404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2" r="36643" b="124"/>
          <a:stretch/>
        </p:blipFill>
        <p:spPr>
          <a:xfrm>
            <a:off x="259080" y="969734"/>
            <a:ext cx="2307811" cy="322079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3" t="25603" r="25234" b="8100"/>
          <a:stretch/>
        </p:blipFill>
        <p:spPr>
          <a:xfrm>
            <a:off x="1403499" y="3806325"/>
            <a:ext cx="2897628" cy="2512988"/>
          </a:xfrm>
          <a:prstGeom prst="rect">
            <a:avLst/>
          </a:prstGeom>
        </p:spPr>
      </p:pic>
      <p:sp>
        <p:nvSpPr>
          <p:cNvPr id="3" name="Elipsa 2"/>
          <p:cNvSpPr/>
          <p:nvPr/>
        </p:nvSpPr>
        <p:spPr>
          <a:xfrm rot="894973">
            <a:off x="276339" y="2421022"/>
            <a:ext cx="2143878" cy="12129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08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Point -&gt; </a:t>
            </a:r>
            <a:r>
              <a:rPr lang="pl-PL" dirty="0"/>
              <a:t>PRL Split </a:t>
            </a:r>
            <a:r>
              <a:rPr lang="pl-PL" dirty="0" smtClean="0"/>
              <a:t>Box</a:t>
            </a:r>
            <a:endParaRPr lang="en-US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4297060" y="1170310"/>
            <a:ext cx="471614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1400" u="sng" dirty="0" smtClean="0"/>
              <a:t>Internal structure: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2 </a:t>
            </a:r>
            <a:r>
              <a:rPr lang="pl-PL" sz="1400" dirty="0" err="1" smtClean="0"/>
              <a:t>versions</a:t>
            </a:r>
            <a:r>
              <a:rPr lang="pl-PL" sz="1400" dirty="0" smtClean="0"/>
              <a:t> of RF Distribution Module</a:t>
            </a:r>
          </a:p>
          <a:p>
            <a:pPr lvl="1"/>
            <a:r>
              <a:rPr lang="pl-PL" sz="1400" dirty="0"/>
              <a:t>	</a:t>
            </a:r>
            <a:r>
              <a:rPr lang="pl-PL" sz="1400" dirty="0" smtClean="0"/>
              <a:t>- </a:t>
            </a:r>
            <a:r>
              <a:rPr lang="en-US" sz="1400" dirty="0" smtClean="0"/>
              <a:t>6-way</a:t>
            </a:r>
            <a:r>
              <a:rPr lang="pl-PL" sz="1400" dirty="0" smtClean="0"/>
              <a:t> </a:t>
            </a:r>
            <a:r>
              <a:rPr lang="en-US" sz="1400" dirty="0" smtClean="0"/>
              <a:t>power splitter</a:t>
            </a:r>
            <a:r>
              <a:rPr lang="pl-PL" sz="1400" dirty="0" smtClean="0"/>
              <a:t>  (30 </a:t>
            </a:r>
            <a:r>
              <a:rPr lang="pl-PL" sz="1400" dirty="0" err="1" smtClean="0"/>
              <a:t>pcs</a:t>
            </a:r>
            <a:r>
              <a:rPr lang="pl-PL" sz="1400" dirty="0" smtClean="0"/>
              <a:t>)</a:t>
            </a:r>
          </a:p>
          <a:p>
            <a:pPr lvl="1"/>
            <a:r>
              <a:rPr lang="pl-PL" sz="1400" dirty="0"/>
              <a:t>	</a:t>
            </a:r>
            <a:r>
              <a:rPr lang="pl-PL" sz="1400" dirty="0" smtClean="0"/>
              <a:t>- 3-way</a:t>
            </a:r>
            <a:r>
              <a:rPr lang="en-US" sz="1400" dirty="0" smtClean="0"/>
              <a:t> power splitter</a:t>
            </a:r>
            <a:r>
              <a:rPr lang="pl-PL" sz="1400" dirty="0" smtClean="0"/>
              <a:t>  (28 </a:t>
            </a:r>
            <a:r>
              <a:rPr lang="pl-PL" sz="1400" dirty="0" err="1" smtClean="0"/>
              <a:t>pcs</a:t>
            </a:r>
            <a:r>
              <a:rPr lang="pl-PL" sz="1400" dirty="0" smtClean="0"/>
              <a:t>)</a:t>
            </a:r>
            <a:endParaRPr lang="en-US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err="1" smtClean="0"/>
              <a:t>diplexer</a:t>
            </a:r>
            <a:r>
              <a:rPr lang="pl-PL" sz="1400" dirty="0" smtClean="0"/>
              <a:t> in the </a:t>
            </a:r>
            <a:r>
              <a:rPr lang="pl-PL" sz="1400" dirty="0" err="1" smtClean="0"/>
              <a:t>input</a:t>
            </a:r>
            <a:r>
              <a:rPr lang="pl-PL" sz="1400" dirty="0" smtClean="0"/>
              <a:t> </a:t>
            </a:r>
            <a:r>
              <a:rPr lang="en-US" sz="1400" dirty="0" smtClean="0"/>
              <a:t>to </a:t>
            </a:r>
            <a:r>
              <a:rPr lang="pl-PL" sz="1400" dirty="0" err="1" smtClean="0"/>
              <a:t>select</a:t>
            </a:r>
            <a:r>
              <a:rPr lang="en-US" sz="1400" dirty="0" smtClean="0"/>
              <a:t> reference </a:t>
            </a:r>
            <a:r>
              <a:rPr lang="pl-PL" sz="1400" dirty="0" err="1" smtClean="0"/>
              <a:t>frequency</a:t>
            </a:r>
            <a:endParaRPr lang="pl-PL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err="1" smtClean="0"/>
              <a:t>hermetic</a:t>
            </a:r>
            <a:r>
              <a:rPr lang="pl-PL" sz="1400" dirty="0" smtClean="0"/>
              <a:t> metal </a:t>
            </a:r>
            <a:r>
              <a:rPr lang="pl-PL" sz="1400" dirty="0" err="1" smtClean="0"/>
              <a:t>enclosure</a:t>
            </a:r>
            <a:endParaRPr lang="en-US" sz="1400" dirty="0" smtClean="0"/>
          </a:p>
          <a:p>
            <a:pPr marL="285750" indent="-285750"/>
            <a:endParaRPr lang="en-US" sz="1400" b="1" dirty="0" smtClean="0"/>
          </a:p>
          <a:p>
            <a:pPr marL="285750" indent="-285750"/>
            <a:r>
              <a:rPr lang="en-US" sz="1400" u="sng" dirty="0" smtClean="0"/>
              <a:t>Design approach: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PCB based solution</a:t>
            </a:r>
            <a:r>
              <a:rPr lang="pl-PL" sz="1400" dirty="0" smtClean="0"/>
              <a:t> (FR408 </a:t>
            </a:r>
            <a:r>
              <a:rPr lang="pl-PL" sz="1400" dirty="0" err="1" smtClean="0"/>
              <a:t>epoxy</a:t>
            </a:r>
            <a:r>
              <a:rPr lang="pl-PL" sz="1400" dirty="0" smtClean="0"/>
              <a:t> </a:t>
            </a:r>
            <a:r>
              <a:rPr lang="pl-PL" sz="1400" dirty="0" err="1" smtClean="0"/>
              <a:t>based</a:t>
            </a:r>
            <a:r>
              <a:rPr lang="pl-PL" sz="1400" dirty="0" smtClean="0"/>
              <a:t> </a:t>
            </a:r>
            <a:r>
              <a:rPr lang="pl-PL" sz="1400" dirty="0" err="1" smtClean="0"/>
              <a:t>laminate</a:t>
            </a:r>
            <a:r>
              <a:rPr lang="pl-PL" sz="1400" dirty="0" smtClean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sz="1400" dirty="0" smtClean="0"/>
              <a:t>COTS </a:t>
            </a:r>
            <a:r>
              <a:rPr lang="pl-PL" sz="1400" dirty="0" err="1" smtClean="0"/>
              <a:t>components</a:t>
            </a:r>
            <a:endParaRPr lang="pl-PL" sz="1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modularity</a:t>
            </a:r>
          </a:p>
        </p:txBody>
      </p:sp>
      <p:sp>
        <p:nvSpPr>
          <p:cNvPr id="18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1004207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21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" name="Obraz 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019" y="3865389"/>
            <a:ext cx="3967071" cy="2333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Obraz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93" t="25603" r="25234" b="8100"/>
          <a:stretch/>
        </p:blipFill>
        <p:spPr>
          <a:xfrm>
            <a:off x="259080" y="1990683"/>
            <a:ext cx="3819432" cy="331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196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230088" y="1079720"/>
            <a:ext cx="55545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Tap point with “diplexer +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power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dividers”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3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/>
              <a:t>Box - </a:t>
            </a:r>
            <a:r>
              <a:rPr lang="pl-PL" dirty="0" err="1" smtClean="0"/>
              <a:t>concept</a:t>
            </a:r>
            <a:endParaRPr lang="pl-PL" dirty="0"/>
          </a:p>
        </p:txBody>
      </p:sp>
      <p:pic>
        <p:nvPicPr>
          <p:cNvPr id="14" name="Obraz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83139" y="2486958"/>
            <a:ext cx="3827498" cy="3565723"/>
          </a:xfrm>
          <a:prstGeom prst="rect">
            <a:avLst/>
          </a:prstGeom>
        </p:spPr>
      </p:pic>
      <p:pic>
        <p:nvPicPr>
          <p:cNvPr id="15" name="Obraz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921302" y="2489061"/>
            <a:ext cx="3809365" cy="356362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468369" y="1843196"/>
            <a:ext cx="364066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6-way Split Box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pl-PL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GB" sz="1400" b="1" dirty="0">
                <a:ea typeface="SimSun" panose="02010600030101010101" pitchFamily="2" charset="-122"/>
                <a:cs typeface="Times New Roman" panose="02020603050405020304" pitchFamily="18" charset="0"/>
              </a:rPr>
              <a:t>configuration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4989580" y="1837550"/>
            <a:ext cx="364066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3-way Split Box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(“2+</a:t>
            </a:r>
            <a:r>
              <a:rPr lang="pl-PL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GB" sz="1400" b="1" dirty="0">
                <a:ea typeface="SimSun" panose="02010600030101010101" pitchFamily="2" charset="-122"/>
                <a:cs typeface="Times New Roman" panose="02020603050405020304" pitchFamily="18" charset="0"/>
              </a:rPr>
              <a:t>configuration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1004207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Tap Point</a:t>
            </a:r>
          </a:p>
        </p:txBody>
      </p:sp>
      <p:sp>
        <p:nvSpPr>
          <p:cNvPr id="20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.0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.2018, Warszawa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6772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Tap Point</a:t>
            </a:r>
          </a:p>
        </p:txBody>
      </p:sp>
      <p:sp>
        <p:nvSpPr>
          <p:cNvPr id="11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.0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.2018, Warszawa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572000" y="4954874"/>
            <a:ext cx="33219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Insertion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Loss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&lt; 2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dB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anose="02040503050406030204" pitchFamily="18" charset="0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Return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Loss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&gt; 28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dB</a:t>
            </a:r>
            <a:endParaRPr lang="pl-PL" sz="1200" dirty="0" smtClean="0">
              <a:ea typeface="Cambria Math" panose="02040503050406030204" pitchFamily="18" charset="0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signal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separation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~70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dB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3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/>
              <a:t>Box - </a:t>
            </a:r>
            <a:r>
              <a:rPr lang="pl-PL" dirty="0" err="1" smtClean="0"/>
              <a:t>concept</a:t>
            </a:r>
            <a:endParaRPr lang="pl-PL" dirty="0"/>
          </a:p>
        </p:txBody>
      </p:sp>
      <p:pic>
        <p:nvPicPr>
          <p:cNvPr id="14" name="Obraz 13"/>
          <p:cNvPicPr/>
          <p:nvPr/>
        </p:nvPicPr>
        <p:blipFill rotWithShape="1">
          <a:blip r:embed="rId3"/>
          <a:srcRect l="11967" r="13240" b="52172"/>
          <a:stretch/>
        </p:blipFill>
        <p:spPr>
          <a:xfrm>
            <a:off x="208444" y="1875924"/>
            <a:ext cx="3104445" cy="1849412"/>
          </a:xfrm>
          <a:prstGeom prst="rect">
            <a:avLst/>
          </a:prstGeom>
        </p:spPr>
      </p:pic>
      <p:pic>
        <p:nvPicPr>
          <p:cNvPr id="15" name="Picture 3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6089" y="1729728"/>
            <a:ext cx="5566410" cy="29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230088" y="1079720"/>
            <a:ext cx="55545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iplexer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itself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5752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/>
              <a:t>Box - </a:t>
            </a:r>
            <a:r>
              <a:rPr lang="pl-PL" dirty="0" err="1" smtClean="0"/>
              <a:t>concept</a:t>
            </a:r>
            <a:endParaRPr lang="pl-PL" dirty="0"/>
          </a:p>
        </p:txBody>
      </p:sp>
      <p:pic>
        <p:nvPicPr>
          <p:cNvPr id="12" name="Obraz 11"/>
          <p:cNvPicPr/>
          <p:nvPr/>
        </p:nvPicPr>
        <p:blipFill rotWithShape="1">
          <a:blip r:embed="rId3" cstate="print"/>
          <a:srcRect t="18927" r="10708"/>
          <a:stretch/>
        </p:blipFill>
        <p:spPr bwMode="auto">
          <a:xfrm>
            <a:off x="259080" y="1907816"/>
            <a:ext cx="4087142" cy="3191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Obraz 15"/>
          <p:cNvPicPr/>
          <p:nvPr/>
        </p:nvPicPr>
        <p:blipFill rotWithShape="1">
          <a:blip r:embed="rId4" cstate="print"/>
          <a:srcRect t="5339" r="4341" b="6310"/>
          <a:stretch/>
        </p:blipFill>
        <p:spPr bwMode="auto">
          <a:xfrm>
            <a:off x="4233333" y="1587716"/>
            <a:ext cx="4865512" cy="3464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1230088" y="1079720"/>
            <a:ext cx="55545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8-way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Tap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Point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828800" y="1659461"/>
            <a:ext cx="643467" cy="3725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572000" y="4954874"/>
            <a:ext cx="33219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Insertion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Loss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&lt; 10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dB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anose="02040503050406030204" pitchFamily="18" charset="0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Return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Loss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&gt; 17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dB</a:t>
            </a:r>
            <a:endParaRPr lang="pl-PL" sz="1200" dirty="0" smtClean="0">
              <a:ea typeface="Cambria Math" panose="02040503050406030204" pitchFamily="18" charset="0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signal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separation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~70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dB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7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1004207" cy="365125"/>
          </a:xfrm>
        </p:spPr>
        <p:txBody>
          <a:bodyPr/>
          <a:lstStyle/>
          <a:p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24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Tap Point</a:t>
            </a:r>
          </a:p>
        </p:txBody>
      </p:sp>
      <p:sp>
        <p:nvSpPr>
          <p:cNvPr id="19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.0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4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.2018, Warszawa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08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71" y="1670734"/>
            <a:ext cx="3351434" cy="246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459" y="1670734"/>
            <a:ext cx="3360667" cy="246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744070" y="4329953"/>
            <a:ext cx="7220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err="1" smtClean="0"/>
              <a:t>Meeting</a:t>
            </a:r>
            <a:r>
              <a:rPr lang="pl-PL" sz="1200" b="1" dirty="0" smtClean="0"/>
              <a:t> on 29.11.2017  </a:t>
            </a:r>
            <a:r>
              <a:rPr lang="pl-PL" sz="1200" dirty="0" smtClean="0"/>
              <a:t>(</a:t>
            </a:r>
            <a:r>
              <a:rPr lang="pl-PL" sz="1200" dirty="0" err="1" smtClean="0"/>
              <a:t>attendees</a:t>
            </a:r>
            <a:r>
              <a:rPr lang="pl-PL" sz="1200" dirty="0" smtClean="0"/>
              <a:t>: Anders </a:t>
            </a:r>
            <a:r>
              <a:rPr lang="pl-PL" sz="1200" dirty="0" err="1" smtClean="0"/>
              <a:t>Svenson</a:t>
            </a:r>
            <a:r>
              <a:rPr lang="pl-PL" sz="1200" dirty="0" smtClean="0"/>
              <a:t>, Stephen </a:t>
            </a:r>
            <a:r>
              <a:rPr lang="pl-PL" sz="1200" dirty="0" err="1" smtClean="0"/>
              <a:t>Molloy</a:t>
            </a:r>
            <a:r>
              <a:rPr lang="pl-PL" sz="1200" dirty="0" smtClean="0"/>
              <a:t>, </a:t>
            </a:r>
            <a:r>
              <a:rPr lang="pl-PL" sz="1200" dirty="0" err="1" smtClean="0"/>
              <a:t>Rihua</a:t>
            </a:r>
            <a:r>
              <a:rPr lang="pl-PL" sz="1200" dirty="0" smtClean="0"/>
              <a:t> </a:t>
            </a:r>
            <a:r>
              <a:rPr lang="pl-PL" sz="1200" dirty="0" err="1" smtClean="0"/>
              <a:t>Zeng</a:t>
            </a:r>
            <a:r>
              <a:rPr lang="pl-PL" sz="1200" dirty="0" smtClean="0"/>
              <a:t>, Mateusz </a:t>
            </a:r>
            <a:r>
              <a:rPr lang="pl-PL" sz="1200" dirty="0" err="1" smtClean="0"/>
              <a:t>Zukocinski</a:t>
            </a:r>
            <a:r>
              <a:rPr lang="pl-PL" sz="1200" dirty="0" smtClean="0"/>
              <a:t>)</a:t>
            </a:r>
          </a:p>
          <a:p>
            <a:pPr marL="228600" indent="-228600"/>
            <a:endParaRPr lang="pl-PL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do we need spare/test output with both frequencies (not filtered output)? </a:t>
            </a:r>
            <a:r>
              <a:rPr lang="en-US" sz="1200" b="1" dirty="0" smtClean="0"/>
              <a:t>→ it is not necessary, we do not need spare/test outputs with both frequencies</a:t>
            </a:r>
            <a:endParaRPr lang="pl-PL" sz="12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shall we provide </a:t>
            </a:r>
            <a:r>
              <a:rPr lang="en-US" sz="1200" u="sng" dirty="0" smtClean="0"/>
              <a:t>equal power to all Tap Point outputs</a:t>
            </a:r>
            <a:r>
              <a:rPr lang="en-US" sz="1200" dirty="0" smtClean="0"/>
              <a:t> (~+16 </a:t>
            </a:r>
            <a:r>
              <a:rPr lang="en-US" sz="1200" dirty="0" err="1" smtClean="0"/>
              <a:t>dBm</a:t>
            </a:r>
            <a:r>
              <a:rPr lang="en-US" sz="1200" dirty="0" smtClean="0"/>
              <a:t>) or shall we </a:t>
            </a:r>
            <a:r>
              <a:rPr lang="en-US" sz="1200" u="sng" dirty="0" smtClean="0"/>
              <a:t>provide as much power as possible </a:t>
            </a:r>
            <a:r>
              <a:rPr lang="en-US" sz="1200" dirty="0" smtClean="0"/>
              <a:t>(e.g. +16…+19 </a:t>
            </a:r>
            <a:r>
              <a:rPr lang="en-US" sz="1200" dirty="0" err="1" smtClean="0"/>
              <a:t>dBm</a:t>
            </a:r>
            <a:r>
              <a:rPr lang="en-US" sz="1200" dirty="0" smtClean="0"/>
              <a:t> depending on configuration) – the second scenario (provide as much power as possible) seems to be better in terms of system power budget </a:t>
            </a:r>
            <a:r>
              <a:rPr lang="en-US" sz="1200" dirty="0" err="1" smtClean="0"/>
              <a:t>vs</a:t>
            </a:r>
            <a:r>
              <a:rPr lang="en-US" sz="1200" dirty="0" smtClean="0"/>
              <a:t> noise performance of reference signals receivers: </a:t>
            </a:r>
            <a:r>
              <a:rPr lang="en-US" sz="1200" dirty="0" err="1" smtClean="0"/>
              <a:t>DWC</a:t>
            </a:r>
            <a:r>
              <a:rPr lang="en-US" sz="1200" dirty="0" smtClean="0"/>
              <a:t>, </a:t>
            </a:r>
            <a:r>
              <a:rPr lang="en-US" sz="1200" dirty="0" err="1" smtClean="0"/>
              <a:t>VM</a:t>
            </a:r>
            <a:r>
              <a:rPr lang="en-US" sz="1200" dirty="0" smtClean="0"/>
              <a:t>, </a:t>
            </a:r>
            <a:r>
              <a:rPr lang="en-US" sz="1200" dirty="0" err="1" smtClean="0"/>
              <a:t>LOGM</a:t>
            </a:r>
            <a:r>
              <a:rPr lang="en-US" sz="1200" dirty="0" smtClean="0"/>
              <a:t> but may cause trouble if some modules are build only for specific fixed input power, e.g. Split Box??)</a:t>
            </a:r>
            <a:r>
              <a:rPr lang="en-US" sz="1200" b="1" dirty="0" smtClean="0"/>
              <a:t> </a:t>
            </a:r>
            <a:r>
              <a:rPr lang="en-US" sz="1200" b="1" u="sng" dirty="0" smtClean="0">
                <a:solidFill>
                  <a:srgbClr val="C00000"/>
                </a:solidFill>
              </a:rPr>
              <a:t>→ providing as much power as possible (+16 </a:t>
            </a:r>
            <a:r>
              <a:rPr lang="en-US" sz="1200" b="1" u="sng" dirty="0" err="1" smtClean="0">
                <a:solidFill>
                  <a:srgbClr val="C00000"/>
                </a:solidFill>
              </a:rPr>
              <a:t>dBm</a:t>
            </a:r>
            <a:r>
              <a:rPr lang="en-US" sz="1200" b="1" u="sng" dirty="0" smtClean="0">
                <a:solidFill>
                  <a:srgbClr val="C00000"/>
                </a:solidFill>
              </a:rPr>
              <a:t> minimum) is recommended – front-end circuits at </a:t>
            </a:r>
            <a:r>
              <a:rPr lang="en-US" sz="1200" b="1" u="sng" dirty="0" err="1" smtClean="0">
                <a:solidFill>
                  <a:srgbClr val="C00000"/>
                </a:solidFill>
              </a:rPr>
              <a:t>BPM</a:t>
            </a:r>
            <a:r>
              <a:rPr lang="en-US" sz="1200" b="1" u="sng" dirty="0" smtClean="0">
                <a:solidFill>
                  <a:srgbClr val="C00000"/>
                </a:solidFill>
              </a:rPr>
              <a:t> and </a:t>
            </a:r>
            <a:r>
              <a:rPr lang="en-US" sz="1200" b="1" u="sng" dirty="0" err="1" smtClean="0">
                <a:solidFill>
                  <a:srgbClr val="C00000"/>
                </a:solidFill>
              </a:rPr>
              <a:t>LLRF</a:t>
            </a:r>
            <a:r>
              <a:rPr lang="en-US" sz="1200" b="1" u="sng" dirty="0" smtClean="0">
                <a:solidFill>
                  <a:srgbClr val="C00000"/>
                </a:solidFill>
              </a:rPr>
              <a:t> cards have adjustable attenuators to level reference signal power </a:t>
            </a:r>
            <a:endParaRPr lang="en-US" sz="1200" u="sng" dirty="0">
              <a:solidFill>
                <a:srgbClr val="C0000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43763" y="1113875"/>
            <a:ext cx="2662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6-way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 T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ap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oint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diplexer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(</a:t>
            </a:r>
            <a:r>
              <a:rPr lang="pl-PL" sz="1200" b="1" dirty="0" err="1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equal</a:t>
            </a: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 </a:t>
            </a:r>
            <a:r>
              <a:rPr lang="pl-PL" sz="1200" b="1" dirty="0" err="1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output</a:t>
            </a: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 </a:t>
            </a:r>
            <a:r>
              <a:rPr lang="pl-PL" sz="1200" b="1" dirty="0" err="1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power</a:t>
            </a: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298300" y="1124035"/>
            <a:ext cx="2665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6-way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 T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ap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oint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diplexer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(</a:t>
            </a:r>
            <a:r>
              <a:rPr lang="pl-PL" sz="1200" b="1" dirty="0" err="1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unequal</a:t>
            </a: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 </a:t>
            </a:r>
            <a:r>
              <a:rPr lang="pl-PL" sz="1200" b="1" dirty="0" err="1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output</a:t>
            </a: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 </a:t>
            </a:r>
            <a:r>
              <a:rPr lang="pl-PL" sz="1200" b="1" dirty="0" err="1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power</a:t>
            </a: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/>
              <a:t>Box - </a:t>
            </a:r>
            <a:r>
              <a:rPr lang="pl-PL" dirty="0" err="1" smtClean="0"/>
              <a:t>concept</a:t>
            </a:r>
            <a:endParaRPr lang="pl-PL" dirty="0"/>
          </a:p>
        </p:txBody>
      </p:sp>
      <p:sp>
        <p:nvSpPr>
          <p:cNvPr id="11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08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Obraz 5"/>
          <p:cNvPicPr/>
          <p:nvPr/>
        </p:nvPicPr>
        <p:blipFill>
          <a:blip r:embed="rId3" cstate="print">
            <a:lum bright="55000" contrast="-30000"/>
          </a:blip>
          <a:srcRect/>
          <a:stretch>
            <a:fillRect/>
          </a:stretch>
        </p:blipFill>
        <p:spPr bwMode="auto">
          <a:xfrm>
            <a:off x="547271" y="1670734"/>
            <a:ext cx="3351434" cy="246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3459" y="1670734"/>
            <a:ext cx="3360667" cy="246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rostokąt 11"/>
          <p:cNvSpPr/>
          <p:nvPr/>
        </p:nvSpPr>
        <p:spPr>
          <a:xfrm>
            <a:off x="744070" y="4329953"/>
            <a:ext cx="722005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b="1" dirty="0" err="1" smtClean="0"/>
              <a:t>Meeting</a:t>
            </a:r>
            <a:r>
              <a:rPr lang="pl-PL" sz="1200" b="1" dirty="0" smtClean="0"/>
              <a:t> on 29.11.2017  </a:t>
            </a:r>
            <a:r>
              <a:rPr lang="pl-PL" sz="1200" dirty="0" smtClean="0"/>
              <a:t>(</a:t>
            </a:r>
            <a:r>
              <a:rPr lang="pl-PL" sz="1200" dirty="0" err="1" smtClean="0"/>
              <a:t>attendees</a:t>
            </a:r>
            <a:r>
              <a:rPr lang="pl-PL" sz="1200" dirty="0" smtClean="0"/>
              <a:t>: Anders </a:t>
            </a:r>
            <a:r>
              <a:rPr lang="pl-PL" sz="1200" dirty="0" err="1" smtClean="0"/>
              <a:t>Svenson</a:t>
            </a:r>
            <a:r>
              <a:rPr lang="pl-PL" sz="1200" dirty="0" smtClean="0"/>
              <a:t>, Stephen </a:t>
            </a:r>
            <a:r>
              <a:rPr lang="pl-PL" sz="1200" dirty="0" err="1" smtClean="0"/>
              <a:t>Molloy</a:t>
            </a:r>
            <a:r>
              <a:rPr lang="pl-PL" sz="1200" dirty="0" smtClean="0"/>
              <a:t>, </a:t>
            </a:r>
            <a:r>
              <a:rPr lang="pl-PL" sz="1200" dirty="0" err="1" smtClean="0"/>
              <a:t>Rihua</a:t>
            </a:r>
            <a:r>
              <a:rPr lang="pl-PL" sz="1200" dirty="0" smtClean="0"/>
              <a:t> </a:t>
            </a:r>
            <a:r>
              <a:rPr lang="pl-PL" sz="1200" dirty="0" err="1" smtClean="0"/>
              <a:t>Zeng</a:t>
            </a:r>
            <a:r>
              <a:rPr lang="pl-PL" sz="1200" dirty="0" smtClean="0"/>
              <a:t>, Mateusz </a:t>
            </a:r>
            <a:r>
              <a:rPr lang="pl-PL" sz="1200" dirty="0" err="1" smtClean="0"/>
              <a:t>Zukocinski</a:t>
            </a:r>
            <a:r>
              <a:rPr lang="pl-PL" sz="1200" dirty="0" smtClean="0"/>
              <a:t>)</a:t>
            </a:r>
          </a:p>
          <a:p>
            <a:pPr marL="228600" indent="-228600"/>
            <a:endParaRPr lang="pl-PL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do we need spare/test output with both frequencies (not filtered output)? </a:t>
            </a:r>
            <a:r>
              <a:rPr lang="en-US" sz="1200" b="1" dirty="0" smtClean="0"/>
              <a:t>→ it is not necessary, we do not need spare/test outputs with both frequencies</a:t>
            </a:r>
            <a:endParaRPr lang="pl-PL" sz="12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shall we provide </a:t>
            </a:r>
            <a:r>
              <a:rPr lang="en-US" sz="1200" u="sng" dirty="0" smtClean="0"/>
              <a:t>equal power to all Tap Point outputs</a:t>
            </a:r>
            <a:r>
              <a:rPr lang="en-US" sz="1200" dirty="0" smtClean="0"/>
              <a:t> (~+16 </a:t>
            </a:r>
            <a:r>
              <a:rPr lang="en-US" sz="1200" dirty="0" err="1" smtClean="0"/>
              <a:t>dBm</a:t>
            </a:r>
            <a:r>
              <a:rPr lang="en-US" sz="1200" dirty="0" smtClean="0"/>
              <a:t>) or shall we </a:t>
            </a:r>
            <a:r>
              <a:rPr lang="en-US" sz="1200" u="sng" dirty="0" smtClean="0"/>
              <a:t>provide as much power as possible </a:t>
            </a:r>
            <a:r>
              <a:rPr lang="en-US" sz="1200" dirty="0" smtClean="0"/>
              <a:t>(e.g. +16…+19 </a:t>
            </a:r>
            <a:r>
              <a:rPr lang="en-US" sz="1200" dirty="0" err="1" smtClean="0"/>
              <a:t>dBm</a:t>
            </a:r>
            <a:r>
              <a:rPr lang="en-US" sz="1200" dirty="0" smtClean="0"/>
              <a:t> depending on configuration) – the second scenario (provide as much power as possible) seems to be better in terms of system power budget </a:t>
            </a:r>
            <a:r>
              <a:rPr lang="en-US" sz="1200" dirty="0" err="1" smtClean="0"/>
              <a:t>vs</a:t>
            </a:r>
            <a:r>
              <a:rPr lang="en-US" sz="1200" dirty="0" smtClean="0"/>
              <a:t> noise performance of reference signals receivers: </a:t>
            </a:r>
            <a:r>
              <a:rPr lang="en-US" sz="1200" dirty="0" err="1" smtClean="0"/>
              <a:t>DWC</a:t>
            </a:r>
            <a:r>
              <a:rPr lang="en-US" sz="1200" dirty="0" smtClean="0"/>
              <a:t>, </a:t>
            </a:r>
            <a:r>
              <a:rPr lang="en-US" sz="1200" dirty="0" err="1" smtClean="0"/>
              <a:t>VM</a:t>
            </a:r>
            <a:r>
              <a:rPr lang="en-US" sz="1200" dirty="0" smtClean="0"/>
              <a:t>, </a:t>
            </a:r>
            <a:r>
              <a:rPr lang="en-US" sz="1200" dirty="0" err="1" smtClean="0"/>
              <a:t>LOGM</a:t>
            </a:r>
            <a:r>
              <a:rPr lang="en-US" sz="1200" dirty="0" smtClean="0"/>
              <a:t> but may cause trouble if some modules are build only for specific fixed input power, e.g. Split Box??)</a:t>
            </a:r>
            <a:r>
              <a:rPr lang="en-US" sz="1200" b="1" dirty="0" smtClean="0"/>
              <a:t> </a:t>
            </a:r>
            <a:r>
              <a:rPr lang="en-US" sz="1200" b="1" u="sng" dirty="0" smtClean="0">
                <a:solidFill>
                  <a:srgbClr val="C00000"/>
                </a:solidFill>
              </a:rPr>
              <a:t>→ providing as much power as possible (+16 </a:t>
            </a:r>
            <a:r>
              <a:rPr lang="en-US" sz="1200" b="1" u="sng" dirty="0" err="1" smtClean="0">
                <a:solidFill>
                  <a:srgbClr val="C00000"/>
                </a:solidFill>
              </a:rPr>
              <a:t>dBm</a:t>
            </a:r>
            <a:r>
              <a:rPr lang="en-US" sz="1200" b="1" u="sng" dirty="0" smtClean="0">
                <a:solidFill>
                  <a:srgbClr val="C00000"/>
                </a:solidFill>
              </a:rPr>
              <a:t> minimum) is recommended – front-end circuits at </a:t>
            </a:r>
            <a:r>
              <a:rPr lang="en-US" sz="1200" b="1" u="sng" dirty="0" err="1" smtClean="0">
                <a:solidFill>
                  <a:srgbClr val="C00000"/>
                </a:solidFill>
              </a:rPr>
              <a:t>BPM</a:t>
            </a:r>
            <a:r>
              <a:rPr lang="en-US" sz="1200" b="1" u="sng" dirty="0" smtClean="0">
                <a:solidFill>
                  <a:srgbClr val="C00000"/>
                </a:solidFill>
              </a:rPr>
              <a:t> and </a:t>
            </a:r>
            <a:r>
              <a:rPr lang="en-US" sz="1200" b="1" u="sng" dirty="0" err="1" smtClean="0">
                <a:solidFill>
                  <a:srgbClr val="C00000"/>
                </a:solidFill>
              </a:rPr>
              <a:t>LLRF</a:t>
            </a:r>
            <a:r>
              <a:rPr lang="en-US" sz="1200" b="1" u="sng" dirty="0" smtClean="0">
                <a:solidFill>
                  <a:srgbClr val="C00000"/>
                </a:solidFill>
              </a:rPr>
              <a:t> cards have adjustable attenuators to level reference signal power</a:t>
            </a:r>
            <a:r>
              <a:rPr lang="en-US" sz="1200" b="1" dirty="0" smtClean="0"/>
              <a:t> </a:t>
            </a:r>
            <a:endParaRPr lang="en-US" sz="1200" dirty="0"/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43763" y="1113875"/>
            <a:ext cx="26625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6-way  T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ap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oint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diplexer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(</a:t>
            </a:r>
            <a:r>
              <a:rPr lang="pl-PL" sz="1200" b="1" dirty="0" err="1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equal</a:t>
            </a: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 </a:t>
            </a:r>
            <a:r>
              <a:rPr lang="pl-PL" sz="1200" b="1" dirty="0" err="1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output</a:t>
            </a: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 </a:t>
            </a:r>
            <a:r>
              <a:rPr lang="pl-PL" sz="1200" b="1" dirty="0" err="1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power</a:t>
            </a: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5298300" y="1124035"/>
            <a:ext cx="2665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6-way  T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ap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en-US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oint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with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diplexer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 Math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(</a:t>
            </a:r>
            <a:r>
              <a:rPr lang="pl-PL" sz="1200" b="1" dirty="0" err="1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unequal</a:t>
            </a: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 </a:t>
            </a:r>
            <a:r>
              <a:rPr lang="pl-PL" sz="1200" b="1" dirty="0" err="1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output</a:t>
            </a: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 </a:t>
            </a:r>
            <a:r>
              <a:rPr lang="pl-PL" sz="1200" b="1" dirty="0" err="1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power</a:t>
            </a:r>
            <a:r>
              <a:rPr lang="pl-PL" sz="1200" b="1" dirty="0" smtClean="0">
                <a:solidFill>
                  <a:srgbClr val="C00000"/>
                </a:solidFill>
                <a:latin typeface="Cambria Math" pitchFamily="18" charset="0"/>
                <a:cs typeface="Times New Roman" pitchFamily="18" charset="0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Elipsa 10"/>
          <p:cNvSpPr/>
          <p:nvPr/>
        </p:nvSpPr>
        <p:spPr>
          <a:xfrm rot="20683522">
            <a:off x="4384857" y="1633604"/>
            <a:ext cx="4367265" cy="30137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/>
              <a:t>Box - </a:t>
            </a:r>
            <a:r>
              <a:rPr lang="pl-PL" dirty="0" err="1" smtClean="0"/>
              <a:t>concept</a:t>
            </a:r>
            <a:endParaRPr lang="pl-PL" dirty="0"/>
          </a:p>
        </p:txBody>
      </p:sp>
      <p:sp>
        <p:nvSpPr>
          <p:cNvPr id="17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08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/>
              <a:t>Box - </a:t>
            </a:r>
            <a:r>
              <a:rPr lang="pl-PL" dirty="0" smtClean="0"/>
              <a:t>design</a:t>
            </a:r>
            <a:endParaRPr lang="pl-PL" dirty="0"/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280" y="2809525"/>
            <a:ext cx="7303128" cy="3369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876319"/>
              </p:ext>
            </p:extLst>
          </p:nvPr>
        </p:nvGraphicFramePr>
        <p:xfrm>
          <a:off x="3820160" y="1577775"/>
          <a:ext cx="4368799" cy="1054348"/>
        </p:xfrm>
        <a:graphic>
          <a:graphicData uri="http://schemas.openxmlformats.org/drawingml/2006/table">
            <a:tbl>
              <a:tblPr/>
              <a:tblGrid>
                <a:gridCol w="1703475"/>
                <a:gridCol w="1435965"/>
                <a:gridCol w="1229359"/>
              </a:tblGrid>
              <a:tr h="2635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+mn-lt"/>
                          <a:ea typeface="Calibri"/>
                          <a:cs typeface="Times New Roman"/>
                        </a:rPr>
                        <a:t>Component</a:t>
                      </a:r>
                      <a:endParaRPr lang="pl-PL" sz="10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+mn-lt"/>
                          <a:ea typeface="Calibri"/>
                          <a:cs typeface="Times New Roman"/>
                        </a:rPr>
                        <a:t>Model</a:t>
                      </a:r>
                      <a:endParaRPr lang="pl-PL" sz="10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latin typeface="+mn-lt"/>
                          <a:ea typeface="Calibri"/>
                          <a:cs typeface="Times New Roman"/>
                        </a:rPr>
                        <a:t>Manufacturer</a:t>
                      </a:r>
                      <a:endParaRPr lang="pl-PL" sz="10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87">
                <a:tc>
                  <a:txBody>
                    <a:bodyPr/>
                    <a:lstStyle/>
                    <a:p>
                      <a:pPr indent="11874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+mn-lt"/>
                          <a:ea typeface="Calibri"/>
                          <a:cs typeface="Times New Roman"/>
                        </a:rPr>
                        <a:t>2-way power divider</a:t>
                      </a:r>
                      <a:endParaRPr lang="pl-PL" sz="105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+mn-lt"/>
                          <a:ea typeface="Calibri"/>
                          <a:cs typeface="Times New Roman"/>
                        </a:rPr>
                        <a:t>JPS-2-900+</a:t>
                      </a:r>
                      <a:endParaRPr lang="pl-PL" sz="105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+mn-lt"/>
                          <a:ea typeface="Calibri"/>
                          <a:cs typeface="Times New Roman"/>
                        </a:rPr>
                        <a:t>Minicircuits</a:t>
                      </a:r>
                      <a:endParaRPr lang="pl-PL" sz="105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87">
                <a:tc>
                  <a:txBody>
                    <a:bodyPr/>
                    <a:lstStyle/>
                    <a:p>
                      <a:pPr indent="11874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latin typeface="+mn-lt"/>
                          <a:ea typeface="Calibri"/>
                          <a:cs typeface="Times New Roman"/>
                        </a:rPr>
                        <a:t>LPF</a:t>
                      </a:r>
                      <a:r>
                        <a:rPr lang="en-US" sz="105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filter - reflective</a:t>
                      </a:r>
                      <a:endParaRPr lang="pl-PL" sz="10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+mn-lt"/>
                          <a:ea typeface="Calibri"/>
                          <a:cs typeface="Times New Roman"/>
                        </a:rPr>
                        <a:t>0400LP15A0122</a:t>
                      </a:r>
                      <a:endParaRPr lang="pl-PL" sz="105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+mn-lt"/>
                          <a:ea typeface="Calibri"/>
                          <a:cs typeface="Times New Roman"/>
                        </a:rPr>
                        <a:t>Johanson</a:t>
                      </a:r>
                      <a:endParaRPr lang="pl-PL" sz="105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3587">
                <a:tc>
                  <a:txBody>
                    <a:bodyPr/>
                    <a:lstStyle/>
                    <a:p>
                      <a:pPr indent="11874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+mn-lt"/>
                          <a:ea typeface="Calibri"/>
                          <a:cs typeface="Times New Roman"/>
                        </a:rPr>
                        <a:t>HPF</a:t>
                      </a:r>
                      <a:r>
                        <a:rPr lang="en-US" sz="1050" dirty="0">
                          <a:latin typeface="+mn-lt"/>
                          <a:ea typeface="Calibri"/>
                          <a:cs typeface="Times New Roman"/>
                        </a:rPr>
                        <a:t> filter - reflective</a:t>
                      </a:r>
                      <a:endParaRPr lang="pl-PL" sz="10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>
                          <a:latin typeface="+mn-lt"/>
                          <a:ea typeface="Calibri"/>
                          <a:cs typeface="Times New Roman"/>
                        </a:rPr>
                        <a:t>HFCN-440+</a:t>
                      </a:r>
                      <a:endParaRPr lang="pl-PL" sz="105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latin typeface="+mn-lt"/>
                          <a:ea typeface="Calibri"/>
                          <a:cs typeface="Times New Roman"/>
                        </a:rPr>
                        <a:t>Minicircuits</a:t>
                      </a:r>
                      <a:endParaRPr lang="pl-PL" sz="105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781667" y="1298235"/>
            <a:ext cx="4437529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SMD components used to </a:t>
            </a:r>
            <a:r>
              <a:rPr kumimoji="0" lang="en-US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buid</a:t>
            </a: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Tap Point PCB modules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3547" y="1009838"/>
            <a:ext cx="3321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Diplexer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design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827694" y="1740404"/>
            <a:ext cx="2938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Circuit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modeling/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simulation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anose="02040503050406030204" pitchFamily="18" charset="0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Electromagnetic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modeling/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simulation</a:t>
            </a:r>
            <a:endParaRPr lang="pl-PL" sz="1200" dirty="0" smtClean="0"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4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/>
              <a:t>Box - </a:t>
            </a:r>
            <a:r>
              <a:rPr lang="pl-PL" dirty="0" smtClean="0"/>
              <a:t>design</a:t>
            </a:r>
            <a:endParaRPr lang="pl-PL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483547" y="1009837"/>
            <a:ext cx="58321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Diplexer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design - PCB layout for EM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simulations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73" y="1647824"/>
            <a:ext cx="7379890" cy="3320415"/>
          </a:xfrm>
          <a:prstGeom prst="rect">
            <a:avLst/>
          </a:prstGeom>
        </p:spPr>
      </p:pic>
      <p:sp>
        <p:nvSpPr>
          <p:cNvPr id="8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8088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6159" y="1458428"/>
            <a:ext cx="6937967" cy="373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83547" y="1009837"/>
            <a:ext cx="53749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Diplexer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design – modeling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results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circuit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vs EM)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/>
              <a:t>Box - </a:t>
            </a:r>
            <a:r>
              <a:rPr lang="pl-PL" dirty="0" smtClean="0"/>
              <a:t>design</a:t>
            </a:r>
            <a:endParaRPr lang="pl-PL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367792" y="5184948"/>
            <a:ext cx="60693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diplexer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is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reflectionless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in 352 MHz and 704 MHz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bands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anose="02040503050406030204" pitchFamily="18" charset="0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low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insertion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loss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&lt; 2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dB</a:t>
            </a:r>
            <a:endParaRPr lang="pl-PL" sz="1200" dirty="0" smtClean="0">
              <a:ea typeface="Cambria Math" panose="02040503050406030204" pitchFamily="18" charset="0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very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good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matching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&gt; 25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dB</a:t>
            </a:r>
            <a:endParaRPr lang="pl-PL" sz="1200" dirty="0" smtClean="0">
              <a:ea typeface="Cambria Math" panose="02040503050406030204" pitchFamily="18" charset="0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signals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sepration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~70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dBc</a:t>
            </a:r>
            <a:endParaRPr lang="pl-PL" sz="1200" dirty="0" smtClean="0"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PRL RF system </a:t>
            </a:r>
            <a:r>
              <a:rPr lang="pl-PL" dirty="0" err="1" smtClean="0"/>
              <a:t>concept</a:t>
            </a:r>
            <a:endParaRPr lang="pl-PL" dirty="0"/>
          </a:p>
        </p:txBody>
      </p:sp>
      <p:pic>
        <p:nvPicPr>
          <p:cNvPr id="8" name="Picture 2" descr="H:\ESS\dokumenty\text5600-5-0-67-2-1-9-9-6-0-15-6-1-3-3-8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68" y="1017910"/>
            <a:ext cx="7815158" cy="5257975"/>
          </a:xfrm>
          <a:prstGeom prst="rect">
            <a:avLst/>
          </a:prstGeom>
          <a:noFill/>
        </p:spPr>
      </p:pic>
      <p:sp>
        <p:nvSpPr>
          <p:cNvPr id="14" name="Elipsa 13"/>
          <p:cNvSpPr/>
          <p:nvPr/>
        </p:nvSpPr>
        <p:spPr>
          <a:xfrm rot="1019915">
            <a:off x="3803048" y="3549578"/>
            <a:ext cx="1244506" cy="12572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315199" y="6356350"/>
            <a:ext cx="1004207" cy="365125"/>
          </a:xfrm>
        </p:spPr>
        <p:txBody>
          <a:bodyPr/>
          <a:lstStyle/>
          <a:p>
            <a:r>
              <a:rPr lang="pl-PL" dirty="0">
                <a:solidFill>
                  <a:prstClr val="black">
                    <a:tint val="75000"/>
                  </a:prstClr>
                </a:solidFill>
              </a:rPr>
              <a:t>3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4778487" y="2516608"/>
            <a:ext cx="108044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B050"/>
                </a:solidFill>
              </a:rPr>
              <a:t>Tap Point</a:t>
            </a:r>
          </a:p>
        </p:txBody>
      </p:sp>
      <p:cxnSp>
        <p:nvCxnSpPr>
          <p:cNvPr id="3" name="Łącznik prosty ze strzałką 2"/>
          <p:cNvCxnSpPr/>
          <p:nvPr/>
        </p:nvCxnSpPr>
        <p:spPr>
          <a:xfrm flipH="1">
            <a:off x="4572000" y="2978273"/>
            <a:ext cx="745067" cy="984127"/>
          </a:xfrm>
          <a:prstGeom prst="straightConnector1">
            <a:avLst/>
          </a:prstGeom>
          <a:ln w="31750">
            <a:solidFill>
              <a:srgbClr val="00B05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4032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024" y="1748118"/>
            <a:ext cx="8195461" cy="390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83547" y="1009838"/>
            <a:ext cx="3321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Diplexer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design – PCB layout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/>
              <a:t>Box - </a:t>
            </a:r>
            <a:r>
              <a:rPr lang="pl-PL" dirty="0" smtClean="0"/>
              <a:t>design</a:t>
            </a:r>
            <a:endParaRPr lang="pl-PL" dirty="0"/>
          </a:p>
        </p:txBody>
      </p:sp>
      <p:sp>
        <p:nvSpPr>
          <p:cNvPr id="12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/>
              <a:t>Box - </a:t>
            </a:r>
            <a:r>
              <a:rPr lang="pl-PL" dirty="0" smtClean="0"/>
              <a:t>design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784829" y="1209648"/>
            <a:ext cx="703247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u="sng" dirty="0">
                <a:ea typeface="SimSun" panose="02010600030101010101" pitchFamily="2" charset="-122"/>
                <a:cs typeface="Times New Roman" panose="02020603050405020304" pitchFamily="18" charset="0"/>
              </a:rPr>
              <a:t>To build the Split Boxes for the </a:t>
            </a:r>
            <a:r>
              <a:rPr lang="en-US" u="sng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PRL</a:t>
            </a:r>
            <a:endParaRPr lang="pl-PL" u="sng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u="sng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the </a:t>
            </a:r>
            <a:r>
              <a:rPr lang="en-US" u="sng" dirty="0">
                <a:ea typeface="SimSun" panose="02010600030101010101" pitchFamily="2" charset="-122"/>
                <a:cs typeface="Times New Roman" panose="02020603050405020304" pitchFamily="18" charset="0"/>
              </a:rPr>
              <a:t>5 different boards are </a:t>
            </a:r>
            <a:r>
              <a:rPr lang="en-US" u="sng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needed</a:t>
            </a:r>
            <a:r>
              <a:rPr lang="pl-PL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3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diplexer </a:t>
            </a:r>
            <a:endParaRPr lang="pl-PL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3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4-way 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power divider, right version </a:t>
            </a:r>
            <a:endParaRPr lang="pl-PL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3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4-way 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power divider, left version </a:t>
            </a:r>
            <a:endParaRPr lang="pl-PL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30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2-way 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power divider </a:t>
            </a:r>
            <a:endParaRPr lang="pl-PL" dirty="0" smtClean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30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1-way </a:t>
            </a:r>
            <a:r>
              <a:rPr lang="en-US" dirty="0">
                <a:ea typeface="SimSun" panose="02010600030101010101" pitchFamily="2" charset="-122"/>
                <a:cs typeface="Times New Roman" panose="02020603050405020304" pitchFamily="18" charset="0"/>
              </a:rPr>
              <a:t>bypass 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2322" y="1144229"/>
            <a:ext cx="3271707" cy="15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5988" y="3896738"/>
            <a:ext cx="2134194" cy="108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4"/>
          <a:srcRect r="2460"/>
          <a:stretch/>
        </p:blipFill>
        <p:spPr bwMode="auto">
          <a:xfrm>
            <a:off x="6433085" y="2746855"/>
            <a:ext cx="2120365" cy="1084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365988" y="5115942"/>
            <a:ext cx="989415" cy="108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585138" y="4678264"/>
            <a:ext cx="1020623" cy="108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779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" y="1666240"/>
            <a:ext cx="8465160" cy="4020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83547" y="1009838"/>
            <a:ext cx="3321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Diplexer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design – PCB layout 3D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 smtClean="0"/>
              <a:t>Box - design</a:t>
            </a:r>
            <a:endParaRPr lang="pl-PL" dirty="0"/>
          </a:p>
        </p:txBody>
      </p:sp>
      <p:sp>
        <p:nvSpPr>
          <p:cNvPr id="10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380" y="1981200"/>
            <a:ext cx="4090762" cy="208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7216" y="1981200"/>
            <a:ext cx="4199576" cy="209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83547" y="1009837"/>
            <a:ext cx="4609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Power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splitter</a:t>
            </a:r>
            <a:r>
              <a:rPr lang="pl-PL" sz="1600" b="1" dirty="0" err="1" smtClean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pl-PL" sz="1600" b="1" dirty="0" smtClean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design – PCB layout 3D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963053" y="4160320"/>
            <a:ext cx="293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4-way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power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splitter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,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input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on the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left</a:t>
            </a:r>
            <a:endParaRPr lang="pl-PL" sz="1200" dirty="0" smtClean="0"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443613" y="4160320"/>
            <a:ext cx="293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4-way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power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splitter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,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input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on the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right</a:t>
            </a:r>
            <a:endParaRPr lang="pl-PL" sz="1200" dirty="0" smtClean="0"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3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 smtClean="0"/>
              <a:t>Box </a:t>
            </a:r>
            <a:r>
              <a:rPr lang="pl-PL" dirty="0"/>
              <a:t>- </a:t>
            </a:r>
            <a:r>
              <a:rPr lang="pl-PL" dirty="0" smtClean="0"/>
              <a:t>design</a:t>
            </a:r>
            <a:endParaRPr lang="pl-PL" dirty="0"/>
          </a:p>
        </p:txBody>
      </p:sp>
      <p:sp>
        <p:nvSpPr>
          <p:cNvPr id="14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317" y="1721223"/>
            <a:ext cx="3115017" cy="3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6132" y="1721224"/>
            <a:ext cx="3213273" cy="343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83547" y="1009837"/>
            <a:ext cx="49071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Power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splitter</a:t>
            </a:r>
            <a:r>
              <a:rPr lang="pl-PL" sz="1600" b="1" dirty="0" err="1" smtClean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s</a:t>
            </a:r>
            <a:r>
              <a:rPr lang="pl-PL" sz="1600" b="1" dirty="0" smtClean="0"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design – PCB layout 3D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30088" y="5239027"/>
            <a:ext cx="293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1-way bypass (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through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) 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846005" y="5251579"/>
            <a:ext cx="2938387" cy="340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2-way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power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splitter</a:t>
            </a:r>
            <a:endParaRPr lang="pl-PL" sz="1200" dirty="0" smtClean="0"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3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 smtClean="0"/>
              <a:t>Box - design</a:t>
            </a:r>
            <a:endParaRPr lang="pl-PL" dirty="0"/>
          </a:p>
        </p:txBody>
      </p:sp>
      <p:sp>
        <p:nvSpPr>
          <p:cNvPr id="14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978" y="3063995"/>
            <a:ext cx="2728440" cy="300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29360" y="6032173"/>
            <a:ext cx="2561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1-way bypass (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through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) </a:t>
            </a:r>
          </a:p>
        </p:txBody>
      </p:sp>
      <p:sp>
        <p:nvSpPr>
          <p:cNvPr id="13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 smtClean="0"/>
              <a:t>Box - design</a:t>
            </a:r>
            <a:endParaRPr lang="pl-PL" dirty="0"/>
          </a:p>
        </p:txBody>
      </p:sp>
      <p:sp>
        <p:nvSpPr>
          <p:cNvPr id="14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06" y="3102142"/>
            <a:ext cx="4295457" cy="304709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t="27624" r="8591" b="27583"/>
          <a:stretch/>
        </p:blipFill>
        <p:spPr>
          <a:xfrm>
            <a:off x="4590696" y="1404894"/>
            <a:ext cx="4398945" cy="1584185"/>
          </a:xfrm>
          <a:prstGeom prst="rect">
            <a:avLst/>
          </a:prstGeom>
        </p:spPr>
      </p:pic>
      <p:cxnSp>
        <p:nvCxnSpPr>
          <p:cNvPr id="6" name="Łącznik prosty ze strzałką 5"/>
          <p:cNvCxnSpPr/>
          <p:nvPr/>
        </p:nvCxnSpPr>
        <p:spPr>
          <a:xfrm>
            <a:off x="5649614" y="2255020"/>
            <a:ext cx="790222" cy="2370667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/>
          <p:cNvCxnSpPr/>
          <p:nvPr/>
        </p:nvCxnSpPr>
        <p:spPr>
          <a:xfrm flipH="1">
            <a:off x="7417083" y="2196986"/>
            <a:ext cx="508001" cy="1840089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t="25662" r="8044" b="27566"/>
          <a:stretch/>
        </p:blipFill>
        <p:spPr>
          <a:xfrm>
            <a:off x="112420" y="1404894"/>
            <a:ext cx="4420978" cy="1584185"/>
          </a:xfrm>
          <a:prstGeom prst="rect">
            <a:avLst/>
          </a:prstGeom>
        </p:spPr>
      </p:pic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83547" y="1009837"/>
            <a:ext cx="50028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coax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-to-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microstrip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transition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optimization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874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920" y="2600359"/>
            <a:ext cx="6903720" cy="32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9920" y="2221231"/>
            <a:ext cx="689419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920" y="1522730"/>
            <a:ext cx="1103471" cy="6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9920" y="2904842"/>
            <a:ext cx="2505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pole tekstowe 16"/>
          <p:cNvSpPr txBox="1"/>
          <p:nvPr/>
        </p:nvSpPr>
        <p:spPr>
          <a:xfrm>
            <a:off x="4379711" y="3245821"/>
            <a:ext cx="382636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Stack-up Information:</a:t>
            </a:r>
            <a:endParaRPr lang="pl-PL" sz="600" b="1" dirty="0" smtClean="0"/>
          </a:p>
          <a:p>
            <a:endParaRPr lang="pl-PL" sz="600" dirty="0" smtClean="0"/>
          </a:p>
          <a:p>
            <a:pPr lvl="0">
              <a:buFont typeface="Arial" pitchFamily="34" charset="0"/>
              <a:buChar char="•"/>
            </a:pPr>
            <a:r>
              <a:rPr lang="pl-PL" sz="1200" dirty="0" smtClean="0"/>
              <a:t> </a:t>
            </a:r>
            <a:r>
              <a:rPr lang="en-GB" sz="1200" dirty="0" smtClean="0"/>
              <a:t>2 layer </a:t>
            </a:r>
            <a:r>
              <a:rPr lang="en-GB" sz="1200" dirty="0" err="1" smtClean="0"/>
              <a:t>Isola</a:t>
            </a:r>
            <a:r>
              <a:rPr lang="en-GB" sz="1200" dirty="0" smtClean="0"/>
              <a:t> </a:t>
            </a:r>
            <a:r>
              <a:rPr lang="en-GB" sz="1200" dirty="0" err="1" smtClean="0"/>
              <a:t>FR408</a:t>
            </a:r>
            <a:endParaRPr lang="pl-PL" sz="1200" dirty="0" smtClean="0"/>
          </a:p>
          <a:p>
            <a:pPr lvl="0">
              <a:buFont typeface="Arial" pitchFamily="34" charset="0"/>
              <a:buChar char="•"/>
            </a:pPr>
            <a:r>
              <a:rPr lang="pl-PL" sz="1200" dirty="0" smtClean="0"/>
              <a:t> </a:t>
            </a:r>
            <a:r>
              <a:rPr lang="en-GB" sz="1200" dirty="0" smtClean="0"/>
              <a:t>thickness of the dielectric (glass/epoxy core) = 0.508 mm</a:t>
            </a:r>
            <a:endParaRPr lang="pl-PL" sz="1200" dirty="0" smtClean="0"/>
          </a:p>
          <a:p>
            <a:pPr lvl="0">
              <a:buFont typeface="Arial" pitchFamily="34" charset="0"/>
              <a:buChar char="•"/>
            </a:pPr>
            <a:r>
              <a:rPr lang="pl-PL" sz="1200" dirty="0" smtClean="0"/>
              <a:t> </a:t>
            </a:r>
            <a:r>
              <a:rPr lang="en-GB" sz="1200" dirty="0" smtClean="0"/>
              <a:t>1 oz copper both sides</a:t>
            </a:r>
            <a:endParaRPr lang="pl-PL" sz="1200" dirty="0" smtClean="0"/>
          </a:p>
          <a:p>
            <a:pPr lvl="0">
              <a:buFont typeface="Arial" pitchFamily="34" charset="0"/>
              <a:buChar char="•"/>
            </a:pPr>
            <a:r>
              <a:rPr lang="pl-PL" sz="1200" dirty="0" smtClean="0"/>
              <a:t> </a:t>
            </a:r>
            <a:r>
              <a:rPr lang="en-GB" sz="1200" dirty="0" smtClean="0"/>
              <a:t>no Solder Mask on bottom layer</a:t>
            </a:r>
            <a:endParaRPr lang="pl-PL" sz="1200" dirty="0" smtClean="0"/>
          </a:p>
          <a:p>
            <a:endParaRPr lang="en-US" sz="1200" dirty="0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5373" y="4705350"/>
            <a:ext cx="8620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3547" y="1009838"/>
            <a:ext cx="3321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PCB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manufacturing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 smtClean="0"/>
              <a:t>Box - design</a:t>
            </a:r>
            <a:endParaRPr lang="pl-PL" dirty="0"/>
          </a:p>
        </p:txBody>
      </p:sp>
      <p:sp>
        <p:nvSpPr>
          <p:cNvPr id="1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3547" y="1009838"/>
            <a:ext cx="3321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pl-PL" sz="1600" b="1" dirty="0" err="1">
                <a:latin typeface="Cambria Math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adiation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hardness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 smtClean="0"/>
              <a:t>Box - </a:t>
            </a:r>
            <a:r>
              <a:rPr lang="pl-PL" dirty="0"/>
              <a:t>design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74217"/>
              </p:ext>
            </p:extLst>
          </p:nvPr>
        </p:nvGraphicFramePr>
        <p:xfrm>
          <a:off x="948266" y="1894694"/>
          <a:ext cx="6852357" cy="3776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2060"/>
                <a:gridCol w="1021052"/>
                <a:gridCol w="1083733"/>
                <a:gridCol w="1083733"/>
                <a:gridCol w="1241779"/>
              </a:tblGrid>
              <a:tr h="21590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Model: HFCN-440+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Weight:  18.893 mg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454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HI PASS FLTR / SURF MT /  RoHS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454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RoHS Compliant : Yes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454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28448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Constituent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Description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CAS No.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Weight in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mg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% by component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454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PC BOARD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18,893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1454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ALUMINA - CERAMIC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1344-28-1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8,162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43,20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454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SILICON DIOXIDE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7631-86-9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4,459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23,60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454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LEAD OXIDE - EXEMPT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1317-36-8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3,363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17,80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454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CALCIUM OXIDE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1305-78-8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2,173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11,50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454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SILVER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7440-22-4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0,659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3,49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454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NICKEL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BARRIER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7440-02-0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0,021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0,11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4541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TIN-100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PLATING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7440-31-5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0,057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0,30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44199" y="1537453"/>
            <a:ext cx="59387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Example of material declaration for 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highpass</a:t>
            </a: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filter HFCN-440+ (</a:t>
            </a:r>
            <a:r>
              <a:rPr kumimoji="0" lang="en-GB" altLang="en-US" sz="1200" b="1" i="0" u="none" strike="noStrike" cap="none" normalizeH="0" baseline="0" dirty="0" err="1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MiniCircuits</a:t>
            </a:r>
            <a:r>
              <a:rPr kumimoji="0" lang="en-GB" altLang="en-US" sz="1200" b="1" i="0" u="none" strike="noStrike" cap="none" normalizeH="0" baseline="0" dirty="0" smtClean="0">
                <a:ln>
                  <a:noFill/>
                </a:ln>
                <a:solidFill>
                  <a:srgbClr val="4F81BD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574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/>
              <a:t>PRL Split </a:t>
            </a:r>
            <a:r>
              <a:rPr lang="pl-PL" dirty="0"/>
              <a:t>Box - design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3741" y="2265681"/>
            <a:ext cx="3859764" cy="2542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871" y="2210723"/>
            <a:ext cx="4060690" cy="2689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9200" y="4847951"/>
            <a:ext cx="3940032" cy="150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3547" y="1009838"/>
            <a:ext cx="3321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Module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enclosure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982907" y="1177818"/>
            <a:ext cx="477933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universal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 design for 6…3-way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modules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anose="02040503050406030204" pitchFamily="18" charset="0"/>
              <a:cs typeface="Arial" pitchFamily="34" charset="0"/>
            </a:endParaRPr>
          </a:p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dimensions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mbria Math" panose="02040503050406030204" pitchFamily="18" charset="0"/>
                <a:cs typeface="Arial" pitchFamily="34" charset="0"/>
              </a:rPr>
              <a:t>: 210 mm x 100 mm x 25 mm</a:t>
            </a:r>
          </a:p>
          <a:p>
            <a:pPr marL="171450" marR="0" lvl="0" indent="-1714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hermetic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: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gasket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under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top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cover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&amp; o-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rings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under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N-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type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connectors</a:t>
            </a:r>
            <a:endParaRPr lang="pl-PL" sz="1200" dirty="0" smtClean="0"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4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 smtClean="0"/>
              <a:t>PRL </a:t>
            </a:r>
            <a:r>
              <a:rPr lang="pl-PL" dirty="0"/>
              <a:t>Split Box - design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89200" y="4847951"/>
            <a:ext cx="3940032" cy="150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83547" y="1009838"/>
            <a:ext cx="33219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Module </a:t>
            </a:r>
            <a:r>
              <a:rPr kumimoji="0" lang="pl-PL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enclosure</a:t>
            </a:r>
            <a:r>
              <a:rPr kumimoji="0" lang="pl-PL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 Math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440584"/>
              </p:ext>
            </p:extLst>
          </p:nvPr>
        </p:nvGraphicFramePr>
        <p:xfrm>
          <a:off x="625382" y="2263124"/>
          <a:ext cx="376237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1" name="Obraz - mapa bitowa" r:id="rId4" imgW="11342857" imgH="5210902" progId="Paint.Picture">
                  <p:embed/>
                </p:oleObj>
              </mc:Choice>
              <mc:Fallback>
                <p:oleObj name="Obraz - mapa bitowa" r:id="rId4" imgW="11342857" imgH="521090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382" y="2263124"/>
                        <a:ext cx="3762375" cy="173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i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200860"/>
              </p:ext>
            </p:extLst>
          </p:nvPr>
        </p:nvGraphicFramePr>
        <p:xfrm>
          <a:off x="5697211" y="2233590"/>
          <a:ext cx="2847975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2" name="Obraz - mapa bitowa" r:id="rId6" imgW="6761905" imgH="4133333" progId="Paint.Picture">
                  <p:embed/>
                </p:oleObj>
              </mc:Choice>
              <mc:Fallback>
                <p:oleObj name="Obraz - mapa bitowa" r:id="rId6" imgW="6761905" imgH="41333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7211" y="2233590"/>
                        <a:ext cx="2847975" cy="173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982907" y="1454817"/>
            <a:ext cx="59020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algn="just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radiation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hard N-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type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connectors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with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Rexolite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dielectric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&amp; o-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rings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&amp;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gasket</a:t>
            </a:r>
            <a:r>
              <a:rPr lang="pl-PL" sz="1200" dirty="0" smtClean="0">
                <a:ea typeface="Cambria Math" panose="02040503050406030204" pitchFamily="18" charset="0"/>
                <a:cs typeface="Arial" pitchFamily="34" charset="0"/>
              </a:rPr>
              <a:t> </a:t>
            </a:r>
            <a:r>
              <a:rPr lang="pl-PL" sz="1200" dirty="0" err="1" smtClean="0">
                <a:ea typeface="Cambria Math" panose="02040503050406030204" pitchFamily="18" charset="0"/>
                <a:cs typeface="Arial" pitchFamily="34" charset="0"/>
              </a:rPr>
              <a:t>material</a:t>
            </a:r>
            <a:endParaRPr kumimoji="0" lang="pl-P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mbria Math" panose="02040503050406030204" pitchFamily="18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070571" y="4081121"/>
            <a:ext cx="24064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N-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type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bulkhead</a:t>
            </a:r>
            <a:r>
              <a:rPr kumimoji="0" lang="pl-PL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connector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761109" y="4075475"/>
            <a:ext cx="29195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cup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for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covering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unused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N-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type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pl-PL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holes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01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PRL RF system </a:t>
            </a:r>
            <a:r>
              <a:rPr lang="pl-PL" dirty="0" err="1" smtClean="0"/>
              <a:t>concept</a:t>
            </a:r>
            <a:endParaRPr lang="pl-PL" dirty="0"/>
          </a:p>
        </p:txBody>
      </p:sp>
      <p:pic>
        <p:nvPicPr>
          <p:cNvPr id="8" name="Picture 2" descr="H:\ESS\dokumenty\text5600-5-0-67-2-1-9-9-6-0-15-6-1-3-3-8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68" y="1017910"/>
            <a:ext cx="7815158" cy="5257975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433241" y="970031"/>
            <a:ext cx="3600539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u="sng" dirty="0" smtClean="0">
                <a:solidFill>
                  <a:srgbClr val="00B050"/>
                </a:solidFill>
              </a:rPr>
              <a:t>Basic functionality of Tap Point: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smtClean="0">
                <a:solidFill>
                  <a:srgbClr val="00B050"/>
                </a:solidFill>
              </a:rPr>
              <a:t>RF </a:t>
            </a:r>
            <a:r>
              <a:rPr lang="en-US" sz="1600" b="1" dirty="0" smtClean="0">
                <a:solidFill>
                  <a:srgbClr val="00B050"/>
                </a:solidFill>
              </a:rPr>
              <a:t>signal end </a:t>
            </a:r>
            <a:r>
              <a:rPr lang="en-US" sz="1600" b="1" u="sng" dirty="0" smtClean="0">
                <a:solidFill>
                  <a:srgbClr val="00B050"/>
                </a:solidFill>
              </a:rPr>
              <a:t>distribution</a:t>
            </a:r>
            <a:r>
              <a:rPr lang="en-US" sz="1600" b="1" dirty="0" smtClean="0">
                <a:solidFill>
                  <a:srgbClr val="00B050"/>
                </a:solidFill>
              </a:rPr>
              <a:t> &amp; </a:t>
            </a:r>
            <a:r>
              <a:rPr lang="en-US" sz="1600" b="1" u="sng" dirty="0" smtClean="0">
                <a:solidFill>
                  <a:srgbClr val="00B050"/>
                </a:solidFill>
              </a:rPr>
              <a:t>filtering</a:t>
            </a:r>
          </a:p>
          <a:p>
            <a:endParaRPr lang="pl-PL" sz="800" b="1" dirty="0" smtClean="0">
              <a:solidFill>
                <a:srgbClr val="00B050"/>
              </a:solidFill>
            </a:endParaRPr>
          </a:p>
          <a:p>
            <a:endParaRPr lang="pl-PL" sz="1600" b="1" dirty="0" smtClean="0">
              <a:solidFill>
                <a:srgbClr val="00B050"/>
              </a:solidFill>
            </a:endParaRPr>
          </a:p>
          <a:p>
            <a:pPr marL="542925" indent="-277813"/>
            <a:r>
              <a:rPr lang="en-US" sz="1600" b="1" dirty="0" smtClean="0">
                <a:solidFill>
                  <a:srgbClr val="00B050"/>
                </a:solidFill>
              </a:rPr>
              <a:t>multichannel </a:t>
            </a:r>
            <a:r>
              <a:rPr lang="pl-PL" sz="1600" b="1" dirty="0" smtClean="0">
                <a:solidFill>
                  <a:srgbClr val="00B050"/>
                </a:solidFill>
              </a:rPr>
              <a:t>RF </a:t>
            </a:r>
            <a:r>
              <a:rPr lang="en-US" sz="1600" b="1" dirty="0" smtClean="0">
                <a:solidFill>
                  <a:srgbClr val="00B050"/>
                </a:solidFill>
              </a:rPr>
              <a:t>output module</a:t>
            </a:r>
            <a:r>
              <a:rPr lang="pl-PL" sz="1600" b="1" dirty="0" smtClean="0">
                <a:solidFill>
                  <a:srgbClr val="00B050"/>
                </a:solidFill>
              </a:rPr>
              <a:t> for </a:t>
            </a:r>
            <a:r>
              <a:rPr lang="pl-PL" sz="1600" b="1" dirty="0" err="1" smtClean="0">
                <a:solidFill>
                  <a:srgbClr val="00B050"/>
                </a:solidFill>
              </a:rPr>
              <a:t>reference</a:t>
            </a:r>
            <a:r>
              <a:rPr lang="pl-PL" sz="1600" b="1" dirty="0" smtClean="0">
                <a:solidFill>
                  <a:srgbClr val="00B050"/>
                </a:solidFill>
              </a:rPr>
              <a:t> </a:t>
            </a:r>
            <a:r>
              <a:rPr lang="pl-PL" sz="1600" b="1" dirty="0" err="1" smtClean="0">
                <a:solidFill>
                  <a:srgbClr val="00B050"/>
                </a:solidFill>
              </a:rPr>
              <a:t>signal</a:t>
            </a:r>
            <a:r>
              <a:rPr lang="pl-PL" sz="1600" b="1" dirty="0" smtClean="0">
                <a:solidFill>
                  <a:srgbClr val="00B050"/>
                </a:solidFill>
              </a:rPr>
              <a:t> </a:t>
            </a:r>
            <a:r>
              <a:rPr lang="pl-PL" sz="1600" b="1" dirty="0" err="1" smtClean="0">
                <a:solidFill>
                  <a:srgbClr val="00B050"/>
                </a:solidFill>
              </a:rPr>
              <a:t>selection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Elipsa 1"/>
          <p:cNvSpPr/>
          <p:nvPr/>
        </p:nvSpPr>
        <p:spPr>
          <a:xfrm rot="1019915">
            <a:off x="3803048" y="3549578"/>
            <a:ext cx="1244506" cy="12572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załka w prawo 2"/>
          <p:cNvSpPr/>
          <p:nvPr/>
        </p:nvSpPr>
        <p:spPr>
          <a:xfrm rot="5400000">
            <a:off x="6930482" y="1679609"/>
            <a:ext cx="287078" cy="31897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8358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 err="1" smtClean="0"/>
              <a:t>prototype</a:t>
            </a:r>
            <a:endParaRPr lang="pl-PL" dirty="0"/>
          </a:p>
        </p:txBody>
      </p:sp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9080" y="25792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71431" y="25496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4" name="Obraz 23" descr="C:\Users\Mat\Desktop\photo Nikon\kopie\selected\TP_DSC_1859 - Kopia (800x524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140" y="2174561"/>
            <a:ext cx="5379720" cy="35248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Łącznik prosty ze strzałką 24"/>
          <p:cNvCxnSpPr/>
          <p:nvPr/>
        </p:nvCxnSpPr>
        <p:spPr>
          <a:xfrm flipH="1">
            <a:off x="5173027" y="1971044"/>
            <a:ext cx="457200" cy="1640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"/>
          <p:cNvSpPr txBox="1">
            <a:spLocks noChangeArrowheads="1"/>
          </p:cNvSpPr>
          <p:nvPr/>
        </p:nvSpPr>
        <p:spPr bwMode="auto">
          <a:xfrm>
            <a:off x="3144837" y="1567253"/>
            <a:ext cx="1401445" cy="46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INPUT</a:t>
            </a: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352 MHz &amp; 704 MHz</a:t>
            </a: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7" name="Pole tekstowe 2"/>
          <p:cNvSpPr txBox="1">
            <a:spLocks noChangeArrowheads="1"/>
          </p:cNvSpPr>
          <p:nvPr/>
        </p:nvSpPr>
        <p:spPr bwMode="auto">
          <a:xfrm>
            <a:off x="4109402" y="5894074"/>
            <a:ext cx="838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OUTPUTS</a:t>
            </a:r>
            <a:endParaRPr lang="en-US" sz="12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8" name="Pole tekstowe 2"/>
          <p:cNvSpPr txBox="1">
            <a:spLocks noChangeArrowheads="1"/>
          </p:cNvSpPr>
          <p:nvPr/>
        </p:nvSpPr>
        <p:spPr bwMode="auto">
          <a:xfrm>
            <a:off x="5315902" y="1655025"/>
            <a:ext cx="666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diplexer</a:t>
            </a:r>
            <a:endParaRPr lang="en-US" sz="12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9" name="Pole tekstowe 2"/>
          <p:cNvSpPr txBox="1">
            <a:spLocks noChangeArrowheads="1"/>
          </p:cNvSpPr>
          <p:nvPr/>
        </p:nvSpPr>
        <p:spPr bwMode="auto">
          <a:xfrm>
            <a:off x="1963102" y="5837559"/>
            <a:ext cx="904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2-way divider</a:t>
            </a:r>
            <a:endParaRPr lang="en-US" sz="12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Pole tekstowe 2"/>
          <p:cNvSpPr txBox="1">
            <a:spLocks noChangeArrowheads="1"/>
          </p:cNvSpPr>
          <p:nvPr/>
        </p:nvSpPr>
        <p:spPr bwMode="auto">
          <a:xfrm>
            <a:off x="6166167" y="5846449"/>
            <a:ext cx="904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4-way divider</a:t>
            </a:r>
            <a:endParaRPr lang="en-US" sz="12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31" name="Łącznik prosty ze strzałką 30"/>
          <p:cNvCxnSpPr/>
          <p:nvPr/>
        </p:nvCxnSpPr>
        <p:spPr>
          <a:xfrm flipV="1">
            <a:off x="2667952" y="4742184"/>
            <a:ext cx="247650" cy="1102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ze strzałką 31"/>
          <p:cNvCxnSpPr/>
          <p:nvPr/>
        </p:nvCxnSpPr>
        <p:spPr>
          <a:xfrm flipH="1" flipV="1">
            <a:off x="5773102" y="4608199"/>
            <a:ext cx="609600" cy="1228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ze strzałką 32"/>
          <p:cNvCxnSpPr/>
          <p:nvPr/>
        </p:nvCxnSpPr>
        <p:spPr>
          <a:xfrm>
            <a:off x="2296477" y="2085344"/>
            <a:ext cx="571500" cy="1745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H="1">
            <a:off x="6116002" y="2075819"/>
            <a:ext cx="552450" cy="173609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ole tekstowe 2"/>
          <p:cNvSpPr txBox="1">
            <a:spLocks noChangeArrowheads="1"/>
          </p:cNvSpPr>
          <p:nvPr/>
        </p:nvSpPr>
        <p:spPr bwMode="auto">
          <a:xfrm>
            <a:off x="1982152" y="1788375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352 MHz</a:t>
            </a:r>
            <a:endParaRPr lang="en-US" sz="12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6" name="Pole tekstowe 2"/>
          <p:cNvSpPr txBox="1">
            <a:spLocks noChangeArrowheads="1"/>
          </p:cNvSpPr>
          <p:nvPr/>
        </p:nvSpPr>
        <p:spPr bwMode="auto">
          <a:xfrm>
            <a:off x="6382702" y="1788375"/>
            <a:ext cx="79819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704 MHz</a:t>
            </a:r>
            <a:endParaRPr lang="en-US" sz="12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7" name="Prostokąt 36"/>
          <p:cNvSpPr/>
          <p:nvPr/>
        </p:nvSpPr>
        <p:spPr>
          <a:xfrm>
            <a:off x="2528851" y="1077273"/>
            <a:ext cx="3640667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6-way Split Box 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GB" sz="1400" b="1" dirty="0">
                <a:ea typeface="SimSun" panose="02010600030101010101" pitchFamily="2" charset="-122"/>
                <a:cs typeface="Times New Roman" panose="02020603050405020304" pitchFamily="18" charset="0"/>
              </a:rPr>
              <a:t>2+4” configuration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8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7151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 err="1"/>
              <a:t>prototype</a:t>
            </a:r>
            <a:endParaRPr lang="pl-PL" dirty="0"/>
          </a:p>
        </p:txBody>
      </p:sp>
      <p:sp>
        <p:nvSpPr>
          <p:cNvPr id="10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15.01.2018,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71431" y="25496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" name="Obraz 7" descr="F:\Apr.20.2018.03.29\S22_I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" y="995714"/>
            <a:ext cx="4058920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 descr="F:\Apr.20.2018.03.29\S21_2I4_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3" y="3931884"/>
            <a:ext cx="4059555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 descr="F:\Apr.20.2018.03.29\S21_2I4_5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19" y="3916262"/>
            <a:ext cx="4058920" cy="28797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rostokąt 2"/>
          <p:cNvSpPr/>
          <p:nvPr/>
        </p:nvSpPr>
        <p:spPr>
          <a:xfrm>
            <a:off x="4524020" y="1042590"/>
            <a:ext cx="3640667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6-way Split Box 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en-GB" sz="1400" b="1" dirty="0">
                <a:ea typeface="SimSun" panose="02010600030101010101" pitchFamily="2" charset="-122"/>
                <a:cs typeface="Times New Roman" panose="02020603050405020304" pitchFamily="18" charset="0"/>
              </a:rPr>
              <a:t>2+4” configuration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524000" y="4459967"/>
            <a:ext cx="2534355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transmission to 352 MHz </a:t>
            </a: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outputs</a:t>
            </a:r>
            <a:endParaRPr lang="pl-PL" sz="1100" b="1" dirty="0" smtClean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IL@352 </a:t>
            </a:r>
            <a:r>
              <a:rPr lang="en-GB" sz="11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MHz = </a:t>
            </a: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5.3dB</a:t>
            </a:r>
            <a:endParaRPr lang="pl-PL" sz="1100" b="1" dirty="0" smtClean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IL@704 </a:t>
            </a:r>
            <a:r>
              <a:rPr lang="en-GB" sz="11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MHz = 73.6dB</a:t>
            </a:r>
            <a:endParaRPr lang="en-US" sz="1100" dirty="0">
              <a:solidFill>
                <a:schemeClr val="bg1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719007" y="5249195"/>
            <a:ext cx="3250695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transmission to 704 MHz outputs </a:t>
            </a:r>
            <a:endParaRPr lang="pl-PL" sz="1100" b="1" dirty="0" smtClean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IL@352 </a:t>
            </a:r>
            <a:r>
              <a:rPr lang="en-GB" sz="1100" b="1" dirty="0">
                <a:solidFill>
                  <a:schemeClr val="bg1"/>
                </a:solidFill>
                <a:ea typeface="SimSun" panose="02010600030101010101" pitchFamily="2" charset="-122"/>
              </a:rPr>
              <a:t>MHz = </a:t>
            </a: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73.5dB,</a:t>
            </a:r>
            <a:endParaRPr lang="pl-PL" sz="1100" b="1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IL@704 </a:t>
            </a:r>
            <a:r>
              <a:rPr lang="en-GB" sz="1100" b="1" dirty="0">
                <a:solidFill>
                  <a:schemeClr val="bg1"/>
                </a:solidFill>
                <a:ea typeface="SimSun" panose="02010600030101010101" pitchFamily="2" charset="-122"/>
              </a:rPr>
              <a:t>MHz = 9.6dB</a:t>
            </a:r>
            <a:endParaRPr lang="en-US" sz="1100" dirty="0">
              <a:solidFill>
                <a:schemeClr val="bg1"/>
              </a:solidFill>
            </a:endParaRPr>
          </a:p>
        </p:txBody>
      </p:sp>
      <p:pic>
        <p:nvPicPr>
          <p:cNvPr id="14" name="Obraz 13" descr="C:\Users\Mat\Desktop\photo Nikon\kopie\selected\TP_DSC_1859 - Kopia (800x524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82" y="1383688"/>
            <a:ext cx="3559105" cy="233198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rostokąt 14"/>
          <p:cNvSpPr/>
          <p:nvPr/>
        </p:nvSpPr>
        <p:spPr>
          <a:xfrm>
            <a:off x="717426" y="2788624"/>
            <a:ext cx="31589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 err="1">
                <a:solidFill>
                  <a:schemeClr val="bg1"/>
                </a:solidFill>
                <a:ea typeface="SimSun" panose="02010600030101010101" pitchFamily="2" charset="-122"/>
              </a:rPr>
              <a:t>i</a:t>
            </a:r>
            <a:r>
              <a:rPr lang="pl-PL" sz="1100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nput</a:t>
            </a:r>
            <a:r>
              <a:rPr lang="pl-PL" sz="1100" dirty="0" smtClean="0">
                <a:solidFill>
                  <a:schemeClr val="bg1"/>
                </a:solidFill>
                <a:ea typeface="SimSun" panose="02010600030101010101" pitchFamily="2" charset="-122"/>
              </a:rPr>
              <a:t> </a:t>
            </a:r>
            <a:r>
              <a:rPr lang="pl-PL" sz="1100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reflections</a:t>
            </a:r>
            <a:endParaRPr lang="pl-PL" sz="1100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ctr"/>
            <a:r>
              <a:rPr lang="en-GB" sz="1100" dirty="0" smtClean="0">
                <a:solidFill>
                  <a:schemeClr val="bg1"/>
                </a:solidFill>
                <a:ea typeface="SimSun" panose="02010600030101010101" pitchFamily="2" charset="-122"/>
              </a:rPr>
              <a:t>RL@352 </a:t>
            </a:r>
            <a:r>
              <a:rPr lang="en-GB" sz="1100" dirty="0">
                <a:solidFill>
                  <a:schemeClr val="bg1"/>
                </a:solidFill>
                <a:ea typeface="SimSun" panose="02010600030101010101" pitchFamily="2" charset="-122"/>
              </a:rPr>
              <a:t>MHz = 19.2dB,  RL@704 MHz = 21.3dB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H="1">
            <a:off x="3788155" y="1524000"/>
            <a:ext cx="1991756" cy="2520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3876350" y="3497532"/>
            <a:ext cx="1463295" cy="8859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>
            <a:off x="6987822" y="3497532"/>
            <a:ext cx="440267" cy="8859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59749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az 21" descr="C:\Users\Mat\Desktop\photo Nikon\kopie\DSC_1943 - Kopia (800x559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2106328"/>
            <a:ext cx="5022850" cy="3503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 err="1"/>
              <a:t>prototype</a:t>
            </a:r>
            <a:endParaRPr lang="pl-PL" dirty="0"/>
          </a:p>
        </p:txBody>
      </p:sp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9080" y="257921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71431" y="25496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8" name="Łącznik prosty ze strzałką 7"/>
          <p:cNvCxnSpPr/>
          <p:nvPr/>
        </p:nvCxnSpPr>
        <p:spPr>
          <a:xfrm flipH="1">
            <a:off x="5163502" y="1901859"/>
            <a:ext cx="457200" cy="16408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2"/>
          <p:cNvSpPr txBox="1">
            <a:spLocks noChangeArrowheads="1"/>
          </p:cNvSpPr>
          <p:nvPr/>
        </p:nvSpPr>
        <p:spPr bwMode="auto">
          <a:xfrm>
            <a:off x="4110037" y="5805204"/>
            <a:ext cx="83820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OUTPUTS</a:t>
            </a:r>
            <a:endParaRPr lang="en-US" sz="12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Pole tekstowe 2"/>
          <p:cNvSpPr txBox="1">
            <a:spLocks noChangeArrowheads="1"/>
          </p:cNvSpPr>
          <p:nvPr/>
        </p:nvSpPr>
        <p:spPr bwMode="auto">
          <a:xfrm>
            <a:off x="5306377" y="1608424"/>
            <a:ext cx="6667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diplexer</a:t>
            </a: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Pole tekstowe 2"/>
          <p:cNvSpPr txBox="1">
            <a:spLocks noChangeArrowheads="1"/>
          </p:cNvSpPr>
          <p:nvPr/>
        </p:nvSpPr>
        <p:spPr bwMode="auto">
          <a:xfrm>
            <a:off x="2391727" y="5768374"/>
            <a:ext cx="904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4-way divider</a:t>
            </a:r>
            <a:endParaRPr lang="en-US" sz="12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Pole tekstowe 2"/>
          <p:cNvSpPr txBox="1">
            <a:spLocks noChangeArrowheads="1"/>
          </p:cNvSpPr>
          <p:nvPr/>
        </p:nvSpPr>
        <p:spPr bwMode="auto">
          <a:xfrm>
            <a:off x="5985192" y="5777264"/>
            <a:ext cx="9048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2-way divider</a:t>
            </a:r>
            <a:endParaRPr lang="en-US" sz="12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5" name="Łącznik prosty ze strzałką 14"/>
          <p:cNvCxnSpPr/>
          <p:nvPr/>
        </p:nvCxnSpPr>
        <p:spPr>
          <a:xfrm flipV="1">
            <a:off x="2858452" y="4534569"/>
            <a:ext cx="485775" cy="12287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 flipV="1">
            <a:off x="5905817" y="4629819"/>
            <a:ext cx="466725" cy="11334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/>
          <p:cNvCxnSpPr/>
          <p:nvPr/>
        </p:nvCxnSpPr>
        <p:spPr>
          <a:xfrm>
            <a:off x="2285047" y="2018064"/>
            <a:ext cx="659765" cy="174561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6045517" y="2009809"/>
            <a:ext cx="607695" cy="17532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ole tekstowe 2"/>
          <p:cNvSpPr txBox="1">
            <a:spLocks noChangeArrowheads="1"/>
          </p:cNvSpPr>
          <p:nvPr/>
        </p:nvSpPr>
        <p:spPr bwMode="auto">
          <a:xfrm>
            <a:off x="1972627" y="1741768"/>
            <a:ext cx="704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352 MHz</a:t>
            </a:r>
            <a:endParaRPr lang="en-US" sz="12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" name="Pole tekstowe 2"/>
          <p:cNvSpPr txBox="1">
            <a:spLocks noChangeArrowheads="1"/>
          </p:cNvSpPr>
          <p:nvPr/>
        </p:nvSpPr>
        <p:spPr bwMode="auto">
          <a:xfrm>
            <a:off x="6373177" y="1730479"/>
            <a:ext cx="79819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00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704 MHz</a:t>
            </a:r>
            <a:endParaRPr lang="en-US" sz="120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Pole tekstowe 2"/>
          <p:cNvSpPr txBox="1">
            <a:spLocks noChangeArrowheads="1"/>
          </p:cNvSpPr>
          <p:nvPr/>
        </p:nvSpPr>
        <p:spPr bwMode="auto">
          <a:xfrm>
            <a:off x="3233102" y="1542730"/>
            <a:ext cx="1275715" cy="47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INPUT</a:t>
            </a: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0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352 MHz &amp; 704 MHz</a:t>
            </a:r>
            <a:endParaRPr lang="en-US" sz="1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Prostokąt 22"/>
          <p:cNvSpPr/>
          <p:nvPr/>
        </p:nvSpPr>
        <p:spPr>
          <a:xfrm>
            <a:off x="2528851" y="1077273"/>
            <a:ext cx="3640667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6-way Split Box 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pl-PL" sz="1400" b="1" dirty="0"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GB" sz="1400" b="1" dirty="0">
                <a:ea typeface="SimSun" panose="02010600030101010101" pitchFamily="2" charset="-122"/>
                <a:cs typeface="Times New Roman" panose="02020603050405020304" pitchFamily="18" charset="0"/>
              </a:rPr>
              <a:t>configuration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603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15.01.2018,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3" name="Obraz 22" descr="F:\Apr.20.2018.03.29\S21_4I2_6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619" y="3940527"/>
            <a:ext cx="4058920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Obraz 21" descr="F:\Apr.20.2018.03.29\S21_4I2_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7" y="3940527"/>
            <a:ext cx="4058920" cy="287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Obraz 19" descr="C:\Users\Mat\Desktop\photo Nikon\kopie\DSC_1943 - Kopia (800x559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007" y="1394240"/>
            <a:ext cx="3354976" cy="23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Obraz 18" descr="F:\Apr.20.2018.03.29\S22_4I2_2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2" y="1013150"/>
            <a:ext cx="4059555" cy="28805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259080" y="-658"/>
            <a:ext cx="8625840" cy="938103"/>
          </a:xfrm>
        </p:spPr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</a:t>
            </a:r>
            <a:r>
              <a:rPr lang="pl-PL" dirty="0" err="1"/>
              <a:t>prototype</a:t>
            </a:r>
            <a:endParaRPr lang="pl-PL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71431" y="254968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Prostokąt 2"/>
          <p:cNvSpPr/>
          <p:nvPr/>
        </p:nvSpPr>
        <p:spPr>
          <a:xfrm>
            <a:off x="4524020" y="1042590"/>
            <a:ext cx="3640667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6-way Split Box 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(“</a:t>
            </a:r>
            <a:r>
              <a:rPr lang="pl-PL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+</a:t>
            </a:r>
            <a:r>
              <a:rPr lang="pl-PL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GB" sz="1400" b="1" dirty="0">
                <a:ea typeface="SimSun" panose="02010600030101010101" pitchFamily="2" charset="-122"/>
                <a:cs typeface="Times New Roman" panose="02020603050405020304" pitchFamily="18" charset="0"/>
              </a:rPr>
              <a:t>configuration</a:t>
            </a:r>
            <a:r>
              <a:rPr lang="en-GB" sz="1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14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524000" y="4459967"/>
            <a:ext cx="2534355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transmission to 352 MHz </a:t>
            </a: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outputs</a:t>
            </a:r>
            <a:endParaRPr lang="pl-PL" sz="1100" b="1" dirty="0" smtClean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IL@352 </a:t>
            </a:r>
            <a:r>
              <a:rPr lang="en-GB" sz="11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MHz </a:t>
            </a: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= 8.7dB</a:t>
            </a:r>
            <a:endParaRPr lang="pl-PL" sz="1100" b="1" dirty="0" smtClean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IL@704 </a:t>
            </a:r>
            <a:r>
              <a:rPr lang="en-GB" sz="11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MHz = 77.6dB</a:t>
            </a:r>
            <a:endParaRPr lang="en-US" sz="1100" dirty="0">
              <a:solidFill>
                <a:schemeClr val="bg1"/>
              </a:solidFill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719007" y="5249195"/>
            <a:ext cx="3250695" cy="676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 dirty="0">
                <a:solidFill>
                  <a:schemeClr val="bg1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transmission to 704 MHz outputs </a:t>
            </a:r>
            <a:endParaRPr lang="pl-PL" sz="1100" b="1" dirty="0" smtClean="0">
              <a:solidFill>
                <a:schemeClr val="bg1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IL@352 </a:t>
            </a:r>
            <a:r>
              <a:rPr lang="en-GB" sz="1100" b="1" dirty="0">
                <a:solidFill>
                  <a:schemeClr val="bg1"/>
                </a:solidFill>
                <a:ea typeface="SimSun" panose="02010600030101010101" pitchFamily="2" charset="-122"/>
              </a:rPr>
              <a:t>MHz = </a:t>
            </a: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7</a:t>
            </a:r>
            <a:r>
              <a:rPr lang="pl-PL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0</a:t>
            </a: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.</a:t>
            </a:r>
            <a:r>
              <a:rPr lang="pl-PL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0</a:t>
            </a: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dB,</a:t>
            </a:r>
            <a:endParaRPr lang="pl-PL" sz="1100" b="1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IL@704 </a:t>
            </a:r>
            <a:r>
              <a:rPr lang="en-GB" sz="1100" b="1" dirty="0">
                <a:solidFill>
                  <a:schemeClr val="bg1"/>
                </a:solidFill>
                <a:ea typeface="SimSun" panose="02010600030101010101" pitchFamily="2" charset="-122"/>
              </a:rPr>
              <a:t>MHz = </a:t>
            </a:r>
            <a:r>
              <a:rPr lang="pl-PL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6</a:t>
            </a: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.</a:t>
            </a:r>
            <a:r>
              <a:rPr lang="pl-PL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1</a:t>
            </a:r>
            <a:r>
              <a:rPr lang="en-GB" sz="1100" b="1" dirty="0" smtClean="0">
                <a:solidFill>
                  <a:schemeClr val="bg1"/>
                </a:solidFill>
                <a:ea typeface="SimSun" panose="02010600030101010101" pitchFamily="2" charset="-122"/>
              </a:rPr>
              <a:t>dB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717426" y="2788624"/>
            <a:ext cx="31589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100" dirty="0" err="1">
                <a:solidFill>
                  <a:schemeClr val="bg1"/>
                </a:solidFill>
                <a:ea typeface="SimSun" panose="02010600030101010101" pitchFamily="2" charset="-122"/>
              </a:rPr>
              <a:t>i</a:t>
            </a:r>
            <a:r>
              <a:rPr lang="pl-PL" sz="1100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nput</a:t>
            </a:r>
            <a:r>
              <a:rPr lang="pl-PL" sz="1100" dirty="0" smtClean="0">
                <a:solidFill>
                  <a:schemeClr val="bg1"/>
                </a:solidFill>
                <a:ea typeface="SimSun" panose="02010600030101010101" pitchFamily="2" charset="-122"/>
              </a:rPr>
              <a:t> </a:t>
            </a:r>
            <a:r>
              <a:rPr lang="pl-PL" sz="1100" dirty="0" err="1" smtClean="0">
                <a:solidFill>
                  <a:schemeClr val="bg1"/>
                </a:solidFill>
                <a:ea typeface="SimSun" panose="02010600030101010101" pitchFamily="2" charset="-122"/>
              </a:rPr>
              <a:t>reflections</a:t>
            </a:r>
            <a:endParaRPr lang="pl-PL" sz="1100" dirty="0" smtClean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algn="ctr"/>
            <a:r>
              <a:rPr lang="en-GB" sz="1100" dirty="0" smtClean="0">
                <a:solidFill>
                  <a:schemeClr val="bg1"/>
                </a:solidFill>
                <a:ea typeface="SimSun" panose="02010600030101010101" pitchFamily="2" charset="-122"/>
              </a:rPr>
              <a:t>RL@352 </a:t>
            </a:r>
            <a:r>
              <a:rPr lang="en-GB" sz="1100" dirty="0">
                <a:solidFill>
                  <a:schemeClr val="bg1"/>
                </a:solidFill>
                <a:ea typeface="SimSun" panose="02010600030101010101" pitchFamily="2" charset="-122"/>
              </a:rPr>
              <a:t>MHz = 23.6dB,  RL@704 MHz = 23.3dB</a:t>
            </a:r>
            <a:endParaRPr lang="en-US" sz="1100" dirty="0">
              <a:solidFill>
                <a:schemeClr val="bg1"/>
              </a:solidFill>
            </a:endParaRPr>
          </a:p>
        </p:txBody>
      </p:sp>
      <p:cxnSp>
        <p:nvCxnSpPr>
          <p:cNvPr id="18" name="Łącznik prosty ze strzałką 17"/>
          <p:cNvCxnSpPr/>
          <p:nvPr/>
        </p:nvCxnSpPr>
        <p:spPr>
          <a:xfrm flipH="1">
            <a:off x="3788155" y="1524000"/>
            <a:ext cx="1991756" cy="25208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/>
          <p:cNvCxnSpPr/>
          <p:nvPr/>
        </p:nvCxnSpPr>
        <p:spPr>
          <a:xfrm flipH="1">
            <a:off x="3876351" y="3497532"/>
            <a:ext cx="1595080" cy="8859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>
            <a:off x="6987823" y="3497532"/>
            <a:ext cx="440266" cy="885990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4575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status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02564" y="966655"/>
            <a:ext cx="839599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300" b="1" dirty="0" smtClean="0"/>
              <a:t>RF Split Box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 smtClean="0">
                <a:solidFill>
                  <a:srgbClr val="00B050"/>
                </a:solidFill>
              </a:rPr>
              <a:t>diplexer</a:t>
            </a:r>
            <a:r>
              <a:rPr lang="pl-PL" sz="1300" b="1" dirty="0" smtClean="0">
                <a:solidFill>
                  <a:srgbClr val="00B050"/>
                </a:solidFill>
              </a:rPr>
              <a:t> </a:t>
            </a:r>
            <a:r>
              <a:rPr lang="pl-PL" sz="1300" b="1" dirty="0" err="1" smtClean="0">
                <a:solidFill>
                  <a:srgbClr val="00B050"/>
                </a:solidFill>
              </a:rPr>
              <a:t>boards</a:t>
            </a:r>
            <a:r>
              <a:rPr lang="pl-PL" sz="1300" b="1" dirty="0" smtClean="0">
                <a:solidFill>
                  <a:srgbClr val="00B050"/>
                </a:solidFill>
              </a:rPr>
              <a:t> design</a:t>
            </a:r>
            <a:r>
              <a:rPr lang="pl-PL" sz="1300" b="1" dirty="0">
                <a:solidFill>
                  <a:srgbClr val="00B050"/>
                </a:solidFill>
              </a:rPr>
              <a:t> </a:t>
            </a:r>
            <a:r>
              <a:rPr lang="pl-PL" sz="1300" b="1" dirty="0" smtClean="0">
                <a:solidFill>
                  <a:srgbClr val="00B050"/>
                </a:solidFill>
              </a:rPr>
              <a:t>   √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 smtClean="0">
                <a:solidFill>
                  <a:srgbClr val="00B050"/>
                </a:solidFill>
              </a:rPr>
              <a:t>spliter</a:t>
            </a:r>
            <a:r>
              <a:rPr lang="pl-PL" sz="1300" b="1" dirty="0" smtClean="0">
                <a:solidFill>
                  <a:srgbClr val="00B050"/>
                </a:solidFill>
              </a:rPr>
              <a:t> </a:t>
            </a:r>
            <a:r>
              <a:rPr lang="pl-PL" sz="1300" b="1" dirty="0" err="1" smtClean="0">
                <a:solidFill>
                  <a:srgbClr val="00B050"/>
                </a:solidFill>
              </a:rPr>
              <a:t>boards</a:t>
            </a:r>
            <a:r>
              <a:rPr lang="pl-PL" sz="1300" b="1" dirty="0" smtClean="0">
                <a:solidFill>
                  <a:srgbClr val="00B050"/>
                </a:solidFill>
              </a:rPr>
              <a:t> design    √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>
                <a:solidFill>
                  <a:srgbClr val="00B050"/>
                </a:solidFill>
              </a:rPr>
              <a:t>enclosure</a:t>
            </a:r>
            <a:r>
              <a:rPr lang="pl-PL" sz="1300" b="1" dirty="0">
                <a:solidFill>
                  <a:srgbClr val="00B050"/>
                </a:solidFill>
              </a:rPr>
              <a:t> design   </a:t>
            </a:r>
            <a:r>
              <a:rPr lang="pl-PL" sz="1300" b="1" dirty="0" smtClean="0">
                <a:solidFill>
                  <a:srgbClr val="00B050"/>
                </a:solidFill>
              </a:rPr>
              <a:t> </a:t>
            </a:r>
            <a:r>
              <a:rPr lang="pl-PL" sz="1300" b="1" dirty="0">
                <a:solidFill>
                  <a:srgbClr val="00B050"/>
                </a:solidFill>
              </a:rPr>
              <a:t>√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smtClean="0">
                <a:solidFill>
                  <a:srgbClr val="00B050"/>
                </a:solidFill>
              </a:rPr>
              <a:t>N-</a:t>
            </a:r>
            <a:r>
              <a:rPr lang="pl-PL" sz="1300" b="1" dirty="0" err="1" smtClean="0">
                <a:solidFill>
                  <a:srgbClr val="00B050"/>
                </a:solidFill>
              </a:rPr>
              <a:t>type</a:t>
            </a:r>
            <a:r>
              <a:rPr lang="pl-PL" sz="1300" b="1" dirty="0" smtClean="0">
                <a:solidFill>
                  <a:srgbClr val="00B050"/>
                </a:solidFill>
              </a:rPr>
              <a:t> </a:t>
            </a:r>
            <a:r>
              <a:rPr lang="pl-PL" sz="1300" b="1" dirty="0" err="1" smtClean="0">
                <a:solidFill>
                  <a:srgbClr val="00B050"/>
                </a:solidFill>
              </a:rPr>
              <a:t>connectors</a:t>
            </a:r>
            <a:r>
              <a:rPr lang="pl-PL" sz="1300" b="1" dirty="0" smtClean="0">
                <a:solidFill>
                  <a:srgbClr val="00B050"/>
                </a:solidFill>
              </a:rPr>
              <a:t> with </a:t>
            </a:r>
            <a:r>
              <a:rPr lang="pl-PL" sz="1300" b="1" dirty="0" err="1" smtClean="0">
                <a:solidFill>
                  <a:srgbClr val="00B050"/>
                </a:solidFill>
              </a:rPr>
              <a:t>Rexolite</a:t>
            </a:r>
            <a:r>
              <a:rPr lang="pl-PL" sz="1300" b="1" dirty="0" smtClean="0">
                <a:solidFill>
                  <a:srgbClr val="00B050"/>
                </a:solidFill>
              </a:rPr>
              <a:t>    -&gt;    </a:t>
            </a:r>
            <a:r>
              <a:rPr lang="pl-PL" sz="1300" b="1" dirty="0" err="1" smtClean="0">
                <a:solidFill>
                  <a:srgbClr val="00B050"/>
                </a:solidFill>
              </a:rPr>
              <a:t>available</a:t>
            </a:r>
            <a:r>
              <a:rPr lang="pl-PL" sz="1300" b="1" dirty="0" smtClean="0">
                <a:solidFill>
                  <a:srgbClr val="00B050"/>
                </a:solidFill>
              </a:rPr>
              <a:t> from 2 </a:t>
            </a:r>
            <a:r>
              <a:rPr lang="pl-PL" sz="1300" b="1" dirty="0" err="1" smtClean="0">
                <a:solidFill>
                  <a:srgbClr val="00B050"/>
                </a:solidFill>
              </a:rPr>
              <a:t>companies</a:t>
            </a:r>
            <a:r>
              <a:rPr lang="pl-PL" sz="1300" b="1" dirty="0" smtClean="0">
                <a:solidFill>
                  <a:srgbClr val="00B050"/>
                </a:solidFill>
              </a:rPr>
              <a:t> (</a:t>
            </a:r>
            <a:r>
              <a:rPr lang="pl-PL" sz="1300" b="1" dirty="0" err="1" smtClean="0">
                <a:solidFill>
                  <a:srgbClr val="00B050"/>
                </a:solidFill>
              </a:rPr>
              <a:t>Jyebao</a:t>
            </a:r>
            <a:r>
              <a:rPr lang="pl-PL" sz="1300" b="1" dirty="0">
                <a:solidFill>
                  <a:srgbClr val="00B050"/>
                </a:solidFill>
              </a:rPr>
              <a:t> </a:t>
            </a:r>
            <a:r>
              <a:rPr lang="pl-PL" sz="1300" b="1" dirty="0" smtClean="0">
                <a:solidFill>
                  <a:srgbClr val="00B050"/>
                </a:solidFill>
              </a:rPr>
              <a:t>&amp; xxx)    </a:t>
            </a:r>
            <a:r>
              <a:rPr lang="pl-PL" sz="1300" b="1" dirty="0"/>
              <a:t>-&gt;    to be </a:t>
            </a:r>
            <a:r>
              <a:rPr lang="pl-PL" sz="1300" b="1" dirty="0" err="1"/>
              <a:t>ordered</a:t>
            </a:r>
            <a:r>
              <a:rPr lang="pl-PL" sz="1300" b="1" dirty="0" smtClean="0"/>
              <a:t>…</a:t>
            </a:r>
            <a:endParaRPr lang="pl-PL" sz="1300" b="1" dirty="0" smtClean="0">
              <a:solidFill>
                <a:srgbClr val="00B05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 smtClean="0">
                <a:solidFill>
                  <a:srgbClr val="00B050"/>
                </a:solidFill>
              </a:rPr>
              <a:t>prototyping</a:t>
            </a:r>
            <a:r>
              <a:rPr lang="pl-PL" sz="1300" b="1" dirty="0" smtClean="0">
                <a:solidFill>
                  <a:srgbClr val="00B050"/>
                </a:solidFill>
              </a:rPr>
              <a:t> and </a:t>
            </a:r>
            <a:r>
              <a:rPr lang="pl-PL" sz="1300" b="1" dirty="0" err="1" smtClean="0">
                <a:solidFill>
                  <a:srgbClr val="00B050"/>
                </a:solidFill>
              </a:rPr>
              <a:t>testing</a:t>
            </a:r>
            <a:r>
              <a:rPr lang="pl-PL" sz="1300" b="1" dirty="0" smtClean="0">
                <a:solidFill>
                  <a:srgbClr val="00B050"/>
                </a:solidFill>
              </a:rPr>
              <a:t> (RF performance)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smtClean="0"/>
              <a:t>minor design </a:t>
            </a:r>
            <a:r>
              <a:rPr lang="pl-PL" sz="1300" b="1" dirty="0" err="1" smtClean="0"/>
              <a:t>modifications</a:t>
            </a:r>
            <a:endParaRPr lang="pl-PL" sz="13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 smtClean="0"/>
              <a:t>full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production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documentation</a:t>
            </a:r>
            <a:r>
              <a:rPr lang="pl-PL" sz="1300" b="1" dirty="0" smtClean="0"/>
              <a:t> + </a:t>
            </a:r>
            <a:r>
              <a:rPr lang="pl-PL" sz="1300" b="1" dirty="0" err="1" smtClean="0"/>
              <a:t>ordering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formalities</a:t>
            </a:r>
            <a:r>
              <a:rPr lang="pl-PL" sz="1300" b="1" dirty="0" smtClean="0"/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 smtClean="0"/>
              <a:t>production</a:t>
            </a:r>
            <a:r>
              <a:rPr lang="pl-PL" sz="1300" b="1" dirty="0" smtClean="0"/>
              <a:t> (64 </a:t>
            </a:r>
            <a:r>
              <a:rPr lang="pl-PL" sz="1300" b="1" dirty="0" err="1" smtClean="0"/>
              <a:t>pcs</a:t>
            </a:r>
            <a:r>
              <a:rPr lang="pl-PL" sz="1300" b="1" dirty="0" smtClean="0"/>
              <a:t>) &amp; </a:t>
            </a:r>
            <a:r>
              <a:rPr lang="pl-PL" sz="1300" b="1" dirty="0" err="1" smtClean="0"/>
              <a:t>testing</a:t>
            </a:r>
            <a:r>
              <a:rPr lang="pl-PL" sz="1300" b="1" dirty="0" smtClean="0"/>
              <a:t> (FAT)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300" b="1" dirty="0" err="1" smtClean="0"/>
              <a:t>Junction</a:t>
            </a:r>
            <a:r>
              <a:rPr lang="pl-PL" sz="1300" b="1" dirty="0" smtClean="0"/>
              <a:t> Box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smtClean="0">
                <a:solidFill>
                  <a:srgbClr val="00B050"/>
                </a:solidFill>
              </a:rPr>
              <a:t>design    √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/>
              <a:t>p</a:t>
            </a:r>
            <a:r>
              <a:rPr lang="pl-PL" sz="1300" b="1" dirty="0" err="1" smtClean="0"/>
              <a:t>rototyping</a:t>
            </a:r>
            <a:r>
              <a:rPr lang="pl-PL" sz="1300" b="1" dirty="0" smtClean="0"/>
              <a:t> in </a:t>
            </a:r>
            <a:r>
              <a:rPr lang="pl-PL" sz="1300" b="1" dirty="0" err="1" smtClean="0"/>
              <a:t>progress</a:t>
            </a:r>
            <a:endParaRPr lang="pl-PL" sz="13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300" b="1" dirty="0" err="1" smtClean="0"/>
              <a:t>Mounting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bracket</a:t>
            </a:r>
            <a:endParaRPr lang="pl-PL" sz="13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1300" b="1" dirty="0" smtClean="0">
                <a:solidFill>
                  <a:srgbClr val="00B050"/>
                </a:solidFill>
              </a:rPr>
              <a:t>design     </a:t>
            </a:r>
            <a:r>
              <a:rPr lang="pl-PL" sz="1300" b="1" dirty="0">
                <a:solidFill>
                  <a:srgbClr val="00B050"/>
                </a:solidFill>
              </a:rPr>
              <a:t>√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1300" b="1" dirty="0" err="1">
                <a:solidFill>
                  <a:srgbClr val="00B050"/>
                </a:solidFill>
              </a:rPr>
              <a:t>prototyping</a:t>
            </a:r>
            <a:r>
              <a:rPr lang="pl-PL" sz="1300" b="1" dirty="0">
                <a:solidFill>
                  <a:srgbClr val="00B050"/>
                </a:solidFill>
              </a:rPr>
              <a:t> </a:t>
            </a:r>
            <a:r>
              <a:rPr lang="pl-PL" sz="1300" b="1" dirty="0" smtClean="0">
                <a:solidFill>
                  <a:srgbClr val="00B050"/>
                </a:solidFill>
              </a:rPr>
              <a:t>    √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1300" b="1" dirty="0" err="1" smtClean="0"/>
              <a:t>production</a:t>
            </a:r>
            <a:endParaRPr lang="pl-PL" sz="1300" b="1" dirty="0" smtClean="0"/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pl-PL" sz="1300" b="1" dirty="0" smtClean="0"/>
              <a:t>Heating </a:t>
            </a:r>
            <a:r>
              <a:rPr lang="pl-PL" sz="1300" b="1" dirty="0" err="1" smtClean="0"/>
              <a:t>mats</a:t>
            </a:r>
            <a:r>
              <a:rPr lang="pl-PL" sz="1300" b="1" dirty="0" smtClean="0"/>
              <a:t> + </a:t>
            </a:r>
            <a:r>
              <a:rPr lang="pl-PL" sz="1300" b="1" dirty="0" err="1" smtClean="0"/>
              <a:t>sensors</a:t>
            </a:r>
            <a:r>
              <a:rPr lang="pl-PL" sz="1300" b="1" dirty="0" smtClean="0"/>
              <a:t> + </a:t>
            </a:r>
            <a:r>
              <a:rPr lang="pl-PL" sz="1300" b="1" dirty="0" err="1" smtClean="0"/>
              <a:t>isolating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pads</a:t>
            </a:r>
            <a:r>
              <a:rPr lang="pl-PL" sz="1300" b="1" dirty="0" smtClean="0"/>
              <a:t>    -&gt;    to be </a:t>
            </a:r>
            <a:r>
              <a:rPr lang="pl-PL" sz="1300" b="1" dirty="0" err="1" smtClean="0"/>
              <a:t>ordered</a:t>
            </a:r>
            <a:r>
              <a:rPr lang="pl-PL" sz="1300" b="1" dirty="0" smtClean="0"/>
              <a:t>…</a:t>
            </a:r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pl-PL" sz="1300" b="1" dirty="0" err="1" smtClean="0"/>
              <a:t>Thermal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insulating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shell</a:t>
            </a:r>
            <a:r>
              <a:rPr lang="pl-PL" sz="1300" b="1" dirty="0" smtClean="0"/>
              <a:t>     -&gt;    </a:t>
            </a:r>
            <a:r>
              <a:rPr lang="pl-PL" sz="1300" b="1" dirty="0" err="1" smtClean="0"/>
              <a:t>manufactureres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selected</a:t>
            </a:r>
            <a:r>
              <a:rPr lang="pl-PL" sz="1300" b="1" dirty="0" smtClean="0"/>
              <a:t>  (</a:t>
            </a:r>
            <a:r>
              <a:rPr lang="pl-PL" sz="1300" b="1" dirty="0" err="1" smtClean="0"/>
              <a:t>final</a:t>
            </a:r>
            <a:r>
              <a:rPr lang="pl-PL" sz="1300" b="1" dirty="0" smtClean="0"/>
              <a:t> 3D model of </a:t>
            </a:r>
            <a:r>
              <a:rPr lang="pl-PL" sz="1300" b="1" dirty="0" err="1" smtClean="0"/>
              <a:t>Tap</a:t>
            </a:r>
            <a:r>
              <a:rPr lang="pl-PL" sz="1300" b="1" dirty="0" smtClean="0"/>
              <a:t> Point </a:t>
            </a:r>
            <a:r>
              <a:rPr lang="pl-PL" sz="1300" b="1" dirty="0" err="1" smtClean="0"/>
              <a:t>needed</a:t>
            </a:r>
            <a:r>
              <a:rPr lang="pl-PL" sz="1300" b="1" dirty="0" smtClean="0"/>
              <a:t> to design the </a:t>
            </a:r>
            <a:r>
              <a:rPr lang="pl-PL" sz="1300" b="1" dirty="0" err="1" smtClean="0"/>
              <a:t>shell</a:t>
            </a:r>
            <a:r>
              <a:rPr lang="pl-PL" sz="1300" b="1" dirty="0" smtClean="0"/>
              <a:t>)</a:t>
            </a:r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pl-PL" sz="1300" b="1" dirty="0" smtClean="0"/>
              <a:t>5/10 Watt </a:t>
            </a:r>
            <a:r>
              <a:rPr lang="pl-PL" sz="1300" b="1" dirty="0" err="1" smtClean="0"/>
              <a:t>dummy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loads</a:t>
            </a:r>
            <a:r>
              <a:rPr lang="pl-PL" sz="1300" b="1" dirty="0" smtClean="0"/>
              <a:t> for </a:t>
            </a:r>
            <a:r>
              <a:rPr lang="pl-PL" sz="1300" b="1" dirty="0" err="1" smtClean="0"/>
              <a:t>dir</a:t>
            </a:r>
            <a:r>
              <a:rPr lang="pl-PL" sz="1300" b="1" dirty="0" smtClean="0"/>
              <a:t>. </a:t>
            </a:r>
            <a:r>
              <a:rPr lang="pl-PL" sz="1300" b="1" dirty="0" err="1" smtClean="0"/>
              <a:t>couplers</a:t>
            </a:r>
            <a:r>
              <a:rPr lang="pl-PL" sz="1300" b="1" dirty="0" smtClean="0"/>
              <a:t> (</a:t>
            </a:r>
            <a:r>
              <a:rPr lang="pl-PL" sz="1300" b="1" dirty="0" err="1" smtClean="0"/>
              <a:t>Rexolite</a:t>
            </a:r>
            <a:r>
              <a:rPr lang="pl-PL" sz="1300" b="1" dirty="0" smtClean="0"/>
              <a:t>)    </a:t>
            </a:r>
            <a:r>
              <a:rPr lang="pl-PL" sz="1300" b="1" dirty="0" smtClean="0">
                <a:solidFill>
                  <a:srgbClr val="00B050"/>
                </a:solidFill>
              </a:rPr>
              <a:t>-&gt;    </a:t>
            </a:r>
            <a:r>
              <a:rPr lang="pl-PL" sz="1300" b="1" dirty="0" err="1" smtClean="0">
                <a:solidFill>
                  <a:srgbClr val="00B050"/>
                </a:solidFill>
              </a:rPr>
              <a:t>bought</a:t>
            </a:r>
            <a:r>
              <a:rPr lang="pl-PL" sz="1300" b="1" dirty="0" smtClean="0">
                <a:solidFill>
                  <a:srgbClr val="00B050"/>
                </a:solidFill>
              </a:rPr>
              <a:t> from JFW </a:t>
            </a:r>
            <a:r>
              <a:rPr lang="pl-PL" sz="1300" b="1" dirty="0" err="1" smtClean="0">
                <a:solidFill>
                  <a:srgbClr val="00B050"/>
                </a:solidFill>
              </a:rPr>
              <a:t>Industries</a:t>
            </a:r>
            <a:r>
              <a:rPr lang="pl-PL" sz="1300" b="1" dirty="0" smtClean="0">
                <a:solidFill>
                  <a:srgbClr val="00B050"/>
                </a:solidFill>
              </a:rPr>
              <a:t> Inc., USA)</a:t>
            </a:r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pl-PL" sz="1300" b="1" dirty="0" err="1" smtClean="0"/>
              <a:t>short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coaxial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cable</a:t>
            </a:r>
            <a:r>
              <a:rPr lang="pl-PL" sz="1300" b="1" dirty="0" smtClean="0"/>
              <a:t>    </a:t>
            </a:r>
            <a:r>
              <a:rPr lang="pl-PL" sz="1300" b="1" dirty="0"/>
              <a:t>-&gt; </a:t>
            </a:r>
            <a:r>
              <a:rPr lang="pl-PL" sz="1300" b="1" dirty="0" smtClean="0"/>
              <a:t>   </a:t>
            </a:r>
            <a:r>
              <a:rPr lang="pl-PL" sz="1300" b="1" dirty="0" err="1" smtClean="0"/>
              <a:t>manufactureres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selected</a:t>
            </a:r>
            <a:r>
              <a:rPr lang="pl-PL" sz="1300" b="1" dirty="0" smtClean="0"/>
              <a:t>   -&gt;    </a:t>
            </a:r>
            <a:r>
              <a:rPr lang="pl-PL" sz="1300" b="1" dirty="0"/>
              <a:t>to be </a:t>
            </a:r>
            <a:r>
              <a:rPr lang="pl-PL" sz="1300" b="1" dirty="0" err="1"/>
              <a:t>ordered</a:t>
            </a:r>
            <a:r>
              <a:rPr lang="pl-PL" sz="1300" b="1" dirty="0" smtClean="0"/>
              <a:t>…</a:t>
            </a:r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pl-PL" sz="1300" b="1" dirty="0" err="1" smtClean="0"/>
              <a:t>Costs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are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estimated</a:t>
            </a:r>
            <a:endParaRPr lang="pl-PL" sz="1300" b="1" dirty="0" smtClean="0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38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Tap</a:t>
            </a:r>
            <a:r>
              <a:rPr lang="pl-PL" dirty="0"/>
              <a:t> </a:t>
            </a:r>
            <a:r>
              <a:rPr lang="pl-PL" dirty="0" smtClean="0"/>
              <a:t>Point -&gt; status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402564" y="966655"/>
            <a:ext cx="8395996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300" b="1" dirty="0" smtClean="0"/>
              <a:t>RF Split Box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 smtClean="0">
                <a:solidFill>
                  <a:srgbClr val="00B050"/>
                </a:solidFill>
              </a:rPr>
              <a:t>diplexer</a:t>
            </a:r>
            <a:r>
              <a:rPr lang="pl-PL" sz="1300" b="1" dirty="0" smtClean="0">
                <a:solidFill>
                  <a:srgbClr val="00B050"/>
                </a:solidFill>
              </a:rPr>
              <a:t> </a:t>
            </a:r>
            <a:r>
              <a:rPr lang="pl-PL" sz="1300" b="1" dirty="0" err="1" smtClean="0">
                <a:solidFill>
                  <a:srgbClr val="00B050"/>
                </a:solidFill>
              </a:rPr>
              <a:t>boards</a:t>
            </a:r>
            <a:r>
              <a:rPr lang="pl-PL" sz="1300" b="1" dirty="0" smtClean="0">
                <a:solidFill>
                  <a:srgbClr val="00B050"/>
                </a:solidFill>
              </a:rPr>
              <a:t> design</a:t>
            </a:r>
            <a:r>
              <a:rPr lang="pl-PL" sz="1300" b="1" dirty="0">
                <a:solidFill>
                  <a:srgbClr val="00B050"/>
                </a:solidFill>
              </a:rPr>
              <a:t> </a:t>
            </a:r>
            <a:r>
              <a:rPr lang="pl-PL" sz="1300" b="1" dirty="0" smtClean="0">
                <a:solidFill>
                  <a:srgbClr val="00B050"/>
                </a:solidFill>
              </a:rPr>
              <a:t>   √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 smtClean="0">
                <a:solidFill>
                  <a:srgbClr val="00B050"/>
                </a:solidFill>
              </a:rPr>
              <a:t>spliter</a:t>
            </a:r>
            <a:r>
              <a:rPr lang="pl-PL" sz="1300" b="1" dirty="0" smtClean="0">
                <a:solidFill>
                  <a:srgbClr val="00B050"/>
                </a:solidFill>
              </a:rPr>
              <a:t> </a:t>
            </a:r>
            <a:r>
              <a:rPr lang="pl-PL" sz="1300" b="1" dirty="0" err="1" smtClean="0">
                <a:solidFill>
                  <a:srgbClr val="00B050"/>
                </a:solidFill>
              </a:rPr>
              <a:t>boards</a:t>
            </a:r>
            <a:r>
              <a:rPr lang="pl-PL" sz="1300" b="1" dirty="0" smtClean="0">
                <a:solidFill>
                  <a:srgbClr val="00B050"/>
                </a:solidFill>
              </a:rPr>
              <a:t> design    √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>
                <a:solidFill>
                  <a:srgbClr val="00B050"/>
                </a:solidFill>
              </a:rPr>
              <a:t>enclosure</a:t>
            </a:r>
            <a:r>
              <a:rPr lang="pl-PL" sz="1300" b="1" dirty="0">
                <a:solidFill>
                  <a:srgbClr val="00B050"/>
                </a:solidFill>
              </a:rPr>
              <a:t> design   </a:t>
            </a:r>
            <a:r>
              <a:rPr lang="pl-PL" sz="1300" b="1" dirty="0" smtClean="0">
                <a:solidFill>
                  <a:srgbClr val="00B050"/>
                </a:solidFill>
              </a:rPr>
              <a:t> </a:t>
            </a:r>
            <a:r>
              <a:rPr lang="pl-PL" sz="1300" b="1" dirty="0">
                <a:solidFill>
                  <a:srgbClr val="00B050"/>
                </a:solidFill>
              </a:rPr>
              <a:t>√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smtClean="0">
                <a:solidFill>
                  <a:srgbClr val="00B050"/>
                </a:solidFill>
              </a:rPr>
              <a:t>N-</a:t>
            </a:r>
            <a:r>
              <a:rPr lang="pl-PL" sz="1300" b="1" dirty="0" err="1" smtClean="0">
                <a:solidFill>
                  <a:srgbClr val="00B050"/>
                </a:solidFill>
              </a:rPr>
              <a:t>type</a:t>
            </a:r>
            <a:r>
              <a:rPr lang="pl-PL" sz="1300" b="1" dirty="0" smtClean="0">
                <a:solidFill>
                  <a:srgbClr val="00B050"/>
                </a:solidFill>
              </a:rPr>
              <a:t> </a:t>
            </a:r>
            <a:r>
              <a:rPr lang="pl-PL" sz="1300" b="1" dirty="0" err="1" smtClean="0">
                <a:solidFill>
                  <a:srgbClr val="00B050"/>
                </a:solidFill>
              </a:rPr>
              <a:t>connectors</a:t>
            </a:r>
            <a:r>
              <a:rPr lang="pl-PL" sz="1300" b="1" dirty="0" smtClean="0">
                <a:solidFill>
                  <a:srgbClr val="00B050"/>
                </a:solidFill>
              </a:rPr>
              <a:t> with </a:t>
            </a:r>
            <a:r>
              <a:rPr lang="pl-PL" sz="1300" b="1" dirty="0" err="1" smtClean="0">
                <a:solidFill>
                  <a:srgbClr val="00B050"/>
                </a:solidFill>
              </a:rPr>
              <a:t>Rexolite</a:t>
            </a:r>
            <a:r>
              <a:rPr lang="pl-PL" sz="1300" b="1" dirty="0" smtClean="0">
                <a:solidFill>
                  <a:srgbClr val="00B050"/>
                </a:solidFill>
              </a:rPr>
              <a:t>    -&gt;    </a:t>
            </a:r>
            <a:r>
              <a:rPr lang="pl-PL" sz="1300" b="1" dirty="0" err="1" smtClean="0">
                <a:solidFill>
                  <a:srgbClr val="00B050"/>
                </a:solidFill>
              </a:rPr>
              <a:t>available</a:t>
            </a:r>
            <a:r>
              <a:rPr lang="pl-PL" sz="1300" b="1" dirty="0" smtClean="0">
                <a:solidFill>
                  <a:srgbClr val="00B050"/>
                </a:solidFill>
              </a:rPr>
              <a:t> from 2 </a:t>
            </a:r>
            <a:r>
              <a:rPr lang="pl-PL" sz="1300" b="1" dirty="0" err="1" smtClean="0">
                <a:solidFill>
                  <a:srgbClr val="00B050"/>
                </a:solidFill>
              </a:rPr>
              <a:t>companies</a:t>
            </a:r>
            <a:r>
              <a:rPr lang="pl-PL" sz="1300" b="1" dirty="0" smtClean="0">
                <a:solidFill>
                  <a:srgbClr val="00B050"/>
                </a:solidFill>
              </a:rPr>
              <a:t> (</a:t>
            </a:r>
            <a:r>
              <a:rPr lang="pl-PL" sz="1300" b="1" dirty="0" err="1" smtClean="0">
                <a:solidFill>
                  <a:srgbClr val="00B050"/>
                </a:solidFill>
              </a:rPr>
              <a:t>Jyebao</a:t>
            </a:r>
            <a:r>
              <a:rPr lang="pl-PL" sz="1300" b="1" dirty="0">
                <a:solidFill>
                  <a:srgbClr val="00B050"/>
                </a:solidFill>
              </a:rPr>
              <a:t> </a:t>
            </a:r>
            <a:r>
              <a:rPr lang="pl-PL" sz="1300" b="1" dirty="0" smtClean="0">
                <a:solidFill>
                  <a:srgbClr val="00B050"/>
                </a:solidFill>
              </a:rPr>
              <a:t>&amp; xxx)    </a:t>
            </a:r>
            <a:r>
              <a:rPr lang="pl-PL" sz="1300" b="1" dirty="0"/>
              <a:t>-&gt;    to be </a:t>
            </a:r>
            <a:r>
              <a:rPr lang="pl-PL" sz="1300" b="1" dirty="0" err="1"/>
              <a:t>ordered</a:t>
            </a:r>
            <a:r>
              <a:rPr lang="pl-PL" sz="1300" b="1" dirty="0" smtClean="0"/>
              <a:t>…</a:t>
            </a:r>
            <a:endParaRPr lang="pl-PL" sz="1300" b="1" dirty="0" smtClean="0">
              <a:solidFill>
                <a:srgbClr val="00B05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 smtClean="0">
                <a:solidFill>
                  <a:srgbClr val="00B050"/>
                </a:solidFill>
              </a:rPr>
              <a:t>prototyping</a:t>
            </a:r>
            <a:r>
              <a:rPr lang="pl-PL" sz="1300" b="1" dirty="0" smtClean="0">
                <a:solidFill>
                  <a:srgbClr val="00B050"/>
                </a:solidFill>
              </a:rPr>
              <a:t> and </a:t>
            </a:r>
            <a:r>
              <a:rPr lang="pl-PL" sz="1300" b="1" dirty="0" err="1" smtClean="0">
                <a:solidFill>
                  <a:srgbClr val="00B050"/>
                </a:solidFill>
              </a:rPr>
              <a:t>testing</a:t>
            </a:r>
            <a:r>
              <a:rPr lang="pl-PL" sz="1300" b="1" dirty="0" smtClean="0">
                <a:solidFill>
                  <a:srgbClr val="00B050"/>
                </a:solidFill>
              </a:rPr>
              <a:t> (RF performance</a:t>
            </a:r>
            <a:r>
              <a:rPr lang="pl-PL" sz="1300" b="1" dirty="0" smtClean="0">
                <a:solidFill>
                  <a:srgbClr val="00B050"/>
                </a:solidFill>
              </a:rPr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/>
              <a:t>minor design </a:t>
            </a:r>
            <a:r>
              <a:rPr lang="pl-PL" sz="1300" b="1" dirty="0" err="1" smtClean="0"/>
              <a:t>modifications</a:t>
            </a:r>
            <a:endParaRPr lang="pl-PL" sz="1300" dirty="0" smtClean="0">
              <a:solidFill>
                <a:srgbClr val="00B05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 smtClean="0"/>
              <a:t>full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production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documentation</a:t>
            </a:r>
            <a:r>
              <a:rPr lang="pl-PL" sz="1300" b="1" dirty="0" smtClean="0"/>
              <a:t> + </a:t>
            </a:r>
            <a:r>
              <a:rPr lang="pl-PL" sz="1300" b="1" dirty="0" err="1" smtClean="0"/>
              <a:t>ordering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formalities</a:t>
            </a:r>
            <a:r>
              <a:rPr lang="pl-PL" sz="1300" b="1" dirty="0" smtClean="0"/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 smtClean="0"/>
              <a:t>production</a:t>
            </a:r>
            <a:r>
              <a:rPr lang="pl-PL" sz="1300" b="1" dirty="0" smtClean="0"/>
              <a:t> (64 </a:t>
            </a:r>
            <a:r>
              <a:rPr lang="pl-PL" sz="1300" b="1" dirty="0" err="1" smtClean="0"/>
              <a:t>pcs</a:t>
            </a:r>
            <a:r>
              <a:rPr lang="pl-PL" sz="1300" b="1" dirty="0" smtClean="0"/>
              <a:t>) &amp; </a:t>
            </a:r>
            <a:r>
              <a:rPr lang="pl-PL" sz="1300" b="1" dirty="0" err="1" smtClean="0"/>
              <a:t>testing</a:t>
            </a:r>
            <a:r>
              <a:rPr lang="pl-PL" sz="1300" b="1" dirty="0" smtClean="0"/>
              <a:t> (FAT)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300" b="1" dirty="0" err="1" smtClean="0"/>
              <a:t>Junction</a:t>
            </a:r>
            <a:r>
              <a:rPr lang="pl-PL" sz="1300" b="1" dirty="0" smtClean="0"/>
              <a:t> Box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smtClean="0">
                <a:solidFill>
                  <a:srgbClr val="00B050"/>
                </a:solidFill>
              </a:rPr>
              <a:t>design    √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l-PL" sz="1300" b="1" dirty="0" err="1"/>
              <a:t>p</a:t>
            </a:r>
            <a:r>
              <a:rPr lang="pl-PL" sz="1300" b="1" dirty="0" err="1" smtClean="0"/>
              <a:t>rototyping</a:t>
            </a:r>
            <a:r>
              <a:rPr lang="pl-PL" sz="1300" b="1" dirty="0" smtClean="0"/>
              <a:t> in </a:t>
            </a:r>
            <a:r>
              <a:rPr lang="pl-PL" sz="1300" b="1" dirty="0" err="1" smtClean="0"/>
              <a:t>progress</a:t>
            </a:r>
            <a:endParaRPr lang="pl-PL" sz="13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l-PL" sz="1300" b="1" dirty="0" err="1" smtClean="0"/>
              <a:t>Mounting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bracket</a:t>
            </a:r>
            <a:endParaRPr lang="pl-PL" sz="1300" b="1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1300" b="1" dirty="0" smtClean="0">
                <a:solidFill>
                  <a:srgbClr val="00B050"/>
                </a:solidFill>
              </a:rPr>
              <a:t>design     </a:t>
            </a:r>
            <a:r>
              <a:rPr lang="pl-PL" sz="1300" b="1" dirty="0">
                <a:solidFill>
                  <a:srgbClr val="00B050"/>
                </a:solidFill>
              </a:rPr>
              <a:t>√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1300" b="1" dirty="0" err="1">
                <a:solidFill>
                  <a:srgbClr val="00B050"/>
                </a:solidFill>
              </a:rPr>
              <a:t>prototyping</a:t>
            </a:r>
            <a:r>
              <a:rPr lang="pl-PL" sz="1300" b="1" dirty="0">
                <a:solidFill>
                  <a:srgbClr val="00B050"/>
                </a:solidFill>
              </a:rPr>
              <a:t> </a:t>
            </a:r>
            <a:r>
              <a:rPr lang="pl-PL" sz="1300" b="1" dirty="0" smtClean="0">
                <a:solidFill>
                  <a:srgbClr val="00B050"/>
                </a:solidFill>
              </a:rPr>
              <a:t>    √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1300" b="1" dirty="0" err="1" smtClean="0"/>
              <a:t>production</a:t>
            </a:r>
            <a:endParaRPr lang="pl-PL" sz="1300" b="1" dirty="0" smtClean="0"/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pl-PL" sz="1300" b="1" dirty="0" smtClean="0"/>
              <a:t>Heating </a:t>
            </a:r>
            <a:r>
              <a:rPr lang="pl-PL" sz="1300" b="1" dirty="0" err="1" smtClean="0"/>
              <a:t>mats</a:t>
            </a:r>
            <a:r>
              <a:rPr lang="pl-PL" sz="1300" b="1" dirty="0" smtClean="0"/>
              <a:t> + </a:t>
            </a:r>
            <a:r>
              <a:rPr lang="pl-PL" sz="1300" b="1" dirty="0" err="1" smtClean="0"/>
              <a:t>sensors</a:t>
            </a:r>
            <a:r>
              <a:rPr lang="pl-PL" sz="1300" b="1" dirty="0" smtClean="0"/>
              <a:t> + </a:t>
            </a:r>
            <a:r>
              <a:rPr lang="pl-PL" sz="1300" b="1" dirty="0" err="1" smtClean="0"/>
              <a:t>isolating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pads</a:t>
            </a:r>
            <a:r>
              <a:rPr lang="pl-PL" sz="1300" b="1" dirty="0" smtClean="0"/>
              <a:t>    -&gt;    to be </a:t>
            </a:r>
            <a:r>
              <a:rPr lang="pl-PL" sz="1300" b="1" dirty="0" err="1" smtClean="0"/>
              <a:t>ordered</a:t>
            </a:r>
            <a:r>
              <a:rPr lang="pl-PL" sz="1300" b="1" dirty="0" smtClean="0"/>
              <a:t>…</a:t>
            </a:r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pl-PL" sz="1300" b="1" dirty="0" err="1" smtClean="0"/>
              <a:t>Thermal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insulating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shell</a:t>
            </a:r>
            <a:r>
              <a:rPr lang="pl-PL" sz="1300" b="1" dirty="0" smtClean="0"/>
              <a:t>     -&gt;    </a:t>
            </a:r>
            <a:r>
              <a:rPr lang="pl-PL" sz="1300" b="1" dirty="0" err="1" smtClean="0"/>
              <a:t>manufactureres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selected</a:t>
            </a:r>
            <a:r>
              <a:rPr lang="pl-PL" sz="1300" b="1" dirty="0" smtClean="0"/>
              <a:t>  (</a:t>
            </a:r>
            <a:r>
              <a:rPr lang="pl-PL" sz="1300" b="1" dirty="0" err="1" smtClean="0"/>
              <a:t>final</a:t>
            </a:r>
            <a:r>
              <a:rPr lang="pl-PL" sz="1300" b="1" dirty="0" smtClean="0"/>
              <a:t> 3D model of </a:t>
            </a:r>
            <a:r>
              <a:rPr lang="pl-PL" sz="1300" b="1" dirty="0" err="1" smtClean="0"/>
              <a:t>Tap</a:t>
            </a:r>
            <a:r>
              <a:rPr lang="pl-PL" sz="1300" b="1" dirty="0" smtClean="0"/>
              <a:t> Point </a:t>
            </a:r>
            <a:r>
              <a:rPr lang="pl-PL" sz="1300" b="1" dirty="0" err="1" smtClean="0"/>
              <a:t>needed</a:t>
            </a:r>
            <a:r>
              <a:rPr lang="pl-PL" sz="1300" b="1" dirty="0" smtClean="0"/>
              <a:t> to design the </a:t>
            </a:r>
            <a:r>
              <a:rPr lang="pl-PL" sz="1300" b="1" dirty="0" err="1" smtClean="0"/>
              <a:t>shell</a:t>
            </a:r>
            <a:r>
              <a:rPr lang="pl-PL" sz="1300" b="1" dirty="0" smtClean="0"/>
              <a:t>)</a:t>
            </a:r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pl-PL" sz="1300" b="1" dirty="0" smtClean="0"/>
              <a:t>5/10 Watt </a:t>
            </a:r>
            <a:r>
              <a:rPr lang="pl-PL" sz="1300" b="1" dirty="0" err="1" smtClean="0"/>
              <a:t>dummy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loads</a:t>
            </a:r>
            <a:r>
              <a:rPr lang="pl-PL" sz="1300" b="1" dirty="0" smtClean="0"/>
              <a:t> for </a:t>
            </a:r>
            <a:r>
              <a:rPr lang="pl-PL" sz="1300" b="1" dirty="0" err="1" smtClean="0"/>
              <a:t>dir</a:t>
            </a:r>
            <a:r>
              <a:rPr lang="pl-PL" sz="1300" b="1" dirty="0" smtClean="0"/>
              <a:t>. </a:t>
            </a:r>
            <a:r>
              <a:rPr lang="pl-PL" sz="1300" b="1" dirty="0" err="1" smtClean="0"/>
              <a:t>couplers</a:t>
            </a:r>
            <a:r>
              <a:rPr lang="pl-PL" sz="1300" b="1" dirty="0" smtClean="0"/>
              <a:t> (</a:t>
            </a:r>
            <a:r>
              <a:rPr lang="pl-PL" sz="1300" b="1" dirty="0" err="1" smtClean="0"/>
              <a:t>Rexolite</a:t>
            </a:r>
            <a:r>
              <a:rPr lang="pl-PL" sz="1300" b="1" dirty="0" smtClean="0"/>
              <a:t>)    </a:t>
            </a:r>
            <a:r>
              <a:rPr lang="pl-PL" sz="1300" b="1" dirty="0" smtClean="0">
                <a:solidFill>
                  <a:srgbClr val="00B050"/>
                </a:solidFill>
              </a:rPr>
              <a:t>-&gt;    </a:t>
            </a:r>
            <a:r>
              <a:rPr lang="pl-PL" sz="1300" b="1" dirty="0" err="1" smtClean="0">
                <a:solidFill>
                  <a:srgbClr val="00B050"/>
                </a:solidFill>
              </a:rPr>
              <a:t>bought</a:t>
            </a:r>
            <a:r>
              <a:rPr lang="pl-PL" sz="1300" b="1" dirty="0" smtClean="0">
                <a:solidFill>
                  <a:srgbClr val="00B050"/>
                </a:solidFill>
              </a:rPr>
              <a:t> from JFW </a:t>
            </a:r>
            <a:r>
              <a:rPr lang="pl-PL" sz="1300" b="1" dirty="0" err="1" smtClean="0">
                <a:solidFill>
                  <a:srgbClr val="00B050"/>
                </a:solidFill>
              </a:rPr>
              <a:t>Industries</a:t>
            </a:r>
            <a:r>
              <a:rPr lang="pl-PL" sz="1300" b="1" dirty="0" smtClean="0">
                <a:solidFill>
                  <a:srgbClr val="00B050"/>
                </a:solidFill>
              </a:rPr>
              <a:t> Inc., USA)</a:t>
            </a:r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pl-PL" sz="1300" b="1" dirty="0" err="1" smtClean="0"/>
              <a:t>short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coaxial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cable</a:t>
            </a:r>
            <a:r>
              <a:rPr lang="pl-PL" sz="1300" b="1" dirty="0" smtClean="0"/>
              <a:t>    </a:t>
            </a:r>
            <a:r>
              <a:rPr lang="pl-PL" sz="1300" b="1" dirty="0"/>
              <a:t>-&gt; </a:t>
            </a:r>
            <a:r>
              <a:rPr lang="pl-PL" sz="1300" b="1" dirty="0" smtClean="0"/>
              <a:t>   </a:t>
            </a:r>
            <a:r>
              <a:rPr lang="pl-PL" sz="1300" b="1" dirty="0" err="1" smtClean="0"/>
              <a:t>manufactureres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selected</a:t>
            </a:r>
            <a:r>
              <a:rPr lang="pl-PL" sz="1300" b="1" dirty="0" smtClean="0"/>
              <a:t>   -&gt;    </a:t>
            </a:r>
            <a:r>
              <a:rPr lang="pl-PL" sz="1300" b="1" dirty="0"/>
              <a:t>to be </a:t>
            </a:r>
            <a:r>
              <a:rPr lang="pl-PL" sz="1300" b="1" dirty="0" err="1"/>
              <a:t>ordered</a:t>
            </a:r>
            <a:r>
              <a:rPr lang="pl-PL" sz="1300" b="1" dirty="0" smtClean="0"/>
              <a:t>…</a:t>
            </a:r>
          </a:p>
          <a:p>
            <a:pPr marL="263525" indent="-263525">
              <a:buFont typeface="Wingdings" panose="05000000000000000000" pitchFamily="2" charset="2"/>
              <a:buChar char="q"/>
            </a:pPr>
            <a:r>
              <a:rPr lang="pl-PL" sz="1300" b="1" dirty="0" err="1" smtClean="0"/>
              <a:t>Costs</a:t>
            </a:r>
            <a:r>
              <a:rPr lang="pl-PL" sz="1300" b="1" dirty="0" smtClean="0"/>
              <a:t> </a:t>
            </a:r>
            <a:r>
              <a:rPr lang="pl-PL" sz="1300" b="1" dirty="0" err="1" smtClean="0"/>
              <a:t>are</a:t>
            </a:r>
            <a:r>
              <a:rPr lang="pl-PL" sz="1300" b="1" dirty="0" smtClean="0"/>
              <a:t> </a:t>
            </a:r>
            <a:r>
              <a:rPr lang="pl-PL" sz="1300" b="1" dirty="0" err="1"/>
              <a:t>estimated</a:t>
            </a:r>
            <a:endParaRPr lang="pl-PL" sz="1300" b="1" dirty="0" smtClean="0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751666" y="5272712"/>
            <a:ext cx="3640667" cy="87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4400" b="1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Thank</a:t>
            </a:r>
            <a:r>
              <a:rPr lang="pl-PL" sz="4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pl-PL" sz="4400" b="1" dirty="0" err="1" smtClean="0">
                <a:ea typeface="SimSun" panose="02010600030101010101" pitchFamily="2" charset="-122"/>
                <a:cs typeface="Times New Roman" panose="02020603050405020304" pitchFamily="18" charset="0"/>
              </a:rPr>
              <a:t>you</a:t>
            </a:r>
            <a:r>
              <a:rPr lang="pl-PL" sz="4400" b="1" dirty="0" smtClean="0">
                <a:ea typeface="SimSun" panose="02010600030101010101" pitchFamily="2" charset="-122"/>
                <a:cs typeface="Times New Roman" panose="02020603050405020304" pitchFamily="18" charset="0"/>
              </a:rPr>
              <a:t>!</a:t>
            </a:r>
            <a:endParaRPr lang="en-US" sz="4400" dirty="0"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734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PRL RF system </a:t>
            </a:r>
            <a:r>
              <a:rPr lang="en-US" dirty="0" smtClean="0"/>
              <a:t>concept</a:t>
            </a:r>
            <a:endParaRPr lang="en-US" dirty="0"/>
          </a:p>
        </p:txBody>
      </p:sp>
      <p:pic>
        <p:nvPicPr>
          <p:cNvPr id="8" name="Picture 2" descr="H:\ESS\dokumenty\text5600-5-0-67-2-1-9-9-6-0-15-6-1-3-3-8-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968" y="1017910"/>
            <a:ext cx="7815158" cy="5257975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5425441" y="959401"/>
            <a:ext cx="3644131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u="sng" dirty="0" smtClean="0">
                <a:solidFill>
                  <a:srgbClr val="00B050"/>
                </a:solidFill>
              </a:rPr>
              <a:t>Tap Point</a:t>
            </a:r>
            <a:r>
              <a:rPr lang="pl-PL" sz="1600" b="1" u="sng" dirty="0" smtClean="0">
                <a:solidFill>
                  <a:srgbClr val="00B050"/>
                </a:solidFill>
              </a:rPr>
              <a:t> from system point of </a:t>
            </a:r>
            <a:r>
              <a:rPr lang="pl-PL" sz="1600" b="1" u="sng" dirty="0" err="1" smtClean="0">
                <a:solidFill>
                  <a:srgbClr val="00B050"/>
                </a:solidFill>
              </a:rPr>
              <a:t>view</a:t>
            </a:r>
            <a:r>
              <a:rPr lang="en-US" sz="1600" b="1" u="sng" dirty="0" smtClean="0">
                <a:solidFill>
                  <a:srgbClr val="00B050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sz="1600" b="1" dirty="0" err="1" smtClean="0">
                <a:solidFill>
                  <a:srgbClr val="00B050"/>
                </a:solidFill>
              </a:rPr>
              <a:t>local</a:t>
            </a:r>
            <a:r>
              <a:rPr lang="pl-PL" sz="1600" b="1" dirty="0" smtClean="0">
                <a:solidFill>
                  <a:srgbClr val="00B050"/>
                </a:solidFill>
              </a:rPr>
              <a:t> </a:t>
            </a:r>
            <a:r>
              <a:rPr lang="pl-PL" sz="1600" b="1" dirty="0" err="1" smtClean="0">
                <a:solidFill>
                  <a:srgbClr val="00B050"/>
                </a:solidFill>
              </a:rPr>
              <a:t>node</a:t>
            </a:r>
            <a:r>
              <a:rPr lang="pl-PL" sz="1600" b="1" dirty="0" smtClean="0">
                <a:solidFill>
                  <a:srgbClr val="00B050"/>
                </a:solidFill>
              </a:rPr>
              <a:t> for RF and </a:t>
            </a:r>
            <a:r>
              <a:rPr lang="pl-PL" sz="1600" b="1" dirty="0" err="1" smtClean="0">
                <a:solidFill>
                  <a:srgbClr val="00B050"/>
                </a:solidFill>
              </a:rPr>
              <a:t>temperature</a:t>
            </a:r>
            <a:r>
              <a:rPr lang="pl-PL" sz="1600" b="1" dirty="0" smtClean="0">
                <a:solidFill>
                  <a:srgbClr val="00B050"/>
                </a:solidFill>
              </a:rPr>
              <a:t> </a:t>
            </a:r>
            <a:r>
              <a:rPr lang="pl-PL" sz="1600" b="1" dirty="0" err="1" smtClean="0">
                <a:solidFill>
                  <a:srgbClr val="00B050"/>
                </a:solidFill>
              </a:rPr>
              <a:t>control</a:t>
            </a:r>
            <a:r>
              <a:rPr lang="pl-PL" sz="1600" b="1" dirty="0" smtClean="0">
                <a:solidFill>
                  <a:srgbClr val="00B050"/>
                </a:solidFill>
              </a:rPr>
              <a:t> system </a:t>
            </a:r>
            <a:r>
              <a:rPr lang="pl-PL" sz="1600" b="1" dirty="0" err="1" smtClean="0">
                <a:solidFill>
                  <a:srgbClr val="00B050"/>
                </a:solidFill>
              </a:rPr>
              <a:t>interconnection</a:t>
            </a:r>
            <a:endParaRPr lang="en-US" sz="1600" b="1" u="sng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b="1" dirty="0" err="1" smtClean="0">
                <a:solidFill>
                  <a:srgbClr val="00B050"/>
                </a:solidFill>
              </a:rPr>
              <a:t>thermal</a:t>
            </a:r>
            <a:r>
              <a:rPr lang="pl-PL" sz="1600" b="1" dirty="0" smtClean="0">
                <a:solidFill>
                  <a:srgbClr val="00B050"/>
                </a:solidFill>
              </a:rPr>
              <a:t> </a:t>
            </a:r>
            <a:r>
              <a:rPr lang="pl-PL" sz="1600" b="1" dirty="0" err="1" smtClean="0">
                <a:solidFill>
                  <a:srgbClr val="00B050"/>
                </a:solidFill>
              </a:rPr>
              <a:t>boundary</a:t>
            </a:r>
            <a:r>
              <a:rPr lang="pl-PL" sz="1600" b="1" dirty="0" smtClean="0">
                <a:solidFill>
                  <a:srgbClr val="00B050"/>
                </a:solidFill>
              </a:rPr>
              <a:t> </a:t>
            </a:r>
            <a:r>
              <a:rPr lang="pl-PL" sz="1600" b="1" dirty="0" err="1" smtClean="0">
                <a:solidFill>
                  <a:srgbClr val="00B050"/>
                </a:solidFill>
              </a:rPr>
              <a:t>conditioning</a:t>
            </a:r>
            <a:endParaRPr lang="pl-PL" sz="1600" b="1" dirty="0" smtClean="0">
              <a:solidFill>
                <a:srgbClr val="00B050"/>
              </a:solidFill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1600" b="1" dirty="0" err="1" smtClean="0">
                <a:solidFill>
                  <a:srgbClr val="00B050"/>
                </a:solidFill>
              </a:rPr>
              <a:t>cabling</a:t>
            </a:r>
            <a:r>
              <a:rPr lang="pl-PL" sz="1600" b="1" dirty="0" smtClean="0">
                <a:solidFill>
                  <a:srgbClr val="00B050"/>
                </a:solidFill>
              </a:rPr>
              <a:t> and </a:t>
            </a:r>
            <a:r>
              <a:rPr lang="pl-PL" sz="1600" b="1" dirty="0" err="1" smtClean="0">
                <a:solidFill>
                  <a:srgbClr val="00B050"/>
                </a:solidFill>
              </a:rPr>
              <a:t>maintenance</a:t>
            </a:r>
            <a:r>
              <a:rPr lang="pl-PL" sz="1600" b="1" dirty="0" smtClean="0">
                <a:solidFill>
                  <a:srgbClr val="00B050"/>
                </a:solidFill>
              </a:rPr>
              <a:t> </a:t>
            </a:r>
            <a:r>
              <a:rPr lang="pl-PL" sz="1600" b="1" dirty="0" err="1" smtClean="0">
                <a:solidFill>
                  <a:srgbClr val="00B050"/>
                </a:solidFill>
              </a:rPr>
              <a:t>node</a:t>
            </a:r>
            <a:endParaRPr lang="en-US" sz="1600" b="1" dirty="0" smtClean="0">
              <a:solidFill>
                <a:srgbClr val="00B050"/>
              </a:solidFill>
            </a:endParaRPr>
          </a:p>
        </p:txBody>
      </p:sp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Elipsa 1"/>
          <p:cNvSpPr/>
          <p:nvPr/>
        </p:nvSpPr>
        <p:spPr>
          <a:xfrm rot="1019915">
            <a:off x="3803048" y="3549578"/>
            <a:ext cx="1244506" cy="125725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436429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PRL layout</a:t>
            </a:r>
            <a:endParaRPr lang="pl-PL" dirty="0"/>
          </a:p>
        </p:txBody>
      </p:sp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Obraz 12"/>
          <p:cNvPicPr/>
          <p:nvPr/>
        </p:nvPicPr>
        <p:blipFill>
          <a:blip r:embed="rId3"/>
          <a:stretch>
            <a:fillRect/>
          </a:stretch>
        </p:blipFill>
        <p:spPr>
          <a:xfrm>
            <a:off x="222567" y="1031557"/>
            <a:ext cx="8698865" cy="4794885"/>
          </a:xfrm>
          <a:prstGeom prst="rect">
            <a:avLst/>
          </a:prstGeom>
        </p:spPr>
      </p:pic>
      <p:sp>
        <p:nvSpPr>
          <p:cNvPr id="15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94746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PRL layout</a:t>
            </a:r>
            <a:endParaRPr lang="pl-PL" dirty="0"/>
          </a:p>
        </p:txBody>
      </p:sp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288"/>
            <a:ext cx="9144000" cy="255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64394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PRL layout</a:t>
            </a:r>
            <a:endParaRPr lang="pl-PL" dirty="0"/>
          </a:p>
        </p:txBody>
      </p:sp>
      <p:sp>
        <p:nvSpPr>
          <p:cNvPr id="11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288"/>
            <a:ext cx="9144000" cy="255542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526419" y="1177603"/>
            <a:ext cx="3448248" cy="198515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b="1" u="sng" dirty="0" smtClean="0">
                <a:solidFill>
                  <a:srgbClr val="00B050"/>
                </a:solidFill>
              </a:rPr>
              <a:t>2 x </a:t>
            </a:r>
            <a:r>
              <a:rPr lang="pl-PL" b="1" u="sng" dirty="0" err="1" smtClean="0">
                <a:solidFill>
                  <a:srgbClr val="00B050"/>
                </a:solidFill>
              </a:rPr>
              <a:t>versions</a:t>
            </a:r>
            <a:r>
              <a:rPr lang="pl-PL" b="1" u="sng" dirty="0" smtClean="0">
                <a:solidFill>
                  <a:srgbClr val="00B050"/>
                </a:solidFill>
              </a:rPr>
              <a:t> of </a:t>
            </a:r>
            <a:r>
              <a:rPr lang="pl-PL" b="1" u="sng" dirty="0" err="1" smtClean="0">
                <a:solidFill>
                  <a:srgbClr val="00B050"/>
                </a:solidFill>
              </a:rPr>
              <a:t>Tap</a:t>
            </a:r>
            <a:r>
              <a:rPr lang="pl-PL" b="1" u="sng" dirty="0" smtClean="0">
                <a:solidFill>
                  <a:srgbClr val="00B050"/>
                </a:solidFill>
              </a:rPr>
              <a:t> </a:t>
            </a:r>
            <a:r>
              <a:rPr lang="pl-PL" b="1" u="sng" dirty="0" err="1" smtClean="0">
                <a:solidFill>
                  <a:srgbClr val="00B050"/>
                </a:solidFill>
              </a:rPr>
              <a:t>Points</a:t>
            </a:r>
            <a:r>
              <a:rPr lang="pl-PL" b="1" u="sng" dirty="0" smtClean="0">
                <a:solidFill>
                  <a:srgbClr val="00B050"/>
                </a:solidFill>
              </a:rPr>
              <a:t>:</a:t>
            </a:r>
          </a:p>
          <a:p>
            <a:pPr marL="1073150" lvl="5" indent="-271463">
              <a:buFont typeface="Arial" panose="020B0604020202020204" pitchFamily="34" charset="0"/>
              <a:buChar char="•"/>
              <a:tabLst>
                <a:tab pos="1073150" algn="l"/>
              </a:tabLst>
            </a:pPr>
            <a:r>
              <a:rPr lang="pl-PL" b="1" dirty="0" smtClean="0">
                <a:solidFill>
                  <a:srgbClr val="00B050"/>
                </a:solidFill>
              </a:rPr>
              <a:t>3-way </a:t>
            </a:r>
            <a:r>
              <a:rPr lang="pl-PL" b="1" dirty="0" err="1" smtClean="0">
                <a:solidFill>
                  <a:srgbClr val="00B050"/>
                </a:solidFill>
              </a:rPr>
              <a:t>Tap</a:t>
            </a:r>
            <a:r>
              <a:rPr lang="pl-PL" b="1" dirty="0" smtClean="0">
                <a:solidFill>
                  <a:srgbClr val="00B050"/>
                </a:solidFill>
              </a:rPr>
              <a:t> Point </a:t>
            </a:r>
          </a:p>
          <a:p>
            <a:pPr marL="1073150" lvl="5" indent="-271463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1073150" algn="l"/>
              </a:tabLst>
            </a:pPr>
            <a:r>
              <a:rPr lang="pl-PL" b="1" dirty="0" smtClean="0">
                <a:solidFill>
                  <a:srgbClr val="00B050"/>
                </a:solidFill>
              </a:rPr>
              <a:t>6-way </a:t>
            </a:r>
            <a:r>
              <a:rPr lang="pl-PL" b="1" dirty="0" err="1" smtClean="0">
                <a:solidFill>
                  <a:srgbClr val="00B050"/>
                </a:solidFill>
              </a:rPr>
              <a:t>Tap</a:t>
            </a:r>
            <a:r>
              <a:rPr lang="pl-PL" b="1" dirty="0" smtClean="0">
                <a:solidFill>
                  <a:srgbClr val="00B050"/>
                </a:solidFill>
              </a:rPr>
              <a:t> Point</a:t>
            </a:r>
          </a:p>
          <a:p>
            <a:pPr>
              <a:lnSpc>
                <a:spcPct val="150000"/>
              </a:lnSpc>
            </a:pPr>
            <a:r>
              <a:rPr lang="pl-PL" b="1" u="sng" dirty="0" err="1" smtClean="0">
                <a:solidFill>
                  <a:srgbClr val="00B050"/>
                </a:solidFill>
              </a:rPr>
              <a:t>many</a:t>
            </a:r>
            <a:r>
              <a:rPr lang="pl-PL" b="1" u="sng" dirty="0" smtClean="0">
                <a:solidFill>
                  <a:srgbClr val="00B050"/>
                </a:solidFill>
              </a:rPr>
              <a:t> </a:t>
            </a:r>
            <a:r>
              <a:rPr lang="pl-PL" b="1" u="sng" dirty="0" err="1" smtClean="0">
                <a:solidFill>
                  <a:srgbClr val="00B050"/>
                </a:solidFill>
              </a:rPr>
              <a:t>output</a:t>
            </a:r>
            <a:r>
              <a:rPr lang="pl-PL" b="1" u="sng" dirty="0" smtClean="0">
                <a:solidFill>
                  <a:srgbClr val="00B050"/>
                </a:solidFill>
              </a:rPr>
              <a:t> </a:t>
            </a:r>
            <a:r>
              <a:rPr lang="pl-PL" b="1" u="sng" dirty="0" err="1" smtClean="0">
                <a:solidFill>
                  <a:srgbClr val="00B050"/>
                </a:solidFill>
              </a:rPr>
              <a:t>configurations</a:t>
            </a:r>
            <a:r>
              <a:rPr lang="pl-PL" b="1" u="sng" dirty="0" smtClean="0">
                <a:solidFill>
                  <a:srgbClr val="00B050"/>
                </a:solidFill>
              </a:rPr>
              <a:t> </a:t>
            </a:r>
            <a:r>
              <a:rPr lang="pl-PL" sz="1600" b="1" u="sng" dirty="0" smtClean="0">
                <a:solidFill>
                  <a:srgbClr val="00B050"/>
                </a:solidFill>
              </a:rPr>
              <a:t>(</a:t>
            </a:r>
            <a:r>
              <a:rPr lang="pl-PL" sz="1600" b="1" u="sng" dirty="0" err="1" smtClean="0">
                <a:solidFill>
                  <a:srgbClr val="00B050"/>
                </a:solidFill>
              </a:rPr>
              <a:t>requires</a:t>
            </a:r>
            <a:r>
              <a:rPr lang="pl-PL" sz="1600" b="1" u="sng" dirty="0" smtClean="0">
                <a:solidFill>
                  <a:srgbClr val="00B050"/>
                </a:solidFill>
              </a:rPr>
              <a:t> </a:t>
            </a:r>
            <a:r>
              <a:rPr lang="pl-PL" sz="1600" b="1" u="sng" dirty="0" err="1" smtClean="0">
                <a:solidFill>
                  <a:srgbClr val="00B050"/>
                </a:solidFill>
              </a:rPr>
              <a:t>modular</a:t>
            </a:r>
            <a:r>
              <a:rPr lang="pl-PL" sz="1600" b="1" u="sng" dirty="0" smtClean="0">
                <a:solidFill>
                  <a:srgbClr val="00B050"/>
                </a:solidFill>
              </a:rPr>
              <a:t> design)</a:t>
            </a:r>
            <a:endParaRPr lang="en-US" sz="1600" b="1" u="sng" dirty="0" smtClean="0">
              <a:solidFill>
                <a:srgbClr val="00B050"/>
              </a:solidFill>
            </a:endParaRPr>
          </a:p>
        </p:txBody>
      </p:sp>
      <p:sp>
        <p:nvSpPr>
          <p:cNvPr id="9" name="Strzałka w prawo 8"/>
          <p:cNvSpPr/>
          <p:nvPr/>
        </p:nvSpPr>
        <p:spPr>
          <a:xfrm rot="19295014">
            <a:off x="4629047" y="1936610"/>
            <a:ext cx="717506" cy="65237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45600"/>
      </p:ext>
    </p:extLst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Tap</a:t>
            </a:r>
            <a:r>
              <a:rPr lang="pl-PL" dirty="0" smtClean="0"/>
              <a:t> Point </a:t>
            </a:r>
            <a:r>
              <a:rPr lang="pl-PL" dirty="0" err="1" smtClean="0"/>
              <a:t>requirements</a:t>
            </a:r>
            <a:endParaRPr lang="pl-PL" dirty="0"/>
          </a:p>
        </p:txBody>
      </p:sp>
      <p:sp>
        <p:nvSpPr>
          <p:cNvPr id="13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818965" y="6356350"/>
            <a:ext cx="6145161" cy="365125"/>
          </a:xfrm>
        </p:spPr>
        <p:txBody>
          <a:bodyPr/>
          <a:lstStyle/>
          <a:p>
            <a:r>
              <a:rPr lang="pl-PL" dirty="0" err="1" smtClean="0">
                <a:solidFill>
                  <a:prstClr val="black">
                    <a:tint val="75000"/>
                  </a:prstClr>
                </a:solidFill>
              </a:rPr>
              <a:t>Tap</a:t>
            </a:r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 Point</a:t>
            </a:r>
            <a:endParaRPr lang="sv-SE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0674"/>
              </p:ext>
            </p:extLst>
          </p:nvPr>
        </p:nvGraphicFramePr>
        <p:xfrm>
          <a:off x="1251175" y="1322002"/>
          <a:ext cx="6464594" cy="569668"/>
        </p:xfrm>
        <a:graphic>
          <a:graphicData uri="http://schemas.openxmlformats.org/drawingml/2006/table">
            <a:tbl>
              <a:tblPr/>
              <a:tblGrid>
                <a:gridCol w="1597387"/>
                <a:gridCol w="4867207"/>
              </a:tblGrid>
              <a:tr h="569668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Total number of Tap Points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x 58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0638"/>
              </p:ext>
            </p:extLst>
          </p:nvPr>
        </p:nvGraphicFramePr>
        <p:xfrm>
          <a:off x="2031999" y="1891670"/>
          <a:ext cx="5683770" cy="2343445"/>
        </p:xfrm>
        <a:graphic>
          <a:graphicData uri="http://schemas.openxmlformats.org/drawingml/2006/table">
            <a:tbl>
              <a:tblPr/>
              <a:tblGrid>
                <a:gridCol w="1542988"/>
                <a:gridCol w="4140782"/>
              </a:tblGrid>
              <a:tr h="568108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Two</a:t>
                      </a:r>
                      <a:r>
                        <a:rPr lang="pl-PL" sz="1200" baseline="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frequency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Tap Points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x 30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79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Single frequency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Tap Points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x 28 (14 x 352 MHz &amp; 14 x 704 MHz</a:t>
                      </a:r>
                      <a:r>
                        <a:rPr lang="en-US" sz="1200" dirty="0" smtClean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79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6-way </a:t>
                      </a:r>
                      <a:r>
                        <a:rPr lang="pl-PL" sz="1200" dirty="0" err="1" smtClean="0">
                          <a:latin typeface="+mn-lt"/>
                          <a:ea typeface="Calibri"/>
                          <a:cs typeface="Times New Roman"/>
                        </a:rPr>
                        <a:t>Tap</a:t>
                      </a: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dirty="0" err="1" smtClean="0">
                          <a:latin typeface="+mn-lt"/>
                          <a:ea typeface="Calibri"/>
                          <a:cs typeface="Times New Roman"/>
                        </a:rPr>
                        <a:t>Points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x 36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779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3-way </a:t>
                      </a:r>
                      <a:r>
                        <a:rPr lang="pl-PL" sz="1200" dirty="0" err="1" smtClean="0">
                          <a:latin typeface="+mn-lt"/>
                          <a:ea typeface="Calibri"/>
                          <a:cs typeface="Times New Roman"/>
                        </a:rPr>
                        <a:t>Tap</a:t>
                      </a: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dirty="0" err="1" smtClean="0">
                          <a:latin typeface="+mn-lt"/>
                          <a:ea typeface="Calibri"/>
                          <a:cs typeface="Times New Roman"/>
                        </a:rPr>
                        <a:t>Points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latin typeface="+mn-lt"/>
                          <a:ea typeface="Calibri"/>
                          <a:cs typeface="Times New Roman"/>
                        </a:rPr>
                        <a:t>x 22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539557"/>
              </p:ext>
            </p:extLst>
          </p:nvPr>
        </p:nvGraphicFramePr>
        <p:xfrm>
          <a:off x="1251175" y="4235115"/>
          <a:ext cx="6464594" cy="1668943"/>
        </p:xfrm>
        <a:graphic>
          <a:graphicData uri="http://schemas.openxmlformats.org/drawingml/2006/table">
            <a:tbl>
              <a:tblPr/>
              <a:tblGrid>
                <a:gridCol w="1597387"/>
                <a:gridCol w="4867207"/>
              </a:tblGrid>
              <a:tr h="750824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Total input power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~+30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dBm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 (+27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dBm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 @ 352 MHz  and +27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dBm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 @ 704  MHz)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1187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(with option to increase by 2-3 dB total depending on MO amplifier and final power budged of the PRL =&gt; up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tp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 33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dBm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 total)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959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+mn-lt"/>
                          <a:ea typeface="Calibri"/>
                          <a:cs typeface="Times New Roman"/>
                        </a:rPr>
                        <a:t>Output power</a:t>
                      </a:r>
                      <a:endParaRPr lang="pl-PL" sz="12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~+16 </a:t>
                      </a:r>
                      <a:r>
                        <a:rPr lang="en-US" sz="1200" b="1" dirty="0" err="1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dBm</a:t>
                      </a: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@ 352 MHz </a:t>
                      </a:r>
                      <a:r>
                        <a:rPr lang="pl-PL" sz="12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and</a:t>
                      </a:r>
                      <a:r>
                        <a:rPr lang="pl-PL" sz="12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704 MHz *</a:t>
                      </a:r>
                    </a:p>
                    <a:p>
                      <a:pPr indent="1187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0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(* </a:t>
                      </a:r>
                      <a:r>
                        <a:rPr lang="pl-PL" sz="1200" b="0" u="none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200" b="0" u="none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roviding</a:t>
                      </a:r>
                      <a:r>
                        <a:rPr lang="en-US" sz="1200" b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as much power as possible (+16 </a:t>
                      </a:r>
                      <a:r>
                        <a:rPr lang="en-US" sz="1200" b="0" u="none" dirty="0" err="1" smtClean="0">
                          <a:solidFill>
                            <a:srgbClr val="C00000"/>
                          </a:solidFill>
                          <a:latin typeface="+mn-lt"/>
                        </a:rPr>
                        <a:t>dBm</a:t>
                      </a:r>
                      <a:r>
                        <a:rPr lang="en-US" sz="1200" b="0" u="none" dirty="0" smtClean="0">
                          <a:solidFill>
                            <a:srgbClr val="C00000"/>
                          </a:solidFill>
                          <a:latin typeface="+mn-lt"/>
                        </a:rPr>
                        <a:t> minimum) </a:t>
                      </a:r>
                      <a:r>
                        <a:rPr lang="pl-PL" sz="1200" b="0" u="sng" dirty="0" smtClean="0">
                          <a:solidFill>
                            <a:srgbClr val="C00000"/>
                          </a:solidFill>
                          <a:latin typeface="+mn-lt"/>
                        </a:rPr>
                        <a:t>)</a:t>
                      </a:r>
                      <a:endParaRPr lang="pl-PL" sz="1200" b="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160">
                <a:tc>
                  <a:txBody>
                    <a:bodyPr/>
                    <a:lstStyle/>
                    <a:p>
                      <a:pPr indent="1187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Unwanted signal suppression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1874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&gt; 60 </a:t>
                      </a:r>
                      <a:r>
                        <a:rPr lang="en-US" sz="1200" dirty="0" err="1">
                          <a:latin typeface="+mn-lt"/>
                          <a:ea typeface="Calibri"/>
                          <a:cs typeface="Times New Roman"/>
                        </a:rPr>
                        <a:t>dBc</a:t>
                      </a:r>
                      <a:r>
                        <a:rPr lang="en-US" sz="1200" dirty="0">
                          <a:latin typeface="+mn-lt"/>
                          <a:ea typeface="Calibri"/>
                          <a:cs typeface="Times New Roman"/>
                        </a:rPr>
                        <a:t> between 352 MHz and 704 MHz at each output</a:t>
                      </a:r>
                      <a:endParaRPr lang="pl-PL" sz="12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163288" y="6356350"/>
            <a:ext cx="2133600" cy="365125"/>
          </a:xfrm>
        </p:spPr>
        <p:txBody>
          <a:bodyPr/>
          <a:lstStyle/>
          <a:p>
            <a:pPr defTabSz="914400"/>
            <a:r>
              <a:rPr lang="pl-PL" dirty="0" smtClean="0">
                <a:solidFill>
                  <a:prstClr val="black">
                    <a:tint val="75000"/>
                  </a:prstClr>
                </a:solidFill>
              </a:rPr>
              <a:t>27.04.2018, Warszawa</a:t>
            </a:r>
            <a:endParaRPr lang="sv-S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838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29571</TotalTime>
  <Words>2352</Words>
  <Application>Microsoft Office PowerPoint</Application>
  <PresentationFormat>Pokaz na ekranie (4:3)</PresentationFormat>
  <Paragraphs>973</Paragraphs>
  <Slides>45</Slides>
  <Notes>27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45</vt:i4>
      </vt:variant>
    </vt:vector>
  </HeadingPairs>
  <TitlesOfParts>
    <vt:vector size="54" baseType="lpstr">
      <vt:lpstr>SimSun</vt:lpstr>
      <vt:lpstr>Arial</vt:lpstr>
      <vt:lpstr>Calibri</vt:lpstr>
      <vt:lpstr>Cambria Math</vt:lpstr>
      <vt:lpstr>Symbol</vt:lpstr>
      <vt:lpstr>Times New Roman</vt:lpstr>
      <vt:lpstr>Wingdings</vt:lpstr>
      <vt:lpstr>ESS Core Powerpoint</vt:lpstr>
      <vt:lpstr>Obraz - mapa bitowa</vt:lpstr>
      <vt:lpstr>Tap Point story</vt:lpstr>
      <vt:lpstr>PRL RF system concept</vt:lpstr>
      <vt:lpstr>PRL RF system concept</vt:lpstr>
      <vt:lpstr>PRL RF system concept</vt:lpstr>
      <vt:lpstr>PRL RF system concept</vt:lpstr>
      <vt:lpstr>PRL layout</vt:lpstr>
      <vt:lpstr>PRL layout</vt:lpstr>
      <vt:lpstr>PRL layout</vt:lpstr>
      <vt:lpstr>Tap Point requirements</vt:lpstr>
      <vt:lpstr>Tap Point configuration list</vt:lpstr>
      <vt:lpstr>Tap Point configuration list</vt:lpstr>
      <vt:lpstr>Tap Point mechanical design</vt:lpstr>
      <vt:lpstr>Tap Point mechanical design</vt:lpstr>
      <vt:lpstr>Tap Point 3D implementation</vt:lpstr>
      <vt:lpstr>Tap Point 3D implementation</vt:lpstr>
      <vt:lpstr>Tap Point 3D implementation</vt:lpstr>
      <vt:lpstr>Tap Point -&gt; mounting plate</vt:lpstr>
      <vt:lpstr>Tap Point -&gt; Junction Box</vt:lpstr>
      <vt:lpstr>Tap Point -&gt; Junction Box</vt:lpstr>
      <vt:lpstr>Tap Point -&gt; PRL Split Box</vt:lpstr>
      <vt:lpstr>Tap Point -&gt; PRL Split Box</vt:lpstr>
      <vt:lpstr>Tap Point -&gt; PRL Split Box - concept</vt:lpstr>
      <vt:lpstr>Tap Point -&gt; PRL Split Box - concept</vt:lpstr>
      <vt:lpstr>Tap Point -&gt; PRL Split Box - concept</vt:lpstr>
      <vt:lpstr>Tap Point -&gt; PRL Split Box - concept</vt:lpstr>
      <vt:lpstr>Tap Point -&gt; PRL Split Box - concept</vt:lpstr>
      <vt:lpstr>Tap Point -&gt; PRL Split Box - design</vt:lpstr>
      <vt:lpstr>Tap Point -&gt; PRL Split Box - design</vt:lpstr>
      <vt:lpstr>Tap Point -&gt; PRL Split Box - design</vt:lpstr>
      <vt:lpstr>Tap Point -&gt; PRL Split Box - design</vt:lpstr>
      <vt:lpstr>Tap Point -&gt; PRL Split Box - design</vt:lpstr>
      <vt:lpstr>Tap Point -&gt; PRL Split Box - design</vt:lpstr>
      <vt:lpstr>Tap Point -&gt; PRL Split Box - design</vt:lpstr>
      <vt:lpstr>Tap Point -&gt; PRL Split Box - design</vt:lpstr>
      <vt:lpstr>Tap Point -&gt; PRL Split Box - design</vt:lpstr>
      <vt:lpstr>Tap Point -&gt; PRL Split Box - design</vt:lpstr>
      <vt:lpstr>Tap Point -&gt; PRL Split Box - design</vt:lpstr>
      <vt:lpstr>Tap Point -&gt; PRL Split Box - design</vt:lpstr>
      <vt:lpstr>Tap Point -&gt; PRL Split Box - design</vt:lpstr>
      <vt:lpstr>Tap Point -&gt; prototype</vt:lpstr>
      <vt:lpstr>Tap Point -&gt; prototype</vt:lpstr>
      <vt:lpstr>Tap Point -&gt; prototype</vt:lpstr>
      <vt:lpstr>Tap Point -&gt; prototype</vt:lpstr>
      <vt:lpstr>Tap Point -&gt; status</vt:lpstr>
      <vt:lpstr>Tap Point -&gt; status</vt:lpstr>
    </vt:vector>
  </TitlesOfParts>
  <Company>European Spallation Source ESS 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&lt;Project/topic&gt;</dc:title>
  <dc:creator>Mats Lindroos</dc:creator>
  <cp:lastModifiedBy>Mat</cp:lastModifiedBy>
  <cp:revision>678</cp:revision>
  <cp:lastPrinted>2016-04-21T06:02:55Z</cp:lastPrinted>
  <dcterms:created xsi:type="dcterms:W3CDTF">2015-03-24T10:23:58Z</dcterms:created>
  <dcterms:modified xsi:type="dcterms:W3CDTF">2018-04-27T08:29:03Z</dcterms:modified>
</cp:coreProperties>
</file>