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80" r:id="rId4"/>
    <p:sldId id="288" r:id="rId5"/>
    <p:sldId id="279" r:id="rId6"/>
    <p:sldId id="282" r:id="rId7"/>
    <p:sldId id="290" r:id="rId8"/>
    <p:sldId id="283" r:id="rId9"/>
    <p:sldId id="287" r:id="rId10"/>
    <p:sldId id="289" r:id="rId11"/>
    <p:sldId id="285" r:id="rId12"/>
    <p:sldId id="286" r:id="rId13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4" autoAdjust="0"/>
  </p:normalViewPr>
  <p:slideViewPr>
    <p:cSldViewPr snapToGrid="0" snapToObjects="1">
      <p:cViewPr varScale="1">
        <p:scale>
          <a:sx n="114" d="100"/>
          <a:sy n="114" d="100"/>
        </p:scale>
        <p:origin x="11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0BC0-79BF-46A5-B3E9-FB31A691C667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359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t>4/26/2018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3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3773"/>
            <a:ext cx="10363200" cy="223074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0059FF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30"/>
            <a:ext cx="8534400" cy="1752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Click to edit Master subtitle style</a:t>
            </a:r>
            <a:endParaRPr lang="sv-S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5603" y="6356357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0240" y="6356357"/>
            <a:ext cx="652392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11" name="Picture 2" descr="Znalezione obrazy dla zapytania ise p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648" y="730389"/>
            <a:ext cx="811487" cy="447359"/>
          </a:xfrm>
          <a:prstGeom prst="rect">
            <a:avLst/>
          </a:prstGeom>
          <a:noFill/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031" y="609482"/>
            <a:ext cx="2395537" cy="622046"/>
          </a:xfrm>
          <a:prstGeom prst="rect">
            <a:avLst/>
          </a:prstGeom>
        </p:spPr>
      </p:pic>
      <p:pic>
        <p:nvPicPr>
          <p:cNvPr id="16" name="Picture 4" descr="https://europeanspallationsource.se/sites/default/files/ess_logo_frugal_blue_cmyk_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475" y="431316"/>
            <a:ext cx="1818255" cy="9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658"/>
            <a:ext cx="12192000" cy="938103"/>
          </a:xfrm>
          <a:prstGeom prst="rect">
            <a:avLst/>
          </a:prstGeom>
          <a:solidFill>
            <a:srgbClr val="0059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sz="18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526"/>
            <a:ext cx="10972800" cy="497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7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3603" y="6356357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345440" y="-658"/>
            <a:ext cx="11501120" cy="938103"/>
          </a:xfrm>
          <a:prstGeom prst="rect">
            <a:avLst/>
          </a:prstGeom>
        </p:spPr>
        <p:txBody>
          <a:bodyPr anchor="ctr" anchorCtr="0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2521" y="6356357"/>
            <a:ext cx="665164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PRL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MO to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Tunnel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D. Sikora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Znalezione obrazy dla zapytania ise p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2232" y="6341245"/>
            <a:ext cx="689719" cy="38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2899" y="1152526"/>
            <a:ext cx="5651500" cy="497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261415" y="1152526"/>
            <a:ext cx="5651500" cy="497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ktangel 6"/>
          <p:cNvSpPr/>
          <p:nvPr userDrawn="1"/>
        </p:nvSpPr>
        <p:spPr>
          <a:xfrm>
            <a:off x="0" y="-658"/>
            <a:ext cx="12192000" cy="938103"/>
          </a:xfrm>
          <a:prstGeom prst="rect">
            <a:avLst/>
          </a:prstGeom>
          <a:solidFill>
            <a:srgbClr val="0059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sz="18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345440" y="-658"/>
            <a:ext cx="11501120" cy="938103"/>
          </a:xfrm>
          <a:prstGeom prst="rect">
            <a:avLst/>
          </a:prstGeom>
        </p:spPr>
        <p:txBody>
          <a:bodyPr anchor="ctr" anchorCtr="0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217717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3603" y="6356357"/>
            <a:ext cx="133894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2521" y="6356357"/>
            <a:ext cx="665164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PRL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MO to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Tunnel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D. Sikora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Znalezione obrazy dla zapytania ise p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2232" y="6341245"/>
            <a:ext cx="689719" cy="38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823" y="6356357"/>
            <a:ext cx="4341089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PRL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MO to </a:t>
            </a:r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Tunnel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D. Sikora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PRL MO to Tunnel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95600" y="3981997"/>
            <a:ext cx="6400800" cy="1752600"/>
          </a:xfrm>
        </p:spPr>
        <p:txBody>
          <a:bodyPr/>
          <a:lstStyle/>
          <a:p>
            <a:r>
              <a:rPr lang="en-US" noProof="0" dirty="0" smtClean="0"/>
              <a:t>Dominik Sikora</a:t>
            </a:r>
          </a:p>
          <a:p>
            <a:r>
              <a:rPr lang="pl-PL" noProof="0" dirty="0" smtClean="0"/>
              <a:t>Critical Design </a:t>
            </a:r>
            <a:r>
              <a:rPr lang="pl-PL" noProof="0" dirty="0" err="1" smtClean="0"/>
              <a:t>Review</a:t>
            </a:r>
            <a:endParaRPr lang="en-US" noProof="0" dirty="0" smtClean="0"/>
          </a:p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.0</a:t>
            </a:r>
            <a:r>
              <a:rPr lang="pl-PL" noProof="0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.2018</a:t>
            </a:r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pl-PL" noProof="0" dirty="0" smtClean="0">
                <a:solidFill>
                  <a:prstClr val="black">
                    <a:tint val="75000"/>
                  </a:prstClr>
                </a:solidFill>
              </a:rPr>
              <a:t>Lund</a:t>
            </a:r>
            <a:endParaRPr lang="en-US" noProof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152526"/>
            <a:ext cx="5019413" cy="4973638"/>
          </a:xfrm>
        </p:spPr>
        <p:txBody>
          <a:bodyPr/>
          <a:lstStyle/>
          <a:p>
            <a:r>
              <a:rPr lang="en-US" dirty="0" smtClean="0"/>
              <a:t>Layout proposal:</a:t>
            </a:r>
          </a:p>
          <a:p>
            <a:pPr lvl="1"/>
            <a:r>
              <a:rPr lang="en-US" dirty="0" smtClean="0"/>
              <a:t>19” box with band-pass combiner, phase drifts compensation system and diagnostics in the MO channel rack</a:t>
            </a:r>
          </a:p>
          <a:p>
            <a:pPr lvl="1"/>
            <a:r>
              <a:rPr lang="pl-PL" dirty="0" smtClean="0"/>
              <a:t>10U of high for </a:t>
            </a:r>
            <a:r>
              <a:rPr lang="en-US" dirty="0" smtClean="0"/>
              <a:t>RF amplifier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en-US" dirty="0" smtClean="0"/>
              <a:t>can be in the MO channel rack or in the middle rack</a:t>
            </a:r>
            <a:endParaRPr lang="pl-PL" dirty="0" smtClean="0"/>
          </a:p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and High Power Amplifier </a:t>
            </a:r>
            <a:r>
              <a:rPr lang="en-US" dirty="0" smtClean="0"/>
              <a:t>Racks</a:t>
            </a:r>
            <a:r>
              <a:rPr lang="pl-PL" dirty="0" smtClean="0"/>
              <a:t> (2)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09289" y="1167638"/>
            <a:ext cx="6162955" cy="49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power amplifier</a:t>
            </a:r>
            <a:r>
              <a:rPr lang="pl-PL" dirty="0" smtClean="0"/>
              <a:t>s</a:t>
            </a:r>
            <a:r>
              <a:rPr lang="en-US" dirty="0" smtClean="0"/>
              <a:t> selection</a:t>
            </a:r>
          </a:p>
          <a:p>
            <a:r>
              <a:rPr lang="en-US" dirty="0" smtClean="0"/>
              <a:t>Eventually </a:t>
            </a:r>
            <a:r>
              <a:rPr lang="en-US" dirty="0" err="1" smtClean="0"/>
              <a:t>bandpass</a:t>
            </a:r>
            <a:r>
              <a:rPr lang="en-US" dirty="0" smtClean="0"/>
              <a:t> combiner design</a:t>
            </a:r>
            <a:endParaRPr lang="en-US" dirty="0" smtClean="0"/>
          </a:p>
          <a:p>
            <a:r>
              <a:rPr lang="en-US" dirty="0" smtClean="0"/>
              <a:t>MO racks arrangement</a:t>
            </a:r>
          </a:p>
          <a:p>
            <a:r>
              <a:rPr lang="en-US" dirty="0" smtClean="0"/>
              <a:t>Interface with ICS for monitoring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Tasks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</p:spTree>
    <p:extLst>
      <p:ext uri="{BB962C8B-B14F-4D97-AF65-F5344CB8AC3E}">
        <p14:creationId xmlns:p14="http://schemas.microsoft.com/office/powerpoint/2010/main" val="24748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3229760"/>
            <a:ext cx="10972800" cy="28964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</p:spTree>
    <p:extLst>
      <p:ext uri="{BB962C8B-B14F-4D97-AF65-F5344CB8AC3E}">
        <p14:creationId xmlns:p14="http://schemas.microsoft.com/office/powerpoint/2010/main" val="510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 to </a:t>
            </a:r>
            <a:r>
              <a:rPr lang="pl-PL" dirty="0" err="1" smtClean="0"/>
              <a:t>Tunnel</a:t>
            </a:r>
            <a:r>
              <a:rPr lang="pl-PL" dirty="0" smtClean="0"/>
              <a:t> Distribution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</a:t>
            </a:r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D. Sikora</a:t>
            </a:r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68" y="1182026"/>
            <a:ext cx="10972800" cy="4914635"/>
          </a:xfrm>
          <a:prstGeom prst="rect">
            <a:avLst/>
          </a:prstGeom>
        </p:spPr>
      </p:pic>
      <p:sp>
        <p:nvSpPr>
          <p:cNvPr id="7" name="Prostokąt zaokrąglony 6"/>
          <p:cNvSpPr/>
          <p:nvPr/>
        </p:nvSpPr>
        <p:spPr>
          <a:xfrm>
            <a:off x="4513991" y="1686186"/>
            <a:ext cx="2016302" cy="31039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152526"/>
            <a:ext cx="7787780" cy="4973638"/>
          </a:xfrm>
        </p:spPr>
        <p:txBody>
          <a:bodyPr/>
          <a:lstStyle/>
          <a:p>
            <a:r>
              <a:rPr lang="en-US" dirty="0" smtClean="0"/>
              <a:t>PRL Main Line needs:</a:t>
            </a:r>
          </a:p>
          <a:p>
            <a:pPr lvl="1"/>
            <a:r>
              <a:rPr lang="en-US" sz="2000" dirty="0" smtClean="0"/>
              <a:t>48-51 dBm @352.21 MHz,</a:t>
            </a:r>
          </a:p>
          <a:p>
            <a:pPr lvl="1"/>
            <a:r>
              <a:rPr lang="en-US" sz="2000" dirty="0" smtClean="0"/>
              <a:t>49-52 dBm @704.42 MHz</a:t>
            </a:r>
          </a:p>
          <a:p>
            <a:r>
              <a:rPr lang="en-US" dirty="0" smtClean="0"/>
              <a:t>Two</a:t>
            </a:r>
            <a:r>
              <a:rPr lang="en-US" dirty="0" smtClean="0"/>
              <a:t> narrowband high power amplifiers</a:t>
            </a:r>
          </a:p>
          <a:p>
            <a:pPr lvl="1"/>
            <a:r>
              <a:rPr lang="en-US" sz="2000" dirty="0" smtClean="0"/>
              <a:t>Advantages compared to one wideband amplifier: better phase noise, no MO reference intermodulation effects, cost</a:t>
            </a:r>
          </a:p>
          <a:p>
            <a:pPr lvl="1"/>
            <a:r>
              <a:rPr lang="en-US" dirty="0" err="1" smtClean="0"/>
              <a:t>Bandpass</a:t>
            </a:r>
            <a:r>
              <a:rPr lang="en-US" dirty="0" smtClean="0"/>
              <a:t> combiner design can pose difficulties but we want it from the company with the amplifiers</a:t>
            </a:r>
            <a:endParaRPr lang="en-US" sz="2000" dirty="0" smtClean="0"/>
          </a:p>
          <a:p>
            <a:pPr lvl="1"/>
            <a:r>
              <a:rPr lang="en-US" sz="2000" dirty="0" smtClean="0"/>
              <a:t>Phase drifts can be different</a:t>
            </a:r>
            <a:r>
              <a:rPr lang="en-US" dirty="0" smtClean="0"/>
              <a:t>, so active compensation needed</a:t>
            </a:r>
            <a:endParaRPr lang="en-US" dirty="0" smtClean="0"/>
          </a:p>
          <a:p>
            <a:pPr lvl="1"/>
            <a:r>
              <a:rPr lang="en-US" sz="2000" dirty="0" smtClean="0"/>
              <a:t>Diagnostics: output power level and output VSWR monitoring</a:t>
            </a:r>
            <a:endParaRPr lang="en-US" dirty="0" smtClean="0"/>
          </a:p>
          <a:p>
            <a:r>
              <a:rPr lang="en-US" sz="2400" dirty="0" smtClean="0"/>
              <a:t>Several companies asked for the amplifier stage</a:t>
            </a:r>
            <a:r>
              <a:rPr lang="pl-PL" sz="2400" smtClean="0"/>
              <a:t> system</a:t>
            </a:r>
            <a:r>
              <a:rPr lang="en-US" sz="2400" smtClean="0"/>
              <a:t> </a:t>
            </a:r>
            <a:r>
              <a:rPr lang="en-US" sz="2400" dirty="0" smtClean="0"/>
              <a:t>(R&amp;S, HBH, </a:t>
            </a:r>
            <a:r>
              <a:rPr lang="en-US" sz="2400" dirty="0" err="1" smtClean="0"/>
              <a:t>Popek</a:t>
            </a:r>
            <a:r>
              <a:rPr lang="en-US" sz="2400" dirty="0" smtClean="0"/>
              <a:t>, Microwave Amps …)</a:t>
            </a:r>
          </a:p>
          <a:p>
            <a:pPr lvl="1"/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</a:t>
            </a:r>
            <a:r>
              <a:rPr lang="en-US" dirty="0" smtClean="0"/>
              <a:t>Amplifier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(1)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11" name="Obraz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453390" y="1370318"/>
            <a:ext cx="2964330" cy="44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152526"/>
            <a:ext cx="5908646" cy="4973638"/>
          </a:xfrm>
        </p:spPr>
        <p:txBody>
          <a:bodyPr/>
          <a:lstStyle/>
          <a:p>
            <a:r>
              <a:rPr lang="en-US" dirty="0" smtClean="0"/>
              <a:t>Phase noise measurements of R&amp;S SSA BBA150 wideband amplifier done by Anders Svensson</a:t>
            </a:r>
          </a:p>
          <a:p>
            <a:pPr lvl="1"/>
            <a:r>
              <a:rPr lang="en-US" dirty="0" smtClean="0"/>
              <a:t>60 fs of jitter already met the requirements (100 fs of output signal) but spikes and high phase noise floor could be better</a:t>
            </a:r>
          </a:p>
          <a:p>
            <a:r>
              <a:rPr lang="en-US" dirty="0" smtClean="0"/>
              <a:t>Amplifier stage requirements:</a:t>
            </a:r>
          </a:p>
          <a:p>
            <a:pPr lvl="1"/>
            <a:r>
              <a:rPr lang="en-US" dirty="0" smtClean="0"/>
              <a:t>Additive phase noise: 40 fs of jitter (MO signals jitter: 60 fs from spec)</a:t>
            </a:r>
          </a:p>
          <a:p>
            <a:pPr lvl="1"/>
            <a:r>
              <a:rPr lang="en-US" dirty="0" smtClean="0"/>
              <a:t>Main output power: 51 dBm @352.21 MHz, 52 dBm @704.42 MHz at the main output</a:t>
            </a:r>
          </a:p>
          <a:p>
            <a:pPr lvl="1"/>
            <a:r>
              <a:rPr lang="en-US" dirty="0" smtClean="0"/>
              <a:t>Amplifiers power: 52 dBm @352.21 MHz, 53 dBm @704.42 MHz due to </a:t>
            </a:r>
            <a:r>
              <a:rPr lang="en-US" dirty="0" err="1" smtClean="0"/>
              <a:t>bandpass</a:t>
            </a:r>
            <a:r>
              <a:rPr lang="en-US" dirty="0" smtClean="0"/>
              <a:t> combiner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Amplifier</a:t>
            </a:r>
            <a:r>
              <a:rPr lang="pl-PL" dirty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(2)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PRL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 to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Tunnel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Distribution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, D. Sikora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24323" y="1420557"/>
            <a:ext cx="5146430" cy="40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152526"/>
            <a:ext cx="7645167" cy="4973638"/>
          </a:xfrm>
        </p:spPr>
        <p:txBody>
          <a:bodyPr/>
          <a:lstStyle/>
          <a:p>
            <a:r>
              <a:rPr lang="en-US" dirty="0" smtClean="0"/>
              <a:t>Length from MO to the main line: 30m</a:t>
            </a:r>
          </a:p>
          <a:p>
            <a:r>
              <a:rPr lang="en-US" dirty="0" smtClean="0"/>
              <a:t>Cable type: 7/8” LCF78-50JA (3 cables with one spare)</a:t>
            </a:r>
          </a:p>
          <a:p>
            <a:pPr lvl="1"/>
            <a:r>
              <a:rPr lang="en-US" sz="2000" dirty="0" smtClean="0"/>
              <a:t>Power loss: 0.95 dB @704 MHz and 0.65 dB @352 MHz</a:t>
            </a:r>
          </a:p>
          <a:p>
            <a:pPr lvl="1"/>
            <a:r>
              <a:rPr lang="en-US" sz="2000" dirty="0" smtClean="0"/>
              <a:t>Phase drift: 0.18 </a:t>
            </a:r>
            <a:r>
              <a:rPr lang="en-US" sz="2000" dirty="0" err="1" smtClean="0"/>
              <a:t>deg</a:t>
            </a:r>
            <a:r>
              <a:rPr lang="en-US" sz="2000" dirty="0" smtClean="0"/>
              <a:t>/K @704 MHz and 0.09 </a:t>
            </a:r>
            <a:r>
              <a:rPr lang="en-US" sz="2000" dirty="0" err="1" smtClean="0"/>
              <a:t>deg</a:t>
            </a:r>
            <a:r>
              <a:rPr lang="en-US" sz="2000" dirty="0" smtClean="0"/>
              <a:t>/K @352 MHz (~23 fs/K</a:t>
            </a:r>
            <a:r>
              <a:rPr lang="en-US" dirty="0" smtClean="0"/>
              <a:t>/m)</a:t>
            </a:r>
            <a:endParaRPr lang="en-US" sz="2000" dirty="0" smtClean="0"/>
          </a:p>
          <a:p>
            <a:r>
              <a:rPr lang="en-US" dirty="0" smtClean="0"/>
              <a:t>Cable and amplifiers are sources of phase drifts</a:t>
            </a:r>
          </a:p>
          <a:p>
            <a:r>
              <a:rPr lang="en-US" dirty="0" smtClean="0"/>
              <a:t>Active compensation needed</a:t>
            </a:r>
            <a:endParaRPr lang="en-US" dirty="0" smtClean="0"/>
          </a:p>
          <a:p>
            <a:r>
              <a:rPr lang="en-US" dirty="0" smtClean="0"/>
              <a:t>Phase drift </a:t>
            </a:r>
            <a:r>
              <a:rPr lang="en-US" dirty="0" smtClean="0"/>
              <a:t>r</a:t>
            </a:r>
            <a:r>
              <a:rPr lang="en-US" dirty="0" smtClean="0"/>
              <a:t>equirements for MO to tunnel distribution:</a:t>
            </a:r>
          </a:p>
          <a:p>
            <a:pPr lvl="1"/>
            <a:r>
              <a:rPr lang="en-US" sz="2000" dirty="0" smtClean="0"/>
              <a:t>0.1 degree between </a:t>
            </a:r>
            <a:r>
              <a:rPr lang="en-US" dirty="0" smtClean="0"/>
              <a:t>MO references (due</a:t>
            </a:r>
            <a:r>
              <a:rPr lang="en-US" dirty="0" smtClean="0"/>
              <a:t> to frequency change of reference along the machine)</a:t>
            </a:r>
            <a:endParaRPr lang="en-US" sz="2000" dirty="0" smtClean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Media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7" name="Obraz 6" descr="http://awbroadcast.com/wp-content/uploads/2011/10/p-177-p-175-20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59" y="1231059"/>
            <a:ext cx="3237769" cy="189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152526"/>
                <a:ext cx="7468998" cy="4973638"/>
              </a:xfrm>
            </p:spPr>
            <p:txBody>
              <a:bodyPr/>
              <a:lstStyle/>
              <a:p>
                <a:r>
                  <a:rPr lang="en-US" dirty="0" smtClean="0"/>
                  <a:t>Additional 7/8” cable with the same length and in the same environment like main 7/8” cable</a:t>
                </a:r>
                <a:endParaRPr lang="en-US" dirty="0" smtClean="0"/>
              </a:p>
              <a:p>
                <a:r>
                  <a:rPr lang="en-US" dirty="0" smtClean="0"/>
                  <a:t>Full </a:t>
                </a:r>
                <a:r>
                  <a:rPr lang="en-US" dirty="0" smtClean="0"/>
                  <a:t>phase drift compensation</a:t>
                </a:r>
              </a:p>
              <a:p>
                <a:pPr lvl="1"/>
                <a:r>
                  <a:rPr lang="en-US" sz="2000" dirty="0"/>
                  <a:t>This solution compensate phase </a:t>
                </a:r>
                <a:r>
                  <a:rPr lang="en-US" sz="2000" dirty="0" smtClean="0"/>
                  <a:t>drifts </a:t>
                </a:r>
                <a:r>
                  <a:rPr lang="en-US" sz="2000" dirty="0"/>
                  <a:t>between MO and </a:t>
                </a:r>
                <a:r>
                  <a:rPr lang="en-US" sz="2000" dirty="0" smtClean="0"/>
                  <a:t>the main </a:t>
                </a:r>
                <a:r>
                  <a:rPr lang="en-US" sz="2000" dirty="0" smtClean="0"/>
                  <a:t>line input</a:t>
                </a:r>
              </a:p>
              <a:p>
                <a:pPr lvl="1"/>
                <a:r>
                  <a:rPr lang="en-US" sz="2000" dirty="0" smtClean="0"/>
                  <a:t>Phase shifters at each reference </a:t>
                </a:r>
                <a:r>
                  <a:rPr lang="en-US" sz="2000" dirty="0" smtClean="0"/>
                  <a:t>signal for active compensation</a:t>
                </a:r>
              </a:p>
              <a:p>
                <a:pPr lvl="1"/>
                <a:r>
                  <a:rPr lang="en-US" dirty="0"/>
                  <a:t>Phase drifting components marked red and phase stable components marked </a:t>
                </a:r>
                <a:r>
                  <a:rPr lang="en-US" dirty="0" smtClean="0"/>
                  <a:t>green (temperature </a:t>
                </a:r>
                <a:r>
                  <a:rPr lang="en-US" dirty="0"/>
                  <a:t>stabilization and sealing)</a:t>
                </a:r>
              </a:p>
              <a:p>
                <a:pPr lvl="1"/>
                <a:r>
                  <a:rPr lang="en-US" sz="2000" dirty="0" smtClean="0"/>
                  <a:t>Phase </a:t>
                </a:r>
                <a:r>
                  <a:rPr lang="en-US" sz="2000" dirty="0" smtClean="0"/>
                  <a:t>drifts of both references compensated </a:t>
                </a:r>
                <a:r>
                  <a:rPr lang="en-US" sz="2000" dirty="0" smtClean="0"/>
                  <a:t>separately</a:t>
                </a:r>
                <a:endParaRPr lang="en-US" sz="2000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𝑃𝑅𝐿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𝐼𝑁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_704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(∆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= const.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𝑃𝑅𝐿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𝐼𝑁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_352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(∆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= const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152526"/>
                <a:ext cx="7468998" cy="4973638"/>
              </a:xfrm>
              <a:blipFill rotWithShape="0">
                <a:blip r:embed="rId2"/>
                <a:stretch>
                  <a:fillRect l="-1061" t="-980" r="-327" b="-37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Drift Compensation </a:t>
            </a:r>
            <a:r>
              <a:rPr lang="en-US" dirty="0" smtClean="0"/>
              <a:t>(</a:t>
            </a:r>
            <a:r>
              <a:rPr lang="pl-PL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9" y="567875"/>
            <a:ext cx="3767961" cy="61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152526"/>
                <a:ext cx="7468998" cy="49736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𝑃𝑅𝐿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_704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(∆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const.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𝑃𝑅𝐿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_352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(∆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const.</a:t>
                </a:r>
                <a:endParaRPr lang="en-US" sz="2000" dirty="0"/>
              </a:p>
              <a:p>
                <a:endParaRPr lang="pl-PL" sz="2000" dirty="0" smtClean="0"/>
              </a:p>
              <a:p>
                <a:r>
                  <a:rPr lang="en-US" sz="2000" dirty="0" smtClean="0"/>
                  <a:t>PD2 measure </a:t>
                </a:r>
                <a:r>
                  <a:rPr lang="en-US" sz="2000" dirty="0"/>
                  <a:t>phase drifts of the </a:t>
                </a:r>
                <a:r>
                  <a:rPr lang="en-US" sz="2000" dirty="0" smtClean="0"/>
                  <a:t>amplifier </a:t>
                </a:r>
                <a:r>
                  <a:rPr lang="en-US" sz="2000" dirty="0"/>
                  <a:t>and the coaxial </a:t>
                </a:r>
                <a:r>
                  <a:rPr lang="en-US" sz="2000" dirty="0" smtClean="0"/>
                  <a:t>cable</a:t>
                </a:r>
                <a:r>
                  <a:rPr lang="pl-PL" sz="2000" dirty="0" smtClean="0"/>
                  <a:t> @704.42 MHz</a:t>
                </a:r>
              </a:p>
              <a:p>
                <a:r>
                  <a:rPr lang="en-US" sz="2000" dirty="0" smtClean="0"/>
                  <a:t>PD3 measure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amplifier </a:t>
                </a:r>
                <a:r>
                  <a:rPr lang="en-US" sz="2000" dirty="0"/>
                  <a:t>phase </a:t>
                </a:r>
                <a:r>
                  <a:rPr lang="en-US" sz="2000" dirty="0" smtClean="0"/>
                  <a:t>drifts</a:t>
                </a:r>
                <a:r>
                  <a:rPr lang="pl-PL" sz="2000" dirty="0" smtClean="0"/>
                  <a:t> @704.42 MHz</a:t>
                </a:r>
              </a:p>
              <a:p>
                <a:endParaRPr lang="pl-PL" sz="2000" dirty="0"/>
              </a:p>
              <a:p>
                <a:r>
                  <a:rPr lang="en-US" sz="2000" dirty="0" smtClean="0"/>
                  <a:t>PD4 measure </a:t>
                </a:r>
                <a:r>
                  <a:rPr lang="en-US" sz="2000" dirty="0"/>
                  <a:t>phase drifts of the </a:t>
                </a:r>
                <a:r>
                  <a:rPr lang="en-US" sz="2000" dirty="0" smtClean="0"/>
                  <a:t>amplifier </a:t>
                </a:r>
                <a:r>
                  <a:rPr lang="en-US" sz="2000" dirty="0"/>
                  <a:t>and the coaxial </a:t>
                </a:r>
                <a:r>
                  <a:rPr lang="en-US" sz="2000" dirty="0" smtClean="0"/>
                  <a:t>cable </a:t>
                </a:r>
                <a:r>
                  <a:rPr lang="pl-PL" sz="2000" dirty="0" smtClean="0"/>
                  <a:t>@</a:t>
                </a:r>
                <a:r>
                  <a:rPr lang="en-US" sz="2000" dirty="0" smtClean="0"/>
                  <a:t>352.21 MHz</a:t>
                </a:r>
                <a:endParaRPr lang="pl-PL" sz="2000" dirty="0" smtClean="0"/>
              </a:p>
              <a:p>
                <a:r>
                  <a:rPr lang="en-US" sz="2000" dirty="0" smtClean="0"/>
                  <a:t>PD5 measure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amplifier </a:t>
                </a:r>
                <a:r>
                  <a:rPr lang="en-US" sz="2000" dirty="0"/>
                  <a:t>phase drifts </a:t>
                </a:r>
                <a:r>
                  <a:rPr lang="pl-PL" sz="2000" dirty="0" smtClean="0"/>
                  <a:t>@</a:t>
                </a:r>
                <a:r>
                  <a:rPr lang="en-US" sz="2000" dirty="0" smtClean="0"/>
                  <a:t>352.21 MHz</a:t>
                </a:r>
                <a:endParaRPr lang="pl-PL" sz="2000" dirty="0" smtClean="0"/>
              </a:p>
              <a:p>
                <a:endParaRPr lang="pl-PL" sz="2000" dirty="0"/>
              </a:p>
              <a:p>
                <a:r>
                  <a:rPr lang="pl-PL" sz="2000" dirty="0" smtClean="0"/>
                  <a:t>PD1 </a:t>
                </a:r>
                <a:r>
                  <a:rPr lang="en-US" sz="2000" dirty="0"/>
                  <a:t>phase detector measure phase drifts between MO references to have </a:t>
                </a:r>
                <a:r>
                  <a:rPr lang="en-US" sz="2000" dirty="0" smtClean="0"/>
                  <a:t>diagnostic</a:t>
                </a:r>
                <a:r>
                  <a:rPr lang="pl-PL" sz="2000" dirty="0" smtClean="0"/>
                  <a:t> of MO</a:t>
                </a:r>
                <a:endParaRPr lang="pl-PL" sz="2000" dirty="0"/>
              </a:p>
            </p:txBody>
          </p:sp>
        </mc:Choice>
        <mc:Fallback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152526"/>
                <a:ext cx="7468998" cy="4973638"/>
              </a:xfrm>
              <a:blipFill rotWithShape="0">
                <a:blip r:embed="rId2"/>
                <a:stretch>
                  <a:fillRect l="-735" b="-2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Drift Compensation </a:t>
            </a:r>
            <a:r>
              <a:rPr lang="en-US" dirty="0" smtClean="0"/>
              <a:t>(</a:t>
            </a:r>
            <a:r>
              <a:rPr lang="pl-PL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9" y="567875"/>
            <a:ext cx="3767961" cy="61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1152526"/>
            <a:ext cx="8696151" cy="4973638"/>
          </a:xfrm>
        </p:spPr>
        <p:txBody>
          <a:bodyPr/>
          <a:lstStyle/>
          <a:p>
            <a:r>
              <a:rPr lang="en-US" dirty="0" smtClean="0"/>
              <a:t>Prototype:</a:t>
            </a:r>
          </a:p>
          <a:p>
            <a:pPr lvl="1"/>
            <a:r>
              <a:rPr lang="en-US" sz="2000" dirty="0" err="1" smtClean="0"/>
              <a:t>Conectorized</a:t>
            </a:r>
            <a:r>
              <a:rPr lang="en-US" sz="2000" dirty="0" smtClean="0"/>
              <a:t> RF sub-components (directional couplers, power splitters, low- and </a:t>
            </a:r>
            <a:r>
              <a:rPr lang="en-US" sz="2000" dirty="0" err="1" smtClean="0"/>
              <a:t>highpass</a:t>
            </a:r>
            <a:r>
              <a:rPr lang="en-US" sz="2000" dirty="0" smtClean="0"/>
              <a:t> filters, combiner) ordered</a:t>
            </a:r>
          </a:p>
          <a:p>
            <a:pPr lvl="1"/>
            <a:r>
              <a:rPr lang="en-US" dirty="0" smtClean="0"/>
              <a:t>Phase drifts compensation </a:t>
            </a:r>
            <a:r>
              <a:rPr lang="en-US" sz="2000" dirty="0" smtClean="0"/>
              <a:t>is being preparing</a:t>
            </a:r>
          </a:p>
          <a:p>
            <a:pPr lvl="1"/>
            <a:r>
              <a:rPr lang="en-US" sz="2000" dirty="0" smtClean="0"/>
              <a:t>Final prototype results to proof the concept – July</a:t>
            </a:r>
            <a:r>
              <a:rPr lang="en-US" dirty="0" smtClean="0"/>
              <a:t>/A</a:t>
            </a:r>
            <a:r>
              <a:rPr lang="en-US" sz="2000" dirty="0" smtClean="0"/>
              <a:t>ugust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Final version:</a:t>
            </a:r>
          </a:p>
          <a:p>
            <a:pPr lvl="1"/>
            <a:r>
              <a:rPr lang="en-US" sz="2000" dirty="0" smtClean="0"/>
              <a:t>PCB and housing design of compact sub-modules – July/August</a:t>
            </a:r>
          </a:p>
          <a:p>
            <a:pPr lvl="1"/>
            <a:r>
              <a:rPr lang="en-US" sz="2000" dirty="0" smtClean="0"/>
              <a:t>Sub-modules production – </a:t>
            </a:r>
            <a:r>
              <a:rPr lang="en-US" dirty="0" smtClean="0"/>
              <a:t>September</a:t>
            </a:r>
            <a:endParaRPr lang="en-US" sz="2000" dirty="0" smtClean="0"/>
          </a:p>
          <a:p>
            <a:pPr lvl="1"/>
            <a:r>
              <a:rPr lang="en-US" sz="2000" dirty="0" smtClean="0"/>
              <a:t>Assembly and tests – </a:t>
            </a:r>
            <a:r>
              <a:rPr lang="en-US" dirty="0" smtClean="0"/>
              <a:t>October/November</a:t>
            </a:r>
          </a:p>
          <a:p>
            <a:pPr lvl="1"/>
            <a:r>
              <a:rPr lang="en-US" dirty="0" smtClean="0"/>
              <a:t>Temperature stabilized electronics in 19” box</a:t>
            </a:r>
          </a:p>
          <a:p>
            <a:pPr lvl="1"/>
            <a:r>
              <a:rPr lang="en-US" dirty="0" smtClean="0"/>
              <a:t>Diagnostics</a:t>
            </a:r>
            <a:endParaRPr lang="en-US" sz="2000" dirty="0" smtClean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Drift Compensation </a:t>
            </a:r>
            <a:r>
              <a:rPr lang="en-US" dirty="0" smtClean="0"/>
              <a:t>(</a:t>
            </a:r>
            <a:r>
              <a:rPr lang="pl-PL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996" y="1037136"/>
            <a:ext cx="1895475" cy="12382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46" y="2246811"/>
            <a:ext cx="2228850" cy="1466850"/>
          </a:xfrm>
          <a:prstGeom prst="rect">
            <a:avLst/>
          </a:prstGeom>
        </p:spPr>
      </p:pic>
      <p:pic>
        <p:nvPicPr>
          <p:cNvPr id="1026" name="Picture 2" descr="https://www.minicircuits.com/images/model/JD1252_S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46" y="2275386"/>
            <a:ext cx="1905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599" y="1152526"/>
            <a:ext cx="10270921" cy="4973638"/>
          </a:xfrm>
        </p:spPr>
        <p:txBody>
          <a:bodyPr/>
          <a:lstStyle/>
          <a:p>
            <a:r>
              <a:rPr lang="en-US" dirty="0" smtClean="0"/>
              <a:t>MBL-070ROW, MO racks #16, #17, #18 (from tunnel side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27.04.2018,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and High Power Amplifier </a:t>
            </a:r>
            <a:r>
              <a:rPr lang="en-US" dirty="0" smtClean="0"/>
              <a:t>Racks</a:t>
            </a:r>
            <a:r>
              <a:rPr lang="pl-PL" dirty="0" smtClean="0"/>
              <a:t> (1)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MO to Tunnel Distribution, D. Sikora</a:t>
            </a:r>
          </a:p>
        </p:txBody>
      </p:sp>
      <p:pic>
        <p:nvPicPr>
          <p:cNvPr id="9" name="Obraz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32" y="1720999"/>
            <a:ext cx="6528935" cy="4459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78283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26235</TotalTime>
  <Words>708</Words>
  <Application>Microsoft Office PowerPoint</Application>
  <PresentationFormat>Panoramiczny</PresentationFormat>
  <Paragraphs>110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ESS Core Powerpoint</vt:lpstr>
      <vt:lpstr>PRL MO to Tunnel Distribution</vt:lpstr>
      <vt:lpstr>MO to Tunnel Distribution</vt:lpstr>
      <vt:lpstr>High Power Amplifier Stage (1)</vt:lpstr>
      <vt:lpstr>High Power Amplifier Stage (2)</vt:lpstr>
      <vt:lpstr>Distribution Media</vt:lpstr>
      <vt:lpstr>Phase Drift Compensation (1)</vt:lpstr>
      <vt:lpstr>Phase Drift Compensation (2)</vt:lpstr>
      <vt:lpstr>Phase Drift Compensation (3)</vt:lpstr>
      <vt:lpstr>MO and High Power Amplifier Racks (1)</vt:lpstr>
      <vt:lpstr>MO and High Power Amplifier Racks (2)</vt:lpstr>
      <vt:lpstr>Remaining Tasks</vt:lpstr>
      <vt:lpstr>Prezentacja programu PowerPoint</vt:lpstr>
    </vt:vector>
  </TitlesOfParts>
  <Company>European Spallation Source ESS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Dominik</cp:lastModifiedBy>
  <cp:revision>348</cp:revision>
  <cp:lastPrinted>2016-04-21T06:02:55Z</cp:lastPrinted>
  <dcterms:created xsi:type="dcterms:W3CDTF">2015-03-24T10:23:58Z</dcterms:created>
  <dcterms:modified xsi:type="dcterms:W3CDTF">2018-04-27T07:11:46Z</dcterms:modified>
</cp:coreProperties>
</file>