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9" r:id="rId2"/>
    <p:sldId id="259" r:id="rId3"/>
    <p:sldId id="258" r:id="rId4"/>
    <p:sldId id="260" r:id="rId5"/>
    <p:sldId id="262" r:id="rId6"/>
    <p:sldId id="263" r:id="rId7"/>
    <p:sldId id="266" r:id="rId8"/>
    <p:sldId id="265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1" autoAdjust="0"/>
    <p:restoredTop sz="94676" autoAdjust="0"/>
  </p:normalViewPr>
  <p:slideViewPr>
    <p:cSldViewPr>
      <p:cViewPr varScale="1">
        <p:scale>
          <a:sx n="127" d="100"/>
          <a:sy n="127" d="100"/>
        </p:scale>
        <p:origin x="11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2018-05-13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703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0421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5405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557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710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9849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0078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4457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613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515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13/05/2018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13/05/2018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13/05/2018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13/05/2018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13/05/2018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ira.esss.lu.se/browse/BPWP-47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DTL Faraday Cups</a:t>
            </a:r>
            <a:br>
              <a:rPr lang="en-GB" sz="4000" dirty="0"/>
            </a:br>
            <a:r>
              <a:rPr lang="en-GB" sz="4000" dirty="0" err="1"/>
              <a:t>Fluka</a:t>
            </a:r>
            <a:r>
              <a:rPr lang="en-GB" sz="4000" dirty="0"/>
              <a:t> &gt;&gt; ANSYS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Thomas Grandsaert</a:t>
            </a:r>
          </a:p>
          <a:p>
            <a:r>
              <a:rPr lang="en-GB" sz="2000" dirty="0">
                <a:solidFill>
                  <a:schemeClr val="bg1"/>
                </a:solidFill>
              </a:rPr>
              <a:t>Development Engineer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13 May, 2018</a:t>
            </a:fld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33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865" y="1484784"/>
            <a:ext cx="1656184" cy="21831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3044575"/>
            <a:ext cx="1827199" cy="3032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1351" y="2996949"/>
            <a:ext cx="2552936" cy="312762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67744" y="6048573"/>
            <a:ext cx="441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Foil</a:t>
            </a:r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76149" y="6048573"/>
            <a:ext cx="470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Cup</a:t>
            </a:r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DTL4: Structural simulations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10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1556792"/>
            <a:ext cx="38884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DTL4 : 39MeV : 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50 µs beam at 1 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Hz (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worst case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sv-SE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Peak von-Mises stress: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foil (TZM): </a:t>
            </a:r>
            <a:r>
              <a:rPr lang="sv-SE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376 MPa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cup (graphite): </a:t>
            </a:r>
            <a:r>
              <a:rPr lang="sv-SE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&lt;41,85 Mpa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Conclusion: </a:t>
            </a:r>
            <a:b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Must be careful to select the type of TZM because recrystallization (loss of subgrains) cause a steep drop in the yield strength, especially at high temperatures (150-600 MPa)</a:t>
            </a:r>
            <a:r>
              <a:rPr lang="sv-SE" sz="16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497" y="6538912"/>
            <a:ext cx="23535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baseline="30000" dirty="0"/>
              <a:t>1 </a:t>
            </a:r>
            <a:r>
              <a:rPr lang="fr-FR" sz="800" dirty="0"/>
              <a:t>T </a:t>
            </a:r>
            <a:r>
              <a:rPr lang="fr-FR" sz="800" dirty="0" err="1"/>
              <a:t>Mrotzek</a:t>
            </a:r>
            <a:r>
              <a:rPr lang="fr-FR" sz="800" dirty="0"/>
              <a:t> et al 2010 J. Phys.: </a:t>
            </a:r>
            <a:r>
              <a:rPr lang="fr-FR" sz="800" dirty="0" err="1"/>
              <a:t>Conf</a:t>
            </a:r>
            <a:r>
              <a:rPr lang="fr-FR" sz="800" dirty="0"/>
              <a:t>. </a:t>
            </a:r>
            <a:r>
              <a:rPr lang="fr-FR" sz="800" dirty="0" err="1"/>
              <a:t>Ser</a:t>
            </a:r>
            <a:r>
              <a:rPr lang="fr-FR" sz="800" dirty="0"/>
              <a:t>. 240 012079</a:t>
            </a:r>
            <a:endParaRPr lang="sv-SE" sz="800" dirty="0"/>
          </a:p>
        </p:txBody>
      </p:sp>
    </p:spTree>
    <p:extLst>
      <p:ext uri="{BB962C8B-B14F-4D97-AF65-F5344CB8AC3E}">
        <p14:creationId xmlns:p14="http://schemas.microsoft.com/office/powerpoint/2010/main" val="4020144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/>
              <a:t>To be done…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11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772816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Cone shape (45° simulation) should be performed to confirm compliance with graphite material limitations</a:t>
            </a:r>
          </a:p>
          <a:p>
            <a:pPr lvl="1"/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TZM material properties need to be strictly defined in technical spec. to avoid problems with material limitations, or the FC design needs to be changed</a:t>
            </a:r>
          </a:p>
          <a:p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Activation studies are still to be performed, but should be moving forward soon with support from new colleagues (Elena). </a:t>
            </a:r>
          </a:p>
          <a:p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Full pulse will likely (99.999%) vaporize the graphite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50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Beam Parameters and Modes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1520" y="1727126"/>
            <a:ext cx="367240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beam parameters at the DTL FC location can be found at:  </a:t>
            </a:r>
            <a:r>
              <a:rPr lang="en-US" sz="1600" i="1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BPWP-475</a:t>
            </a:r>
            <a:endParaRPr lang="en-US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br>
              <a:rPr lang="sv-SE" i="1" dirty="0">
                <a:hlinkClick r:id="rId3" tooltip="Collapse comment"/>
              </a:rPr>
            </a:br>
            <a:endParaRPr lang="en-US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v-SE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647276"/>
              </p:ext>
            </p:extLst>
          </p:nvPr>
        </p:nvGraphicFramePr>
        <p:xfrm>
          <a:off x="971601" y="2852937"/>
          <a:ext cx="6166593" cy="2830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372">
                  <a:extLst>
                    <a:ext uri="{9D8B030D-6E8A-4147-A177-3AD203B41FA5}">
                      <a16:colId xmlns:a16="http://schemas.microsoft.com/office/drawing/2014/main" val="4129205143"/>
                    </a:ext>
                  </a:extLst>
                </a:gridCol>
                <a:gridCol w="2423933">
                  <a:extLst>
                    <a:ext uri="{9D8B030D-6E8A-4147-A177-3AD203B41FA5}">
                      <a16:colId xmlns:a16="http://schemas.microsoft.com/office/drawing/2014/main" val="357440302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31540241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1" dirty="0"/>
                        <a:t>DTL2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1" dirty="0"/>
                        <a:t>DTL4 </a:t>
                      </a:r>
                      <a:endParaRPr lang="sv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20594"/>
                  </a:ext>
                </a:extLst>
              </a:tr>
              <a:tr h="558083">
                <a:tc>
                  <a:txBody>
                    <a:bodyPr/>
                    <a:lstStyle/>
                    <a:p>
                      <a:r>
                        <a:rPr lang="sv-SE" sz="1800" dirty="0"/>
                        <a:t>21 MeV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sigx: 1.241 +/- 0.043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sigy: 1.161 +/- 0.043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sigx: 1.392 +/- 0.044 *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sigy: 1.317 +/- 0.046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473551"/>
                  </a:ext>
                </a:extLst>
              </a:tr>
              <a:tr h="558083">
                <a:tc>
                  <a:txBody>
                    <a:bodyPr/>
                    <a:lstStyle/>
                    <a:p>
                      <a:r>
                        <a:rPr lang="sv-SE" sz="1800" dirty="0"/>
                        <a:t>39 MeV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sigx: 1.655 +/- 0.048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sigy: 1.751 +/- 0.056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sigx: 1.107 +/- 0.024 *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sigy: 1.175 +/- 0.031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871286"/>
                  </a:ext>
                </a:extLst>
              </a:tr>
              <a:tr h="558083">
                <a:tc>
                  <a:txBody>
                    <a:bodyPr/>
                    <a:lstStyle/>
                    <a:p>
                      <a:r>
                        <a:rPr lang="sv-SE" sz="1800" dirty="0"/>
                        <a:t>57 MeV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sigx: 1.351 +/- 0.034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sigy: 1.326 +/- 0.030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66713"/>
                  </a:ext>
                </a:extLst>
              </a:tr>
              <a:tr h="661252">
                <a:tc>
                  <a:txBody>
                    <a:bodyPr/>
                    <a:lstStyle/>
                    <a:p>
                      <a:r>
                        <a:rPr lang="sv-SE" sz="1800" dirty="0"/>
                        <a:t>74 MeV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sigx: 1.801 +/- 0.049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sigy: 1.854 +/- 0.053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3797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44008" y="1670925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Current: 62.5 mA (65mA simulated)</a:t>
            </a:r>
          </a:p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Pulse length: 5/50 µs</a:t>
            </a:r>
          </a:p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Pulse frequency: 14/1 Hz</a:t>
            </a:r>
          </a:p>
          <a:p>
            <a:endParaRPr lang="sv-SE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5714004"/>
            <a:ext cx="1405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*special case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1453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>
            <a:normAutofit/>
          </a:bodyPr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Geometry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454" r="4605"/>
          <a:stretch/>
        </p:blipFill>
        <p:spPr>
          <a:xfrm>
            <a:off x="0" y="1945965"/>
            <a:ext cx="5055639" cy="41240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7423" r="24539"/>
          <a:stretch/>
        </p:blipFill>
        <p:spPr>
          <a:xfrm>
            <a:off x="4788024" y="1825198"/>
            <a:ext cx="3960440" cy="436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>
            <a:normAutofit/>
          </a:bodyPr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Geometry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8849" r="17329"/>
          <a:stretch/>
        </p:blipFill>
        <p:spPr>
          <a:xfrm>
            <a:off x="611560" y="2636912"/>
            <a:ext cx="2848911" cy="35082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1799610"/>
            <a:ext cx="264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Modeled using </a:t>
            </a:r>
            <a:r>
              <a:rPr lang="en-US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SimpleGeo</a:t>
            </a:r>
            <a:endParaRPr lang="sv-SE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5" y="2595502"/>
            <a:ext cx="3816310" cy="3733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96136" y="1799610"/>
            <a:ext cx="1358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Fluka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import</a:t>
            </a:r>
            <a:endParaRPr lang="sv-SE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4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DTL2: Data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199456"/>
            <a:ext cx="3573584" cy="23016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504" y="1805373"/>
            <a:ext cx="4586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Normalized </a:t>
            </a:r>
            <a:r>
              <a:rPr lang="en-US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Fluka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plots in GeV</a:t>
            </a:r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/cm</a:t>
            </a:r>
            <a:r>
              <a:rPr lang="sv-SE" i="1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per primary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776" y="4817594"/>
            <a:ext cx="4186808" cy="139927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317584" y="5154836"/>
            <a:ext cx="4765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Fluka ASCII outputs re-normalized (using python)</a:t>
            </a:r>
          </a:p>
          <a:p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W/m</a:t>
            </a:r>
            <a:r>
              <a:rPr lang="sv-SE" i="1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sv-SE" i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mapped to ANSYS coordinate </a:t>
            </a:r>
          </a:p>
          <a:p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system (symmetry exploited)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4439" y="6216870"/>
            <a:ext cx="413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Foil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4439" y="43625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6176" y="15567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4779" y="2125047"/>
            <a:ext cx="3945900" cy="30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0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DTL2: Thermal simulations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6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148064" y="1556792"/>
            <a:ext cx="3888432" cy="3457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DTL2 : 21MeV : 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50 µs beam at 1 Hz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(worst case)</a:t>
            </a: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Fluka Graphite density: 1.8 g/m</a:t>
            </a:r>
            <a:r>
              <a:rPr lang="sv-SE" sz="16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Peak ANSYS temp: 1687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°C</a:t>
            </a:r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Graphite evaporation temp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approx. 2400°C </a:t>
            </a:r>
          </a:p>
          <a:p>
            <a:endParaRPr lang="sv-SE" sz="1600" baseline="3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Conclusion:</a:t>
            </a: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 can say that it is </a:t>
            </a:r>
            <a:r>
              <a:rPr lang="sv-SE" sz="16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very unlikely 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that the FC could withstand full 4% duty cycle at 14Hz (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2857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µ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 pulse)</a:t>
            </a:r>
            <a:b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6" y="1567289"/>
            <a:ext cx="4881358" cy="369560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509" y="5013854"/>
            <a:ext cx="6280001" cy="164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878" y="1556792"/>
            <a:ext cx="1368152" cy="21725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DTL2: Structural simulations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7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148064" y="1556792"/>
            <a:ext cx="3888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DTL2 : 21MeV : 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50 µs beam at 1 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Hz (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worst case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sv-SE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Peak von-Mises stress: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foil (graphite): &lt;47 MPa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cup (graphite): 71,451 Mpa</a:t>
            </a: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Conclusion:</a:t>
            </a: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 the ultimate tensile strength of graphite is approx. 60 MPa, and as such it is required that the cup have a conventional 45° cone shape design, as to increase the surface area by a factor of √2, and decrease the temperature by 70%. </a:t>
            </a:r>
            <a:b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further Fluka and ANSYS study should be performed to confirm this. </a:t>
            </a: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7704" y="6048573"/>
            <a:ext cx="441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Foil</a:t>
            </a:r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5896" y="6048573"/>
            <a:ext cx="470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Cup</a:t>
            </a:r>
            <a:endParaRPr lang="sv-S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9530" y="3238880"/>
            <a:ext cx="1250262" cy="274447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3078055"/>
            <a:ext cx="2459914" cy="293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17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DTL4: Data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8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1805373"/>
            <a:ext cx="4586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Normalized </a:t>
            </a:r>
            <a:r>
              <a:rPr lang="en-US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Fluka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plots in GeV</a:t>
            </a:r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/cm</a:t>
            </a:r>
            <a:r>
              <a:rPr lang="sv-SE" i="1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per primary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17584" y="5433020"/>
            <a:ext cx="4765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Fluka ASCII outputs re-normalized (using python)</a:t>
            </a:r>
          </a:p>
          <a:p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W/m</a:t>
            </a:r>
            <a:r>
              <a:rPr lang="sv-SE" i="1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sv-SE" i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mapped to ANSYS coordinate </a:t>
            </a:r>
          </a:p>
          <a:p>
            <a:r>
              <a:rPr lang="sv-SE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system (symmetry exploited)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4439" y="6302062"/>
            <a:ext cx="413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Foil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4439" y="4235781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67" y="2285568"/>
            <a:ext cx="3843276" cy="20367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781" y="4512780"/>
            <a:ext cx="4036593" cy="183089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56176" y="170079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DTL4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8250" y="2228594"/>
            <a:ext cx="4171242" cy="320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65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1143000"/>
          </a:xfrm>
        </p:spPr>
        <p:txBody>
          <a:bodyPr/>
          <a:lstStyle/>
          <a:p>
            <a:r>
              <a:rPr lang="en-GB" dirty="0" err="1"/>
              <a:t>Fluka</a:t>
            </a:r>
            <a:r>
              <a:rPr lang="en-GB" dirty="0"/>
              <a:t> &gt;&gt; ANSYS</a:t>
            </a:r>
            <a:br>
              <a:rPr lang="en-GB" dirty="0"/>
            </a:br>
            <a:r>
              <a:rPr lang="en-GB" sz="2400" dirty="0"/>
              <a:t>DTL4: Thermal simulations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9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148064" y="1812114"/>
            <a:ext cx="388843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DTL4 : 39MeV : 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50 µs beam at 1 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Hz (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worst case</a:t>
            </a:r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sv-SE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Peak ANSYS temp: 1715,2</a:t>
            </a:r>
            <a:r>
              <a:rPr lang="sv-SE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°C</a:t>
            </a:r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56792"/>
            <a:ext cx="4680520" cy="35292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4986188"/>
            <a:ext cx="6408712" cy="165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27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5831</TotalTime>
  <Words>517</Words>
  <Application>Microsoft Macintosh PowerPoint</Application>
  <PresentationFormat>On-screen Show (4:3)</PresentationFormat>
  <Paragraphs>115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DTL Faraday Cups Fluka &gt;&gt; ANSYS</vt:lpstr>
      <vt:lpstr>Fluka &gt;&gt; ANSYS Beam Parameters and Modes</vt:lpstr>
      <vt:lpstr>Fluka &gt;&gt; ANSYS Geometry</vt:lpstr>
      <vt:lpstr>Fluka &gt;&gt; ANSYS Geometry</vt:lpstr>
      <vt:lpstr>Fluka &gt;&gt; ANSYS DTL2: Data transfer</vt:lpstr>
      <vt:lpstr>Fluka &gt;&gt; ANSYS DTL2: Thermal simulations</vt:lpstr>
      <vt:lpstr>Fluka &gt;&gt; ANSYS DTL2: Structural simulations</vt:lpstr>
      <vt:lpstr>Fluka &gt;&gt; ANSYS DTL4: Data transfer</vt:lpstr>
      <vt:lpstr>Fluka &gt;&gt; ANSYS DTL4: Thermal simulations</vt:lpstr>
      <vt:lpstr>Fluka &gt;&gt; ANSYS DTL4: Structural simulations</vt:lpstr>
      <vt:lpstr>To be done…</vt:lpstr>
    </vt:vector>
  </TitlesOfParts>
  <Company>European Spallation Source ERIC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&gt;&gt; ANSYS Thermal simulations</dc:title>
  <dc:creator>Thomas Grandsaert</dc:creator>
  <cp:lastModifiedBy>Microsoft Office User</cp:lastModifiedBy>
  <cp:revision>33</cp:revision>
  <dcterms:created xsi:type="dcterms:W3CDTF">2018-05-04T12:59:27Z</dcterms:created>
  <dcterms:modified xsi:type="dcterms:W3CDTF">2018-05-13T11:53:20Z</dcterms:modified>
</cp:coreProperties>
</file>