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58" r:id="rId5"/>
    <p:sldId id="262" r:id="rId6"/>
    <p:sldId id="259" r:id="rId7"/>
    <p:sldId id="261" r:id="rId8"/>
    <p:sldId id="263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0" autoAdjust="0"/>
    <p:restoredTop sz="86445" autoAdjust="0"/>
  </p:normalViewPr>
  <p:slideViewPr>
    <p:cSldViewPr>
      <p:cViewPr varScale="1">
        <p:scale>
          <a:sx n="101" d="100"/>
          <a:sy n="101" d="100"/>
        </p:scale>
        <p:origin x="-20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18-05-14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18-05-14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18-05-14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18-05-14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18-05-14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18-05-14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europeanspallationsource.s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hess.esss.lu.se/enovia/link/ESS-0145199/21308.51166.36608.57100/valid" TargetMode="External"/><Relationship Id="rId3" Type="http://schemas.openxmlformats.org/officeDocument/2006/relationships/hyperlink" Target="https://chess.esss.lu.se/enovia/link/ESS-0151691/21308.51166.33792.60924/vali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4000" dirty="0" smtClean="0"/>
              <a:t>ICS </a:t>
            </a:r>
            <a:r>
              <a:rPr lang="sv-SE" sz="4000" dirty="0" err="1"/>
              <a:t>contribution</a:t>
            </a:r>
            <a:r>
              <a:rPr lang="sv-SE" sz="4000" dirty="0" smtClean="0"/>
              <a:t> </a:t>
            </a:r>
            <a:r>
              <a:rPr lang="sv-SE" sz="4000" dirty="0" smtClean="0"/>
              <a:t/>
            </a:r>
            <a:br>
              <a:rPr lang="sv-SE" sz="4000" dirty="0" smtClean="0"/>
            </a:br>
            <a:r>
              <a:rPr lang="sv-SE" sz="4000" dirty="0" err="1" smtClean="0"/>
              <a:t>EtherCAT</a:t>
            </a:r>
            <a:r>
              <a:rPr lang="sv-SE" sz="4000" dirty="0" smtClean="0"/>
              <a:t> </a:t>
            </a:r>
            <a:r>
              <a:rPr lang="sv-SE" sz="4000" dirty="0" err="1" smtClean="0"/>
              <a:t>based</a:t>
            </a:r>
            <a:r>
              <a:rPr lang="sv-SE" sz="4000" dirty="0" smtClean="0"/>
              <a:t> Control</a:t>
            </a:r>
            <a:endParaRPr lang="sv-S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v-SE" sz="2000" dirty="0" smtClean="0">
                <a:solidFill>
                  <a:schemeClr val="bg1"/>
                </a:solidFill>
              </a:rPr>
              <a:t>Julen </a:t>
            </a:r>
            <a:r>
              <a:rPr lang="sv-SE" sz="2000" dirty="0" err="1" smtClean="0">
                <a:solidFill>
                  <a:schemeClr val="bg1"/>
                </a:solidFill>
              </a:rPr>
              <a:t>Etxeberria</a:t>
            </a:r>
            <a:endParaRPr lang="sv-SE" sz="2000" dirty="0" smtClean="0">
              <a:solidFill>
                <a:schemeClr val="bg1"/>
              </a:solidFill>
            </a:endParaRPr>
          </a:p>
          <a:p>
            <a:r>
              <a:rPr lang="sv-SE" sz="2000" dirty="0" err="1" smtClean="0">
                <a:solidFill>
                  <a:schemeClr val="bg1"/>
                </a:solidFill>
              </a:rPr>
              <a:t>Entry-level</a:t>
            </a:r>
            <a:r>
              <a:rPr lang="sv-SE" sz="2000" dirty="0" smtClean="0">
                <a:solidFill>
                  <a:schemeClr val="bg1"/>
                </a:solidFill>
              </a:rPr>
              <a:t> Controls </a:t>
            </a:r>
            <a:r>
              <a:rPr lang="sv-SE" sz="2000" dirty="0" err="1" smtClean="0">
                <a:solidFill>
                  <a:schemeClr val="bg1"/>
                </a:solidFill>
              </a:rPr>
              <a:t>Engineer</a:t>
            </a:r>
            <a:endParaRPr lang="sv-SE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  <a:hlinkClick r:id="rId2"/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r>
              <a:rPr lang="en-GB" sz="1400" dirty="0" smtClean="0">
                <a:solidFill>
                  <a:srgbClr val="FFFFFF"/>
                </a:solidFill>
              </a:rPr>
              <a:t>May</a:t>
            </a:r>
            <a:r>
              <a:rPr lang="en-GB" sz="1400" dirty="0" smtClean="0">
                <a:solidFill>
                  <a:srgbClr val="FFFFFF"/>
                </a:solidFill>
              </a:rPr>
              <a:t> 14, 2018</a:t>
            </a:r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Hardware Infrastructure </a:t>
            </a:r>
            <a:r>
              <a:rPr lang="en-US" dirty="0" smtClean="0"/>
              <a:t>(</a:t>
            </a:r>
            <a:r>
              <a:rPr lang="en-US" dirty="0" err="1" smtClean="0"/>
              <a:t>EtherCAT</a:t>
            </a:r>
            <a:r>
              <a:rPr lang="en-US" dirty="0" smtClean="0"/>
              <a:t>)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EtherCAT</a:t>
            </a:r>
            <a:r>
              <a:rPr lang="en-US" dirty="0"/>
              <a:t> is the technology chosen by ICS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meet real-time </a:t>
            </a:r>
            <a:r>
              <a:rPr lang="en-US" dirty="0" smtClean="0"/>
              <a:t>requirements (kHz DAQ system)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open protocol </a:t>
            </a:r>
            <a:r>
              <a:rPr lang="en-US" dirty="0"/>
              <a:t>with an available Linux open source master.  </a:t>
            </a:r>
          </a:p>
          <a:p>
            <a:r>
              <a:rPr lang="en-US" b="1" dirty="0"/>
              <a:t>high performance </a:t>
            </a:r>
            <a:r>
              <a:rPr lang="en-US" dirty="0"/>
              <a:t>and it is faster that the most other fieldbuses. </a:t>
            </a:r>
          </a:p>
          <a:p>
            <a:r>
              <a:rPr lang="en-US" dirty="0"/>
              <a:t>It is a </a:t>
            </a:r>
            <a:r>
              <a:rPr lang="en-US" b="1" dirty="0"/>
              <a:t>real-time Ethernet-based </a:t>
            </a:r>
            <a:r>
              <a:rPr lang="en-US" dirty="0"/>
              <a:t>fieldbus</a:t>
            </a:r>
          </a:p>
          <a:p>
            <a:r>
              <a:rPr lang="en-US" b="1" dirty="0" smtClean="0"/>
              <a:t>flexible</a:t>
            </a:r>
            <a:r>
              <a:rPr lang="en-US" dirty="0" smtClean="0"/>
              <a:t> </a:t>
            </a:r>
            <a:r>
              <a:rPr lang="en-US" dirty="0"/>
              <a:t>topology</a:t>
            </a:r>
          </a:p>
          <a:p>
            <a:r>
              <a:rPr lang="en-US" b="1" dirty="0"/>
              <a:t>high synchronization </a:t>
            </a:r>
            <a:r>
              <a:rPr lang="en-US" dirty="0"/>
              <a:t>between nodes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instance, </a:t>
            </a:r>
            <a:r>
              <a:rPr lang="en-US" dirty="0" err="1"/>
              <a:t>EtherCAT</a:t>
            </a:r>
            <a:r>
              <a:rPr lang="en-US" dirty="0"/>
              <a:t> will be used when the I/O system needs to be beam-synchronous; needs to acquire signals in the kHz range; or needs to be spread across locations that are far from each other and would need cumbersome cabling, but still belong to one system. </a:t>
            </a:r>
          </a:p>
          <a:p>
            <a:pPr marL="0" indent="0">
              <a:buNone/>
            </a:pPr>
            <a:r>
              <a:rPr lang="en-US" dirty="0"/>
              <a:t>Moreover Motion Control and Automation Group (MCAG) has chosen open source </a:t>
            </a:r>
            <a:r>
              <a:rPr lang="en-US" dirty="0" err="1"/>
              <a:t>EtherCAT</a:t>
            </a:r>
            <a:r>
              <a:rPr lang="en-US" dirty="0"/>
              <a:t> technology to cover motion control systems.</a:t>
            </a:r>
          </a:p>
          <a:p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EtherCAC</a:t>
            </a:r>
            <a:r>
              <a:rPr lang="en-US" dirty="0" smtClean="0"/>
              <a:t> chain example</a:t>
            </a:r>
            <a:endParaRPr lang="en-US" dirty="0"/>
          </a:p>
        </p:txBody>
      </p:sp>
      <p:pic>
        <p:nvPicPr>
          <p:cNvPr id="5" name="Content Placeholder 4" descr="Screen Shot 2018-05-14 at 11.35.48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54" r="-1554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40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Integration </a:t>
            </a:r>
            <a:r>
              <a:rPr lang="en-US" dirty="0" smtClean="0"/>
              <a:t>support into EEE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4</a:t>
            </a:fld>
            <a:endParaRPr lang="sv-SE"/>
          </a:p>
        </p:txBody>
      </p:sp>
      <p:pic>
        <p:nvPicPr>
          <p:cNvPr id="7" name="Content Placeholder 6" descr="Screen Shot 2018-05-14 at 11.35.1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79" b="-507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24815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set up for LEBT </a:t>
            </a:r>
            <a:r>
              <a:rPr lang="en-US" dirty="0" err="1" smtClean="0"/>
              <a:t>Farady</a:t>
            </a:r>
            <a:r>
              <a:rPr lang="en-US" dirty="0" smtClean="0"/>
              <a:t> Cup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 currently have in the lab an </a:t>
            </a:r>
            <a:r>
              <a:rPr lang="en-US" dirty="0" err="1" smtClean="0"/>
              <a:t>EtherCAT</a:t>
            </a:r>
            <a:r>
              <a:rPr lang="en-US" dirty="0" smtClean="0"/>
              <a:t> crate with these modules for the faraday cup (LEBT) control.</a:t>
            </a:r>
          </a:p>
          <a:p>
            <a:pPr lvl="0"/>
            <a:r>
              <a:rPr lang="en-US" sz="2200" dirty="0" smtClean="0"/>
              <a:t>ES3602</a:t>
            </a:r>
            <a:r>
              <a:rPr lang="en-US" sz="2200" dirty="0"/>
              <a:t>: analog input, bias current and voltage read back from ISEG (2 channels module)</a:t>
            </a:r>
          </a:p>
          <a:p>
            <a:pPr lvl="0"/>
            <a:r>
              <a:rPr lang="en-US" sz="2200" dirty="0"/>
              <a:t>ES4134: analog output, ISEG bias current and voltage </a:t>
            </a:r>
            <a:r>
              <a:rPr lang="en-US" sz="2200" dirty="0" err="1"/>
              <a:t>setpoints</a:t>
            </a:r>
            <a:r>
              <a:rPr lang="en-US" sz="2200" dirty="0"/>
              <a:t> (4 channels module)</a:t>
            </a:r>
          </a:p>
          <a:p>
            <a:pPr lvl="0"/>
            <a:r>
              <a:rPr lang="en-US" sz="2200" dirty="0"/>
              <a:t>ES2124: digital output 5V, ISEG bias output control (4 channels module)</a:t>
            </a:r>
          </a:p>
          <a:p>
            <a:pPr lvl="0"/>
            <a:r>
              <a:rPr lang="en-US" sz="2200" dirty="0"/>
              <a:t>ES2004: digital output 24V, move FC (4 channels module)</a:t>
            </a:r>
          </a:p>
          <a:p>
            <a:pPr lvl="0"/>
            <a:r>
              <a:rPr lang="en-US" sz="2200" dirty="0"/>
              <a:t>ES1014: digital input 24V, in and out switches readout (4 channels module)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087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MPS development and Beam Interlock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800" dirty="0" smtClean="0">
              <a:hlinkClick r:id="rId2"/>
            </a:endParaRPr>
          </a:p>
          <a:p>
            <a:r>
              <a:rPr lang="en-US" dirty="0"/>
              <a:t>Prevent </a:t>
            </a:r>
            <a:r>
              <a:rPr lang="en-US" b="1" i="1" dirty="0"/>
              <a:t>Device</a:t>
            </a:r>
            <a:r>
              <a:rPr lang="en-US" dirty="0"/>
              <a:t> to </a:t>
            </a:r>
            <a:r>
              <a:rPr lang="en-US" dirty="0" smtClean="0"/>
              <a:t>exit/enter </a:t>
            </a:r>
            <a:r>
              <a:rPr lang="en-US" dirty="0"/>
              <a:t>the beam pipe when </a:t>
            </a:r>
            <a:r>
              <a:rPr lang="en-US" b="1" i="1" dirty="0"/>
              <a:t>Device</a:t>
            </a:r>
            <a:r>
              <a:rPr lang="en-US" dirty="0"/>
              <a:t> is the </a:t>
            </a:r>
            <a:r>
              <a:rPr lang="en-US" dirty="0" smtClean="0"/>
              <a:t>requested, by </a:t>
            </a:r>
            <a:r>
              <a:rPr lang="en-US" dirty="0"/>
              <a:t>locking all </a:t>
            </a:r>
            <a:r>
              <a:rPr lang="en-US" b="1" i="1" dirty="0"/>
              <a:t>Device</a:t>
            </a:r>
            <a:r>
              <a:rPr lang="en-US" dirty="0"/>
              <a:t> motion controller actions. </a:t>
            </a:r>
            <a:endParaRPr lang="en-US" dirty="0" smtClean="0"/>
          </a:p>
          <a:p>
            <a:r>
              <a:rPr lang="en-US" dirty="0"/>
              <a:t>Stop beam operation if </a:t>
            </a:r>
            <a:r>
              <a:rPr lang="en-US" b="1" i="1" dirty="0"/>
              <a:t>Device</a:t>
            </a:r>
            <a:r>
              <a:rPr lang="en-US" dirty="0"/>
              <a:t> is not fully extracted when </a:t>
            </a:r>
            <a:r>
              <a:rPr lang="en-US" b="1" i="1" dirty="0"/>
              <a:t>Device</a:t>
            </a:r>
            <a:r>
              <a:rPr lang="en-US" dirty="0"/>
              <a:t> is upstream of the requested beam destination, by monitoring the </a:t>
            </a:r>
            <a:r>
              <a:rPr lang="en-US" b="1" i="1" dirty="0"/>
              <a:t>Device</a:t>
            </a:r>
            <a:r>
              <a:rPr lang="en-US" dirty="0"/>
              <a:t> OUT position switch. </a:t>
            </a:r>
            <a:endParaRPr lang="en-US" dirty="0" smtClean="0">
              <a:hlinkClick r:id="rId2"/>
            </a:endParaRPr>
          </a:p>
          <a:p>
            <a:r>
              <a:rPr lang="en-US" dirty="0"/>
              <a:t>Stop beam operation if </a:t>
            </a:r>
            <a:r>
              <a:rPr lang="en-US" b="1" i="1" dirty="0"/>
              <a:t>Device</a:t>
            </a:r>
            <a:r>
              <a:rPr lang="en-US" dirty="0"/>
              <a:t> is the requested beam destination and </a:t>
            </a:r>
            <a:r>
              <a:rPr lang="en-US" b="1" i="1" dirty="0"/>
              <a:t>Device</a:t>
            </a:r>
            <a:r>
              <a:rPr lang="en-US" dirty="0"/>
              <a:t> water cooling </a:t>
            </a:r>
            <a:r>
              <a:rPr lang="en-US" i="1" dirty="0"/>
              <a:t>flow</a:t>
            </a:r>
            <a:r>
              <a:rPr lang="en-US" dirty="0"/>
              <a:t> is </a:t>
            </a:r>
            <a:r>
              <a:rPr lang="en-US" dirty="0" smtClean="0"/>
              <a:t>below/above </a:t>
            </a:r>
            <a:r>
              <a:rPr lang="en-US" dirty="0"/>
              <a:t>acceptable limits. </a:t>
            </a:r>
            <a:endParaRPr lang="en-US" dirty="0">
              <a:hlinkClick r:id="rId2"/>
            </a:endParaRPr>
          </a:p>
          <a:p>
            <a:pPr marL="0" indent="0">
              <a:buNone/>
            </a:pPr>
            <a:endParaRPr lang="en-US" sz="800" dirty="0" smtClean="0">
              <a:hlinkClick r:id="rId2"/>
            </a:endParaRPr>
          </a:p>
          <a:p>
            <a:pPr marL="0" indent="0">
              <a:buNone/>
            </a:pPr>
            <a:endParaRPr lang="en-US" sz="800" dirty="0">
              <a:hlinkClick r:id="rId2"/>
            </a:endParaRPr>
          </a:p>
          <a:p>
            <a:pPr marL="0" indent="0">
              <a:buNone/>
            </a:pPr>
            <a:r>
              <a:rPr lang="mr-IN" sz="1100" dirty="0" smtClean="0">
                <a:hlinkClick r:id="rId2"/>
              </a:rPr>
              <a:t>https</a:t>
            </a:r>
            <a:r>
              <a:rPr lang="mr-IN" sz="1100" dirty="0">
                <a:hlinkClick r:id="rId2"/>
              </a:rPr>
              <a:t>://chess.esss.lu.se/enovia/link/ESS-0145199/21308.51166.36608.57100/valid</a:t>
            </a:r>
            <a:endParaRPr lang="mr-IN" sz="1100" dirty="0"/>
          </a:p>
          <a:p>
            <a:pPr marL="0" indent="0">
              <a:buNone/>
            </a:pPr>
            <a:r>
              <a:rPr lang="mr-IN" sz="1100" dirty="0">
                <a:hlinkClick r:id="rId3"/>
              </a:rPr>
              <a:t>https://chess.esss.lu.se/enovia/link/ESS-0151691/21308.51166.33792.60924/valid</a:t>
            </a:r>
            <a:endParaRPr lang="mr-IN" sz="11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5385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EL3214 | 4-channel input terminal PT100 (RTD) for 3-wire connection</a:t>
            </a:r>
            <a:br>
              <a:rPr lang="en-US" b="1" dirty="0"/>
            </a:br>
            <a:endParaRPr lang="en-US" dirty="0"/>
          </a:p>
        </p:txBody>
      </p:sp>
      <p:pic>
        <p:nvPicPr>
          <p:cNvPr id="5" name="Content Placeholder 4" descr="Screen Shot 2018-05-14 at 13.37.3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419" r="-13419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2786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7742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</TotalTime>
  <Words>403</Words>
  <Application>Microsoft Macintosh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ICS contribution  EtherCAT based Control</vt:lpstr>
      <vt:lpstr>Common Hardware Infrastructure (EtherCAT)</vt:lpstr>
      <vt:lpstr>EtherCAC chain example</vt:lpstr>
      <vt:lpstr>Integration support into EEE</vt:lpstr>
      <vt:lpstr>Current set up for LEBT Farady Cup</vt:lpstr>
      <vt:lpstr>MPS development and Beam Interlock System </vt:lpstr>
      <vt:lpstr>EL3214 | 4-channel input terminal PT100 (RTD) for 3-wire connection </vt:lpstr>
      <vt:lpstr>PowerPoint Presentation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Malkorra</cp:lastModifiedBy>
  <cp:revision>16</cp:revision>
  <dcterms:created xsi:type="dcterms:W3CDTF">2013-10-29T16:05:10Z</dcterms:created>
  <dcterms:modified xsi:type="dcterms:W3CDTF">2018-05-14T12:35:51Z</dcterms:modified>
</cp:coreProperties>
</file>