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521" r:id="rId3"/>
    <p:sldId id="424" r:id="rId4"/>
    <p:sldId id="425" r:id="rId5"/>
    <p:sldId id="500" r:id="rId6"/>
    <p:sldId id="481" r:id="rId7"/>
    <p:sldId id="516" r:id="rId8"/>
    <p:sldId id="487" r:id="rId9"/>
    <p:sldId id="329" r:id="rId10"/>
    <p:sldId id="511" r:id="rId11"/>
    <p:sldId id="512" r:id="rId12"/>
    <p:sldId id="396" r:id="rId13"/>
    <p:sldId id="263" r:id="rId14"/>
    <p:sldId id="381" r:id="rId15"/>
    <p:sldId id="463" r:id="rId16"/>
    <p:sldId id="363" r:id="rId17"/>
    <p:sldId id="258" r:id="rId18"/>
    <p:sldId id="289" r:id="rId19"/>
    <p:sldId id="490" r:id="rId20"/>
    <p:sldId id="523" r:id="rId21"/>
    <p:sldId id="446" r:id="rId22"/>
    <p:sldId id="524" r:id="rId23"/>
    <p:sldId id="518" r:id="rId24"/>
    <p:sldId id="522" r:id="rId25"/>
    <p:sldId id="260" r:id="rId26"/>
    <p:sldId id="525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6" autoAdjust="0"/>
    <p:restoredTop sz="94936" autoAdjust="0"/>
  </p:normalViewPr>
  <p:slideViewPr>
    <p:cSldViewPr>
      <p:cViewPr varScale="1">
        <p:scale>
          <a:sx n="92" d="100"/>
          <a:sy n="92" d="100"/>
        </p:scale>
        <p:origin x="10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957E1-5377-7F4B-803F-00656BF09F8F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9FEA7-BBA9-8647-A11F-7A984F13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2018-05-16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§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09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139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16/05/2018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16/05/2018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16/05/2018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AD68-70D7-4CC7-BD50-B0ECA53D70A4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388BF-AB3F-40D8-8F8C-3BD29AC87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03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16/05/2018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slideLayout" Target="../slideLayouts/slideLayout5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240" Type="http://schemas.openxmlformats.org/officeDocument/2006/relationships/tags" Target="../tags/tag240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283.xml"/><Relationship Id="rId21" Type="http://schemas.openxmlformats.org/officeDocument/2006/relationships/tags" Target="../tags/tag278.xml"/><Relationship Id="rId42" Type="http://schemas.openxmlformats.org/officeDocument/2006/relationships/tags" Target="../tags/tag299.xml"/><Relationship Id="rId47" Type="http://schemas.openxmlformats.org/officeDocument/2006/relationships/tags" Target="../tags/tag304.xml"/><Relationship Id="rId63" Type="http://schemas.openxmlformats.org/officeDocument/2006/relationships/tags" Target="../tags/tag320.xml"/><Relationship Id="rId68" Type="http://schemas.openxmlformats.org/officeDocument/2006/relationships/tags" Target="../tags/tag325.xml"/><Relationship Id="rId16" Type="http://schemas.openxmlformats.org/officeDocument/2006/relationships/tags" Target="../tags/tag273.xml"/><Relationship Id="rId11" Type="http://schemas.openxmlformats.org/officeDocument/2006/relationships/tags" Target="../tags/tag268.xml"/><Relationship Id="rId24" Type="http://schemas.openxmlformats.org/officeDocument/2006/relationships/tags" Target="../tags/tag281.xml"/><Relationship Id="rId32" Type="http://schemas.openxmlformats.org/officeDocument/2006/relationships/tags" Target="../tags/tag289.xml"/><Relationship Id="rId37" Type="http://schemas.openxmlformats.org/officeDocument/2006/relationships/tags" Target="../tags/tag294.xml"/><Relationship Id="rId40" Type="http://schemas.openxmlformats.org/officeDocument/2006/relationships/tags" Target="../tags/tag297.xml"/><Relationship Id="rId45" Type="http://schemas.openxmlformats.org/officeDocument/2006/relationships/tags" Target="../tags/tag302.xml"/><Relationship Id="rId53" Type="http://schemas.openxmlformats.org/officeDocument/2006/relationships/tags" Target="../tags/tag310.xml"/><Relationship Id="rId58" Type="http://schemas.openxmlformats.org/officeDocument/2006/relationships/tags" Target="../tags/tag315.xml"/><Relationship Id="rId66" Type="http://schemas.openxmlformats.org/officeDocument/2006/relationships/tags" Target="../tags/tag323.xml"/><Relationship Id="rId74" Type="http://schemas.openxmlformats.org/officeDocument/2006/relationships/tags" Target="../tags/tag331.xml"/><Relationship Id="rId5" Type="http://schemas.openxmlformats.org/officeDocument/2006/relationships/tags" Target="../tags/tag262.xml"/><Relationship Id="rId61" Type="http://schemas.openxmlformats.org/officeDocument/2006/relationships/tags" Target="../tags/tag318.xml"/><Relationship Id="rId19" Type="http://schemas.openxmlformats.org/officeDocument/2006/relationships/tags" Target="../tags/tag276.xml"/><Relationship Id="rId14" Type="http://schemas.openxmlformats.org/officeDocument/2006/relationships/tags" Target="../tags/tag271.xml"/><Relationship Id="rId22" Type="http://schemas.openxmlformats.org/officeDocument/2006/relationships/tags" Target="../tags/tag279.xml"/><Relationship Id="rId27" Type="http://schemas.openxmlformats.org/officeDocument/2006/relationships/tags" Target="../tags/tag284.xml"/><Relationship Id="rId30" Type="http://schemas.openxmlformats.org/officeDocument/2006/relationships/tags" Target="../tags/tag287.xml"/><Relationship Id="rId35" Type="http://schemas.openxmlformats.org/officeDocument/2006/relationships/tags" Target="../tags/tag292.xml"/><Relationship Id="rId43" Type="http://schemas.openxmlformats.org/officeDocument/2006/relationships/tags" Target="../tags/tag300.xml"/><Relationship Id="rId48" Type="http://schemas.openxmlformats.org/officeDocument/2006/relationships/tags" Target="../tags/tag305.xml"/><Relationship Id="rId56" Type="http://schemas.openxmlformats.org/officeDocument/2006/relationships/tags" Target="../tags/tag313.xml"/><Relationship Id="rId64" Type="http://schemas.openxmlformats.org/officeDocument/2006/relationships/tags" Target="../tags/tag321.xml"/><Relationship Id="rId69" Type="http://schemas.openxmlformats.org/officeDocument/2006/relationships/tags" Target="../tags/tag326.xml"/><Relationship Id="rId77" Type="http://schemas.openxmlformats.org/officeDocument/2006/relationships/slideLayout" Target="../slideLayouts/slideLayout2.xml"/><Relationship Id="rId8" Type="http://schemas.openxmlformats.org/officeDocument/2006/relationships/tags" Target="../tags/tag265.xml"/><Relationship Id="rId51" Type="http://schemas.openxmlformats.org/officeDocument/2006/relationships/tags" Target="../tags/tag308.xml"/><Relationship Id="rId72" Type="http://schemas.openxmlformats.org/officeDocument/2006/relationships/tags" Target="../tags/tag329.xml"/><Relationship Id="rId3" Type="http://schemas.openxmlformats.org/officeDocument/2006/relationships/tags" Target="../tags/tag260.xml"/><Relationship Id="rId12" Type="http://schemas.openxmlformats.org/officeDocument/2006/relationships/tags" Target="../tags/tag269.xml"/><Relationship Id="rId17" Type="http://schemas.openxmlformats.org/officeDocument/2006/relationships/tags" Target="../tags/tag274.xml"/><Relationship Id="rId25" Type="http://schemas.openxmlformats.org/officeDocument/2006/relationships/tags" Target="../tags/tag282.xml"/><Relationship Id="rId33" Type="http://schemas.openxmlformats.org/officeDocument/2006/relationships/tags" Target="../tags/tag290.xml"/><Relationship Id="rId38" Type="http://schemas.openxmlformats.org/officeDocument/2006/relationships/tags" Target="../tags/tag295.xml"/><Relationship Id="rId46" Type="http://schemas.openxmlformats.org/officeDocument/2006/relationships/tags" Target="../tags/tag303.xml"/><Relationship Id="rId59" Type="http://schemas.openxmlformats.org/officeDocument/2006/relationships/tags" Target="../tags/tag316.xml"/><Relationship Id="rId67" Type="http://schemas.openxmlformats.org/officeDocument/2006/relationships/tags" Target="../tags/tag324.xml"/><Relationship Id="rId20" Type="http://schemas.openxmlformats.org/officeDocument/2006/relationships/tags" Target="../tags/tag277.xml"/><Relationship Id="rId41" Type="http://schemas.openxmlformats.org/officeDocument/2006/relationships/tags" Target="../tags/tag298.xml"/><Relationship Id="rId54" Type="http://schemas.openxmlformats.org/officeDocument/2006/relationships/tags" Target="../tags/tag311.xml"/><Relationship Id="rId62" Type="http://schemas.openxmlformats.org/officeDocument/2006/relationships/tags" Target="../tags/tag319.xml"/><Relationship Id="rId70" Type="http://schemas.openxmlformats.org/officeDocument/2006/relationships/tags" Target="../tags/tag327.xml"/><Relationship Id="rId75" Type="http://schemas.openxmlformats.org/officeDocument/2006/relationships/tags" Target="../tags/tag332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5" Type="http://schemas.openxmlformats.org/officeDocument/2006/relationships/tags" Target="../tags/tag272.xml"/><Relationship Id="rId23" Type="http://schemas.openxmlformats.org/officeDocument/2006/relationships/tags" Target="../tags/tag280.xml"/><Relationship Id="rId28" Type="http://schemas.openxmlformats.org/officeDocument/2006/relationships/tags" Target="../tags/tag285.xml"/><Relationship Id="rId36" Type="http://schemas.openxmlformats.org/officeDocument/2006/relationships/tags" Target="../tags/tag293.xml"/><Relationship Id="rId49" Type="http://schemas.openxmlformats.org/officeDocument/2006/relationships/tags" Target="../tags/tag306.xml"/><Relationship Id="rId57" Type="http://schemas.openxmlformats.org/officeDocument/2006/relationships/tags" Target="../tags/tag314.xml"/><Relationship Id="rId10" Type="http://schemas.openxmlformats.org/officeDocument/2006/relationships/tags" Target="../tags/tag267.xml"/><Relationship Id="rId31" Type="http://schemas.openxmlformats.org/officeDocument/2006/relationships/tags" Target="../tags/tag288.xml"/><Relationship Id="rId44" Type="http://schemas.openxmlformats.org/officeDocument/2006/relationships/tags" Target="../tags/tag301.xml"/><Relationship Id="rId52" Type="http://schemas.openxmlformats.org/officeDocument/2006/relationships/tags" Target="../tags/tag309.xml"/><Relationship Id="rId60" Type="http://schemas.openxmlformats.org/officeDocument/2006/relationships/tags" Target="../tags/tag317.xml"/><Relationship Id="rId65" Type="http://schemas.openxmlformats.org/officeDocument/2006/relationships/tags" Target="../tags/tag322.xml"/><Relationship Id="rId73" Type="http://schemas.openxmlformats.org/officeDocument/2006/relationships/tags" Target="../tags/tag330.xml"/><Relationship Id="rId78" Type="http://schemas.openxmlformats.org/officeDocument/2006/relationships/notesSlide" Target="../notesSlides/notesSlide4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3" Type="http://schemas.openxmlformats.org/officeDocument/2006/relationships/tags" Target="../tags/tag270.xml"/><Relationship Id="rId18" Type="http://schemas.openxmlformats.org/officeDocument/2006/relationships/tags" Target="../tags/tag275.xml"/><Relationship Id="rId39" Type="http://schemas.openxmlformats.org/officeDocument/2006/relationships/tags" Target="../tags/tag296.xml"/><Relationship Id="rId34" Type="http://schemas.openxmlformats.org/officeDocument/2006/relationships/tags" Target="../tags/tag291.xml"/><Relationship Id="rId50" Type="http://schemas.openxmlformats.org/officeDocument/2006/relationships/tags" Target="../tags/tag307.xml"/><Relationship Id="rId55" Type="http://schemas.openxmlformats.org/officeDocument/2006/relationships/tags" Target="../tags/tag312.xml"/><Relationship Id="rId76" Type="http://schemas.openxmlformats.org/officeDocument/2006/relationships/tags" Target="../tags/tag333.xml"/><Relationship Id="rId7" Type="http://schemas.openxmlformats.org/officeDocument/2006/relationships/tags" Target="../tags/tag264.xml"/><Relationship Id="rId71" Type="http://schemas.openxmlformats.org/officeDocument/2006/relationships/tags" Target="../tags/tag328.xml"/><Relationship Id="rId2" Type="http://schemas.openxmlformats.org/officeDocument/2006/relationships/tags" Target="../tags/tag259.xml"/><Relationship Id="rId29" Type="http://schemas.openxmlformats.org/officeDocument/2006/relationships/tags" Target="../tags/tag28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jpe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jpeg"/><Relationship Id="rId45" Type="http://schemas.openxmlformats.org/officeDocument/2006/relationships/image" Target="../media/image46.png"/><Relationship Id="rId53" Type="http://schemas.openxmlformats.org/officeDocument/2006/relationships/image" Target="../media/image54.jpeg"/><Relationship Id="rId58" Type="http://schemas.openxmlformats.org/officeDocument/2006/relationships/image" Target="../media/image59.png"/><Relationship Id="rId66" Type="http://schemas.openxmlformats.org/officeDocument/2006/relationships/image" Target="../media/image67.png"/><Relationship Id="rId74" Type="http://schemas.openxmlformats.org/officeDocument/2006/relationships/image" Target="../media/image75.png"/><Relationship Id="rId5" Type="http://schemas.openxmlformats.org/officeDocument/2006/relationships/image" Target="../media/image6.jpeg"/><Relationship Id="rId61" Type="http://schemas.openxmlformats.org/officeDocument/2006/relationships/image" Target="../media/image62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jpeg"/><Relationship Id="rId56" Type="http://schemas.openxmlformats.org/officeDocument/2006/relationships/image" Target="../media/image57.jpeg"/><Relationship Id="rId64" Type="http://schemas.openxmlformats.org/officeDocument/2006/relationships/image" Target="../media/image65.png"/><Relationship Id="rId69" Type="http://schemas.openxmlformats.org/officeDocument/2006/relationships/image" Target="../media/image70.jpe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jpeg"/><Relationship Id="rId70" Type="http://schemas.openxmlformats.org/officeDocument/2006/relationships/image" Target="../media/image71.png"/><Relationship Id="rId7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jpe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jpeg"/><Relationship Id="rId65" Type="http://schemas.openxmlformats.org/officeDocument/2006/relationships/image" Target="../media/image66.png"/><Relationship Id="rId73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34" Type="http://schemas.openxmlformats.org/officeDocument/2006/relationships/image" Target="../media/image35.png"/><Relationship Id="rId50" Type="http://schemas.openxmlformats.org/officeDocument/2006/relationships/image" Target="../media/image51.jpeg"/><Relationship Id="rId55" Type="http://schemas.openxmlformats.org/officeDocument/2006/relationships/image" Target="../media/image56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tiff"/><Relationship Id="rId3" Type="http://schemas.openxmlformats.org/officeDocument/2006/relationships/image" Target="../media/image85.tiff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jpeg"/><Relationship Id="rId2" Type="http://schemas.openxmlformats.org/officeDocument/2006/relationships/image" Target="../media/image84.png"/><Relationship Id="rId16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tiff"/><Relationship Id="rId5" Type="http://schemas.openxmlformats.org/officeDocument/2006/relationships/image" Target="../media/image87.jpeg"/><Relationship Id="rId15" Type="http://schemas.openxmlformats.org/officeDocument/2006/relationships/image" Target="../media/image97.tiff"/><Relationship Id="rId10" Type="http://schemas.openxmlformats.org/officeDocument/2006/relationships/image" Target="../media/image92.tiff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Status of ACCSYS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48972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ESSI-ESS governance meeting</a:t>
            </a:r>
          </a:p>
          <a:p>
            <a:r>
              <a:rPr lang="en-GB" sz="2000" dirty="0">
                <a:solidFill>
                  <a:schemeClr val="bg1"/>
                </a:solidFill>
              </a:rPr>
              <a:t>Mats Lindroos, Sub-Project Manager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>
                <a:solidFill>
                  <a:srgbClr val="FFFFFF"/>
                </a:solidFill>
              </a:rPr>
              <a:t>www.europeanspallationsource.se</a:t>
            </a:r>
            <a:endParaRPr lang="en-GB" sz="1600" dirty="0">
              <a:solidFill>
                <a:srgbClr val="FFFFFF"/>
              </a:solidFill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B9729-41A8-7B4E-8485-0214CF9D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36" y="169890"/>
            <a:ext cx="7139136" cy="1143000"/>
          </a:xfrm>
        </p:spPr>
        <p:txBody>
          <a:bodyPr/>
          <a:lstStyle/>
          <a:p>
            <a:r>
              <a:rPr lang="en-GB" dirty="0"/>
              <a:t>Accelerator scope - </a:t>
            </a:r>
            <a:r>
              <a:rPr lang="en-GB" dirty="0" err="1"/>
              <a:t>linac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94A7D20-0D6B-744F-898F-ABCF26BC2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731323"/>
              </p:ext>
            </p:extLst>
          </p:nvPr>
        </p:nvGraphicFramePr>
        <p:xfrm>
          <a:off x="251520" y="1473132"/>
          <a:ext cx="8676435" cy="5301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287">
                  <a:extLst>
                    <a:ext uri="{9D8B030D-6E8A-4147-A177-3AD203B41FA5}">
                      <a16:colId xmlns:a16="http://schemas.microsoft.com/office/drawing/2014/main" val="4075781644"/>
                    </a:ext>
                  </a:extLst>
                </a:gridCol>
                <a:gridCol w="1690749">
                  <a:extLst>
                    <a:ext uri="{9D8B030D-6E8A-4147-A177-3AD203B41FA5}">
                      <a16:colId xmlns:a16="http://schemas.microsoft.com/office/drawing/2014/main" val="3115830982"/>
                    </a:ext>
                  </a:extLst>
                </a:gridCol>
                <a:gridCol w="2142979">
                  <a:extLst>
                    <a:ext uri="{9D8B030D-6E8A-4147-A177-3AD203B41FA5}">
                      <a16:colId xmlns:a16="http://schemas.microsoft.com/office/drawing/2014/main" val="901630697"/>
                    </a:ext>
                  </a:extLst>
                </a:gridCol>
                <a:gridCol w="1040558">
                  <a:extLst>
                    <a:ext uri="{9D8B030D-6E8A-4147-A177-3AD203B41FA5}">
                      <a16:colId xmlns:a16="http://schemas.microsoft.com/office/drawing/2014/main" val="295822496"/>
                    </a:ext>
                  </a:extLst>
                </a:gridCol>
                <a:gridCol w="2066862">
                  <a:extLst>
                    <a:ext uri="{9D8B030D-6E8A-4147-A177-3AD203B41FA5}">
                      <a16:colId xmlns:a16="http://schemas.microsoft.com/office/drawing/2014/main" val="4569658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IK/ESS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25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Ion source and LEBT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-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Design (D), Procurement, Manufacturing and assembly (PMA), testing (T) and Installation (I)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Ready for C and I for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Installed in February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63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MEBT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IK- Bilbao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002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IK- 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All couplers conditioned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26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DTL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-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Spoke SRF (13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IK- CNRS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D, 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Prototype testing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074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M-beta SRF (9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IK-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CEA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, INFN, CNRS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D, PMA, T (3 CM at CEA)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Prototype testing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640976"/>
                  </a:ext>
                </a:extLst>
              </a:tr>
              <a:tr h="5110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H-beta SRF (21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IK -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CEA</a:t>
                      </a: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, STFC, CNRS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D, 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To 1.3 GeV, first 11 CMs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489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/>
                        <a:t>Linac</a:t>
                      </a:r>
                      <a:r>
                        <a:rPr lang="en-GB" sz="1400" dirty="0"/>
                        <a:t> Warm Units (73 units)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– STFC, </a:t>
                      </a:r>
                      <a:r>
                        <a:rPr lang="en-GB" sz="1400" dirty="0" err="1"/>
                        <a:t>Elettra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D, PMA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Magntes</a:t>
                      </a:r>
                      <a:r>
                        <a:rPr lang="en-GB" sz="1400" dirty="0"/>
                        <a:t> and power supplies, </a:t>
                      </a:r>
                      <a:r>
                        <a:rPr lang="en-GB" sz="1400" dirty="0" err="1"/>
                        <a:t>Elettra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75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Raster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- Aarhus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First unit testing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5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Beam instrumentation (514 devices)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and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Several systems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5912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5CBB1-2CD9-EA4B-8959-CA070765F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889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D586-DBDD-7B44-927B-115FEAF8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Accelerator major systems – RF, </a:t>
            </a:r>
            <a:r>
              <a:rPr lang="en-GB" dirty="0" err="1"/>
              <a:t>cryo</a:t>
            </a:r>
            <a:r>
              <a:rPr lang="en-GB" dirty="0"/>
              <a:t>, testing,  installation and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15599-4017-7843-9317-598959F0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80DC5A1-4985-8042-A993-156F758135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174491"/>
              </p:ext>
            </p:extLst>
          </p:nvPr>
        </p:nvGraphicFramePr>
        <p:xfrm>
          <a:off x="107504" y="1366399"/>
          <a:ext cx="8928994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407578164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11583098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01630697"/>
                    </a:ext>
                  </a:extLst>
                </a:gridCol>
                <a:gridCol w="1837545">
                  <a:extLst>
                    <a:ext uri="{9D8B030D-6E8A-4147-A177-3AD203B41FA5}">
                      <a16:colId xmlns:a16="http://schemas.microsoft.com/office/drawing/2014/main" val="295822496"/>
                    </a:ext>
                  </a:extLst>
                </a:gridCol>
                <a:gridCol w="2554945">
                  <a:extLst>
                    <a:ext uri="{9D8B030D-6E8A-4147-A177-3AD203B41FA5}">
                      <a16:colId xmlns:a16="http://schemas.microsoft.com/office/drawing/2014/main" val="4569658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or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25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RF NC </a:t>
                      </a:r>
                      <a:r>
                        <a:rPr lang="en-GB" sz="1400" dirty="0" err="1"/>
                        <a:t>linac</a:t>
                      </a:r>
                      <a:r>
                        <a:rPr lang="en-GB" sz="1400" dirty="0"/>
                        <a:t> 352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IK- Bilbao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 klystrons, 3 modulators, </a:t>
                      </a:r>
                      <a:r>
                        <a:rPr lang="en-GB" sz="1400" dirty="0" err="1"/>
                        <a:t>RFdis</a:t>
                      </a:r>
                      <a:r>
                        <a:rPr lang="en-GB" sz="1400" dirty="0"/>
                        <a:t> and LLRF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21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LLRF Elliptical </a:t>
                      </a:r>
                      <a:r>
                        <a:rPr lang="en-GB" sz="1400" dirty="0" err="1"/>
                        <a:t>linac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- PEG, </a:t>
                      </a:r>
                      <a:r>
                        <a:rPr lang="en-GB" sz="1400" dirty="0" err="1"/>
                        <a:t>Atomki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First series klystron now at 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588765"/>
                  </a:ext>
                </a:extLst>
              </a:tr>
              <a:tr h="183624">
                <a:tc>
                  <a:txBody>
                    <a:bodyPr/>
                    <a:lstStyle/>
                    <a:p>
                      <a:r>
                        <a:rPr lang="en-GB" sz="1400" dirty="0"/>
                        <a:t>RF klystrons 704 MHz (80 klystrons)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 for 36 klystrons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44 klystrons still to be ordered for H-beta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8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Modulators (20)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T,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 for 9 Modulators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 Modulators still to be ordered for H-beta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85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/>
                        <a:t>Cryoplants</a:t>
                      </a:r>
                      <a:r>
                        <a:rPr lang="en-GB" sz="1400" dirty="0"/>
                        <a:t>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D, PMA, T, I,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T: TICP, I: ACCP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902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/>
                        <a:t>Cryodstribution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- Wroclaw, IPNO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D, PMA,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36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Testing Spoke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Collab - Uppsala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175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Testing elliptical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Test stand under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422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Several ESS divisions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615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Installation 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– IFJPAN and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8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Installation </a:t>
                      </a:r>
                      <a:r>
                        <a:rPr lang="en-GB" sz="1400" dirty="0" err="1"/>
                        <a:t>linac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IK and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475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Testing and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T,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Support from IK 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05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81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 re-baseline: Earned Value Graph for baseline with beam in June 2019 with 40%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915" y="1476004"/>
            <a:ext cx="9089881" cy="30331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4390440"/>
            <a:ext cx="8136904" cy="2308324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Cost Variance is by end of Mar -2.1 M€ out of which at least 1.6 M€ is recoverable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Main contributors to the CV are: Cooling Support, Electrical Support and Beam Delivery Systems.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Cumulative Schedule variance is by end of Mar -40.9 M€.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Main contributors to the SV are: Elliptical SRF </a:t>
            </a:r>
            <a:r>
              <a:rPr lang="en-US" dirty="0" err="1"/>
              <a:t>incl</a:t>
            </a:r>
            <a:r>
              <a:rPr lang="en-US" dirty="0"/>
              <a:t> </a:t>
            </a:r>
            <a:r>
              <a:rPr lang="en-US" dirty="0" err="1"/>
              <a:t>cryomodules</a:t>
            </a:r>
            <a:r>
              <a:rPr lang="en-US" dirty="0"/>
              <a:t>, Vacuum and NCFE. 31 M€ of the Schedule variance is In-Kind work.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6376" y="2780928"/>
            <a:ext cx="1047750" cy="1000125"/>
          </a:xfrm>
          <a:prstGeom prst="rect">
            <a:avLst/>
          </a:prstGeom>
          <a:noFill/>
          <a:ln w="3175">
            <a:solidFill>
              <a:srgbClr val="363636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&lt;CH224&g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19475" y="3203804"/>
            <a:ext cx="5633042" cy="610008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746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</p:spTree>
    <p:extLst>
      <p:ext uri="{BB962C8B-B14F-4D97-AF65-F5344CB8AC3E}">
        <p14:creationId xmlns:p14="http://schemas.microsoft.com/office/powerpoint/2010/main" val="256919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OTLSHAPE_TB_00000000000000000000000000000000_LeftEndCaps" hidden="1"/>
          <p:cNvSpPr txBox="1"/>
          <p:nvPr>
            <p:custDataLst>
              <p:tags r:id="rId2"/>
            </p:custDataLst>
          </p:nvPr>
        </p:nvSpPr>
        <p:spPr>
          <a:xfrm>
            <a:off x="254000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2452" name="OTLSHAPE_TB_00000000000000000000000000000000_RightEndCaps" hidden="1"/>
          <p:cNvSpPr txBox="1"/>
          <p:nvPr>
            <p:custDataLst>
              <p:tags r:id="rId3"/>
            </p:custDataLst>
          </p:nvPr>
        </p:nvSpPr>
        <p:spPr>
          <a:xfrm>
            <a:off x="8426534" y="1168569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2021</a:t>
            </a:r>
          </a:p>
        </p:txBody>
      </p:sp>
      <p:sp>
        <p:nvSpPr>
          <p:cNvPr id="2455" name="OTLSHAPE_TB_00000000000000000000000000000000_TodayMarkerShape" hidden="1"/>
          <p:cNvSpPr/>
          <p:nvPr>
            <p:custDataLst>
              <p:tags r:id="rId4"/>
            </p:custDataLst>
          </p:nvPr>
        </p:nvSpPr>
        <p:spPr>
          <a:xfrm>
            <a:off x="1277473" y="149860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6" name="OTLSHAPE_TB_00000000000000000000000000000000_TodayMarkerText" hidden="1"/>
          <p:cNvSpPr txBox="1"/>
          <p:nvPr>
            <p:custDataLst>
              <p:tags r:id="rId5"/>
            </p:custDataLst>
          </p:nvPr>
        </p:nvSpPr>
        <p:spPr>
          <a:xfrm>
            <a:off x="1331902" y="1625600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2497" name="OTLSHAPE_T_73f849628363437ea40bf156f49c4fc9_ShapePercentage" hidden="1"/>
          <p:cNvSpPr/>
          <p:nvPr>
            <p:custDataLst>
              <p:tags r:id="rId6"/>
            </p:custDataLst>
          </p:nvPr>
        </p:nvSpPr>
        <p:spPr>
          <a:xfrm>
            <a:off x="1077839" y="172355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8" name="OTLSHAPE_T_73f849628363437ea40bf156f49c4fc9_Duration" hidden="1"/>
          <p:cNvSpPr txBox="1"/>
          <p:nvPr>
            <p:custDataLst>
              <p:tags r:id="rId7"/>
            </p:custDataLst>
          </p:nvPr>
        </p:nvSpPr>
        <p:spPr>
          <a:xfrm>
            <a:off x="0" y="170180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499" name="OTLSHAPE_T_73f849628363437ea40bf156f49c4fc9_TextPercentage" hidden="1"/>
          <p:cNvSpPr txBox="1"/>
          <p:nvPr>
            <p:custDataLst>
              <p:tags r:id="rId8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0" name="OTLSHAPE_T_73f849628363437ea40bf156f49c4fc9_StartDate" hidden="1"/>
          <p:cNvSpPr txBox="1"/>
          <p:nvPr>
            <p:custDataLst>
              <p:tags r:id="rId9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1" name="OTLSHAPE_T_73f849628363437ea40bf156f49c4fc9_EndDate" hidden="1"/>
          <p:cNvSpPr txBox="1"/>
          <p:nvPr>
            <p:custDataLst>
              <p:tags r:id="rId10"/>
            </p:custDataLst>
          </p:nvPr>
        </p:nvSpPr>
        <p:spPr>
          <a:xfrm>
            <a:off x="0" y="18568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5" name="OTLSHAPE_T_60bbef0d145649e595b3dc0fcb3e48c2_ShapePercentage" hidden="1"/>
          <p:cNvSpPr/>
          <p:nvPr>
            <p:custDataLst>
              <p:tags r:id="rId11"/>
            </p:custDataLst>
          </p:nvPr>
        </p:nvSpPr>
        <p:spPr>
          <a:xfrm>
            <a:off x="1589893" y="193217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6" name="OTLSHAPE_T_60bbef0d145649e595b3dc0fcb3e48c2_Duration" hidden="1"/>
          <p:cNvSpPr txBox="1"/>
          <p:nvPr>
            <p:custDataLst>
              <p:tags r:id="rId12"/>
            </p:custDataLst>
          </p:nvPr>
        </p:nvSpPr>
        <p:spPr>
          <a:xfrm>
            <a:off x="0" y="191041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07" name="OTLSHAPE_T_60bbef0d145649e595b3dc0fcb3e48c2_TextPercentage" hidden="1"/>
          <p:cNvSpPr txBox="1"/>
          <p:nvPr>
            <p:custDataLst>
              <p:tags r:id="rId13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08" name="OTLSHAPE_T_60bbef0d145649e595b3dc0fcb3e48c2_StartDate" hidden="1"/>
          <p:cNvSpPr txBox="1"/>
          <p:nvPr>
            <p:custDataLst>
              <p:tags r:id="rId14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09" name="OTLSHAPE_T_60bbef0d145649e595b3dc0fcb3e48c2_EndDate" hidden="1"/>
          <p:cNvSpPr txBox="1"/>
          <p:nvPr>
            <p:custDataLst>
              <p:tags r:id="rId15"/>
            </p:custDataLst>
          </p:nvPr>
        </p:nvSpPr>
        <p:spPr>
          <a:xfrm>
            <a:off x="0" y="206544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3" name="OTLSHAPE_T_d9bf0b02a4764a21a72221d5cd75b541_ShapePercentage" hidden="1"/>
          <p:cNvSpPr/>
          <p:nvPr>
            <p:custDataLst>
              <p:tags r:id="rId16"/>
            </p:custDataLst>
          </p:nvPr>
        </p:nvSpPr>
        <p:spPr>
          <a:xfrm>
            <a:off x="1658167" y="214079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4" name="OTLSHAPE_T_d9bf0b02a4764a21a72221d5cd75b541_Duration" hidden="1"/>
          <p:cNvSpPr txBox="1"/>
          <p:nvPr>
            <p:custDataLst>
              <p:tags r:id="rId17"/>
            </p:custDataLst>
          </p:nvPr>
        </p:nvSpPr>
        <p:spPr>
          <a:xfrm>
            <a:off x="0" y="211903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515" name="OTLSHAPE_T_d9bf0b02a4764a21a72221d5cd75b541_TextPercentage" hidden="1"/>
          <p:cNvSpPr txBox="1"/>
          <p:nvPr>
            <p:custDataLst>
              <p:tags r:id="rId18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16" name="OTLSHAPE_T_d9bf0b02a4764a21a72221d5cd75b541_StartDate" hidden="1"/>
          <p:cNvSpPr txBox="1"/>
          <p:nvPr>
            <p:custDataLst>
              <p:tags r:id="rId19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17" name="OTLSHAPE_T_d9bf0b02a4764a21a72221d5cd75b541_EndDate" hidden="1"/>
          <p:cNvSpPr txBox="1"/>
          <p:nvPr>
            <p:custDataLst>
              <p:tags r:id="rId20"/>
            </p:custDataLst>
          </p:nvPr>
        </p:nvSpPr>
        <p:spPr>
          <a:xfrm>
            <a:off x="0" y="227406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1" name="OTLSHAPE_T_45dd8f51cbd2498bb85ef733a7743c59_ShapePercentage" hidden="1"/>
          <p:cNvSpPr/>
          <p:nvPr>
            <p:custDataLst>
              <p:tags r:id="rId21"/>
            </p:custDataLst>
          </p:nvPr>
        </p:nvSpPr>
        <p:spPr>
          <a:xfrm>
            <a:off x="2716413" y="234941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2" name="OTLSHAPE_T_45dd8f51cbd2498bb85ef733a7743c59_Duration" hidden="1"/>
          <p:cNvSpPr txBox="1"/>
          <p:nvPr>
            <p:custDataLst>
              <p:tags r:id="rId22"/>
            </p:custDataLst>
          </p:nvPr>
        </p:nvSpPr>
        <p:spPr>
          <a:xfrm>
            <a:off x="0" y="232765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150 days</a:t>
            </a:r>
          </a:p>
        </p:txBody>
      </p:sp>
      <p:sp>
        <p:nvSpPr>
          <p:cNvPr id="2523" name="OTLSHAPE_T_45dd8f51cbd2498bb85ef733a7743c59_TextPercentage" hidden="1"/>
          <p:cNvSpPr txBox="1"/>
          <p:nvPr>
            <p:custDataLst>
              <p:tags r:id="rId23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24" name="OTLSHAPE_T_45dd8f51cbd2498bb85ef733a7743c59_StartDate" hidden="1"/>
          <p:cNvSpPr txBox="1"/>
          <p:nvPr>
            <p:custDataLst>
              <p:tags r:id="rId24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5" name="OTLSHAPE_T_45dd8f51cbd2498bb85ef733a7743c59_EndDate" hidden="1"/>
          <p:cNvSpPr txBox="1"/>
          <p:nvPr>
            <p:custDataLst>
              <p:tags r:id="rId25"/>
            </p:custDataLst>
          </p:nvPr>
        </p:nvSpPr>
        <p:spPr>
          <a:xfrm>
            <a:off x="0" y="248268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29" name="OTLSHAPE_T_bb1bcfc387784fc1a9058d4e84d13219_ShapePercentage" hidden="1"/>
          <p:cNvSpPr/>
          <p:nvPr>
            <p:custDataLst>
              <p:tags r:id="rId26"/>
            </p:custDataLst>
          </p:nvPr>
        </p:nvSpPr>
        <p:spPr>
          <a:xfrm>
            <a:off x="3740521" y="255803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0" name="OTLSHAPE_T_bb1bcfc387784fc1a9058d4e84d13219_Duration" hidden="1"/>
          <p:cNvSpPr txBox="1"/>
          <p:nvPr>
            <p:custDataLst>
              <p:tags r:id="rId27"/>
            </p:custDataLst>
          </p:nvPr>
        </p:nvSpPr>
        <p:spPr>
          <a:xfrm>
            <a:off x="0" y="253627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31" name="OTLSHAPE_T_bb1bcfc387784fc1a9058d4e84d13219_TextPercentage" hidden="1"/>
          <p:cNvSpPr txBox="1"/>
          <p:nvPr>
            <p:custDataLst>
              <p:tags r:id="rId28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32" name="OTLSHAPE_T_bb1bcfc387784fc1a9058d4e84d13219_StartDate" hidden="1"/>
          <p:cNvSpPr txBox="1"/>
          <p:nvPr>
            <p:custDataLst>
              <p:tags r:id="rId29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3" name="OTLSHAPE_T_bb1bcfc387784fc1a9058d4e84d13219_EndDate" hidden="1"/>
          <p:cNvSpPr txBox="1"/>
          <p:nvPr>
            <p:custDataLst>
              <p:tags r:id="rId30"/>
            </p:custDataLst>
          </p:nvPr>
        </p:nvSpPr>
        <p:spPr>
          <a:xfrm>
            <a:off x="0" y="26912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37" name="OTLSHAPE_T_c54b27730f4d4ca1aa8a408c9fcbfbea_ShapePercentage" hidden="1"/>
          <p:cNvSpPr/>
          <p:nvPr>
            <p:custDataLst>
              <p:tags r:id="rId31"/>
            </p:custDataLst>
          </p:nvPr>
        </p:nvSpPr>
        <p:spPr>
          <a:xfrm>
            <a:off x="3808795" y="276665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8" name="OTLSHAPE_T_c54b27730f4d4ca1aa8a408c9fcbfbea_Duration" hidden="1"/>
          <p:cNvSpPr txBox="1"/>
          <p:nvPr>
            <p:custDataLst>
              <p:tags r:id="rId32"/>
            </p:custDataLst>
          </p:nvPr>
        </p:nvSpPr>
        <p:spPr>
          <a:xfrm>
            <a:off x="0" y="274489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39" name="OTLSHAPE_T_c54b27730f4d4ca1aa8a408c9fcbfbea_TextPercentage" hidden="1"/>
          <p:cNvSpPr txBox="1"/>
          <p:nvPr>
            <p:custDataLst>
              <p:tags r:id="rId33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0" name="OTLSHAPE_T_c54b27730f4d4ca1aa8a408c9fcbfbea_StartDate" hidden="1"/>
          <p:cNvSpPr txBox="1"/>
          <p:nvPr>
            <p:custDataLst>
              <p:tags r:id="rId34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1" name="OTLSHAPE_T_c54b27730f4d4ca1aa8a408c9fcbfbea_EndDate" hidden="1"/>
          <p:cNvSpPr txBox="1"/>
          <p:nvPr>
            <p:custDataLst>
              <p:tags r:id="rId35"/>
            </p:custDataLst>
          </p:nvPr>
        </p:nvSpPr>
        <p:spPr>
          <a:xfrm>
            <a:off x="0" y="28999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5" name="OTLSHAPE_T_02213fde383245b09d7421475da5703c_ShapePercentage" hidden="1"/>
          <p:cNvSpPr/>
          <p:nvPr>
            <p:custDataLst>
              <p:tags r:id="rId36"/>
            </p:custDataLst>
          </p:nvPr>
        </p:nvSpPr>
        <p:spPr>
          <a:xfrm>
            <a:off x="4218439" y="297527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6" name="OTLSHAPE_T_02213fde383245b09d7421475da5703c_Duration" hidden="1"/>
          <p:cNvSpPr txBox="1"/>
          <p:nvPr>
            <p:custDataLst>
              <p:tags r:id="rId37"/>
            </p:custDataLst>
          </p:nvPr>
        </p:nvSpPr>
        <p:spPr>
          <a:xfrm>
            <a:off x="0" y="295351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47" name="OTLSHAPE_T_02213fde383245b09d7421475da5703c_TextPercentage" hidden="1"/>
          <p:cNvSpPr txBox="1"/>
          <p:nvPr>
            <p:custDataLst>
              <p:tags r:id="rId38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48" name="OTLSHAPE_T_02213fde383245b09d7421475da5703c_StartDate" hidden="1"/>
          <p:cNvSpPr txBox="1"/>
          <p:nvPr>
            <p:custDataLst>
              <p:tags r:id="rId39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49" name="OTLSHAPE_T_02213fde383245b09d7421475da5703c_EndDate" hidden="1"/>
          <p:cNvSpPr txBox="1"/>
          <p:nvPr>
            <p:custDataLst>
              <p:tags r:id="rId40"/>
            </p:custDataLst>
          </p:nvPr>
        </p:nvSpPr>
        <p:spPr>
          <a:xfrm>
            <a:off x="0" y="310853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3" name="OTLSHAPE_T_efefd20d2f7e4fcd9a558060bdd886ad_ShapePercentage" hidden="1"/>
          <p:cNvSpPr/>
          <p:nvPr>
            <p:custDataLst>
              <p:tags r:id="rId41"/>
            </p:custDataLst>
          </p:nvPr>
        </p:nvSpPr>
        <p:spPr>
          <a:xfrm>
            <a:off x="4286713" y="318389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4" name="OTLSHAPE_T_efefd20d2f7e4fcd9a558060bdd886ad_Duration" hidden="1"/>
          <p:cNvSpPr txBox="1"/>
          <p:nvPr>
            <p:custDataLst>
              <p:tags r:id="rId42"/>
            </p:custDataLst>
          </p:nvPr>
        </p:nvSpPr>
        <p:spPr>
          <a:xfrm>
            <a:off x="0" y="316213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555" name="OTLSHAPE_T_efefd20d2f7e4fcd9a558060bdd886ad_TextPercentage" hidden="1"/>
          <p:cNvSpPr txBox="1"/>
          <p:nvPr>
            <p:custDataLst>
              <p:tags r:id="rId43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56" name="OTLSHAPE_T_efefd20d2f7e4fcd9a558060bdd886ad_StartDate" hidden="1"/>
          <p:cNvSpPr txBox="1"/>
          <p:nvPr>
            <p:custDataLst>
              <p:tags r:id="rId44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57" name="OTLSHAPE_T_efefd20d2f7e4fcd9a558060bdd886ad_EndDate" hidden="1"/>
          <p:cNvSpPr txBox="1"/>
          <p:nvPr>
            <p:custDataLst>
              <p:tags r:id="rId45"/>
            </p:custDataLst>
          </p:nvPr>
        </p:nvSpPr>
        <p:spPr>
          <a:xfrm>
            <a:off x="0" y="33171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1" name="OTLSHAPE_T_a57a76e15b6e48f596806b108ff7887c_ShapePercentage" hidden="1"/>
          <p:cNvSpPr/>
          <p:nvPr>
            <p:custDataLst>
              <p:tags r:id="rId46"/>
            </p:custDataLst>
          </p:nvPr>
        </p:nvSpPr>
        <p:spPr>
          <a:xfrm>
            <a:off x="3501563" y="339250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2" name="OTLSHAPE_T_a57a76e15b6e48f596806b108ff7887c_Duration" hidden="1"/>
          <p:cNvSpPr txBox="1"/>
          <p:nvPr>
            <p:custDataLst>
              <p:tags r:id="rId47"/>
            </p:custDataLst>
          </p:nvPr>
        </p:nvSpPr>
        <p:spPr>
          <a:xfrm>
            <a:off x="0" y="337074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180 days</a:t>
            </a:r>
          </a:p>
        </p:txBody>
      </p:sp>
      <p:sp>
        <p:nvSpPr>
          <p:cNvPr id="2563" name="OTLSHAPE_T_a57a76e15b6e48f596806b108ff7887c_TextPercentage" hidden="1"/>
          <p:cNvSpPr txBox="1"/>
          <p:nvPr>
            <p:custDataLst>
              <p:tags r:id="rId48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64" name="OTLSHAPE_T_a57a76e15b6e48f596806b108ff7887c_StartDate" hidden="1"/>
          <p:cNvSpPr txBox="1"/>
          <p:nvPr>
            <p:custDataLst>
              <p:tags r:id="rId49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5" name="OTLSHAPE_T_a57a76e15b6e48f596806b108ff7887c_EndDate" hidden="1"/>
          <p:cNvSpPr txBox="1"/>
          <p:nvPr>
            <p:custDataLst>
              <p:tags r:id="rId50"/>
            </p:custDataLst>
          </p:nvPr>
        </p:nvSpPr>
        <p:spPr>
          <a:xfrm>
            <a:off x="0" y="352577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69" name="OTLSHAPE_T_571e167747b8416bab2de9e9f439014d_ShapePercentage" hidden="1"/>
          <p:cNvSpPr/>
          <p:nvPr>
            <p:custDataLst>
              <p:tags r:id="rId51"/>
            </p:custDataLst>
          </p:nvPr>
        </p:nvSpPr>
        <p:spPr>
          <a:xfrm>
            <a:off x="4730493" y="360112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0" name="OTLSHAPE_T_571e167747b8416bab2de9e9f439014d_Duration" hidden="1"/>
          <p:cNvSpPr txBox="1"/>
          <p:nvPr>
            <p:custDataLst>
              <p:tags r:id="rId52"/>
            </p:custDataLst>
          </p:nvPr>
        </p:nvSpPr>
        <p:spPr>
          <a:xfrm>
            <a:off x="0" y="357936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71" name="OTLSHAPE_T_571e167747b8416bab2de9e9f439014d_TextPercentage" hidden="1"/>
          <p:cNvSpPr txBox="1"/>
          <p:nvPr>
            <p:custDataLst>
              <p:tags r:id="rId53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72" name="OTLSHAPE_T_571e167747b8416bab2de9e9f439014d_StartDate" hidden="1"/>
          <p:cNvSpPr txBox="1"/>
          <p:nvPr>
            <p:custDataLst>
              <p:tags r:id="rId54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3" name="OTLSHAPE_T_571e167747b8416bab2de9e9f439014d_EndDate" hidden="1"/>
          <p:cNvSpPr txBox="1"/>
          <p:nvPr>
            <p:custDataLst>
              <p:tags r:id="rId55"/>
            </p:custDataLst>
          </p:nvPr>
        </p:nvSpPr>
        <p:spPr>
          <a:xfrm>
            <a:off x="0" y="373439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77" name="OTLSHAPE_T_c49a284bc6894cfaa3904bf8b3771bb7_ShapePercentage" hidden="1"/>
          <p:cNvSpPr/>
          <p:nvPr>
            <p:custDataLst>
              <p:tags r:id="rId56"/>
            </p:custDataLst>
          </p:nvPr>
        </p:nvSpPr>
        <p:spPr>
          <a:xfrm>
            <a:off x="4798767" y="380974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8" name="OTLSHAPE_T_c49a284bc6894cfaa3904bf8b3771bb7_Duration" hidden="1"/>
          <p:cNvSpPr txBox="1"/>
          <p:nvPr>
            <p:custDataLst>
              <p:tags r:id="rId57"/>
            </p:custDataLst>
          </p:nvPr>
        </p:nvSpPr>
        <p:spPr>
          <a:xfrm>
            <a:off x="0" y="378798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40 days</a:t>
            </a:r>
          </a:p>
        </p:txBody>
      </p:sp>
      <p:sp>
        <p:nvSpPr>
          <p:cNvPr id="2579" name="OTLSHAPE_T_c49a284bc6894cfaa3904bf8b3771bb7_TextPercentage" hidden="1"/>
          <p:cNvSpPr txBox="1"/>
          <p:nvPr>
            <p:custDataLst>
              <p:tags r:id="rId58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0" name="OTLSHAPE_T_c49a284bc6894cfaa3904bf8b3771bb7_StartDate" hidden="1"/>
          <p:cNvSpPr txBox="1"/>
          <p:nvPr>
            <p:custDataLst>
              <p:tags r:id="rId59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1" name="OTLSHAPE_T_c49a284bc6894cfaa3904bf8b3771bb7_EndDate" hidden="1"/>
          <p:cNvSpPr txBox="1"/>
          <p:nvPr>
            <p:custDataLst>
              <p:tags r:id="rId60"/>
            </p:custDataLst>
          </p:nvPr>
        </p:nvSpPr>
        <p:spPr>
          <a:xfrm>
            <a:off x="0" y="394301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5" name="OTLSHAPE_T_0fa62aab418f4aec813e102ea4dc4270_ShapePercentage" hidden="1"/>
          <p:cNvSpPr/>
          <p:nvPr>
            <p:custDataLst>
              <p:tags r:id="rId61"/>
            </p:custDataLst>
          </p:nvPr>
        </p:nvSpPr>
        <p:spPr>
          <a:xfrm>
            <a:off x="5071863" y="401836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6" name="OTLSHAPE_T_0fa62aab418f4aec813e102ea4dc4270_Duration" hidden="1"/>
          <p:cNvSpPr txBox="1"/>
          <p:nvPr>
            <p:custDataLst>
              <p:tags r:id="rId62"/>
            </p:custDataLst>
          </p:nvPr>
        </p:nvSpPr>
        <p:spPr>
          <a:xfrm>
            <a:off x="0" y="399660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587" name="OTLSHAPE_T_0fa62aab418f4aec813e102ea4dc4270_TextPercentage" hidden="1"/>
          <p:cNvSpPr txBox="1"/>
          <p:nvPr>
            <p:custDataLst>
              <p:tags r:id="rId63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88" name="OTLSHAPE_T_0fa62aab418f4aec813e102ea4dc4270_StartDate" hidden="1"/>
          <p:cNvSpPr txBox="1"/>
          <p:nvPr>
            <p:custDataLst>
              <p:tags r:id="rId64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89" name="OTLSHAPE_T_0fa62aab418f4aec813e102ea4dc4270_EndDate" hidden="1"/>
          <p:cNvSpPr txBox="1"/>
          <p:nvPr>
            <p:custDataLst>
              <p:tags r:id="rId65"/>
            </p:custDataLst>
          </p:nvPr>
        </p:nvSpPr>
        <p:spPr>
          <a:xfrm>
            <a:off x="0" y="415163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3" name="OTLSHAPE_T_b0abbcf6131b489687e01473470d5773_ShapePercentage" hidden="1"/>
          <p:cNvSpPr/>
          <p:nvPr>
            <p:custDataLst>
              <p:tags r:id="rId66"/>
            </p:custDataLst>
          </p:nvPr>
        </p:nvSpPr>
        <p:spPr>
          <a:xfrm>
            <a:off x="5140136" y="422698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4" name="OTLSHAPE_T_b0abbcf6131b489687e01473470d5773_Duration" hidden="1"/>
          <p:cNvSpPr txBox="1"/>
          <p:nvPr>
            <p:custDataLst>
              <p:tags r:id="rId67"/>
            </p:custDataLst>
          </p:nvPr>
        </p:nvSpPr>
        <p:spPr>
          <a:xfrm>
            <a:off x="0" y="4205224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60 days</a:t>
            </a:r>
          </a:p>
        </p:txBody>
      </p:sp>
      <p:sp>
        <p:nvSpPr>
          <p:cNvPr id="2595" name="OTLSHAPE_T_b0abbcf6131b489687e01473470d5773_TextPercentage" hidden="1"/>
          <p:cNvSpPr txBox="1"/>
          <p:nvPr>
            <p:custDataLst>
              <p:tags r:id="rId68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596" name="OTLSHAPE_T_b0abbcf6131b489687e01473470d5773_StartDate" hidden="1"/>
          <p:cNvSpPr txBox="1"/>
          <p:nvPr>
            <p:custDataLst>
              <p:tags r:id="rId69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597" name="OTLSHAPE_T_b0abbcf6131b489687e01473470d5773_EndDate" hidden="1"/>
          <p:cNvSpPr txBox="1"/>
          <p:nvPr>
            <p:custDataLst>
              <p:tags r:id="rId70"/>
            </p:custDataLst>
          </p:nvPr>
        </p:nvSpPr>
        <p:spPr>
          <a:xfrm>
            <a:off x="0" y="43602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1" name="OTLSHAPE_T_c4b9f26521dd4e5e91eff332f47109c1_ShapePercentage" hidden="1"/>
          <p:cNvSpPr/>
          <p:nvPr>
            <p:custDataLst>
              <p:tags r:id="rId71"/>
            </p:custDataLst>
          </p:nvPr>
        </p:nvSpPr>
        <p:spPr>
          <a:xfrm>
            <a:off x="5549780" y="443560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2" name="OTLSHAPE_T_c4b9f26521dd4e5e91eff332f47109c1_Duration" hidden="1"/>
          <p:cNvSpPr txBox="1"/>
          <p:nvPr>
            <p:custDataLst>
              <p:tags r:id="rId72"/>
            </p:custDataLst>
          </p:nvPr>
        </p:nvSpPr>
        <p:spPr>
          <a:xfrm>
            <a:off x="0" y="441384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 days</a:t>
            </a:r>
          </a:p>
        </p:txBody>
      </p:sp>
      <p:sp>
        <p:nvSpPr>
          <p:cNvPr id="2603" name="OTLSHAPE_T_c4b9f26521dd4e5e91eff332f47109c1_TextPercentage" hidden="1"/>
          <p:cNvSpPr txBox="1"/>
          <p:nvPr>
            <p:custDataLst>
              <p:tags r:id="rId73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04" name="OTLSHAPE_T_c4b9f26521dd4e5e91eff332f47109c1_StartDate" hidden="1"/>
          <p:cNvSpPr txBox="1"/>
          <p:nvPr>
            <p:custDataLst>
              <p:tags r:id="rId74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5" name="OTLSHAPE_T_c4b9f26521dd4e5e91eff332f47109c1_EndDate" hidden="1"/>
          <p:cNvSpPr txBox="1"/>
          <p:nvPr>
            <p:custDataLst>
              <p:tags r:id="rId75"/>
            </p:custDataLst>
          </p:nvPr>
        </p:nvSpPr>
        <p:spPr>
          <a:xfrm>
            <a:off x="0" y="4568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09" name="OTLSHAPE_T_014e0598bbeb415fbb324c7aac4a202f_ShapePercentage" hidden="1"/>
          <p:cNvSpPr/>
          <p:nvPr>
            <p:custDataLst>
              <p:tags r:id="rId76"/>
            </p:custDataLst>
          </p:nvPr>
        </p:nvSpPr>
        <p:spPr>
          <a:xfrm>
            <a:off x="3911206" y="464422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0" name="OTLSHAPE_T_014e0598bbeb415fbb324c7aac4a202f_Duration" hidden="1"/>
          <p:cNvSpPr txBox="1"/>
          <p:nvPr>
            <p:custDataLst>
              <p:tags r:id="rId77"/>
            </p:custDataLst>
          </p:nvPr>
        </p:nvSpPr>
        <p:spPr>
          <a:xfrm>
            <a:off x="0" y="462246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65 days</a:t>
            </a:r>
          </a:p>
        </p:txBody>
      </p:sp>
      <p:sp>
        <p:nvSpPr>
          <p:cNvPr id="2611" name="OTLSHAPE_T_014e0598bbeb415fbb324c7aac4a202f_TextPercentage" hidden="1"/>
          <p:cNvSpPr txBox="1"/>
          <p:nvPr>
            <p:custDataLst>
              <p:tags r:id="rId78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12" name="OTLSHAPE_T_014e0598bbeb415fbb324c7aac4a202f_StartDate" hidden="1"/>
          <p:cNvSpPr txBox="1"/>
          <p:nvPr>
            <p:custDataLst>
              <p:tags r:id="rId79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3" name="OTLSHAPE_T_014e0598bbeb415fbb324c7aac4a202f_EndDate" hidden="1"/>
          <p:cNvSpPr txBox="1"/>
          <p:nvPr>
            <p:custDataLst>
              <p:tags r:id="rId80"/>
            </p:custDataLst>
          </p:nvPr>
        </p:nvSpPr>
        <p:spPr>
          <a:xfrm>
            <a:off x="0" y="477748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17" name="OTLSHAPE_T_e9d49bbbe35e40179c52ed9f3541250f_ShapePercentage" hidden="1"/>
          <p:cNvSpPr/>
          <p:nvPr>
            <p:custDataLst>
              <p:tags r:id="rId81"/>
            </p:custDataLst>
          </p:nvPr>
        </p:nvSpPr>
        <p:spPr>
          <a:xfrm>
            <a:off x="4354987" y="485283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8" name="OTLSHAPE_T_e9d49bbbe35e40179c52ed9f3541250f_Duration" hidden="1"/>
          <p:cNvSpPr txBox="1"/>
          <p:nvPr>
            <p:custDataLst>
              <p:tags r:id="rId82"/>
            </p:custDataLst>
          </p:nvPr>
        </p:nvSpPr>
        <p:spPr>
          <a:xfrm>
            <a:off x="0" y="4831080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120 days</a:t>
            </a:r>
          </a:p>
        </p:txBody>
      </p:sp>
      <p:sp>
        <p:nvSpPr>
          <p:cNvPr id="2619" name="OTLSHAPE_T_e9d49bbbe35e40179c52ed9f3541250f_TextPercentage" hidden="1"/>
          <p:cNvSpPr txBox="1"/>
          <p:nvPr>
            <p:custDataLst>
              <p:tags r:id="rId83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0" name="OTLSHAPE_T_e9d49bbbe35e40179c52ed9f3541250f_StartDate" hidden="1"/>
          <p:cNvSpPr txBox="1"/>
          <p:nvPr>
            <p:custDataLst>
              <p:tags r:id="rId84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1" name="OTLSHAPE_T_e9d49bbbe35e40179c52ed9f3541250f_EndDate" hidden="1"/>
          <p:cNvSpPr txBox="1"/>
          <p:nvPr>
            <p:custDataLst>
              <p:tags r:id="rId85"/>
            </p:custDataLst>
          </p:nvPr>
        </p:nvSpPr>
        <p:spPr>
          <a:xfrm>
            <a:off x="0" y="498610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5" name="OTLSHAPE_T_d0027aa1f6c04c8cabbaabff5db206c8_ShapePercentage" hidden="1"/>
          <p:cNvSpPr/>
          <p:nvPr>
            <p:custDataLst>
              <p:tags r:id="rId86"/>
            </p:custDataLst>
          </p:nvPr>
        </p:nvSpPr>
        <p:spPr>
          <a:xfrm>
            <a:off x="3877069" y="506145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6" name="OTLSHAPE_T_d0027aa1f6c04c8cabbaabff5db206c8_Duration" hidden="1"/>
          <p:cNvSpPr txBox="1"/>
          <p:nvPr>
            <p:custDataLst>
              <p:tags r:id="rId87"/>
            </p:custDataLst>
          </p:nvPr>
        </p:nvSpPr>
        <p:spPr>
          <a:xfrm>
            <a:off x="0" y="5039699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27" name="OTLSHAPE_T_d0027aa1f6c04c8cabbaabff5db206c8_TextPercentage" hidden="1"/>
          <p:cNvSpPr txBox="1"/>
          <p:nvPr>
            <p:custDataLst>
              <p:tags r:id="rId88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28" name="OTLSHAPE_T_d0027aa1f6c04c8cabbaabff5db206c8_StartDate" hidden="1"/>
          <p:cNvSpPr txBox="1"/>
          <p:nvPr>
            <p:custDataLst>
              <p:tags r:id="rId89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29" name="OTLSHAPE_T_d0027aa1f6c04c8cabbaabff5db206c8_EndDate" hidden="1"/>
          <p:cNvSpPr txBox="1"/>
          <p:nvPr>
            <p:custDataLst>
              <p:tags r:id="rId90"/>
            </p:custDataLst>
          </p:nvPr>
        </p:nvSpPr>
        <p:spPr>
          <a:xfrm>
            <a:off x="0" y="51947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3" name="OTLSHAPE_T_3f3ece26dcba4b0cb059e90572592887_ShapePercentage" hidden="1"/>
          <p:cNvSpPr/>
          <p:nvPr>
            <p:custDataLst>
              <p:tags r:id="rId91"/>
            </p:custDataLst>
          </p:nvPr>
        </p:nvSpPr>
        <p:spPr>
          <a:xfrm>
            <a:off x="3877069" y="527007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4" name="OTLSHAPE_T_3f3ece26dcba4b0cb059e90572592887_Duration" hidden="1"/>
          <p:cNvSpPr txBox="1"/>
          <p:nvPr>
            <p:custDataLst>
              <p:tags r:id="rId92"/>
            </p:custDataLst>
          </p:nvPr>
        </p:nvSpPr>
        <p:spPr>
          <a:xfrm>
            <a:off x="0" y="5248317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290 days</a:t>
            </a:r>
          </a:p>
        </p:txBody>
      </p:sp>
      <p:sp>
        <p:nvSpPr>
          <p:cNvPr id="2635" name="OTLSHAPE_T_3f3ece26dcba4b0cb059e90572592887_TextPercentage" hidden="1"/>
          <p:cNvSpPr txBox="1"/>
          <p:nvPr>
            <p:custDataLst>
              <p:tags r:id="rId93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36" name="OTLSHAPE_T_3f3ece26dcba4b0cb059e90572592887_StartDate" hidden="1"/>
          <p:cNvSpPr txBox="1"/>
          <p:nvPr>
            <p:custDataLst>
              <p:tags r:id="rId94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37" name="OTLSHAPE_T_3f3ece26dcba4b0cb059e90572592887_EndDate" hidden="1"/>
          <p:cNvSpPr txBox="1"/>
          <p:nvPr>
            <p:custDataLst>
              <p:tags r:id="rId95"/>
            </p:custDataLst>
          </p:nvPr>
        </p:nvSpPr>
        <p:spPr>
          <a:xfrm>
            <a:off x="0" y="540334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1" name="OTLSHAPE_T_712e0e53cc3a4ed8ae317c645ee2d126_ShapePercentage" hidden="1"/>
          <p:cNvSpPr/>
          <p:nvPr>
            <p:custDataLst>
              <p:tags r:id="rId96"/>
            </p:custDataLst>
          </p:nvPr>
        </p:nvSpPr>
        <p:spPr>
          <a:xfrm>
            <a:off x="2648139" y="547869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2" name="OTLSHAPE_T_712e0e53cc3a4ed8ae317c645ee2d126_Duration" hidden="1"/>
          <p:cNvSpPr txBox="1"/>
          <p:nvPr>
            <p:custDataLst>
              <p:tags r:id="rId97"/>
            </p:custDataLst>
          </p:nvPr>
        </p:nvSpPr>
        <p:spPr>
          <a:xfrm>
            <a:off x="0" y="5456936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250 days</a:t>
            </a:r>
          </a:p>
        </p:txBody>
      </p:sp>
      <p:sp>
        <p:nvSpPr>
          <p:cNvPr id="2643" name="OTLSHAPE_T_712e0e53cc3a4ed8ae317c645ee2d126_TextPercentage" hidden="1"/>
          <p:cNvSpPr txBox="1"/>
          <p:nvPr>
            <p:custDataLst>
              <p:tags r:id="rId98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44" name="OTLSHAPE_T_712e0e53cc3a4ed8ae317c645ee2d126_StartDate" hidden="1"/>
          <p:cNvSpPr txBox="1"/>
          <p:nvPr>
            <p:custDataLst>
              <p:tags r:id="rId99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5" name="OTLSHAPE_T_712e0e53cc3a4ed8ae317c645ee2d126_EndDate" hidden="1"/>
          <p:cNvSpPr txBox="1"/>
          <p:nvPr>
            <p:custDataLst>
              <p:tags r:id="rId100"/>
            </p:custDataLst>
          </p:nvPr>
        </p:nvSpPr>
        <p:spPr>
          <a:xfrm>
            <a:off x="0" y="561196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49" name="OTLSHAPE_T_a51cd3b6f5514645bf493b429c576c52_ShapePercentage" hidden="1"/>
          <p:cNvSpPr/>
          <p:nvPr>
            <p:custDataLst>
              <p:tags r:id="rId101"/>
            </p:custDataLst>
          </p:nvPr>
        </p:nvSpPr>
        <p:spPr>
          <a:xfrm>
            <a:off x="4354987" y="568731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0" name="OTLSHAPE_T_a51cd3b6f5514645bf493b429c576c52_Duration" hidden="1"/>
          <p:cNvSpPr txBox="1"/>
          <p:nvPr>
            <p:custDataLst>
              <p:tags r:id="rId102"/>
            </p:custDataLst>
          </p:nvPr>
        </p:nvSpPr>
        <p:spPr>
          <a:xfrm>
            <a:off x="0" y="5665555"/>
            <a:ext cx="457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141 days</a:t>
            </a:r>
          </a:p>
        </p:txBody>
      </p:sp>
      <p:sp>
        <p:nvSpPr>
          <p:cNvPr id="2651" name="OTLSHAPE_T_a51cd3b6f5514645bf493b429c576c52_TextPercentage" hidden="1"/>
          <p:cNvSpPr txBox="1"/>
          <p:nvPr>
            <p:custDataLst>
              <p:tags r:id="rId103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52" name="OTLSHAPE_T_a51cd3b6f5514645bf493b429c576c52_StartDate" hidden="1"/>
          <p:cNvSpPr txBox="1"/>
          <p:nvPr>
            <p:custDataLst>
              <p:tags r:id="rId104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3" name="OTLSHAPE_T_a51cd3b6f5514645bf493b429c576c52_EndDate" hidden="1"/>
          <p:cNvSpPr txBox="1"/>
          <p:nvPr>
            <p:custDataLst>
              <p:tags r:id="rId105"/>
            </p:custDataLst>
          </p:nvPr>
        </p:nvSpPr>
        <p:spPr>
          <a:xfrm>
            <a:off x="0" y="58205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57" name="OTLSHAPE_T_262d69a19ba74238997b747fc762f179_ShapePercentage" hidden="1"/>
          <p:cNvSpPr/>
          <p:nvPr>
            <p:custDataLst>
              <p:tags r:id="rId106"/>
            </p:custDataLst>
          </p:nvPr>
        </p:nvSpPr>
        <p:spPr>
          <a:xfrm>
            <a:off x="5310821" y="589593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8" name="OTLSHAPE_T_262d69a19ba74238997b747fc762f179_Duration" hidden="1"/>
          <p:cNvSpPr txBox="1"/>
          <p:nvPr>
            <p:custDataLst>
              <p:tags r:id="rId107"/>
            </p:custDataLst>
          </p:nvPr>
        </p:nvSpPr>
        <p:spPr>
          <a:xfrm>
            <a:off x="0" y="5874173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50 days</a:t>
            </a:r>
          </a:p>
        </p:txBody>
      </p:sp>
      <p:sp>
        <p:nvSpPr>
          <p:cNvPr id="2659" name="OTLSHAPE_T_262d69a19ba74238997b747fc762f179_TextPercentage" hidden="1"/>
          <p:cNvSpPr txBox="1"/>
          <p:nvPr>
            <p:custDataLst>
              <p:tags r:id="rId108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0" name="OTLSHAPE_T_262d69a19ba74238997b747fc762f179_StartDate" hidden="1"/>
          <p:cNvSpPr txBox="1"/>
          <p:nvPr>
            <p:custDataLst>
              <p:tags r:id="rId109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1" name="OTLSHAPE_T_262d69a19ba74238997b747fc762f179_EndDate" hidden="1"/>
          <p:cNvSpPr txBox="1"/>
          <p:nvPr>
            <p:custDataLst>
              <p:tags r:id="rId110"/>
            </p:custDataLst>
          </p:nvPr>
        </p:nvSpPr>
        <p:spPr>
          <a:xfrm>
            <a:off x="0" y="602919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5" name="OTLSHAPE_T_5324c9477139420a8fba1896fa526954_ShapePercentage" hidden="1"/>
          <p:cNvSpPr/>
          <p:nvPr>
            <p:custDataLst>
              <p:tags r:id="rId111"/>
            </p:custDataLst>
          </p:nvPr>
        </p:nvSpPr>
        <p:spPr>
          <a:xfrm>
            <a:off x="5857012" y="6104551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6" name="OTLSHAPE_T_5324c9477139420a8fba1896fa526954_Duration" hidden="1"/>
          <p:cNvSpPr txBox="1"/>
          <p:nvPr>
            <p:custDataLst>
              <p:tags r:id="rId112"/>
            </p:custDataLst>
          </p:nvPr>
        </p:nvSpPr>
        <p:spPr>
          <a:xfrm>
            <a:off x="0" y="6082792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15 days</a:t>
            </a:r>
          </a:p>
        </p:txBody>
      </p:sp>
      <p:sp>
        <p:nvSpPr>
          <p:cNvPr id="2667" name="OTLSHAPE_T_5324c9477139420a8fba1896fa526954_TextPercentage" hidden="1"/>
          <p:cNvSpPr txBox="1"/>
          <p:nvPr>
            <p:custDataLst>
              <p:tags r:id="rId113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68" name="OTLSHAPE_T_5324c9477139420a8fba1896fa526954_StartDate" hidden="1"/>
          <p:cNvSpPr txBox="1"/>
          <p:nvPr>
            <p:custDataLst>
              <p:tags r:id="rId114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69" name="OTLSHAPE_T_5324c9477139420a8fba1896fa526954_EndDate" hidden="1"/>
          <p:cNvSpPr txBox="1"/>
          <p:nvPr>
            <p:custDataLst>
              <p:tags r:id="rId115"/>
            </p:custDataLst>
          </p:nvPr>
        </p:nvSpPr>
        <p:spPr>
          <a:xfrm>
            <a:off x="0" y="623781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3" name="OTLSHAPE_T_800fa1bc4ab24260bfcd2e0455b06b25_ShapePercentage" hidden="1"/>
          <p:cNvSpPr/>
          <p:nvPr>
            <p:custDataLst>
              <p:tags r:id="rId116"/>
            </p:custDataLst>
          </p:nvPr>
        </p:nvSpPr>
        <p:spPr>
          <a:xfrm>
            <a:off x="5959423" y="631317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4" name="OTLSHAPE_T_800fa1bc4ab24260bfcd2e0455b06b25_Duration" hidden="1"/>
          <p:cNvSpPr txBox="1"/>
          <p:nvPr>
            <p:custDataLst>
              <p:tags r:id="rId117"/>
            </p:custDataLst>
          </p:nvPr>
        </p:nvSpPr>
        <p:spPr>
          <a:xfrm>
            <a:off x="0" y="629141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75" name="OTLSHAPE_T_800fa1bc4ab24260bfcd2e0455b06b25_TextPercentage" hidden="1"/>
          <p:cNvSpPr txBox="1"/>
          <p:nvPr>
            <p:custDataLst>
              <p:tags r:id="rId118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76" name="OTLSHAPE_T_800fa1bc4ab24260bfcd2e0455b06b25_StartDate" hidden="1"/>
          <p:cNvSpPr txBox="1"/>
          <p:nvPr>
            <p:custDataLst>
              <p:tags r:id="rId119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77" name="OTLSHAPE_T_800fa1bc4ab24260bfcd2e0455b06b25_EndDate" hidden="1"/>
          <p:cNvSpPr txBox="1"/>
          <p:nvPr>
            <p:custDataLst>
              <p:tags r:id="rId120"/>
            </p:custDataLst>
          </p:nvPr>
        </p:nvSpPr>
        <p:spPr>
          <a:xfrm>
            <a:off x="0" y="64464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1" name="OTLSHAPE_T_299e066b70b0477b8a237225ebe71f04_ShapePercentage" hidden="1"/>
          <p:cNvSpPr/>
          <p:nvPr>
            <p:custDataLst>
              <p:tags r:id="rId121"/>
            </p:custDataLst>
          </p:nvPr>
        </p:nvSpPr>
        <p:spPr>
          <a:xfrm>
            <a:off x="6095971" y="6521789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2" name="OTLSHAPE_T_299e066b70b0477b8a237225ebe71f04_Duration" hidden="1"/>
          <p:cNvSpPr txBox="1"/>
          <p:nvPr>
            <p:custDataLst>
              <p:tags r:id="rId122"/>
            </p:custDataLst>
          </p:nvPr>
        </p:nvSpPr>
        <p:spPr>
          <a:xfrm>
            <a:off x="0" y="6500029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683" name="OTLSHAPE_T_299e066b70b0477b8a237225ebe71f04_TextPercentage" hidden="1"/>
          <p:cNvSpPr txBox="1"/>
          <p:nvPr>
            <p:custDataLst>
              <p:tags r:id="rId123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84" name="OTLSHAPE_T_299e066b70b0477b8a237225ebe71f04_StartDate" hidden="1"/>
          <p:cNvSpPr txBox="1"/>
          <p:nvPr>
            <p:custDataLst>
              <p:tags r:id="rId124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5" name="OTLSHAPE_T_299e066b70b0477b8a237225ebe71f04_EndDate" hidden="1"/>
          <p:cNvSpPr txBox="1"/>
          <p:nvPr>
            <p:custDataLst>
              <p:tags r:id="rId125"/>
            </p:custDataLst>
          </p:nvPr>
        </p:nvSpPr>
        <p:spPr>
          <a:xfrm>
            <a:off x="0" y="66550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89" name="OTLSHAPE_T_563d9078e9b4486aaa275eebfec383cb_ShapePercentage" hidden="1"/>
          <p:cNvSpPr/>
          <p:nvPr>
            <p:custDataLst>
              <p:tags r:id="rId126"/>
            </p:custDataLst>
          </p:nvPr>
        </p:nvSpPr>
        <p:spPr>
          <a:xfrm>
            <a:off x="6232519" y="673040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0" name="OTLSHAPE_T_563d9078e9b4486aaa275eebfec383cb_Duration" hidden="1"/>
          <p:cNvSpPr txBox="1"/>
          <p:nvPr>
            <p:custDataLst>
              <p:tags r:id="rId127"/>
            </p:custDataLst>
          </p:nvPr>
        </p:nvSpPr>
        <p:spPr>
          <a:xfrm>
            <a:off x="0" y="6708648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10 days</a:t>
            </a:r>
          </a:p>
        </p:txBody>
      </p:sp>
      <p:sp>
        <p:nvSpPr>
          <p:cNvPr id="2691" name="OTLSHAPE_T_563d9078e9b4486aaa275eebfec383cb_TextPercentage" hidden="1"/>
          <p:cNvSpPr txBox="1"/>
          <p:nvPr>
            <p:custDataLst>
              <p:tags r:id="rId128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692" name="OTLSHAPE_T_563d9078e9b4486aaa275eebfec383cb_StartDate" hidden="1"/>
          <p:cNvSpPr txBox="1"/>
          <p:nvPr>
            <p:custDataLst>
              <p:tags r:id="rId129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3" name="OTLSHAPE_T_563d9078e9b4486aaa275eebfec383cb_EndDate" hidden="1"/>
          <p:cNvSpPr txBox="1"/>
          <p:nvPr>
            <p:custDataLst>
              <p:tags r:id="rId130"/>
            </p:custDataLst>
          </p:nvPr>
        </p:nvSpPr>
        <p:spPr>
          <a:xfrm>
            <a:off x="0" y="6863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697" name="OTLSHAPE_T_18556035cc9b4f06a46e6981b013db44_ShapePercentage" hidden="1"/>
          <p:cNvSpPr/>
          <p:nvPr>
            <p:custDataLst>
              <p:tags r:id="rId131"/>
            </p:custDataLst>
          </p:nvPr>
        </p:nvSpPr>
        <p:spPr>
          <a:xfrm>
            <a:off x="6300793" y="6939026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8" name="OTLSHAPE_T_18556035cc9b4f06a46e6981b013db44_Duration" hidden="1"/>
          <p:cNvSpPr txBox="1"/>
          <p:nvPr>
            <p:custDataLst>
              <p:tags r:id="rId132"/>
            </p:custDataLst>
          </p:nvPr>
        </p:nvSpPr>
        <p:spPr>
          <a:xfrm>
            <a:off x="0" y="6917267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2699" name="OTLSHAPE_T_18556035cc9b4f06a46e6981b013db44_TextPercentage" hidden="1"/>
          <p:cNvSpPr txBox="1"/>
          <p:nvPr>
            <p:custDataLst>
              <p:tags r:id="rId133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0" name="OTLSHAPE_T_18556035cc9b4f06a46e6981b013db44_StartDate" hidden="1"/>
          <p:cNvSpPr txBox="1"/>
          <p:nvPr>
            <p:custDataLst>
              <p:tags r:id="rId134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1" name="OTLSHAPE_T_18556035cc9b4f06a46e6981b013db44_EndDate" hidden="1"/>
          <p:cNvSpPr txBox="1"/>
          <p:nvPr>
            <p:custDataLst>
              <p:tags r:id="rId135"/>
            </p:custDataLst>
          </p:nvPr>
        </p:nvSpPr>
        <p:spPr>
          <a:xfrm>
            <a:off x="0" y="707229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5" name="OTLSHAPE_T_d5a71cef621d4cf6a564a43820fa8fb7_ShapePercentage" hidden="1"/>
          <p:cNvSpPr/>
          <p:nvPr>
            <p:custDataLst>
              <p:tags r:id="rId136"/>
            </p:custDataLst>
          </p:nvPr>
        </p:nvSpPr>
        <p:spPr>
          <a:xfrm>
            <a:off x="6812847" y="7147644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6" name="OTLSHAPE_T_d5a71cef621d4cf6a564a43820fa8fb7_Duration" hidden="1"/>
          <p:cNvSpPr txBox="1"/>
          <p:nvPr>
            <p:custDataLst>
              <p:tags r:id="rId137"/>
            </p:custDataLst>
          </p:nvPr>
        </p:nvSpPr>
        <p:spPr>
          <a:xfrm>
            <a:off x="0" y="7125885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000">
                <a:solidFill>
                  <a:srgbClr val="C0504D"/>
                </a:solidFill>
                <a:latin typeface="Calibri" panose="020F0502020204030204" pitchFamily="34" charset="0"/>
              </a:rPr>
              <a:t>20 days</a:t>
            </a:r>
          </a:p>
        </p:txBody>
      </p:sp>
      <p:sp>
        <p:nvSpPr>
          <p:cNvPr id="2707" name="OTLSHAPE_T_d5a71cef621d4cf6a564a43820fa8fb7_TextPercentage" hidden="1"/>
          <p:cNvSpPr txBox="1"/>
          <p:nvPr>
            <p:custDataLst>
              <p:tags r:id="rId138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2708" name="OTLSHAPE_T_d5a71cef621d4cf6a564a43820fa8fb7_StartDate" hidden="1"/>
          <p:cNvSpPr txBox="1"/>
          <p:nvPr>
            <p:custDataLst>
              <p:tags r:id="rId139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709" name="OTLSHAPE_T_d5a71cef621d4cf6a564a43820fa8fb7_EndDate" hidden="1"/>
          <p:cNvSpPr txBox="1"/>
          <p:nvPr>
            <p:custDataLst>
              <p:tags r:id="rId140"/>
            </p:custDataLst>
          </p:nvPr>
        </p:nvSpPr>
        <p:spPr>
          <a:xfrm>
            <a:off x="0" y="72809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CA4676-CCC8-6C44-A180-80B776DEDC82}"/>
              </a:ext>
            </a:extLst>
          </p:cNvPr>
          <p:cNvGrpSpPr/>
          <p:nvPr/>
        </p:nvGrpSpPr>
        <p:grpSpPr>
          <a:xfrm>
            <a:off x="265696" y="92915"/>
            <a:ext cx="8364514" cy="6720461"/>
            <a:chOff x="409712" y="92915"/>
            <a:chExt cx="8364514" cy="6720461"/>
          </a:xfrm>
        </p:grpSpPr>
        <p:sp>
          <p:nvSpPr>
            <p:cNvPr id="264" name="OTLSHAPE_T_d9bf0b02a4764a21a72221d5cd75b541_Shape">
              <a:extLst>
                <a:ext uri="{FF2B5EF4-FFF2-40B4-BE49-F238E27FC236}">
                  <a16:creationId xmlns:a16="http://schemas.microsoft.com/office/drawing/2014/main" id="{FACE8DAE-20F2-7044-A8E7-4321C99753A4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409712" y="5632266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OTLSHAPE_T_d9bf0b02a4764a21a72221d5cd75b541_Title">
              <a:extLst>
                <a:ext uri="{FF2B5EF4-FFF2-40B4-BE49-F238E27FC236}">
                  <a16:creationId xmlns:a16="http://schemas.microsoft.com/office/drawing/2014/main" id="{0E2E0425-D616-F142-B78C-A626E3D3E685}"/>
                </a:ext>
              </a:extLst>
            </p:cNvPr>
            <p:cNvSpPr txBox="1"/>
            <p:nvPr>
              <p:custDataLst>
                <p:tags r:id="rId142"/>
              </p:custDataLst>
            </p:nvPr>
          </p:nvSpPr>
          <p:spPr>
            <a:xfrm>
              <a:off x="553166" y="5611128"/>
              <a:ext cx="648634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PSS/SRR</a:t>
              </a:r>
            </a:p>
          </p:txBody>
        </p:sp>
        <p:sp>
          <p:nvSpPr>
            <p:cNvPr id="266" name="OTLSHAPE_T_d9bf0b02a4764a21a72221d5cd75b541_Shape">
              <a:extLst>
                <a:ext uri="{FF2B5EF4-FFF2-40B4-BE49-F238E27FC236}">
                  <a16:creationId xmlns:a16="http://schemas.microsoft.com/office/drawing/2014/main" id="{DE6FBBFA-A186-DC43-B125-E7C90F6699D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409712" y="5916334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TLSHAPE_T_d9bf0b02a4764a21a72221d5cd75b541_Title">
              <a:extLst>
                <a:ext uri="{FF2B5EF4-FFF2-40B4-BE49-F238E27FC236}">
                  <a16:creationId xmlns:a16="http://schemas.microsoft.com/office/drawing/2014/main" id="{B8C9AE65-CE0D-D945-9AA4-565101CAA876}"/>
                </a:ext>
              </a:extLst>
            </p:cNvPr>
            <p:cNvSpPr txBox="1"/>
            <p:nvPr>
              <p:custDataLst>
                <p:tags r:id="rId144"/>
              </p:custDataLst>
            </p:nvPr>
          </p:nvSpPr>
          <p:spPr>
            <a:xfrm>
              <a:off x="558340" y="6161309"/>
              <a:ext cx="125103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SC Linac, HEBT, A2T</a:t>
              </a:r>
            </a:p>
          </p:txBody>
        </p:sp>
        <p:sp>
          <p:nvSpPr>
            <p:cNvPr id="268" name="OTLSHAPE_T_d9bf0b02a4764a21a72221d5cd75b541_Shape">
              <a:extLst>
                <a:ext uri="{FF2B5EF4-FFF2-40B4-BE49-F238E27FC236}">
                  <a16:creationId xmlns:a16="http://schemas.microsoft.com/office/drawing/2014/main" id="{08352734-A157-594B-AD9D-137A0BBD40D6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409712" y="6181827"/>
              <a:ext cx="98612" cy="127000"/>
            </a:xfrm>
            <a:prstGeom prst="roundRect">
              <a:avLst>
                <a:gd name="adj" fmla="val 100000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OTLSHAPE_T_d9bf0b02a4764a21a72221d5cd75b541_Title">
              <a:extLst>
                <a:ext uri="{FF2B5EF4-FFF2-40B4-BE49-F238E27FC236}">
                  <a16:creationId xmlns:a16="http://schemas.microsoft.com/office/drawing/2014/main" id="{596DDC89-5E67-0D4E-9837-0D7EDF697DFC}"/>
                </a:ext>
              </a:extLst>
            </p:cNvPr>
            <p:cNvSpPr txBox="1"/>
            <p:nvPr>
              <p:custDataLst>
                <p:tags r:id="rId146"/>
              </p:custDataLst>
            </p:nvPr>
          </p:nvSpPr>
          <p:spPr>
            <a:xfrm>
              <a:off x="555835" y="5890429"/>
              <a:ext cx="879948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NC Linac</a:t>
              </a:r>
            </a:p>
          </p:txBody>
        </p:sp>
        <p:sp>
          <p:nvSpPr>
            <p:cNvPr id="270" name="OTLSHAPE_T_d9bf0b02a4764a21a72221d5cd75b541_Shape">
              <a:extLst>
                <a:ext uri="{FF2B5EF4-FFF2-40B4-BE49-F238E27FC236}">
                  <a16:creationId xmlns:a16="http://schemas.microsoft.com/office/drawing/2014/main" id="{72EC798F-54FC-EE4C-9E9A-3468C66139EE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409712" y="6449213"/>
              <a:ext cx="101600" cy="127000"/>
            </a:xfrm>
            <a:prstGeom prst="roundRect">
              <a:avLst>
                <a:gd name="adj" fmla="val 100000"/>
              </a:avLst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OTLSHAPE_T_d9bf0b02a4764a21a72221d5cd75b541_Title">
              <a:extLst>
                <a:ext uri="{FF2B5EF4-FFF2-40B4-BE49-F238E27FC236}">
                  <a16:creationId xmlns:a16="http://schemas.microsoft.com/office/drawing/2014/main" id="{EAB27B29-0965-BF45-83A6-1B389CFAE78E}"/>
                </a:ext>
              </a:extLst>
            </p:cNvPr>
            <p:cNvSpPr txBox="1"/>
            <p:nvPr>
              <p:custDataLst>
                <p:tags r:id="rId148"/>
              </p:custDataLst>
            </p:nvPr>
          </p:nvSpPr>
          <p:spPr>
            <a:xfrm>
              <a:off x="553166" y="6428075"/>
              <a:ext cx="1570562" cy="16927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GB" sz="1100" b="1" spc="-16" dirty="0">
                  <a:solidFill>
                    <a:srgbClr val="737373"/>
                  </a:solidFill>
                  <a:latin typeface="Calibri" panose="020F0502020204030204" pitchFamily="34" charset="0"/>
                </a:rPr>
                <a:t>- Beam Commissioning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EF2E95-C2B2-D143-A647-FC5258BB638A}"/>
                </a:ext>
              </a:extLst>
            </p:cNvPr>
            <p:cNvGrpSpPr/>
            <p:nvPr/>
          </p:nvGrpSpPr>
          <p:grpSpPr>
            <a:xfrm>
              <a:off x="844465" y="92915"/>
              <a:ext cx="7929761" cy="6720461"/>
              <a:chOff x="844465" y="92915"/>
              <a:chExt cx="7929761" cy="6720461"/>
            </a:xfrm>
          </p:grpSpPr>
          <p:cxnSp>
            <p:nvCxnSpPr>
              <p:cNvPr id="532" name="OTLSHAPE_M_ad26212a624042f8946c3ee929d0bce4_Connector1">
                <a:extLst>
                  <a:ext uri="{FF2B5EF4-FFF2-40B4-BE49-F238E27FC236}">
                    <a16:creationId xmlns:a16="http://schemas.microsoft.com/office/drawing/2014/main" id="{F51A90DE-9288-8447-88D8-107D05C977A4}"/>
                  </a:ext>
                </a:extLst>
              </p:cNvPr>
              <p:cNvCxnSpPr>
                <a:cxnSpLocks/>
              </p:cNvCxnSpPr>
              <p:nvPr>
                <p:custDataLst>
                  <p:tags r:id="rId149"/>
                </p:custDataLst>
              </p:nvPr>
            </p:nvCxnSpPr>
            <p:spPr>
              <a:xfrm>
                <a:off x="6544625" y="473057"/>
                <a:ext cx="0" cy="332824"/>
              </a:xfrm>
              <a:prstGeom prst="line">
                <a:avLst/>
              </a:prstGeom>
              <a:ln w="9525" cap="flat" cmpd="sng" algn="ctr">
                <a:solidFill>
                  <a:srgbClr val="EA161E">
                    <a:alpha val="49804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3" name="OTLSHAPE_TB_00000000000000000000000000000000_ScaleContainer">
                <a:extLst>
                  <a:ext uri="{FF2B5EF4-FFF2-40B4-BE49-F238E27FC236}">
                    <a16:creationId xmlns:a16="http://schemas.microsoft.com/office/drawing/2014/main" id="{87955B6C-8E7C-3C4F-B80B-E564FAB413FE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844465" y="869381"/>
                <a:ext cx="7467600" cy="381000"/>
              </a:xfrm>
              <a:prstGeom prst="roundRect">
                <a:avLst>
                  <a:gd name="adj" fmla="val 100000"/>
                </a:avLst>
              </a:prstGeom>
              <a:gradFill flip="none" rotWithShape="1">
                <a:gsLst>
                  <a:gs pos="0">
                    <a:srgbClr val="44546A"/>
                  </a:gs>
                  <a:gs pos="0">
                    <a:schemeClr val="dk2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>
                  <a:rot lat="0" lon="0" rev="8700000"/>
                </a:lightRig>
              </a:scene3d>
              <a:sp3d>
                <a:bevelT w="165100" h="1905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4" name="OTLSHAPE_TB_00000000000000000000000000000000_ElapsedTime">
                <a:extLst>
                  <a:ext uri="{FF2B5EF4-FFF2-40B4-BE49-F238E27FC236}">
                    <a16:creationId xmlns:a16="http://schemas.microsoft.com/office/drawing/2014/main" id="{2C5A32CC-DC65-5948-B6D9-9E2B533C24FE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844465" y="869381"/>
                <a:ext cx="469900" cy="381000"/>
              </a:xfrm>
              <a:prstGeom prst="roundRect">
                <a:avLst>
                  <a:gd name="adj" fmla="val 10000000"/>
                </a:avLst>
              </a:prstGeom>
              <a:solidFill>
                <a:srgbClr val="FF0000">
                  <a:alpha val="3019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12700" h="139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5" name="OTLSHAPE_TB_00000000000000000000000000000000_TimescaleInterval1">
                <a:extLst>
                  <a:ext uri="{FF2B5EF4-FFF2-40B4-BE49-F238E27FC236}">
                    <a16:creationId xmlns:a16="http://schemas.microsoft.com/office/drawing/2014/main" id="{4929FA74-2470-E04B-86E0-F25098C48E3F}"/>
                  </a:ext>
                </a:extLst>
              </p:cNvPr>
              <p:cNvSpPr txBox="1"/>
              <p:nvPr>
                <p:custDataLst>
                  <p:tags r:id="rId152"/>
                </p:custDataLst>
              </p:nvPr>
            </p:nvSpPr>
            <p:spPr>
              <a:xfrm>
                <a:off x="1073065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2018</a:t>
                </a:r>
              </a:p>
            </p:txBody>
          </p:sp>
          <p:cxnSp>
            <p:nvCxnSpPr>
              <p:cNvPr id="536" name="OTLSHAPE_TB_00000000000000000000000000000000_Separator1">
                <a:extLst>
                  <a:ext uri="{FF2B5EF4-FFF2-40B4-BE49-F238E27FC236}">
                    <a16:creationId xmlns:a16="http://schemas.microsoft.com/office/drawing/2014/main" id="{C67B5E53-EDC9-674D-B133-F5FE8C931C91}"/>
                  </a:ext>
                </a:extLst>
              </p:cNvPr>
              <p:cNvCxnSpPr/>
              <p:nvPr>
                <p:custDataLst>
                  <p:tags r:id="rId153"/>
                </p:custDataLst>
              </p:nvPr>
            </p:nvCxnSpPr>
            <p:spPr>
              <a:xfrm>
                <a:off x="2789563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OTLSHAPE_TB_00000000000000000000000000000000_TimescaleInterval2">
                <a:extLst>
                  <a:ext uri="{FF2B5EF4-FFF2-40B4-BE49-F238E27FC236}">
                    <a16:creationId xmlns:a16="http://schemas.microsoft.com/office/drawing/2014/main" id="{16A2C3FC-FB0E-8B49-9CA7-40A96C0F27A9}"/>
                  </a:ext>
                </a:extLst>
              </p:cNvPr>
              <p:cNvSpPr txBox="1"/>
              <p:nvPr>
                <p:custDataLst>
                  <p:tags r:id="rId154"/>
                </p:custDataLst>
              </p:nvPr>
            </p:nvSpPr>
            <p:spPr>
              <a:xfrm>
                <a:off x="2853063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2019</a:t>
                </a:r>
              </a:p>
            </p:txBody>
          </p:sp>
          <p:cxnSp>
            <p:nvCxnSpPr>
              <p:cNvPr id="538" name="OTLSHAPE_TB_00000000000000000000000000000000_Separator2">
                <a:extLst>
                  <a:ext uri="{FF2B5EF4-FFF2-40B4-BE49-F238E27FC236}">
                    <a16:creationId xmlns:a16="http://schemas.microsoft.com/office/drawing/2014/main" id="{A8F389FC-57F2-4E49-AE8B-02D37889698D}"/>
                  </a:ext>
                </a:extLst>
              </p:cNvPr>
              <p:cNvCxnSpPr/>
              <p:nvPr>
                <p:custDataLst>
                  <p:tags r:id="rId155"/>
                </p:custDataLst>
              </p:nvPr>
            </p:nvCxnSpPr>
            <p:spPr>
              <a:xfrm>
                <a:off x="4569562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9" name="OTLSHAPE_TB_00000000000000000000000000000000_TimescaleInterval3">
                <a:extLst>
                  <a:ext uri="{FF2B5EF4-FFF2-40B4-BE49-F238E27FC236}">
                    <a16:creationId xmlns:a16="http://schemas.microsoft.com/office/drawing/2014/main" id="{701602C4-1F65-6746-A518-97CCFC0DDBAB}"/>
                  </a:ext>
                </a:extLst>
              </p:cNvPr>
              <p:cNvSpPr txBox="1"/>
              <p:nvPr>
                <p:custDataLst>
                  <p:tags r:id="rId156"/>
                </p:custDataLst>
              </p:nvPr>
            </p:nvSpPr>
            <p:spPr>
              <a:xfrm>
                <a:off x="4633062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2020</a:t>
                </a:r>
              </a:p>
            </p:txBody>
          </p:sp>
          <p:cxnSp>
            <p:nvCxnSpPr>
              <p:cNvPr id="540" name="OTLSHAPE_TB_00000000000000000000000000000000_Separator3">
                <a:extLst>
                  <a:ext uri="{FF2B5EF4-FFF2-40B4-BE49-F238E27FC236}">
                    <a16:creationId xmlns:a16="http://schemas.microsoft.com/office/drawing/2014/main" id="{2C2A85FC-536F-4444-A519-58E57E930286}"/>
                  </a:ext>
                </a:extLst>
              </p:cNvPr>
              <p:cNvCxnSpPr/>
              <p:nvPr>
                <p:custDataLst>
                  <p:tags r:id="rId157"/>
                </p:custDataLst>
              </p:nvPr>
            </p:nvCxnSpPr>
            <p:spPr>
              <a:xfrm>
                <a:off x="6354437" y="93288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1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1" name="OTLSHAPE_TB_00000000000000000000000000000000_TimescaleInterval4">
                <a:extLst>
                  <a:ext uri="{FF2B5EF4-FFF2-40B4-BE49-F238E27FC236}">
                    <a16:creationId xmlns:a16="http://schemas.microsoft.com/office/drawing/2014/main" id="{82BE8E86-FD36-8745-80D4-A7739F7B4346}"/>
                  </a:ext>
                </a:extLst>
              </p:cNvPr>
              <p:cNvSpPr txBox="1"/>
              <p:nvPr>
                <p:custDataLst>
                  <p:tags r:id="rId158"/>
                </p:custDataLst>
              </p:nvPr>
            </p:nvSpPr>
            <p:spPr>
              <a:xfrm>
                <a:off x="6417937" y="966854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GB" sz="1200" spc="-20">
                    <a:solidFill>
                      <a:schemeClr val="lt1"/>
                    </a:solidFill>
                    <a:latin typeface="Calibri" panose="020F0502020204030204" pitchFamily="34" charset="0"/>
                  </a:rPr>
                  <a:t>2021</a:t>
                </a:r>
              </a:p>
            </p:txBody>
          </p:sp>
          <p:sp>
            <p:nvSpPr>
              <p:cNvPr id="542" name="OTLSHAPE_M_15462190989a4e5087e6d7cc02e1ed2d_Title">
                <a:extLst>
                  <a:ext uri="{FF2B5EF4-FFF2-40B4-BE49-F238E27FC236}">
                    <a16:creationId xmlns:a16="http://schemas.microsoft.com/office/drawing/2014/main" id="{FD168898-734E-8D43-95FF-8AAE30DC0990}"/>
                  </a:ext>
                </a:extLst>
              </p:cNvPr>
              <p:cNvSpPr txBox="1"/>
              <p:nvPr>
                <p:custDataLst>
                  <p:tags r:id="rId159"/>
                </p:custDataLst>
              </p:nvPr>
            </p:nvSpPr>
            <p:spPr>
              <a:xfrm>
                <a:off x="3945299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DTL1</a:t>
                </a:r>
              </a:p>
            </p:txBody>
          </p:sp>
          <p:sp>
            <p:nvSpPr>
              <p:cNvPr id="543" name="OTLSHAPE_M_15462190989a4e5087e6d7cc02e1ed2d_Date">
                <a:extLst>
                  <a:ext uri="{FF2B5EF4-FFF2-40B4-BE49-F238E27FC236}">
                    <a16:creationId xmlns:a16="http://schemas.microsoft.com/office/drawing/2014/main" id="{A05C4620-750E-F842-84F9-4D80E09E6E52}"/>
                  </a:ext>
                </a:extLst>
              </p:cNvPr>
              <p:cNvSpPr txBox="1"/>
              <p:nvPr>
                <p:custDataLst>
                  <p:tags r:id="rId160"/>
                </p:custDataLst>
              </p:nvPr>
            </p:nvSpPr>
            <p:spPr>
              <a:xfrm>
                <a:off x="4010810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4/11/2019</a:t>
                </a:r>
              </a:p>
            </p:txBody>
          </p:sp>
          <p:sp>
            <p:nvSpPr>
              <p:cNvPr id="544" name="OTLSHAPE_M_15462190989a4e5087e6d7cc02e1ed2d_Shape">
                <a:extLst>
                  <a:ext uri="{FF2B5EF4-FFF2-40B4-BE49-F238E27FC236}">
                    <a16:creationId xmlns:a16="http://schemas.microsoft.com/office/drawing/2014/main" id="{140DDFE2-2EBD-DB4B-9497-08582D9E7967}"/>
                  </a:ext>
                </a:extLst>
              </p:cNvPr>
              <p:cNvSpPr/>
              <p:nvPr>
                <p:custDataLst>
                  <p:tags r:id="rId161"/>
                </p:custDataLst>
              </p:nvPr>
            </p:nvSpPr>
            <p:spPr>
              <a:xfrm flipV="1">
                <a:off x="4177286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OTLSHAPE_M_1d6d4045bda3413182ef879ca83ea720_Title">
                <a:extLst>
                  <a:ext uri="{FF2B5EF4-FFF2-40B4-BE49-F238E27FC236}">
                    <a16:creationId xmlns:a16="http://schemas.microsoft.com/office/drawing/2014/main" id="{272D5803-30C7-C044-8A48-5EF16DA4260D}"/>
                  </a:ext>
                </a:extLst>
              </p:cNvPr>
              <p:cNvSpPr txBox="1"/>
              <p:nvPr>
                <p:custDataLst>
                  <p:tags r:id="rId162"/>
                </p:custDataLst>
              </p:nvPr>
            </p:nvSpPr>
            <p:spPr>
              <a:xfrm>
                <a:off x="4798723" y="323943"/>
                <a:ext cx="68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8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DTL4</a:t>
                </a:r>
              </a:p>
            </p:txBody>
          </p:sp>
          <p:sp>
            <p:nvSpPr>
              <p:cNvPr id="546" name="OTLSHAPE_M_1d6d4045bda3413182ef879ca83ea720_Date">
                <a:extLst>
                  <a:ext uri="{FF2B5EF4-FFF2-40B4-BE49-F238E27FC236}">
                    <a16:creationId xmlns:a16="http://schemas.microsoft.com/office/drawing/2014/main" id="{8BBFFBEF-7F59-C548-9A1C-397228BFBB59}"/>
                  </a:ext>
                </a:extLst>
              </p:cNvPr>
              <p:cNvSpPr txBox="1"/>
              <p:nvPr>
                <p:custDataLst>
                  <p:tags r:id="rId163"/>
                </p:custDataLst>
              </p:nvPr>
            </p:nvSpPr>
            <p:spPr>
              <a:xfrm>
                <a:off x="4864234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27/4/2020</a:t>
                </a:r>
              </a:p>
            </p:txBody>
          </p:sp>
          <p:sp>
            <p:nvSpPr>
              <p:cNvPr id="547" name="OTLSHAPE_M_1d6d4045bda3413182ef879ca83ea720_Shape">
                <a:extLst>
                  <a:ext uri="{FF2B5EF4-FFF2-40B4-BE49-F238E27FC236}">
                    <a16:creationId xmlns:a16="http://schemas.microsoft.com/office/drawing/2014/main" id="{5BED313F-D9C8-E840-8529-5032F40DB186}"/>
                  </a:ext>
                </a:extLst>
              </p:cNvPr>
              <p:cNvSpPr/>
              <p:nvPr>
                <p:custDataLst>
                  <p:tags r:id="rId164"/>
                </p:custDataLst>
              </p:nvPr>
            </p:nvSpPr>
            <p:spPr>
              <a:xfrm flipV="1">
                <a:off x="5030710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8" name="OTLSHAPE_M_ad26212a624042f8946c3ee929d0bce4_Title">
                <a:extLst>
                  <a:ext uri="{FF2B5EF4-FFF2-40B4-BE49-F238E27FC236}">
                    <a16:creationId xmlns:a16="http://schemas.microsoft.com/office/drawing/2014/main" id="{9A380717-233F-E540-845F-7D85ECF1A5AA}"/>
                  </a:ext>
                </a:extLst>
              </p:cNvPr>
              <p:cNvSpPr txBox="1"/>
              <p:nvPr>
                <p:custDataLst>
                  <p:tags r:id="rId165"/>
                </p:custDataLst>
              </p:nvPr>
            </p:nvSpPr>
            <p:spPr>
              <a:xfrm>
                <a:off x="5793949" y="92915"/>
                <a:ext cx="14986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4" dirty="0">
                    <a:solidFill>
                      <a:schemeClr val="dk1"/>
                    </a:solidFill>
                    <a:latin typeface="Calibri" panose="020F0502020204030204" pitchFamily="34" charset="0"/>
                  </a:rPr>
                  <a:t>ISrc to Beam Dump (BOD)</a:t>
                </a:r>
              </a:p>
            </p:txBody>
          </p:sp>
          <p:sp>
            <p:nvSpPr>
              <p:cNvPr id="549" name="OTLSHAPE_M_ad26212a624042f8946c3ee929d0bce4_Date">
                <a:extLst>
                  <a:ext uri="{FF2B5EF4-FFF2-40B4-BE49-F238E27FC236}">
                    <a16:creationId xmlns:a16="http://schemas.microsoft.com/office/drawing/2014/main" id="{EFBA24AB-C43E-6140-91F1-2D56F9FCCC83}"/>
                  </a:ext>
                </a:extLst>
              </p:cNvPr>
              <p:cNvSpPr txBox="1"/>
              <p:nvPr>
                <p:custDataLst>
                  <p:tags r:id="rId166"/>
                </p:custDataLst>
              </p:nvPr>
            </p:nvSpPr>
            <p:spPr>
              <a:xfrm>
                <a:off x="6296044" y="267429"/>
                <a:ext cx="4953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8/2/2021</a:t>
                </a:r>
              </a:p>
            </p:txBody>
          </p:sp>
          <p:sp>
            <p:nvSpPr>
              <p:cNvPr id="550" name="OTLSHAPE_M_ad26212a624042f8946c3ee929d0bce4_Shape">
                <a:extLst>
                  <a:ext uri="{FF2B5EF4-FFF2-40B4-BE49-F238E27FC236}">
                    <a16:creationId xmlns:a16="http://schemas.microsoft.com/office/drawing/2014/main" id="{70856B0D-41A3-DB4F-A116-218E30F7A99E}"/>
                  </a:ext>
                </a:extLst>
              </p:cNvPr>
              <p:cNvSpPr/>
              <p:nvPr>
                <p:custDataLst>
                  <p:tags r:id="rId167"/>
                </p:custDataLst>
              </p:nvPr>
            </p:nvSpPr>
            <p:spPr>
              <a:xfrm flipV="1">
                <a:off x="6430325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OTLSHAPE_M_42fdb2d4d8a3473fbbe4f286c2bc756f_Title">
                <a:extLst>
                  <a:ext uri="{FF2B5EF4-FFF2-40B4-BE49-F238E27FC236}">
                    <a16:creationId xmlns:a16="http://schemas.microsoft.com/office/drawing/2014/main" id="{DB39B1F8-3577-4D44-BA4E-578F2840B107}"/>
                  </a:ext>
                </a:extLst>
              </p:cNvPr>
              <p:cNvSpPr txBox="1"/>
              <p:nvPr>
                <p:custDataLst>
                  <p:tags r:id="rId168"/>
                </p:custDataLst>
              </p:nvPr>
            </p:nvSpPr>
            <p:spPr>
              <a:xfrm>
                <a:off x="6891558" y="323943"/>
                <a:ext cx="33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100" b="1" spc="-18">
                    <a:solidFill>
                      <a:schemeClr val="dk1"/>
                    </a:solidFill>
                    <a:latin typeface="Calibri" panose="020F0502020204030204" pitchFamily="34" charset="0"/>
                  </a:rPr>
                  <a:t>RBOT</a:t>
                </a:r>
              </a:p>
            </p:txBody>
          </p:sp>
          <p:sp>
            <p:nvSpPr>
              <p:cNvPr id="552" name="OTLSHAPE_M_42fdb2d4d8a3473fbbe4f286c2bc756f_Date">
                <a:extLst>
                  <a:ext uri="{FF2B5EF4-FFF2-40B4-BE49-F238E27FC236}">
                    <a16:creationId xmlns:a16="http://schemas.microsoft.com/office/drawing/2014/main" id="{14D67752-D1FD-A44F-89D0-337210088CA9}"/>
                  </a:ext>
                </a:extLst>
              </p:cNvPr>
              <p:cNvSpPr txBox="1"/>
              <p:nvPr>
                <p:custDataLst>
                  <p:tags r:id="rId169"/>
                </p:custDataLst>
              </p:nvPr>
            </p:nvSpPr>
            <p:spPr>
              <a:xfrm>
                <a:off x="6775903" y="498456"/>
                <a:ext cx="558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000" spc="-8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24/5/2021</a:t>
                </a:r>
              </a:p>
            </p:txBody>
          </p:sp>
          <p:sp>
            <p:nvSpPr>
              <p:cNvPr id="553" name="OTLSHAPE_M_42fdb2d4d8a3473fbbe4f286c2bc756f_Shape">
                <a:extLst>
                  <a:ext uri="{FF2B5EF4-FFF2-40B4-BE49-F238E27FC236}">
                    <a16:creationId xmlns:a16="http://schemas.microsoft.com/office/drawing/2014/main" id="{A12CFE41-A83E-B840-8A9A-1639BA6DDDF2}"/>
                  </a:ext>
                </a:extLst>
              </p:cNvPr>
              <p:cNvSpPr/>
              <p:nvPr>
                <p:custDataLst>
                  <p:tags r:id="rId170"/>
                </p:custDataLst>
              </p:nvPr>
            </p:nvSpPr>
            <p:spPr>
              <a:xfrm flipV="1">
                <a:off x="6942379" y="678881"/>
                <a:ext cx="228600" cy="254000"/>
              </a:xfrm>
              <a:prstGeom prst="triangle">
                <a:avLst/>
              </a:prstGeom>
              <a:solidFill>
                <a:srgbClr val="EA161E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4" name="OTLSHAPE_T_45dd8f51cbd2498bb85ef733a7743c59_Shape">
                <a:extLst>
                  <a:ext uri="{FF2B5EF4-FFF2-40B4-BE49-F238E27FC236}">
                    <a16:creationId xmlns:a16="http://schemas.microsoft.com/office/drawing/2014/main" id="{30AFB5D1-7D8C-D34B-A1E4-07C28141E4A5}"/>
                  </a:ext>
                </a:extLst>
              </p:cNvPr>
              <p:cNvSpPr/>
              <p:nvPr>
                <p:custDataLst>
                  <p:tags r:id="rId171"/>
                </p:custDataLst>
              </p:nvPr>
            </p:nvSpPr>
            <p:spPr>
              <a:xfrm>
                <a:off x="2716413" y="1411145"/>
                <a:ext cx="1016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5" name="OTLSHAPE_T_45dd8f51cbd2498bb85ef733a7743c59_JoinedDate">
                <a:extLst>
                  <a:ext uri="{FF2B5EF4-FFF2-40B4-BE49-F238E27FC236}">
                    <a16:creationId xmlns:a16="http://schemas.microsoft.com/office/drawing/2014/main" id="{AC6F9230-86CD-0B43-8A7E-05127E4F2CEF}"/>
                  </a:ext>
                </a:extLst>
              </p:cNvPr>
              <p:cNvSpPr txBox="1"/>
              <p:nvPr>
                <p:custDataLst>
                  <p:tags r:id="rId172"/>
                </p:custDataLst>
              </p:nvPr>
            </p:nvSpPr>
            <p:spPr>
              <a:xfrm>
                <a:off x="1542338" y="139713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17/12/18 - 12/07/19</a:t>
                </a:r>
              </a:p>
            </p:txBody>
          </p:sp>
          <p:sp>
            <p:nvSpPr>
              <p:cNvPr id="556" name="OTLSHAPE_T_45dd8f51cbd2498bb85ef733a7743c59_Title">
                <a:extLst>
                  <a:ext uri="{FF2B5EF4-FFF2-40B4-BE49-F238E27FC236}">
                    <a16:creationId xmlns:a16="http://schemas.microsoft.com/office/drawing/2014/main" id="{2C25B837-EA71-9745-AD15-59B36E432FE1}"/>
                  </a:ext>
                </a:extLst>
              </p:cNvPr>
              <p:cNvSpPr txBox="1"/>
              <p:nvPr>
                <p:custDataLst>
                  <p:tags r:id="rId173"/>
                </p:custDataLst>
              </p:nvPr>
            </p:nvSpPr>
            <p:spPr>
              <a:xfrm>
                <a:off x="3923928" y="1389386"/>
                <a:ext cx="1308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 + DTL 1 RF System</a:t>
                </a:r>
              </a:p>
            </p:txBody>
          </p:sp>
          <p:sp>
            <p:nvSpPr>
              <p:cNvPr id="557" name="OTLSHAPE_T_bb1bcfc387784fc1a9058d4e84d13219_Shape">
                <a:extLst>
                  <a:ext uri="{FF2B5EF4-FFF2-40B4-BE49-F238E27FC236}">
                    <a16:creationId xmlns:a16="http://schemas.microsoft.com/office/drawing/2014/main" id="{BB4FD2E0-AECB-D84B-A49A-E130C30D388B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3740521" y="1587680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8" name="OTLSHAPE_T_bb1bcfc387784fc1a9058d4e84d13219_JoinedDate">
                <a:extLst>
                  <a:ext uri="{FF2B5EF4-FFF2-40B4-BE49-F238E27FC236}">
                    <a16:creationId xmlns:a16="http://schemas.microsoft.com/office/drawing/2014/main" id="{DFB4C1BB-BC43-BC4A-8B69-6A0740C299FA}"/>
                  </a:ext>
                </a:extLst>
              </p:cNvPr>
              <p:cNvSpPr txBox="1"/>
              <p:nvPr>
                <p:custDataLst>
                  <p:tags r:id="rId175"/>
                </p:custDataLst>
              </p:nvPr>
            </p:nvSpPr>
            <p:spPr>
              <a:xfrm>
                <a:off x="2566446" y="157366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15/07/19 - 26/07/19</a:t>
                </a:r>
              </a:p>
            </p:txBody>
          </p:sp>
          <p:sp>
            <p:nvSpPr>
              <p:cNvPr id="559" name="OTLSHAPE_T_bb1bcfc387784fc1a9058d4e84d13219_Title">
                <a:extLst>
                  <a:ext uri="{FF2B5EF4-FFF2-40B4-BE49-F238E27FC236}">
                    <a16:creationId xmlns:a16="http://schemas.microsoft.com/office/drawing/2014/main" id="{6F401A68-B12D-9C43-AA82-1CAE30E0E215}"/>
                  </a:ext>
                </a:extLst>
              </p:cNvPr>
              <p:cNvSpPr txBox="1"/>
              <p:nvPr>
                <p:custDataLst>
                  <p:tags r:id="rId176"/>
                </p:custDataLst>
              </p:nvPr>
            </p:nvSpPr>
            <p:spPr>
              <a:xfrm>
                <a:off x="3992202" y="1565921"/>
                <a:ext cx="901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Validation</a:t>
                </a:r>
              </a:p>
            </p:txBody>
          </p:sp>
          <p:sp>
            <p:nvSpPr>
              <p:cNvPr id="560" name="OTLSHAPE_T_c54b27730f4d4ca1aa8a408c9fcbfbea_Shape">
                <a:extLst>
                  <a:ext uri="{FF2B5EF4-FFF2-40B4-BE49-F238E27FC236}">
                    <a16:creationId xmlns:a16="http://schemas.microsoft.com/office/drawing/2014/main" id="{CA02FE7B-5757-804C-BDDF-68B60B0A42A7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3808795" y="1764215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1" name="OTLSHAPE_T_c54b27730f4d4ca1aa8a408c9fcbfbea_JoinedDate">
                <a:extLst>
                  <a:ext uri="{FF2B5EF4-FFF2-40B4-BE49-F238E27FC236}">
                    <a16:creationId xmlns:a16="http://schemas.microsoft.com/office/drawing/2014/main" id="{82C8DACE-1C41-A045-AB06-AC72064205E8}"/>
                  </a:ext>
                </a:extLst>
              </p:cNvPr>
              <p:cNvSpPr txBox="1"/>
              <p:nvPr>
                <p:custDataLst>
                  <p:tags r:id="rId178"/>
                </p:custDataLst>
              </p:nvPr>
            </p:nvSpPr>
            <p:spPr>
              <a:xfrm>
                <a:off x="2634720" y="17502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29/07/19 - 18/10/19</a:t>
                </a:r>
              </a:p>
            </p:txBody>
          </p:sp>
          <p:sp>
            <p:nvSpPr>
              <p:cNvPr id="562" name="OTLSHAPE_T_c54b27730f4d4ca1aa8a408c9fcbfbea_Title">
                <a:extLst>
                  <a:ext uri="{FF2B5EF4-FFF2-40B4-BE49-F238E27FC236}">
                    <a16:creationId xmlns:a16="http://schemas.microsoft.com/office/drawing/2014/main" id="{3D4435FB-0A6D-4742-9F1F-D43308565EEC}"/>
                  </a:ext>
                </a:extLst>
              </p:cNvPr>
              <p:cNvSpPr txBox="1"/>
              <p:nvPr>
                <p:custDataLst>
                  <p:tags r:id="rId179"/>
                </p:custDataLst>
              </p:nvPr>
            </p:nvSpPr>
            <p:spPr>
              <a:xfrm>
                <a:off x="4401845" y="1742455"/>
                <a:ext cx="1943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RFQ, MEBT, DTL1 RF Conditioning</a:t>
                </a:r>
              </a:p>
            </p:txBody>
          </p:sp>
          <p:sp>
            <p:nvSpPr>
              <p:cNvPr id="563" name="OTLSHAPE_T_02213fde383245b09d7421475da5703c_Shape">
                <a:extLst>
                  <a:ext uri="{FF2B5EF4-FFF2-40B4-BE49-F238E27FC236}">
                    <a16:creationId xmlns:a16="http://schemas.microsoft.com/office/drawing/2014/main" id="{EFED5829-25F4-944A-BEFC-307F1B7EB120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4218439" y="1940749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4" name="OTLSHAPE_T_02213fde383245b09d7421475da5703c_JoinedDate">
                <a:extLst>
                  <a:ext uri="{FF2B5EF4-FFF2-40B4-BE49-F238E27FC236}">
                    <a16:creationId xmlns:a16="http://schemas.microsoft.com/office/drawing/2014/main" id="{51AEB335-8203-2F4E-BD1B-0E0E9064F6F4}"/>
                  </a:ext>
                </a:extLst>
              </p:cNvPr>
              <p:cNvSpPr txBox="1"/>
              <p:nvPr>
                <p:custDataLst>
                  <p:tags r:id="rId181"/>
                </p:custDataLst>
              </p:nvPr>
            </p:nvSpPr>
            <p:spPr>
              <a:xfrm>
                <a:off x="3044363" y="192673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21/10/19 - 01/11/19</a:t>
                </a:r>
              </a:p>
            </p:txBody>
          </p:sp>
          <p:sp>
            <p:nvSpPr>
              <p:cNvPr id="565" name="OTLSHAPE_T_02213fde383245b09d7421475da5703c_Title">
                <a:extLst>
                  <a:ext uri="{FF2B5EF4-FFF2-40B4-BE49-F238E27FC236}">
                    <a16:creationId xmlns:a16="http://schemas.microsoft.com/office/drawing/2014/main" id="{D6986B75-54E1-E34D-B99F-9236BBFDCE7C}"/>
                  </a:ext>
                </a:extLst>
              </p:cNvPr>
              <p:cNvSpPr txBox="1"/>
              <p:nvPr>
                <p:custDataLst>
                  <p:tags r:id="rId182"/>
                </p:custDataLst>
              </p:nvPr>
            </p:nvSpPr>
            <p:spPr>
              <a:xfrm>
                <a:off x="4470119" y="1918990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SRR2</a:t>
                </a:r>
              </a:p>
            </p:txBody>
          </p:sp>
          <p:sp>
            <p:nvSpPr>
              <p:cNvPr id="566" name="OTLSHAPE_T_efefd20d2f7e4fcd9a558060bdd886ad_Shape">
                <a:extLst>
                  <a:ext uri="{FF2B5EF4-FFF2-40B4-BE49-F238E27FC236}">
                    <a16:creationId xmlns:a16="http://schemas.microsoft.com/office/drawing/2014/main" id="{090FE4B5-66D2-BF4F-B864-25FBEFB37638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4286713" y="2129704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7" name="OTLSHAPE_T_efefd20d2f7e4fcd9a558060bdd886ad_JoinedDate">
                <a:extLst>
                  <a:ext uri="{FF2B5EF4-FFF2-40B4-BE49-F238E27FC236}">
                    <a16:creationId xmlns:a16="http://schemas.microsoft.com/office/drawing/2014/main" id="{136029D7-DEC3-8D4E-8353-76C850535420}"/>
                  </a:ext>
                </a:extLst>
              </p:cNvPr>
              <p:cNvSpPr txBox="1"/>
              <p:nvPr>
                <p:custDataLst>
                  <p:tags r:id="rId184"/>
                </p:custDataLst>
              </p:nvPr>
            </p:nvSpPr>
            <p:spPr>
              <a:xfrm>
                <a:off x="3112637" y="211569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04/11/19 - 31/01/20</a:t>
                </a:r>
              </a:p>
            </p:txBody>
          </p:sp>
          <p:sp>
            <p:nvSpPr>
              <p:cNvPr id="568" name="OTLSHAPE_T_efefd20d2f7e4fcd9a558060bdd886ad_Title">
                <a:extLst>
                  <a:ext uri="{FF2B5EF4-FFF2-40B4-BE49-F238E27FC236}">
                    <a16:creationId xmlns:a16="http://schemas.microsoft.com/office/drawing/2014/main" id="{8B68D1BB-656D-0C4A-A181-C938E24A6FE0}"/>
                  </a:ext>
                </a:extLst>
              </p:cNvPr>
              <p:cNvSpPr txBox="1"/>
              <p:nvPr>
                <p:custDataLst>
                  <p:tags r:id="rId185"/>
                </p:custDataLst>
              </p:nvPr>
            </p:nvSpPr>
            <p:spPr>
              <a:xfrm>
                <a:off x="4913899" y="2107945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DTL1 Beam Commissioning</a:t>
                </a:r>
              </a:p>
            </p:txBody>
          </p:sp>
          <p:sp>
            <p:nvSpPr>
              <p:cNvPr id="569" name="OTLSHAPE_T_a57a76e15b6e48f596806b108ff7887c_Shape">
                <a:extLst>
                  <a:ext uri="{FF2B5EF4-FFF2-40B4-BE49-F238E27FC236}">
                    <a16:creationId xmlns:a16="http://schemas.microsoft.com/office/drawing/2014/main" id="{B08ED159-C8C5-BC42-BD48-6B53BEBC1AAE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3501563" y="2318659"/>
                <a:ext cx="1219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0" name="OTLSHAPE_T_a57a76e15b6e48f596806b108ff7887c_JoinedDate">
                <a:extLst>
                  <a:ext uri="{FF2B5EF4-FFF2-40B4-BE49-F238E27FC236}">
                    <a16:creationId xmlns:a16="http://schemas.microsoft.com/office/drawing/2014/main" id="{12310205-B353-A848-BF18-351A295AF35A}"/>
                  </a:ext>
                </a:extLst>
              </p:cNvPr>
              <p:cNvSpPr txBox="1"/>
              <p:nvPr>
                <p:custDataLst>
                  <p:tags r:id="rId187"/>
                </p:custDataLst>
              </p:nvPr>
            </p:nvSpPr>
            <p:spPr>
              <a:xfrm>
                <a:off x="2327487" y="230464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27/05/19 - 31/01/20</a:t>
                </a:r>
              </a:p>
            </p:txBody>
          </p:sp>
          <p:sp>
            <p:nvSpPr>
              <p:cNvPr id="571" name="OTLSHAPE_T_a57a76e15b6e48f596806b108ff7887c_Title">
                <a:extLst>
                  <a:ext uri="{FF2B5EF4-FFF2-40B4-BE49-F238E27FC236}">
                    <a16:creationId xmlns:a16="http://schemas.microsoft.com/office/drawing/2014/main" id="{3BA4EDF2-7608-A44B-8BE8-4EEC2DC1C0F1}"/>
                  </a:ext>
                </a:extLst>
              </p:cNvPr>
              <p:cNvSpPr txBox="1"/>
              <p:nvPr>
                <p:custDataLst>
                  <p:tags r:id="rId188"/>
                </p:custDataLst>
              </p:nvPr>
            </p:nvSpPr>
            <p:spPr>
              <a:xfrm>
                <a:off x="4913899" y="2296899"/>
                <a:ext cx="1384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 NC Linac RF System</a:t>
                </a:r>
              </a:p>
            </p:txBody>
          </p:sp>
          <p:sp>
            <p:nvSpPr>
              <p:cNvPr id="572" name="OTLSHAPE_T_571e167747b8416bab2de9e9f439014d_Shape">
                <a:extLst>
                  <a:ext uri="{FF2B5EF4-FFF2-40B4-BE49-F238E27FC236}">
                    <a16:creationId xmlns:a16="http://schemas.microsoft.com/office/drawing/2014/main" id="{6C2DF46B-5F40-9642-9CAF-BC81500EAC14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4730493" y="250761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3" name="OTLSHAPE_T_571e167747b8416bab2de9e9f439014d_JoinedDate">
                <a:extLst>
                  <a:ext uri="{FF2B5EF4-FFF2-40B4-BE49-F238E27FC236}">
                    <a16:creationId xmlns:a16="http://schemas.microsoft.com/office/drawing/2014/main" id="{51D0249E-C634-4B49-B13B-761A7A43EA09}"/>
                  </a:ext>
                </a:extLst>
              </p:cNvPr>
              <p:cNvSpPr txBox="1"/>
              <p:nvPr>
                <p:custDataLst>
                  <p:tags r:id="rId190"/>
                </p:custDataLst>
              </p:nvPr>
            </p:nvSpPr>
            <p:spPr>
              <a:xfrm>
                <a:off x="3556418" y="249360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03/02/20 - 14/02/20</a:t>
                </a:r>
              </a:p>
            </p:txBody>
          </p:sp>
          <p:sp>
            <p:nvSpPr>
              <p:cNvPr id="574" name="OTLSHAPE_T_571e167747b8416bab2de9e9f439014d_Title">
                <a:extLst>
                  <a:ext uri="{FF2B5EF4-FFF2-40B4-BE49-F238E27FC236}">
                    <a16:creationId xmlns:a16="http://schemas.microsoft.com/office/drawing/2014/main" id="{51393790-FAD0-0F4B-90ED-9DAB28680413}"/>
                  </a:ext>
                </a:extLst>
              </p:cNvPr>
              <p:cNvSpPr txBox="1"/>
              <p:nvPr>
                <p:custDataLst>
                  <p:tags r:id="rId191"/>
                </p:custDataLst>
              </p:nvPr>
            </p:nvSpPr>
            <p:spPr>
              <a:xfrm>
                <a:off x="4982173" y="2485854"/>
                <a:ext cx="1092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0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PSS1 Re-Validation</a:t>
                </a:r>
              </a:p>
            </p:txBody>
          </p:sp>
          <p:sp>
            <p:nvSpPr>
              <p:cNvPr id="575" name="OTLSHAPE_T_c49a284bc6894cfaa3904bf8b3771bb7_Shape">
                <a:extLst>
                  <a:ext uri="{FF2B5EF4-FFF2-40B4-BE49-F238E27FC236}">
                    <a16:creationId xmlns:a16="http://schemas.microsoft.com/office/drawing/2014/main" id="{4CBED23B-CC72-5B48-8A1D-9B82339C248C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4798767" y="2696568"/>
                <a:ext cx="2667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6" name="OTLSHAPE_T_c49a284bc6894cfaa3904bf8b3771bb7_JoinedDate">
                <a:extLst>
                  <a:ext uri="{FF2B5EF4-FFF2-40B4-BE49-F238E27FC236}">
                    <a16:creationId xmlns:a16="http://schemas.microsoft.com/office/drawing/2014/main" id="{E72B8E5E-4F9F-944C-A5F6-6949BA9390EA}"/>
                  </a:ext>
                </a:extLst>
              </p:cNvPr>
              <p:cNvSpPr txBox="1"/>
              <p:nvPr>
                <p:custDataLst>
                  <p:tags r:id="rId193"/>
                </p:custDataLst>
              </p:nvPr>
            </p:nvSpPr>
            <p:spPr>
              <a:xfrm>
                <a:off x="3624692" y="268255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17/02/20 - 10/04/20</a:t>
                </a:r>
              </a:p>
            </p:txBody>
          </p:sp>
          <p:sp>
            <p:nvSpPr>
              <p:cNvPr id="577" name="OTLSHAPE_T_c49a284bc6894cfaa3904bf8b3771bb7_Title">
                <a:extLst>
                  <a:ext uri="{FF2B5EF4-FFF2-40B4-BE49-F238E27FC236}">
                    <a16:creationId xmlns:a16="http://schemas.microsoft.com/office/drawing/2014/main" id="{7F989002-136F-FC47-B350-C2C046D1E7EB}"/>
                  </a:ext>
                </a:extLst>
              </p:cNvPr>
              <p:cNvSpPr txBox="1"/>
              <p:nvPr>
                <p:custDataLst>
                  <p:tags r:id="rId194"/>
                </p:custDataLst>
              </p:nvPr>
            </p:nvSpPr>
            <p:spPr>
              <a:xfrm>
                <a:off x="5255269" y="2674809"/>
                <a:ext cx="1511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DTL2, 3, 4 RF Conditioning</a:t>
                </a:r>
              </a:p>
            </p:txBody>
          </p:sp>
          <p:sp>
            <p:nvSpPr>
              <p:cNvPr id="578" name="OTLSHAPE_T_0fa62aab418f4aec813e102ea4dc4270_Shape">
                <a:extLst>
                  <a:ext uri="{FF2B5EF4-FFF2-40B4-BE49-F238E27FC236}">
                    <a16:creationId xmlns:a16="http://schemas.microsoft.com/office/drawing/2014/main" id="{7215A51F-4DD0-7C44-AF26-EDE923F312E0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5071863" y="2885523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9" name="OTLSHAPE_T_0fa62aab418f4aec813e102ea4dc4270_JoinedDate">
                <a:extLst>
                  <a:ext uri="{FF2B5EF4-FFF2-40B4-BE49-F238E27FC236}">
                    <a16:creationId xmlns:a16="http://schemas.microsoft.com/office/drawing/2014/main" id="{48CCF46D-8970-B74C-B81C-D9CEA82A502F}"/>
                  </a:ext>
                </a:extLst>
              </p:cNvPr>
              <p:cNvSpPr txBox="1"/>
              <p:nvPr>
                <p:custDataLst>
                  <p:tags r:id="rId196"/>
                </p:custDataLst>
              </p:nvPr>
            </p:nvSpPr>
            <p:spPr>
              <a:xfrm>
                <a:off x="3897787" y="287151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13/04/20 - 24/04/20</a:t>
                </a:r>
              </a:p>
            </p:txBody>
          </p:sp>
          <p:sp>
            <p:nvSpPr>
              <p:cNvPr id="580" name="OTLSHAPE_T_0fa62aab418f4aec813e102ea4dc4270_Title">
                <a:extLst>
                  <a:ext uri="{FF2B5EF4-FFF2-40B4-BE49-F238E27FC236}">
                    <a16:creationId xmlns:a16="http://schemas.microsoft.com/office/drawing/2014/main" id="{D1D63FEC-3F51-FE4F-BD06-FB404623277D}"/>
                  </a:ext>
                </a:extLst>
              </p:cNvPr>
              <p:cNvSpPr txBox="1"/>
              <p:nvPr>
                <p:custDataLst>
                  <p:tags r:id="rId197"/>
                </p:custDataLst>
              </p:nvPr>
            </p:nvSpPr>
            <p:spPr>
              <a:xfrm>
                <a:off x="5323542" y="2863763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SRR3</a:t>
                </a:r>
              </a:p>
            </p:txBody>
          </p:sp>
          <p:sp>
            <p:nvSpPr>
              <p:cNvPr id="581" name="OTLSHAPE_T_b0abbcf6131b489687e01473470d5773_Shape">
                <a:extLst>
                  <a:ext uri="{FF2B5EF4-FFF2-40B4-BE49-F238E27FC236}">
                    <a16:creationId xmlns:a16="http://schemas.microsoft.com/office/drawing/2014/main" id="{11B1BA3E-A13E-384B-AB65-3467027F6718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5140136" y="3074477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2" name="OTLSHAPE_T_b0abbcf6131b489687e01473470d5773_JoinedDate">
                <a:extLst>
                  <a:ext uri="{FF2B5EF4-FFF2-40B4-BE49-F238E27FC236}">
                    <a16:creationId xmlns:a16="http://schemas.microsoft.com/office/drawing/2014/main" id="{1D03BD19-5BED-DD49-83A6-165D0ABE5455}"/>
                  </a:ext>
                </a:extLst>
              </p:cNvPr>
              <p:cNvSpPr txBox="1"/>
              <p:nvPr>
                <p:custDataLst>
                  <p:tags r:id="rId199"/>
                </p:custDataLst>
              </p:nvPr>
            </p:nvSpPr>
            <p:spPr>
              <a:xfrm>
                <a:off x="3966061" y="306046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27/04/20 - 17/07/20</a:t>
                </a:r>
              </a:p>
            </p:txBody>
          </p:sp>
          <p:sp>
            <p:nvSpPr>
              <p:cNvPr id="583" name="OTLSHAPE_T_b0abbcf6131b489687e01473470d5773_Title">
                <a:extLst>
                  <a:ext uri="{FF2B5EF4-FFF2-40B4-BE49-F238E27FC236}">
                    <a16:creationId xmlns:a16="http://schemas.microsoft.com/office/drawing/2014/main" id="{E5B32EA3-64B0-8D4A-95FF-A4CDD9CDDF9E}"/>
                  </a:ext>
                </a:extLst>
              </p:cNvPr>
              <p:cNvSpPr txBox="1"/>
              <p:nvPr>
                <p:custDataLst>
                  <p:tags r:id="rId200"/>
                </p:custDataLst>
              </p:nvPr>
            </p:nvSpPr>
            <p:spPr>
              <a:xfrm>
                <a:off x="5733186" y="3052718"/>
                <a:ext cx="1968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DTL4 Beam Commissioning</a:t>
                </a:r>
              </a:p>
            </p:txBody>
          </p:sp>
          <p:sp>
            <p:nvSpPr>
              <p:cNvPr id="584" name="OTLSHAPE_T_c4b9f26521dd4e5e91eff332f47109c1_Shape">
                <a:extLst>
                  <a:ext uri="{FF2B5EF4-FFF2-40B4-BE49-F238E27FC236}">
                    <a16:creationId xmlns:a16="http://schemas.microsoft.com/office/drawing/2014/main" id="{57E41A0F-0254-8F4E-9DBC-4267314199A6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5549780" y="3263432"/>
                <a:ext cx="1651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5" name="OTLSHAPE_T_c4b9f26521dd4e5e91eff332f47109c1_JoinedDate">
                <a:extLst>
                  <a:ext uri="{FF2B5EF4-FFF2-40B4-BE49-F238E27FC236}">
                    <a16:creationId xmlns:a16="http://schemas.microsoft.com/office/drawing/2014/main" id="{D17D0623-D19D-AE43-97F1-59B1A77619DA}"/>
                  </a:ext>
                </a:extLst>
              </p:cNvPr>
              <p:cNvSpPr txBox="1"/>
              <p:nvPr>
                <p:custDataLst>
                  <p:tags r:id="rId202"/>
                </p:custDataLst>
              </p:nvPr>
            </p:nvSpPr>
            <p:spPr>
              <a:xfrm>
                <a:off x="4375705" y="324942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20/07/20 - 21/08/20</a:t>
                </a:r>
              </a:p>
            </p:txBody>
          </p:sp>
          <p:sp>
            <p:nvSpPr>
              <p:cNvPr id="586" name="OTLSHAPE_T_c4b9f26521dd4e5e91eff332f47109c1_Title">
                <a:extLst>
                  <a:ext uri="{FF2B5EF4-FFF2-40B4-BE49-F238E27FC236}">
                    <a16:creationId xmlns:a16="http://schemas.microsoft.com/office/drawing/2014/main" id="{C94C425D-AC8B-4A4A-A4E4-E3C868F41F0C}"/>
                  </a:ext>
                </a:extLst>
              </p:cNvPr>
              <p:cNvSpPr txBox="1"/>
              <p:nvPr>
                <p:custDataLst>
                  <p:tags r:id="rId203"/>
                </p:custDataLst>
              </p:nvPr>
            </p:nvSpPr>
            <p:spPr>
              <a:xfrm>
                <a:off x="5903871" y="3241673"/>
                <a:ext cx="9779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Installation</a:t>
                </a:r>
              </a:p>
            </p:txBody>
          </p:sp>
          <p:sp>
            <p:nvSpPr>
              <p:cNvPr id="587" name="OTLSHAPE_T_712e0e53cc3a4ed8ae317c645ee2d126_Shape">
                <a:extLst>
                  <a:ext uri="{FF2B5EF4-FFF2-40B4-BE49-F238E27FC236}">
                    <a16:creationId xmlns:a16="http://schemas.microsoft.com/office/drawing/2014/main" id="{6B735E10-CEA8-B34E-BA98-5FB2EF36B131}"/>
                  </a:ext>
                </a:extLst>
              </p:cNvPr>
              <p:cNvSpPr/>
              <p:nvPr>
                <p:custDataLst>
                  <p:tags r:id="rId204"/>
                </p:custDataLst>
              </p:nvPr>
            </p:nvSpPr>
            <p:spPr>
              <a:xfrm>
                <a:off x="2648139" y="3452387"/>
                <a:ext cx="17018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8" name="OTLSHAPE_T_712e0e53cc3a4ed8ae317c645ee2d126_JoinedDate">
                <a:extLst>
                  <a:ext uri="{FF2B5EF4-FFF2-40B4-BE49-F238E27FC236}">
                    <a16:creationId xmlns:a16="http://schemas.microsoft.com/office/drawing/2014/main" id="{302E6ABB-A174-5249-83F7-5625BAD64DCF}"/>
                  </a:ext>
                </a:extLst>
              </p:cNvPr>
              <p:cNvSpPr txBox="1"/>
              <p:nvPr>
                <p:custDataLst>
                  <p:tags r:id="rId205"/>
                </p:custDataLst>
              </p:nvPr>
            </p:nvSpPr>
            <p:spPr>
              <a:xfrm>
                <a:off x="1474064" y="343837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03/12/18 - 15/11/19</a:t>
                </a:r>
              </a:p>
            </p:txBody>
          </p:sp>
          <p:sp>
            <p:nvSpPr>
              <p:cNvPr id="589" name="OTLSHAPE_T_712e0e53cc3a4ed8ae317c645ee2d126_Title">
                <a:extLst>
                  <a:ext uri="{FF2B5EF4-FFF2-40B4-BE49-F238E27FC236}">
                    <a16:creationId xmlns:a16="http://schemas.microsoft.com/office/drawing/2014/main" id="{D13678D8-C169-DE43-98C5-0535D4051A07}"/>
                  </a:ext>
                </a:extLst>
              </p:cNvPr>
              <p:cNvSpPr txBox="1"/>
              <p:nvPr>
                <p:custDataLst>
                  <p:tags r:id="rId206"/>
                </p:custDataLst>
              </p:nvPr>
            </p:nvSpPr>
            <p:spPr>
              <a:xfrm>
                <a:off x="4433044" y="3430627"/>
                <a:ext cx="1435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Elliptical CDS Installation</a:t>
                </a:r>
              </a:p>
            </p:txBody>
          </p:sp>
          <p:sp>
            <p:nvSpPr>
              <p:cNvPr id="590" name="OTLSHAPE_T_014e0598bbeb415fbb324c7aac4a202f_Shape">
                <a:extLst>
                  <a:ext uri="{FF2B5EF4-FFF2-40B4-BE49-F238E27FC236}">
                    <a16:creationId xmlns:a16="http://schemas.microsoft.com/office/drawing/2014/main" id="{75C52D34-5E97-2B42-8786-F7C9308307EC}"/>
                  </a:ext>
                </a:extLst>
              </p:cNvPr>
              <p:cNvSpPr/>
              <p:nvPr>
                <p:custDataLst>
                  <p:tags r:id="rId207"/>
                </p:custDataLst>
              </p:nvPr>
            </p:nvSpPr>
            <p:spPr>
              <a:xfrm>
                <a:off x="3911206" y="364134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1" name="OTLSHAPE_T_014e0598bbeb415fbb324c7aac4a202f_JoinedDate">
                <a:extLst>
                  <a:ext uri="{FF2B5EF4-FFF2-40B4-BE49-F238E27FC236}">
                    <a16:creationId xmlns:a16="http://schemas.microsoft.com/office/drawing/2014/main" id="{F8BB50E8-0A66-D047-A6C5-6A41176DB896}"/>
                  </a:ext>
                </a:extLst>
              </p:cNvPr>
              <p:cNvSpPr txBox="1"/>
              <p:nvPr>
                <p:custDataLst>
                  <p:tags r:id="rId208"/>
                </p:custDataLst>
              </p:nvPr>
            </p:nvSpPr>
            <p:spPr>
              <a:xfrm>
                <a:off x="2737131" y="362732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19/08/19 - 15/11/19</a:t>
                </a:r>
              </a:p>
            </p:txBody>
          </p:sp>
          <p:sp>
            <p:nvSpPr>
              <p:cNvPr id="592" name="OTLSHAPE_T_014e0598bbeb415fbb324c7aac4a202f_Title">
                <a:extLst>
                  <a:ext uri="{FF2B5EF4-FFF2-40B4-BE49-F238E27FC236}">
                    <a16:creationId xmlns:a16="http://schemas.microsoft.com/office/drawing/2014/main" id="{5195A2CA-1CF5-874D-BA93-7E8CF4989E7E}"/>
                  </a:ext>
                </a:extLst>
              </p:cNvPr>
              <p:cNvSpPr txBox="1"/>
              <p:nvPr>
                <p:custDataLst>
                  <p:tags r:id="rId209"/>
                </p:custDataLst>
              </p:nvPr>
            </p:nvSpPr>
            <p:spPr>
              <a:xfrm>
                <a:off x="4433044" y="3619582"/>
                <a:ext cx="1168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CDS Installation</a:t>
                </a:r>
              </a:p>
            </p:txBody>
          </p:sp>
          <p:sp>
            <p:nvSpPr>
              <p:cNvPr id="593" name="OTLSHAPE_T_e9d49bbbe35e40179c52ed9f3541250f_Shape">
                <a:extLst>
                  <a:ext uri="{FF2B5EF4-FFF2-40B4-BE49-F238E27FC236}">
                    <a16:creationId xmlns:a16="http://schemas.microsoft.com/office/drawing/2014/main" id="{F2008A22-6414-B14B-B1A8-19DE873FB0A5}"/>
                  </a:ext>
                </a:extLst>
              </p:cNvPr>
              <p:cNvSpPr/>
              <p:nvPr>
                <p:custDataLst>
                  <p:tags r:id="rId210"/>
                </p:custDataLst>
              </p:nvPr>
            </p:nvSpPr>
            <p:spPr>
              <a:xfrm>
                <a:off x="4354987" y="3830296"/>
                <a:ext cx="1295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4" name="OTLSHAPE_T_e9d49bbbe35e40179c52ed9f3541250f_JoinedDate">
                <a:extLst>
                  <a:ext uri="{FF2B5EF4-FFF2-40B4-BE49-F238E27FC236}">
                    <a16:creationId xmlns:a16="http://schemas.microsoft.com/office/drawing/2014/main" id="{72EB197F-A49D-1D4B-A89B-F7C2013EB9A8}"/>
                  </a:ext>
                </a:extLst>
              </p:cNvPr>
              <p:cNvSpPr txBox="1"/>
              <p:nvPr>
                <p:custDataLst>
                  <p:tags r:id="rId211"/>
                </p:custDataLst>
              </p:nvPr>
            </p:nvSpPr>
            <p:spPr>
              <a:xfrm>
                <a:off x="3180911" y="381628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18/11/19 - 07/08/20</a:t>
                </a:r>
              </a:p>
            </p:txBody>
          </p:sp>
          <p:sp>
            <p:nvSpPr>
              <p:cNvPr id="595" name="OTLSHAPE_T_e9d49bbbe35e40179c52ed9f3541250f_Title">
                <a:extLst>
                  <a:ext uri="{FF2B5EF4-FFF2-40B4-BE49-F238E27FC236}">
                    <a16:creationId xmlns:a16="http://schemas.microsoft.com/office/drawing/2014/main" id="{54C6AF3C-22CE-834D-A776-20085D5DAD50}"/>
                  </a:ext>
                </a:extLst>
              </p:cNvPr>
              <p:cNvSpPr txBox="1"/>
              <p:nvPr>
                <p:custDataLst>
                  <p:tags r:id="rId212"/>
                </p:custDataLst>
              </p:nvPr>
            </p:nvSpPr>
            <p:spPr>
              <a:xfrm>
                <a:off x="5868144" y="3808537"/>
                <a:ext cx="11303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CM Installation</a:t>
                </a:r>
              </a:p>
            </p:txBody>
          </p:sp>
          <p:sp>
            <p:nvSpPr>
              <p:cNvPr id="596" name="OTLSHAPE_T_a51cd3b6f5514645bf493b429c576c52_Shape">
                <a:extLst>
                  <a:ext uri="{FF2B5EF4-FFF2-40B4-BE49-F238E27FC236}">
                    <a16:creationId xmlns:a16="http://schemas.microsoft.com/office/drawing/2014/main" id="{CBD1CFB6-50DC-5440-824E-8272A6E46D2E}"/>
                  </a:ext>
                </a:extLst>
              </p:cNvPr>
              <p:cNvSpPr/>
              <p:nvPr>
                <p:custDataLst>
                  <p:tags r:id="rId213"/>
                </p:custDataLst>
              </p:nvPr>
            </p:nvSpPr>
            <p:spPr>
              <a:xfrm>
                <a:off x="4354987" y="4019251"/>
                <a:ext cx="965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7" name="OTLSHAPE_T_a51cd3b6f5514645bf493b429c576c52_JoinedDate">
                <a:extLst>
                  <a:ext uri="{FF2B5EF4-FFF2-40B4-BE49-F238E27FC236}">
                    <a16:creationId xmlns:a16="http://schemas.microsoft.com/office/drawing/2014/main" id="{D8210F53-281A-4845-993D-46EEB8BB4841}"/>
                  </a:ext>
                </a:extLst>
              </p:cNvPr>
              <p:cNvSpPr txBox="1"/>
              <p:nvPr>
                <p:custDataLst>
                  <p:tags r:id="rId214"/>
                </p:custDataLst>
              </p:nvPr>
            </p:nvSpPr>
            <p:spPr>
              <a:xfrm>
                <a:off x="3180911" y="400523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18/11/19 - 01/06/20</a:t>
                </a:r>
              </a:p>
            </p:txBody>
          </p:sp>
          <p:sp>
            <p:nvSpPr>
              <p:cNvPr id="598" name="OTLSHAPE_T_a51cd3b6f5514645bf493b429c576c52_Title">
                <a:extLst>
                  <a:ext uri="{FF2B5EF4-FFF2-40B4-BE49-F238E27FC236}">
                    <a16:creationId xmlns:a16="http://schemas.microsoft.com/office/drawing/2014/main" id="{E973A4CA-C683-744A-8684-6844D5666A41}"/>
                  </a:ext>
                </a:extLst>
              </p:cNvPr>
              <p:cNvSpPr txBox="1"/>
              <p:nvPr>
                <p:custDataLst>
                  <p:tags r:id="rId215"/>
                </p:custDataLst>
              </p:nvPr>
            </p:nvSpPr>
            <p:spPr>
              <a:xfrm>
                <a:off x="5868144" y="3997491"/>
                <a:ext cx="118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 CM Installation</a:t>
                </a:r>
              </a:p>
            </p:txBody>
          </p:sp>
          <p:sp>
            <p:nvSpPr>
              <p:cNvPr id="599" name="OTLSHAPE_T_262d69a19ba74238997b747fc762f179_Shape">
                <a:extLst>
                  <a:ext uri="{FF2B5EF4-FFF2-40B4-BE49-F238E27FC236}">
                    <a16:creationId xmlns:a16="http://schemas.microsoft.com/office/drawing/2014/main" id="{3C913D99-19F1-674D-85F5-2E0235662013}"/>
                  </a:ext>
                </a:extLst>
              </p:cNvPr>
              <p:cNvSpPr/>
              <p:nvPr>
                <p:custDataLst>
                  <p:tags r:id="rId216"/>
                </p:custDataLst>
              </p:nvPr>
            </p:nvSpPr>
            <p:spPr>
              <a:xfrm>
                <a:off x="5310821" y="4208205"/>
                <a:ext cx="3429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0" name="OTLSHAPE_T_262d69a19ba74238997b747fc762f179_JoinedDate">
                <a:extLst>
                  <a:ext uri="{FF2B5EF4-FFF2-40B4-BE49-F238E27FC236}">
                    <a16:creationId xmlns:a16="http://schemas.microsoft.com/office/drawing/2014/main" id="{4F6E4869-8616-5345-B4BE-8F725FD18729}"/>
                  </a:ext>
                </a:extLst>
              </p:cNvPr>
              <p:cNvSpPr txBox="1"/>
              <p:nvPr>
                <p:custDataLst>
                  <p:tags r:id="rId217"/>
                </p:custDataLst>
              </p:nvPr>
            </p:nvSpPr>
            <p:spPr>
              <a:xfrm>
                <a:off x="4136746" y="419419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01/06/20 - 07/08/20</a:t>
                </a:r>
              </a:p>
            </p:txBody>
          </p:sp>
          <p:sp>
            <p:nvSpPr>
              <p:cNvPr id="601" name="OTLSHAPE_T_262d69a19ba74238997b747fc762f179_Title">
                <a:extLst>
                  <a:ext uri="{FF2B5EF4-FFF2-40B4-BE49-F238E27FC236}">
                    <a16:creationId xmlns:a16="http://schemas.microsoft.com/office/drawing/2014/main" id="{E82C1F39-269E-2945-B42B-D9241B7722F0}"/>
                  </a:ext>
                </a:extLst>
              </p:cNvPr>
              <p:cNvSpPr txBox="1"/>
              <p:nvPr>
                <p:custDataLst>
                  <p:tags r:id="rId218"/>
                </p:custDataLst>
              </p:nvPr>
            </p:nvSpPr>
            <p:spPr>
              <a:xfrm>
                <a:off x="5877272" y="4186446"/>
                <a:ext cx="11430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 CM Installation</a:t>
                </a:r>
              </a:p>
            </p:txBody>
          </p:sp>
          <p:sp>
            <p:nvSpPr>
              <p:cNvPr id="602" name="OTLSHAPE_T_d0027aa1f6c04c8cabbaabff5db206c8_Shape">
                <a:extLst>
                  <a:ext uri="{FF2B5EF4-FFF2-40B4-BE49-F238E27FC236}">
                    <a16:creationId xmlns:a16="http://schemas.microsoft.com/office/drawing/2014/main" id="{3B95096B-256B-684A-8450-C2DB29E40265}"/>
                  </a:ext>
                </a:extLst>
              </p:cNvPr>
              <p:cNvSpPr/>
              <p:nvPr>
                <p:custDataLst>
                  <p:tags r:id="rId219"/>
                </p:custDataLst>
              </p:nvPr>
            </p:nvSpPr>
            <p:spPr>
              <a:xfrm>
                <a:off x="3877069" y="4397160"/>
                <a:ext cx="609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3" name="OTLSHAPE_T_d0027aa1f6c04c8cabbaabff5db206c8_JoinedDate">
                <a:extLst>
                  <a:ext uri="{FF2B5EF4-FFF2-40B4-BE49-F238E27FC236}">
                    <a16:creationId xmlns:a16="http://schemas.microsoft.com/office/drawing/2014/main" id="{E98AE841-9754-2C4F-B9DE-CD93ADA04417}"/>
                  </a:ext>
                </a:extLst>
              </p:cNvPr>
              <p:cNvSpPr txBox="1"/>
              <p:nvPr>
                <p:custDataLst>
                  <p:tags r:id="rId220"/>
                </p:custDataLst>
              </p:nvPr>
            </p:nvSpPr>
            <p:spPr>
              <a:xfrm>
                <a:off x="2702994" y="4383148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12/08/19 - 13/12/19</a:t>
                </a:r>
              </a:p>
            </p:txBody>
          </p:sp>
          <p:sp>
            <p:nvSpPr>
              <p:cNvPr id="604" name="OTLSHAPE_T_d0027aa1f6c04c8cabbaabff5db206c8_Title">
                <a:extLst>
                  <a:ext uri="{FF2B5EF4-FFF2-40B4-BE49-F238E27FC236}">
                    <a16:creationId xmlns:a16="http://schemas.microsoft.com/office/drawing/2014/main" id="{B2DD1559-53B4-1D45-920C-8723D440E328}"/>
                  </a:ext>
                </a:extLst>
              </p:cNvPr>
              <p:cNvSpPr txBox="1"/>
              <p:nvPr>
                <p:custDataLst>
                  <p:tags r:id="rId221"/>
                </p:custDataLst>
              </p:nvPr>
            </p:nvSpPr>
            <p:spPr>
              <a:xfrm>
                <a:off x="5881588" y="4375401"/>
                <a:ext cx="1282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HBL1 LWU Installation</a:t>
                </a:r>
              </a:p>
            </p:txBody>
          </p:sp>
          <p:sp>
            <p:nvSpPr>
              <p:cNvPr id="605" name="OTLSHAPE_T_4d3bf0ca1b5e4988a9fa72e16b456f99_Shape">
                <a:extLst>
                  <a:ext uri="{FF2B5EF4-FFF2-40B4-BE49-F238E27FC236}">
                    <a16:creationId xmlns:a16="http://schemas.microsoft.com/office/drawing/2014/main" id="{7BDD802F-135A-0A45-9AE6-B35450CC9284}"/>
                  </a:ext>
                </a:extLst>
              </p:cNvPr>
              <p:cNvSpPr/>
              <p:nvPr>
                <p:custDataLst>
                  <p:tags r:id="rId222"/>
                </p:custDataLst>
              </p:nvPr>
            </p:nvSpPr>
            <p:spPr>
              <a:xfrm>
                <a:off x="4491534" y="4586115"/>
                <a:ext cx="508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6" name="OTLSHAPE_T_4d3bf0ca1b5e4988a9fa72e16b456f99_JoinedDate">
                <a:extLst>
                  <a:ext uri="{FF2B5EF4-FFF2-40B4-BE49-F238E27FC236}">
                    <a16:creationId xmlns:a16="http://schemas.microsoft.com/office/drawing/2014/main" id="{16513930-2061-2E4D-A469-C95B3A1D1A07}"/>
                  </a:ext>
                </a:extLst>
              </p:cNvPr>
              <p:cNvSpPr txBox="1"/>
              <p:nvPr>
                <p:custDataLst>
                  <p:tags r:id="rId223"/>
                </p:custDataLst>
              </p:nvPr>
            </p:nvSpPr>
            <p:spPr>
              <a:xfrm>
                <a:off x="3317459" y="457210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16/12/19 - 27/03/20</a:t>
                </a:r>
              </a:p>
            </p:txBody>
          </p:sp>
          <p:sp>
            <p:nvSpPr>
              <p:cNvPr id="607" name="OTLSHAPE_T_4d3bf0ca1b5e4988a9fa72e16b456f99_Title">
                <a:extLst>
                  <a:ext uri="{FF2B5EF4-FFF2-40B4-BE49-F238E27FC236}">
                    <a16:creationId xmlns:a16="http://schemas.microsoft.com/office/drawing/2014/main" id="{CD8A9071-6A3E-CF4D-91DD-0E1116075930}"/>
                  </a:ext>
                </a:extLst>
              </p:cNvPr>
              <p:cNvSpPr txBox="1"/>
              <p:nvPr>
                <p:custDataLst>
                  <p:tags r:id="rId224"/>
                </p:custDataLst>
              </p:nvPr>
            </p:nvSpPr>
            <p:spPr>
              <a:xfrm>
                <a:off x="5873080" y="4564355"/>
                <a:ext cx="1219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A2T LWU Installation</a:t>
                </a:r>
              </a:p>
            </p:txBody>
          </p:sp>
          <p:sp>
            <p:nvSpPr>
              <p:cNvPr id="608" name="OTLSHAPE_T_092f4f590bd24f34b35608c4728eeeae_Shape">
                <a:extLst>
                  <a:ext uri="{FF2B5EF4-FFF2-40B4-BE49-F238E27FC236}">
                    <a16:creationId xmlns:a16="http://schemas.microsoft.com/office/drawing/2014/main" id="{DEA4BE6A-C224-B548-84E4-93BF74F0DFF0}"/>
                  </a:ext>
                </a:extLst>
              </p:cNvPr>
              <p:cNvSpPr/>
              <p:nvPr>
                <p:custDataLst>
                  <p:tags r:id="rId225"/>
                </p:custDataLst>
              </p:nvPr>
            </p:nvSpPr>
            <p:spPr>
              <a:xfrm>
                <a:off x="5003589" y="4775069"/>
                <a:ext cx="4064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9" name="OTLSHAPE_T_092f4f590bd24f34b35608c4728eeeae_JoinedDate">
                <a:extLst>
                  <a:ext uri="{FF2B5EF4-FFF2-40B4-BE49-F238E27FC236}">
                    <a16:creationId xmlns:a16="http://schemas.microsoft.com/office/drawing/2014/main" id="{FEDD8611-89D5-1147-863C-38CA691C3BA2}"/>
                  </a:ext>
                </a:extLst>
              </p:cNvPr>
              <p:cNvSpPr txBox="1"/>
              <p:nvPr>
                <p:custDataLst>
                  <p:tags r:id="rId226"/>
                </p:custDataLst>
              </p:nvPr>
            </p:nvSpPr>
            <p:spPr>
              <a:xfrm>
                <a:off x="3829513" y="4761057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30/03/20 - 19/06/20</a:t>
                </a:r>
              </a:p>
            </p:txBody>
          </p:sp>
          <p:sp>
            <p:nvSpPr>
              <p:cNvPr id="610" name="OTLSHAPE_T_092f4f590bd24f34b35608c4728eeeae_Title">
                <a:extLst>
                  <a:ext uri="{FF2B5EF4-FFF2-40B4-BE49-F238E27FC236}">
                    <a16:creationId xmlns:a16="http://schemas.microsoft.com/office/drawing/2014/main" id="{D052E10C-7EED-2D43-B127-7F0432FAF208}"/>
                  </a:ext>
                </a:extLst>
              </p:cNvPr>
              <p:cNvSpPr txBox="1"/>
              <p:nvPr>
                <p:custDataLst>
                  <p:tags r:id="rId227"/>
                </p:custDataLst>
              </p:nvPr>
            </p:nvSpPr>
            <p:spPr>
              <a:xfrm>
                <a:off x="5852120" y="4753310"/>
                <a:ext cx="16002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MBL/HBL2 LWU Installation</a:t>
                </a:r>
              </a:p>
            </p:txBody>
          </p:sp>
          <p:sp>
            <p:nvSpPr>
              <p:cNvPr id="611" name="OTLSHAPE_T_b0ee77cccad84479b82365176f0785f3_Shape">
                <a:extLst>
                  <a:ext uri="{FF2B5EF4-FFF2-40B4-BE49-F238E27FC236}">
                    <a16:creationId xmlns:a16="http://schemas.microsoft.com/office/drawing/2014/main" id="{39E805DE-ACBD-804F-825A-230FC9E14F05}"/>
                  </a:ext>
                </a:extLst>
              </p:cNvPr>
              <p:cNvSpPr/>
              <p:nvPr>
                <p:custDataLst>
                  <p:tags r:id="rId228"/>
                </p:custDataLst>
              </p:nvPr>
            </p:nvSpPr>
            <p:spPr>
              <a:xfrm>
                <a:off x="5413232" y="4964023"/>
                <a:ext cx="237155" cy="127001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2" name="OTLSHAPE_T_b0ee77cccad84479b82365176f0785f3_JoinedDate">
                <a:extLst>
                  <a:ext uri="{FF2B5EF4-FFF2-40B4-BE49-F238E27FC236}">
                    <a16:creationId xmlns:a16="http://schemas.microsoft.com/office/drawing/2014/main" id="{6CBF8174-E086-9C48-8AFB-3FDDC4E0E871}"/>
                  </a:ext>
                </a:extLst>
              </p:cNvPr>
              <p:cNvSpPr txBox="1"/>
              <p:nvPr>
                <p:custDataLst>
                  <p:tags r:id="rId229"/>
                </p:custDataLst>
              </p:nvPr>
            </p:nvSpPr>
            <p:spPr>
              <a:xfrm>
                <a:off x="4239157" y="4950012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22/06/20 - 07/08/20</a:t>
                </a:r>
              </a:p>
            </p:txBody>
          </p:sp>
          <p:sp>
            <p:nvSpPr>
              <p:cNvPr id="613" name="OTLSHAPE_T_b0ee77cccad84479b82365176f0785f3_Title">
                <a:extLst>
                  <a:ext uri="{FF2B5EF4-FFF2-40B4-BE49-F238E27FC236}">
                    <a16:creationId xmlns:a16="http://schemas.microsoft.com/office/drawing/2014/main" id="{213C3B1D-E99B-764A-BDD2-6549FEE58BD1}"/>
                  </a:ext>
                </a:extLst>
              </p:cNvPr>
              <p:cNvSpPr txBox="1"/>
              <p:nvPr>
                <p:custDataLst>
                  <p:tags r:id="rId230"/>
                </p:custDataLst>
              </p:nvPr>
            </p:nvSpPr>
            <p:spPr>
              <a:xfrm>
                <a:off x="5868144" y="4942265"/>
                <a:ext cx="12065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LWU Installation</a:t>
                </a:r>
              </a:p>
            </p:txBody>
          </p:sp>
          <p:sp>
            <p:nvSpPr>
              <p:cNvPr id="614" name="OTLSHAPE_T_4c0e232a18b0488a991d0c7918759ed8_Shape">
                <a:extLst>
                  <a:ext uri="{FF2B5EF4-FFF2-40B4-BE49-F238E27FC236}">
                    <a16:creationId xmlns:a16="http://schemas.microsoft.com/office/drawing/2014/main" id="{359626C7-A734-C940-8AEE-CDAFBBE55A22}"/>
                  </a:ext>
                </a:extLst>
              </p:cNvPr>
              <p:cNvSpPr/>
              <p:nvPr>
                <p:custDataLst>
                  <p:tags r:id="rId231"/>
                </p:custDataLst>
              </p:nvPr>
            </p:nvSpPr>
            <p:spPr>
              <a:xfrm>
                <a:off x="5650387" y="5152979"/>
                <a:ext cx="239141" cy="126999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5" name="OTLSHAPE_T_4c0e232a18b0488a991d0c7918759ed8_JoinedDate">
                <a:extLst>
                  <a:ext uri="{FF2B5EF4-FFF2-40B4-BE49-F238E27FC236}">
                    <a16:creationId xmlns:a16="http://schemas.microsoft.com/office/drawing/2014/main" id="{32A39F5D-8C13-F648-8188-0F3348777856}"/>
                  </a:ext>
                </a:extLst>
              </p:cNvPr>
              <p:cNvSpPr txBox="1"/>
              <p:nvPr>
                <p:custDataLst>
                  <p:tags r:id="rId232"/>
                </p:custDataLst>
              </p:nvPr>
            </p:nvSpPr>
            <p:spPr>
              <a:xfrm>
                <a:off x="4441908" y="513896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 dirty="0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10/08/20 - 25/09/20</a:t>
                </a:r>
              </a:p>
            </p:txBody>
          </p:sp>
          <p:sp>
            <p:nvSpPr>
              <p:cNvPr id="616" name="OTLSHAPE_T_4c0e232a18b0488a991d0c7918759ed8_Title">
                <a:extLst>
                  <a:ext uri="{FF2B5EF4-FFF2-40B4-BE49-F238E27FC236}">
                    <a16:creationId xmlns:a16="http://schemas.microsoft.com/office/drawing/2014/main" id="{2468ADF1-4505-C844-AA42-CAAD1E49E527}"/>
                  </a:ext>
                </a:extLst>
              </p:cNvPr>
              <p:cNvSpPr txBox="1"/>
              <p:nvPr>
                <p:custDataLst>
                  <p:tags r:id="rId233"/>
                </p:custDataLst>
              </p:nvPr>
            </p:nvSpPr>
            <p:spPr>
              <a:xfrm>
                <a:off x="6084168" y="5131219"/>
                <a:ext cx="1803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Final HBL/SPK LWU Installation</a:t>
                </a:r>
              </a:p>
            </p:txBody>
          </p:sp>
          <p:sp>
            <p:nvSpPr>
              <p:cNvPr id="617" name="OTLSHAPE_T_3f3ece26dcba4b0cb059e90572592887_Shape">
                <a:extLst>
                  <a:ext uri="{FF2B5EF4-FFF2-40B4-BE49-F238E27FC236}">
                    <a16:creationId xmlns:a16="http://schemas.microsoft.com/office/drawing/2014/main" id="{4B641D16-1CE0-C445-8229-213F46117290}"/>
                  </a:ext>
                </a:extLst>
              </p:cNvPr>
              <p:cNvSpPr/>
              <p:nvPr>
                <p:custDataLst>
                  <p:tags r:id="rId234"/>
                </p:custDataLst>
              </p:nvPr>
            </p:nvSpPr>
            <p:spPr>
              <a:xfrm>
                <a:off x="3877069" y="5341933"/>
                <a:ext cx="2006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8" name="OTLSHAPE_T_3f3ece26dcba4b0cb059e90572592887_JoinedDate">
                <a:extLst>
                  <a:ext uri="{FF2B5EF4-FFF2-40B4-BE49-F238E27FC236}">
                    <a16:creationId xmlns:a16="http://schemas.microsoft.com/office/drawing/2014/main" id="{6BD7450F-5034-8C40-8391-A43A976D940E}"/>
                  </a:ext>
                </a:extLst>
              </p:cNvPr>
              <p:cNvSpPr txBox="1"/>
              <p:nvPr>
                <p:custDataLst>
                  <p:tags r:id="rId235"/>
                </p:custDataLst>
              </p:nvPr>
            </p:nvSpPr>
            <p:spPr>
              <a:xfrm>
                <a:off x="2702994" y="5327921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12/08/19 - 25/09/20</a:t>
                </a:r>
              </a:p>
            </p:txBody>
          </p:sp>
          <p:sp>
            <p:nvSpPr>
              <p:cNvPr id="619" name="OTLSHAPE_T_3f3ece26dcba4b0cb059e90572592887_Title">
                <a:extLst>
                  <a:ext uri="{FF2B5EF4-FFF2-40B4-BE49-F238E27FC236}">
                    <a16:creationId xmlns:a16="http://schemas.microsoft.com/office/drawing/2014/main" id="{75FB7708-9D24-4643-AF70-C2473267AFA1}"/>
                  </a:ext>
                </a:extLst>
              </p:cNvPr>
              <p:cNvSpPr txBox="1"/>
              <p:nvPr>
                <p:custDataLst>
                  <p:tags r:id="rId236"/>
                </p:custDataLst>
              </p:nvPr>
            </p:nvSpPr>
            <p:spPr>
              <a:xfrm>
                <a:off x="6084168" y="5320174"/>
                <a:ext cx="1295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SPK RF Power Stations</a:t>
                </a:r>
              </a:p>
            </p:txBody>
          </p:sp>
          <p:sp>
            <p:nvSpPr>
              <p:cNvPr id="620" name="OTLSHAPE_T_5324c9477139420a8fba1896fa526954_Shape">
                <a:extLst>
                  <a:ext uri="{FF2B5EF4-FFF2-40B4-BE49-F238E27FC236}">
                    <a16:creationId xmlns:a16="http://schemas.microsoft.com/office/drawing/2014/main" id="{0C3008C2-86A5-EC4A-AFB7-BA1556AE4A9E}"/>
                  </a:ext>
                </a:extLst>
              </p:cNvPr>
              <p:cNvSpPr/>
              <p:nvPr>
                <p:custDataLst>
                  <p:tags r:id="rId237"/>
                </p:custDataLst>
              </p:nvPr>
            </p:nvSpPr>
            <p:spPr>
              <a:xfrm>
                <a:off x="5891149" y="5530888"/>
                <a:ext cx="1016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1" name="OTLSHAPE_T_5324c9477139420a8fba1896fa526954_JoinedDate">
                <a:extLst>
                  <a:ext uri="{FF2B5EF4-FFF2-40B4-BE49-F238E27FC236}">
                    <a16:creationId xmlns:a16="http://schemas.microsoft.com/office/drawing/2014/main" id="{B35BD5AC-AA9B-F841-8E75-C1D5A844701F}"/>
                  </a:ext>
                </a:extLst>
              </p:cNvPr>
              <p:cNvSpPr txBox="1"/>
              <p:nvPr>
                <p:custDataLst>
                  <p:tags r:id="rId238"/>
                </p:custDataLst>
              </p:nvPr>
            </p:nvSpPr>
            <p:spPr>
              <a:xfrm>
                <a:off x="4717074" y="5516876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28/09/20 - 16/10/20</a:t>
                </a:r>
              </a:p>
            </p:txBody>
          </p:sp>
          <p:sp>
            <p:nvSpPr>
              <p:cNvPr id="622" name="OTLSHAPE_T_5324c9477139420a8fba1896fa526954_Title">
                <a:extLst>
                  <a:ext uri="{FF2B5EF4-FFF2-40B4-BE49-F238E27FC236}">
                    <a16:creationId xmlns:a16="http://schemas.microsoft.com/office/drawing/2014/main" id="{C2247E77-C8F8-8642-93F0-F727F185A72A}"/>
                  </a:ext>
                </a:extLst>
              </p:cNvPr>
              <p:cNvSpPr txBox="1"/>
              <p:nvPr>
                <p:custDataLst>
                  <p:tags r:id="rId239"/>
                </p:custDataLst>
              </p:nvPr>
            </p:nvSpPr>
            <p:spPr>
              <a:xfrm>
                <a:off x="6186578" y="5509129"/>
                <a:ext cx="1066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8">
                    <a:solidFill>
                      <a:srgbClr val="737373"/>
                    </a:solidFill>
                    <a:latin typeface="Calibri" panose="020F0502020204030204" pitchFamily="34" charset="0"/>
                  </a:rPr>
                  <a:t>Full PSS Validation</a:t>
                </a:r>
              </a:p>
            </p:txBody>
          </p:sp>
          <p:sp>
            <p:nvSpPr>
              <p:cNvPr id="623" name="OTLSHAPE_T_9c834727aefb4f3bb9f2b9d35d1e80ba_Shape">
                <a:extLst>
                  <a:ext uri="{FF2B5EF4-FFF2-40B4-BE49-F238E27FC236}">
                    <a16:creationId xmlns:a16="http://schemas.microsoft.com/office/drawing/2014/main" id="{488978B0-6441-534C-BB39-5B7562B4328A}"/>
                  </a:ext>
                </a:extLst>
              </p:cNvPr>
              <p:cNvSpPr/>
              <p:nvPr>
                <p:custDataLst>
                  <p:tags r:id="rId240"/>
                </p:custDataLst>
              </p:nvPr>
            </p:nvSpPr>
            <p:spPr>
              <a:xfrm>
                <a:off x="5993560" y="5719843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4" name="OTLSHAPE_T_9c834727aefb4f3bb9f2b9d35d1e80ba_JoinedDate">
                <a:extLst>
                  <a:ext uri="{FF2B5EF4-FFF2-40B4-BE49-F238E27FC236}">
                    <a16:creationId xmlns:a16="http://schemas.microsoft.com/office/drawing/2014/main" id="{08CD2295-A60D-7F4E-BD8C-A1D56717DE3C}"/>
                  </a:ext>
                </a:extLst>
              </p:cNvPr>
              <p:cNvSpPr txBox="1"/>
              <p:nvPr>
                <p:custDataLst>
                  <p:tags r:id="rId241"/>
                </p:custDataLst>
              </p:nvPr>
            </p:nvSpPr>
            <p:spPr>
              <a:xfrm>
                <a:off x="4819485" y="570583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19/10/20 - 13/11/20</a:t>
                </a:r>
              </a:p>
            </p:txBody>
          </p:sp>
          <p:sp>
            <p:nvSpPr>
              <p:cNvPr id="625" name="OTLSHAPE_T_9c834727aefb4f3bb9f2b9d35d1e80ba_Title">
                <a:extLst>
                  <a:ext uri="{FF2B5EF4-FFF2-40B4-BE49-F238E27FC236}">
                    <a16:creationId xmlns:a16="http://schemas.microsoft.com/office/drawing/2014/main" id="{7F816A27-AEB4-3447-9301-C6A842530FF3}"/>
                  </a:ext>
                </a:extLst>
              </p:cNvPr>
              <p:cNvSpPr txBox="1"/>
              <p:nvPr>
                <p:custDataLst>
                  <p:tags r:id="rId242"/>
                </p:custDataLst>
              </p:nvPr>
            </p:nvSpPr>
            <p:spPr>
              <a:xfrm>
                <a:off x="6323126" y="5698083"/>
                <a:ext cx="24511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DTL5 and SC Linac - Warm RF Conditioning</a:t>
                </a:r>
              </a:p>
            </p:txBody>
          </p:sp>
          <p:sp>
            <p:nvSpPr>
              <p:cNvPr id="626" name="OTLSHAPE_T_800fa1bc4ab24260bfcd2e0455b06b25_Shape">
                <a:extLst>
                  <a:ext uri="{FF2B5EF4-FFF2-40B4-BE49-F238E27FC236}">
                    <a16:creationId xmlns:a16="http://schemas.microsoft.com/office/drawing/2014/main" id="{8DDDF8D2-634B-1F43-889E-3F32800C4C52}"/>
                  </a:ext>
                </a:extLst>
              </p:cNvPr>
              <p:cNvSpPr/>
              <p:nvPr>
                <p:custDataLst>
                  <p:tags r:id="rId243"/>
                </p:custDataLst>
              </p:nvPr>
            </p:nvSpPr>
            <p:spPr>
              <a:xfrm>
                <a:off x="6130108" y="5908797"/>
                <a:ext cx="1270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7" name="OTLSHAPE_T_800fa1bc4ab24260bfcd2e0455b06b25_JoinedDate">
                <a:extLst>
                  <a:ext uri="{FF2B5EF4-FFF2-40B4-BE49-F238E27FC236}">
                    <a16:creationId xmlns:a16="http://schemas.microsoft.com/office/drawing/2014/main" id="{64303B12-7A1D-794B-8FD0-2BBFE0DD3624}"/>
                  </a:ext>
                </a:extLst>
              </p:cNvPr>
              <p:cNvSpPr txBox="1"/>
              <p:nvPr>
                <p:custDataLst>
                  <p:tags r:id="rId244"/>
                </p:custDataLst>
              </p:nvPr>
            </p:nvSpPr>
            <p:spPr>
              <a:xfrm>
                <a:off x="4956033" y="5894785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16/11/20 - 11/12/20</a:t>
                </a:r>
              </a:p>
            </p:txBody>
          </p:sp>
          <p:sp>
            <p:nvSpPr>
              <p:cNvPr id="628" name="OTLSHAPE_T_800fa1bc4ab24260bfcd2e0455b06b25_Title">
                <a:extLst>
                  <a:ext uri="{FF2B5EF4-FFF2-40B4-BE49-F238E27FC236}">
                    <a16:creationId xmlns:a16="http://schemas.microsoft.com/office/drawing/2014/main" id="{978785DE-3E3A-5B4F-9826-794566C378D3}"/>
                  </a:ext>
                </a:extLst>
              </p:cNvPr>
              <p:cNvSpPr txBox="1"/>
              <p:nvPr>
                <p:custDataLst>
                  <p:tags r:id="rId245"/>
                </p:custDataLst>
              </p:nvPr>
            </p:nvSpPr>
            <p:spPr>
              <a:xfrm>
                <a:off x="6459674" y="5887038"/>
                <a:ext cx="1955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CDS and CMs Cooldown and Tests</a:t>
                </a:r>
              </a:p>
            </p:txBody>
          </p:sp>
          <p:sp>
            <p:nvSpPr>
              <p:cNvPr id="629" name="OTLSHAPE_T_299e066b70b0477b8a237225ebe71f04_Shape">
                <a:extLst>
                  <a:ext uri="{FF2B5EF4-FFF2-40B4-BE49-F238E27FC236}">
                    <a16:creationId xmlns:a16="http://schemas.microsoft.com/office/drawing/2014/main" id="{3F1BDB78-175B-5441-B74D-D281A7027B9F}"/>
                  </a:ext>
                </a:extLst>
              </p:cNvPr>
              <p:cNvSpPr/>
              <p:nvPr>
                <p:custDataLst>
                  <p:tags r:id="rId246"/>
                </p:custDataLst>
              </p:nvPr>
            </p:nvSpPr>
            <p:spPr>
              <a:xfrm>
                <a:off x="6266656" y="6097752"/>
                <a:ext cx="2032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0" name="OTLSHAPE_T_299e066b70b0477b8a237225ebe71f04_JoinedDate">
                <a:extLst>
                  <a:ext uri="{FF2B5EF4-FFF2-40B4-BE49-F238E27FC236}">
                    <a16:creationId xmlns:a16="http://schemas.microsoft.com/office/drawing/2014/main" id="{1F7AF8C7-8487-2749-BF4E-6D092AD31E2A}"/>
                  </a:ext>
                </a:extLst>
              </p:cNvPr>
              <p:cNvSpPr txBox="1"/>
              <p:nvPr>
                <p:custDataLst>
                  <p:tags r:id="rId247"/>
                </p:custDataLst>
              </p:nvPr>
            </p:nvSpPr>
            <p:spPr>
              <a:xfrm>
                <a:off x="5092581" y="6083740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14/12/20 - 22/01/21</a:t>
                </a:r>
              </a:p>
            </p:txBody>
          </p:sp>
          <p:sp>
            <p:nvSpPr>
              <p:cNvPr id="631" name="OTLSHAPE_T_299e066b70b0477b8a237225ebe71f04_Title">
                <a:extLst>
                  <a:ext uri="{FF2B5EF4-FFF2-40B4-BE49-F238E27FC236}">
                    <a16:creationId xmlns:a16="http://schemas.microsoft.com/office/drawing/2014/main" id="{16318BC4-D56C-5B43-8F13-022CF502DD1B}"/>
                  </a:ext>
                </a:extLst>
              </p:cNvPr>
              <p:cNvSpPr txBox="1"/>
              <p:nvPr>
                <p:custDataLst>
                  <p:tags r:id="rId248"/>
                </p:custDataLst>
              </p:nvPr>
            </p:nvSpPr>
            <p:spPr>
              <a:xfrm>
                <a:off x="6664496" y="6075993"/>
                <a:ext cx="17907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SC Linac - Cold RF Conditioning</a:t>
                </a:r>
              </a:p>
            </p:txBody>
          </p:sp>
          <p:sp>
            <p:nvSpPr>
              <p:cNvPr id="632" name="OTLSHAPE_T_563d9078e9b4486aaa275eebfec383cb_Shape">
                <a:extLst>
                  <a:ext uri="{FF2B5EF4-FFF2-40B4-BE49-F238E27FC236}">
                    <a16:creationId xmlns:a16="http://schemas.microsoft.com/office/drawing/2014/main" id="{61AF3A9F-EC83-5846-B988-32AE206303C2}"/>
                  </a:ext>
                </a:extLst>
              </p:cNvPr>
              <p:cNvSpPr/>
              <p:nvPr>
                <p:custDataLst>
                  <p:tags r:id="rId249"/>
                </p:custDataLst>
              </p:nvPr>
            </p:nvSpPr>
            <p:spPr>
              <a:xfrm>
                <a:off x="6471477" y="628670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3" name="OTLSHAPE_T_563d9078e9b4486aaa275eebfec383cb_JoinedDate">
                <a:extLst>
                  <a:ext uri="{FF2B5EF4-FFF2-40B4-BE49-F238E27FC236}">
                    <a16:creationId xmlns:a16="http://schemas.microsoft.com/office/drawing/2014/main" id="{C66ADD16-4A76-3E42-8838-8CA66D625E9D}"/>
                  </a:ext>
                </a:extLst>
              </p:cNvPr>
              <p:cNvSpPr txBox="1"/>
              <p:nvPr>
                <p:custDataLst>
                  <p:tags r:id="rId250"/>
                </p:custDataLst>
              </p:nvPr>
            </p:nvSpPr>
            <p:spPr>
              <a:xfrm>
                <a:off x="5297402" y="6272694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25/01/21 - 05/02/21</a:t>
                </a:r>
              </a:p>
            </p:txBody>
          </p:sp>
          <p:sp>
            <p:nvSpPr>
              <p:cNvPr id="634" name="OTLSHAPE_T_563d9078e9b4486aaa275eebfec383cb_Title">
                <a:extLst>
                  <a:ext uri="{FF2B5EF4-FFF2-40B4-BE49-F238E27FC236}">
                    <a16:creationId xmlns:a16="http://schemas.microsoft.com/office/drawing/2014/main" id="{8A9AB609-B0B8-5446-825B-3F6F000793F9}"/>
                  </a:ext>
                </a:extLst>
              </p:cNvPr>
              <p:cNvSpPr txBox="1"/>
              <p:nvPr>
                <p:custDataLst>
                  <p:tags r:id="rId251"/>
                </p:custDataLst>
              </p:nvPr>
            </p:nvSpPr>
            <p:spPr>
              <a:xfrm>
                <a:off x="6732769" y="626494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SRR4</a:t>
                </a:r>
              </a:p>
            </p:txBody>
          </p:sp>
          <p:sp>
            <p:nvSpPr>
              <p:cNvPr id="635" name="OTLSHAPE_T_18556035cc9b4f06a46e6981b013db44_Shape">
                <a:extLst>
                  <a:ext uri="{FF2B5EF4-FFF2-40B4-BE49-F238E27FC236}">
                    <a16:creationId xmlns:a16="http://schemas.microsoft.com/office/drawing/2014/main" id="{C1E14737-959E-DB43-98A7-46D536FE24FD}"/>
                  </a:ext>
                </a:extLst>
              </p:cNvPr>
              <p:cNvSpPr/>
              <p:nvPr>
                <p:custDataLst>
                  <p:tags r:id="rId252"/>
                </p:custDataLst>
              </p:nvPr>
            </p:nvSpPr>
            <p:spPr>
              <a:xfrm>
                <a:off x="6539751" y="6475661"/>
                <a:ext cx="444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6" name="OTLSHAPE_T_18556035cc9b4f06a46e6981b013db44_JoinedDate">
                <a:extLst>
                  <a:ext uri="{FF2B5EF4-FFF2-40B4-BE49-F238E27FC236}">
                    <a16:creationId xmlns:a16="http://schemas.microsoft.com/office/drawing/2014/main" id="{CC283D96-FE3A-C94B-BE23-77EB3DF15C63}"/>
                  </a:ext>
                </a:extLst>
              </p:cNvPr>
              <p:cNvSpPr txBox="1"/>
              <p:nvPr>
                <p:custDataLst>
                  <p:tags r:id="rId253"/>
                </p:custDataLst>
              </p:nvPr>
            </p:nvSpPr>
            <p:spPr>
              <a:xfrm>
                <a:off x="5365676" y="6461649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08/02/21 - 07/05/21</a:t>
                </a:r>
              </a:p>
            </p:txBody>
          </p:sp>
          <p:sp>
            <p:nvSpPr>
              <p:cNvPr id="637" name="OTLSHAPE_T_18556035cc9b4f06a46e6981b013db44_Title">
                <a:extLst>
                  <a:ext uri="{FF2B5EF4-FFF2-40B4-BE49-F238E27FC236}">
                    <a16:creationId xmlns:a16="http://schemas.microsoft.com/office/drawing/2014/main" id="{785B2355-DD6B-7844-94D2-4456E45AA32C}"/>
                  </a:ext>
                </a:extLst>
              </p:cNvPr>
              <p:cNvSpPr txBox="1"/>
              <p:nvPr>
                <p:custDataLst>
                  <p:tags r:id="rId254"/>
                </p:custDataLst>
              </p:nvPr>
            </p:nvSpPr>
            <p:spPr>
              <a:xfrm>
                <a:off x="7176550" y="6453902"/>
                <a:ext cx="15494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4" dirty="0">
                    <a:solidFill>
                      <a:srgbClr val="737373"/>
                    </a:solidFill>
                    <a:latin typeface="Calibri" panose="020F0502020204030204" pitchFamily="34" charset="0"/>
                  </a:rPr>
                  <a:t>ISrc to DMPL Beam Comm.</a:t>
                </a:r>
              </a:p>
            </p:txBody>
          </p:sp>
          <p:sp>
            <p:nvSpPr>
              <p:cNvPr id="638" name="OTLSHAPE_T_d5a71cef621d4cf6a564a43820fa8fb7_Shape">
                <a:extLst>
                  <a:ext uri="{FF2B5EF4-FFF2-40B4-BE49-F238E27FC236}">
                    <a16:creationId xmlns:a16="http://schemas.microsoft.com/office/drawing/2014/main" id="{96021B61-0E5C-7041-81C5-A5D647B7C2C4}"/>
                  </a:ext>
                </a:extLst>
              </p:cNvPr>
              <p:cNvSpPr/>
              <p:nvPr>
                <p:custDataLst>
                  <p:tags r:id="rId255"/>
                </p:custDataLst>
              </p:nvPr>
            </p:nvSpPr>
            <p:spPr>
              <a:xfrm>
                <a:off x="6983532" y="6664616"/>
                <a:ext cx="63500" cy="127000"/>
              </a:xfrm>
              <a:prstGeom prst="roundRect">
                <a:avLst>
                  <a:gd name="adj" fmla="val 1000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65100" h="12700"/>
              </a:sp3d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9" name="OTLSHAPE_T_d5a71cef621d4cf6a564a43820fa8fb7_JoinedDate">
                <a:extLst>
                  <a:ext uri="{FF2B5EF4-FFF2-40B4-BE49-F238E27FC236}">
                    <a16:creationId xmlns:a16="http://schemas.microsoft.com/office/drawing/2014/main" id="{95BBC641-7DED-374C-8CEC-78B9FB7AE7F7}"/>
                  </a:ext>
                </a:extLst>
              </p:cNvPr>
              <p:cNvSpPr txBox="1"/>
              <p:nvPr>
                <p:custDataLst>
                  <p:tags r:id="rId256"/>
                </p:custDataLst>
              </p:nvPr>
            </p:nvSpPr>
            <p:spPr>
              <a:xfrm>
                <a:off x="5809456" y="6650603"/>
                <a:ext cx="1066800" cy="1550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pPr algn="r"/>
                <a:r>
                  <a:rPr lang="en-GB" sz="1000" spc="-6">
                    <a:solidFill>
                      <a:srgbClr val="1F497E"/>
                    </a:solidFill>
                    <a:latin typeface="Calibri" panose="020F0502020204030204" pitchFamily="34" charset="0"/>
                  </a:rPr>
                  <a:t>10/05/21 - 21/05/21</a:t>
                </a:r>
              </a:p>
            </p:txBody>
          </p:sp>
          <p:sp>
            <p:nvSpPr>
              <p:cNvPr id="640" name="OTLSHAPE_T_d5a71cef621d4cf6a564a43820fa8fb7_Title">
                <a:extLst>
                  <a:ext uri="{FF2B5EF4-FFF2-40B4-BE49-F238E27FC236}">
                    <a16:creationId xmlns:a16="http://schemas.microsoft.com/office/drawing/2014/main" id="{42D0F90E-74B5-0549-AEAC-053CD7FC6B38}"/>
                  </a:ext>
                </a:extLst>
              </p:cNvPr>
              <p:cNvSpPr txBox="1"/>
              <p:nvPr>
                <p:custDataLst>
                  <p:tags r:id="rId257"/>
                </p:custDataLst>
              </p:nvPr>
            </p:nvSpPr>
            <p:spPr>
              <a:xfrm>
                <a:off x="7244824" y="6642857"/>
                <a:ext cx="304800" cy="17051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 anchorCtr="0">
                <a:spAutoFit/>
              </a:bodyPr>
              <a:lstStyle/>
              <a:p>
                <a:r>
                  <a:rPr lang="en-GB" sz="1100" b="1" spc="-16">
                    <a:solidFill>
                      <a:srgbClr val="737373"/>
                    </a:solidFill>
                    <a:latin typeface="Calibri" panose="020F0502020204030204" pitchFamily="34" charset="0"/>
                  </a:rPr>
                  <a:t>SRR5</a:t>
                </a:r>
              </a:p>
            </p:txBody>
          </p:sp>
        </p:grpSp>
      </p:grp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4AE8CEA9-7FCF-EA45-AD84-1E496A378EAF}"/>
              </a:ext>
            </a:extLst>
          </p:cNvPr>
          <p:cNvCxnSpPr>
            <a:stCxn id="554" idx="3"/>
            <a:endCxn id="557" idx="0"/>
          </p:cNvCxnSpPr>
          <p:nvPr/>
        </p:nvCxnSpPr>
        <p:spPr>
          <a:xfrm>
            <a:off x="3588397" y="1474645"/>
            <a:ext cx="39858" cy="113035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A0A7989-2809-3F46-B8CB-4112A6CA795A}"/>
              </a:ext>
            </a:extLst>
          </p:cNvPr>
          <p:cNvCxnSpPr>
            <a:stCxn id="560" idx="3"/>
            <a:endCxn id="563" idx="0"/>
          </p:cNvCxnSpPr>
          <p:nvPr/>
        </p:nvCxnSpPr>
        <p:spPr>
          <a:xfrm>
            <a:off x="4071179" y="1827715"/>
            <a:ext cx="34994" cy="11303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A5BEE0D-327C-F64A-9718-2E3AE272FB7B}"/>
              </a:ext>
            </a:extLst>
          </p:cNvPr>
          <p:cNvCxnSpPr>
            <a:cxnSpLocks/>
            <a:stCxn id="575" idx="3"/>
            <a:endCxn id="578" idx="0"/>
          </p:cNvCxnSpPr>
          <p:nvPr/>
        </p:nvCxnSpPr>
        <p:spPr>
          <a:xfrm>
            <a:off x="4921451" y="2760068"/>
            <a:ext cx="38146" cy="125455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6F921CF-9EC9-7E42-821F-EDE646B001CE}"/>
              </a:ext>
            </a:extLst>
          </p:cNvPr>
          <p:cNvCxnSpPr>
            <a:cxnSpLocks/>
            <a:stCxn id="581" idx="3"/>
            <a:endCxn id="584" idx="1"/>
          </p:cNvCxnSpPr>
          <p:nvPr/>
        </p:nvCxnSpPr>
        <p:spPr>
          <a:xfrm>
            <a:off x="5402520" y="3137977"/>
            <a:ext cx="3244" cy="18895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B0E4D356-E8D8-E24F-95D6-2080B8713EF9}"/>
              </a:ext>
            </a:extLst>
          </p:cNvPr>
          <p:cNvCxnSpPr>
            <a:cxnSpLocks/>
            <a:stCxn id="608" idx="3"/>
            <a:endCxn id="611" idx="1"/>
          </p:cNvCxnSpPr>
          <p:nvPr/>
        </p:nvCxnSpPr>
        <p:spPr>
          <a:xfrm>
            <a:off x="5265973" y="4838569"/>
            <a:ext cx="3243" cy="18895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2" name="Elbow Connector 2711">
            <a:extLst>
              <a:ext uri="{FF2B5EF4-FFF2-40B4-BE49-F238E27FC236}">
                <a16:creationId xmlns:a16="http://schemas.microsoft.com/office/drawing/2014/main" id="{80E9DADA-A7C4-574A-87FE-059BE9BDD880}"/>
              </a:ext>
            </a:extLst>
          </p:cNvPr>
          <p:cNvCxnSpPr>
            <a:cxnSpLocks/>
            <a:stCxn id="563" idx="2"/>
            <a:endCxn id="566" idx="1"/>
          </p:cNvCxnSpPr>
          <p:nvPr/>
        </p:nvCxnSpPr>
        <p:spPr>
          <a:xfrm rot="16200000" flipH="1">
            <a:off x="4061708" y="2112214"/>
            <a:ext cx="125455" cy="3652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1" name="Elbow Connector 2720">
            <a:extLst>
              <a:ext uri="{FF2B5EF4-FFF2-40B4-BE49-F238E27FC236}">
                <a16:creationId xmlns:a16="http://schemas.microsoft.com/office/drawing/2014/main" id="{05C8CC31-0C6E-EF40-9C0B-7D66DB6BB542}"/>
              </a:ext>
            </a:extLst>
          </p:cNvPr>
          <p:cNvCxnSpPr>
            <a:cxnSpLocks/>
            <a:stCxn id="557" idx="2"/>
            <a:endCxn id="560" idx="1"/>
          </p:cNvCxnSpPr>
          <p:nvPr/>
        </p:nvCxnSpPr>
        <p:spPr>
          <a:xfrm rot="16200000" flipH="1">
            <a:off x="3590000" y="1752935"/>
            <a:ext cx="113035" cy="3652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5" name="Elbow Connector 2724">
            <a:extLst>
              <a:ext uri="{FF2B5EF4-FFF2-40B4-BE49-F238E27FC236}">
                <a16:creationId xmlns:a16="http://schemas.microsoft.com/office/drawing/2014/main" id="{230BE9EE-03B8-6B42-9873-EE1942D58C61}"/>
              </a:ext>
            </a:extLst>
          </p:cNvPr>
          <p:cNvCxnSpPr>
            <a:cxnSpLocks/>
            <a:stCxn id="566" idx="3"/>
            <a:endCxn id="572" idx="0"/>
          </p:cNvCxnSpPr>
          <p:nvPr/>
        </p:nvCxnSpPr>
        <p:spPr>
          <a:xfrm>
            <a:off x="4587197" y="2193204"/>
            <a:ext cx="31030" cy="314409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Elbow Connector 346">
            <a:extLst>
              <a:ext uri="{FF2B5EF4-FFF2-40B4-BE49-F238E27FC236}">
                <a16:creationId xmlns:a16="http://schemas.microsoft.com/office/drawing/2014/main" id="{F6C2836A-A031-BB41-AC47-EAF2B455CA9C}"/>
              </a:ext>
            </a:extLst>
          </p:cNvPr>
          <p:cNvCxnSpPr>
            <a:cxnSpLocks/>
            <a:stCxn id="572" idx="2"/>
            <a:endCxn id="575" idx="1"/>
          </p:cNvCxnSpPr>
          <p:nvPr/>
        </p:nvCxnSpPr>
        <p:spPr>
          <a:xfrm rot="16200000" flipH="1">
            <a:off x="4573762" y="2679078"/>
            <a:ext cx="125455" cy="3652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Elbow Connector 349">
            <a:extLst>
              <a:ext uri="{FF2B5EF4-FFF2-40B4-BE49-F238E27FC236}">
                <a16:creationId xmlns:a16="http://schemas.microsoft.com/office/drawing/2014/main" id="{0A660C59-2640-C54B-A1CE-C7447EB2F8DA}"/>
              </a:ext>
            </a:extLst>
          </p:cNvPr>
          <p:cNvCxnSpPr>
            <a:cxnSpLocks/>
            <a:stCxn id="569" idx="3"/>
            <a:endCxn id="572" idx="0"/>
          </p:cNvCxnSpPr>
          <p:nvPr/>
        </p:nvCxnSpPr>
        <p:spPr>
          <a:xfrm>
            <a:off x="4576747" y="2382159"/>
            <a:ext cx="41480" cy="12545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Elbow Connector 352">
            <a:extLst>
              <a:ext uri="{FF2B5EF4-FFF2-40B4-BE49-F238E27FC236}">
                <a16:creationId xmlns:a16="http://schemas.microsoft.com/office/drawing/2014/main" id="{92600EE0-8C4C-024E-B35A-588D079C6FEF}"/>
              </a:ext>
            </a:extLst>
          </p:cNvPr>
          <p:cNvCxnSpPr>
            <a:cxnSpLocks/>
            <a:stCxn id="578" idx="2"/>
            <a:endCxn id="581" idx="1"/>
          </p:cNvCxnSpPr>
          <p:nvPr/>
        </p:nvCxnSpPr>
        <p:spPr>
          <a:xfrm rot="16200000" flipH="1">
            <a:off x="4915131" y="3056988"/>
            <a:ext cx="125454" cy="36523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Elbow Connector 373">
            <a:extLst>
              <a:ext uri="{FF2B5EF4-FFF2-40B4-BE49-F238E27FC236}">
                <a16:creationId xmlns:a16="http://schemas.microsoft.com/office/drawing/2014/main" id="{0EBA8BFD-8114-5246-A86D-3523960A4CEF}"/>
              </a:ext>
            </a:extLst>
          </p:cNvPr>
          <p:cNvCxnSpPr>
            <a:cxnSpLocks/>
            <a:stCxn id="587" idx="3"/>
          </p:cNvCxnSpPr>
          <p:nvPr/>
        </p:nvCxnSpPr>
        <p:spPr>
          <a:xfrm>
            <a:off x="4205923" y="3515887"/>
            <a:ext cx="9281" cy="390100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Elbow Connector 377">
            <a:extLst>
              <a:ext uri="{FF2B5EF4-FFF2-40B4-BE49-F238E27FC236}">
                <a16:creationId xmlns:a16="http://schemas.microsoft.com/office/drawing/2014/main" id="{3C4DDDED-E8E5-7746-96F5-16FD28F8E4DB}"/>
              </a:ext>
            </a:extLst>
          </p:cNvPr>
          <p:cNvCxnSpPr>
            <a:cxnSpLocks/>
            <a:stCxn id="587" idx="3"/>
            <a:endCxn id="596" idx="1"/>
          </p:cNvCxnSpPr>
          <p:nvPr/>
        </p:nvCxnSpPr>
        <p:spPr>
          <a:xfrm>
            <a:off x="4205923" y="3515887"/>
            <a:ext cx="5048" cy="566864"/>
          </a:xfrm>
          <a:prstGeom prst="bentConnector3">
            <a:avLst>
              <a:gd name="adj1" fmla="val 159786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Elbow Connector 525">
            <a:extLst>
              <a:ext uri="{FF2B5EF4-FFF2-40B4-BE49-F238E27FC236}">
                <a16:creationId xmlns:a16="http://schemas.microsoft.com/office/drawing/2014/main" id="{1C2518F3-9429-9E4F-8261-498DEA4E7DD8}"/>
              </a:ext>
            </a:extLst>
          </p:cNvPr>
          <p:cNvCxnSpPr>
            <a:stCxn id="602" idx="3"/>
            <a:endCxn id="605" idx="1"/>
          </p:cNvCxnSpPr>
          <p:nvPr/>
        </p:nvCxnSpPr>
        <p:spPr>
          <a:xfrm>
            <a:off x="4342653" y="4460660"/>
            <a:ext cx="4865" cy="188955"/>
          </a:xfrm>
          <a:prstGeom prst="bent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Elbow Connector 390">
            <a:extLst>
              <a:ext uri="{FF2B5EF4-FFF2-40B4-BE49-F238E27FC236}">
                <a16:creationId xmlns:a16="http://schemas.microsoft.com/office/drawing/2014/main" id="{0508245C-8CDB-774A-A233-7983C1D44FEA}"/>
              </a:ext>
            </a:extLst>
          </p:cNvPr>
          <p:cNvCxnSpPr>
            <a:cxnSpLocks/>
            <a:stCxn id="605" idx="3"/>
            <a:endCxn id="608" idx="1"/>
          </p:cNvCxnSpPr>
          <p:nvPr/>
        </p:nvCxnSpPr>
        <p:spPr>
          <a:xfrm>
            <a:off x="4855518" y="4649615"/>
            <a:ext cx="4055" cy="188954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Elbow Connector 405">
            <a:extLst>
              <a:ext uri="{FF2B5EF4-FFF2-40B4-BE49-F238E27FC236}">
                <a16:creationId xmlns:a16="http://schemas.microsoft.com/office/drawing/2014/main" id="{BE0974E7-CB60-9C45-BBA2-3121F61403D0}"/>
              </a:ext>
            </a:extLst>
          </p:cNvPr>
          <p:cNvCxnSpPr>
            <a:cxnSpLocks/>
            <a:stCxn id="614" idx="3"/>
            <a:endCxn id="620" idx="0"/>
          </p:cNvCxnSpPr>
          <p:nvPr/>
        </p:nvCxnSpPr>
        <p:spPr>
          <a:xfrm>
            <a:off x="5745512" y="5216479"/>
            <a:ext cx="52421" cy="314409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Elbow Connector 409">
            <a:extLst>
              <a:ext uri="{FF2B5EF4-FFF2-40B4-BE49-F238E27FC236}">
                <a16:creationId xmlns:a16="http://schemas.microsoft.com/office/drawing/2014/main" id="{782DAD37-8E59-874F-BFD2-5D5056D24E36}"/>
              </a:ext>
            </a:extLst>
          </p:cNvPr>
          <p:cNvCxnSpPr>
            <a:cxnSpLocks/>
            <a:stCxn id="617" idx="3"/>
          </p:cNvCxnSpPr>
          <p:nvPr/>
        </p:nvCxnSpPr>
        <p:spPr>
          <a:xfrm>
            <a:off x="5739653" y="5405433"/>
            <a:ext cx="58280" cy="125455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Elbow Connector 421">
            <a:extLst>
              <a:ext uri="{FF2B5EF4-FFF2-40B4-BE49-F238E27FC236}">
                <a16:creationId xmlns:a16="http://schemas.microsoft.com/office/drawing/2014/main" id="{BCB6AD13-633B-B344-A5FE-551875616F02}"/>
              </a:ext>
            </a:extLst>
          </p:cNvPr>
          <p:cNvCxnSpPr>
            <a:cxnSpLocks/>
          </p:cNvCxnSpPr>
          <p:nvPr/>
        </p:nvCxnSpPr>
        <p:spPr>
          <a:xfrm>
            <a:off x="5175773" y="4082751"/>
            <a:ext cx="3243" cy="18895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6" name="Straight Arrow Connector 2465">
            <a:extLst>
              <a:ext uri="{FF2B5EF4-FFF2-40B4-BE49-F238E27FC236}">
                <a16:creationId xmlns:a16="http://schemas.microsoft.com/office/drawing/2014/main" id="{59F3B4A8-6A1B-0243-A695-8F416C33E73D}"/>
              </a:ext>
            </a:extLst>
          </p:cNvPr>
          <p:cNvCxnSpPr>
            <a:stCxn id="593" idx="3"/>
            <a:endCxn id="614" idx="1"/>
          </p:cNvCxnSpPr>
          <p:nvPr/>
        </p:nvCxnSpPr>
        <p:spPr>
          <a:xfrm>
            <a:off x="5506371" y="3893796"/>
            <a:ext cx="0" cy="13226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3" name="Elbow Connector 2482">
            <a:extLst>
              <a:ext uri="{FF2B5EF4-FFF2-40B4-BE49-F238E27FC236}">
                <a16:creationId xmlns:a16="http://schemas.microsoft.com/office/drawing/2014/main" id="{6728EFF1-F1A9-A74C-9836-8E1BD9D4702C}"/>
              </a:ext>
            </a:extLst>
          </p:cNvPr>
          <p:cNvCxnSpPr>
            <a:stCxn id="620" idx="3"/>
            <a:endCxn id="623" idx="0"/>
          </p:cNvCxnSpPr>
          <p:nvPr/>
        </p:nvCxnSpPr>
        <p:spPr>
          <a:xfrm>
            <a:off x="5848733" y="5594388"/>
            <a:ext cx="64311" cy="125455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5" name="Elbow Connector 2484">
            <a:extLst>
              <a:ext uri="{FF2B5EF4-FFF2-40B4-BE49-F238E27FC236}">
                <a16:creationId xmlns:a16="http://schemas.microsoft.com/office/drawing/2014/main" id="{D095D6B7-B829-C249-A1BD-85B87C0833FD}"/>
              </a:ext>
            </a:extLst>
          </p:cNvPr>
          <p:cNvCxnSpPr>
            <a:stCxn id="623" idx="3"/>
            <a:endCxn id="626" idx="0"/>
          </p:cNvCxnSpPr>
          <p:nvPr/>
        </p:nvCxnSpPr>
        <p:spPr>
          <a:xfrm>
            <a:off x="5976544" y="5783343"/>
            <a:ext cx="73048" cy="12545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7" name="Elbow Connector 2486">
            <a:extLst>
              <a:ext uri="{FF2B5EF4-FFF2-40B4-BE49-F238E27FC236}">
                <a16:creationId xmlns:a16="http://schemas.microsoft.com/office/drawing/2014/main" id="{9681A752-6FB4-C041-A59F-24B7BA16450D}"/>
              </a:ext>
            </a:extLst>
          </p:cNvPr>
          <p:cNvCxnSpPr>
            <a:cxnSpLocks/>
            <a:stCxn id="626" idx="3"/>
            <a:endCxn id="629" idx="1"/>
          </p:cNvCxnSpPr>
          <p:nvPr/>
        </p:nvCxnSpPr>
        <p:spPr>
          <a:xfrm>
            <a:off x="6113092" y="5972297"/>
            <a:ext cx="9548" cy="18895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1" name="Elbow Connector 2490">
            <a:extLst>
              <a:ext uri="{FF2B5EF4-FFF2-40B4-BE49-F238E27FC236}">
                <a16:creationId xmlns:a16="http://schemas.microsoft.com/office/drawing/2014/main" id="{5D74ADC2-154B-DF4D-B7BA-423C920A4BFA}"/>
              </a:ext>
            </a:extLst>
          </p:cNvPr>
          <p:cNvCxnSpPr>
            <a:cxnSpLocks/>
            <a:stCxn id="629" idx="3"/>
            <a:endCxn id="632" idx="0"/>
          </p:cNvCxnSpPr>
          <p:nvPr/>
        </p:nvCxnSpPr>
        <p:spPr>
          <a:xfrm>
            <a:off x="6325840" y="6161252"/>
            <a:ext cx="33371" cy="12545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4" name="Elbow Connector 2493">
            <a:extLst>
              <a:ext uri="{FF2B5EF4-FFF2-40B4-BE49-F238E27FC236}">
                <a16:creationId xmlns:a16="http://schemas.microsoft.com/office/drawing/2014/main" id="{DFC7B800-FCD0-FD44-BEE4-95331D5A3625}"/>
              </a:ext>
            </a:extLst>
          </p:cNvPr>
          <p:cNvCxnSpPr>
            <a:stCxn id="632" idx="2"/>
            <a:endCxn id="635" idx="1"/>
          </p:cNvCxnSpPr>
          <p:nvPr/>
        </p:nvCxnSpPr>
        <p:spPr>
          <a:xfrm rot="16200000" flipH="1">
            <a:off x="6314746" y="6458171"/>
            <a:ext cx="125455" cy="3652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Elbow Connector 640">
            <a:extLst>
              <a:ext uri="{FF2B5EF4-FFF2-40B4-BE49-F238E27FC236}">
                <a16:creationId xmlns:a16="http://schemas.microsoft.com/office/drawing/2014/main" id="{1A6BE003-A1B7-654F-BC75-3087C03764F0}"/>
              </a:ext>
            </a:extLst>
          </p:cNvPr>
          <p:cNvCxnSpPr>
            <a:stCxn id="635" idx="3"/>
            <a:endCxn id="638" idx="0"/>
          </p:cNvCxnSpPr>
          <p:nvPr/>
        </p:nvCxnSpPr>
        <p:spPr>
          <a:xfrm>
            <a:off x="6840235" y="6539161"/>
            <a:ext cx="31031" cy="125455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Elbow Connector 644">
            <a:extLst>
              <a:ext uri="{FF2B5EF4-FFF2-40B4-BE49-F238E27FC236}">
                <a16:creationId xmlns:a16="http://schemas.microsoft.com/office/drawing/2014/main" id="{4CB9BD5D-0EF2-8346-8215-CEF45A9B1B48}"/>
              </a:ext>
            </a:extLst>
          </p:cNvPr>
          <p:cNvCxnSpPr>
            <a:cxnSpLocks/>
            <a:endCxn id="614" idx="0"/>
          </p:cNvCxnSpPr>
          <p:nvPr/>
        </p:nvCxnSpPr>
        <p:spPr>
          <a:xfrm rot="16200000" flipH="1">
            <a:off x="4690003" y="4217040"/>
            <a:ext cx="1826048" cy="45830"/>
          </a:xfrm>
          <a:prstGeom prst="bentConnector3">
            <a:avLst>
              <a:gd name="adj1" fmla="val -75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1670A624-566F-3E4E-A10F-6340BE889542}"/>
              </a:ext>
            </a:extLst>
          </p:cNvPr>
          <p:cNvCxnSpPr>
            <a:stCxn id="587" idx="1"/>
            <a:endCxn id="587" idx="3"/>
          </p:cNvCxnSpPr>
          <p:nvPr/>
        </p:nvCxnSpPr>
        <p:spPr>
          <a:xfrm>
            <a:off x="2504123" y="3515887"/>
            <a:ext cx="1701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DD998170-C5DD-1542-BF1F-C24EA430950D}"/>
              </a:ext>
            </a:extLst>
          </p:cNvPr>
          <p:cNvCxnSpPr>
            <a:cxnSpLocks/>
            <a:stCxn id="590" idx="1"/>
            <a:endCxn id="590" idx="3"/>
          </p:cNvCxnSpPr>
          <p:nvPr/>
        </p:nvCxnSpPr>
        <p:spPr>
          <a:xfrm>
            <a:off x="3767190" y="3704841"/>
            <a:ext cx="4445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FB55F2EA-572D-5A49-AFDE-3A454036852B}"/>
              </a:ext>
            </a:extLst>
          </p:cNvPr>
          <p:cNvCxnSpPr>
            <a:cxnSpLocks/>
            <a:stCxn id="593" idx="1"/>
          </p:cNvCxnSpPr>
          <p:nvPr/>
        </p:nvCxnSpPr>
        <p:spPr>
          <a:xfrm>
            <a:off x="4210971" y="3893796"/>
            <a:ext cx="1295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D73515E9-E6DA-6F44-8BF2-DA8AB0BE73EE}"/>
              </a:ext>
            </a:extLst>
          </p:cNvPr>
          <p:cNvCxnSpPr>
            <a:cxnSpLocks/>
            <a:stCxn id="596" idx="1"/>
            <a:endCxn id="596" idx="3"/>
          </p:cNvCxnSpPr>
          <p:nvPr/>
        </p:nvCxnSpPr>
        <p:spPr>
          <a:xfrm>
            <a:off x="4210971" y="4082751"/>
            <a:ext cx="965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A91121CB-CA27-0346-A5D5-F2147774AD21}"/>
              </a:ext>
            </a:extLst>
          </p:cNvPr>
          <p:cNvCxnSpPr>
            <a:cxnSpLocks/>
            <a:stCxn id="599" idx="1"/>
            <a:endCxn id="599" idx="3"/>
          </p:cNvCxnSpPr>
          <p:nvPr/>
        </p:nvCxnSpPr>
        <p:spPr>
          <a:xfrm>
            <a:off x="5166805" y="4271705"/>
            <a:ext cx="3429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9694CA8B-E927-AA4C-B4BE-0FE6D7E4941D}"/>
              </a:ext>
            </a:extLst>
          </p:cNvPr>
          <p:cNvCxnSpPr>
            <a:cxnSpLocks/>
            <a:stCxn id="602" idx="1"/>
            <a:endCxn id="602" idx="3"/>
          </p:cNvCxnSpPr>
          <p:nvPr/>
        </p:nvCxnSpPr>
        <p:spPr>
          <a:xfrm>
            <a:off x="3733053" y="4460660"/>
            <a:ext cx="609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1E3CE9B0-CA8E-A845-80F1-4A82696A1826}"/>
              </a:ext>
            </a:extLst>
          </p:cNvPr>
          <p:cNvCxnSpPr>
            <a:cxnSpLocks/>
            <a:stCxn id="605" idx="1"/>
            <a:endCxn id="605" idx="3"/>
          </p:cNvCxnSpPr>
          <p:nvPr/>
        </p:nvCxnSpPr>
        <p:spPr>
          <a:xfrm>
            <a:off x="4347518" y="4649615"/>
            <a:ext cx="508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5578DD27-5A2C-4B44-929C-75D8D358E39E}"/>
              </a:ext>
            </a:extLst>
          </p:cNvPr>
          <p:cNvCxnSpPr>
            <a:cxnSpLocks/>
            <a:stCxn id="608" idx="1"/>
            <a:endCxn id="608" idx="3"/>
          </p:cNvCxnSpPr>
          <p:nvPr/>
        </p:nvCxnSpPr>
        <p:spPr>
          <a:xfrm>
            <a:off x="4859573" y="4838569"/>
            <a:ext cx="406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7DF423A2-B2B5-8F4A-8B3C-1F0ADF260587}"/>
              </a:ext>
            </a:extLst>
          </p:cNvPr>
          <p:cNvCxnSpPr>
            <a:cxnSpLocks/>
            <a:stCxn id="611" idx="1"/>
            <a:endCxn id="611" idx="3"/>
          </p:cNvCxnSpPr>
          <p:nvPr/>
        </p:nvCxnSpPr>
        <p:spPr>
          <a:xfrm>
            <a:off x="5269216" y="5027524"/>
            <a:ext cx="23715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AD87AD41-300E-1D48-9878-C92EC8599170}"/>
              </a:ext>
            </a:extLst>
          </p:cNvPr>
          <p:cNvCxnSpPr>
            <a:cxnSpLocks/>
            <a:stCxn id="614" idx="1"/>
            <a:endCxn id="614" idx="3"/>
          </p:cNvCxnSpPr>
          <p:nvPr/>
        </p:nvCxnSpPr>
        <p:spPr>
          <a:xfrm>
            <a:off x="5506371" y="5216479"/>
            <a:ext cx="23914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97198933-5DCB-824C-BA77-E2F3E490AEEC}"/>
              </a:ext>
            </a:extLst>
          </p:cNvPr>
          <p:cNvCxnSpPr>
            <a:cxnSpLocks/>
            <a:stCxn id="617" idx="1"/>
            <a:endCxn id="617" idx="3"/>
          </p:cNvCxnSpPr>
          <p:nvPr/>
        </p:nvCxnSpPr>
        <p:spPr>
          <a:xfrm>
            <a:off x="3733053" y="5405433"/>
            <a:ext cx="2006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0D1C7A47-270B-654F-A316-A23451C0164E}"/>
              </a:ext>
            </a:extLst>
          </p:cNvPr>
          <p:cNvCxnSpPr>
            <a:cxnSpLocks/>
            <a:stCxn id="629" idx="1"/>
            <a:endCxn id="629" idx="3"/>
          </p:cNvCxnSpPr>
          <p:nvPr/>
        </p:nvCxnSpPr>
        <p:spPr>
          <a:xfrm>
            <a:off x="6122640" y="6161252"/>
            <a:ext cx="203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A0A3DAB2-65D9-044E-99A9-B4C3AF60AA04}"/>
              </a:ext>
            </a:extLst>
          </p:cNvPr>
          <p:cNvCxnSpPr>
            <a:cxnSpLocks/>
            <a:stCxn id="635" idx="1"/>
            <a:endCxn id="635" idx="3"/>
          </p:cNvCxnSpPr>
          <p:nvPr/>
        </p:nvCxnSpPr>
        <p:spPr>
          <a:xfrm>
            <a:off x="6395735" y="6539161"/>
            <a:ext cx="4445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8" name="Straight Connector 677">
            <a:extLst>
              <a:ext uri="{FF2B5EF4-FFF2-40B4-BE49-F238E27FC236}">
                <a16:creationId xmlns:a16="http://schemas.microsoft.com/office/drawing/2014/main" id="{DF679E9E-D980-FE44-9996-72B6B1F53508}"/>
              </a:ext>
            </a:extLst>
          </p:cNvPr>
          <p:cNvCxnSpPr>
            <a:cxnSpLocks/>
            <a:stCxn id="584" idx="1"/>
            <a:endCxn id="584" idx="3"/>
          </p:cNvCxnSpPr>
          <p:nvPr/>
        </p:nvCxnSpPr>
        <p:spPr>
          <a:xfrm>
            <a:off x="5405764" y="3326932"/>
            <a:ext cx="1651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Connector 680">
            <a:extLst>
              <a:ext uri="{FF2B5EF4-FFF2-40B4-BE49-F238E27FC236}">
                <a16:creationId xmlns:a16="http://schemas.microsoft.com/office/drawing/2014/main" id="{C1FC0384-331D-5B40-9095-5E9F0924B922}"/>
              </a:ext>
            </a:extLst>
          </p:cNvPr>
          <p:cNvCxnSpPr>
            <a:cxnSpLocks/>
            <a:stCxn id="581" idx="1"/>
            <a:endCxn id="581" idx="3"/>
          </p:cNvCxnSpPr>
          <p:nvPr/>
        </p:nvCxnSpPr>
        <p:spPr>
          <a:xfrm>
            <a:off x="4996120" y="3137977"/>
            <a:ext cx="406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F4026941-DBD5-1142-9B96-A4CC91879820}"/>
              </a:ext>
            </a:extLst>
          </p:cNvPr>
          <p:cNvCxnSpPr>
            <a:cxnSpLocks/>
            <a:stCxn id="575" idx="1"/>
            <a:endCxn id="575" idx="3"/>
          </p:cNvCxnSpPr>
          <p:nvPr/>
        </p:nvCxnSpPr>
        <p:spPr>
          <a:xfrm>
            <a:off x="4654751" y="2760068"/>
            <a:ext cx="2667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FF9161CE-FE60-364E-9C4A-A4262229CACA}"/>
              </a:ext>
            </a:extLst>
          </p:cNvPr>
          <p:cNvCxnSpPr>
            <a:cxnSpLocks/>
            <a:stCxn id="569" idx="1"/>
            <a:endCxn id="569" idx="3"/>
          </p:cNvCxnSpPr>
          <p:nvPr/>
        </p:nvCxnSpPr>
        <p:spPr>
          <a:xfrm>
            <a:off x="3357547" y="2382159"/>
            <a:ext cx="1219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0BC985C0-8E70-9F43-8B43-2DCC3990E374}"/>
              </a:ext>
            </a:extLst>
          </p:cNvPr>
          <p:cNvCxnSpPr>
            <a:cxnSpLocks/>
            <a:stCxn id="566" idx="1"/>
            <a:endCxn id="566" idx="3"/>
          </p:cNvCxnSpPr>
          <p:nvPr/>
        </p:nvCxnSpPr>
        <p:spPr>
          <a:xfrm>
            <a:off x="4142697" y="2193204"/>
            <a:ext cx="4445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8016D654-8D58-1D4B-BBE3-69878B95375D}"/>
              </a:ext>
            </a:extLst>
          </p:cNvPr>
          <p:cNvCxnSpPr>
            <a:cxnSpLocks/>
            <a:stCxn id="560" idx="1"/>
          </p:cNvCxnSpPr>
          <p:nvPr/>
        </p:nvCxnSpPr>
        <p:spPr>
          <a:xfrm>
            <a:off x="3664779" y="1827715"/>
            <a:ext cx="44139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0D6061A1-4B4E-F44B-8A45-DFFC5B1E1605}"/>
              </a:ext>
            </a:extLst>
          </p:cNvPr>
          <p:cNvCxnSpPr>
            <a:cxnSpLocks/>
            <a:stCxn id="554" idx="1"/>
          </p:cNvCxnSpPr>
          <p:nvPr/>
        </p:nvCxnSpPr>
        <p:spPr>
          <a:xfrm>
            <a:off x="2572397" y="1474645"/>
            <a:ext cx="105585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F0CFA6D1-8EAC-9E48-B5DD-60B12D74B7F9}"/>
              </a:ext>
            </a:extLst>
          </p:cNvPr>
          <p:cNvCxnSpPr>
            <a:cxnSpLocks/>
            <a:stCxn id="557" idx="0"/>
            <a:endCxn id="557" idx="2"/>
          </p:cNvCxnSpPr>
          <p:nvPr/>
        </p:nvCxnSpPr>
        <p:spPr>
          <a:xfrm>
            <a:off x="3628255" y="1587680"/>
            <a:ext cx="0" cy="12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Connector 701">
            <a:extLst>
              <a:ext uri="{FF2B5EF4-FFF2-40B4-BE49-F238E27FC236}">
                <a16:creationId xmlns:a16="http://schemas.microsoft.com/office/drawing/2014/main" id="{198F2AFE-9D11-8947-8750-B649720B1F63}"/>
              </a:ext>
            </a:extLst>
          </p:cNvPr>
          <p:cNvCxnSpPr>
            <a:cxnSpLocks/>
            <a:stCxn id="563" idx="0"/>
            <a:endCxn id="563" idx="2"/>
          </p:cNvCxnSpPr>
          <p:nvPr/>
        </p:nvCxnSpPr>
        <p:spPr>
          <a:xfrm>
            <a:off x="4106173" y="1940749"/>
            <a:ext cx="0" cy="12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DDEB4CEC-878C-F944-827E-2BF3BABD0BE6}"/>
              </a:ext>
            </a:extLst>
          </p:cNvPr>
          <p:cNvCxnSpPr>
            <a:cxnSpLocks/>
            <a:stCxn id="572" idx="0"/>
            <a:endCxn id="572" idx="2"/>
          </p:cNvCxnSpPr>
          <p:nvPr/>
        </p:nvCxnSpPr>
        <p:spPr>
          <a:xfrm>
            <a:off x="4618227" y="2507613"/>
            <a:ext cx="0" cy="12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DA53A6DE-A430-E842-ADF4-0CD88EFDD0AE}"/>
              </a:ext>
            </a:extLst>
          </p:cNvPr>
          <p:cNvCxnSpPr>
            <a:cxnSpLocks/>
            <a:stCxn id="578" idx="0"/>
            <a:endCxn id="578" idx="2"/>
          </p:cNvCxnSpPr>
          <p:nvPr/>
        </p:nvCxnSpPr>
        <p:spPr>
          <a:xfrm>
            <a:off x="4959597" y="2885523"/>
            <a:ext cx="0" cy="12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Elbow Connector 262">
            <a:extLst>
              <a:ext uri="{FF2B5EF4-FFF2-40B4-BE49-F238E27FC236}">
                <a16:creationId xmlns:a16="http://schemas.microsoft.com/office/drawing/2014/main" id="{C67DB05A-5ABB-FA4B-84E8-D58AB5DFBAAA}"/>
              </a:ext>
            </a:extLst>
          </p:cNvPr>
          <p:cNvCxnSpPr>
            <a:stCxn id="620" idx="0"/>
            <a:endCxn id="620" idx="3"/>
          </p:cNvCxnSpPr>
          <p:nvPr/>
        </p:nvCxnSpPr>
        <p:spPr>
          <a:xfrm rot="16200000" flipH="1">
            <a:off x="5791583" y="5537238"/>
            <a:ext cx="63500" cy="50800"/>
          </a:xfrm>
          <a:prstGeom prst="bentConnector4">
            <a:avLst>
              <a:gd name="adj1" fmla="val 80000"/>
              <a:gd name="adj2" fmla="val 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Elbow Connector 706">
            <a:extLst>
              <a:ext uri="{FF2B5EF4-FFF2-40B4-BE49-F238E27FC236}">
                <a16:creationId xmlns:a16="http://schemas.microsoft.com/office/drawing/2014/main" id="{6CDF305B-D186-284B-B78B-181870704F42}"/>
              </a:ext>
            </a:extLst>
          </p:cNvPr>
          <p:cNvCxnSpPr>
            <a:cxnSpLocks/>
            <a:stCxn id="623" idx="0"/>
          </p:cNvCxnSpPr>
          <p:nvPr/>
        </p:nvCxnSpPr>
        <p:spPr>
          <a:xfrm rot="16200000" flipH="1">
            <a:off x="5914513" y="5718374"/>
            <a:ext cx="60562" cy="63500"/>
          </a:xfrm>
          <a:prstGeom prst="bentConnector4">
            <a:avLst>
              <a:gd name="adj1" fmla="val 62911"/>
              <a:gd name="adj2" fmla="val 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Elbow Connector 707">
            <a:extLst>
              <a:ext uri="{FF2B5EF4-FFF2-40B4-BE49-F238E27FC236}">
                <a16:creationId xmlns:a16="http://schemas.microsoft.com/office/drawing/2014/main" id="{37348172-B1BF-7449-80B3-4CB3AA4AF55B}"/>
              </a:ext>
            </a:extLst>
          </p:cNvPr>
          <p:cNvCxnSpPr>
            <a:cxnSpLocks/>
            <a:stCxn id="626" idx="0"/>
          </p:cNvCxnSpPr>
          <p:nvPr/>
        </p:nvCxnSpPr>
        <p:spPr>
          <a:xfrm rot="16200000" flipH="1">
            <a:off x="6050598" y="5907791"/>
            <a:ext cx="71036" cy="73048"/>
          </a:xfrm>
          <a:prstGeom prst="bentConnector4">
            <a:avLst>
              <a:gd name="adj1" fmla="val 75983"/>
              <a:gd name="adj2" fmla="val 93465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A26CCE61-139E-3D4B-9829-828FBA25137F}"/>
              </a:ext>
            </a:extLst>
          </p:cNvPr>
          <p:cNvCxnSpPr>
            <a:cxnSpLocks/>
            <a:stCxn id="632" idx="0"/>
          </p:cNvCxnSpPr>
          <p:nvPr/>
        </p:nvCxnSpPr>
        <p:spPr>
          <a:xfrm>
            <a:off x="6359211" y="6286706"/>
            <a:ext cx="0" cy="1269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B8414F-3473-A94D-9830-ED871F079D46}"/>
              </a:ext>
            </a:extLst>
          </p:cNvPr>
          <p:cNvSpPr txBox="1"/>
          <p:nvPr/>
        </p:nvSpPr>
        <p:spPr>
          <a:xfrm>
            <a:off x="364308" y="116632"/>
            <a:ext cx="322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CRITICAL PATH MAY 2019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37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Accelerator In-Kind </a:t>
            </a:r>
            <a:r>
              <a:rPr lang="sv-SE" dirty="0" err="1"/>
              <a:t>contracts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023689"/>
              </p:ext>
            </p:extLst>
          </p:nvPr>
        </p:nvGraphicFramePr>
        <p:xfrm>
          <a:off x="611560" y="2546350"/>
          <a:ext cx="791210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3.4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Radio-frequency Quadrupole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         8 710 000 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5.1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 err="1">
                          <a:effectLst/>
                        </a:rPr>
                        <a:t>Elliptical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Linac</a:t>
                      </a:r>
                      <a:r>
                        <a:rPr lang="sv-SE" sz="1200" u="none" strike="noStrike" dirty="0">
                          <a:effectLst/>
                        </a:rPr>
                        <a:t> H-ECCTD, </a:t>
                      </a:r>
                      <a:r>
                        <a:rPr lang="sv-SE" sz="1200" u="none" strike="noStrike" dirty="0" err="1">
                          <a:effectLst/>
                        </a:rPr>
                        <a:t>High</a:t>
                      </a:r>
                      <a:r>
                        <a:rPr lang="sv-SE" sz="1200" u="none" strike="noStrike" dirty="0">
                          <a:effectLst/>
                        </a:rPr>
                        <a:t> Beta </a:t>
                      </a:r>
                      <a:r>
                        <a:rPr lang="sv-SE" sz="1200" u="none" strike="noStrike" dirty="0" err="1">
                          <a:effectLst/>
                        </a:rPr>
                        <a:t>Elliptical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cavities</a:t>
                      </a:r>
                      <a:r>
                        <a:rPr lang="sv-SE" sz="1200" u="none" strike="noStrike" dirty="0">
                          <a:effectLst/>
                        </a:rPr>
                        <a:t> and </a:t>
                      </a:r>
                      <a:r>
                        <a:rPr lang="sv-SE" sz="1200" u="none" strike="noStrike" dirty="0" err="1">
                          <a:effectLst/>
                        </a:rPr>
                        <a:t>cryomodule</a:t>
                      </a:r>
                      <a:r>
                        <a:rPr lang="sv-SE" sz="1200" u="none" strike="noStrike" dirty="0">
                          <a:effectLst/>
                        </a:rPr>
                        <a:t> </a:t>
                      </a:r>
                      <a:r>
                        <a:rPr lang="sv-SE" sz="1200" u="none" strike="noStrike" dirty="0" err="1">
                          <a:effectLst/>
                        </a:rPr>
                        <a:t>demonstrator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         4 294 000 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ACCSYS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5.2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Elliptical Cryomodules Components Supply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       38 618 000 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solidFill>
                            <a:schemeClr val="bg1"/>
                          </a:solidFill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solidFill>
                            <a:schemeClr val="bg1"/>
                          </a:solidFill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CEA</a:t>
                      </a:r>
                      <a:endParaRPr lang="sv-SE" sz="1200" b="0" i="0" u="none" strike="noStrike" dirty="0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solidFill>
                            <a:schemeClr val="bg1"/>
                          </a:solidFill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solidFill>
                            <a:schemeClr val="bg1"/>
                          </a:solidFill>
                          <a:effectLst/>
                        </a:rPr>
                        <a:t>AIK 5.3</a:t>
                      </a:r>
                      <a:endParaRPr lang="sv-SE" sz="1200" b="0" i="0" u="none" strike="noStrike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Elliptical Cryomodules Engineering and Assembly</a:t>
                      </a:r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19 395 000 </a:t>
                      </a:r>
                      <a:endParaRPr lang="sv-SE" sz="1200" b="0" i="0" u="none" strike="noStrike" dirty="0">
                        <a:solidFill>
                          <a:schemeClr val="bg1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5.5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Technical assistance in installation and commissioning of the medium and high beta cryomodules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           600 000 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7.1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Emittance Measurement Unit for the low energy beam transport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           311 000 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7.2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Beam Diagnostics (Doppler Shift Measurement for Low-Energy Beam Transport)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             78 000 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7.3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Non-invasive profile monitor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         1 549 386 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ACCSYS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France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CEA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IKC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AIK 7.9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Neutron beam loss monitor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         1 180 000 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489FF4-2B7C-EF41-88C0-5F28AA41F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>
            <a:normAutofit fontScale="92500"/>
          </a:bodyPr>
          <a:lstStyle/>
          <a:p>
            <a:r>
              <a:rPr lang="en-US" dirty="0"/>
              <a:t>More details on each delivery in </a:t>
            </a:r>
            <a:r>
              <a:rPr lang="en-US" dirty="0" err="1"/>
              <a:t>Ciprian</a:t>
            </a:r>
            <a:r>
              <a:rPr lang="en-US" dirty="0"/>
              <a:t> </a:t>
            </a:r>
            <a:r>
              <a:rPr lang="en-US" dirty="0" err="1"/>
              <a:t>Plostinar’s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19262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5861-4072-F94C-A36F-3E5A9254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Comments</a:t>
            </a:r>
            <a:r>
              <a:rPr lang="sv-SE" dirty="0"/>
              <a:t> on </a:t>
            </a:r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delays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0101B-61BD-F643-BD81-472D93D41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In-Kind deliverables that presently are on the critical path are:</a:t>
            </a:r>
          </a:p>
          <a:p>
            <a:pPr lvl="1"/>
            <a:r>
              <a:rPr lang="en-GB" dirty="0"/>
              <a:t>ESS-Bilbao (cash flow issues and procurement issues)</a:t>
            </a:r>
          </a:p>
          <a:p>
            <a:pPr lvl="1"/>
            <a:r>
              <a:rPr lang="en-GB" dirty="0"/>
              <a:t>IPNO (procurement issues)</a:t>
            </a:r>
          </a:p>
          <a:p>
            <a:pPr lvl="1"/>
            <a:r>
              <a:rPr lang="en-GB" dirty="0" err="1"/>
              <a:t>Elettra</a:t>
            </a:r>
            <a:r>
              <a:rPr lang="en-GB" dirty="0"/>
              <a:t> (VAT issues)</a:t>
            </a:r>
          </a:p>
          <a:p>
            <a:pPr lvl="1"/>
            <a:r>
              <a:rPr lang="en-GB" dirty="0"/>
              <a:t>STFC (delay from </a:t>
            </a:r>
            <a:r>
              <a:rPr lang="en-GB" dirty="0" err="1"/>
              <a:t>Elettra</a:t>
            </a:r>
            <a:r>
              <a:rPr lang="en-GB" dirty="0"/>
              <a:t> for magnets)</a:t>
            </a:r>
          </a:p>
          <a:p>
            <a:pPr lvl="1"/>
            <a:r>
              <a:rPr lang="en-GB" dirty="0"/>
              <a:t>Wroclaw (</a:t>
            </a:r>
            <a:r>
              <a:rPr lang="en-GB" dirty="0" err="1"/>
              <a:t>Cashflow</a:t>
            </a:r>
            <a:r>
              <a:rPr lang="en-GB" dirty="0"/>
              <a:t> and procurement issues)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LASA (Procurement issues) and CEA (Technical and delay with cavities)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STFC and CEA (first two on CP, remaining after RBOT)</a:t>
            </a:r>
          </a:p>
          <a:p>
            <a:r>
              <a:rPr lang="en-GB" dirty="0"/>
              <a:t>On the near critical path:</a:t>
            </a:r>
          </a:p>
          <a:p>
            <a:pPr lvl="1"/>
            <a:r>
              <a:rPr lang="en-GB" dirty="0"/>
              <a:t>INFN (procurement issues)</a:t>
            </a:r>
          </a:p>
          <a:p>
            <a:r>
              <a:rPr lang="en-GB" dirty="0"/>
              <a:t>Many IK partners have several competing activities running in parallel, priorities are often set by IK lab management at higher level</a:t>
            </a:r>
          </a:p>
          <a:p>
            <a:r>
              <a:rPr lang="en-GB" dirty="0"/>
              <a:t>If ESS services such as ICS, Infrastructure, Electrical safety and licensing is later than planned it would also cause delays</a:t>
            </a:r>
          </a:p>
          <a:p>
            <a:r>
              <a:rPr lang="en-GB" dirty="0"/>
              <a:t>Delays could also be caused by failure by AD:</a:t>
            </a:r>
          </a:p>
          <a:p>
            <a:pPr lvl="1"/>
            <a:r>
              <a:rPr lang="en-GB" dirty="0"/>
              <a:t>to coordinate and set priorities with other ESS divisions and services</a:t>
            </a:r>
          </a:p>
          <a:p>
            <a:pPr lvl="1"/>
            <a:r>
              <a:rPr lang="en-GB" dirty="0"/>
              <a:t>to deliver as planned for component installation and structuring of documentation for e.g. Safety Readiness Reviews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DE29A-3EB8-4C46-AE5B-AF91D119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065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474C-B477-D944-A947-93AA3D70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on (further) schedule mitigation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20A5-F1FD-2E4C-AFA2-B3C6738D7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have incorporated a large number of changes in the </a:t>
            </a:r>
            <a:r>
              <a:rPr lang="en-US" u="sng" dirty="0"/>
              <a:t>installation sequence</a:t>
            </a:r>
            <a:r>
              <a:rPr lang="en-US" dirty="0"/>
              <a:t> compared to the original sequence but we can still work on the sequence to mitigate delays on individual components</a:t>
            </a:r>
          </a:p>
          <a:p>
            <a:r>
              <a:rPr lang="en-US" dirty="0"/>
              <a:t>It is still possible to optimize the </a:t>
            </a:r>
            <a:r>
              <a:rPr lang="en-US" u="sng" dirty="0"/>
              <a:t>LINAC warm unit installation sequence</a:t>
            </a:r>
            <a:r>
              <a:rPr lang="en-US" dirty="0"/>
              <a:t> once we have the final magnet delivery schedule. </a:t>
            </a:r>
          </a:p>
          <a:p>
            <a:r>
              <a:rPr lang="en-US" dirty="0"/>
              <a:t>If the spoke </a:t>
            </a:r>
            <a:r>
              <a:rPr lang="en-US" dirty="0" err="1"/>
              <a:t>cryomodules</a:t>
            </a:r>
            <a:r>
              <a:rPr lang="en-US" dirty="0"/>
              <a:t> are further delayed, we could possibly bring in some spoke </a:t>
            </a:r>
            <a:r>
              <a:rPr lang="en-US" u="sng" dirty="0" err="1"/>
              <a:t>Cryo</a:t>
            </a:r>
            <a:r>
              <a:rPr lang="en-US" u="sng" dirty="0"/>
              <a:t> Modules (CM) to the tunnel through the front end</a:t>
            </a:r>
            <a:r>
              <a:rPr lang="en-US" dirty="0"/>
              <a:t> (once the shielding wall is removed).</a:t>
            </a:r>
          </a:p>
          <a:p>
            <a:r>
              <a:rPr lang="en-US" dirty="0"/>
              <a:t>Commission the </a:t>
            </a:r>
            <a:r>
              <a:rPr lang="en-US" u="sng" dirty="0"/>
              <a:t>Elliptical </a:t>
            </a:r>
            <a:r>
              <a:rPr lang="en-US" u="sng" dirty="0" err="1"/>
              <a:t>Cryo</a:t>
            </a:r>
            <a:r>
              <a:rPr lang="en-US" u="sng" dirty="0"/>
              <a:t> Distribution System earlier</a:t>
            </a:r>
            <a:r>
              <a:rPr lang="en-US" dirty="0"/>
              <a:t> with additional hardware (0.5 M€) allowing  earlier connection of elliptical CMs.</a:t>
            </a:r>
          </a:p>
          <a:p>
            <a:r>
              <a:rPr lang="en-US" dirty="0"/>
              <a:t>The late access to Accelerator to Target (A2T) can be mitigated with some </a:t>
            </a:r>
            <a:r>
              <a:rPr lang="en-US" u="sng" dirty="0"/>
              <a:t>additional shielding</a:t>
            </a:r>
            <a:r>
              <a:rPr lang="en-US" dirty="0"/>
              <a:t> at the end of the dog-leg</a:t>
            </a:r>
          </a:p>
          <a:p>
            <a:r>
              <a:rPr lang="en-US" dirty="0"/>
              <a:t>We are </a:t>
            </a:r>
            <a:r>
              <a:rPr lang="en-US" u="sng" dirty="0"/>
              <a:t>asking IK partners  </a:t>
            </a:r>
            <a:r>
              <a:rPr lang="en-US" u="sng"/>
              <a:t>and collaborators for </a:t>
            </a:r>
            <a:r>
              <a:rPr lang="en-US" u="sng" dirty="0"/>
              <a:t>additional help</a:t>
            </a:r>
            <a:r>
              <a:rPr lang="en-US" dirty="0"/>
              <a:t> with installation work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F664-694D-B542-AC33-89CC0861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4954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417638"/>
          </a:xfrm>
        </p:spPr>
        <p:txBody>
          <a:bodyPr>
            <a:noAutofit/>
          </a:bodyPr>
          <a:lstStyle/>
          <a:p>
            <a:r>
              <a:rPr lang="en-GB" sz="2400" dirty="0"/>
              <a:t>This slide shows the beam commissioning delays compared to one of the very first plans from 2013 (before transition milestones were defined)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87293D-A7C2-3D4C-AB2F-D4FF8E4C4200}"/>
              </a:ext>
            </a:extLst>
          </p:cNvPr>
          <p:cNvGrpSpPr/>
          <p:nvPr/>
        </p:nvGrpSpPr>
        <p:grpSpPr>
          <a:xfrm>
            <a:off x="755576" y="1833697"/>
            <a:ext cx="7467601" cy="4522653"/>
            <a:chOff x="844464" y="269663"/>
            <a:chExt cx="7467601" cy="4522653"/>
          </a:xfrm>
        </p:grpSpPr>
        <p:cxnSp>
          <p:nvCxnSpPr>
            <p:cNvPr id="83" name="OTLSHAPE_T_2becf7a4f5264081a26c0b37b67ad568_RightVerticalConnector2">
              <a:extLst>
                <a:ext uri="{FF2B5EF4-FFF2-40B4-BE49-F238E27FC236}">
                  <a16:creationId xmlns:a16="http://schemas.microsoft.com/office/drawing/2014/main" id="{1097C169-C9BD-7D48-B151-9CD9D7C937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050329" y="27649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OTLSHAPE_T_2becf7a4f5264081a26c0b37b67ad568_RightVerticalConnector1">
              <a:extLst>
                <a:ext uri="{FF2B5EF4-FFF2-40B4-BE49-F238E27FC236}">
                  <a16:creationId xmlns:a16="http://schemas.microsoft.com/office/drawing/2014/main" id="{33E0582E-6F97-2343-8F6A-EB44A87B051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7050329" y="1714500"/>
              <a:ext cx="0" cy="879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OTLSHAPE_T_2becf7a4f5264081a26c0b37b67ad568_LeftVerticalConnector4">
              <a:extLst>
                <a:ext uri="{FF2B5EF4-FFF2-40B4-BE49-F238E27FC236}">
                  <a16:creationId xmlns:a16="http://schemas.microsoft.com/office/drawing/2014/main" id="{564D05A6-3684-8C42-BB14-7E92ED303DDF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3502031" y="2996456"/>
              <a:ext cx="0" cy="38277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OTLSHAPE_T_d85a95d3b01d4d84aa9e517a31261f8a_RightVerticalConnector1">
              <a:extLst>
                <a:ext uri="{FF2B5EF4-FFF2-40B4-BE49-F238E27FC236}">
                  <a16:creationId xmlns:a16="http://schemas.microsoft.com/office/drawing/2014/main" id="{0A265C6C-9E93-E74B-9544-19417EAFCE57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V="1">
              <a:off x="6538275" y="1714500"/>
              <a:ext cx="0" cy="9652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OTLSHAPE_T_d85a95d3b01d4d84aa9e517a31261f8a_LeftVerticalConnector3">
              <a:extLst>
                <a:ext uri="{FF2B5EF4-FFF2-40B4-BE49-F238E27FC236}">
                  <a16:creationId xmlns:a16="http://schemas.microsoft.com/office/drawing/2014/main" id="{5CEFA936-F135-EB4C-B928-ABA2DE2763E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376242" y="2663686"/>
              <a:ext cx="0" cy="71554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OTLSHAPE_T_465a42621efb4bc79db91674083f9d80_RightVerticalConnector2">
              <a:extLst>
                <a:ext uri="{FF2B5EF4-FFF2-40B4-BE49-F238E27FC236}">
                  <a16:creationId xmlns:a16="http://schemas.microsoft.com/office/drawing/2014/main" id="{1F1CFC86-C7ED-B94E-9992-1A24E4DD1B94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138660" y="21045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OTLSHAPE_T_465a42621efb4bc79db91674083f9d80_RightVerticalConnector1">
              <a:extLst>
                <a:ext uri="{FF2B5EF4-FFF2-40B4-BE49-F238E27FC236}">
                  <a16:creationId xmlns:a16="http://schemas.microsoft.com/office/drawing/2014/main" id="{8EDED96F-4C2D-E34C-9511-DCB25166CE9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138660" y="1714500"/>
              <a:ext cx="0" cy="2195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OTLSHAPE_T_465a42621efb4bc79db91674083f9d80_LeftVerticalConnector2">
              <a:extLst>
                <a:ext uri="{FF2B5EF4-FFF2-40B4-BE49-F238E27FC236}">
                  <a16:creationId xmlns:a16="http://schemas.microsoft.com/office/drawing/2014/main" id="{44DE1E3E-7DF0-684C-BECA-B55FD1FB04EC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918106" y="2336060"/>
              <a:ext cx="0" cy="1043169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OTLSHAPE_T_79517fda645147e9ae895ab29259f41d_RightVerticalConnector1">
              <a:extLst>
                <a:ext uri="{FF2B5EF4-FFF2-40B4-BE49-F238E27FC236}">
                  <a16:creationId xmlns:a16="http://schemas.microsoft.com/office/drawing/2014/main" id="{82691E44-6D24-5A41-94CE-BA6D2DB80BD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4285236" y="17145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OTLSHAPE_T_79517fda645147e9ae895ab29259f41d_LeftVerticalConnector1">
              <a:extLst>
                <a:ext uri="{FF2B5EF4-FFF2-40B4-BE49-F238E27FC236}">
                  <a16:creationId xmlns:a16="http://schemas.microsoft.com/office/drawing/2014/main" id="{FBD1E59A-4DF2-2E43-BC28-A328498437B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V="1">
              <a:off x="1503586" y="2015724"/>
              <a:ext cx="0" cy="1363505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OTLSHAPE_M_42fdb2d4d8a3473fbbe4f286c2bc756f_Connector1">
              <a:extLst>
                <a:ext uri="{FF2B5EF4-FFF2-40B4-BE49-F238E27FC236}">
                  <a16:creationId xmlns:a16="http://schemas.microsoft.com/office/drawing/2014/main" id="{44FB77E6-2863-F84B-893E-3C33EF514F1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7063029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OTLSHAPE_M_ad26212a624042f8946c3ee929d0bce4_Connector1">
              <a:extLst>
                <a:ext uri="{FF2B5EF4-FFF2-40B4-BE49-F238E27FC236}">
                  <a16:creationId xmlns:a16="http://schemas.microsoft.com/office/drawing/2014/main" id="{972A6CE9-11F9-B043-AFBC-990EEC924568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50975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OTLSHAPE_M_1d6d4045bda3413182ef879ca83ea720_Connector1">
              <a:extLst>
                <a:ext uri="{FF2B5EF4-FFF2-40B4-BE49-F238E27FC236}">
                  <a16:creationId xmlns:a16="http://schemas.microsoft.com/office/drawing/2014/main" id="{1E1CAA86-5BAB-B640-8289-BE23C8BF50DE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5151360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OTLSHAPE_M_15462190989a4e5087e6d7cc02e1ed2d_Connector1">
              <a:extLst>
                <a:ext uri="{FF2B5EF4-FFF2-40B4-BE49-F238E27FC236}">
                  <a16:creationId xmlns:a16="http://schemas.microsoft.com/office/drawing/2014/main" id="{31AE3C10-E55A-7745-986E-CB8C22CAC29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297936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OTLSHAPE_M_2d0797157b8f4b8eac03a9e74cdce7ed_Connector1">
              <a:extLst>
                <a:ext uri="{FF2B5EF4-FFF2-40B4-BE49-F238E27FC236}">
                  <a16:creationId xmlns:a16="http://schemas.microsoft.com/office/drawing/2014/main" id="{46608A79-54B8-894C-8727-419CB32879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874212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8" name="OTLSHAPE_TB_00000000000000000000000000000000_ScaleContainer">
              <a:extLst>
                <a:ext uri="{FF2B5EF4-FFF2-40B4-BE49-F238E27FC236}">
                  <a16:creationId xmlns:a16="http://schemas.microsoft.com/office/drawing/2014/main" id="{3B94EA37-15B1-BA4A-8EBA-9CB6914DB9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TLSHAPE_TB_00000000000000000000000000000000_ElapsedTime">
              <a:extLst>
                <a:ext uri="{FF2B5EF4-FFF2-40B4-BE49-F238E27FC236}">
                  <a16:creationId xmlns:a16="http://schemas.microsoft.com/office/drawing/2014/main" id="{FB70B7BB-50AB-EA4D-B5FA-ACF0F897774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464" y="1333500"/>
              <a:ext cx="1187734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B_00000000000000000000000000000000_TimescaleInterval1">
              <a:extLst>
                <a:ext uri="{FF2B5EF4-FFF2-40B4-BE49-F238E27FC236}">
                  <a16:creationId xmlns:a16="http://schemas.microsoft.com/office/drawing/2014/main" id="{66D857FF-D5AD-4744-A96F-B3DA0FBF00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New Baseline</a:t>
              </a:r>
            </a:p>
          </p:txBody>
        </p:sp>
        <p:cxnSp>
          <p:nvCxnSpPr>
            <p:cNvPr id="101" name="OTLSHAPE_TB_00000000000000000000000000000000_Separator1">
              <a:extLst>
                <a:ext uri="{FF2B5EF4-FFF2-40B4-BE49-F238E27FC236}">
                  <a16:creationId xmlns:a16="http://schemas.microsoft.com/office/drawing/2014/main" id="{5A488D46-AFA7-0D42-B91F-2A3A4087781C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2" name="OTLSHAPE_TB_00000000000000000000000000000000_TimescaleInterval2">
              <a:extLst>
                <a:ext uri="{FF2B5EF4-FFF2-40B4-BE49-F238E27FC236}">
                  <a16:creationId xmlns:a16="http://schemas.microsoft.com/office/drawing/2014/main" id="{A9EE67FC-4F04-5B43-942E-9C6FC48A4D73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103" name="OTLSHAPE_TB_00000000000000000000000000000000_Separator2">
              <a:extLst>
                <a:ext uri="{FF2B5EF4-FFF2-40B4-BE49-F238E27FC236}">
                  <a16:creationId xmlns:a16="http://schemas.microsoft.com/office/drawing/2014/main" id="{26404666-06DA-E14A-9D99-8E664B65E358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4" name="OTLSHAPE_TB_00000000000000000000000000000000_TimescaleInterval3">
              <a:extLst>
                <a:ext uri="{FF2B5EF4-FFF2-40B4-BE49-F238E27FC236}">
                  <a16:creationId xmlns:a16="http://schemas.microsoft.com/office/drawing/2014/main" id="{41E6F244-F6C8-804A-8CE2-D231B25DB99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105" name="OTLSHAPE_TB_00000000000000000000000000000000_Separator3">
              <a:extLst>
                <a:ext uri="{FF2B5EF4-FFF2-40B4-BE49-F238E27FC236}">
                  <a16:creationId xmlns:a16="http://schemas.microsoft.com/office/drawing/2014/main" id="{2A4F3DF2-4807-DB42-A2A0-5D8D6F25D79A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6" name="OTLSHAPE_TB_00000000000000000000000000000000_TimescaleInterval4">
              <a:extLst>
                <a:ext uri="{FF2B5EF4-FFF2-40B4-BE49-F238E27FC236}">
                  <a16:creationId xmlns:a16="http://schemas.microsoft.com/office/drawing/2014/main" id="{5DBF0099-1280-2D46-8453-EB2E642766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107" name="OTLSHAPE_M_2d0797157b8f4b8eac03a9e74cdce7ed_Title">
              <a:extLst>
                <a:ext uri="{FF2B5EF4-FFF2-40B4-BE49-F238E27FC236}">
                  <a16:creationId xmlns:a16="http://schemas.microsoft.com/office/drawing/2014/main" id="{B7EDCB31-585A-464B-BC03-D38752A38C6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096462" y="73490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LEBT </a:t>
              </a:r>
            </a:p>
          </p:txBody>
        </p:sp>
        <p:sp>
          <p:nvSpPr>
            <p:cNvPr id="108" name="OTLSHAPE_M_2d0797157b8f4b8eac03a9e74cdce7ed_Date">
              <a:extLst>
                <a:ext uri="{FF2B5EF4-FFF2-40B4-BE49-F238E27FC236}">
                  <a16:creationId xmlns:a16="http://schemas.microsoft.com/office/drawing/2014/main" id="{5702A2C4-AB6C-E94D-9000-97E04B33FFC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096462" y="93082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25 Jun '18</a:t>
              </a:r>
            </a:p>
          </p:txBody>
        </p:sp>
        <p:sp>
          <p:nvSpPr>
            <p:cNvPr id="109" name="OTLSHAPE_M_2d0797157b8f4b8eac03a9e74cdce7ed_Shape">
              <a:extLst>
                <a:ext uri="{FF2B5EF4-FFF2-40B4-BE49-F238E27FC236}">
                  <a16:creationId xmlns:a16="http://schemas.microsoft.com/office/drawing/2014/main" id="{273837F1-055B-A642-9A7A-249494F0A6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899612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TLSHAPE_M_15462190989a4e5087e6d7cc02e1ed2d_Title">
              <a:extLst>
                <a:ext uri="{FF2B5EF4-FFF2-40B4-BE49-F238E27FC236}">
                  <a16:creationId xmlns:a16="http://schemas.microsoft.com/office/drawing/2014/main" id="{FCAFA2EC-7081-E64E-A57E-906A637087B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520186" y="269663"/>
              <a:ext cx="1371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RFQ/MEBT/DTL1</a:t>
              </a:r>
            </a:p>
          </p:txBody>
        </p:sp>
        <p:sp>
          <p:nvSpPr>
            <p:cNvPr id="111" name="OTLSHAPE_M_15462190989a4e5087e6d7cc02e1ed2d_Date">
              <a:extLst>
                <a:ext uri="{FF2B5EF4-FFF2-40B4-BE49-F238E27FC236}">
                  <a16:creationId xmlns:a16="http://schemas.microsoft.com/office/drawing/2014/main" id="{75CC98BF-377B-5A46-955B-8F31AAB8DB87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520186" y="46558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4 Nov '19</a:t>
              </a:r>
            </a:p>
          </p:txBody>
        </p:sp>
        <p:sp>
          <p:nvSpPr>
            <p:cNvPr id="112" name="OTLSHAPE_M_15462190989a4e5087e6d7cc02e1ed2d_Shape">
              <a:extLst>
                <a:ext uri="{FF2B5EF4-FFF2-40B4-BE49-F238E27FC236}">
                  <a16:creationId xmlns:a16="http://schemas.microsoft.com/office/drawing/2014/main" id="{3AC84DA9-887C-654F-800F-7C5424DF4B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4323336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M_1d6d4045bda3413182ef879ca83ea720_Title">
              <a:extLst>
                <a:ext uri="{FF2B5EF4-FFF2-40B4-BE49-F238E27FC236}">
                  <a16:creationId xmlns:a16="http://schemas.microsoft.com/office/drawing/2014/main" id="{E3E5993A-4A2A-7246-B3DB-97E264D1DC3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73610" y="73490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114" name="OTLSHAPE_M_1d6d4045bda3413182ef879ca83ea720_Date">
              <a:extLst>
                <a:ext uri="{FF2B5EF4-FFF2-40B4-BE49-F238E27FC236}">
                  <a16:creationId xmlns:a16="http://schemas.microsoft.com/office/drawing/2014/main" id="{873814DE-4337-BC4F-9801-B27E8B38B32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5373610" y="93082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27 Apr '20</a:t>
              </a:r>
            </a:p>
          </p:txBody>
        </p:sp>
        <p:sp>
          <p:nvSpPr>
            <p:cNvPr id="115" name="OTLSHAPE_M_1d6d4045bda3413182ef879ca83ea720_Shape">
              <a:extLst>
                <a:ext uri="{FF2B5EF4-FFF2-40B4-BE49-F238E27FC236}">
                  <a16:creationId xmlns:a16="http://schemas.microsoft.com/office/drawing/2014/main" id="{83186EF1-A000-E149-88F9-3DB8E1E8792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5176760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TLSHAPE_M_ad26212a624042f8946c3ee929d0bce4_Title">
              <a:extLst>
                <a:ext uri="{FF2B5EF4-FFF2-40B4-BE49-F238E27FC236}">
                  <a16:creationId xmlns:a16="http://schemas.microsoft.com/office/drawing/2014/main" id="{82B52BCF-806D-CB44-AF7A-F745C429F0C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773225" y="26966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117" name="OTLSHAPE_M_ad26212a624042f8946c3ee929d0bce4_Date">
              <a:extLst>
                <a:ext uri="{FF2B5EF4-FFF2-40B4-BE49-F238E27FC236}">
                  <a16:creationId xmlns:a16="http://schemas.microsoft.com/office/drawing/2014/main" id="{0C49DBA2-89A5-AB44-9A5D-918FFA64790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6773225" y="465582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8 Feb '21</a:t>
              </a:r>
            </a:p>
          </p:txBody>
        </p:sp>
        <p:sp>
          <p:nvSpPr>
            <p:cNvPr id="118" name="OTLSHAPE_M_ad26212a624042f8946c3ee929d0bce4_Shape">
              <a:extLst>
                <a:ext uri="{FF2B5EF4-FFF2-40B4-BE49-F238E27FC236}">
                  <a16:creationId xmlns:a16="http://schemas.microsoft.com/office/drawing/2014/main" id="{39378645-EFA1-9A49-9CBE-D44987621AD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6576375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TLSHAPE_M_42fdb2d4d8a3473fbbe4f286c2bc756f_Title">
              <a:extLst>
                <a:ext uri="{FF2B5EF4-FFF2-40B4-BE49-F238E27FC236}">
                  <a16:creationId xmlns:a16="http://schemas.microsoft.com/office/drawing/2014/main" id="{0ACEB4FA-9CAE-464E-80BF-D1C7CE1F9748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285279" y="73490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120" name="OTLSHAPE_M_42fdb2d4d8a3473fbbe4f286c2bc756f_Date">
              <a:extLst>
                <a:ext uri="{FF2B5EF4-FFF2-40B4-BE49-F238E27FC236}">
                  <a16:creationId xmlns:a16="http://schemas.microsoft.com/office/drawing/2014/main" id="{E18A149D-3868-B24D-9A41-BFC6911363C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285279" y="930825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24 May '21</a:t>
              </a:r>
            </a:p>
          </p:txBody>
        </p:sp>
        <p:sp>
          <p:nvSpPr>
            <p:cNvPr id="121" name="OTLSHAPE_M_42fdb2d4d8a3473fbbe4f286c2bc756f_Shape">
              <a:extLst>
                <a:ext uri="{FF2B5EF4-FFF2-40B4-BE49-F238E27FC236}">
                  <a16:creationId xmlns:a16="http://schemas.microsoft.com/office/drawing/2014/main" id="{B603E5B9-B4E6-CD4A-932D-C86912230D5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088429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TLSHAPE_T_79517fda645147e9ae895ab29259f41d_Shape">
              <a:extLst>
                <a:ext uri="{FF2B5EF4-FFF2-40B4-BE49-F238E27FC236}">
                  <a16:creationId xmlns:a16="http://schemas.microsoft.com/office/drawing/2014/main" id="{1B29A12E-DCCF-B646-A952-3E006ED0F94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97236" y="1917700"/>
              <a:ext cx="28067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TLSHAPE_T_79517fda645147e9ae895ab29259f41d_Title">
              <a:extLst>
                <a:ext uri="{FF2B5EF4-FFF2-40B4-BE49-F238E27FC236}">
                  <a16:creationId xmlns:a16="http://schemas.microsoft.com/office/drawing/2014/main" id="{7A4312AE-19F6-0B43-97C5-C024F125066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342386" y="1934041"/>
              <a:ext cx="1524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Beam to RFQ/MEBT Delay</a:t>
              </a:r>
            </a:p>
          </p:txBody>
        </p:sp>
        <p:sp>
          <p:nvSpPr>
            <p:cNvPr id="124" name="OTLSHAPE_T_79517fda645147e9ae895ab29259f41d_Duration">
              <a:extLst>
                <a:ext uri="{FF2B5EF4-FFF2-40B4-BE49-F238E27FC236}">
                  <a16:creationId xmlns:a16="http://schemas.microsoft.com/office/drawing/2014/main" id="{6AC9C198-7473-E54E-9C97-B7A5F49E213B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571027" y="19417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</a:rPr>
                <a:t>18.8 months</a:t>
              </a:r>
            </a:p>
          </p:txBody>
        </p:sp>
        <p:sp>
          <p:nvSpPr>
            <p:cNvPr id="125" name="OTLSHAPE_T_465a42621efb4bc79db91674083f9d80_Shape">
              <a:extLst>
                <a:ext uri="{FF2B5EF4-FFF2-40B4-BE49-F238E27FC236}">
                  <a16:creationId xmlns:a16="http://schemas.microsoft.com/office/drawing/2014/main" id="{C3BB4C1F-42D2-634A-B3F3-B9C556C7087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911756" y="2247900"/>
              <a:ext cx="32385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T_465a42621efb4bc79db91674083f9d80_Title">
              <a:extLst>
                <a:ext uri="{FF2B5EF4-FFF2-40B4-BE49-F238E27FC236}">
                  <a16:creationId xmlns:a16="http://schemas.microsoft.com/office/drawing/2014/main" id="{2BB006F1-6B76-BD44-9374-84916EFB64A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95810" y="2264241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Beam to DTL4 Delay</a:t>
              </a:r>
            </a:p>
          </p:txBody>
        </p:sp>
        <p:sp>
          <p:nvSpPr>
            <p:cNvPr id="127" name="OTLSHAPE_T_465a42621efb4bc79db91674083f9d80_Duration">
              <a:extLst>
                <a:ext uri="{FF2B5EF4-FFF2-40B4-BE49-F238E27FC236}">
                  <a16:creationId xmlns:a16="http://schemas.microsoft.com/office/drawing/2014/main" id="{2CD14059-E7F6-3547-A8BB-1A0D1CC41F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04999" y="22719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</a:rPr>
                <a:t>21.8 months</a:t>
              </a:r>
            </a:p>
          </p:txBody>
        </p:sp>
        <p:sp>
          <p:nvSpPr>
            <p:cNvPr id="128" name="OTLSHAPE_T_d85a95d3b01d4d84aa9e517a31261f8a_Shape">
              <a:extLst>
                <a:ext uri="{FF2B5EF4-FFF2-40B4-BE49-F238E27FC236}">
                  <a16:creationId xmlns:a16="http://schemas.microsoft.com/office/drawing/2014/main" id="{61764DDE-0BAD-DB40-802D-BC212171A1A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369892" y="2578100"/>
              <a:ext cx="3175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TLSHAPE_T_d85a95d3b01d4d84aa9e517a31261f8a_Title">
              <a:extLst>
                <a:ext uri="{FF2B5EF4-FFF2-40B4-BE49-F238E27FC236}">
                  <a16:creationId xmlns:a16="http://schemas.microsoft.com/office/drawing/2014/main" id="{3D26F76B-6E48-D848-B12E-09BFD1316FE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595425" y="2594441"/>
              <a:ext cx="62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BOD Delay</a:t>
              </a:r>
            </a:p>
          </p:txBody>
        </p:sp>
        <p:sp>
          <p:nvSpPr>
            <p:cNvPr id="130" name="OTLSHAPE_T_d85a95d3b01d4d84aa9e517a31261f8a_Duration">
              <a:extLst>
                <a:ext uri="{FF2B5EF4-FFF2-40B4-BE49-F238E27FC236}">
                  <a16:creationId xmlns:a16="http://schemas.microsoft.com/office/drawing/2014/main" id="{BCEC004B-5C08-3E4E-8F0F-17BB853A2F7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633874" y="26021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</a:rPr>
                <a:t>21.2 months</a:t>
              </a:r>
            </a:p>
          </p:txBody>
        </p:sp>
        <p:sp>
          <p:nvSpPr>
            <p:cNvPr id="131" name="OTLSHAPE_T_2becf7a4f5264081a26c0b37b67ad568_Shape">
              <a:extLst>
                <a:ext uri="{FF2B5EF4-FFF2-40B4-BE49-F238E27FC236}">
                  <a16:creationId xmlns:a16="http://schemas.microsoft.com/office/drawing/2014/main" id="{15EE2969-12CA-C249-B11E-843FEBB2061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506439" y="29083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T_2becf7a4f5264081a26c0b37b67ad568_Title">
              <a:extLst>
                <a:ext uri="{FF2B5EF4-FFF2-40B4-BE49-F238E27FC236}">
                  <a16:creationId xmlns:a16="http://schemas.microsoft.com/office/drawing/2014/main" id="{28E1185A-BB28-CB4F-AF3E-C51BCD300F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107479" y="2924641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</a:rPr>
                <a:t>RBOT Delay</a:t>
              </a:r>
            </a:p>
          </p:txBody>
        </p:sp>
        <p:sp>
          <p:nvSpPr>
            <p:cNvPr id="133" name="OTLSHAPE_T_2becf7a4f5264081a26c0b37b67ad568_Duration">
              <a:extLst>
                <a:ext uri="{FF2B5EF4-FFF2-40B4-BE49-F238E27FC236}">
                  <a16:creationId xmlns:a16="http://schemas.microsoft.com/office/drawing/2014/main" id="{1945EC3E-3ADF-C445-A9B9-6D4FB17DF7D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4958175" y="29323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</a:rPr>
                <a:t>23.9 months</a:t>
              </a:r>
            </a:p>
          </p:txBody>
        </p:sp>
        <p:cxnSp>
          <p:nvCxnSpPr>
            <p:cNvPr id="134" name="OTLSHAPE_M_42fdb2d4d8a3473fbbe4f286c2bc756f_Connector1">
              <a:extLst>
                <a:ext uri="{FF2B5EF4-FFF2-40B4-BE49-F238E27FC236}">
                  <a16:creationId xmlns:a16="http://schemas.microsoft.com/office/drawing/2014/main" id="{4E9B5048-1695-7045-B51D-35F00E8E8613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3517663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OTLSHAPE_M_ad26212a624042f8946c3ee929d0bce4_Connector1">
              <a:extLst>
                <a:ext uri="{FF2B5EF4-FFF2-40B4-BE49-F238E27FC236}">
                  <a16:creationId xmlns:a16="http://schemas.microsoft.com/office/drawing/2014/main" id="{77E56757-1274-2546-AB7E-0FDCE962B521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3381115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OTLSHAPE_M_1d6d4045bda3413182ef879ca83ea720_Connector1">
              <a:extLst>
                <a:ext uri="{FF2B5EF4-FFF2-40B4-BE49-F238E27FC236}">
                  <a16:creationId xmlns:a16="http://schemas.microsoft.com/office/drawing/2014/main" id="{6D8BBABD-9158-404D-BF55-DECFE57181C0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1922980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OTLSHAPE_M_2d0797157b8f4b8eac03a9e74cdce7ed_Connector1">
              <a:extLst>
                <a:ext uri="{FF2B5EF4-FFF2-40B4-BE49-F238E27FC236}">
                  <a16:creationId xmlns:a16="http://schemas.microsoft.com/office/drawing/2014/main" id="{C37B2FAA-3A3D-3E45-BA33-5C8B29E88EDC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1508459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38" name="OTLSHAPE_TB_00000000000000000000000000000000_ScaleContainer">
              <a:extLst>
                <a:ext uri="{FF2B5EF4-FFF2-40B4-BE49-F238E27FC236}">
                  <a16:creationId xmlns:a16="http://schemas.microsoft.com/office/drawing/2014/main" id="{B061B8F8-ACA8-BA4D-9146-D47884AD764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4465" y="337922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TLSHAPE_TB_00000000000000000000000000000000_ElapsedTime">
              <a:extLst>
                <a:ext uri="{FF2B5EF4-FFF2-40B4-BE49-F238E27FC236}">
                  <a16:creationId xmlns:a16="http://schemas.microsoft.com/office/drawing/2014/main" id="{4063279D-BEB7-3B4E-A26A-8904F1751B4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4464" y="3379229"/>
              <a:ext cx="1187733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B_00000000000000000000000000000000_TimescaleInterval1">
              <a:extLst>
                <a:ext uri="{FF2B5EF4-FFF2-40B4-BE49-F238E27FC236}">
                  <a16:creationId xmlns:a16="http://schemas.microsoft.com/office/drawing/2014/main" id="{B0DD480D-080D-CC49-8296-C59EF092D735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73065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Old Baseline </a:t>
              </a:r>
            </a:p>
          </p:txBody>
        </p:sp>
        <p:cxnSp>
          <p:nvCxnSpPr>
            <p:cNvPr id="141" name="OTLSHAPE_TB_00000000000000000000000000000000_Separator1">
              <a:extLst>
                <a:ext uri="{FF2B5EF4-FFF2-40B4-BE49-F238E27FC236}">
                  <a16:creationId xmlns:a16="http://schemas.microsoft.com/office/drawing/2014/main" id="{9483C8F8-5508-844F-A2E0-8B8A242A8E87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2789563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2" name="OTLSHAPE_TB_00000000000000000000000000000000_TimescaleInterval2">
              <a:extLst>
                <a:ext uri="{FF2B5EF4-FFF2-40B4-BE49-F238E27FC236}">
                  <a16:creationId xmlns:a16="http://schemas.microsoft.com/office/drawing/2014/main" id="{97559101-5C56-EC4D-8874-2CFD35B77D4E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853063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2019</a:t>
              </a:r>
            </a:p>
          </p:txBody>
        </p:sp>
        <p:cxnSp>
          <p:nvCxnSpPr>
            <p:cNvPr id="143" name="OTLSHAPE_TB_00000000000000000000000000000000_Separator2">
              <a:extLst>
                <a:ext uri="{FF2B5EF4-FFF2-40B4-BE49-F238E27FC236}">
                  <a16:creationId xmlns:a16="http://schemas.microsoft.com/office/drawing/2014/main" id="{96DBC8F6-49D5-0F4B-88EC-AEEA689A31E8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4569562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" name="OTLSHAPE_TB_00000000000000000000000000000000_TimescaleInterval3">
              <a:extLst>
                <a:ext uri="{FF2B5EF4-FFF2-40B4-BE49-F238E27FC236}">
                  <a16:creationId xmlns:a16="http://schemas.microsoft.com/office/drawing/2014/main" id="{ADCB0177-B334-504E-AC0A-A715E807167E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4633062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</a:p>
          </p:txBody>
        </p:sp>
        <p:cxnSp>
          <p:nvCxnSpPr>
            <p:cNvPr id="145" name="OTLSHAPE_TB_00000000000000000000000000000000_Separator3">
              <a:extLst>
                <a:ext uri="{FF2B5EF4-FFF2-40B4-BE49-F238E27FC236}">
                  <a16:creationId xmlns:a16="http://schemas.microsoft.com/office/drawing/2014/main" id="{E3F4F19E-88F5-3644-8712-6032C40DA152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6354437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6" name="OTLSHAPE_TB_00000000000000000000000000000000_TimescaleInterval4">
              <a:extLst>
                <a:ext uri="{FF2B5EF4-FFF2-40B4-BE49-F238E27FC236}">
                  <a16:creationId xmlns:a16="http://schemas.microsoft.com/office/drawing/2014/main" id="{2FC6DDAC-9750-A14E-84CA-B8F06625C2D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6417937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2021</a:t>
              </a:r>
            </a:p>
          </p:txBody>
        </p:sp>
        <p:sp>
          <p:nvSpPr>
            <p:cNvPr id="147" name="OTLSHAPE_M_2d0797157b8f4b8eac03a9e74cdce7ed_Title">
              <a:extLst>
                <a:ext uri="{FF2B5EF4-FFF2-40B4-BE49-F238E27FC236}">
                  <a16:creationId xmlns:a16="http://schemas.microsoft.com/office/drawing/2014/main" id="{45B95410-722F-C244-BEFC-AE1CA5BEE11D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1730709" y="4621797"/>
              <a:ext cx="1041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RFQ/MEBT</a:t>
              </a:r>
            </a:p>
          </p:txBody>
        </p:sp>
        <p:sp>
          <p:nvSpPr>
            <p:cNvPr id="148" name="OTLSHAPE_M_2d0797157b8f4b8eac03a9e74cdce7ed_Date">
              <a:extLst>
                <a:ext uri="{FF2B5EF4-FFF2-40B4-BE49-F238E27FC236}">
                  <a16:creationId xmlns:a16="http://schemas.microsoft.com/office/drawing/2014/main" id="{F514EC53-8510-E643-8F6A-72A1EDA8902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730709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11 Apr '18</a:t>
              </a:r>
            </a:p>
          </p:txBody>
        </p:sp>
        <p:sp>
          <p:nvSpPr>
            <p:cNvPr id="149" name="OTLSHAPE_M_2d0797157b8f4b8eac03a9e74cdce7ed_Shape">
              <a:extLst>
                <a:ext uri="{FF2B5EF4-FFF2-40B4-BE49-F238E27FC236}">
                  <a16:creationId xmlns:a16="http://schemas.microsoft.com/office/drawing/2014/main" id="{9D2C7760-99A8-6D47-8CB1-6BCBFA2787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1533859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M_1d6d4045bda3413182ef879ca83ea720_Title">
              <a:extLst>
                <a:ext uri="{FF2B5EF4-FFF2-40B4-BE49-F238E27FC236}">
                  <a16:creationId xmlns:a16="http://schemas.microsoft.com/office/drawing/2014/main" id="{F3ABF1C0-F15D-1F4B-8738-B6F1B3C5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145230" y="4156554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DTL4</a:t>
              </a:r>
            </a:p>
          </p:txBody>
        </p:sp>
        <p:sp>
          <p:nvSpPr>
            <p:cNvPr id="151" name="OTLSHAPE_M_1d6d4045bda3413182ef879ca83ea720_Date">
              <a:extLst>
                <a:ext uri="{FF2B5EF4-FFF2-40B4-BE49-F238E27FC236}">
                  <a16:creationId xmlns:a16="http://schemas.microsoft.com/office/drawing/2014/main" id="{D054BFC2-D75B-1A44-94F9-187DA5691D2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145230" y="3976129"/>
              <a:ext cx="419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5 Jul '18</a:t>
              </a:r>
            </a:p>
          </p:txBody>
        </p:sp>
        <p:sp>
          <p:nvSpPr>
            <p:cNvPr id="152" name="OTLSHAPE_M_1d6d4045bda3413182ef879ca83ea720_Shape">
              <a:extLst>
                <a:ext uri="{FF2B5EF4-FFF2-40B4-BE49-F238E27FC236}">
                  <a16:creationId xmlns:a16="http://schemas.microsoft.com/office/drawing/2014/main" id="{7B2C43F7-DE5B-F143-9D48-7AD616D9F63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rot="16200000">
              <a:off x="1948380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M_ad26212a624042f8946c3ee929d0bce4_Title">
              <a:extLst>
                <a:ext uri="{FF2B5EF4-FFF2-40B4-BE49-F238E27FC236}">
                  <a16:creationId xmlns:a16="http://schemas.microsoft.com/office/drawing/2014/main" id="{379E3543-1E4D-CF40-92AD-B6A85AC6C5F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603365" y="4621797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ISrc to Beam Dump (BOD)</a:t>
              </a:r>
            </a:p>
          </p:txBody>
        </p:sp>
        <p:sp>
          <p:nvSpPr>
            <p:cNvPr id="154" name="OTLSHAPE_M_ad26212a624042f8946c3ee929d0bce4_Date">
              <a:extLst>
                <a:ext uri="{FF2B5EF4-FFF2-40B4-BE49-F238E27FC236}">
                  <a16:creationId xmlns:a16="http://schemas.microsoft.com/office/drawing/2014/main" id="{5F58D2AF-F776-9041-BCA1-774503B83A76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603365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30 Apr '19</a:t>
              </a:r>
            </a:p>
          </p:txBody>
        </p:sp>
        <p:sp>
          <p:nvSpPr>
            <p:cNvPr id="155" name="OTLSHAPE_M_ad26212a624042f8946c3ee929d0bce4_Shape">
              <a:extLst>
                <a:ext uri="{FF2B5EF4-FFF2-40B4-BE49-F238E27FC236}">
                  <a16:creationId xmlns:a16="http://schemas.microsoft.com/office/drawing/2014/main" id="{BB59EFAB-E1F9-7F42-8B89-87D564B0E80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rot="16200000">
              <a:off x="3406515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M_42fdb2d4d8a3473fbbe4f286c2bc756f_Title">
              <a:extLst>
                <a:ext uri="{FF2B5EF4-FFF2-40B4-BE49-F238E27FC236}">
                  <a16:creationId xmlns:a16="http://schemas.microsoft.com/office/drawing/2014/main" id="{6E9CB6C0-86CE-F941-82F1-2A7D3BF525C6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3739913" y="4156554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RBOT</a:t>
              </a:r>
            </a:p>
          </p:txBody>
        </p:sp>
        <p:sp>
          <p:nvSpPr>
            <p:cNvPr id="157" name="OTLSHAPE_M_42fdb2d4d8a3473fbbe4f286c2bc756f_Date">
              <a:extLst>
                <a:ext uri="{FF2B5EF4-FFF2-40B4-BE49-F238E27FC236}">
                  <a16:creationId xmlns:a16="http://schemas.microsoft.com/office/drawing/2014/main" id="{6DE78E8C-A36F-0E40-ABBD-D2C8B306C5A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739913" y="3976129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</a:rPr>
                <a:t>28 May '19</a:t>
              </a:r>
            </a:p>
          </p:txBody>
        </p:sp>
        <p:sp>
          <p:nvSpPr>
            <p:cNvPr id="158" name="OTLSHAPE_M_42fdb2d4d8a3473fbbe4f286c2bc756f_Shape">
              <a:extLst>
                <a:ext uri="{FF2B5EF4-FFF2-40B4-BE49-F238E27FC236}">
                  <a16:creationId xmlns:a16="http://schemas.microsoft.com/office/drawing/2014/main" id="{10BF5BA0-2589-F24A-ABEF-E0FFED16A22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rot="16200000">
              <a:off x="3543063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50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330E-7B8B-2E43-A6BA-6C78F963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 Delays: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F6CC6-8E9C-7441-B04B-71B72829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Many lessons learnt for future projects – will be collected and documented in due time at ESS</a:t>
            </a:r>
          </a:p>
          <a:p>
            <a:r>
              <a:rPr lang="en-US" dirty="0"/>
              <a:t>For the continuation of the accelerator project:</a:t>
            </a:r>
          </a:p>
          <a:p>
            <a:pPr lvl="1"/>
            <a:r>
              <a:rPr lang="en-US" dirty="0"/>
              <a:t>Assure that </a:t>
            </a:r>
            <a:r>
              <a:rPr lang="en-US" u="sng" dirty="0"/>
              <a:t>infrastructure design and construction</a:t>
            </a:r>
            <a:r>
              <a:rPr lang="en-US" dirty="0"/>
              <a:t> has the right requirements and </a:t>
            </a:r>
            <a:r>
              <a:rPr lang="en-US" dirty="0" err="1"/>
              <a:t>organisation</a:t>
            </a:r>
            <a:r>
              <a:rPr lang="en-US" dirty="0"/>
              <a:t>. They have to be ahead of component installation to not slow installation!</a:t>
            </a:r>
          </a:p>
          <a:p>
            <a:pPr lvl="1"/>
            <a:r>
              <a:rPr lang="en-US" dirty="0"/>
              <a:t>Assure that the </a:t>
            </a:r>
            <a:r>
              <a:rPr lang="en-US" u="sng" dirty="0"/>
              <a:t>appropriate tooling for installation</a:t>
            </a:r>
            <a:r>
              <a:rPr lang="en-US" dirty="0"/>
              <a:t> is purchased early and available at the ESS site</a:t>
            </a:r>
          </a:p>
          <a:p>
            <a:pPr lvl="1"/>
            <a:r>
              <a:rPr lang="en-US" dirty="0"/>
              <a:t>Assure that there is enough </a:t>
            </a:r>
            <a:r>
              <a:rPr lang="en-US" u="sng" dirty="0"/>
              <a:t>space available for storage off-site </a:t>
            </a:r>
            <a:r>
              <a:rPr lang="en-US" dirty="0"/>
              <a:t>where also quality control and sorting can be done </a:t>
            </a:r>
          </a:p>
          <a:p>
            <a:pPr lvl="1"/>
            <a:r>
              <a:rPr lang="en-US" dirty="0"/>
              <a:t>Assure that </a:t>
            </a:r>
            <a:r>
              <a:rPr lang="en-US" u="sng" dirty="0"/>
              <a:t>ESS central tools and processes </a:t>
            </a:r>
            <a:r>
              <a:rPr lang="en-US" dirty="0"/>
              <a:t>for installation are available in time</a:t>
            </a:r>
          </a:p>
          <a:p>
            <a:pPr lvl="1"/>
            <a:r>
              <a:rPr lang="en-US" dirty="0"/>
              <a:t>Continue to push for </a:t>
            </a:r>
            <a:r>
              <a:rPr lang="en-US" u="sng" dirty="0"/>
              <a:t>early preparations at IK partners for work at the ESS site</a:t>
            </a:r>
            <a:r>
              <a:rPr lang="en-US" dirty="0"/>
              <a:t> e.g. Swedish building site formalities, safety training, accreditation of </a:t>
            </a:r>
            <a:r>
              <a:rPr lang="en-US" dirty="0" err="1"/>
              <a:t>labour</a:t>
            </a:r>
            <a:r>
              <a:rPr lang="en-US" dirty="0"/>
              <a:t> etc.</a:t>
            </a:r>
          </a:p>
          <a:p>
            <a:pPr lvl="1"/>
            <a:r>
              <a:rPr lang="en-US" dirty="0"/>
              <a:t>Support IK partners for the </a:t>
            </a:r>
            <a:r>
              <a:rPr lang="en-US" u="sng" dirty="0"/>
              <a:t>CE marking process</a:t>
            </a:r>
            <a:r>
              <a:rPr lang="en-US" dirty="0"/>
              <a:t> to avoid that money is spent on (not required) third part accreditation</a:t>
            </a:r>
          </a:p>
          <a:p>
            <a:pPr lvl="1"/>
            <a:r>
              <a:rPr lang="en-US" dirty="0"/>
              <a:t>Recruit sufficient numbers of </a:t>
            </a:r>
            <a:r>
              <a:rPr lang="en-US" u="sng" dirty="0"/>
              <a:t>ESS staff</a:t>
            </a:r>
            <a:r>
              <a:rPr lang="en-US" dirty="0"/>
              <a:t> which can assume ownership and offer longer term support for installation work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082F9-D76F-9E45-BAC2-FC1785B2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AD861-C0C6-184E-9BAC-37D2AAB7E522}"/>
              </a:ext>
            </a:extLst>
          </p:cNvPr>
          <p:cNvSpPr txBox="1"/>
          <p:nvPr/>
        </p:nvSpPr>
        <p:spPr>
          <a:xfrm>
            <a:off x="7380312" y="1048306"/>
            <a:ext cx="17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198805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BF35-EEBC-BD4B-8DA6-726D713D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Features </a:t>
            </a:r>
            <a:r>
              <a:rPr lang="sv-SE" dirty="0" err="1"/>
              <a:t>of</a:t>
            </a:r>
            <a:r>
              <a:rPr lang="sv-SE" dirty="0"/>
              <a:t> the Accelerator Project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affect</a:t>
            </a:r>
            <a:r>
              <a:rPr lang="sv-SE" dirty="0"/>
              <a:t> </a:t>
            </a:r>
            <a:r>
              <a:rPr lang="sv-SE" dirty="0" err="1"/>
              <a:t>Cost</a:t>
            </a:r>
            <a:r>
              <a:rPr lang="sv-SE" dirty="0"/>
              <a:t>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D3220-B72E-734A-BD85-F7A978364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92500"/>
          </a:bodyPr>
          <a:lstStyle/>
          <a:p>
            <a:r>
              <a:rPr lang="sv-SE" dirty="0"/>
              <a:t>The Accelerator Project is 40% </a:t>
            </a:r>
            <a:r>
              <a:rPr lang="sv-SE" dirty="0" err="1"/>
              <a:t>complete</a:t>
            </a:r>
            <a:endParaRPr lang="sv-SE" dirty="0"/>
          </a:p>
          <a:p>
            <a:r>
              <a:rPr lang="sv-SE" dirty="0"/>
              <a:t>The Accelerator Project is </a:t>
            </a:r>
            <a:r>
              <a:rPr lang="sv-SE" dirty="0" err="1"/>
              <a:t>almost</a:t>
            </a:r>
            <a:r>
              <a:rPr lang="sv-SE" dirty="0"/>
              <a:t> 50% in kind </a:t>
            </a:r>
            <a:r>
              <a:rPr lang="sv-SE" dirty="0" err="1"/>
              <a:t>contributions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includes</a:t>
            </a:r>
            <a:r>
              <a:rPr lang="sv-SE" dirty="0"/>
              <a:t> </a:t>
            </a:r>
            <a:r>
              <a:rPr lang="sv-SE" dirty="0" err="1"/>
              <a:t>almost</a:t>
            </a:r>
            <a:r>
              <a:rPr lang="sv-SE" dirty="0"/>
              <a:t> 100%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beamline</a:t>
            </a:r>
            <a:r>
              <a:rPr lang="sv-SE" dirty="0"/>
              <a:t> </a:t>
            </a:r>
            <a:r>
              <a:rPr lang="sv-SE" dirty="0" err="1"/>
              <a:t>components</a:t>
            </a:r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majority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major cash </a:t>
            </a:r>
            <a:r>
              <a:rPr lang="sv-SE" dirty="0" err="1"/>
              <a:t>procurements</a:t>
            </a:r>
            <a:r>
              <a:rPr lang="sv-SE" dirty="0"/>
              <a:t> for the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completed</a:t>
            </a:r>
            <a:r>
              <a:rPr lang="sv-SE" dirty="0"/>
              <a:t> - </a:t>
            </a:r>
            <a:r>
              <a:rPr lang="sv-SE" dirty="0" err="1"/>
              <a:t>cryoplants</a:t>
            </a:r>
            <a:r>
              <a:rPr lang="sv-SE" dirty="0"/>
              <a:t> </a:t>
            </a:r>
            <a:r>
              <a:rPr lang="sv-SE" dirty="0" err="1"/>
              <a:t>came</a:t>
            </a:r>
            <a:r>
              <a:rPr lang="sv-SE" dirty="0"/>
              <a:t> in under budget and the 36 </a:t>
            </a:r>
            <a:r>
              <a:rPr lang="sv-SE" dirty="0" err="1"/>
              <a:t>first</a:t>
            </a:r>
            <a:r>
              <a:rPr lang="sv-SE" dirty="0"/>
              <a:t> 704 MHz klystrons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purchased</a:t>
            </a:r>
            <a:r>
              <a:rPr lang="sv-SE" dirty="0"/>
              <a:t> at the </a:t>
            </a:r>
            <a:r>
              <a:rPr lang="sv-SE" dirty="0" err="1"/>
              <a:t>budgeted</a:t>
            </a:r>
            <a:r>
              <a:rPr lang="sv-SE" dirty="0"/>
              <a:t> </a:t>
            </a:r>
            <a:r>
              <a:rPr lang="sv-SE" dirty="0" err="1"/>
              <a:t>price</a:t>
            </a:r>
            <a:r>
              <a:rPr lang="sv-SE" dirty="0"/>
              <a:t>.</a:t>
            </a:r>
          </a:p>
          <a:p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remaining</a:t>
            </a:r>
            <a:r>
              <a:rPr lang="sv-SE" dirty="0"/>
              <a:t> </a:t>
            </a:r>
            <a:r>
              <a:rPr lang="sv-SE" dirty="0" err="1"/>
              <a:t>cost</a:t>
            </a:r>
            <a:r>
              <a:rPr lang="sv-SE" dirty="0"/>
              <a:t> risks for the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associated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utility</a:t>
            </a:r>
            <a:r>
              <a:rPr lang="sv-SE" dirty="0"/>
              <a:t> systems (</a:t>
            </a:r>
            <a:r>
              <a:rPr lang="sv-SE" dirty="0" err="1"/>
              <a:t>electrical</a:t>
            </a:r>
            <a:r>
              <a:rPr lang="sv-SE" dirty="0"/>
              <a:t>,  </a:t>
            </a:r>
            <a:r>
              <a:rPr lang="sv-SE" dirty="0" err="1"/>
              <a:t>cooling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A6193-C468-B540-BEC5-6757E764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899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C9E6-7C8A-A14E-9328-FB844243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0BFA1-C256-214F-9398-9A71D55A1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Accelerator scope and organisation</a:t>
            </a:r>
          </a:p>
          <a:p>
            <a:pPr lvl="1"/>
            <a:r>
              <a:rPr lang="en-GB" dirty="0"/>
              <a:t>23 Partners representing 50% of the budget</a:t>
            </a:r>
          </a:p>
          <a:p>
            <a:r>
              <a:rPr lang="en-GB" dirty="0"/>
              <a:t>Accelerator earned value status</a:t>
            </a:r>
          </a:p>
          <a:p>
            <a:pPr lvl="1"/>
            <a:r>
              <a:rPr lang="en-GB" dirty="0"/>
              <a:t>40% complete and 85% committed</a:t>
            </a:r>
          </a:p>
          <a:p>
            <a:r>
              <a:rPr lang="en-GB" dirty="0"/>
              <a:t>New critical path and delays since 2013</a:t>
            </a:r>
          </a:p>
          <a:p>
            <a:pPr lvl="1"/>
            <a:r>
              <a:rPr lang="en-GB" dirty="0"/>
              <a:t>19-24 months driven by IK delivery delays</a:t>
            </a:r>
          </a:p>
          <a:p>
            <a:r>
              <a:rPr lang="en-GB" dirty="0"/>
              <a:t>Overview of budget and request for additional funds for installation</a:t>
            </a:r>
          </a:p>
          <a:p>
            <a:r>
              <a:rPr lang="en-GB" dirty="0"/>
              <a:t>5 </a:t>
            </a:r>
            <a:r>
              <a:rPr lang="en-GB"/>
              <a:t>top risks</a:t>
            </a:r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E818A-706E-7743-AF1C-23676FA4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3875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 Before Re-baselining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(2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of March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Approved budget: 490 073 390 €</a:t>
            </a:r>
          </a:p>
          <a:p>
            <a:pPr marL="0" indent="0">
              <a:buNone/>
            </a:pPr>
            <a:r>
              <a:rPr lang="en-US" dirty="0"/>
              <a:t>Actual cost: 188 959 380 €</a:t>
            </a:r>
          </a:p>
          <a:p>
            <a:pPr marL="0" indent="0">
              <a:buNone/>
            </a:pPr>
            <a:r>
              <a:rPr lang="en-US" dirty="0"/>
              <a:t>Remaining budget</a:t>
            </a:r>
            <a:r>
              <a:rPr lang="en-US" baseline="30000" dirty="0"/>
              <a:t>1</a:t>
            </a:r>
            <a:r>
              <a:rPr lang="en-US" dirty="0"/>
              <a:t>: 301 114 010 €</a:t>
            </a:r>
          </a:p>
          <a:p>
            <a:pPr marL="0" indent="0">
              <a:buNone/>
            </a:pPr>
            <a:r>
              <a:rPr lang="en-US" dirty="0"/>
              <a:t>Forecast</a:t>
            </a:r>
            <a:r>
              <a:rPr lang="en-US" baseline="30000" dirty="0"/>
              <a:t>2</a:t>
            </a:r>
            <a:r>
              <a:rPr lang="en-US" dirty="0"/>
              <a:t>: 28.7 M€</a:t>
            </a:r>
          </a:p>
          <a:p>
            <a:pPr marL="0" indent="0">
              <a:buNone/>
            </a:pPr>
            <a:r>
              <a:rPr lang="en-US" dirty="0"/>
              <a:t>Risk exposure: 9 900 000 €</a:t>
            </a:r>
          </a:p>
          <a:p>
            <a:pPr marL="0" indent="0">
              <a:buNone/>
            </a:pPr>
            <a:r>
              <a:rPr lang="en-US" dirty="0"/>
              <a:t>Schedule Variance: -35 348 816 €</a:t>
            </a:r>
          </a:p>
          <a:p>
            <a:pPr marL="0" indent="0">
              <a:buNone/>
            </a:pPr>
            <a:r>
              <a:rPr lang="en-US" dirty="0"/>
              <a:t>Cost Variance: -2 624 365 €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B7C38-2E68-B643-9612-007940FC2BF2}"/>
              </a:ext>
            </a:extLst>
          </p:cNvPr>
          <p:cNvSpPr txBox="1"/>
          <p:nvPr/>
        </p:nvSpPr>
        <p:spPr>
          <a:xfrm>
            <a:off x="179512" y="5871925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baseline="30000" dirty="0"/>
              <a:t>1</a:t>
            </a:r>
            <a:r>
              <a:rPr lang="en-GB" i="1" dirty="0"/>
              <a:t> Remaining budget = Approved budget - Actual cost</a:t>
            </a:r>
          </a:p>
          <a:p>
            <a:r>
              <a:rPr lang="en-GB" i="1" baseline="30000" dirty="0"/>
              <a:t>2</a:t>
            </a:r>
            <a:r>
              <a:rPr lang="en-GB" i="1" dirty="0"/>
              <a:t> Forecast = Cost expected to be incurred but not yet approved as a budget change</a:t>
            </a:r>
          </a:p>
        </p:txBody>
      </p:sp>
    </p:spTree>
    <p:extLst>
      <p:ext uri="{BB962C8B-B14F-4D97-AF65-F5344CB8AC3E}">
        <p14:creationId xmlns:p14="http://schemas.microsoft.com/office/powerpoint/2010/main" val="369839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If proposed re-baseline is approved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approved budget: 496 809 941 €</a:t>
            </a:r>
          </a:p>
          <a:p>
            <a:pPr marL="0" indent="0">
              <a:buNone/>
            </a:pPr>
            <a:r>
              <a:rPr lang="en-US" dirty="0"/>
              <a:t>Total contingency call: 6 736 551 €</a:t>
            </a:r>
          </a:p>
          <a:p>
            <a:pPr marL="0" indent="0">
              <a:buNone/>
            </a:pPr>
            <a:r>
              <a:rPr lang="en-US" dirty="0"/>
              <a:t>New Forecast: 31 472 727 €</a:t>
            </a:r>
          </a:p>
          <a:p>
            <a:pPr marL="0" indent="0">
              <a:buNone/>
            </a:pPr>
            <a:r>
              <a:rPr lang="en-US" dirty="0"/>
              <a:t>New Risk exposure: 14 732 000 € </a:t>
            </a:r>
          </a:p>
          <a:p>
            <a:pPr marL="0" indent="0">
              <a:buNone/>
            </a:pPr>
            <a:r>
              <a:rPr lang="en-US" dirty="0"/>
              <a:t>Schedule Variance: 0 		(per definition)</a:t>
            </a:r>
          </a:p>
          <a:p>
            <a:pPr marL="0" indent="0">
              <a:buNone/>
            </a:pPr>
            <a:r>
              <a:rPr lang="en-US" dirty="0"/>
              <a:t>Cost Variance: 0			(per definition)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880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36BE-1BD9-C842-A3B9-227DF35B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5 top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965CD-5275-E84E-A83A-7960008A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9715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Insufficient accelerator and ICS coordination</a:t>
            </a:r>
            <a:r>
              <a:rPr lang="en-GB" dirty="0"/>
              <a:t>; Schedule risk</a:t>
            </a:r>
          </a:p>
          <a:p>
            <a:pPr lvl="1" indent="-342900"/>
            <a:r>
              <a:rPr lang="en-GB" dirty="0"/>
              <a:t>Mitigations: Develop strategy, Follow-up meetings/review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Installation complexity underestimated</a:t>
            </a:r>
            <a:r>
              <a:rPr lang="en-GB" dirty="0"/>
              <a:t>; Cost and Schedule risk</a:t>
            </a:r>
          </a:p>
          <a:p>
            <a:pPr lvl="1" indent="-342900"/>
            <a:r>
              <a:rPr lang="en-GB" dirty="0"/>
              <a:t>Mitigations: Develop new organisation, develop detailed installation plan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Lack of spares when needed</a:t>
            </a:r>
            <a:r>
              <a:rPr lang="en-GB" dirty="0"/>
              <a:t>; Cost and schedule</a:t>
            </a:r>
          </a:p>
          <a:p>
            <a:pPr lvl="1"/>
            <a:r>
              <a:rPr lang="en-GB" dirty="0"/>
              <a:t>Mitigations: Decision on SRF facility, Identify critical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CE marking has to be implemented</a:t>
            </a:r>
            <a:r>
              <a:rPr lang="en-GB" dirty="0"/>
              <a:t>; Cost and schedule</a:t>
            </a:r>
          </a:p>
          <a:p>
            <a:pPr lvl="1" indent="-342900"/>
            <a:r>
              <a:rPr lang="en-GB" dirty="0"/>
              <a:t>Mitigations: Define ESS strategy, Inform IK, Discuss and agree with IK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Lack of staff to install, support, maintain and consolidate installed equipment</a:t>
            </a:r>
            <a:r>
              <a:rPr lang="en-GB" dirty="0"/>
              <a:t>; Cost and Schedule</a:t>
            </a:r>
          </a:p>
          <a:p>
            <a:pPr lvl="1"/>
            <a:r>
              <a:rPr lang="en-GB" dirty="0"/>
              <a:t>Mitigations: Seek additional funding for construction and initial operations, Detailed staff plan with fully resourced activities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The total value of cost risk is: 14.7 M€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E166E-F520-C440-976D-96310B1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C2392-4D4A-0748-B8BE-7DBE08BCD387}"/>
              </a:ext>
            </a:extLst>
          </p:cNvPr>
          <p:cNvSpPr txBox="1"/>
          <p:nvPr/>
        </p:nvSpPr>
        <p:spPr>
          <a:xfrm>
            <a:off x="7380312" y="1048306"/>
            <a:ext cx="173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Charge 9</a:t>
            </a:r>
          </a:p>
        </p:txBody>
      </p:sp>
    </p:spTree>
    <p:extLst>
      <p:ext uri="{BB962C8B-B14F-4D97-AF65-F5344CB8AC3E}">
        <p14:creationId xmlns:p14="http://schemas.microsoft.com/office/powerpoint/2010/main" val="395708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Autofit/>
          </a:bodyPr>
          <a:lstStyle/>
          <a:p>
            <a:r>
              <a:rPr lang="en-GB" sz="1600" dirty="0"/>
              <a:t>The accelerator project is making good progress at 40% complete with 85% committed e.g.</a:t>
            </a:r>
          </a:p>
          <a:p>
            <a:pPr lvl="1"/>
            <a:r>
              <a:rPr lang="en-GB" sz="1200" dirty="0"/>
              <a:t>The ACCP is being installed and the TICP </a:t>
            </a:r>
            <a:r>
              <a:rPr lang="en-GB" sz="1200" dirty="0" err="1"/>
              <a:t>cryoplant</a:t>
            </a:r>
            <a:r>
              <a:rPr lang="en-GB" sz="1200" dirty="0"/>
              <a:t> is being commissioned.</a:t>
            </a:r>
          </a:p>
          <a:p>
            <a:pPr lvl="1"/>
            <a:r>
              <a:rPr lang="en-GB" sz="1200" dirty="0"/>
              <a:t>The ion source and LEBT are installed in the ESS tunnel and infrastructure installation is now being completed so that commissioning can start this summer.</a:t>
            </a:r>
          </a:p>
          <a:p>
            <a:r>
              <a:rPr lang="en-GB" sz="1600" dirty="0"/>
              <a:t>There is good progress with manufacturing of the accelerator systems at IK partners and major contracts have been placed at ESS as planned and on budget e.g. </a:t>
            </a:r>
          </a:p>
          <a:p>
            <a:pPr lvl="1"/>
            <a:r>
              <a:rPr lang="en-GB" sz="1200" dirty="0"/>
              <a:t>For 36 Klystrons and 9 modulators with first series klystrons are being received in the coming month.</a:t>
            </a:r>
          </a:p>
          <a:p>
            <a:r>
              <a:rPr lang="en-GB" sz="1600" dirty="0"/>
              <a:t>The delay for IK partners and for some ESS work has made it necessary to re-baseline the project.</a:t>
            </a:r>
          </a:p>
          <a:p>
            <a:pPr lvl="1"/>
            <a:r>
              <a:rPr lang="en-GB" sz="1200" dirty="0"/>
              <a:t>The major drivers for delays at IK partners are cash-flow issues, VAT issues, procurement issues and other competing high-priority activities at the IK partner lab.</a:t>
            </a:r>
          </a:p>
          <a:p>
            <a:r>
              <a:rPr lang="en-GB" sz="1600" dirty="0"/>
              <a:t>We feel confident that the new baseline shows a realistic path s to reach BOD (Feb 2021) and RBOT at 570 MeV (May 2021).</a:t>
            </a:r>
          </a:p>
          <a:p>
            <a:r>
              <a:rPr lang="en-GB" sz="1600" dirty="0"/>
              <a:t>The float between RBOT and BOT will be used for beam commissioning to dump and the t</a:t>
            </a:r>
            <a:r>
              <a:rPr lang="en-US" sz="1600" dirty="0"/>
              <a:t>he installation of the full HB </a:t>
            </a:r>
            <a:r>
              <a:rPr lang="en-US" sz="1600" dirty="0" err="1"/>
              <a:t>linac</a:t>
            </a:r>
            <a:r>
              <a:rPr lang="en-US" sz="1600" dirty="0"/>
              <a:t> with RF sources (RF to 1.3 GeV) and is part of the accelerator construction sub-project. </a:t>
            </a:r>
          </a:p>
          <a:p>
            <a:r>
              <a:rPr lang="en-US" sz="1600" dirty="0"/>
              <a:t>We estimate that 9-12 months of additional float is needed to assure successful completion of the accelerator construction sub-project, this is consistent with the P6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2092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817F-D654-2F4F-9C85-F549BA37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staff in construction and initial operations - Preliminary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71417-FA89-A94C-809E-7DB6FC13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7E079-CA8E-AA46-85CD-77BE88FC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6832"/>
            <a:ext cx="6669350" cy="42660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8361EA-E877-6048-B4E8-ECE0F235F1BB}"/>
              </a:ext>
            </a:extLst>
          </p:cNvPr>
          <p:cNvCxnSpPr/>
          <p:nvPr/>
        </p:nvCxnSpPr>
        <p:spPr>
          <a:xfrm flipH="1">
            <a:off x="755576" y="2924944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79AE46-58EB-0448-88B5-EE7A464DE18D}"/>
              </a:ext>
            </a:extLst>
          </p:cNvPr>
          <p:cNvSpPr txBox="1"/>
          <p:nvPr/>
        </p:nvSpPr>
        <p:spPr>
          <a:xfrm>
            <a:off x="7308304" y="2324780"/>
            <a:ext cx="10801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114 staff in steady-state operation</a:t>
            </a:r>
          </a:p>
        </p:txBody>
      </p:sp>
    </p:spTree>
    <p:extLst>
      <p:ext uri="{BB962C8B-B14F-4D97-AF65-F5344CB8AC3E}">
        <p14:creationId xmlns:p14="http://schemas.microsoft.com/office/powerpoint/2010/main" val="75467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139136" cy="1143000"/>
          </a:xfrm>
        </p:spPr>
        <p:txBody>
          <a:bodyPr/>
          <a:lstStyle/>
          <a:p>
            <a:r>
              <a:rPr lang="en-US" dirty="0"/>
              <a:t>Metric ACCSYS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7195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25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504" y="1556792"/>
          <a:ext cx="8820474" cy="467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388"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Item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  <a:b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Value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  <a:b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  <a:endParaRPr lang="sv-S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of Resource Loaded Activities (RLAs) in remaining work plan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activities that are RLAs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Average duration of RLAs in the remaining work plan (days)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Average duration of RLAs in the installation work plan (days)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RLAs that are Level-of-Effort (LOE)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non-LOE RLAs with more than 6 months duration -(Live/Installation)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 /18%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non-LOE RLAs with more than 3 months duration  -(Live/Installation)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 /</a:t>
                      </a:r>
                      <a:r>
                        <a:rPr lang="sv-S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19%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of MS that link across WPs within your sub-project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of MS that link across WPs across another sub-project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and % or RLAs that are on the critical path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 / 9,9%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20 / &lt; 10%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and % or RLAs that are on the near critical path, i.e. &lt;60 days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 / 14,6%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20 / &lt; 20%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Number of LOE or time constrained activities on the critical path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RLAs dependent on others vs time constrained - NO LOE -(Live/Installation)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 / 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95%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1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% of RLAs with dead-end (no successor activity) - NO LOE -(Live/Installation)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 / 42%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331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A9DD-6DE6-5E42-A18E-4600789A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Committed cost ACCSYS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ABD5A-2FE3-DE45-8499-0F1290EC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1E875-62ED-364B-B570-508A9289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75736"/>
            <a:ext cx="8820472" cy="50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– Scope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/>
              <a:t>echnical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478370" y="1844394"/>
            <a:ext cx="3457575" cy="1944646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68" tIns="51885" rIns="103768" bIns="51885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4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5 MW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125 MW</a:t>
            </a:r>
            <a:endParaRPr lang="sv-SE" sz="14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Availability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95%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41299" y="1536859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0" tIns="36363" rIns="72730" bIns="36363"/>
          <a:lstStyle/>
          <a:p>
            <a:pPr marL="365722" defTabSz="1034565" eaLnBrk="0" hangingPunct="0"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4289432" y="2435486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9" tIns="48636" rIns="97269" bIns="48636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59386" y="5589240"/>
            <a:ext cx="568977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18 IK partners in 8 countries and 5 collaboration partners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1659386" y="6014469"/>
            <a:ext cx="568977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1.3 GeV capacity with 2 MW on target for 2023 with remaining RF sources (40) to be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37105"/>
            <a:ext cx="8901775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69" y="3017489"/>
            <a:ext cx="825500" cy="45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5818" y="2089820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5" y="2321049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7794" y="2915487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4" y="2203697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92122" y="2496851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19148" y="2060850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793" y="2709360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25237" y="273463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0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6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3" y="1560696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7159362" y="1523906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1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3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5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6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59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0" y="5806987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8" y="5662227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4" y="4509120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5" y="5061672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3" y="4707086"/>
            <a:ext cx="850841" cy="620638"/>
            <a:chOff x="5774637" y="5327339"/>
            <a:chExt cx="1088454" cy="1128769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338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4" name="Group 203"/>
          <p:cNvGrpSpPr/>
          <p:nvPr/>
        </p:nvGrpSpPr>
        <p:grpSpPr>
          <a:xfrm>
            <a:off x="4340196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7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257455" y="4718854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52" y="5033881"/>
            <a:ext cx="290534" cy="317491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FD09BE1-548E-BC45-9D9B-2B2AC0A1D37D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34368" y="3549447"/>
            <a:ext cx="8901775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A0D3CE9-A39F-9645-A0DC-5A87549F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1091"/>
            <a:ext cx="7136446" cy="844062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Drift Tube </a:t>
            </a:r>
            <a:r>
              <a:rPr lang="en-GB" altLang="en-US" dirty="0" err="1"/>
              <a:t>Linac</a:t>
            </a:r>
            <a:r>
              <a:rPr lang="en-GB" altLang="en-US" dirty="0"/>
              <a:t> (DTL) Mechanical assembly (40 m long)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4F4BD24A-6C58-CB49-B308-CE070DA1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1044"/>
            <a:ext cx="8995996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411D29F-61D3-2146-B732-1233742B52F5}"/>
              </a:ext>
            </a:extLst>
          </p:cNvPr>
          <p:cNvSpPr txBox="1">
            <a:spLocks/>
          </p:cNvSpPr>
          <p:nvPr/>
        </p:nvSpPr>
        <p:spPr bwMode="auto">
          <a:xfrm>
            <a:off x="2901929" y="1587986"/>
            <a:ext cx="4049121" cy="97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992" tIns="42497" rIns="84992" bIns="42497"/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46" kern="0" dirty="0">
                <a:ea typeface="+mn-ea"/>
                <a:cs typeface="+mn-cs"/>
              </a:rPr>
              <a:t>The largest normal conducting part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77" kern="0" dirty="0">
                <a:ea typeface="+mn-ea"/>
                <a:cs typeface="+mn-cs"/>
              </a:rPr>
              <a:t>The drift tubes equipped with permanent magnet quadrupoles are centered with 0.1 mm precision</a:t>
            </a:r>
          </a:p>
          <a:p>
            <a:pPr marL="422041" lvl="1" indent="0" eaLnBrk="1" fontAlgn="auto" hangingPunct="1">
              <a:spcAft>
                <a:spcPts val="0"/>
              </a:spcAft>
              <a:buNone/>
              <a:defRPr/>
            </a:pPr>
            <a:endParaRPr lang="en-US" sz="1477" kern="0" dirty="0">
              <a:ea typeface="+mn-ea"/>
              <a:cs typeface="+mn-cs"/>
            </a:endParaRPr>
          </a:p>
        </p:txBody>
      </p:sp>
      <p:pic>
        <p:nvPicPr>
          <p:cNvPr id="15366" name="Picture 7">
            <a:extLst>
              <a:ext uri="{FF2B5EF4-FFF2-40B4-BE49-F238E27FC236}">
                <a16:creationId xmlns:a16="http://schemas.microsoft.com/office/drawing/2014/main" id="{87F27C62-FE26-7E4D-B98C-CDCF547F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11" y="4417147"/>
            <a:ext cx="2913185" cy="2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magine 6">
            <a:extLst>
              <a:ext uri="{FF2B5EF4-FFF2-40B4-BE49-F238E27FC236}">
                <a16:creationId xmlns:a16="http://schemas.microsoft.com/office/drawing/2014/main" id="{CFF46899-0DEB-FA47-A9EA-46E7BB21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31284" r="37090" b="9592"/>
          <a:stretch>
            <a:fillRect/>
          </a:stretch>
        </p:blipFill>
        <p:spPr bwMode="auto">
          <a:xfrm>
            <a:off x="27842" y="1519492"/>
            <a:ext cx="2655277" cy="24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48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F8E7-22EC-3248-B1B8-1C842694D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High-light STFC – </a:t>
            </a:r>
            <a:r>
              <a:rPr lang="sv-SE" dirty="0" err="1"/>
              <a:t>Linac</a:t>
            </a:r>
            <a:r>
              <a:rPr lang="sv-SE" dirty="0"/>
              <a:t> </a:t>
            </a:r>
            <a:r>
              <a:rPr lang="sv-SE" dirty="0" err="1"/>
              <a:t>Warm</a:t>
            </a:r>
            <a:r>
              <a:rPr lang="sv-SE" dirty="0"/>
              <a:t> </a:t>
            </a:r>
            <a:r>
              <a:rPr lang="sv-SE" dirty="0" err="1"/>
              <a:t>Units</a:t>
            </a:r>
            <a:r>
              <a:rPr lang="sv-SE" dirty="0"/>
              <a:t> (LWU)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6896E-B3DD-9C4F-B66A-0CC85DFA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551CB-A2BE-4642-B4AC-88730C6C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140968"/>
            <a:ext cx="2726886" cy="363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B08DC-7D8F-9C4D-A834-066D42FDD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132856"/>
            <a:ext cx="3070834" cy="2279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442" t="1818" r="8863" b="14080"/>
          <a:stretch/>
        </p:blipFill>
        <p:spPr>
          <a:xfrm>
            <a:off x="5868144" y="4509120"/>
            <a:ext cx="3078853" cy="2265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484784"/>
            <a:ext cx="4697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LWU builds on going.</a:t>
            </a:r>
          </a:p>
          <a:p>
            <a:r>
              <a:rPr lang="en-GB" dirty="0"/>
              <a:t>All BPMs for Elliptical sections now at Daresbury</a:t>
            </a:r>
          </a:p>
          <a:p>
            <a:r>
              <a:rPr lang="en-GB" dirty="0"/>
              <a:t>Next Delivery of Dummy </a:t>
            </a:r>
            <a:r>
              <a:rPr lang="en-GB" dirty="0" err="1"/>
              <a:t>Cryo</a:t>
            </a:r>
            <a:r>
              <a:rPr lang="en-GB" dirty="0"/>
              <a:t> Modules in May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653136"/>
            <a:ext cx="2825134" cy="2118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2492896"/>
            <a:ext cx="2808312" cy="21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8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SS Bilbao: MEBT"/>
          <p:cNvSpPr txBox="1">
            <a:spLocks noGrp="1"/>
          </p:cNvSpPr>
          <p:nvPr>
            <p:ph type="title"/>
          </p:nvPr>
        </p:nvSpPr>
        <p:spPr>
          <a:xfrm>
            <a:off x="323528" y="-99392"/>
            <a:ext cx="71391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/>
              <a:t>ESS Bilbao: M</a:t>
            </a:r>
            <a:r>
              <a:rPr lang="sv-SE" sz="2400" dirty="0" err="1"/>
              <a:t>edium</a:t>
            </a:r>
            <a:r>
              <a:rPr lang="sv-SE" sz="2400" dirty="0"/>
              <a:t> </a:t>
            </a:r>
            <a:r>
              <a:rPr sz="2400" dirty="0"/>
              <a:t>E</a:t>
            </a:r>
            <a:r>
              <a:rPr lang="sv-SE" sz="2400" dirty="0" err="1"/>
              <a:t>neregy</a:t>
            </a:r>
            <a:r>
              <a:rPr lang="sv-SE" sz="2400" dirty="0"/>
              <a:t> </a:t>
            </a:r>
            <a:r>
              <a:rPr sz="2400" dirty="0"/>
              <a:t>B</a:t>
            </a:r>
            <a:r>
              <a:rPr lang="sv-SE" sz="2400" dirty="0" err="1"/>
              <a:t>eam</a:t>
            </a:r>
            <a:r>
              <a:rPr lang="sv-SE" sz="2400" dirty="0"/>
              <a:t> </a:t>
            </a:r>
            <a:r>
              <a:rPr sz="2400" dirty="0"/>
              <a:t>T</a:t>
            </a:r>
            <a:r>
              <a:rPr lang="sv-SE" sz="2400" dirty="0" err="1"/>
              <a:t>ransport</a:t>
            </a:r>
            <a:r>
              <a:rPr lang="sv-SE" sz="2400" dirty="0"/>
              <a:t> (MEBT)</a:t>
            </a:r>
            <a:endParaRPr sz="2400" dirty="0"/>
          </a:p>
        </p:txBody>
      </p:sp>
      <p:pic>
        <p:nvPicPr>
          <p:cNvPr id="7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703" y="3186663"/>
            <a:ext cx="1259361" cy="286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228" y="3202937"/>
            <a:ext cx="1270271" cy="106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614" y="965549"/>
            <a:ext cx="9177696" cy="218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5" y="0"/>
                </a:moveTo>
                <a:cubicBezTo>
                  <a:pt x="17" y="879"/>
                  <a:pt x="19" y="886"/>
                  <a:pt x="21" y="2048"/>
                </a:cubicBezTo>
                <a:lnTo>
                  <a:pt x="35" y="10965"/>
                </a:lnTo>
                <a:lnTo>
                  <a:pt x="50" y="1985"/>
                </a:lnTo>
                <a:lnTo>
                  <a:pt x="54" y="0"/>
                </a:lnTo>
                <a:lnTo>
                  <a:pt x="15" y="0"/>
                </a:lnTo>
                <a:close/>
                <a:moveTo>
                  <a:pt x="637" y="0"/>
                </a:moveTo>
                <a:lnTo>
                  <a:pt x="642" y="2001"/>
                </a:lnTo>
                <a:cubicBezTo>
                  <a:pt x="652" y="7138"/>
                  <a:pt x="663" y="6929"/>
                  <a:pt x="379" y="6861"/>
                </a:cubicBezTo>
                <a:lnTo>
                  <a:pt x="215" y="6817"/>
                </a:lnTo>
                <a:lnTo>
                  <a:pt x="205" y="7946"/>
                </a:lnTo>
                <a:cubicBezTo>
                  <a:pt x="200" y="8589"/>
                  <a:pt x="211" y="9185"/>
                  <a:pt x="230" y="9330"/>
                </a:cubicBezTo>
                <a:cubicBezTo>
                  <a:pt x="249" y="9479"/>
                  <a:pt x="258" y="10126"/>
                  <a:pt x="253" y="10902"/>
                </a:cubicBezTo>
                <a:cubicBezTo>
                  <a:pt x="246" y="11974"/>
                  <a:pt x="236" y="12219"/>
                  <a:pt x="200" y="12219"/>
                </a:cubicBezTo>
                <a:cubicBezTo>
                  <a:pt x="173" y="12219"/>
                  <a:pt x="151" y="12079"/>
                  <a:pt x="146" y="11873"/>
                </a:cubicBezTo>
                <a:cubicBezTo>
                  <a:pt x="139" y="11641"/>
                  <a:pt x="118" y="11527"/>
                  <a:pt x="82" y="11527"/>
                </a:cubicBezTo>
                <a:cubicBezTo>
                  <a:pt x="36" y="11527"/>
                  <a:pt x="27" y="11702"/>
                  <a:pt x="9" y="12919"/>
                </a:cubicBezTo>
                <a:cubicBezTo>
                  <a:pt x="-2" y="13683"/>
                  <a:pt x="-3" y="14360"/>
                  <a:pt x="7" y="14425"/>
                </a:cubicBezTo>
                <a:cubicBezTo>
                  <a:pt x="16" y="14490"/>
                  <a:pt x="50" y="14543"/>
                  <a:pt x="81" y="14543"/>
                </a:cubicBezTo>
                <a:cubicBezTo>
                  <a:pt x="139" y="14543"/>
                  <a:pt x="183" y="14144"/>
                  <a:pt x="164" y="13784"/>
                </a:cubicBezTo>
                <a:cubicBezTo>
                  <a:pt x="159" y="13685"/>
                  <a:pt x="175" y="13599"/>
                  <a:pt x="200" y="13599"/>
                </a:cubicBezTo>
                <a:cubicBezTo>
                  <a:pt x="236" y="13599"/>
                  <a:pt x="246" y="13848"/>
                  <a:pt x="253" y="14920"/>
                </a:cubicBezTo>
                <a:cubicBezTo>
                  <a:pt x="258" y="15735"/>
                  <a:pt x="249" y="16339"/>
                  <a:pt x="228" y="16505"/>
                </a:cubicBezTo>
                <a:cubicBezTo>
                  <a:pt x="181" y="16873"/>
                  <a:pt x="235" y="20382"/>
                  <a:pt x="291" y="20629"/>
                </a:cubicBezTo>
                <a:cubicBezTo>
                  <a:pt x="306" y="20695"/>
                  <a:pt x="319" y="21038"/>
                  <a:pt x="319" y="21392"/>
                </a:cubicBezTo>
                <a:cubicBezTo>
                  <a:pt x="319" y="21488"/>
                  <a:pt x="315" y="21525"/>
                  <a:pt x="314" y="21600"/>
                </a:cubicBezTo>
                <a:lnTo>
                  <a:pt x="12471" y="21600"/>
                </a:lnTo>
                <a:cubicBezTo>
                  <a:pt x="12452" y="21531"/>
                  <a:pt x="12443" y="21320"/>
                  <a:pt x="12443" y="20888"/>
                </a:cubicBezTo>
                <a:cubicBezTo>
                  <a:pt x="12443" y="20534"/>
                  <a:pt x="12427" y="20175"/>
                  <a:pt x="12407" y="20090"/>
                </a:cubicBezTo>
                <a:cubicBezTo>
                  <a:pt x="12387" y="20006"/>
                  <a:pt x="12369" y="19820"/>
                  <a:pt x="12369" y="19674"/>
                </a:cubicBezTo>
                <a:cubicBezTo>
                  <a:pt x="12367" y="19267"/>
                  <a:pt x="12280" y="19088"/>
                  <a:pt x="12211" y="19351"/>
                </a:cubicBezTo>
                <a:cubicBezTo>
                  <a:pt x="12180" y="19469"/>
                  <a:pt x="12145" y="19531"/>
                  <a:pt x="12134" y="19485"/>
                </a:cubicBezTo>
                <a:cubicBezTo>
                  <a:pt x="12100" y="19342"/>
                  <a:pt x="12111" y="15069"/>
                  <a:pt x="12146" y="14979"/>
                </a:cubicBezTo>
                <a:cubicBezTo>
                  <a:pt x="12163" y="14935"/>
                  <a:pt x="12198" y="14970"/>
                  <a:pt x="12223" y="15058"/>
                </a:cubicBezTo>
                <a:cubicBezTo>
                  <a:pt x="12259" y="15182"/>
                  <a:pt x="12282" y="15187"/>
                  <a:pt x="12325" y="15074"/>
                </a:cubicBezTo>
                <a:cubicBezTo>
                  <a:pt x="12363" y="14974"/>
                  <a:pt x="12387" y="14969"/>
                  <a:pt x="12400" y="15058"/>
                </a:cubicBezTo>
                <a:cubicBezTo>
                  <a:pt x="12410" y="15130"/>
                  <a:pt x="12452" y="15238"/>
                  <a:pt x="12491" y="15302"/>
                </a:cubicBezTo>
                <a:cubicBezTo>
                  <a:pt x="12531" y="15365"/>
                  <a:pt x="12562" y="15498"/>
                  <a:pt x="12562" y="15600"/>
                </a:cubicBezTo>
                <a:cubicBezTo>
                  <a:pt x="12562" y="15703"/>
                  <a:pt x="12578" y="15924"/>
                  <a:pt x="12596" y="16092"/>
                </a:cubicBezTo>
                <a:cubicBezTo>
                  <a:pt x="12628" y="16388"/>
                  <a:pt x="12637" y="16399"/>
                  <a:pt x="12931" y="16383"/>
                </a:cubicBezTo>
                <a:lnTo>
                  <a:pt x="13234" y="16363"/>
                </a:lnTo>
                <a:lnTo>
                  <a:pt x="13244" y="15911"/>
                </a:lnTo>
                <a:cubicBezTo>
                  <a:pt x="13251" y="15531"/>
                  <a:pt x="13242" y="15445"/>
                  <a:pt x="13187" y="15384"/>
                </a:cubicBezTo>
                <a:cubicBezTo>
                  <a:pt x="13136" y="15328"/>
                  <a:pt x="13127" y="15271"/>
                  <a:pt x="13152" y="15144"/>
                </a:cubicBezTo>
                <a:cubicBezTo>
                  <a:pt x="13170" y="15054"/>
                  <a:pt x="13190" y="14755"/>
                  <a:pt x="13195" y="14480"/>
                </a:cubicBezTo>
                <a:cubicBezTo>
                  <a:pt x="13204" y="14040"/>
                  <a:pt x="13214" y="13981"/>
                  <a:pt x="13279" y="13981"/>
                </a:cubicBezTo>
                <a:cubicBezTo>
                  <a:pt x="13353" y="13981"/>
                  <a:pt x="13354" y="13995"/>
                  <a:pt x="13369" y="15231"/>
                </a:cubicBezTo>
                <a:cubicBezTo>
                  <a:pt x="13377" y="15920"/>
                  <a:pt x="13377" y="17042"/>
                  <a:pt x="13369" y="17723"/>
                </a:cubicBezTo>
                <a:cubicBezTo>
                  <a:pt x="13360" y="18405"/>
                  <a:pt x="13362" y="18984"/>
                  <a:pt x="13372" y="19009"/>
                </a:cubicBezTo>
                <a:cubicBezTo>
                  <a:pt x="13382" y="19035"/>
                  <a:pt x="13388" y="19356"/>
                  <a:pt x="13386" y="19721"/>
                </a:cubicBezTo>
                <a:cubicBezTo>
                  <a:pt x="13383" y="20118"/>
                  <a:pt x="13398" y="20465"/>
                  <a:pt x="13422" y="20590"/>
                </a:cubicBezTo>
                <a:cubicBezTo>
                  <a:pt x="13444" y="20704"/>
                  <a:pt x="13458" y="20988"/>
                  <a:pt x="13453" y="21219"/>
                </a:cubicBezTo>
                <a:cubicBezTo>
                  <a:pt x="13448" y="21441"/>
                  <a:pt x="13440" y="21543"/>
                  <a:pt x="13417" y="21600"/>
                </a:cubicBezTo>
                <a:lnTo>
                  <a:pt x="14913" y="21600"/>
                </a:lnTo>
                <a:cubicBezTo>
                  <a:pt x="14879" y="21569"/>
                  <a:pt x="14845" y="21540"/>
                  <a:pt x="14824" y="21494"/>
                </a:cubicBezTo>
                <a:lnTo>
                  <a:pt x="14741" y="21309"/>
                </a:lnTo>
                <a:lnTo>
                  <a:pt x="14749" y="19214"/>
                </a:lnTo>
                <a:lnTo>
                  <a:pt x="14758" y="17118"/>
                </a:lnTo>
                <a:lnTo>
                  <a:pt x="15384" y="17118"/>
                </a:lnTo>
                <a:lnTo>
                  <a:pt x="16012" y="17118"/>
                </a:lnTo>
                <a:lnTo>
                  <a:pt x="16020" y="19214"/>
                </a:lnTo>
                <a:lnTo>
                  <a:pt x="16028" y="21309"/>
                </a:lnTo>
                <a:lnTo>
                  <a:pt x="15927" y="21514"/>
                </a:lnTo>
                <a:cubicBezTo>
                  <a:pt x="15907" y="21553"/>
                  <a:pt x="15880" y="21574"/>
                  <a:pt x="15855" y="21600"/>
                </a:cubicBezTo>
                <a:lnTo>
                  <a:pt x="21249" y="21600"/>
                </a:lnTo>
                <a:cubicBezTo>
                  <a:pt x="21248" y="21534"/>
                  <a:pt x="21246" y="21515"/>
                  <a:pt x="21246" y="21435"/>
                </a:cubicBezTo>
                <a:cubicBezTo>
                  <a:pt x="21246" y="21013"/>
                  <a:pt x="21259" y="20633"/>
                  <a:pt x="21275" y="20590"/>
                </a:cubicBezTo>
                <a:cubicBezTo>
                  <a:pt x="21292" y="20542"/>
                  <a:pt x="21305" y="19162"/>
                  <a:pt x="21308" y="17185"/>
                </a:cubicBezTo>
                <a:cubicBezTo>
                  <a:pt x="21310" y="15357"/>
                  <a:pt x="21325" y="13813"/>
                  <a:pt x="21339" y="13753"/>
                </a:cubicBezTo>
                <a:cubicBezTo>
                  <a:pt x="21354" y="13690"/>
                  <a:pt x="21404" y="13726"/>
                  <a:pt x="21456" y="13839"/>
                </a:cubicBezTo>
                <a:cubicBezTo>
                  <a:pt x="21574" y="14095"/>
                  <a:pt x="21592" y="13975"/>
                  <a:pt x="21595" y="12935"/>
                </a:cubicBezTo>
                <a:cubicBezTo>
                  <a:pt x="21597" y="12195"/>
                  <a:pt x="21552" y="11717"/>
                  <a:pt x="21509" y="12011"/>
                </a:cubicBezTo>
                <a:cubicBezTo>
                  <a:pt x="21488" y="12155"/>
                  <a:pt x="21347" y="12164"/>
                  <a:pt x="21326" y="12023"/>
                </a:cubicBezTo>
                <a:cubicBezTo>
                  <a:pt x="21318" y="11966"/>
                  <a:pt x="21311" y="10890"/>
                  <a:pt x="21310" y="9632"/>
                </a:cubicBezTo>
                <a:cubicBezTo>
                  <a:pt x="21310" y="7868"/>
                  <a:pt x="21299" y="7267"/>
                  <a:pt x="21265" y="6990"/>
                </a:cubicBezTo>
                <a:cubicBezTo>
                  <a:pt x="21215" y="6586"/>
                  <a:pt x="21186" y="6546"/>
                  <a:pt x="21133" y="6817"/>
                </a:cubicBezTo>
                <a:cubicBezTo>
                  <a:pt x="21085" y="7060"/>
                  <a:pt x="20987" y="7059"/>
                  <a:pt x="20869" y="6809"/>
                </a:cubicBezTo>
                <a:lnTo>
                  <a:pt x="20774" y="6609"/>
                </a:lnTo>
                <a:lnTo>
                  <a:pt x="20782" y="0"/>
                </a:lnTo>
                <a:lnTo>
                  <a:pt x="20201" y="0"/>
                </a:lnTo>
                <a:cubicBezTo>
                  <a:pt x="20212" y="2751"/>
                  <a:pt x="20209" y="6959"/>
                  <a:pt x="20186" y="7057"/>
                </a:cubicBezTo>
                <a:cubicBezTo>
                  <a:pt x="20174" y="7106"/>
                  <a:pt x="20141" y="7017"/>
                  <a:pt x="20113" y="6861"/>
                </a:cubicBezTo>
                <a:cubicBezTo>
                  <a:pt x="20064" y="6585"/>
                  <a:pt x="20060" y="6583"/>
                  <a:pt x="20003" y="6802"/>
                </a:cubicBezTo>
                <a:cubicBezTo>
                  <a:pt x="19967" y="6938"/>
                  <a:pt x="19910" y="7011"/>
                  <a:pt x="19859" y="6986"/>
                </a:cubicBezTo>
                <a:lnTo>
                  <a:pt x="19774" y="6947"/>
                </a:lnTo>
                <a:lnTo>
                  <a:pt x="19774" y="2265"/>
                </a:lnTo>
                <a:lnTo>
                  <a:pt x="19774" y="0"/>
                </a:lnTo>
                <a:lnTo>
                  <a:pt x="19505" y="0"/>
                </a:lnTo>
                <a:lnTo>
                  <a:pt x="19505" y="4706"/>
                </a:lnTo>
                <a:cubicBezTo>
                  <a:pt x="19505" y="9988"/>
                  <a:pt x="19496" y="11837"/>
                  <a:pt x="19471" y="11873"/>
                </a:cubicBezTo>
                <a:cubicBezTo>
                  <a:pt x="19452" y="11900"/>
                  <a:pt x="19430" y="11874"/>
                  <a:pt x="19422" y="11818"/>
                </a:cubicBezTo>
                <a:cubicBezTo>
                  <a:pt x="19414" y="11763"/>
                  <a:pt x="19409" y="7537"/>
                  <a:pt x="19412" y="2426"/>
                </a:cubicBezTo>
                <a:cubicBezTo>
                  <a:pt x="19412" y="1047"/>
                  <a:pt x="19415" y="1000"/>
                  <a:pt x="19416" y="0"/>
                </a:cubicBezTo>
                <a:lnTo>
                  <a:pt x="19368" y="0"/>
                </a:lnTo>
                <a:cubicBezTo>
                  <a:pt x="19364" y="2172"/>
                  <a:pt x="19354" y="3734"/>
                  <a:pt x="19340" y="3794"/>
                </a:cubicBezTo>
                <a:cubicBezTo>
                  <a:pt x="19289" y="4006"/>
                  <a:pt x="19249" y="3689"/>
                  <a:pt x="19231" y="2945"/>
                </a:cubicBezTo>
                <a:cubicBezTo>
                  <a:pt x="19221" y="2557"/>
                  <a:pt x="19202" y="2268"/>
                  <a:pt x="19189" y="2304"/>
                </a:cubicBezTo>
                <a:cubicBezTo>
                  <a:pt x="19175" y="2339"/>
                  <a:pt x="19126" y="2298"/>
                  <a:pt x="19080" y="2206"/>
                </a:cubicBezTo>
                <a:cubicBezTo>
                  <a:pt x="18913" y="1867"/>
                  <a:pt x="18616" y="2133"/>
                  <a:pt x="18576" y="2658"/>
                </a:cubicBezTo>
                <a:cubicBezTo>
                  <a:pt x="18565" y="2806"/>
                  <a:pt x="18548" y="3373"/>
                  <a:pt x="18538" y="3920"/>
                </a:cubicBezTo>
                <a:cubicBezTo>
                  <a:pt x="18526" y="4546"/>
                  <a:pt x="18506" y="4937"/>
                  <a:pt x="18483" y="4969"/>
                </a:cubicBezTo>
                <a:cubicBezTo>
                  <a:pt x="18462" y="4998"/>
                  <a:pt x="18439" y="4944"/>
                  <a:pt x="18430" y="4852"/>
                </a:cubicBezTo>
                <a:cubicBezTo>
                  <a:pt x="18423" y="4776"/>
                  <a:pt x="18423" y="2385"/>
                  <a:pt x="18424" y="0"/>
                </a:cubicBezTo>
                <a:lnTo>
                  <a:pt x="18386" y="0"/>
                </a:lnTo>
                <a:cubicBezTo>
                  <a:pt x="18385" y="6032"/>
                  <a:pt x="18374" y="7024"/>
                  <a:pt x="18300" y="6829"/>
                </a:cubicBezTo>
                <a:cubicBezTo>
                  <a:pt x="18287" y="6795"/>
                  <a:pt x="18277" y="7904"/>
                  <a:pt x="18278" y="9294"/>
                </a:cubicBezTo>
                <a:cubicBezTo>
                  <a:pt x="18280" y="11212"/>
                  <a:pt x="18272" y="11833"/>
                  <a:pt x="18244" y="11873"/>
                </a:cubicBezTo>
                <a:cubicBezTo>
                  <a:pt x="18186" y="11955"/>
                  <a:pt x="18177" y="11738"/>
                  <a:pt x="18136" y="9227"/>
                </a:cubicBezTo>
                <a:cubicBezTo>
                  <a:pt x="18107" y="7401"/>
                  <a:pt x="18088" y="6831"/>
                  <a:pt x="18051" y="6676"/>
                </a:cubicBezTo>
                <a:cubicBezTo>
                  <a:pt x="18008" y="6493"/>
                  <a:pt x="18000" y="6499"/>
                  <a:pt x="17969" y="6743"/>
                </a:cubicBezTo>
                <a:cubicBezTo>
                  <a:pt x="17934" y="7020"/>
                  <a:pt x="17796" y="7109"/>
                  <a:pt x="17742" y="6892"/>
                </a:cubicBezTo>
                <a:cubicBezTo>
                  <a:pt x="17726" y="6830"/>
                  <a:pt x="17691" y="6763"/>
                  <a:pt x="17663" y="6739"/>
                </a:cubicBezTo>
                <a:cubicBezTo>
                  <a:pt x="17615" y="6699"/>
                  <a:pt x="17611" y="6160"/>
                  <a:pt x="17603" y="0"/>
                </a:cubicBezTo>
                <a:lnTo>
                  <a:pt x="17000" y="0"/>
                </a:lnTo>
                <a:lnTo>
                  <a:pt x="17000" y="759"/>
                </a:lnTo>
                <a:cubicBezTo>
                  <a:pt x="17000" y="2857"/>
                  <a:pt x="17002" y="4772"/>
                  <a:pt x="17006" y="6169"/>
                </a:cubicBezTo>
                <a:cubicBezTo>
                  <a:pt x="17010" y="7565"/>
                  <a:pt x="17015" y="8444"/>
                  <a:pt x="17020" y="8465"/>
                </a:cubicBezTo>
                <a:cubicBezTo>
                  <a:pt x="17030" y="8506"/>
                  <a:pt x="17031" y="8606"/>
                  <a:pt x="17024" y="8689"/>
                </a:cubicBezTo>
                <a:cubicBezTo>
                  <a:pt x="17022" y="8712"/>
                  <a:pt x="17022" y="8733"/>
                  <a:pt x="17024" y="8752"/>
                </a:cubicBezTo>
                <a:cubicBezTo>
                  <a:pt x="17026" y="8774"/>
                  <a:pt x="17034" y="8789"/>
                  <a:pt x="17042" y="8803"/>
                </a:cubicBezTo>
                <a:cubicBezTo>
                  <a:pt x="17054" y="8823"/>
                  <a:pt x="17070" y="8836"/>
                  <a:pt x="17093" y="8834"/>
                </a:cubicBezTo>
                <a:lnTo>
                  <a:pt x="17176" y="8826"/>
                </a:lnTo>
                <a:lnTo>
                  <a:pt x="17176" y="10022"/>
                </a:lnTo>
                <a:lnTo>
                  <a:pt x="17176" y="11217"/>
                </a:lnTo>
                <a:lnTo>
                  <a:pt x="17096" y="11252"/>
                </a:lnTo>
                <a:cubicBezTo>
                  <a:pt x="17081" y="11260"/>
                  <a:pt x="17067" y="11271"/>
                  <a:pt x="17057" y="11288"/>
                </a:cubicBezTo>
                <a:cubicBezTo>
                  <a:pt x="17046" y="11304"/>
                  <a:pt x="17037" y="11326"/>
                  <a:pt x="17030" y="11354"/>
                </a:cubicBezTo>
                <a:cubicBezTo>
                  <a:pt x="17024" y="11383"/>
                  <a:pt x="17019" y="11417"/>
                  <a:pt x="17015" y="11461"/>
                </a:cubicBezTo>
                <a:cubicBezTo>
                  <a:pt x="17011" y="11505"/>
                  <a:pt x="17008" y="11558"/>
                  <a:pt x="17006" y="11622"/>
                </a:cubicBezTo>
                <a:cubicBezTo>
                  <a:pt x="17004" y="11699"/>
                  <a:pt x="16999" y="11765"/>
                  <a:pt x="16993" y="11822"/>
                </a:cubicBezTo>
                <a:cubicBezTo>
                  <a:pt x="16992" y="11833"/>
                  <a:pt x="16991" y="11844"/>
                  <a:pt x="16989" y="11854"/>
                </a:cubicBezTo>
                <a:cubicBezTo>
                  <a:pt x="16983" y="11905"/>
                  <a:pt x="16975" y="11948"/>
                  <a:pt x="16967" y="11976"/>
                </a:cubicBezTo>
                <a:cubicBezTo>
                  <a:pt x="16962" y="11992"/>
                  <a:pt x="16957" y="12005"/>
                  <a:pt x="16952" y="12011"/>
                </a:cubicBezTo>
                <a:cubicBezTo>
                  <a:pt x="16942" y="12023"/>
                  <a:pt x="16932" y="12017"/>
                  <a:pt x="16923" y="11987"/>
                </a:cubicBezTo>
                <a:cubicBezTo>
                  <a:pt x="16919" y="11973"/>
                  <a:pt x="16914" y="11951"/>
                  <a:pt x="16910" y="11924"/>
                </a:cubicBezTo>
                <a:cubicBezTo>
                  <a:pt x="16900" y="11858"/>
                  <a:pt x="16900" y="11713"/>
                  <a:pt x="16910" y="11602"/>
                </a:cubicBezTo>
                <a:cubicBezTo>
                  <a:pt x="16913" y="11574"/>
                  <a:pt x="16915" y="11543"/>
                  <a:pt x="16915" y="11508"/>
                </a:cubicBezTo>
                <a:cubicBezTo>
                  <a:pt x="16915" y="11473"/>
                  <a:pt x="16914" y="11438"/>
                  <a:pt x="16912" y="11402"/>
                </a:cubicBezTo>
                <a:cubicBezTo>
                  <a:pt x="16912" y="11401"/>
                  <a:pt x="16912" y="11398"/>
                  <a:pt x="16912" y="11398"/>
                </a:cubicBezTo>
                <a:cubicBezTo>
                  <a:pt x="16910" y="11361"/>
                  <a:pt x="16906" y="11326"/>
                  <a:pt x="16903" y="11291"/>
                </a:cubicBezTo>
                <a:cubicBezTo>
                  <a:pt x="16899" y="11257"/>
                  <a:pt x="16894" y="11225"/>
                  <a:pt x="16889" y="11197"/>
                </a:cubicBezTo>
                <a:cubicBezTo>
                  <a:pt x="16881" y="11160"/>
                  <a:pt x="16876" y="11103"/>
                  <a:pt x="16871" y="11028"/>
                </a:cubicBezTo>
                <a:cubicBezTo>
                  <a:pt x="16866" y="10952"/>
                  <a:pt x="16861" y="10852"/>
                  <a:pt x="16859" y="10729"/>
                </a:cubicBezTo>
                <a:cubicBezTo>
                  <a:pt x="16856" y="10606"/>
                  <a:pt x="16855" y="10457"/>
                  <a:pt x="16854" y="10277"/>
                </a:cubicBezTo>
                <a:cubicBezTo>
                  <a:pt x="16854" y="10277"/>
                  <a:pt x="16854" y="10274"/>
                  <a:pt x="16854" y="10273"/>
                </a:cubicBezTo>
                <a:cubicBezTo>
                  <a:pt x="16853" y="10093"/>
                  <a:pt x="16853" y="9886"/>
                  <a:pt x="16854" y="9640"/>
                </a:cubicBezTo>
                <a:cubicBezTo>
                  <a:pt x="16856" y="9208"/>
                  <a:pt x="16855" y="8933"/>
                  <a:pt x="16852" y="8720"/>
                </a:cubicBezTo>
                <a:cubicBezTo>
                  <a:pt x="16852" y="8678"/>
                  <a:pt x="16852" y="8622"/>
                  <a:pt x="16851" y="8587"/>
                </a:cubicBezTo>
                <a:cubicBezTo>
                  <a:pt x="16850" y="8546"/>
                  <a:pt x="16849" y="8517"/>
                  <a:pt x="16847" y="8484"/>
                </a:cubicBezTo>
                <a:cubicBezTo>
                  <a:pt x="16845" y="8431"/>
                  <a:pt x="16843" y="8385"/>
                  <a:pt x="16840" y="8351"/>
                </a:cubicBezTo>
                <a:cubicBezTo>
                  <a:pt x="16837" y="8311"/>
                  <a:pt x="16834" y="8273"/>
                  <a:pt x="16829" y="8252"/>
                </a:cubicBezTo>
                <a:cubicBezTo>
                  <a:pt x="16825" y="8237"/>
                  <a:pt x="16821" y="8224"/>
                  <a:pt x="16817" y="8217"/>
                </a:cubicBezTo>
                <a:cubicBezTo>
                  <a:pt x="16805" y="8197"/>
                  <a:pt x="16794" y="8148"/>
                  <a:pt x="16786" y="8083"/>
                </a:cubicBezTo>
                <a:cubicBezTo>
                  <a:pt x="16782" y="8052"/>
                  <a:pt x="16779" y="8018"/>
                  <a:pt x="16776" y="7981"/>
                </a:cubicBezTo>
                <a:cubicBezTo>
                  <a:pt x="16774" y="7944"/>
                  <a:pt x="16773" y="7906"/>
                  <a:pt x="16773" y="7867"/>
                </a:cubicBezTo>
                <a:cubicBezTo>
                  <a:pt x="16773" y="7649"/>
                  <a:pt x="16765" y="7620"/>
                  <a:pt x="16737" y="7737"/>
                </a:cubicBezTo>
                <a:cubicBezTo>
                  <a:pt x="16727" y="7780"/>
                  <a:pt x="16714" y="7808"/>
                  <a:pt x="16700" y="7832"/>
                </a:cubicBezTo>
                <a:cubicBezTo>
                  <a:pt x="16696" y="7839"/>
                  <a:pt x="16691" y="7846"/>
                  <a:pt x="16687" y="7851"/>
                </a:cubicBezTo>
                <a:cubicBezTo>
                  <a:pt x="16675" y="7865"/>
                  <a:pt x="16662" y="7873"/>
                  <a:pt x="16649" y="7875"/>
                </a:cubicBezTo>
                <a:cubicBezTo>
                  <a:pt x="16644" y="7876"/>
                  <a:pt x="16640" y="7875"/>
                  <a:pt x="16635" y="7875"/>
                </a:cubicBezTo>
                <a:cubicBezTo>
                  <a:pt x="16615" y="7873"/>
                  <a:pt x="16594" y="7866"/>
                  <a:pt x="16570" y="7843"/>
                </a:cubicBezTo>
                <a:cubicBezTo>
                  <a:pt x="16544" y="7819"/>
                  <a:pt x="16514" y="7782"/>
                  <a:pt x="16482" y="7733"/>
                </a:cubicBezTo>
                <a:cubicBezTo>
                  <a:pt x="16443" y="7673"/>
                  <a:pt x="16416" y="7643"/>
                  <a:pt x="16392" y="7643"/>
                </a:cubicBezTo>
                <a:cubicBezTo>
                  <a:pt x="16368" y="7643"/>
                  <a:pt x="16347" y="7674"/>
                  <a:pt x="16325" y="7733"/>
                </a:cubicBezTo>
                <a:cubicBezTo>
                  <a:pt x="16293" y="7817"/>
                  <a:pt x="16234" y="7887"/>
                  <a:pt x="16195" y="7887"/>
                </a:cubicBezTo>
                <a:cubicBezTo>
                  <a:pt x="16155" y="7887"/>
                  <a:pt x="16107" y="7972"/>
                  <a:pt x="16086" y="8075"/>
                </a:cubicBezTo>
                <a:cubicBezTo>
                  <a:pt x="16076" y="8127"/>
                  <a:pt x="16061" y="8175"/>
                  <a:pt x="16045" y="8209"/>
                </a:cubicBezTo>
                <a:cubicBezTo>
                  <a:pt x="16029" y="8243"/>
                  <a:pt x="16012" y="8264"/>
                  <a:pt x="15999" y="8264"/>
                </a:cubicBezTo>
                <a:cubicBezTo>
                  <a:pt x="15971" y="8264"/>
                  <a:pt x="15934" y="8327"/>
                  <a:pt x="15916" y="8402"/>
                </a:cubicBezTo>
                <a:cubicBezTo>
                  <a:pt x="15911" y="8426"/>
                  <a:pt x="15905" y="8444"/>
                  <a:pt x="15901" y="8457"/>
                </a:cubicBezTo>
                <a:cubicBezTo>
                  <a:pt x="15896" y="8469"/>
                  <a:pt x="15891" y="8473"/>
                  <a:pt x="15887" y="8473"/>
                </a:cubicBezTo>
                <a:cubicBezTo>
                  <a:pt x="15878" y="8473"/>
                  <a:pt x="15871" y="8451"/>
                  <a:pt x="15864" y="8402"/>
                </a:cubicBezTo>
                <a:cubicBezTo>
                  <a:pt x="15853" y="8327"/>
                  <a:pt x="15819" y="8264"/>
                  <a:pt x="15789" y="8264"/>
                </a:cubicBezTo>
                <a:cubicBezTo>
                  <a:pt x="15774" y="8264"/>
                  <a:pt x="15757" y="8245"/>
                  <a:pt x="15741" y="8213"/>
                </a:cubicBezTo>
                <a:cubicBezTo>
                  <a:pt x="15725" y="8181"/>
                  <a:pt x="15709" y="8136"/>
                  <a:pt x="15700" y="8087"/>
                </a:cubicBezTo>
                <a:cubicBezTo>
                  <a:pt x="15690" y="8039"/>
                  <a:pt x="15671" y="7971"/>
                  <a:pt x="15647" y="7902"/>
                </a:cubicBezTo>
                <a:cubicBezTo>
                  <a:pt x="15646" y="7902"/>
                  <a:pt x="15646" y="7903"/>
                  <a:pt x="15646" y="7902"/>
                </a:cubicBezTo>
                <a:cubicBezTo>
                  <a:pt x="15621" y="7834"/>
                  <a:pt x="15593" y="7765"/>
                  <a:pt x="15565" y="7710"/>
                </a:cubicBezTo>
                <a:cubicBezTo>
                  <a:pt x="15536" y="7651"/>
                  <a:pt x="15518" y="7600"/>
                  <a:pt x="15504" y="7549"/>
                </a:cubicBezTo>
                <a:cubicBezTo>
                  <a:pt x="15499" y="7531"/>
                  <a:pt x="15492" y="7516"/>
                  <a:pt x="15489" y="7497"/>
                </a:cubicBezTo>
                <a:cubicBezTo>
                  <a:pt x="15482" y="7462"/>
                  <a:pt x="15479" y="7424"/>
                  <a:pt x="15478" y="7383"/>
                </a:cubicBezTo>
                <a:cubicBezTo>
                  <a:pt x="15476" y="7343"/>
                  <a:pt x="15478" y="7301"/>
                  <a:pt x="15481" y="7250"/>
                </a:cubicBezTo>
                <a:cubicBezTo>
                  <a:pt x="15488" y="7135"/>
                  <a:pt x="15489" y="7072"/>
                  <a:pt x="15478" y="7041"/>
                </a:cubicBezTo>
                <a:cubicBezTo>
                  <a:pt x="15466" y="7011"/>
                  <a:pt x="15441" y="7012"/>
                  <a:pt x="15396" y="7030"/>
                </a:cubicBezTo>
                <a:cubicBezTo>
                  <a:pt x="15381" y="7036"/>
                  <a:pt x="15367" y="7046"/>
                  <a:pt x="15356" y="7057"/>
                </a:cubicBezTo>
                <a:cubicBezTo>
                  <a:pt x="15345" y="7069"/>
                  <a:pt x="15335" y="7084"/>
                  <a:pt x="15327" y="7100"/>
                </a:cubicBezTo>
                <a:cubicBezTo>
                  <a:pt x="15325" y="7106"/>
                  <a:pt x="15320" y="7106"/>
                  <a:pt x="15318" y="7112"/>
                </a:cubicBezTo>
                <a:cubicBezTo>
                  <a:pt x="15302" y="7154"/>
                  <a:pt x="15295" y="7213"/>
                  <a:pt x="15294" y="7293"/>
                </a:cubicBezTo>
                <a:cubicBezTo>
                  <a:pt x="15294" y="7324"/>
                  <a:pt x="15292" y="7359"/>
                  <a:pt x="15287" y="7395"/>
                </a:cubicBezTo>
                <a:cubicBezTo>
                  <a:pt x="15282" y="7432"/>
                  <a:pt x="15277" y="7467"/>
                  <a:pt x="15268" y="7505"/>
                </a:cubicBezTo>
                <a:cubicBezTo>
                  <a:pt x="15252" y="7581"/>
                  <a:pt x="15229" y="7656"/>
                  <a:pt x="15205" y="7710"/>
                </a:cubicBezTo>
                <a:cubicBezTo>
                  <a:pt x="15156" y="7817"/>
                  <a:pt x="15094" y="7984"/>
                  <a:pt x="15068" y="8083"/>
                </a:cubicBezTo>
                <a:cubicBezTo>
                  <a:pt x="15056" y="8133"/>
                  <a:pt x="15039" y="8176"/>
                  <a:pt x="15023" y="8209"/>
                </a:cubicBezTo>
                <a:cubicBezTo>
                  <a:pt x="15006" y="8242"/>
                  <a:pt x="14989" y="8264"/>
                  <a:pt x="14977" y="8264"/>
                </a:cubicBezTo>
                <a:cubicBezTo>
                  <a:pt x="14953" y="8264"/>
                  <a:pt x="14919" y="8327"/>
                  <a:pt x="14901" y="8402"/>
                </a:cubicBezTo>
                <a:cubicBezTo>
                  <a:pt x="14878" y="8500"/>
                  <a:pt x="14863" y="8500"/>
                  <a:pt x="14848" y="8402"/>
                </a:cubicBezTo>
                <a:cubicBezTo>
                  <a:pt x="14837" y="8327"/>
                  <a:pt x="14804" y="8264"/>
                  <a:pt x="14774" y="8264"/>
                </a:cubicBezTo>
                <a:cubicBezTo>
                  <a:pt x="14744" y="8264"/>
                  <a:pt x="14702" y="8176"/>
                  <a:pt x="14681" y="8068"/>
                </a:cubicBezTo>
                <a:cubicBezTo>
                  <a:pt x="14660" y="7959"/>
                  <a:pt x="14619" y="7894"/>
                  <a:pt x="14589" y="7926"/>
                </a:cubicBezTo>
                <a:cubicBezTo>
                  <a:pt x="14560" y="7958"/>
                  <a:pt x="14512" y="7910"/>
                  <a:pt x="14483" y="7816"/>
                </a:cubicBezTo>
                <a:cubicBezTo>
                  <a:pt x="14467" y="7765"/>
                  <a:pt x="14448" y="7726"/>
                  <a:pt x="14428" y="7698"/>
                </a:cubicBezTo>
                <a:cubicBezTo>
                  <a:pt x="14388" y="7641"/>
                  <a:pt x="14344" y="7628"/>
                  <a:pt x="14313" y="7667"/>
                </a:cubicBezTo>
                <a:cubicBezTo>
                  <a:pt x="14298" y="7686"/>
                  <a:pt x="14286" y="7716"/>
                  <a:pt x="14279" y="7761"/>
                </a:cubicBezTo>
                <a:cubicBezTo>
                  <a:pt x="14276" y="7783"/>
                  <a:pt x="14268" y="7802"/>
                  <a:pt x="14259" y="7820"/>
                </a:cubicBezTo>
                <a:cubicBezTo>
                  <a:pt x="14252" y="7833"/>
                  <a:pt x="14243" y="7845"/>
                  <a:pt x="14234" y="7855"/>
                </a:cubicBezTo>
                <a:cubicBezTo>
                  <a:pt x="14217" y="7874"/>
                  <a:pt x="14197" y="7887"/>
                  <a:pt x="14177" y="7887"/>
                </a:cubicBezTo>
                <a:cubicBezTo>
                  <a:pt x="14154" y="7887"/>
                  <a:pt x="14129" y="7911"/>
                  <a:pt x="14107" y="7946"/>
                </a:cubicBezTo>
                <a:cubicBezTo>
                  <a:pt x="14096" y="7963"/>
                  <a:pt x="14085" y="7981"/>
                  <a:pt x="14076" y="8005"/>
                </a:cubicBezTo>
                <a:cubicBezTo>
                  <a:pt x="14067" y="8028"/>
                  <a:pt x="14060" y="8053"/>
                  <a:pt x="14054" y="8079"/>
                </a:cubicBezTo>
                <a:cubicBezTo>
                  <a:pt x="14033" y="8186"/>
                  <a:pt x="13988" y="8261"/>
                  <a:pt x="13953" y="8241"/>
                </a:cubicBezTo>
                <a:cubicBezTo>
                  <a:pt x="13929" y="8226"/>
                  <a:pt x="13914" y="8196"/>
                  <a:pt x="13906" y="8138"/>
                </a:cubicBezTo>
                <a:cubicBezTo>
                  <a:pt x="13902" y="8109"/>
                  <a:pt x="13900" y="8074"/>
                  <a:pt x="13899" y="8028"/>
                </a:cubicBezTo>
                <a:cubicBezTo>
                  <a:pt x="13898" y="7983"/>
                  <a:pt x="13898" y="7929"/>
                  <a:pt x="13900" y="7863"/>
                </a:cubicBezTo>
                <a:cubicBezTo>
                  <a:pt x="13905" y="7677"/>
                  <a:pt x="13893" y="7393"/>
                  <a:pt x="13872" y="7234"/>
                </a:cubicBezTo>
                <a:cubicBezTo>
                  <a:pt x="13851" y="7075"/>
                  <a:pt x="13833" y="6907"/>
                  <a:pt x="13832" y="6861"/>
                </a:cubicBezTo>
                <a:cubicBezTo>
                  <a:pt x="13829" y="6640"/>
                  <a:pt x="13779" y="6595"/>
                  <a:pt x="13753" y="6790"/>
                </a:cubicBezTo>
                <a:cubicBezTo>
                  <a:pt x="13721" y="7029"/>
                  <a:pt x="13581" y="7084"/>
                  <a:pt x="13495" y="6892"/>
                </a:cubicBezTo>
                <a:cubicBezTo>
                  <a:pt x="13466" y="6828"/>
                  <a:pt x="13423" y="6750"/>
                  <a:pt x="13399" y="6719"/>
                </a:cubicBezTo>
                <a:cubicBezTo>
                  <a:pt x="13389" y="6707"/>
                  <a:pt x="13381" y="6645"/>
                  <a:pt x="13375" y="6467"/>
                </a:cubicBezTo>
                <a:cubicBezTo>
                  <a:pt x="13370" y="6290"/>
                  <a:pt x="13366" y="5995"/>
                  <a:pt x="13364" y="5516"/>
                </a:cubicBezTo>
                <a:cubicBezTo>
                  <a:pt x="13362" y="5038"/>
                  <a:pt x="13361" y="4378"/>
                  <a:pt x="13362" y="3464"/>
                </a:cubicBezTo>
                <a:cubicBezTo>
                  <a:pt x="13363" y="2576"/>
                  <a:pt x="13366" y="1425"/>
                  <a:pt x="13369" y="0"/>
                </a:cubicBezTo>
                <a:lnTo>
                  <a:pt x="13354" y="0"/>
                </a:lnTo>
                <a:lnTo>
                  <a:pt x="13354" y="2489"/>
                </a:lnTo>
                <a:cubicBezTo>
                  <a:pt x="13354" y="11813"/>
                  <a:pt x="13354" y="11845"/>
                  <a:pt x="13293" y="11881"/>
                </a:cubicBezTo>
                <a:cubicBezTo>
                  <a:pt x="13206" y="11934"/>
                  <a:pt x="13190" y="11817"/>
                  <a:pt x="13190" y="11138"/>
                </a:cubicBezTo>
                <a:lnTo>
                  <a:pt x="13190" y="10533"/>
                </a:lnTo>
                <a:lnTo>
                  <a:pt x="12973" y="10497"/>
                </a:lnTo>
                <a:lnTo>
                  <a:pt x="12756" y="10462"/>
                </a:lnTo>
                <a:lnTo>
                  <a:pt x="12756" y="9837"/>
                </a:lnTo>
                <a:cubicBezTo>
                  <a:pt x="12756" y="9276"/>
                  <a:pt x="12764" y="9212"/>
                  <a:pt x="12831" y="9145"/>
                </a:cubicBezTo>
                <a:lnTo>
                  <a:pt x="12906" y="9070"/>
                </a:lnTo>
                <a:lnTo>
                  <a:pt x="12913" y="3275"/>
                </a:lnTo>
                <a:lnTo>
                  <a:pt x="12918" y="0"/>
                </a:lnTo>
                <a:lnTo>
                  <a:pt x="12344" y="0"/>
                </a:lnTo>
                <a:cubicBezTo>
                  <a:pt x="12343" y="871"/>
                  <a:pt x="12340" y="1215"/>
                  <a:pt x="12341" y="2815"/>
                </a:cubicBezTo>
                <a:cubicBezTo>
                  <a:pt x="12343" y="8067"/>
                  <a:pt x="12336" y="8927"/>
                  <a:pt x="12299" y="8988"/>
                </a:cubicBezTo>
                <a:cubicBezTo>
                  <a:pt x="12275" y="9026"/>
                  <a:pt x="12236" y="8951"/>
                  <a:pt x="12212" y="8818"/>
                </a:cubicBezTo>
                <a:cubicBezTo>
                  <a:pt x="12178" y="8629"/>
                  <a:pt x="12172" y="8304"/>
                  <a:pt x="12185" y="7285"/>
                </a:cubicBezTo>
                <a:cubicBezTo>
                  <a:pt x="12201" y="6011"/>
                  <a:pt x="12200" y="5989"/>
                  <a:pt x="12130" y="5878"/>
                </a:cubicBezTo>
                <a:cubicBezTo>
                  <a:pt x="12083" y="5803"/>
                  <a:pt x="12056" y="5647"/>
                  <a:pt x="12049" y="5414"/>
                </a:cubicBezTo>
                <a:cubicBezTo>
                  <a:pt x="12041" y="5105"/>
                  <a:pt x="12027" y="5060"/>
                  <a:pt x="11937" y="5060"/>
                </a:cubicBezTo>
                <a:cubicBezTo>
                  <a:pt x="11811" y="5060"/>
                  <a:pt x="11783" y="5328"/>
                  <a:pt x="11891" y="5500"/>
                </a:cubicBezTo>
                <a:cubicBezTo>
                  <a:pt x="12011" y="5692"/>
                  <a:pt x="11967" y="5944"/>
                  <a:pt x="11820" y="5913"/>
                </a:cubicBezTo>
                <a:cubicBezTo>
                  <a:pt x="11711" y="5890"/>
                  <a:pt x="11690" y="5929"/>
                  <a:pt x="11660" y="6204"/>
                </a:cubicBezTo>
                <a:cubicBezTo>
                  <a:pt x="11634" y="6447"/>
                  <a:pt x="11634" y="6579"/>
                  <a:pt x="11661" y="6762"/>
                </a:cubicBezTo>
                <a:cubicBezTo>
                  <a:pt x="11705" y="7057"/>
                  <a:pt x="11708" y="8443"/>
                  <a:pt x="11666" y="8775"/>
                </a:cubicBezTo>
                <a:cubicBezTo>
                  <a:pt x="11642" y="8960"/>
                  <a:pt x="11602" y="9019"/>
                  <a:pt x="11499" y="9019"/>
                </a:cubicBezTo>
                <a:lnTo>
                  <a:pt x="11364" y="9019"/>
                </a:lnTo>
                <a:lnTo>
                  <a:pt x="11374" y="9487"/>
                </a:lnTo>
                <a:cubicBezTo>
                  <a:pt x="11382" y="9894"/>
                  <a:pt x="11393" y="9961"/>
                  <a:pt x="11457" y="9963"/>
                </a:cubicBezTo>
                <a:cubicBezTo>
                  <a:pt x="11524" y="9965"/>
                  <a:pt x="11532" y="10017"/>
                  <a:pt x="11532" y="10466"/>
                </a:cubicBezTo>
                <a:cubicBezTo>
                  <a:pt x="11532" y="10920"/>
                  <a:pt x="11526" y="10963"/>
                  <a:pt x="11455" y="10969"/>
                </a:cubicBezTo>
                <a:cubicBezTo>
                  <a:pt x="11412" y="10972"/>
                  <a:pt x="11342" y="11071"/>
                  <a:pt x="11300" y="11185"/>
                </a:cubicBezTo>
                <a:cubicBezTo>
                  <a:pt x="11216" y="11417"/>
                  <a:pt x="11188" y="11363"/>
                  <a:pt x="11188" y="10969"/>
                </a:cubicBezTo>
                <a:cubicBezTo>
                  <a:pt x="11188" y="10822"/>
                  <a:pt x="11175" y="10645"/>
                  <a:pt x="11158" y="10576"/>
                </a:cubicBezTo>
                <a:cubicBezTo>
                  <a:pt x="11139" y="10493"/>
                  <a:pt x="11131" y="7477"/>
                  <a:pt x="11136" y="1789"/>
                </a:cubicBezTo>
                <a:lnTo>
                  <a:pt x="11138" y="0"/>
                </a:lnTo>
                <a:lnTo>
                  <a:pt x="11111" y="0"/>
                </a:lnTo>
                <a:cubicBezTo>
                  <a:pt x="11108" y="2417"/>
                  <a:pt x="11101" y="3990"/>
                  <a:pt x="11085" y="3987"/>
                </a:cubicBezTo>
                <a:cubicBezTo>
                  <a:pt x="11043" y="3976"/>
                  <a:pt x="10987" y="3526"/>
                  <a:pt x="10950" y="2909"/>
                </a:cubicBezTo>
                <a:cubicBezTo>
                  <a:pt x="10926" y="2507"/>
                  <a:pt x="10899" y="2353"/>
                  <a:pt x="10828" y="2229"/>
                </a:cubicBezTo>
                <a:cubicBezTo>
                  <a:pt x="10693" y="1994"/>
                  <a:pt x="10530" y="2011"/>
                  <a:pt x="10422" y="2272"/>
                </a:cubicBezTo>
                <a:cubicBezTo>
                  <a:pt x="10309" y="2544"/>
                  <a:pt x="10289" y="2759"/>
                  <a:pt x="10266" y="3920"/>
                </a:cubicBezTo>
                <a:cubicBezTo>
                  <a:pt x="10250" y="4738"/>
                  <a:pt x="10196" y="5139"/>
                  <a:pt x="10158" y="4726"/>
                </a:cubicBezTo>
                <a:cubicBezTo>
                  <a:pt x="10152" y="4652"/>
                  <a:pt x="10152" y="2305"/>
                  <a:pt x="10153" y="0"/>
                </a:cubicBezTo>
                <a:lnTo>
                  <a:pt x="10137" y="0"/>
                </a:lnTo>
                <a:cubicBezTo>
                  <a:pt x="10141" y="4316"/>
                  <a:pt x="10134" y="6351"/>
                  <a:pt x="10112" y="6526"/>
                </a:cubicBezTo>
                <a:cubicBezTo>
                  <a:pt x="10074" y="6823"/>
                  <a:pt x="10035" y="6711"/>
                  <a:pt x="10017" y="6255"/>
                </a:cubicBezTo>
                <a:cubicBezTo>
                  <a:pt x="10011" y="6082"/>
                  <a:pt x="10006" y="7252"/>
                  <a:pt x="10007" y="8854"/>
                </a:cubicBezTo>
                <a:cubicBezTo>
                  <a:pt x="10009" y="10873"/>
                  <a:pt x="9999" y="11809"/>
                  <a:pt x="9975" y="11909"/>
                </a:cubicBezTo>
                <a:cubicBezTo>
                  <a:pt x="9957" y="11988"/>
                  <a:pt x="9935" y="12006"/>
                  <a:pt x="9927" y="11948"/>
                </a:cubicBezTo>
                <a:cubicBezTo>
                  <a:pt x="9919" y="11890"/>
                  <a:pt x="9903" y="10796"/>
                  <a:pt x="9891" y="9518"/>
                </a:cubicBezTo>
                <a:cubicBezTo>
                  <a:pt x="9875" y="7756"/>
                  <a:pt x="9860" y="7174"/>
                  <a:pt x="9829" y="7100"/>
                </a:cubicBezTo>
                <a:cubicBezTo>
                  <a:pt x="9806" y="7047"/>
                  <a:pt x="9795" y="6919"/>
                  <a:pt x="9804" y="6817"/>
                </a:cubicBezTo>
                <a:cubicBezTo>
                  <a:pt x="9816" y="6690"/>
                  <a:pt x="9802" y="6633"/>
                  <a:pt x="9759" y="6633"/>
                </a:cubicBezTo>
                <a:cubicBezTo>
                  <a:pt x="9724" y="6633"/>
                  <a:pt x="9699" y="6700"/>
                  <a:pt x="9704" y="6786"/>
                </a:cubicBezTo>
                <a:cubicBezTo>
                  <a:pt x="9715" y="7036"/>
                  <a:pt x="9502" y="7057"/>
                  <a:pt x="9413" y="6813"/>
                </a:cubicBezTo>
                <a:lnTo>
                  <a:pt x="9337" y="6601"/>
                </a:lnTo>
                <a:lnTo>
                  <a:pt x="9345" y="0"/>
                </a:lnTo>
                <a:lnTo>
                  <a:pt x="8754" y="0"/>
                </a:lnTo>
                <a:cubicBezTo>
                  <a:pt x="8749" y="224"/>
                  <a:pt x="8743" y="387"/>
                  <a:pt x="8735" y="448"/>
                </a:cubicBezTo>
                <a:cubicBezTo>
                  <a:pt x="8708" y="667"/>
                  <a:pt x="8708" y="767"/>
                  <a:pt x="8735" y="881"/>
                </a:cubicBezTo>
                <a:cubicBezTo>
                  <a:pt x="8776" y="1053"/>
                  <a:pt x="8786" y="4314"/>
                  <a:pt x="8745" y="4419"/>
                </a:cubicBezTo>
                <a:cubicBezTo>
                  <a:pt x="8718" y="4491"/>
                  <a:pt x="8720" y="4826"/>
                  <a:pt x="8752" y="5135"/>
                </a:cubicBezTo>
                <a:cubicBezTo>
                  <a:pt x="8763" y="5245"/>
                  <a:pt x="8769" y="5725"/>
                  <a:pt x="8764" y="6196"/>
                </a:cubicBezTo>
                <a:cubicBezTo>
                  <a:pt x="8758" y="6741"/>
                  <a:pt x="8741" y="7067"/>
                  <a:pt x="8717" y="7100"/>
                </a:cubicBezTo>
                <a:cubicBezTo>
                  <a:pt x="8683" y="7148"/>
                  <a:pt x="8670" y="7068"/>
                  <a:pt x="8676" y="6861"/>
                </a:cubicBezTo>
                <a:cubicBezTo>
                  <a:pt x="8678" y="6815"/>
                  <a:pt x="8660" y="6717"/>
                  <a:pt x="8637" y="6636"/>
                </a:cubicBezTo>
                <a:cubicBezTo>
                  <a:pt x="8604" y="6522"/>
                  <a:pt x="8588" y="6546"/>
                  <a:pt x="8562" y="6750"/>
                </a:cubicBezTo>
                <a:cubicBezTo>
                  <a:pt x="8523" y="7061"/>
                  <a:pt x="8457" y="7074"/>
                  <a:pt x="8307" y="6809"/>
                </a:cubicBezTo>
                <a:cubicBezTo>
                  <a:pt x="8223" y="6663"/>
                  <a:pt x="8204" y="6577"/>
                  <a:pt x="8229" y="6471"/>
                </a:cubicBezTo>
                <a:cubicBezTo>
                  <a:pt x="8271" y="6293"/>
                  <a:pt x="8274" y="4218"/>
                  <a:pt x="8232" y="4042"/>
                </a:cubicBezTo>
                <a:cubicBezTo>
                  <a:pt x="8216" y="3974"/>
                  <a:pt x="8210" y="2389"/>
                  <a:pt x="8210" y="0"/>
                </a:cubicBezTo>
                <a:lnTo>
                  <a:pt x="7615" y="0"/>
                </a:lnTo>
                <a:cubicBezTo>
                  <a:pt x="7618" y="705"/>
                  <a:pt x="7620" y="1351"/>
                  <a:pt x="7620" y="2383"/>
                </a:cubicBezTo>
                <a:cubicBezTo>
                  <a:pt x="7620" y="6005"/>
                  <a:pt x="7612" y="7060"/>
                  <a:pt x="7583" y="7100"/>
                </a:cubicBezTo>
                <a:cubicBezTo>
                  <a:pt x="7545" y="7153"/>
                  <a:pt x="7541" y="7133"/>
                  <a:pt x="7534" y="6861"/>
                </a:cubicBezTo>
                <a:cubicBezTo>
                  <a:pt x="7528" y="6629"/>
                  <a:pt x="7468" y="6606"/>
                  <a:pt x="7427" y="6817"/>
                </a:cubicBezTo>
                <a:cubicBezTo>
                  <a:pt x="7384" y="7037"/>
                  <a:pt x="7230" y="7076"/>
                  <a:pt x="7201" y="6876"/>
                </a:cubicBezTo>
                <a:cubicBezTo>
                  <a:pt x="7190" y="6803"/>
                  <a:pt x="7146" y="6761"/>
                  <a:pt x="7103" y="6782"/>
                </a:cubicBezTo>
                <a:lnTo>
                  <a:pt x="7023" y="6817"/>
                </a:lnTo>
                <a:lnTo>
                  <a:pt x="7023" y="3554"/>
                </a:lnTo>
                <a:lnTo>
                  <a:pt x="7023" y="456"/>
                </a:lnTo>
                <a:cubicBezTo>
                  <a:pt x="7016" y="1599"/>
                  <a:pt x="7009" y="2908"/>
                  <a:pt x="7008" y="3892"/>
                </a:cubicBezTo>
                <a:cubicBezTo>
                  <a:pt x="7008" y="5332"/>
                  <a:pt x="6996" y="6270"/>
                  <a:pt x="6978" y="6318"/>
                </a:cubicBezTo>
                <a:cubicBezTo>
                  <a:pt x="6961" y="6361"/>
                  <a:pt x="6941" y="6322"/>
                  <a:pt x="6933" y="6232"/>
                </a:cubicBezTo>
                <a:cubicBezTo>
                  <a:pt x="6925" y="6146"/>
                  <a:pt x="6922" y="3269"/>
                  <a:pt x="6925" y="0"/>
                </a:cubicBezTo>
                <a:lnTo>
                  <a:pt x="6916" y="0"/>
                </a:lnTo>
                <a:cubicBezTo>
                  <a:pt x="6917" y="912"/>
                  <a:pt x="6919" y="1482"/>
                  <a:pt x="6919" y="2548"/>
                </a:cubicBezTo>
                <a:cubicBezTo>
                  <a:pt x="6920" y="11619"/>
                  <a:pt x="6919" y="11837"/>
                  <a:pt x="6863" y="11924"/>
                </a:cubicBezTo>
                <a:cubicBezTo>
                  <a:pt x="6831" y="11974"/>
                  <a:pt x="6796" y="12075"/>
                  <a:pt x="6785" y="12149"/>
                </a:cubicBezTo>
                <a:cubicBezTo>
                  <a:pt x="6753" y="12366"/>
                  <a:pt x="6413" y="12318"/>
                  <a:pt x="6392" y="12093"/>
                </a:cubicBezTo>
                <a:cubicBezTo>
                  <a:pt x="6382" y="11979"/>
                  <a:pt x="6337" y="11905"/>
                  <a:pt x="6277" y="11905"/>
                </a:cubicBezTo>
                <a:cubicBezTo>
                  <a:pt x="6224" y="11905"/>
                  <a:pt x="6162" y="11990"/>
                  <a:pt x="6142" y="12093"/>
                </a:cubicBezTo>
                <a:cubicBezTo>
                  <a:pt x="6100" y="12304"/>
                  <a:pt x="6035" y="12341"/>
                  <a:pt x="6009" y="12168"/>
                </a:cubicBezTo>
                <a:cubicBezTo>
                  <a:pt x="5979" y="11962"/>
                  <a:pt x="5987" y="8989"/>
                  <a:pt x="6019" y="8858"/>
                </a:cubicBezTo>
                <a:cubicBezTo>
                  <a:pt x="6039" y="8772"/>
                  <a:pt x="6088" y="8774"/>
                  <a:pt x="6170" y="8862"/>
                </a:cubicBezTo>
                <a:cubicBezTo>
                  <a:pt x="6283" y="8983"/>
                  <a:pt x="6292" y="8972"/>
                  <a:pt x="6293" y="8720"/>
                </a:cubicBezTo>
                <a:cubicBezTo>
                  <a:pt x="6294" y="8572"/>
                  <a:pt x="6298" y="4976"/>
                  <a:pt x="6301" y="727"/>
                </a:cubicBezTo>
                <a:lnTo>
                  <a:pt x="6302" y="0"/>
                </a:lnTo>
                <a:lnTo>
                  <a:pt x="6285" y="0"/>
                </a:lnTo>
                <a:lnTo>
                  <a:pt x="6285" y="98"/>
                </a:lnTo>
                <a:cubicBezTo>
                  <a:pt x="6289" y="3932"/>
                  <a:pt x="6286" y="7146"/>
                  <a:pt x="6277" y="7238"/>
                </a:cubicBezTo>
                <a:cubicBezTo>
                  <a:pt x="6266" y="7359"/>
                  <a:pt x="6228" y="7294"/>
                  <a:pt x="6142" y="7006"/>
                </a:cubicBezTo>
                <a:cubicBezTo>
                  <a:pt x="6009" y="6563"/>
                  <a:pt x="5993" y="6331"/>
                  <a:pt x="6082" y="6098"/>
                </a:cubicBezTo>
                <a:cubicBezTo>
                  <a:pt x="6140" y="5946"/>
                  <a:pt x="6142" y="5806"/>
                  <a:pt x="6142" y="1702"/>
                </a:cubicBezTo>
                <a:lnTo>
                  <a:pt x="6142" y="0"/>
                </a:lnTo>
                <a:lnTo>
                  <a:pt x="5502" y="0"/>
                </a:lnTo>
                <a:cubicBezTo>
                  <a:pt x="5518" y="105"/>
                  <a:pt x="5533" y="1134"/>
                  <a:pt x="5538" y="3228"/>
                </a:cubicBezTo>
                <a:cubicBezTo>
                  <a:pt x="5542" y="5178"/>
                  <a:pt x="5558" y="6607"/>
                  <a:pt x="5575" y="6695"/>
                </a:cubicBezTo>
                <a:cubicBezTo>
                  <a:pt x="5596" y="6802"/>
                  <a:pt x="5571" y="6946"/>
                  <a:pt x="5485" y="7195"/>
                </a:cubicBezTo>
                <a:cubicBezTo>
                  <a:pt x="5377" y="7510"/>
                  <a:pt x="5366" y="7598"/>
                  <a:pt x="5366" y="8087"/>
                </a:cubicBezTo>
                <a:cubicBezTo>
                  <a:pt x="5366" y="8700"/>
                  <a:pt x="5397" y="8824"/>
                  <a:pt x="5545" y="8826"/>
                </a:cubicBezTo>
                <a:cubicBezTo>
                  <a:pt x="5645" y="8828"/>
                  <a:pt x="5650" y="8848"/>
                  <a:pt x="5650" y="9267"/>
                </a:cubicBezTo>
                <a:lnTo>
                  <a:pt x="5650" y="9707"/>
                </a:lnTo>
                <a:lnTo>
                  <a:pt x="5441" y="9746"/>
                </a:lnTo>
                <a:cubicBezTo>
                  <a:pt x="5303" y="9771"/>
                  <a:pt x="5215" y="9851"/>
                  <a:pt x="5180" y="9982"/>
                </a:cubicBezTo>
                <a:cubicBezTo>
                  <a:pt x="5137" y="10147"/>
                  <a:pt x="5126" y="10154"/>
                  <a:pt x="5113" y="10010"/>
                </a:cubicBezTo>
                <a:cubicBezTo>
                  <a:pt x="5104" y="9914"/>
                  <a:pt x="5100" y="6076"/>
                  <a:pt x="5104" y="1482"/>
                </a:cubicBezTo>
                <a:lnTo>
                  <a:pt x="5105" y="0"/>
                </a:lnTo>
                <a:lnTo>
                  <a:pt x="5089" y="0"/>
                </a:lnTo>
                <a:cubicBezTo>
                  <a:pt x="5093" y="3738"/>
                  <a:pt x="5089" y="6904"/>
                  <a:pt x="5080" y="7006"/>
                </a:cubicBezTo>
                <a:cubicBezTo>
                  <a:pt x="5067" y="7154"/>
                  <a:pt x="5052" y="7130"/>
                  <a:pt x="5008" y="6884"/>
                </a:cubicBezTo>
                <a:cubicBezTo>
                  <a:pt x="4955" y="6589"/>
                  <a:pt x="4949" y="6583"/>
                  <a:pt x="4895" y="6790"/>
                </a:cubicBezTo>
                <a:cubicBezTo>
                  <a:pt x="4831" y="7034"/>
                  <a:pt x="4677" y="7080"/>
                  <a:pt x="4627" y="6868"/>
                </a:cubicBezTo>
                <a:cubicBezTo>
                  <a:pt x="4583" y="6682"/>
                  <a:pt x="4521" y="6857"/>
                  <a:pt x="4543" y="7104"/>
                </a:cubicBezTo>
                <a:cubicBezTo>
                  <a:pt x="4577" y="7478"/>
                  <a:pt x="4562" y="11801"/>
                  <a:pt x="4526" y="11983"/>
                </a:cubicBezTo>
                <a:cubicBezTo>
                  <a:pt x="4487" y="12180"/>
                  <a:pt x="4481" y="12184"/>
                  <a:pt x="4387" y="12027"/>
                </a:cubicBezTo>
                <a:lnTo>
                  <a:pt x="4319" y="11913"/>
                </a:lnTo>
                <a:lnTo>
                  <a:pt x="4338" y="7509"/>
                </a:lnTo>
                <a:cubicBezTo>
                  <a:pt x="4351" y="4353"/>
                  <a:pt x="4347" y="3062"/>
                  <a:pt x="4323" y="2941"/>
                </a:cubicBezTo>
                <a:cubicBezTo>
                  <a:pt x="4306" y="2855"/>
                  <a:pt x="4300" y="1727"/>
                  <a:pt x="4298" y="0"/>
                </a:cubicBezTo>
                <a:lnTo>
                  <a:pt x="4283" y="0"/>
                </a:lnTo>
                <a:cubicBezTo>
                  <a:pt x="4283" y="2185"/>
                  <a:pt x="4278" y="3975"/>
                  <a:pt x="4267" y="4022"/>
                </a:cubicBezTo>
                <a:cubicBezTo>
                  <a:pt x="4226" y="4195"/>
                  <a:pt x="4149" y="3718"/>
                  <a:pt x="4121" y="3118"/>
                </a:cubicBezTo>
                <a:cubicBezTo>
                  <a:pt x="4087" y="2389"/>
                  <a:pt x="3967" y="2015"/>
                  <a:pt x="3777" y="2048"/>
                </a:cubicBezTo>
                <a:cubicBezTo>
                  <a:pt x="3519" y="2094"/>
                  <a:pt x="3457" y="2398"/>
                  <a:pt x="3430" y="3755"/>
                </a:cubicBezTo>
                <a:cubicBezTo>
                  <a:pt x="3417" y="4405"/>
                  <a:pt x="3396" y="4807"/>
                  <a:pt x="3372" y="4840"/>
                </a:cubicBezTo>
                <a:cubicBezTo>
                  <a:pt x="3352" y="4868"/>
                  <a:pt x="3328" y="4818"/>
                  <a:pt x="3320" y="4726"/>
                </a:cubicBezTo>
                <a:cubicBezTo>
                  <a:pt x="3313" y="4652"/>
                  <a:pt x="3313" y="2305"/>
                  <a:pt x="3314" y="0"/>
                </a:cubicBezTo>
                <a:lnTo>
                  <a:pt x="3287" y="0"/>
                </a:lnTo>
                <a:cubicBezTo>
                  <a:pt x="3285" y="3562"/>
                  <a:pt x="3273" y="6691"/>
                  <a:pt x="3261" y="6979"/>
                </a:cubicBezTo>
                <a:cubicBezTo>
                  <a:pt x="3249" y="7272"/>
                  <a:pt x="3249" y="7609"/>
                  <a:pt x="3262" y="7729"/>
                </a:cubicBezTo>
                <a:cubicBezTo>
                  <a:pt x="3293" y="8025"/>
                  <a:pt x="3298" y="8177"/>
                  <a:pt x="3279" y="8327"/>
                </a:cubicBezTo>
                <a:cubicBezTo>
                  <a:pt x="3270" y="8396"/>
                  <a:pt x="3259" y="9068"/>
                  <a:pt x="3255" y="9821"/>
                </a:cubicBezTo>
                <a:cubicBezTo>
                  <a:pt x="3249" y="11065"/>
                  <a:pt x="3211" y="11745"/>
                  <a:pt x="3174" y="11268"/>
                </a:cubicBezTo>
                <a:cubicBezTo>
                  <a:pt x="3167" y="11170"/>
                  <a:pt x="3153" y="9113"/>
                  <a:pt x="3143" y="6695"/>
                </a:cubicBezTo>
                <a:cubicBezTo>
                  <a:pt x="3143" y="6514"/>
                  <a:pt x="3141" y="6310"/>
                  <a:pt x="3141" y="6118"/>
                </a:cubicBezTo>
                <a:cubicBezTo>
                  <a:pt x="3153" y="9645"/>
                  <a:pt x="3150" y="11278"/>
                  <a:pt x="3128" y="11335"/>
                </a:cubicBezTo>
                <a:cubicBezTo>
                  <a:pt x="3066" y="11496"/>
                  <a:pt x="3037" y="10746"/>
                  <a:pt x="3037" y="9023"/>
                </a:cubicBezTo>
                <a:cubicBezTo>
                  <a:pt x="3037" y="7634"/>
                  <a:pt x="3028" y="7257"/>
                  <a:pt x="2992" y="7132"/>
                </a:cubicBezTo>
                <a:cubicBezTo>
                  <a:pt x="2967" y="7046"/>
                  <a:pt x="2947" y="6901"/>
                  <a:pt x="2947" y="6806"/>
                </a:cubicBezTo>
                <a:cubicBezTo>
                  <a:pt x="2947" y="6578"/>
                  <a:pt x="2904" y="6582"/>
                  <a:pt x="2858" y="6817"/>
                </a:cubicBezTo>
                <a:cubicBezTo>
                  <a:pt x="2816" y="7029"/>
                  <a:pt x="2704" y="7067"/>
                  <a:pt x="2626" y="6892"/>
                </a:cubicBezTo>
                <a:cubicBezTo>
                  <a:pt x="2597" y="6828"/>
                  <a:pt x="2553" y="6750"/>
                  <a:pt x="2529" y="6719"/>
                </a:cubicBezTo>
                <a:cubicBezTo>
                  <a:pt x="2490" y="6670"/>
                  <a:pt x="2486" y="6148"/>
                  <a:pt x="2499" y="2662"/>
                </a:cubicBezTo>
                <a:lnTo>
                  <a:pt x="2509" y="0"/>
                </a:lnTo>
                <a:lnTo>
                  <a:pt x="1906" y="0"/>
                </a:lnTo>
                <a:cubicBezTo>
                  <a:pt x="1905" y="43"/>
                  <a:pt x="1907" y="394"/>
                  <a:pt x="1906" y="401"/>
                </a:cubicBezTo>
                <a:cubicBezTo>
                  <a:pt x="1899" y="462"/>
                  <a:pt x="1892" y="1901"/>
                  <a:pt x="1890" y="3601"/>
                </a:cubicBezTo>
                <a:lnTo>
                  <a:pt x="1887" y="6695"/>
                </a:lnTo>
                <a:lnTo>
                  <a:pt x="1813" y="6723"/>
                </a:lnTo>
                <a:cubicBezTo>
                  <a:pt x="1772" y="6740"/>
                  <a:pt x="1684" y="6784"/>
                  <a:pt x="1618" y="6817"/>
                </a:cubicBezTo>
                <a:cubicBezTo>
                  <a:pt x="1553" y="6851"/>
                  <a:pt x="1468" y="6824"/>
                  <a:pt x="1431" y="6758"/>
                </a:cubicBezTo>
                <a:lnTo>
                  <a:pt x="1363" y="6640"/>
                </a:lnTo>
                <a:lnTo>
                  <a:pt x="1371" y="0"/>
                </a:lnTo>
                <a:lnTo>
                  <a:pt x="1351" y="0"/>
                </a:lnTo>
                <a:lnTo>
                  <a:pt x="1351" y="165"/>
                </a:lnTo>
                <a:cubicBezTo>
                  <a:pt x="1353" y="4033"/>
                  <a:pt x="1346" y="7756"/>
                  <a:pt x="1336" y="8441"/>
                </a:cubicBezTo>
                <a:cubicBezTo>
                  <a:pt x="1320" y="9628"/>
                  <a:pt x="1293" y="9927"/>
                  <a:pt x="1228" y="9652"/>
                </a:cubicBezTo>
                <a:cubicBezTo>
                  <a:pt x="1185" y="9469"/>
                  <a:pt x="1057" y="9408"/>
                  <a:pt x="1014" y="9550"/>
                </a:cubicBezTo>
                <a:cubicBezTo>
                  <a:pt x="994" y="9618"/>
                  <a:pt x="956" y="9638"/>
                  <a:pt x="930" y="9597"/>
                </a:cubicBezTo>
                <a:cubicBezTo>
                  <a:pt x="888" y="9530"/>
                  <a:pt x="885" y="8880"/>
                  <a:pt x="893" y="3562"/>
                </a:cubicBezTo>
                <a:cubicBezTo>
                  <a:pt x="896" y="1598"/>
                  <a:pt x="894" y="888"/>
                  <a:pt x="893" y="0"/>
                </a:cubicBezTo>
                <a:lnTo>
                  <a:pt x="637" y="0"/>
                </a:lnTo>
                <a:close/>
                <a:moveTo>
                  <a:pt x="7023" y="456"/>
                </a:moveTo>
                <a:cubicBezTo>
                  <a:pt x="7024" y="400"/>
                  <a:pt x="7024" y="342"/>
                  <a:pt x="7024" y="287"/>
                </a:cubicBezTo>
                <a:lnTo>
                  <a:pt x="7023" y="287"/>
                </a:lnTo>
                <a:lnTo>
                  <a:pt x="7023" y="456"/>
                </a:lnTo>
                <a:close/>
                <a:moveTo>
                  <a:pt x="7024" y="287"/>
                </a:moveTo>
                <a:lnTo>
                  <a:pt x="7283" y="252"/>
                </a:lnTo>
                <a:lnTo>
                  <a:pt x="7544" y="216"/>
                </a:lnTo>
                <a:lnTo>
                  <a:pt x="7545" y="0"/>
                </a:lnTo>
                <a:lnTo>
                  <a:pt x="7025" y="0"/>
                </a:lnTo>
                <a:cubicBezTo>
                  <a:pt x="7025" y="88"/>
                  <a:pt x="7025" y="194"/>
                  <a:pt x="7024" y="287"/>
                </a:cubicBezTo>
                <a:close/>
                <a:moveTo>
                  <a:pt x="3106" y="0"/>
                </a:moveTo>
                <a:cubicBezTo>
                  <a:pt x="3110" y="361"/>
                  <a:pt x="3114" y="688"/>
                  <a:pt x="3118" y="1380"/>
                </a:cubicBezTo>
                <a:cubicBezTo>
                  <a:pt x="3116" y="918"/>
                  <a:pt x="3113" y="480"/>
                  <a:pt x="3111" y="0"/>
                </a:cubicBezTo>
                <a:lnTo>
                  <a:pt x="3106" y="0"/>
                </a:lnTo>
                <a:close/>
                <a:moveTo>
                  <a:pt x="5378" y="0"/>
                </a:moveTo>
                <a:cubicBezTo>
                  <a:pt x="5377" y="373"/>
                  <a:pt x="5375" y="603"/>
                  <a:pt x="5374" y="1026"/>
                </a:cubicBezTo>
                <a:cubicBezTo>
                  <a:pt x="5362" y="5624"/>
                  <a:pt x="5366" y="6526"/>
                  <a:pt x="5399" y="6479"/>
                </a:cubicBezTo>
                <a:cubicBezTo>
                  <a:pt x="5432" y="6434"/>
                  <a:pt x="5444" y="5754"/>
                  <a:pt x="5456" y="3196"/>
                </a:cubicBezTo>
                <a:cubicBezTo>
                  <a:pt x="5465" y="1111"/>
                  <a:pt x="5481" y="95"/>
                  <a:pt x="5498" y="0"/>
                </a:cubicBezTo>
                <a:lnTo>
                  <a:pt x="5378" y="0"/>
                </a:lnTo>
                <a:close/>
                <a:moveTo>
                  <a:pt x="17912" y="0"/>
                </a:moveTo>
                <a:lnTo>
                  <a:pt x="17960" y="8"/>
                </a:lnTo>
                <a:cubicBezTo>
                  <a:pt x="18103" y="31"/>
                  <a:pt x="18225" y="60"/>
                  <a:pt x="18229" y="75"/>
                </a:cubicBezTo>
                <a:cubicBezTo>
                  <a:pt x="18229" y="75"/>
                  <a:pt x="18228" y="3"/>
                  <a:pt x="18229" y="0"/>
                </a:cubicBezTo>
                <a:lnTo>
                  <a:pt x="17912" y="0"/>
                </a:lnTo>
                <a:close/>
                <a:moveTo>
                  <a:pt x="18253" y="425"/>
                </a:moveTo>
                <a:cubicBezTo>
                  <a:pt x="18248" y="396"/>
                  <a:pt x="18245" y="531"/>
                  <a:pt x="18244" y="790"/>
                </a:cubicBezTo>
                <a:cubicBezTo>
                  <a:pt x="18244" y="1136"/>
                  <a:pt x="18250" y="1295"/>
                  <a:pt x="18258" y="1140"/>
                </a:cubicBezTo>
                <a:cubicBezTo>
                  <a:pt x="18265" y="986"/>
                  <a:pt x="18264" y="702"/>
                  <a:pt x="18258" y="511"/>
                </a:cubicBezTo>
                <a:cubicBezTo>
                  <a:pt x="18256" y="463"/>
                  <a:pt x="18254" y="434"/>
                  <a:pt x="18253" y="425"/>
                </a:cubicBezTo>
                <a:close/>
                <a:moveTo>
                  <a:pt x="17030" y="9318"/>
                </a:moveTo>
                <a:cubicBezTo>
                  <a:pt x="17028" y="9308"/>
                  <a:pt x="17026" y="9362"/>
                  <a:pt x="17025" y="9416"/>
                </a:cubicBezTo>
                <a:cubicBezTo>
                  <a:pt x="17025" y="9417"/>
                  <a:pt x="17025" y="9419"/>
                  <a:pt x="17025" y="9420"/>
                </a:cubicBezTo>
                <a:cubicBezTo>
                  <a:pt x="17023" y="9514"/>
                  <a:pt x="17022" y="9661"/>
                  <a:pt x="17022" y="9896"/>
                </a:cubicBezTo>
                <a:cubicBezTo>
                  <a:pt x="17022" y="10155"/>
                  <a:pt x="17024" y="10337"/>
                  <a:pt x="17026" y="10423"/>
                </a:cubicBezTo>
                <a:cubicBezTo>
                  <a:pt x="17026" y="10423"/>
                  <a:pt x="17026" y="10426"/>
                  <a:pt x="17026" y="10427"/>
                </a:cubicBezTo>
                <a:cubicBezTo>
                  <a:pt x="17027" y="10467"/>
                  <a:pt x="17028" y="10486"/>
                  <a:pt x="17030" y="10478"/>
                </a:cubicBezTo>
                <a:cubicBezTo>
                  <a:pt x="17031" y="10469"/>
                  <a:pt x="17033" y="10432"/>
                  <a:pt x="17034" y="10368"/>
                </a:cubicBezTo>
                <a:cubicBezTo>
                  <a:pt x="17041" y="10108"/>
                  <a:pt x="17041" y="9683"/>
                  <a:pt x="17034" y="9424"/>
                </a:cubicBezTo>
                <a:cubicBezTo>
                  <a:pt x="17033" y="9359"/>
                  <a:pt x="17031" y="9326"/>
                  <a:pt x="17030" y="9318"/>
                </a:cubicBezTo>
                <a:close/>
                <a:moveTo>
                  <a:pt x="15294" y="19253"/>
                </a:moveTo>
                <a:lnTo>
                  <a:pt x="15287" y="20318"/>
                </a:lnTo>
                <a:cubicBezTo>
                  <a:pt x="15283" y="20905"/>
                  <a:pt x="15273" y="21459"/>
                  <a:pt x="15266" y="21545"/>
                </a:cubicBezTo>
                <a:cubicBezTo>
                  <a:pt x="15263" y="21571"/>
                  <a:pt x="15246" y="21581"/>
                  <a:pt x="15237" y="21600"/>
                </a:cubicBezTo>
                <a:lnTo>
                  <a:pt x="15533" y="21600"/>
                </a:lnTo>
                <a:lnTo>
                  <a:pt x="15525" y="21073"/>
                </a:lnTo>
                <a:cubicBezTo>
                  <a:pt x="15521" y="20762"/>
                  <a:pt x="15508" y="20422"/>
                  <a:pt x="15498" y="20318"/>
                </a:cubicBezTo>
                <a:cubicBezTo>
                  <a:pt x="15488" y="20215"/>
                  <a:pt x="15478" y="19935"/>
                  <a:pt x="15477" y="19693"/>
                </a:cubicBezTo>
                <a:cubicBezTo>
                  <a:pt x="15474" y="19291"/>
                  <a:pt x="15466" y="19253"/>
                  <a:pt x="15384" y="19253"/>
                </a:cubicBezTo>
                <a:lnTo>
                  <a:pt x="15294" y="19253"/>
                </a:lnTo>
                <a:close/>
                <a:moveTo>
                  <a:pt x="12564" y="21474"/>
                </a:moveTo>
                <a:cubicBezTo>
                  <a:pt x="12552" y="21474"/>
                  <a:pt x="12539" y="21502"/>
                  <a:pt x="12524" y="21557"/>
                </a:cubicBezTo>
                <a:cubicBezTo>
                  <a:pt x="12516" y="21583"/>
                  <a:pt x="12511" y="21585"/>
                  <a:pt x="12505" y="21600"/>
                </a:cubicBezTo>
                <a:lnTo>
                  <a:pt x="12636" y="21600"/>
                </a:lnTo>
                <a:cubicBezTo>
                  <a:pt x="12625" y="21585"/>
                  <a:pt x="12604" y="21574"/>
                  <a:pt x="12599" y="21557"/>
                </a:cubicBezTo>
                <a:cubicBezTo>
                  <a:pt x="12586" y="21502"/>
                  <a:pt x="12576" y="21475"/>
                  <a:pt x="12564" y="21474"/>
                </a:cubicBezTo>
                <a:close/>
                <a:moveTo>
                  <a:pt x="13130" y="21478"/>
                </a:moveTo>
                <a:cubicBezTo>
                  <a:pt x="13118" y="21477"/>
                  <a:pt x="13106" y="21502"/>
                  <a:pt x="13092" y="21557"/>
                </a:cubicBezTo>
                <a:cubicBezTo>
                  <a:pt x="13088" y="21574"/>
                  <a:pt x="13068" y="21585"/>
                  <a:pt x="13057" y="21600"/>
                </a:cubicBezTo>
                <a:lnTo>
                  <a:pt x="13195" y="21600"/>
                </a:lnTo>
                <a:cubicBezTo>
                  <a:pt x="13188" y="21587"/>
                  <a:pt x="13176" y="21580"/>
                  <a:pt x="13172" y="21565"/>
                </a:cubicBezTo>
                <a:cubicBezTo>
                  <a:pt x="13155" y="21506"/>
                  <a:pt x="13142" y="21479"/>
                  <a:pt x="13130" y="214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" name="Imagen 6" descr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61494" y="4394951"/>
            <a:ext cx="1106346" cy="1260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Picture 4" descr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548" y="3202937"/>
            <a:ext cx="1146725" cy="1434485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DIAGNOSTIC…"/>
          <p:cNvSpPr txBox="1"/>
          <p:nvPr/>
        </p:nvSpPr>
        <p:spPr>
          <a:xfrm>
            <a:off x="135148" y="6201092"/>
            <a:ext cx="114657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 b="1">
                <a:latin typeface="+mj-lt"/>
                <a:ea typeface="+mj-ea"/>
                <a:cs typeface="+mj-cs"/>
                <a:sym typeface="Helvetica"/>
              </a:defRPr>
            </a:pPr>
            <a:r>
              <a:t>DIAGNOSTIC</a:t>
            </a:r>
          </a:p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VESSELS</a:t>
            </a:r>
          </a:p>
        </p:txBody>
      </p:sp>
      <p:sp>
        <p:nvSpPr>
          <p:cNvPr id="85" name="QUADRUPOLES"/>
          <p:cNvSpPr txBox="1"/>
          <p:nvPr/>
        </p:nvSpPr>
        <p:spPr>
          <a:xfrm>
            <a:off x="1410122" y="6455092"/>
            <a:ext cx="1622970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QUADRUPOLES</a:t>
            </a:r>
          </a:p>
        </p:txBody>
      </p:sp>
      <p:sp>
        <p:nvSpPr>
          <p:cNvPr id="86" name="BUNCHERS &amp;…"/>
          <p:cNvSpPr txBox="1"/>
          <p:nvPr/>
        </p:nvSpPr>
        <p:spPr>
          <a:xfrm>
            <a:off x="3150979" y="6124892"/>
            <a:ext cx="1780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BUNCHERS &amp;</a:t>
            </a:r>
          </a:p>
          <a:p>
            <a:pPr algn="ctr"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RF COUPLER</a:t>
            </a:r>
          </a:p>
        </p:txBody>
      </p:sp>
      <p:sp>
        <p:nvSpPr>
          <p:cNvPr id="87" name="ProtonBeam…"/>
          <p:cNvSpPr txBox="1"/>
          <p:nvPr/>
        </p:nvSpPr>
        <p:spPr>
          <a:xfrm>
            <a:off x="5070266" y="6277292"/>
            <a:ext cx="125936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500" b="1">
                <a:latin typeface="+mj-lt"/>
                <a:ea typeface="+mj-ea"/>
                <a:cs typeface="+mj-cs"/>
                <a:sym typeface="Helvetica"/>
              </a:defRPr>
            </a:pPr>
            <a:r>
              <a:t>ProtonBeam</a:t>
            </a:r>
          </a:p>
          <a:p>
            <a:pPr algn="ctr"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t>Instrumentation</a:t>
            </a:r>
          </a:p>
        </p:txBody>
      </p:sp>
      <p:pic>
        <p:nvPicPr>
          <p:cNvPr id="88" name="Image" descr="Image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269" y="4515186"/>
            <a:ext cx="1622970" cy="1870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age" descr="Imag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7935" y="3202937"/>
            <a:ext cx="1607223" cy="126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" descr="Image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476" y="3198126"/>
            <a:ext cx="1182826" cy="1451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" descr="Image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10" y="5441436"/>
            <a:ext cx="1270271" cy="7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" descr="Image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046" y="4307999"/>
            <a:ext cx="1270271" cy="10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" descr="Image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42" y="4708387"/>
            <a:ext cx="1200556" cy="7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FAST CHOPPER"/>
          <p:cNvSpPr txBox="1"/>
          <p:nvPr/>
        </p:nvSpPr>
        <p:spPr>
          <a:xfrm>
            <a:off x="6574433" y="6366192"/>
            <a:ext cx="233449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1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FAST CHOPPER</a:t>
            </a:r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864" y="807605"/>
            <a:ext cx="484617" cy="48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7308" y="4394638"/>
            <a:ext cx="652217" cy="126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" descr="Image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140" y="5561076"/>
            <a:ext cx="1259360" cy="688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6" y="4689439"/>
            <a:ext cx="1172657" cy="94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19" descr="Picture 1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1" y="5703209"/>
            <a:ext cx="1207766" cy="48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312" y="3198126"/>
            <a:ext cx="1818734" cy="1143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047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83"/>
            <a:ext cx="7488832" cy="691513"/>
          </a:xfrm>
        </p:spPr>
        <p:txBody>
          <a:bodyPr>
            <a:normAutofit/>
          </a:bodyPr>
          <a:lstStyle/>
          <a:p>
            <a:r>
              <a:rPr lang="en-US" sz="2400" dirty="0"/>
              <a:t>Accelerator Systems (sub-) Project (ACCSYS) – </a:t>
            </a:r>
            <a:r>
              <a:rPr lang="en-US" sz="2400" i="1" dirty="0"/>
              <a:t>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95728" y="6597353"/>
            <a:ext cx="2448272" cy="260648"/>
          </a:xfrm>
        </p:spPr>
        <p:txBody>
          <a:bodyPr/>
          <a:lstStyle/>
          <a:p>
            <a:pPr algn="l"/>
            <a:r>
              <a:rPr lang="sv-SE" sz="900" dirty="0">
                <a:solidFill>
                  <a:prstClr val="black">
                    <a:tint val="75000"/>
                  </a:prstClr>
                </a:solidFill>
              </a:rPr>
              <a:t> 2018-01-01 / C Prabert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9166" y="622275"/>
          <a:ext cx="4758858" cy="6261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4727">
                <a:tc>
                  <a:txBody>
                    <a:bodyPr/>
                    <a:lstStyle/>
                    <a:p>
                      <a:pPr algn="l"/>
                      <a:r>
                        <a:rPr lang="en-GB" sz="800" noProof="0" dirty="0"/>
                        <a:t>WBS/</a:t>
                      </a:r>
                      <a:r>
                        <a:rPr lang="en-GB" sz="800" b="0" noProof="0" dirty="0">
                          <a:solidFill>
                            <a:schemeClr val="bg1"/>
                          </a:solidFill>
                        </a:rPr>
                        <a:t>WP</a:t>
                      </a:r>
                      <a:r>
                        <a:rPr lang="en-GB" sz="800" b="0" baseline="0" noProof="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GB" sz="6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/>
                        <a:t>TITLE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/>
                        <a:t>LEADER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EXT.</a:t>
                      </a:r>
                      <a:r>
                        <a:rPr lang="en-GB" sz="800" noProof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 sz="800" baseline="0" noProof="0" dirty="0">
                          <a:solidFill>
                            <a:srgbClr val="FFFFFF"/>
                          </a:solidFill>
                        </a:rPr>
                        <a:t>WP</a:t>
                      </a:r>
                      <a:endParaRPr lang="en-GB" sz="800" noProof="0" dirty="0">
                        <a:solidFill>
                          <a:srgbClr val="FFFF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 dirty="0"/>
                        <a:t>DEPUTY WP LEADER for </a:t>
                      </a: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EXTERNAL</a:t>
                      </a:r>
                      <a:r>
                        <a:rPr lang="en-GB" sz="800" baseline="0" noProof="0" dirty="0">
                          <a:solidFill>
                            <a:schemeClr val="bg1"/>
                          </a:solidFill>
                        </a:rPr>
                        <a:t> WPS</a:t>
                      </a:r>
                      <a:endParaRPr lang="en-GB" sz="8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/>
                        <a:t>PCC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74">
                <a:tc>
                  <a:txBody>
                    <a:bodyPr/>
                    <a:lstStyle/>
                    <a:p>
                      <a:r>
                        <a:rPr lang="en-GB" sz="800" b="1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="1" noProof="0">
                          <a:solidFill>
                            <a:schemeClr val="tx1"/>
                          </a:solidFill>
                        </a:rPr>
                        <a:t>ACCSYS</a:t>
                      </a:r>
                    </a:p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="1" noProof="0" dirty="0">
                          <a:solidFill>
                            <a:schemeClr val="tx1"/>
                          </a:solidFill>
                        </a:rPr>
                        <a:t>M. LINDROOS</a:t>
                      </a:r>
                    </a:p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J.G. WEISEND II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110100001 &amp;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110100002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ACCELERATOR PHYSICS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M. ESHRAQI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67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S. GAMMINO </a:t>
                      </a:r>
                      <a:r>
                        <a:rPr lang="en-GB" sz="800" kern="1200" noProof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800" noProof="0">
                        <a:solidFill>
                          <a:srgbClr val="FFFF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GB" sz="80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SARGSYAN</a:t>
                      </a:r>
                      <a:endParaRPr lang="en-GB" sz="800" i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SPOKE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G.</a:t>
                      </a:r>
                      <a:r>
                        <a:rPr lang="en-GB" sz="800" kern="1200" baseline="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OLRY</a:t>
                      </a:r>
                      <a:r>
                        <a:rPr lang="en-GB" sz="8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8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0000FF"/>
                          </a:solidFill>
                        </a:rPr>
                        <a:t>P. BOSLAND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BEAM DELIVERY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0000FF"/>
                          </a:solidFill>
                        </a:rPr>
                        <a:t>S. </a:t>
                      </a:r>
                      <a:r>
                        <a:rPr lang="en-GB" sz="8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GB" sz="800" noProof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BEAM DIAGNOSTICS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SHEA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RF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JENSEN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110800001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357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11.09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i="1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used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11.10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W. HEES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111000001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CRYOGENICS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P. ARNOLD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111100001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111200001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SAFETY &amp; OPS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L. TCHELIDZE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111300001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111400001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F. JENSEN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111500001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A. LUNDMARK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111600001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069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POWER CONVERTERS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C. MARTINS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111700001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4671"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11.18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ENGINEERING RESOURCES 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119900001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11.98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GENERAL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INSTALLATION SUPPORT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H.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DANARED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119800001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8083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11.99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88024" y="3140968"/>
            <a:ext cx="4320480" cy="2448272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GB" sz="1000" b="1" dirty="0"/>
              <a:t>Accelerator (Project) Management Team (AccMT) – meets weekly:</a:t>
            </a:r>
          </a:p>
          <a:p>
            <a:pPr marL="179388" indent="-179388" defTabSz="913246">
              <a:defRPr/>
            </a:pPr>
            <a:r>
              <a:rPr lang="en-GB" sz="1000" dirty="0"/>
              <a:t>Mats Lindroos:  </a:t>
            </a:r>
            <a:r>
              <a:rPr lang="en-GB" sz="1000" i="1" dirty="0"/>
              <a:t>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Caroline </a:t>
            </a:r>
            <a:r>
              <a:rPr lang="en-GB" sz="1000" dirty="0" err="1"/>
              <a:t>Prabert</a:t>
            </a:r>
            <a:r>
              <a:rPr lang="en-GB" sz="1000" dirty="0"/>
              <a:t>:  </a:t>
            </a:r>
            <a:r>
              <a:rPr lang="en-GB" sz="1000" i="1" dirty="0"/>
              <a:t>Administration</a:t>
            </a:r>
          </a:p>
          <a:p>
            <a:pPr marL="179388" indent="-179388" defTabSz="913246">
              <a:defRPr/>
            </a:pPr>
            <a:r>
              <a:rPr lang="en-GB" sz="1000" dirty="0"/>
              <a:t>John Weisend II:  </a:t>
            </a:r>
            <a:r>
              <a:rPr lang="en-GB" sz="1000" i="1" dirty="0"/>
              <a:t>Dep. </a:t>
            </a:r>
            <a:r>
              <a:rPr lang="en-GB" sz="1000" i="1" dirty="0" err="1"/>
              <a:t>Proj</a:t>
            </a:r>
            <a:r>
              <a:rPr lang="en-GB" sz="1000" i="1" dirty="0"/>
              <a:t> Leader (WP 1) &amp; STS (WPs 11,12,15,16)</a:t>
            </a:r>
          </a:p>
          <a:p>
            <a:pPr marL="179388" indent="-179388" defTabSz="913246">
              <a:defRPr/>
            </a:pPr>
            <a:r>
              <a:rPr lang="en-GB" sz="1000" dirty="0"/>
              <a:t>Lena </a:t>
            </a:r>
            <a:r>
              <a:rPr lang="en-GB" sz="1000" dirty="0" err="1"/>
              <a:t>Gunnarsson</a:t>
            </a:r>
            <a:r>
              <a:rPr lang="en-GB" sz="1000" dirty="0"/>
              <a:t>  &amp;  Magnus </a:t>
            </a:r>
            <a:r>
              <a:rPr lang="en-GB" sz="1000" dirty="0" err="1"/>
              <a:t>Israelsson</a:t>
            </a:r>
            <a:r>
              <a:rPr lang="en-GB" sz="1000" dirty="0"/>
              <a:t>:  </a:t>
            </a:r>
            <a:r>
              <a:rPr lang="en-GB" sz="1000" i="1" dirty="0"/>
              <a:t>Project Planners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 err="1"/>
              <a:t>Lali</a:t>
            </a:r>
            <a:r>
              <a:rPr lang="en-GB" sz="1000" dirty="0"/>
              <a:t> </a:t>
            </a:r>
            <a:r>
              <a:rPr lang="en-GB" sz="1000" dirty="0" err="1"/>
              <a:t>Tchelidze</a:t>
            </a:r>
            <a:r>
              <a:rPr lang="en-GB" sz="1000" dirty="0"/>
              <a:t>:  </a:t>
            </a:r>
            <a:r>
              <a:rPr lang="en-GB" sz="1000" i="1" dirty="0"/>
              <a:t>Invited in 2018 for licensing</a:t>
            </a:r>
          </a:p>
          <a:p>
            <a:pPr marL="180975" indent="-180975" defTabSz="913246">
              <a:defRPr/>
            </a:pPr>
            <a:r>
              <a:rPr lang="en-GB" sz="1000" dirty="0"/>
              <a:t>Peo </a:t>
            </a:r>
            <a:r>
              <a:rPr lang="en-GB" sz="1000" dirty="0" err="1"/>
              <a:t>Gustafsson</a:t>
            </a:r>
            <a:r>
              <a:rPr lang="en-GB" sz="1000" dirty="0"/>
              <a:t>:  </a:t>
            </a:r>
            <a:r>
              <a:rPr lang="en-GB" sz="1000" i="1" dirty="0"/>
              <a:t>IKC coordination manager and infrastructure sub-project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Håkan Danared: </a:t>
            </a:r>
            <a:r>
              <a:rPr lang="en-GB" sz="1000" i="1" dirty="0"/>
              <a:t>Linac systems leader (WPs 3,4,5,6,14) and Installation coordinator (WPs 98,99)</a:t>
            </a:r>
          </a:p>
          <a:p>
            <a:pPr marL="179388" indent="-179388" defTabSz="913246">
              <a:defRPr/>
            </a:pPr>
            <a:r>
              <a:rPr lang="en-GB" sz="1000" dirty="0"/>
              <a:t>Andreas Jansson: </a:t>
            </a:r>
            <a:r>
              <a:rPr lang="en-GB" sz="1000" i="1" dirty="0"/>
              <a:t>Beam Physics, Diagnostics, </a:t>
            </a:r>
            <a:r>
              <a:rPr lang="en-GB" sz="1000" i="1" dirty="0" err="1"/>
              <a:t>Init</a:t>
            </a:r>
            <a:r>
              <a:rPr lang="en-GB" sz="1000" i="1" dirty="0"/>
              <a:t> ops planning </a:t>
            </a:r>
            <a:r>
              <a:rPr lang="en-GB" sz="1000" i="1" dirty="0" err="1"/>
              <a:t>mgr</a:t>
            </a:r>
            <a:r>
              <a:rPr lang="en-GB" sz="1000" i="1" dirty="0"/>
              <a:t> (WPs 2,7)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/>
              <a:t>Anders Sunesson:  </a:t>
            </a:r>
            <a:r>
              <a:rPr lang="en-GB" sz="1000" i="1" dirty="0"/>
              <a:t>RF power systems leader (WPs 8,17)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Note: </a:t>
            </a:r>
            <a:r>
              <a:rPr lang="en-GB" sz="1000" i="1" dirty="0"/>
              <a:t>Section Leaders (AD line) can be called to participate in AccMT meetings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88024" y="2276872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Technical Board (ATB) – meets quarterly:</a:t>
            </a:r>
          </a:p>
          <a:p>
            <a:pPr marL="179388" indent="-179388" defTabSz="913246">
              <a:defRPr/>
            </a:pPr>
            <a:r>
              <a:rPr lang="en-GB" sz="1000" dirty="0"/>
              <a:t>AccMT &amp; all WP leaders and deputies</a:t>
            </a:r>
          </a:p>
          <a:p>
            <a:pPr marL="179388" indent="-179388" defTabSz="913246">
              <a:defRPr/>
            </a:pPr>
            <a:r>
              <a:rPr lang="en-GB" sz="1000" dirty="0"/>
              <a:t>Reps of all contracted institutes if not already a WP leader</a:t>
            </a:r>
          </a:p>
          <a:p>
            <a:pPr marL="179388" indent="-179388" defTabSz="913246">
              <a:defRPr/>
            </a:pPr>
            <a:r>
              <a:rPr lang="en-GB" sz="1000" dirty="0"/>
              <a:t>ESS Machine Management Team members invited</a:t>
            </a:r>
          </a:p>
          <a:p>
            <a:pPr marL="0" indent="0" defTabSz="913246">
              <a:buNone/>
              <a:defRPr/>
            </a:pPr>
            <a:endParaRPr lang="en-GB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88024" y="1412776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GB" sz="1000" b="1" dirty="0"/>
              <a:t>Accelerator Collaboration Board (ACB) – meets twice annually:</a:t>
            </a:r>
          </a:p>
          <a:p>
            <a:pPr marL="179388" indent="-179388" defTabSz="913246">
              <a:defRPr/>
            </a:pPr>
            <a:r>
              <a:rPr lang="en-GB" sz="1000" dirty="0"/>
              <a:t>Reps from each IKC &amp; collaborating institute (one elected as chair)</a:t>
            </a:r>
          </a:p>
          <a:p>
            <a:pPr marL="179388" indent="-179388" defTabSz="913246">
              <a:defRPr/>
            </a:pPr>
            <a:r>
              <a:rPr lang="en-GB" sz="1000" dirty="0"/>
              <a:t>ESS Technical Director</a:t>
            </a:r>
          </a:p>
          <a:p>
            <a:pPr marL="179388" indent="-179388" defTabSz="913246">
              <a:defRPr/>
            </a:pPr>
            <a:r>
              <a:rPr lang="en-GB" sz="1000" dirty="0"/>
              <a:t>ACCSYS Sub-Project leader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8024" y="5661248"/>
            <a:ext cx="4320480" cy="10801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IKC coordination, IKC liaisons &amp; BrightNESS IKC ‘field coordination’:   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Peo </a:t>
            </a:r>
            <a:r>
              <a:rPr lang="en-GB" sz="1000" dirty="0" err="1"/>
              <a:t>Gustafsson</a:t>
            </a:r>
            <a:r>
              <a:rPr lang="en-GB" sz="1000" dirty="0"/>
              <a:t>:  </a:t>
            </a:r>
            <a:r>
              <a:rPr lang="en-GB" sz="1000" i="1" dirty="0"/>
              <a:t>IKC </a:t>
            </a:r>
            <a:r>
              <a:rPr lang="en-GB" sz="1000" i="1" dirty="0" err="1"/>
              <a:t>coord</a:t>
            </a:r>
            <a:r>
              <a:rPr lang="en-GB" sz="1000" i="1" dirty="0"/>
              <a:t> </a:t>
            </a:r>
            <a:r>
              <a:rPr lang="en-GB" sz="1000" i="1" dirty="0" err="1"/>
              <a:t>mgr</a:t>
            </a:r>
            <a:r>
              <a:rPr lang="en-GB" sz="1000" dirty="0"/>
              <a:t>	Ebbe Malmstedt (C): </a:t>
            </a:r>
            <a:r>
              <a:rPr lang="en-GB" sz="1000" i="1" dirty="0"/>
              <a:t>assists overall IKC </a:t>
            </a:r>
            <a:r>
              <a:rPr lang="en-GB" sz="1000" i="1" dirty="0" err="1"/>
              <a:t>coord</a:t>
            </a:r>
            <a:r>
              <a:rPr lang="en-GB" sz="1000" i="1" dirty="0"/>
              <a:t> 		and risk manager at AD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Georg Hulla:  </a:t>
            </a:r>
            <a:r>
              <a:rPr lang="en-GB" sz="1000" i="1" dirty="0"/>
              <a:t>for WP 3 IKC		</a:t>
            </a:r>
            <a:r>
              <a:rPr lang="en-GB" sz="1000" dirty="0"/>
              <a:t>Felix Schlander: </a:t>
            </a:r>
            <a:r>
              <a:rPr lang="en-GB" sz="1000" i="1" dirty="0"/>
              <a:t>for WP 4 &amp; WP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Frank Hellström (C):  </a:t>
            </a:r>
            <a:r>
              <a:rPr lang="en-GB" sz="1000" i="1" dirty="0"/>
              <a:t>for WP 3 IKC </a:t>
            </a:r>
            <a:r>
              <a:rPr lang="en-GB" sz="1000" dirty="0"/>
              <a:t>	Nuno Elias: </a:t>
            </a:r>
            <a:r>
              <a:rPr lang="en-GB" sz="1000" i="1" dirty="0"/>
              <a:t>for</a:t>
            </a:r>
            <a:r>
              <a:rPr lang="en-GB" sz="1000" dirty="0"/>
              <a:t> </a:t>
            </a:r>
            <a:r>
              <a:rPr lang="en-GB" sz="1000" i="1" dirty="0"/>
              <a:t>WP 4 &amp; WP 5 IKC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i="1" dirty="0"/>
              <a:t>		</a:t>
            </a:r>
            <a:r>
              <a:rPr lang="en-GB" sz="1000" dirty="0"/>
              <a:t>Fredrik Håkansson (C): </a:t>
            </a:r>
            <a:r>
              <a:rPr lang="en-GB" sz="1000" i="1" dirty="0"/>
              <a:t>for WP 4 &amp;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		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7068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90526" y="2842379"/>
            <a:ext cx="1702" cy="3305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62" idx="3"/>
            <a:endCxn id="11" idx="1"/>
          </p:cNvCxnSpPr>
          <p:nvPr/>
        </p:nvCxnSpPr>
        <p:spPr>
          <a:xfrm>
            <a:off x="3719820" y="2300992"/>
            <a:ext cx="1151930" cy="1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>
            <a:off x="4276052" y="1024188"/>
            <a:ext cx="14864" cy="244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736781" y="3901961"/>
            <a:ext cx="9528" cy="21237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1" y="0"/>
            <a:ext cx="7300163" cy="476672"/>
          </a:xfrm>
        </p:spPr>
        <p:txBody>
          <a:bodyPr>
            <a:normAutofit fontScale="90000"/>
          </a:bodyPr>
          <a:lstStyle/>
          <a:p>
            <a:r>
              <a:rPr lang="en-GB" sz="2429" dirty="0"/>
              <a:t>Accelerator Division</a:t>
            </a:r>
            <a:r>
              <a:rPr lang="en-GB" sz="2429" i="1" dirty="0"/>
              <a:t>– organigram for line org and In-kinds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2051720" cy="8072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929" dirty="0"/>
              <a:t>Head Count: 135 (2018-05-15)</a:t>
            </a:r>
          </a:p>
          <a:p>
            <a:r>
              <a:rPr lang="en-GB" sz="929" dirty="0">
                <a:solidFill>
                  <a:schemeClr val="bg1"/>
                </a:solidFill>
              </a:rPr>
              <a:t>87 employees</a:t>
            </a:r>
          </a:p>
          <a:p>
            <a:r>
              <a:rPr lang="en-GB" sz="929" dirty="0">
                <a:solidFill>
                  <a:srgbClr val="FFFF00"/>
                </a:solidFill>
              </a:rPr>
              <a:t>38 from </a:t>
            </a:r>
            <a:r>
              <a:rPr lang="en-GB" sz="929" dirty="0" err="1">
                <a:solidFill>
                  <a:srgbClr val="FFFF00"/>
                </a:solidFill>
              </a:rPr>
              <a:t>Eng</a:t>
            </a:r>
            <a:r>
              <a:rPr lang="en-GB" sz="929" dirty="0">
                <a:solidFill>
                  <a:srgbClr val="FFFF00"/>
                </a:solidFill>
              </a:rPr>
              <a:t>  &amp; </a:t>
            </a:r>
            <a:r>
              <a:rPr lang="en-GB" sz="929" dirty="0" err="1">
                <a:solidFill>
                  <a:srgbClr val="FFFF00"/>
                </a:solidFill>
              </a:rPr>
              <a:t>Integr</a:t>
            </a:r>
            <a:r>
              <a:rPr lang="en-GB" sz="929" dirty="0">
                <a:solidFill>
                  <a:srgbClr val="FFFF00"/>
                </a:solidFill>
              </a:rPr>
              <a:t> Support, Consultants, Students, Planners</a:t>
            </a:r>
          </a:p>
          <a:p>
            <a:r>
              <a:rPr lang="en-GB" sz="929" dirty="0"/>
              <a:t>13 In-kind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51521" y="6525345"/>
            <a:ext cx="2571714" cy="260648"/>
          </a:xfrm>
        </p:spPr>
        <p:txBody>
          <a:bodyPr/>
          <a:lstStyle/>
          <a:p>
            <a:pPr algn="l"/>
            <a:r>
              <a:rPr lang="sv-SE" sz="929" dirty="0">
                <a:solidFill>
                  <a:prstClr val="black">
                    <a:tint val="75000"/>
                  </a:prstClr>
                </a:solidFill>
              </a:rPr>
              <a:t>Caroline Prabert   2018-05-15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3538" y="512615"/>
            <a:ext cx="2292052" cy="4880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John Weisend II – Deputy (sub) Project Leader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420" y="924521"/>
            <a:ext cx="1078756" cy="50456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Inga Tejedor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WeiYing 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450" y="923239"/>
            <a:ext cx="1421961" cy="60349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Lena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Magnus Israelsson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Nicholas Evans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Diana Bergenholtz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1750" y="2149542"/>
            <a:ext cx="988318" cy="30668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Quality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Kent Wigren (C)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1750" y="1615474"/>
            <a:ext cx="122413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IKC Coordination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Peo Gustafsson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Ebbe Malmstedt (C)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22" y="2420286"/>
            <a:ext cx="1440160" cy="42210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Physics, Operations &amp; Beam Diagnostics</a:t>
            </a:r>
          </a:p>
          <a:p>
            <a:pPr algn="ctr"/>
            <a:r>
              <a:rPr lang="sv-SE" sz="643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6549" y="3474241"/>
            <a:ext cx="1440160" cy="42755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714" dirty="0">
                <a:solidFill>
                  <a:schemeClr val="bg1"/>
                </a:solidFill>
              </a:rPr>
              <a:t>Cecilia Maiano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0836" y="3473108"/>
            <a:ext cx="1440160" cy="30668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Radio Frequency Systems</a:t>
            </a:r>
          </a:p>
          <a:p>
            <a:pPr algn="ctr"/>
            <a:r>
              <a:rPr lang="sv-SE" sz="643" b="1" dirty="0">
                <a:solidFill>
                  <a:schemeClr val="bg1"/>
                </a:solidFill>
              </a:rPr>
              <a:t>Anders Sunesson- GL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5590" y="3469820"/>
            <a:ext cx="1440160" cy="4056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Specialized Technical Services</a:t>
            </a:r>
          </a:p>
          <a:p>
            <a:pPr algn="ctr"/>
            <a:r>
              <a:rPr lang="sv-SE" sz="643" b="1" dirty="0">
                <a:solidFill>
                  <a:schemeClr val="bg1"/>
                </a:solidFill>
              </a:rPr>
              <a:t>John Weisend II –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Gunilla Jacobsson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538" y="3014078"/>
            <a:ext cx="1296144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Mamad Eshraqi – SL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Renato de Prisco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YuanShuai Qin (S)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ZhiJun Wang (C)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538" y="4148468"/>
            <a:ext cx="1296144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Dmitri Gudkov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Elena </a:t>
            </a:r>
            <a:r>
              <a:rPr lang="sv-SE" sz="643" dirty="0" err="1">
                <a:solidFill>
                  <a:schemeClr val="bg1"/>
                </a:solidFill>
              </a:rPr>
              <a:t>Donegani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Thomas Grandsaert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Mehdi Mohammadnezhad (C)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8351" y="5526170"/>
            <a:ext cx="1348358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Superconducting RF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Paolo Pierini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Christine Darve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Felix Schlander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Saeid Pirani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Nuno Elias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Håkansson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Younguk Sohn (visitor until June 2018)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11962" y="4148468"/>
            <a:ext cx="1348358" cy="405624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Accelerator Integration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Vacant– SL</a:t>
            </a:r>
          </a:p>
          <a:p>
            <a:pPr lvl="0"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Alonso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3036" y="3978981"/>
            <a:ext cx="1247961" cy="102124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Power Converters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Carlos Martins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Petro Pohorilo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Anders Andersson (C)</a:t>
            </a:r>
          </a:p>
          <a:p>
            <a:pPr algn="ctr"/>
            <a:endParaRPr lang="sv-SE" sz="786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3036" y="5118769"/>
            <a:ext cx="1252649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RF Sources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Morten Jensen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Rihua Zeng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Montano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Bruno Lagoguez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Chiara Marrelli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Stevo Calic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de la Fuente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Christian Amstutz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Anirban</a:t>
            </a:r>
            <a:r>
              <a:rPr lang="sv-SE" sz="643" dirty="0">
                <a:solidFill>
                  <a:schemeClr val="bg1"/>
                </a:solidFill>
              </a:rPr>
              <a:t> Krishna </a:t>
            </a:r>
            <a:r>
              <a:rPr lang="sv-SE" sz="643" dirty="0" err="1">
                <a:solidFill>
                  <a:schemeClr val="bg1"/>
                </a:solidFill>
              </a:rPr>
              <a:t>Bhattachanyya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Linus </a:t>
            </a:r>
            <a:r>
              <a:rPr lang="sv-SE" sz="643" dirty="0" err="1">
                <a:solidFill>
                  <a:schemeClr val="bg1"/>
                </a:solidFill>
              </a:rPr>
              <a:t>Ternelius</a:t>
            </a:r>
            <a:r>
              <a:rPr lang="sv-SE" sz="643" dirty="0">
                <a:solidFill>
                  <a:schemeClr val="bg1"/>
                </a:solidFill>
              </a:rPr>
              <a:t> Svensson (2018-06-18)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45590" y="3983119"/>
            <a:ext cx="1315702" cy="1394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Cryogenics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Philipp Arnold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 Jurns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Xilong Wang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Johnny Råström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Romain Goncalves (2018-05-23)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Ila Sjöholm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Piotr Tereszkowski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Nilsson (C)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5590" y="5477421"/>
            <a:ext cx="1315702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Vacuum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Marcelo Juni Ferreira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Hilko Spoelstra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Simone Scolari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Christophe Jarrige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Fabio Ravelli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Kristell Barthélemy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Henric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Peter Ladd (C 50%)</a:t>
            </a:r>
          </a:p>
        </p:txBody>
      </p:sp>
      <p:cxnSp>
        <p:nvCxnSpPr>
          <p:cNvPr id="38" name="Straight Connector 37"/>
          <p:cNvCxnSpPr>
            <a:stCxn id="18" idx="0"/>
          </p:cNvCxnSpPr>
          <p:nvPr/>
        </p:nvCxnSpPr>
        <p:spPr>
          <a:xfrm flipV="1">
            <a:off x="6165670" y="3293034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709490" y="3273913"/>
            <a:ext cx="4456180" cy="19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0"/>
          </p:cNvCxnSpPr>
          <p:nvPr/>
        </p:nvCxnSpPr>
        <p:spPr>
          <a:xfrm flipV="1">
            <a:off x="774602" y="2215004"/>
            <a:ext cx="0" cy="20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</p:cNvCxnSpPr>
          <p:nvPr/>
        </p:nvCxnSpPr>
        <p:spPr>
          <a:xfrm flipV="1">
            <a:off x="2436629" y="3269064"/>
            <a:ext cx="0" cy="205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2" idx="1"/>
          </p:cNvCxnSpPr>
          <p:nvPr/>
        </p:nvCxnSpPr>
        <p:spPr>
          <a:xfrm flipH="1" flipV="1">
            <a:off x="93012" y="4943241"/>
            <a:ext cx="105526" cy="1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24" idx="1"/>
          </p:cNvCxnSpPr>
          <p:nvPr/>
        </p:nvCxnSpPr>
        <p:spPr>
          <a:xfrm flipH="1" flipV="1">
            <a:off x="1750676" y="4351271"/>
            <a:ext cx="61286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663291" y="3779785"/>
            <a:ext cx="0" cy="2070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5" idx="1"/>
          </p:cNvCxnSpPr>
          <p:nvPr/>
        </p:nvCxnSpPr>
        <p:spPr>
          <a:xfrm flipH="1" flipV="1">
            <a:off x="3663292" y="4489560"/>
            <a:ext cx="99744" cy="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3669947" y="5845639"/>
            <a:ext cx="99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803530" y="4633751"/>
            <a:ext cx="1348358" cy="80137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Front End &amp; Magnets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Edgar Sargsyan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Georg Hulla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Janet Schmidt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Richard Bebb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Hellström (C)</a:t>
            </a:r>
          </a:p>
          <a:p>
            <a:pPr algn="ctr"/>
            <a:r>
              <a:rPr lang="en-US" sz="643" dirty="0" err="1">
                <a:solidFill>
                  <a:srgbClr val="FFFF00"/>
                </a:solidFill>
              </a:rPr>
              <a:t>Saverio</a:t>
            </a:r>
            <a:r>
              <a:rPr lang="en-US" sz="643" dirty="0">
                <a:solidFill>
                  <a:srgbClr val="FFFF00"/>
                </a:solidFill>
              </a:rPr>
              <a:t> </a:t>
            </a:r>
            <a:r>
              <a:rPr lang="en-US" sz="643" dirty="0" err="1">
                <a:solidFill>
                  <a:srgbClr val="FFFF00"/>
                </a:solidFill>
              </a:rPr>
              <a:t>Ardovino</a:t>
            </a:r>
            <a:r>
              <a:rPr lang="en-US" sz="643" dirty="0">
                <a:solidFill>
                  <a:srgbClr val="FFFF00"/>
                </a:solidFill>
              </a:rPr>
              <a:t>  (C)  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44049" y="5180637"/>
            <a:ext cx="1348358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Utilities and Test Stand </a:t>
            </a:r>
            <a:r>
              <a:rPr lang="sv-SE" sz="643" b="1" i="1" dirty="0">
                <a:solidFill>
                  <a:schemeClr val="bg1"/>
                </a:solidFill>
              </a:rPr>
              <a:t>Wolfgang Hees -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 Lundmark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Evangelia Vaena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Frithiof Jensen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Owen Buchan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Steven McGlasson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Lars Rosberg 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Jörgen Jönsson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Akif Coku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Andreas Olenmark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Persson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Susanna Sjöström (C)</a:t>
            </a:r>
          </a:p>
          <a:p>
            <a:pPr algn="ctr"/>
            <a:r>
              <a:rPr lang="sv-SE" sz="643" dirty="0" err="1">
                <a:solidFill>
                  <a:srgbClr val="FFFF00"/>
                </a:solidFill>
              </a:rPr>
              <a:t>Weiming</a:t>
            </a:r>
            <a:r>
              <a:rPr lang="sv-SE" sz="643" dirty="0">
                <a:solidFill>
                  <a:srgbClr val="FFFF00"/>
                </a:solidFill>
              </a:rPr>
              <a:t> </a:t>
            </a:r>
            <a:r>
              <a:rPr lang="sv-SE" sz="643" dirty="0" err="1">
                <a:solidFill>
                  <a:srgbClr val="FFFF00"/>
                </a:solidFill>
              </a:rPr>
              <a:t>Yue</a:t>
            </a:r>
            <a:r>
              <a:rPr lang="sv-SE" sz="643" dirty="0">
                <a:solidFill>
                  <a:srgbClr val="FFFF00"/>
                </a:solidFill>
              </a:rPr>
              <a:t> (S) (2018-06-01)</a:t>
            </a:r>
          </a:p>
        </p:txBody>
      </p:sp>
      <p:cxnSp>
        <p:nvCxnSpPr>
          <p:cNvPr id="50" name="Straight Connector 49"/>
          <p:cNvCxnSpPr>
            <a:stCxn id="51" idx="1"/>
          </p:cNvCxnSpPr>
          <p:nvPr/>
        </p:nvCxnSpPr>
        <p:spPr>
          <a:xfrm flipH="1" flipV="1">
            <a:off x="1747222" y="5034410"/>
            <a:ext cx="56308" cy="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3" idx="1"/>
          </p:cNvCxnSpPr>
          <p:nvPr/>
        </p:nvCxnSpPr>
        <p:spPr>
          <a:xfrm>
            <a:off x="1754605" y="6025758"/>
            <a:ext cx="53746" cy="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94596" y="3511243"/>
            <a:ext cx="101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98538" y="5846412"/>
            <a:ext cx="1296144" cy="603499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Marc Munoz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Aurélien</a:t>
            </a:r>
            <a:r>
              <a:rPr lang="sv-SE" sz="643" dirty="0">
                <a:solidFill>
                  <a:schemeClr val="bg1"/>
                </a:solidFill>
              </a:rPr>
              <a:t> Ponton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</a:t>
            </a:r>
            <a:r>
              <a:rPr lang="sv-SE" sz="643" dirty="0" err="1">
                <a:solidFill>
                  <a:srgbClr val="FFFF00"/>
                </a:solidFill>
              </a:rPr>
              <a:t>Kornegay</a:t>
            </a:r>
            <a:r>
              <a:rPr lang="sv-SE" sz="643" dirty="0">
                <a:solidFill>
                  <a:srgbClr val="FFFF00"/>
                </a:solidFill>
              </a:rPr>
              <a:t> (C 15%)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18911" y="1603493"/>
            <a:ext cx="1500909" cy="139499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Installation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Håkan Danared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Olle Lagerblad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Marcus Green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Dennis de Wit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Emmanouil Trachanas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Christoforos Kourkoutis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Carl-Johan Hårdh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Mats Pålsson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Pontus Jönsson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Jenny Cerne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Rasmus Johansson  (C) 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Nicolas Eke (C)</a:t>
            </a:r>
            <a:r>
              <a:rPr lang="sv-SE" sz="643" dirty="0">
                <a:solidFill>
                  <a:srgbClr val="FFFF00"/>
                </a:solidFill>
              </a:rPr>
              <a:t>  </a:t>
            </a:r>
          </a:p>
        </p:txBody>
      </p:sp>
      <p:cxnSp>
        <p:nvCxnSpPr>
          <p:cNvPr id="65" name="Straight Connector 64"/>
          <p:cNvCxnSpPr>
            <a:stCxn id="12" idx="1"/>
          </p:cNvCxnSpPr>
          <p:nvPr/>
        </p:nvCxnSpPr>
        <p:spPr>
          <a:xfrm flipH="1" flipV="1">
            <a:off x="4290918" y="1818277"/>
            <a:ext cx="580832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689701" y="2215003"/>
            <a:ext cx="19789" cy="10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74602" y="2215003"/>
            <a:ext cx="915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61" idx="1"/>
          </p:cNvCxnSpPr>
          <p:nvPr/>
        </p:nvCxnSpPr>
        <p:spPr>
          <a:xfrm flipH="1" flipV="1">
            <a:off x="90528" y="6148143"/>
            <a:ext cx="108010" cy="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023080" y="1169696"/>
            <a:ext cx="2544370" cy="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629583" y="1620266"/>
            <a:ext cx="1325647" cy="164230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Leszek Hajduk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Krzysztof Myalski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Michal Sienkiewicz </a:t>
            </a:r>
          </a:p>
          <a:p>
            <a:pPr algn="ctr"/>
            <a:r>
              <a:rPr lang="en-US" sz="643" dirty="0">
                <a:solidFill>
                  <a:schemeClr val="tx1"/>
                </a:solidFill>
              </a:rPr>
              <a:t>Tadeusz </a:t>
            </a:r>
            <a:r>
              <a:rPr lang="en-US" sz="643" dirty="0" err="1">
                <a:solidFill>
                  <a:schemeClr val="tx1"/>
                </a:solidFill>
              </a:rPr>
              <a:t>Ostrowicz</a:t>
            </a:r>
            <a:r>
              <a:rPr lang="en-US" sz="643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Edward Gornicki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Wawrzyniec Gaj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Jan Zbroja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Karol Kasprzak</a:t>
            </a:r>
          </a:p>
          <a:p>
            <a:pPr algn="ctr"/>
            <a:endParaRPr lang="sv-SE" sz="643" dirty="0">
              <a:solidFill>
                <a:schemeClr val="tx1"/>
              </a:solidFill>
            </a:endParaRPr>
          </a:p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Warsaw University of Technology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Krystian Bec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29583" y="3293034"/>
            <a:ext cx="1379271" cy="4056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Norway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Øystein Midttun, Bergen</a:t>
            </a:r>
            <a:endParaRPr lang="sv-SE" sz="643" b="1" dirty="0">
              <a:solidFill>
                <a:schemeClr val="tx1"/>
              </a:solidFill>
            </a:endParaRP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Greyson Christoforo, Oslo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30782" y="3860666"/>
            <a:ext cx="1379271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INFN, Italy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Gianluigi Cibinetto 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6835109" y="3875426"/>
            <a:ext cx="0" cy="2249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28" idx="3"/>
          </p:cNvCxnSpPr>
          <p:nvPr/>
        </p:nvCxnSpPr>
        <p:spPr>
          <a:xfrm flipH="1">
            <a:off x="6761292" y="6125403"/>
            <a:ext cx="73818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/>
          <p:nvPr/>
        </p:nvCxnSpPr>
        <p:spPr>
          <a:xfrm>
            <a:off x="6835109" y="4936345"/>
            <a:ext cx="783119" cy="23739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7" idx="3"/>
          </p:cNvCxnSpPr>
          <p:nvPr/>
        </p:nvCxnSpPr>
        <p:spPr>
          <a:xfrm flipV="1">
            <a:off x="6761292" y="4680563"/>
            <a:ext cx="73817" cy="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1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iJSb2FkbWFwIiwiSXNUZW1wbGF0ZSI6ZmFsc2UsIlZlcnNpb24iOnsiJGlkIjoiMiIsIlZlcnNpb24iOiIzLjEuMCIsIk9yaWdpbmFsQXNzZW1ibHlWZXJzaW9uIjoiMy4xNi4wNy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1LCJMZWZ0IjoxMywiUmlnaHQiOjEz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CwiUXVpY2tQb3NpdGlvbiI6MywiQWJzb2x1dGVQb3NpdGlvbiI6ODguMCwiTWFyZ2luIjp7IiRpZCI6IjQ5IiwiVG9wIjowLCJMZWZ0IjoxMCwiUmlnaHQiOjEwLCJCb3R0b20iOjB9LCJQYWRkaW5nIjp7IiRpZCI6IjUwIiwiVG9wIjowLCJMZWZ0IjowLCJSaWdodCI6MCwiQm90dG9tIjowfSwiQmFja2dyb3VuZCI6eyIkaWQiOiI1MSIsIkNvbG9yIjp7IiRpZCI6IjUyIiwiQSI6MjU1LCJSIjoxMTUsIkciOjExNSwiQiI6MTE1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MzEsIkciOjczLCJCIjoxMjZ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OC4wLCJIZWlnaHQiOjIw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dHJ1ZSwiSXNJdGFsaWMiOmZhbHNlLCJJc1VuZGVybGluZWQiOmZhbHNlLCJQYXJlbnRTdHlsZSI6bnVsbH0sIkF1dG9TaXplIjowLCJGb3JlZ3JvdW5kIjp7IiRpZCI6IjY3IiwiQ29sb3IiOnsiJGlkIjoiNjgiLCJBIjoyNTUsIlIiOjAsIkciOjAsIkIiOjB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MxLCJHIjo3MywiQiI6MTI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ZC9NL3l5eXkiLCJTZXBhcmF0b3IiOiIvIiwiVXNlSW50ZXJuYXRpb25hbERhdGVGb3JtYXQiOnRydWUsIkRhdGVJc1Zpc2libGUiOnRydWUsIlRpbWVJc1Zpc2libGUiOmZhbHNlLCJIb3VyRGlnaXRzIjoxLCJBbVBtRGVzaWduYXRvciI6MiwiVHJpbTAwTWludXRlcyI6ZmFsc2UsIkxhc3RLbm93blZpc2liaWxpdHlTdGF0ZSI6bnVsbH0sIklzVmlzaWJsZSI6dHJ1ZSwiUGFyZW50U3R5bGUiOm51bGx9LCJEZWZhdWx0VGFza1N0eWxlIjp7IiRpZCI6IjgwIiwiU2hhcGUiOjIsIlNoYXBlVGhpY2tuZXNzIjow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MC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TE1LCJHIjoxMTUsIkIiOjExNX19LCJNYXhXaWR0aCI6NzI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mRkL01NL3l5IiwiU2VwYXJhdG9yIjoiLyIsIlVzZUludGVybmF0aW9uYWxEYXRlRm9ybWF0Ijp0cnVlLCJEYXRlSXNWaXNpYmxlIjp0cnVlLCJUaW1lSXNWaXNpYmxlIjpmYWxzZSwiSG91ckRpZ2l0cyI6MSwiQW1QbURlc2lnbmF0b3IiOjIsIlRyaW0wME1pbnV0ZXMiOmZhbHNlLCJMYXN0S25vd25WaXNpYmlsaXR5U3RhdGUiOm51bGx9LCJJc1Zpc2libGUiOnRydWUsIlBhcmVudFN0eWxlIjpudWxsLCJfZXhwbGljaXRseVNldCI6eyIkaWQiOiIxMjIiLCJTaGFwZVN0eWxlIjpmYWxzZSwiVGl0bGVTdHlsZSI6ZmFsc2UsIkRhdGVTdHlsZSI6ZmFsc2UsIkhvcml6b250YWxDb25uZWN0b3JTdHlsZSI6ZmFsc2UsIlZlcnRpY2FsQ29ubmVjdG9yU3R5bGUiOmZhbHNlLCJQZXJjZW50YWdlQ29tcGxldGVTaGFwZU9wYWNpdHkiOmZhbHNlLCJTaGFwZSI6ZmFsc2UsIlNoYXBlVGhpY2tuZXNz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TaG93RWxhcHNlZFRpbWVHcmFkaWVudFN0eWxlIjpmYWxzZX0sIlNjYWxlIjp7IiRpZCI6IjEyMyIsIlN0YXJ0RGF0ZSI6IjAwMDEtMDEtMDFUMDA6MDA6MDAiLCJFbmREYXRlIjoiMDAwMS0wMS0wMVQwMDowMDowMCIsIkZvcm1hdCI6Ik1NTSIsIlR5cGUiOjQsIkF1dG9EYXRlUmFuZ2UiOnRydWUsIldvcmtpbmdEYXlzIjozMSwiVG9kYXlNYXJrZXJUZXh0IjoiVG9kYXkiLCJBdXRvU2NhbGVUeXBlIjpmYWxzZX0sIk1pbGVzdG9uZXMiOlt7IiRpZCI6IjEyNCIsIkRhdGUiOiIyMDE4LTA2LTA0VDIzOjU5OjAwWiIsIlN0eWxlIjp7IiRpZCI6IjEyNSIsIlNoYXBlIjowLCJDb25uZWN0b3JNYXJnaW4iOnsiJHJlZiI6IjU0In0sIkNvbm5lY3RvclN0eWxlIjp7IiRpZCI6IjEyNiIsIkxpbmVDb2xvciI6eyIkaWQiOiIxMjciLCIkdHlwZSI6Ik5MUkUuQ29tbW9uLkRvbS5Tb2xpZENvbG9yQnJ1c2gsIE5MUkUuQ29tbW9uIiwiQ29sb3IiOnsiJGlkIjoiMTI4IiwiQSI6MTI3LCJSIjoyMzQsIkciOjIyLCJCIjozMH19LCJMaW5lV2VpZ2h0IjoxLjAsIkxpbmVUeXBlIjowLCJQYXJlbnRTdHlsZSI6eyIkcmVmIjoiNTUifX0sIklzQmVsb3dUaW1lYmFuZCI6ZmFsc2UsIkhpZGVEYXRlIjpmYWxzZSwiU2hhcGVTaXplIjoxLCJTcGFjaW5nIjoyLjAsIlBhZGRpbmciOnsiJHJlZiI6IjU4In0sIlNoYXBlU3R5bGUiOnsiJGlkIjoiMTI5IiwiTWFyZ2luIjp7IiRyZWYiOiI2MCJ9LCJQYWRkaW5nIjp7IiRyZWYiOiI2MSJ9LCJCYWNrZ3JvdW5kIjp7IiRpZCI6IjEzMCIsIkNvbG9yIjp7IiRpZCI6IjEzMSIsIkEiOjI1NSwiUiI6MjM0LCJHIjoyMiwiQiI6MzB9fSwiSXNWaXNpYmxlIjp0cnVlLCJXaWR0aCI6MTguMCwiSGVpZ2h0IjoyMC4wLCJCb3JkZXJTdHlsZSI6eyIkaWQiOiIxMzIiLCJMaW5lQ29sb3IiOnsiJHJlZiI6IjYzIn0sIkxpbmVXZWlnaHQiOjAuMCwiTGluZVR5cGUiOjAsIlBhcmVudFN0eWxlIjp7IiRyZWYiOiI2MiJ9fSwiUGFyZW50U3R5bGUiOnsiJHJlZiI6IjU5In19LCJUaXRsZVN0eWxlIjp7IiRpZCI6IjEzMyIsIkZvbnRTZXR0aW5ncyI6eyIkaWQiOiIxMzQ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M4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RhdGVGb3JtYXQiOnsiJHJlZiI6Ijc5In0sIklkIjoiMmQwNzk3MTUtN2I4Zi00YjhlLWFjMDMtYTllNzRjZGNlN2VkIiwiSW1wb3J0SWQiOm51bGwsIlRpdGxlIjoiSVNyYyB0byBMRUJUIiwiTm90ZSI6bnVsbCwiSHlwZXJsaW5rIjpudWxsLCJJc0NoYW5nZWQiOmZhbHNlLCJJc05ldyI6ZmFsc2V9LHsiJGlkIjoiMTM5IiwiRGF0ZSI6IjIwMTktMTEtMDRUMjM6NTk6MDBaIiwiU3R5bGUiOnsiJGlkIjoiMTQwIiwiU2hhcGUiOjAsIkNvbm5lY3Rvck1hcmdpbiI6eyIkcmVmIjoiNTQifSwiQ29ubmVjdG9yU3R5bGUiOnsiJGlkIjoiMTQxIiwiTGluZUNvbG9yIjp7IiRpZCI6IjE0MiIsIiR0eXBlIjoiTkxSRS5Db21tb24uRG9tLlNvbGlkQ29sb3JCcnVzaCwgTkxSRS5Db21tb24iLCJDb2xvciI6eyIkaWQiOiIxNDMiLCJBIjoxMjcsIlIiOjIzNCwiRyI6MjIsIkIiOjMwfX0sIkxpbmVXZWlnaHQiOjEuMCwiTGluZVR5cGUiOjAsIlBhcmVudFN0eWxlIjp7IiRyZWYiOiI1NSJ9fSwiSXNCZWxvd1RpbWViYW5kIjpmYWxzZSwiSGlkZURhdGUiOmZhbHNlLCJTaGFwZVNpemUiOjEsIlNwYWNpbmciOjI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MifSwiTGluZVdlaWdodCI6MC4wLCJMaW5lVHlwZSI6MCwiUGFyZW50U3R5bGUiOnsiJHJlZiI6IjYyIn19LCJQYXJlbnRTdHlsZSI6eyIkcmVmIjoiNTkifX0sIlRpdGxlU3R5bGUiOnsiJGlkIjoiMTQ4IiwiRm9udFNldHRpbmdzIjp7IiRpZCI6IjE0O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xNTQ2MjE5MC05ODlhLTRlNTAtODdlNi1kN2NjMDJlMWVkMmQiLCJJbXBvcnRJZCI6bnVsbCwiVGl0bGUiOiJJU3JjIHRvIERUTDEiLCJOb3RlIjpudWxsLCJIeXBlcmxpbmsiOm51bGwsIklzQ2hhbmdlZCI6ZmFsc2UsIklzTmV3IjpmYWxzZX0seyIkaWQiOiIxNTQiLCJEYXRlIjoiMjAyMC0wNC0yN1QyMzo1OTowMFoiLCJTdHlsZSI6eyIkaWQiOiIxNTUiLCJTaGFwZSI6MCwiQ29ubmVjdG9yTWFyZ2luIjp7IiRyZWYiOiI1NCJ9LCJDb25uZWN0b3JTdHlsZSI6eyIkaWQiOiIxNTYiLCJMaW5lQ29sb3IiOnsiJGlkIjoiMTU3IiwiJHR5cGUiOiJOTFJFLkNvbW1vbi5Eb20uU29saWRDb2xvckJydXNoLCBOTFJFLkNvbW1vbiIsIkNvbG9yIjp7IiRpZCI6IjE1OCIsIkEiOjEyNywiUiI6MjM0LCJHIjoyMiwiQiI6MzB9fSwiTGluZVdlaWdodCI6MS4wLCJMaW5lVHlwZSI6MCwiUGFyZW50U3R5bGUiOnsiJHJlZiI6IjU1In19LCJJc0JlbG93VGltZWJhbmQiOmZhbHNlLCJIaWRlRGF0ZSI6ZmFsc2UsIlNoYXBlU2l6ZSI6MSwiU3BhY2luZyI6Mi4wLCJQYWRkaW5nIjp7IiRyZWYiOiI1OCJ9LCJTaGFwZVN0eWxlIjp7IiRpZCI6IjE1OSIsIk1hcmdpbiI6eyIkcmVmIjoiNjAifSwiUGFkZGluZyI6eyIkcmVmIjoiNjEifSwiQmFja2dyb3VuZCI6eyIkaWQiOiIxNjAiLCJDb2xvciI6eyIkaWQiOiIxNjEiLCJBIjoyNTUsIlIiOjIzNCwiRyI6MjIsIkIiOjMwfX0sIklzVmlzaWJsZSI6dHJ1ZSwiV2lkdGgiOjE4LjAsIkhlaWdodCI6MjAuMCwiQm9yZGVyU3R5bGUiOnsiJGlkIjoiMTYyIiwiTGluZUNvbG9yIjp7IiRyZWYiOiI2MyJ9LCJMaW5lV2VpZ2h0IjowLjAsIkxpbmVUeXBlIjowLCJQYXJlbnRTdHlsZSI6eyIkcmVmIjoiNjIifX0sIlBhcmVudFN0eWxlIjp7IiRyZWYiOiI1OSJ9fSwiVGl0bGVTdHlsZSI6eyIkaWQiOiIxNjMiLCJGb250U2V0dGluZ3MiOnsiJGlkIjoiMTY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jUiLCJMaW5lQ29sb3IiOm51bGwsIkxpbmVXZWlnaHQiOjAuMCwiTGluZVR5cGUiOjAsIlBhcmVudFN0eWxlIjpudWxsfSwiUGFyZW50U3R5bGUiOnsiJHJlZiI6IjY1In19LCJEYXRlU3R5bGUiOnsiJGlkIjoiMTY2IiwiRm9udFNldHRpbmdzIjp7IiRpZCI6IjE2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OC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EYXRlRm9ybWF0Ijp7IiRyZWYiOiI3OSJ9LCJJZCI6IjFkNmQ0MDQ1LWJkYTMtNDEzMS04MmVmLTg3OWNhODNlYTcyMCIsIkltcG9ydElkIjpudWxsLCJUaXRsZSI6IklTcmMgdG8gRFRMNCIsIk5vdGUiOm51bGwsIkh5cGVybGluayI6bnVsbCwiSXNDaGFuZ2VkIjpmYWxzZSwiSXNOZXciOmZhbHNlfSx7IiRpZCI6IjE2OSIsIkRhdGUiOiIyMDIwLTEyLTIxVDIzOjU5OjAwWiIsIlN0eWxlIjp7IiRpZCI6IjE3MCIsIlNoYXBlIjowLCJDb25uZWN0b3JNYXJnaW4iOnsiJHJlZiI6IjU0In0sIkNvbm5lY3RvclN0eWxlIjp7IiRpZCI6IjE3MSIsIkxpbmVDb2xvciI6eyIkcmVmIjoiMTU3In0sIkxpbmVXZWlnaHQiOjEuMCwiTGluZVR5cGUiOjAsIlBhcmVudFN0eWxlIjp7IiRyZWYiOiI1NSJ9fSwiSXNCZWxvd1RpbWViYW5kIjpmYWxzZSwiSGlkZURhdGUiOmZhbHNlLCJTaGFwZVNpemUiOjEsIlNwYWNpbmciOjIuMCwiUGFkZGluZyI6eyIkcmVmIjoiNTgifSwiU2hhcGVTdHlsZSI6eyIkaWQiOiIxNzIiLCJNYXJnaW4iOnsiJHJlZiI6IjYwIn0sIlBhZGRpbmciOnsiJHJlZiI6IjYxIn0sIkJhY2tncm91bmQiOnsiJHJlZiI6IjE2MCJ9LCJJc1Zpc2libGUiOnRydWUsIldpZHRoIjoxOC4wLCJIZWlnaHQiOjIwLjAsIkJvcmRlclN0eWxlIjp7IiRpZCI6IjE3MyIsIkxpbmVDb2xvciI6eyIkcmVmIjoiNjMifSwiTGluZVdlaWdodCI6MC4wLCJMaW5lVHlwZSI6MCwiUGFyZW50U3R5bGUiOnsiJHJlZiI6IjYyIn19LCJQYXJlbnRTdHlsZSI6eyIkcmVmIjoiNTkifX0sIlRpdGxlU3R5bGUiOnsiJGlkIjoiMTc0IiwiRm9udFNldHRpbmdzIjp7IiRpZCI6IjE3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c2IiwiTGluZUNvbG9yIjpudWxsLCJMaW5lV2VpZ2h0IjowLjAsIkxpbmVUeXBlIjowLCJQYXJlbnRTdHlsZSI6bnVsbH0sIlBhcmVudFN0eWxlIjp7IiRyZWYiOiI2NSJ9fSwiRGF0ZVN0eWxlIjp7IiRpZCI6IjE3NyIsIkZvbnRTZXR0aW5ncyI6eyIkaWQiOiIxN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k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JhZDI2MjEyYS02MjQwLTQyZjgtOTQ2Yy0zZWU5MjlkMGJjZTQiLCJJbXBvcnRJZCI6bnVsbCwiVGl0bGUiOiJJU3JjIHRvIEJlYW0gRHVtcCIsIk5vdGUiOm51bGwsIkh5cGVybGluayI6bnVsbCwiSXNDaGFuZ2VkIjpmYWxzZSwiSXNOZXciOmZhbHNlfSx7IiRpZCI6IjE4MCIsIkRhdGUiOiIyMDIxLTA1LTAzVDIzOjU5OjAwWiIsIlN0eWxlIjp7IiRpZCI6IjE4MSIsIlNoYXBlIjowLCJDb25uZWN0b3JNYXJnaW4iOnsiJHJlZiI6IjU0In0sIkNvbm5lY3RvclN0eWxlIjp7IiRpZCI6IjE4MiIsIkxpbmVDb2xvciI6eyIkcmVmIjoiMTU3In0sIkxpbmVXZWlnaHQiOjEuMCwiTGluZVR5cGUiOjAsIlBhcmVudFN0eWxlIjp7IiRyZWYiOiI1NSJ9fSwiSXNCZWxvd1RpbWViYW5kIjpmYWxzZSwiSGlkZURhdGUiOmZhbHNlLCJTaGFwZVNpemUiOjEsIlNwYWNpbmciOjIuMCwiUGFkZGluZyI6eyIkcmVmIjoiNTgifSwiU2hhcGVTdHlsZSI6eyIkaWQiOiIxODMiLCJNYXJnaW4iOnsiJHJlZiI6IjYwIn0sIlBhZGRpbmciOnsiJHJlZiI6IjYxIn0sIkJhY2tncm91bmQiOnsiJHJlZiI6IjE2MCJ9LCJJc1Zpc2libGUiOnRydWUsIldpZHRoIjoxOC4wLCJIZWlnaHQiOjIwLjAsIkJvcmRlclN0eWxlIjp7IiRpZCI6IjE4NCIsIkxpbmVDb2xvciI6eyIkcmVmIjoiNjMifSwiTGluZVdlaWdodCI6MC4wLCJMaW5lVHlwZSI6MCwiUGFyZW50U3R5bGUiOnsiJHJlZiI6IjYyIn19LCJQYXJlbnRTdHlsZSI6eyIkcmVmIjoiNTkifX0sIlRpdGxlU3R5bGUiOnsiJGlkIjoiMTg1IiwiRm9udFNldHRpbmdzIjp7IiRpZCI6IjE4Ni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g3IiwiTGluZUNvbG9yIjpudWxsLCJMaW5lV2VpZ2h0IjowLjAsIkxpbmVUeXBlIjowLCJQYXJlbnRTdHlsZSI6bnVsbH0sIlBhcmVudFN0eWxlIjp7IiRyZWYiOiI2NSJ9fSwiRGF0ZVN0eWxlIjp7IiRpZCI6IjE4OCIsIkZvbnRTZXR0aW5ncyI6eyIkaWQiOiIxODk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A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RGF0ZUZvcm1hdCI6eyIkcmVmIjoiNzkifSwiSWQiOiI0MmZkYjJkNC1kOGEzLTQ3M2YtYmJlNC1mMjg2YzJiYzc1NmYiLCJJbXBvcnRJZCI6bnVsbCwiVGl0bGUiOiJSQk9UIiwiTm90ZSI6bnVsbCwiSHlwZXJsaW5rIjpudWxsLCJJc0NoYW5nZWQiOmZhbHNlLCJJc05ldyI6ZmFsc2V9XSwiVGFza3MiOlt7IiRpZCI6IjE5MSIsIkdyb3VwTmFtZSI6bnVsbCwiU3RhcnREYXRlIjoiMjAxOC0wMS0xNVQwMDowMDowMFoiLCJFbmREYXRlIjoiMjAxOC0wNC0yN1QyMzo1OTowMFoiLCJQZXJjZW50YWdlQ29tcGxldGUiOm51bGwsIlN0eWxlIjp7IiRpZCI6IjE5MiIsIlNoYXBlIjoyLCJTaGFwZVRoaWNrbmVzcyI6MCwiRHVyYXRpb25Gb3JtYXQiOjAsIkluY2x1ZGVOb25Xb3JraW5nRGF5c0luRHVyYXRpb24iOmZhbHNlLCJQZXJjZW50YWdlQ29tcGxldGVTdHlsZSI6eyIkaWQiOiIxOTMiLCJGb250U2V0dGluZ3MiOnsiJGlkIjoiMTk0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1IiwiTGluZUNvbG9yIjpudWxsLCJMaW5lV2VpZ2h0IjowLjAsIkxpbmVUeXBlIjowLCJQYXJlbnRTdHlsZSI6bnVsbH0sIlBhcmVudFN0eWxlIjp7IiRyZWYiOiI4MSJ9fSwiRHVyYXRpb25TdHlsZSI6eyIkaWQiOiIxOTYiLCJGb250U2V0dGluZ3MiOnsiJGlkIjoiMTk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4IiwiTGluZUNvbG9yIjpudWxsLCJMaW5lV2VpZ2h0IjowLjAsIkxpbmVUeXBlIjowLCJQYXJlbnRTdHlsZSI6bnVsbH0sIlBhcmVudFN0eWxlIjp7IiRyZWYiOiI4OCJ9fSwiSG9yaXpvbnRhbENvbm5lY3RvclN0eWxlIjp7IiRpZCI6IjE5OSIsIkxpbmVDb2xvciI6eyIkcmVmIjoiOTYifSwiTGluZVdlaWdodCI6MS4wLCJMaW5lVHlwZSI6MCwiUGFyZW50U3R5bGUiOnsiJHJlZiI6Ijk1In19LCJWZXJ0aWNhbENvbm5lY3RvclN0eWxlIjp7IiRpZCI6IjIw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wMSIsIk1hcmdpbiI6eyIkcmVmIjoiMTAyIn0sIlBhZGRpbmciOnsiJHJlZiI6IjEwMyJ9LCJCYWNrZ3JvdW5kIjp7IiRpZCI6IjIwMiIsIkNvbG9yIjp7IiRpZCI6IjIwMyIsIkEiOjI1NSwiUiI6MTEyLCJHIjoxNzMsIkIiOjcxfX0sIklzVmlzaWJsZSI6dHJ1ZSwiV2lkdGgiOjAuMCwiSGVpZ2h0IjoxMC4wLCJCb3JkZXJTdHlsZSI6eyIkaWQiOiIyMDQiLCJMaW5lQ29sb3IiOnsiJHJlZiI6IjEwNSJ9LCJMaW5lV2VpZ2h0IjowLjAsIkxpbmVUeXBlIjowLCJQYXJlbnRTdHlsZSI6eyIkcmVmIjoiMTA0In19LCJQYXJlbnRTdHlsZSI6eyIkcmVmIjoiMTAxIn19LCJUaXRsZVN0eWxlIjp7IiRpZCI6IjIwNSIsIkZvbnRTZXR0aW5ncyI6eyIkaWQiOiIyMD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A3IiwiTGluZUNvbG9yIjpudWxsLCJMaW5lV2VpZ2h0IjowLjAsIkxpbmVUeXBlIjowLCJQYXJlbnRTdHlsZSI6bnVsbH0sIlBhcmVudFN0eWxlIjp7IiRyZWYiOiIxMDcifX0sIkRhdGVTdHlsZSI6eyIkaWQiOiIyMDgiLCJGb250U2V0dGluZ3MiOnsiJGlkIjoiMjA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MTAiLCJMaW5lQ29sb3IiOm51bGwsIkxpbmVXZWlnaHQiOjAuMCwiTGluZVR5cGUiOjAsIlBhcmVudFN0eWxlIjpudWxsfSwiUGFyZW50U3R5bGUiOnsiJHJlZiI6IjExNCJ9fSwiRGF0ZUZvcm1hdCI6eyIkcmVmIjoiMTIxIn0sIklzVmlzaWJsZSI6dHJ1ZSwiUGFyZW50U3R5bGUiOnsiJHJlZiI6IjgwIn19LCJJbmRleCI6MSwiU21hcnREdXJhdGlvbkFjdGl2YXRlZCI6ZmFsc2UsIkRhdGVGb3JtYXQiOnsiJHJlZiI6IjEyMSJ9LCJJZCI6IjczZjg0OTYyLTgzNjMtNDM3ZS1hNDBiLWYxNTZmNDljNGZjOSIsIkltcG9ydElkIjpudWxsLCJUaXRsZSI6IklTcmMgKyBMRUJUIEluc3QuIiwiTm90ZSI6bnVsbCwiSHlwZXJsaW5rIjpudWxsLCJJc0NoYW5nZWQiOmZhbHNlLCJJc05ldyI6ZmFsc2V9LHsiJGlkIjoiMjExIiwiR3JvdXBOYW1lIjpudWxsLCJTdGFydERhdGUiOiIyMDE4LTA0LTMwVDAwOjAwOjAwWiIsIkVuZERhdGUiOiIyMDE4LTA1LTExVDIzOjU5OjAwWiIsIlBlcmNlbnRhZ2VDb21wbGV0ZSI6bnVsbCwiU3R5bGUiOnsiJGlkIjoiMjEyIiwiU2hhcGUiOjIsIlNoYXBlVGhpY2tuZXNzIjowLCJEdXJhdGlvbkZvcm1hdCI6MCwiSW5jbHVkZU5vbldvcmtpbmdEYXlzSW5EdXJhdGlvbiI6ZmFsc2UsIlBlcmNlbnRhZ2VDb21wbGV0ZVN0eWxlIjp7IiRpZCI6IjIxMyIsIkZvbnRTZXR0aW5ncyI6eyIkaWQiOiIyMTQiLCJGb250U2l6ZSI6MTAsIkZvbnROYW1lIjoiQ2FsaWJyaSIsIklzQm9sZCI6ZmFsc2UsIklzSXRhbGljIjpmYWxzZSwiSXNVbmRlcmxpbmVkIjpmYWxzZSwiUGFyZW50U3R5bGUiOnsiJHJlZiI6IjgyIn19LCJBdXRvU2l6ZSI6MCwiRm9yZWdyb3VuZCI6eyIkaWQiOiIyMTUiLCJDb2xvciI6eyIkaWQiOiIyMT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E3IiwiTGluZUNvbG9yIjpudWxsLCJMaW5lV2VpZ2h0IjowLjAsIkxpbmVUeXBlIjowLCJQYXJlbnRTdHlsZSI6bnVsbH0sIlBhcmVudFN0eWxlIjp7IiRyZWYiOiI4MSJ9fSwiRHVyYXRpb25TdHlsZSI6eyIkaWQiOiIyMTgiLCJGb250U2V0dGluZ3MiOnsiJGlkIjoiMjE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wIiwiTGluZUNvbG9yIjpudWxsLCJMaW5lV2VpZ2h0IjowLjAsIkxpbmVUeXBlIjowLCJQYXJlbnRTdHlsZSI6bnVsbH0sIlBhcmVudFN0eWxlIjp7IiRyZWYiOiI4OCJ9fSwiSG9yaXpvbnRhbENvbm5lY3RvclN0eWxlIjp7IiRpZCI6IjIyMSIsIkxpbmVDb2xvciI6eyIkcmVmIjoiOTYifSwiTGluZVdlaWdodCI6MS4wLCJMaW5lVHlwZSI6MCwiUGFyZW50U3R5bGUiOnsiJHJlZiI6Ijk1In19LCJWZXJ0aWNhbENvbm5lY3RvclN0eWxlIjp7IiRpZCI6IjIy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IyMyIsIk1hcmdpbiI6eyIkcmVmIjoiMTAyIn0sIlBhZGRpbmciOnsiJHJlZiI6IjEwMyJ9LCJCYWNrZ3JvdW5kIjp7IiRpZCI6IjIyNCIsIkNvbG9yIjp7IiRpZCI6IjIyNSIsIkEiOjI1NSwiUiI6MTY1LCJHIjoxNjUsIkIiOjE2NX19LCJJc1Zpc2libGUiOnRydWUsIldpZHRoIjowLjAsIkhlaWdodCI6MTAuMCwiQm9yZGVyU3R5bGUiOnsiJGlkIjoiMjI2IiwiTGluZUNvbG9yIjp7IiRyZWYiOiIxMDUifSwiTGluZVdlaWdodCI6MC4wLCJMaW5lVHlwZSI6MCwiUGFyZW50U3R5bGUiOnsiJHJlZiI6IjEwNCJ9fSwiUGFyZW50U3R5bGUiOnsiJHJlZiI6IjEwMSJ9fSwiVGl0bGVTdHlsZSI6eyIkaWQiOiIyMjciLCJGb250U2V0dGluZ3MiOnsiJGlkIjoiMjI4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yOSIsIkxpbmVDb2xvciI6bnVsbCwiTGluZVdlaWdodCI6MC4wLCJMaW5lVHlwZSI6MCwiUGFyZW50U3R5bGUiOm51bGx9LCJQYXJlbnRTdHlsZSI6eyIkcmVmIjoiMTA3In19LCJEYXRlU3R5bGUiOnsiJGlkIjoiMjMwIiwiRm9udFNldHRpbmdzIjp7IiRpZCI6IjIzM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MyIiwiTGluZUNvbG9yIjpudWxsLCJMaW5lV2VpZ2h0IjowLjAsIkxpbmVUeXBlIjowLCJQYXJlbnRTdHlsZSI6bnVsbH0sIlBhcmVudFN0eWxlIjp7IiRyZWYiOiIxMTQifX0sIkRhdGVGb3JtYXQiOnsiJHJlZiI6IjEyMSJ9LCJJc1Zpc2libGUiOnRydWUsIlBhcmVudFN0eWxlIjp7IiRyZWYiOiI4MCJ9fSwiSW5kZXgiOjIsIlNtYXJ0RHVyYXRpb25BY3RpdmF0ZWQiOmZhbHNlLCJEYXRlRm9ybWF0Ijp7IiRyZWYiOiIxMjEifSwiSWQiOiI2MGJiZWYwZC0xNDU2LTQ5ZTUtOTViMy1kYzBmY2IzZTQ4YzIiLCJJbXBvcnRJZCI6bnVsbCwiVGl0bGUiOiJQU1MwIFZhbGlkYXRpb24iLCJOb3RlIjpudWxsLCJIeXBlcmxpbmsiOm51bGwsIklzQ2hhbmdlZCI6ZmFsc2UsIklzTmV3IjpmYWxzZX0seyIkaWQiOiIyMzMiLCJHcm91cE5hbWUiOm51bGwsIlN0YXJ0RGF0ZSI6IjIwMTgtMDUtMTRUMDA6MDA6MDBaIiwiRW5kRGF0ZSI6IjIwMTgtMDYtMDFUMjM6NTk6MDBaIiwiUGVyY2VudGFnZUNvbXBsZXRlIjpudWxsLCJTdHlsZSI6eyIkaWQiOiIyMzQiLCJTaGFwZSI6MiwiU2hhcGVUaGlja25lc3MiOjAsIkR1cmF0aW9uRm9ybWF0IjowLCJJbmNsdWRlTm9uV29ya2luZ0RheXNJbkR1cmF0aW9uIjpmYWxzZSwiUGVyY2VudGFnZUNvbXBsZXRlU3R5bGUiOnsiJGlkIjoiMjM1IiwiRm9udFNldHRpbmdzIjp7IiRpZCI6IjIzNiIsIkZvbnRTaXplIjoxMCwiRm9udE5hbWUiOiJDYWxpYnJpIiwiSXNCb2xkIjpmYWxzZSwiSXNJdGFsaWMiOmZhbHNlLCJJc1VuZGVybGluZWQiOmZhbHNlLCJQYXJlbnRTdHlsZSI6eyIkcmVmIjoiODIifX0sIkF1dG9TaXplIjowLCJGb3JlZ3JvdW5kIjp7IiRpZCI6IjIzNyIsIkNvbG9yIjp7IiRpZCI6IjIz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MzkiLCJMaW5lQ29sb3IiOm51bGwsIkxpbmVXZWlnaHQiOjAuMCwiTGluZVR5cGUiOjAsIlBhcmVudFN0eWxlIjpudWxsfSwiUGFyZW50U3R5bGUiOnsiJHJlZiI6IjgxIn19LCJEdXJhdGlvblN0eWxlIjp7IiRpZCI6IjI0MCIsIkZvbnRTZXR0aW5ncyI6eyIkaWQiOiIyND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DIiLCJMaW5lQ29sb3IiOm51bGwsIkxpbmVXZWlnaHQiOjAuMCwiTGluZVR5cGUiOjAsIlBhcmVudFN0eWxlIjpudWxsfSwiUGFyZW50U3R5bGUiOnsiJHJlZiI6Ijg4In19LCJIb3Jpem9udGFsQ29ubmVjdG9yU3R5bGUiOnsiJGlkIjoiMjQzIiwiTGluZUNvbG9yIjp7IiRyZWYiOiI5NiJ9LCJMaW5lV2VpZ2h0IjoxLjAsIkxpbmVUeXBlIjowLCJQYXJlbnRTdHlsZSI6eyIkcmVmIjoiOTUifX0sIlZlcnRpY2FsQ29ubmVjdG9yU3R5bGUiOnsiJGlkIjoiMjQ0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Q1IiwiTWFyZ2luIjp7IiRyZWYiOiIxMDIifSwiUGFkZGluZyI6eyIkcmVmIjoiMTAzIn0sIkJhY2tncm91bmQiOnsiJGlkIjoiMjQ2IiwiQ29sb3IiOnsiJGlkIjoiMjQ3IiwiQSI6MjU1LCJSIjoyMzcsIkciOjEyNSwiQiI6NDl9fSwiSXNWaXNpYmxlIjp0cnVlLCJXaWR0aCI6MC4wLCJIZWlnaHQiOjEwLjAsIkJvcmRlclN0eWxlIjp7IiRpZCI6IjI0OCIsIkxpbmVDb2xvciI6eyIkcmVmIjoiMTA1In0sIkxpbmVXZWlnaHQiOjAuMCwiTGluZVR5cGUiOjAsIlBhcmVudFN0eWxlIjp7IiRyZWYiOiIxMDQifX0sIlBhcmVudFN0eWxlIjp7IiRyZWYiOiIxMDEifX0sIlRpdGxlU3R5bGUiOnsiJGlkIjoiMjQ5IiwiRm9udFNldHRpbmdzIjp7IiRpZCI6IjI1M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NTEiLCJMaW5lQ29sb3IiOm51bGwsIkxpbmVXZWlnaHQiOjAuMCwiTGluZVR5cGUiOjAsIlBhcmVudFN0eWxlIjpudWxsfSwiUGFyZW50U3R5bGUiOnsiJHJlZiI6IjEwNyJ9fSwiRGF0ZVN0eWxlIjp7IiRpZCI6IjI1MiIsIkZvbnRTZXR0aW5ncyI6eyIkaWQiOiIyNTM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1NCIsIkxpbmVDb2xvciI6bnVsbCwiTGluZVdlaWdodCI6MC4wLCJMaW5lVHlwZSI6MCwiUGFyZW50U3R5bGUiOm51bGx9LCJQYXJlbnRTdHlsZSI6eyIkcmVmIjoiMTE0In19LCJEYXRlRm9ybWF0Ijp7IiRyZWYiOiIxMjEifSwiSXNWaXNpYmxlIjp0cnVlLCJQYXJlbnRTdHlsZSI6eyIkcmVmIjoiODAifX0sIkluZGV4IjozLCJTbWFydER1cmF0aW9uQWN0aXZhdGVkIjpmYWxzZSwiRGF0ZUZvcm1hdCI6eyIkcmVmIjoiMTIxIn0sIklkIjoiZDliZjBiMDItYTQ3Ni00YTIxLWE3MjItMjFkNWNkNzViNTQxIiwiSW1wb3J0SWQiOm51bGwsIlRpdGxlIjoiU1JSMSIsIk5vdGUiOm51bGwsIkh5cGVybGluayI6bnVsbCwiSXNDaGFuZ2VkIjpmYWxzZSwiSXNOZXciOmZhbHNlfSx7IiRpZCI6IjI1NSIsIkdyb3VwTmFtZSI6bnVsbCwiU3RhcnREYXRlIjoiMjAxOC0xMi0xN1QwMDowMDowMFoiLCJFbmREYXRlIjoiMjAxOS0wNy0xMlQyMzo1OTowMFoiLCJQZXJjZW50YWdlQ29tcGxldGUiOm51bGwsIlN0eWxlIjp7IiRpZCI6IjI1NiIsIlNoYXBlIjoyLCJTaGFwZVRoaWNrbmVzcyI6MCwiRHVyYXRpb25Gb3JtYXQiOjAsIkluY2x1ZGVOb25Xb3JraW5nRGF5c0luRHVyYXRpb24iOmZhbHNlLCJQZXJjZW50YWdlQ29tcGxldGVTdHlsZSI6eyIkaWQiOiIyNTciLCJGb250U2V0dGluZ3MiOnsiJGlkIjoiMjU4IiwiRm9udFNpemUiOjEwLCJGb250TmFtZSI6IkNhbGlicmkiLCJJc0JvbGQiOmZhbHNlLCJJc0l0YWxpYyI6ZmFsc2UsIklzVW5kZXJsaW5lZCI6ZmFsc2UsIlBhcmVudFN0eWxlIjp7IiRyZWYiOiI4MiJ9fSwiQXV0b1NpemUiOjAsIkZvcmVncm91bmQiOnsiJGlkIjoiMjU5IiwiQ29sb3IiOnsiJGlkIjoiMjY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2MSIsIkxpbmVDb2xvciI6bnVsbCwiTGluZVdlaWdodCI6MC4wLCJMaW5lVHlwZSI6MCwiUGFyZW50U3R5bGUiOm51bGx9LCJQYXJlbnRTdHlsZSI6eyIkcmVmIjoiODEifX0sIkR1cmF0aW9uU3R5bGUiOnsiJGlkIjoiMjYyIiwiRm9udFNldHRpbmdzIjp7IiRpZCI6IjI2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2NCIsIkxpbmVDb2xvciI6bnVsbCwiTGluZVdlaWdodCI6MC4wLCJMaW5lVHlwZSI6MCwiUGFyZW50U3R5bGUiOm51bGx9LCJQYXJlbnRTdHlsZSI6eyIkcmVmIjoiODgifX0sIkhvcml6b250YWxDb25uZWN0b3JTdHlsZSI6eyIkaWQiOiIyNjUiLCJMaW5lQ29sb3IiOnsiJHJlZiI6Ijk2In0sIkxpbmVXZWlnaHQiOjEuMCwiTGluZVR5cGUiOjAsIlBhcmVudFN0eWxlIjp7IiRyZWYiOiI5NSJ9fSwiVmVydGljYWxDb25uZWN0b3JTdHlsZSI6eyIkaWQiOiIyNj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yNjciLCJNYXJnaW4iOnsiJHJlZiI6IjEwMiJ9LCJQYWRkaW5nIjp7IiRyZWYiOiIxMDMifSwiQmFja2dyb3VuZCI6eyIkaWQiOiIyNjgiLCJDb2xvciI6eyIkaWQiOiIyNjkiLCJBIjoyNTUsIlIiOjExMiwiRyI6MTczLCJCIjo3MX19LCJJc1Zpc2libGUiOnRydWUsIldpZHRoIjowLjAsIkhlaWdodCI6MTAuMCwiQm9yZGVyU3R5bGUiOnsiJGlkIjoiMjcwIiwiTGluZUNvbG9yIjp7IiRyZWYiOiIxMDUifSwiTGluZVdlaWdodCI6MC4wLCJMaW5lVHlwZSI6MCwiUGFyZW50U3R5bGUiOnsiJHJlZiI6IjEwNCJ9fSwiUGFyZW50U3R5bGUiOnsiJHJlZiI6IjEwMSJ9fSwiVGl0bGVTdHlsZSI6eyIkaWQiOiIyNzEiLCJGb250U2V0dGluZ3MiOnsiJGlkIjoiMjc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3MyIsIkxpbmVDb2xvciI6bnVsbCwiTGluZVdlaWdodCI6MC4wLCJMaW5lVHlwZSI6MCwiUGFyZW50U3R5bGUiOm51bGx9LCJQYXJlbnRTdHlsZSI6eyIkcmVmIjoiMTA3In19LCJEYXRlU3R5bGUiOnsiJGlkIjoiMjc0IiwiRm9udFNldHRpbmdzIjp7IiRpZCI6IjI3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jc2IiwiTGluZUNvbG9yIjpudWxsLCJMaW5lV2VpZ2h0IjowLjAsIkxpbmVUeXBlIjowLCJQYXJlbnRTdHlsZSI6bnVsbH0sIlBhcmVudFN0eWxlIjp7IiRyZWYiOiIxMTQifX0sIkRhdGVGb3JtYXQiOnsiJHJlZiI6IjEyMSJ9LCJJc1Zpc2libGUiOnRydWUsIlBhcmVudFN0eWxlIjp7IiRyZWYiOiI4MCJ9fSwiSW5kZXgiOjQsIlNtYXJ0RHVyYXRpb25BY3RpdmF0ZWQiOmZhbHNlLCJEYXRlRm9ybWF0Ijp7IiRyZWYiOiIxMjEifSwiSWQiOiI0NWRkOGY1MS1jYmQyLTQ5OGItYjg1ZS1mNzMzYTc3NDNjNTkiLCJJbXBvcnRJZCI6bnVsbCwiVGl0bGUiOiJSRlEgKyBEVEwgMSBSRiBTeXN0ZW0iLCJOb3RlIjpudWxsLCJIeXBlcmxpbmsiOm51bGwsIklzQ2hhbmdlZCI6ZmFsc2UsIklzTmV3IjpmYWxzZX0seyIkaWQiOiIyNzciLCJHcm91cE5hbWUiOm51bGwsIlN0YXJ0RGF0ZSI6IjIwMTktMDctMTVUMDA6MDA6MDBaIiwiRW5kRGF0ZSI6IjIwMTktMDctMjZUMjM6NTk6MDBaIiwiUGVyY2VudGFnZUNvbXBsZXRlIjpudWxsLCJTdHlsZSI6eyIkaWQiOiIyNzgiLCJTaGFwZSI6MiwiU2hhcGVUaGlja25lc3MiOjAsIkR1cmF0aW9uRm9ybWF0IjowLCJJbmNsdWRlTm9uV29ya2luZ0RheXNJbkR1cmF0aW9uIjpmYWxzZSwiUGVyY2VudGFnZUNvbXBsZXRlU3R5bGUiOnsiJGlkIjoiMjc5IiwiRm9udFNldHRpbmdzIjp7IiRpZCI6IjI4MCIsIkZvbnRTaXplIjoxMCwiRm9udE5hbWUiOiJDYWxpYnJpIiwiSXNCb2xkIjpmYWxzZSwiSXNJdGFsaWMiOmZhbHNlLCJJc1VuZGVybGluZWQiOmZhbHNlLCJQYXJlbnRTdHlsZSI6eyIkcmVmIjoiODIifX0sIkF1dG9TaXplIjowLCJGb3JlZ3JvdW5kIjp7IiRpZCI6IjI4MSIsIkNvbG9yIjp7IiRpZCI6IjI4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DMiLCJMaW5lQ29sb3IiOm51bGwsIkxpbmVXZWlnaHQiOjAuMCwiTGluZVR5cGUiOjAsIlBhcmVudFN0eWxlIjpudWxsfSwiUGFyZW50U3R5bGUiOnsiJHJlZiI6IjgxIn19LCJEdXJhdGlvblN0eWxlIjp7IiRpZCI6IjI4NCIsIkZvbnRTZXR0aW5ncyI6eyIkaWQiOiIyO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DYiLCJMaW5lQ29sb3IiOm51bGwsIkxpbmVXZWlnaHQiOjAuMCwiTGluZVR5cGUiOjAsIlBhcmVudFN0eWxlIjpudWxsfSwiUGFyZW50U3R5bGUiOnsiJHJlZiI6Ijg4In19LCJIb3Jpem9udGFsQ29ubmVjdG9yU3R5bGUiOnsiJGlkIjoiMjg3IiwiTGluZUNvbG9yIjp7IiRyZWYiOiI5NiJ9LCJMaW5lV2VpZ2h0IjoxLjAsIkxpbmVUeXBlIjowLCJQYXJlbnRTdHlsZSI6eyIkcmVmIjoiOTUifX0sIlZlcnRpY2FsQ29ubmVjdG9yU3R5bGUiOnsiJGlkIjoiMjg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jg5IiwiTWFyZ2luIjp7IiRyZWYiOiIxMDIifSwiUGFkZGluZyI6eyIkcmVmIjoiMTAzIn0sIkJhY2tncm91bmQiOnsiJGlkIjoiMjkwIiwiQ29sb3IiOnsiJGlkIjoiMjkxIiwiQSI6MjU1LCJSIjoxNjUsIkciOjE2NSwiQiI6MTY1fX0sIklzVmlzaWJsZSI6dHJ1ZSwiV2lkdGgiOjAuMCwiSGVpZ2h0IjoxMC4wLCJCb3JkZXJTdHlsZSI6eyIkaWQiOiIyOTIiLCJMaW5lQ29sb3IiOnsiJHJlZiI6IjEwNSJ9LCJMaW5lV2VpZ2h0IjowLjAsIkxpbmVUeXBlIjowLCJQYXJlbnRTdHlsZSI6eyIkcmVmIjoiMTA0In19LCJQYXJlbnRTdHlsZSI6eyIkcmVmIjoiMTAxIn19LCJUaXRsZVN0eWxlIjp7IiRpZCI6IjI5MyIsIkZvbnRTZXR0aW5ncyI6eyIkaWQiOiIyOTQ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k1IiwiTGluZUNvbG9yIjpudWxsLCJMaW5lV2VpZ2h0IjowLjAsIkxpbmVUeXBlIjowLCJQYXJlbnRTdHlsZSI6bnVsbH0sIlBhcmVudFN0eWxlIjp7IiRyZWYiOiIxMDcifX0sIkRhdGVTdHlsZSI6eyIkaWQiOiIyOTYiLCJGb250U2V0dGluZ3MiOnsiJGlkIjoiMjk3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OTgiLCJMaW5lQ29sb3IiOm51bGwsIkxpbmVXZWlnaHQiOjAuMCwiTGluZVR5cGUiOjAsIlBhcmVudFN0eWxlIjpudWxsfSwiUGFyZW50U3R5bGUiOnsiJHJlZiI6IjExNCJ9fSwiRGF0ZUZvcm1hdCI6eyIkcmVmIjoiMTIxIn0sIklzVmlzaWJsZSI6dHJ1ZSwiUGFyZW50U3R5bGUiOnsiJHJlZiI6IjgwIn19LCJJbmRleCI6NSwiU21hcnREdXJhdGlvbkFjdGl2YXRlZCI6ZmFsc2UsIkRhdGVGb3JtYXQiOnsiJHJlZiI6IjEyMSJ9LCJJZCI6ImJiMWJjZmMzLTg3NzgtNGZjMS1hOTA1LThkNGU4NGQxMzIxOSIsIkltcG9ydElkIjpudWxsLCJUaXRsZSI6IlBTUzEgVmFsaWRhdGlvbiIsIk5vdGUiOm51bGwsIkh5cGVybGluayI6bnVsbCwiSXNDaGFuZ2VkIjpmYWxzZSwiSXNOZXciOmZhbHNlfSx7IiRpZCI6IjI5OSIsIkdyb3VwTmFtZSI6bnVsbCwiU3RhcnREYXRlIjoiMjAxOS0wNy0yOVQwMDowMDowMFoiLCJFbmREYXRlIjoiMjAxOS0xMC0xOFQyMzo1OTowMFoiLCJQZXJjZW50YWdlQ29tcGxldGUiOm51bGwsIlN0eWxlIjp7IiRpZCI6IjMwMCIsIlNoYXBlIjoyLCJTaGFwZVRoaWNrbmVzcyI6MCwiRHVyYXRpb25Gb3JtYXQiOjAsIkluY2x1ZGVOb25Xb3JraW5nRGF5c0luRHVyYXRpb24iOmZhbHNlLCJQZXJjZW50YWdlQ29tcGxldGVTdHlsZSI6eyIkaWQiOiIzMDEiLCJGb250U2V0dGluZ3MiOnsiJGlkIjoiMzAyIiwiRm9udFNpemUiOjEwLCJGb250TmFtZSI6IkNhbGlicmkiLCJJc0JvbGQiOmZhbHNlLCJJc0l0YWxpYyI6ZmFsc2UsIklzVW5kZXJsaW5lZCI6ZmFsc2UsIlBhcmVudFN0eWxlIjp7IiRyZWYiOiI4MiJ9fSwiQXV0b1NpemUiOjAsIkZvcmVncm91bmQiOnsiJGlkIjoiMzAzIiwiQ29sb3IiOnsiJGlkIjoiMzA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wNSIsIkxpbmVDb2xvciI6bnVsbCwiTGluZVdlaWdodCI6MC4wLCJMaW5lVHlwZSI6MCwiUGFyZW50U3R5bGUiOm51bGx9LCJQYXJlbnRTdHlsZSI6eyIkcmVmIjoiODEifX0sIkR1cmF0aW9uU3R5bGUiOnsiJGlkIjoiMzA2IiwiRm9udFNldHRpbmdzIjp7IiRpZCI6IjMw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wOCIsIkxpbmVDb2xvciI6bnVsbCwiTGluZVdlaWdodCI6MC4wLCJMaW5lVHlwZSI6MCwiUGFyZW50U3R5bGUiOm51bGx9LCJQYXJlbnRTdHlsZSI6eyIkcmVmIjoiODgifX0sIkhvcml6b250YWxDb25uZWN0b3JTdHlsZSI6eyIkaWQiOiIzMDkiLCJMaW5lQ29sb3IiOnsiJHJlZiI6Ijk2In0sIkxpbmVXZWlnaHQiOjEuMCwiTGluZVR5cGUiOjAsIlBhcmVudFN0eWxlIjp7IiRyZWYiOiI5NSJ9fSwiVmVydGljYWxDb25uZWN0b3JTdHlsZSI6eyIkaWQiOiIzMT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MTEiLCJNYXJnaW4iOnsiJHJlZiI6IjEwMiJ9LCJQYWRkaW5nIjp7IiRyZWYiOiIxMDMifSwiQmFja2dyb3VuZCI6eyIkaWQiOiIzMTIiLCJDb2xvciI6eyIkaWQiOiIzMTMiLCJBIjoyNTUsIlIiOjExMiwiRyI6MTczLCJCIjo3MX19LCJJc1Zpc2libGUiOnRydWUsIldpZHRoIjowLjAsIkhlaWdodCI6MTAuMCwiQm9yZGVyU3R5bGUiOnsiJGlkIjoiMzE0IiwiTGluZUNvbG9yIjp7IiRyZWYiOiIxMDUifSwiTGluZVdlaWdodCI6MC4wLCJMaW5lVHlwZSI6MCwiUGFyZW50U3R5bGUiOnsiJHJlZiI6IjEwNCJ9fSwiUGFyZW50U3R5bGUiOnsiJHJlZiI6IjEwMSJ9fSwiVGl0bGVTdHlsZSI6eyIkaWQiOiIzMTUiLCJGb250U2V0dGluZ3MiOnsiJGlkIjoiMzE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xNyIsIkxpbmVDb2xvciI6bnVsbCwiTGluZVdlaWdodCI6MC4wLCJMaW5lVHlwZSI6MCwiUGFyZW50U3R5bGUiOm51bGx9LCJQYXJlbnRTdHlsZSI6eyIkcmVmIjoiMTA3In19LCJEYXRlU3R5bGUiOnsiJGlkIjoiMzE4IiwiRm9udFNldHRpbmdzIjp7IiRpZCI6IjMx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IwIiwiTGluZUNvbG9yIjpudWxsLCJMaW5lV2VpZ2h0IjowLjAsIkxpbmVUeXBlIjowLCJQYXJlbnRTdHlsZSI6bnVsbH0sIlBhcmVudFN0eWxlIjp7IiRyZWYiOiIxMTQifX0sIkRhdGVGb3JtYXQiOnsiJHJlZiI6IjEyMSJ9LCJJc1Zpc2libGUiOnRydWUsIlBhcmVudFN0eWxlIjp7IiRyZWYiOiI4MCJ9fSwiSW5kZXgiOjYsIlNtYXJ0RHVyYXRpb25BY3RpdmF0ZWQiOmZhbHNlLCJEYXRlRm9ybWF0Ijp7IiRyZWYiOiIxMjEifSwiSWQiOiJjNTRiMjc3My0wZjRkLTRjYTEtYWE4YS00MDhjOWZjYmZiZWEiLCJJbXBvcnRJZCI6bnVsbCwiVGl0bGUiOiJSRlEsIE1FQlQsIERUTDEgUkYgQ29uZGl0aW9uaW5nIiwiTm90ZSI6bnVsbCwiSHlwZXJsaW5rIjpudWxsLCJJc0NoYW5nZWQiOmZhbHNlLCJJc05ldyI6ZmFsc2V9LHsiJGlkIjoiMzIxIiwiR3JvdXBOYW1lIjpudWxsLCJTdGFydERhdGUiOiIyMDE5LTEwLTIxVDAwOjAwOjAwWiIsIkVuZERhdGUiOiIyMDE5LTExLTAxVDIzOjU5OjAwWiIsIlBlcmNlbnRhZ2VDb21wbGV0ZSI6bnVsbCwiU3R5bGUiOnsiJGlkIjoiMzIyIiwiU2hhcGUiOjIsIlNoYXBlVGhpY2tuZXNzIjowLCJEdXJhdGlvbkZvcm1hdCI6MCwiSW5jbHVkZU5vbldvcmtpbmdEYXlzSW5EdXJhdGlvbiI6ZmFsc2UsIlBlcmNlbnRhZ2VDb21wbGV0ZVN0eWxlIjp7IiRpZCI6IjMyMyIsIkZvbnRTZXR0aW5ncyI6eyIkaWQiOiIzMjQiLCJGb250U2l6ZSI6MTAsIkZvbnROYW1lIjoiQ2FsaWJyaSIsIklzQm9sZCI6ZmFsc2UsIklzSXRhbGljIjpmYWxzZSwiSXNVbmRlcmxpbmVkIjpmYWxzZSwiUGFyZW50U3R5bGUiOnsiJHJlZiI6IjgyIn19LCJBdXRvU2l6ZSI6MCwiRm9yZWdyb3VuZCI6eyIkaWQiOiIzMjUiLCJDb2xvciI6eyIkaWQiOiIzMj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I3IiwiTGluZUNvbG9yIjpudWxsLCJMaW5lV2VpZ2h0IjowLjAsIkxpbmVUeXBlIjowLCJQYXJlbnRTdHlsZSI6bnVsbH0sIlBhcmVudFN0eWxlIjp7IiRyZWYiOiI4MSJ9fSwiRHVyYXRpb25TdHlsZSI6eyIkaWQiOiIzMjgiLCJGb250U2V0dGluZ3MiOnsiJGlkIjoiMzI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wIiwiTGluZUNvbG9yIjpudWxsLCJMaW5lV2VpZ2h0IjowLjAsIkxpbmVUeXBlIjowLCJQYXJlbnRTdHlsZSI6bnVsbH0sIlBhcmVudFN0eWxlIjp7IiRyZWYiOiI4OCJ9fSwiSG9yaXpvbnRhbENvbm5lY3RvclN0eWxlIjp7IiRpZCI6IjMzMSIsIkxpbmVDb2xvciI6eyIkcmVmIjoiOTYifSwiTGluZVdlaWdodCI6MS4wLCJMaW5lVHlwZSI6MCwiUGFyZW50U3R5bGUiOnsiJHJlZiI6Ijk1In19LCJWZXJ0aWNhbENvbm5lY3RvclN0eWxlIjp7IiRpZCI6IjMzMiIsIkxpbmVDb2xvciI6eyIkcmVmIjoiOTkifSwiTGluZVdlaWdodCI6MS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zMyIsIk1hcmdpbiI6eyIkcmVmIjoiMTAyIn0sIlBhZGRpbmciOnsiJHJlZiI6IjEwMyJ9LCJCYWNrZ3JvdW5kIjp7IiRpZCI6IjMzNCIsIkNvbG9yIjp7IiRpZCI6IjMzNSIsIkEiOjI1NSwiUiI6MjM3LCJHIjoxMjUsIkIiOjQ5fX0sIklzVmlzaWJsZSI6dHJ1ZSwiV2lkdGgiOjAuMCwiSGVpZ2h0IjoxMC4wLCJCb3JkZXJTdHlsZSI6eyIkaWQiOiIzMzYiLCJMaW5lQ29sb3IiOnsiJHJlZiI6IjEwNSJ9LCJMaW5lV2VpZ2h0IjowLjAsIkxpbmVUeXBlIjowLCJQYXJlbnRTdHlsZSI6eyIkcmVmIjoiMTA0In19LCJQYXJlbnRTdHlsZSI6eyIkcmVmIjoiMTAxIn19LCJUaXRsZVN0eWxlIjp7IiRpZCI6IjMzNyIsIkZvbnRTZXR0aW5ncyI6eyIkaWQiOiIzMz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M5IiwiTGluZUNvbG9yIjpudWxsLCJMaW5lV2VpZ2h0IjowLjAsIkxpbmVUeXBlIjowLCJQYXJlbnRTdHlsZSI6bnVsbH0sIlBhcmVudFN0eWxlIjp7IiRyZWYiOiIxMDcifX0sIkRhdGVTdHlsZSI6eyIkaWQiOiIzNDAiLCJGb250U2V0dGluZ3MiOnsiJGlkIjoiMzQ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DIiLCJMaW5lQ29sb3IiOm51bGwsIkxpbmVXZWlnaHQiOjAuMCwiTGluZVR5cGUiOjAsIlBhcmVudFN0eWxlIjpudWxsfSwiUGFyZW50U3R5bGUiOnsiJHJlZiI6IjExNCJ9fSwiRGF0ZUZvcm1hdCI6eyIkcmVmIjoiMTIxIn0sIklzVmlzaWJsZSI6dHJ1ZSwiUGFyZW50U3R5bGUiOnsiJHJlZiI6IjgwIn19LCJJbmRleCI6NywiU21hcnREdXJhdGlvbkFjdGl2YXRlZCI6ZmFsc2UsIkRhdGVGb3JtYXQiOnsiJHJlZiI6IjEyMSJ9LCJJZCI6IjAyMjEzZmRlLTM4MzItNDViMC05ZDc0LTIxNDc1ZGE1NzAzYyIsIkltcG9ydElkIjpudWxsLCJUaXRsZSI6IlNSUjIiLCJOb3RlIjpudWxsLCJIeXBlcmxpbmsiOm51bGwsIklzQ2hhbmdlZCI6ZmFsc2UsIklzTmV3IjpmYWxzZX0seyIkaWQiOiIzNDMiLCJHcm91cE5hbWUiOm51bGwsIlN0YXJ0RGF0ZSI6IjIwMTktMTEtMDRUMDA6MDA6MDBaIiwiRW5kRGF0ZSI6IjIwMjAtMDEtMzFUMjM6NTk6MDBaIiwiUGVyY2VudGFnZUNvbXBsZXRlIjpudWxsLCJTdHlsZSI6eyIkaWQiOiIzNDQiLCJTaGFwZSI6MiwiU2hhcGVUaGlja25lc3MiOjAsIkR1cmF0aW9uRm9ybWF0IjowLCJJbmNsdWRlTm9uV29ya2luZ0RheXNJbkR1cmF0aW9uIjpmYWxzZSwiUGVyY2VudGFnZUNvbXBsZXRlU3R5bGUiOnsiJGlkIjoiMzQ1IiwiRm9udFNldHRpbmdzIjp7IiRpZCI6IjM0NiIsIkZvbnRTaXplIjoxMCwiRm9udE5hbWUiOiJDYWxpYnJpIiwiSXNCb2xkIjpmYWxzZSwiSXNJdGFsaWMiOmZhbHNlLCJJc1VuZGVybGluZWQiOmZhbHNlLCJQYXJlbnRTdHlsZSI6eyIkcmVmIjoiODIifX0sIkF1dG9TaXplIjowLCJGb3JlZ3JvdW5kIjp7IiRpZCI6IjM0NyIsIkNvbG9yIjp7IiRpZCI6IjM0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kiLCJMaW5lQ29sb3IiOm51bGwsIkxpbmVXZWlnaHQiOjAuMCwiTGluZVR5cGUiOjAsIlBhcmVudFN0eWxlIjpudWxsfSwiUGFyZW50U3R5bGUiOnsiJHJlZiI6IjgxIn19LCJEdXJhdGlvblN0eWxlIjp7IiRpZCI6IjM1MCIsIkZvbnRTZXR0aW5ncyI6eyIkaWQiOiIzNT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TIiLCJMaW5lQ29sb3IiOm51bGwsIkxpbmVXZWlnaHQiOjAuMCwiTGluZVR5cGUiOjAsIlBhcmVudFN0eWxlIjpudWxsfSwiUGFyZW50U3R5bGUiOnsiJHJlZiI6Ijg4In19LCJIb3Jpem9udGFsQ29ubmVjdG9yU3R5bGUiOnsiJGlkIjoiMzUzIiwiTGluZUNvbG9yIjp7IiRyZWYiOiI5NiJ9LCJMaW5lV2VpZ2h0IjoxLjAsIkxpbmVUeXBlIjowLCJQYXJlbnRTdHlsZSI6eyIkcmVmIjoiOTUifX0sIlZlcnRpY2FsQ29ubmVjdG9yU3R5bGUiOnsiJGlkIjoiMzU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U1IiwiTWFyZ2luIjp7IiRyZWYiOiIxMDIifSwiUGFkZGluZyI6eyIkcmVmIjoiMTAzIn0sIkJhY2tncm91bmQiOnsiJGlkIjoiMzU2IiwiQ29sb3IiOnsiJGlkIjoiMzU3IiwiQSI6MjU1LCJSIjo2OCwiRyI6ODQsIkIiOjEwNn19LCJJc1Zpc2libGUiOnRydWUsIldpZHRoIjowLjAsIkhlaWdodCI6MTAuMCwiQm9yZGVyU3R5bGUiOnsiJGlkIjoiMzU4IiwiTGluZUNvbG9yIjp7IiRyZWYiOiIxMDUifSwiTGluZVdlaWdodCI6MC4wLCJMaW5lVHlwZSI6MCwiUGFyZW50U3R5bGUiOnsiJHJlZiI6IjEwNCJ9fSwiUGFyZW50U3R5bGUiOnsiJHJlZiI6IjEwMSJ9fSwiVGl0bGVTdHlsZSI6eyIkaWQiOiIzNTkiLCJGb250U2V0dGluZ3MiOnsiJGlkIjoiMzY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2MSIsIkxpbmVDb2xvciI6bnVsbCwiTGluZVdlaWdodCI6MC4wLCJMaW5lVHlwZSI6MCwiUGFyZW50U3R5bGUiOm51bGx9LCJQYXJlbnRTdHlsZSI6eyIkcmVmIjoiMTA3In19LCJEYXRlU3R5bGUiOnsiJGlkIjoiMzYyIiwiRm9udFNldHRpbmdzIjp7IiRpZCI6IjM2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Y0IiwiTGluZUNvbG9yIjpudWxsLCJMaW5lV2VpZ2h0IjowLjAsIkxpbmVUeXBlIjowLCJQYXJlbnRTdHlsZSI6bnVsbH0sIlBhcmVudFN0eWxlIjp7IiRyZWYiOiIxMTQifX0sIkRhdGVGb3JtYXQiOnsiJHJlZiI6IjEyMSJ9LCJJc1Zpc2libGUiOnRydWUsIlBhcmVudFN0eWxlIjp7IiRyZWYiOiI4MCJ9fSwiSW5kZXgiOjgsIlNtYXJ0RHVyYXRpb25BY3RpdmF0ZWQiOmZhbHNlLCJEYXRlRm9ybWF0Ijp7IiRyZWYiOiIxMjEifSwiSWQiOiJlZmVmZDIwZC0yZjdlLTRmY2QtOWE1NS04MDYwYmRkODg2YWQiLCJJbXBvcnRJZCI6bnVsbCwiVGl0bGUiOiJJU3JjIHRvIERUTDEgQmVhbSBDb21taXNzaW9uaW5nIiwiTm90ZSI6bnVsbCwiSHlwZXJsaW5rIjpudWxsLCJJc0NoYW5nZWQiOmZhbHNlLCJJc05ldyI6ZmFsc2V9LHsiJGlkIjoiMzY1IiwiR3JvdXBOYW1lIjpudWxsLCJTdGFydERhdGUiOiIyMDE5LTA1LTI3VDAwOjAwOjAwWiIsIkVuZERhdGUiOiIyMDIwLTAxLTMxVDIzOjU5OjAwWiIsIlBlcmNlbnRhZ2VDb21wbGV0ZSI6bnVsbCwiU3R5bGUiOnsiJGlkIjoiMzY2IiwiU2hhcGUiOjIsIlNoYXBlVGhpY2tuZXNzIjowLCJEdXJhdGlvbkZvcm1hdCI6MCwiSW5jbHVkZU5vbldvcmtpbmdEYXlzSW5EdXJhdGlvbiI6ZmFsc2UsIlBlcmNlbnRhZ2VDb21wbGV0ZVN0eWxlIjp7IiRpZCI6IjM2NyIsIkZvbnRTZXR0aW5ncyI6eyIkaWQiOiIzNjgiLCJGb250U2l6ZSI6MTAsIkZvbnROYW1lIjoiQ2FsaWJyaSIsIklzQm9sZCI6ZmFsc2UsIklzSXRhbGljIjpmYWxzZSwiSXNVbmRlcmxpbmVkIjpmYWxzZSwiUGFyZW50U3R5bGUiOnsiJHJlZiI6IjgyIn19LCJBdXRvU2l6ZSI6MCwiRm9yZWdyb3VuZCI6eyIkaWQiOiIzNjkiLCJDb2xvciI6eyIkaWQiOiIzNz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cxIiwiTGluZUNvbG9yIjpudWxsLCJMaW5lV2VpZ2h0IjowLjAsIkxpbmVUeXBlIjowLCJQYXJlbnRTdHlsZSI6bnVsbH0sIlBhcmVudFN0eWxlIjp7IiRyZWYiOiI4MSJ9fSwiRHVyYXRpb25TdHlsZSI6eyIkaWQiOiIzNzIiLCJGb250U2V0dGluZ3MiOnsiJGlkIjoiMzc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c0IiwiTGluZUNvbG9yIjpudWxsLCJMaW5lV2VpZ2h0IjowLjAsIkxpbmVUeXBlIjowLCJQYXJlbnRTdHlsZSI6bnVsbH0sIlBhcmVudFN0eWxlIjp7IiRyZWYiOiI4OCJ9fSwiSG9yaXpvbnRhbENvbm5lY3RvclN0eWxlIjp7IiRpZCI6IjM3NSIsIkxpbmVDb2xvciI6eyIkcmVmIjoiOTYifSwiTGluZVdlaWdodCI6MS4wLCJMaW5lVHlwZSI6MCwiUGFyZW50U3R5bGUiOnsiJHJlZiI6Ijk1In19LCJWZXJ0aWNhbENvbm5lY3RvclN0eWxlIjp7IiRpZCI6IjM3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M3NyIsIk1hcmdpbiI6eyIkcmVmIjoiMTAyIn0sIlBhZGRpbmciOnsiJHJlZiI6IjEwMyJ9LCJCYWNrZ3JvdW5kIjp7IiRpZCI6IjM3OCIsIkNvbG9yIjp7IiRpZCI6IjM3OSIsIkEiOjI1NSwiUiI6MTEyLCJHIjoxNzMsIkIiOjcxfX0sIklzVmlzaWJsZSI6dHJ1ZSwiV2lkdGgiOjAuMCwiSGVpZ2h0IjoxMC4wLCJCb3JkZXJTdHlsZSI6eyIkaWQiOiIzODAiLCJMaW5lQ29sb3IiOnsiJHJlZiI6IjEwNSJ9LCJMaW5lV2VpZ2h0IjowLjAsIkxpbmVUeXBlIjowLCJQYXJlbnRTdHlsZSI6eyIkcmVmIjoiMTA0In19LCJQYXJlbnRTdHlsZSI6eyIkcmVmIjoiMTAxIn19LCJUaXRsZVN0eWxlIjp7IiRpZCI6IjM4MSIsIkZvbnRTZXR0aW5ncyI6eyIkaWQiOiIzO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gzIiwiTGluZUNvbG9yIjpudWxsLCJMaW5lV2VpZ2h0IjowLjAsIkxpbmVUeXBlIjowLCJQYXJlbnRTdHlsZSI6bnVsbH0sIlBhcmVudFN0eWxlIjp7IiRyZWYiOiIxMDcifX0sIkRhdGVTdHlsZSI6eyIkaWQiOiIzODQiLCJGb250U2V0dGluZ3MiOnsiJGlkIjoiMzg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ODYiLCJMaW5lQ29sb3IiOm51bGwsIkxpbmVXZWlnaHQiOjAuMCwiTGluZVR5cGUiOjAsIlBhcmVudFN0eWxlIjpudWxsfSwiUGFyZW50U3R5bGUiOnsiJHJlZiI6IjExNCJ9fSwiRGF0ZUZvcm1hdCI6eyIkcmVmIjoiMTIxIn0sIklzVmlzaWJsZSI6dHJ1ZSwiUGFyZW50U3R5bGUiOnsiJHJlZiI6IjgwIn19LCJJbmRleCI6OSwiU21hcnREdXJhdGlvbkFjdGl2YXRlZCI6ZmFsc2UsIkRhdGVGb3JtYXQiOnsiJHJlZiI6IjEyMSJ9LCJJZCI6ImE1N2E3NmUxLTViNmUtNDhmNS05NjgwLTZiMTA4ZmY3ODg3YyIsIkltcG9ydElkIjpudWxsLCJUaXRsZSI6IkZ1bGwgIE5DIExpbmFjIFJGIFN5c3RlbSIsIk5vdGUiOm51bGwsIkh5cGVybGluayI6bnVsbCwiSXNDaGFuZ2VkIjpmYWxzZSwiSXNOZXciOmZhbHNlfSx7IiRpZCI6IjM4NyIsIkdyb3VwTmFtZSI6bnVsbCwiU3RhcnREYXRlIjoiMjAyMC0wMi0wM1QwMDowMDowMFoiLCJFbmREYXRlIjoiMjAyMC0wMi0xNFQyMzo1OTowMFoiLCJQZXJjZW50YWdlQ29tcGxldGUiOm51bGwsIlN0eWxlIjp7IiRpZCI6IjM4OCIsIlNoYXBlIjoyLCJTaGFwZVRoaWNrbmVzcyI6MCwiRHVyYXRpb25Gb3JtYXQiOjAsIkluY2x1ZGVOb25Xb3JraW5nRGF5c0luRHVyYXRpb24iOmZhbHNlLCJQZXJjZW50YWdlQ29tcGxldGVTdHlsZSI6eyIkaWQiOiIzODkiLCJGb250U2V0dGluZ3MiOnsiJGlkIjoiMzkwIiwiRm9udFNpemUiOjEwLCJGb250TmFtZSI6IkNhbGlicmkiLCJJc0JvbGQiOmZhbHNlLCJJc0l0YWxpYyI6ZmFsc2UsIklzVW5kZXJsaW5lZCI6ZmFsc2UsIlBhcmVudFN0eWxlIjp7IiRyZWYiOiI4MiJ9fSwiQXV0b1NpemUiOjAsIkZvcmVncm91bmQiOnsiJGlkIjoiMzkxIiwiQ29sb3IiOnsiJGlkIjoiMzky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5MyIsIkxpbmVDb2xvciI6bnVsbCwiTGluZVdlaWdodCI6MC4wLCJMaW5lVHlwZSI6MCwiUGFyZW50U3R5bGUiOm51bGx9LCJQYXJlbnRTdHlsZSI6eyIkcmVmIjoiODEifX0sIkR1cmF0aW9uU3R5bGUiOnsiJGlkIjoiMzk0IiwiRm9udFNldHRpbmdzIjp7IiRpZCI6IjM5N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5NiIsIkxpbmVDb2xvciI6bnVsbCwiTGluZVdlaWdodCI6MC4wLCJMaW5lVHlwZSI6MCwiUGFyZW50U3R5bGUiOm51bGx9LCJQYXJlbnRTdHlsZSI6eyIkcmVmIjoiODgifX0sIkhvcml6b250YWxDb25uZWN0b3JTdHlsZSI6eyIkaWQiOiIzOTciLCJMaW5lQ29sb3IiOnsiJHJlZiI6Ijk2In0sIkxpbmVXZWlnaHQiOjEuMCwiTGluZVR5cGUiOjAsIlBhcmVudFN0eWxlIjp7IiRyZWYiOiI5NSJ9fSwiVmVydGljYWxDb25uZWN0b3JTdHlsZSI6eyIkaWQiOiIzOTg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zOTkiLCJNYXJnaW4iOnsiJHJlZiI6IjEwMiJ9LCJQYWRkaW5nIjp7IiRyZWYiOiIxMDMifSwiQmFja2dyb3VuZCI6eyIkaWQiOiI0MDAiLCJDb2xvciI6eyIkaWQiOiI0MDEiLCJBIjoyNTUsIlIiOjE2NSwiRyI6MTY1LCJCIjoxNjV9fSwiSXNWaXNpYmxlIjp0cnVlLCJXaWR0aCI6MC4wLCJIZWlnaHQiOjEwLjAsIkJvcmRlclN0eWxlIjp7IiRpZCI6IjQwMiIsIkxpbmVDb2xvciI6eyIkcmVmIjoiMTA1In0sIkxpbmVXZWlnaHQiOjAuMCwiTGluZVR5cGUiOjAsIlBhcmVudFN0eWxlIjp7IiRyZWYiOiIxMDQifX0sIlBhcmVudFN0eWxlIjp7IiRyZWYiOiIxMDEifX0sIlRpdGxlU3R5bGUiOnsiJGlkIjoiNDAzIiwiRm9udFNldHRpbmdzIjp7IiRpZCI6IjQw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DUiLCJMaW5lQ29sb3IiOm51bGwsIkxpbmVXZWlnaHQiOjAuMCwiTGluZVR5cGUiOjAsIlBhcmVudFN0eWxlIjpudWxsfSwiUGFyZW50U3R5bGUiOnsiJHJlZiI6IjEwNyJ9fSwiRGF0ZVN0eWxlIjp7IiRpZCI6IjQwNiIsIkZvbnRTZXR0aW5ncyI6eyIkaWQiOiI0MD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wOCIsIkxpbmVDb2xvciI6bnVsbCwiTGluZVdlaWdodCI6MC4wLCJMaW5lVHlwZSI6MCwiUGFyZW50U3R5bGUiOm51bGx9LCJQYXJlbnRTdHlsZSI6eyIkcmVmIjoiMTE0In19LCJEYXRlRm9ybWF0Ijp7IiRyZWYiOiIxMjEifSwiSXNWaXNpYmxlIjp0cnVlLCJQYXJlbnRTdHlsZSI6eyIkcmVmIjoiODAifX0sIkluZGV4IjoxMCwiU21hcnREdXJhdGlvbkFjdGl2YXRlZCI6ZmFsc2UsIkRhdGVGb3JtYXQiOnsiJHJlZiI6IjEyMSJ9LCJJZCI6IjU3MWUxNjc3LTQ3YjgtNDE2Yi1hYjJkLWU5ZTlmNDM5MDE0ZCIsIkltcG9ydElkIjpudWxsLCJUaXRsZSI6IlBTUzEgUmUtVmFsaWRhdGlvbiIsIk5vdGUiOm51bGwsIkh5cGVybGluayI6bnVsbCwiSXNDaGFuZ2VkIjpmYWxzZSwiSXNOZXciOmZhbHNlfSx7IiRpZCI6IjQwOSIsIkdyb3VwTmFtZSI6bnVsbCwiU3RhcnREYXRlIjoiMjAyMC0wMi0xN1QwMDowMDowMFoiLCJFbmREYXRlIjoiMjAyMC0wNC0xMFQyMzo1OTowMFoiLCJQZXJjZW50YWdlQ29tcGxldGUiOm51bGwsIlN0eWxlIjp7IiRpZCI6IjQxMCIsIlNoYXBlIjoyLCJTaGFwZVRoaWNrbmVzcyI6MCwiRHVyYXRpb25Gb3JtYXQiOjAsIkluY2x1ZGVOb25Xb3JraW5nRGF5c0luRHVyYXRpb24iOmZhbHNlLCJQZXJjZW50YWdlQ29tcGxldGVTdHlsZSI6eyIkaWQiOiI0MTEiLCJGb250U2V0dGluZ3MiOnsiJGlkIjoiNDEyIiwiRm9udFNpemUiOjEwLCJGb250TmFtZSI6IkNhbGlicmkiLCJJc0JvbGQiOmZhbHNlLCJJc0l0YWxpYyI6ZmFsc2UsIklzVW5kZXJsaW5lZCI6ZmFsc2UsIlBhcmVudFN0eWxlIjp7IiRyZWYiOiI4MiJ9fSwiQXV0b1NpemUiOjAsIkZvcmVncm91bmQiOnsiJGlkIjoiNDEzIiwiQ29sb3IiOnsiJGlkIjoiNDE0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xNSIsIkxpbmVDb2xvciI6bnVsbCwiTGluZVdlaWdodCI6MC4wLCJMaW5lVHlwZSI6MCwiUGFyZW50U3R5bGUiOm51bGx9LCJQYXJlbnRTdHlsZSI6eyIkcmVmIjoiODEifX0sIkR1cmF0aW9uU3R5bGUiOnsiJGlkIjoiNDE2IiwiRm9udFNldHRpbmdzIjp7IiRpZCI6IjQx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xOCIsIkxpbmVDb2xvciI6bnVsbCwiTGluZVdlaWdodCI6MC4wLCJMaW5lVHlwZSI6MCwiUGFyZW50U3R5bGUiOm51bGx9LCJQYXJlbnRTdHlsZSI6eyIkcmVmIjoiODgifX0sIkhvcml6b250YWxDb25uZWN0b3JTdHlsZSI6eyIkaWQiOiI0MTkiLCJMaW5lQ29sb3IiOnsiJHJlZiI6Ijk2In0sIkxpbmVXZWlnaHQiOjEuMCwiTGluZVR5cGUiOjAsIlBhcmVudFN0eWxlIjp7IiRyZWYiOiI5NSJ9fSwiVmVydGljYWxDb25uZWN0b3JTdHlsZSI6eyIkaWQiOiI0MjA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MjEiLCJNYXJnaW4iOnsiJHJlZiI6IjEwMiJ9LCJQYWRkaW5nIjp7IiRyZWYiOiIxMDMifSwiQmFja2dyb3VuZCI6eyIkaWQiOiI0MjIiLCJDb2xvciI6eyIkaWQiOiI0MjMiLCJBIjoyNTUsIlIiOjExMiwiRyI6MTczLCJCIjo3MX19LCJJc1Zpc2libGUiOnRydWUsIldpZHRoIjowLjAsIkhlaWdodCI6MTAuMCwiQm9yZGVyU3R5bGUiOnsiJGlkIjoiNDI0IiwiTGluZUNvbG9yIjp7IiRyZWYiOiIxMDUifSwiTGluZVdlaWdodCI6MC4wLCJMaW5lVHlwZSI6MCwiUGFyZW50U3R5bGUiOnsiJHJlZiI6IjEwNCJ9fSwiUGFyZW50U3R5bGUiOnsiJHJlZiI6IjEwMSJ9fSwiVGl0bGVTdHlsZSI6eyIkaWQiOiI0MjUiLCJGb250U2V0dGluZ3MiOnsiJGlkIjoiNDI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yNyIsIkxpbmVDb2xvciI6bnVsbCwiTGluZVdlaWdodCI6MC4wLCJMaW5lVHlwZSI6MCwiUGFyZW50U3R5bGUiOm51bGx9LCJQYXJlbnRTdHlsZSI6eyIkcmVmIjoiMTA3In19LCJEYXRlU3R5bGUiOnsiJGlkIjoiNDI4IiwiRm9udFNldHRpbmdzIjp7IiRpZCI6IjQy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MwIiwiTGluZUNvbG9yIjpudWxsLCJMaW5lV2VpZ2h0IjowLjAsIkxpbmVUeXBlIjowLCJQYXJlbnRTdHlsZSI6bnVsbH0sIlBhcmVudFN0eWxlIjp7IiRyZWYiOiIxMTQifX0sIkRhdGVGb3JtYXQiOnsiJHJlZiI6IjEyMSJ9LCJJc1Zpc2libGUiOnRydWUsIlBhcmVudFN0eWxlIjp7IiRyZWYiOiI4MCJ9fSwiSW5kZXgiOjExLCJTbWFydER1cmF0aW9uQWN0aXZhdGVkIjpmYWxzZSwiRGF0ZUZvcm1hdCI6eyIkcmVmIjoiMTIxIn0sIklkIjoiYzQ5YTI4NGItYzY4OS00Y2ZhLWEzOTAtNGJmOGIzNzcxYmI3IiwiSW1wb3J0SWQiOm51bGwsIlRpdGxlIjoiRFRMMiwgMywgNCBSRiBDb25kaXRpb25pbmciLCJOb3RlIjpudWxsLCJIeXBlcmxpbmsiOm51bGwsIklzQ2hhbmdlZCI6ZmFsc2UsIklzTmV3IjpmYWxzZX0seyIkaWQiOiI0MzEiLCJHcm91cE5hbWUiOm51bGwsIlN0YXJ0RGF0ZSI6IjIwMjAtMDQtMTNUMDA6MDA6MDBaIiwiRW5kRGF0ZSI6IjIwMjAtMDQtMjRUMjM6NTk6MDBaIiwiUGVyY2VudGFnZUNvbXBsZXRlIjpudWxsLCJTdHlsZSI6eyIkaWQiOiI0MzIiLCJTaGFwZSI6MiwiU2hhcGVUaGlja25lc3MiOjAsIkR1cmF0aW9uRm9ybWF0IjowLCJJbmNsdWRlTm9uV29ya2luZ0RheXNJbkR1cmF0aW9uIjpmYWxzZSwiUGVyY2VudGFnZUNvbXBsZXRlU3R5bGUiOnsiJGlkIjoiNDMzIiwiRm9udFNldHRpbmdzIjp7IiRpZCI6IjQzNCIsIkZvbnRTaXplIjoxMCwiRm9udE5hbWUiOiJDYWxpYnJpIiwiSXNCb2xkIjpmYWxzZSwiSXNJdGFsaWMiOmZhbHNlLCJJc1VuZGVybGluZWQiOmZhbHNlLCJQYXJlbnRTdHlsZSI6eyIkcmVmIjoiODIifX0sIkF1dG9TaXplIjowLCJGb3JlZ3JvdW5kIjp7IiRpZCI6IjQzNSIsIkNvbG9yIjp7IiRpZCI6IjQz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zciLCJMaW5lQ29sb3IiOm51bGwsIkxpbmVXZWlnaHQiOjAuMCwiTGluZVR5cGUiOjAsIlBhcmVudFN0eWxlIjpudWxsfSwiUGFyZW50U3R5bGUiOnsiJHJlZiI6IjgxIn19LCJEdXJhdGlvblN0eWxlIjp7IiRpZCI6IjQzOCIsIkZvbnRTZXR0aW5ncyI6eyIkaWQiOiI0Mz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DAiLCJMaW5lQ29sb3IiOm51bGwsIkxpbmVXZWlnaHQiOjAuMCwiTGluZVR5cGUiOjAsIlBhcmVudFN0eWxlIjpudWxsfSwiUGFyZW50U3R5bGUiOnsiJHJlZiI6Ijg4In19LCJIb3Jpem9udGFsQ29ubmVjdG9yU3R5bGUiOnsiJGlkIjoiNDQxIiwiTGluZUNvbG9yIjp7IiRyZWYiOiI5NiJ9LCJMaW5lV2VpZ2h0IjoxLjAsIkxpbmVUeXBlIjowLCJQYXJlbnRTdHlsZSI6eyIkcmVmIjoiOTUifX0sIlZlcnRpY2FsQ29ubmVjdG9yU3R5bGUiOnsiJGlkIjoiNDQ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QzIiwiTWFyZ2luIjp7IiRyZWYiOiIxMDIifSwiUGFkZGluZyI6eyIkcmVmIjoiMTAzIn0sIkJhY2tncm91bmQiOnsiJGlkIjoiNDQ0IiwiQ29sb3IiOnsiJGlkIjoiNDQ1IiwiQSI6MjU1LCJSIjoyMzcsIkciOjEyNSwiQiI6NDl9fSwiSXNWaXNpYmxlIjp0cnVlLCJXaWR0aCI6MC4wLCJIZWlnaHQiOjEwLjAsIkJvcmRlclN0eWxlIjp7IiRpZCI6IjQ0NiIsIkxpbmVDb2xvciI6eyIkcmVmIjoiMTA1In0sIkxpbmVXZWlnaHQiOjAuMCwiTGluZVR5cGUiOjAsIlBhcmVudFN0eWxlIjp7IiRyZWYiOiIxMDQifX0sIlBhcmVudFN0eWxlIjp7IiRyZWYiOiIxMDEifX0sIlRpdGxlU3R5bGUiOnsiJGlkIjoiNDQ3IiwiRm9udFNldHRpbmdzIjp7IiRpZCI6IjQ0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NDkiLCJMaW5lQ29sb3IiOm51bGwsIkxpbmVXZWlnaHQiOjAuMCwiTGluZVR5cGUiOjAsIlBhcmVudFN0eWxlIjpudWxsfSwiUGFyZW50U3R5bGUiOnsiJHJlZiI6IjEwNyJ9fSwiRGF0ZVN0eWxlIjp7IiRpZCI6IjQ1MCIsIkZvbnRTZXR0aW5ncyI6eyIkaWQiOiI0NT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Q1MiIsIkxpbmVDb2xvciI6bnVsbCwiTGluZVdlaWdodCI6MC4wLCJMaW5lVHlwZSI6MCwiUGFyZW50U3R5bGUiOm51bGx9LCJQYXJlbnRTdHlsZSI6eyIkcmVmIjoiMTE0In19LCJEYXRlRm9ybWF0Ijp7IiRyZWYiOiIxMjEifSwiSXNWaXNpYmxlIjp0cnVlLCJQYXJlbnRTdHlsZSI6eyIkcmVmIjoiODAifX0sIkluZGV4IjoxMiwiU21hcnREdXJhdGlvbkFjdGl2YXRlZCI6ZmFsc2UsIkRhdGVGb3JtYXQiOnsiJHJlZiI6IjEyMSJ9LCJJZCI6IjBmYTYyYWFiLTQxOGYtNGFlYy04MTNlLTEwMmVhNGRjNDI3MCIsIkltcG9ydElkIjpudWxsLCJUaXRsZSI6IlNSUjMiLCJOb3RlIjpudWxsLCJIeXBlcmxpbmsiOm51bGwsIklzQ2hhbmdlZCI6ZmFsc2UsIklzTmV3IjpmYWxzZX0seyIkaWQiOiI0NTMiLCJHcm91cE5hbWUiOm51bGwsIlN0YXJ0RGF0ZSI6IjIwMjAtMDQtMjdUMDA6MDA6MDBaIiwiRW5kRGF0ZSI6IjIwMjAtMDctMTdUMjM6NTk6MDBaIiwiUGVyY2VudGFnZUNvbXBsZXRlIjpudWxsLCJTdHlsZSI6eyIkaWQiOiI0NTQiLCJTaGFwZSI6MiwiU2hhcGVUaGlja25lc3MiOjAsIkR1cmF0aW9uRm9ybWF0IjowLCJJbmNsdWRlTm9uV29ya2luZ0RheXNJbkR1cmF0aW9uIjpmYWxzZSwiUGVyY2VudGFnZUNvbXBsZXRlU3R5bGUiOnsiJGlkIjoiNDU1IiwiRm9udFNldHRpbmdzIjp7IiRpZCI6IjQ1NiIsIkZvbnRTaXplIjoxMCwiRm9udE5hbWUiOiJDYWxpYnJpIiwiSXNCb2xkIjpmYWxzZSwiSXNJdGFsaWMiOmZhbHNlLCJJc1VuZGVybGluZWQiOmZhbHNlLCJQYXJlbnRTdHlsZSI6eyIkcmVmIjoiODIifX0sIkF1dG9TaXplIjowLCJGb3JlZ3JvdW5kIjp7IiRpZCI6IjQ1NyIsIkNvbG9yIjp7IiRpZCI6IjQ1O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NTkiLCJMaW5lQ29sb3IiOm51bGwsIkxpbmVXZWlnaHQiOjAuMCwiTGluZVR5cGUiOjAsIlBhcmVudFN0eWxlIjpudWxsfSwiUGFyZW50U3R5bGUiOnsiJHJlZiI6IjgxIn19LCJEdXJhdGlvblN0eWxlIjp7IiRpZCI6IjQ2MCIsIkZvbnRTZXR0aW5ncyI6eyIkaWQiOiI0NjE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NjIiLCJMaW5lQ29sb3IiOm51bGwsIkxpbmVXZWlnaHQiOjAuMCwiTGluZVR5cGUiOjAsIlBhcmVudFN0eWxlIjpudWxsfSwiUGFyZW50U3R5bGUiOnsiJHJlZiI6Ijg4In19LCJIb3Jpem9udGFsQ29ubmVjdG9yU3R5bGUiOnsiJGlkIjoiNDYzIiwiTGluZUNvbG9yIjp7IiRyZWYiOiI5NiJ9LCJMaW5lV2VpZ2h0IjoxLjAsIkxpbmVUeXBlIjowLCJQYXJlbnRTdHlsZSI6eyIkcmVmIjoiOTUifX0sIlZlcnRpY2FsQ29ubmVjdG9yU3R5bGUiOnsiJGlkIjoiNDY0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DY1IiwiTWFyZ2luIjp7IiRyZWYiOiIxMDIifSwiUGFkZGluZyI6eyIkcmVmIjoiMTAzIn0sIkJhY2tncm91bmQiOnsiJGlkIjoiNDY2IiwiQ29sb3IiOnsiJGlkIjoiNDY3IiwiQSI6MjU1LCJSIjo2OCwiRyI6ODQsIkIiOjEwNn19LCJJc1Zpc2libGUiOnRydWUsIldpZHRoIjowLjAsIkhlaWdodCI6MTAuMCwiQm9yZGVyU3R5bGUiOnsiJGlkIjoiNDY4IiwiTGluZUNvbG9yIjp7IiRyZWYiOiIxMDUifSwiTGluZVdlaWdodCI6MC4wLCJMaW5lVHlwZSI6MCwiUGFyZW50U3R5bGUiOnsiJHJlZiI6IjEwNCJ9fSwiUGFyZW50U3R5bGUiOnsiJHJlZiI6IjEwMSJ9fSwiVGl0bGVTdHlsZSI6eyIkaWQiOiI0NjkiLCJGb250U2V0dGluZ3MiOnsiJGlkIjoiNDc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3MSIsIkxpbmVDb2xvciI6bnVsbCwiTGluZVdlaWdodCI6MC4wLCJMaW5lVHlwZSI6MCwiUGFyZW50U3R5bGUiOm51bGx9LCJQYXJlbnRTdHlsZSI6eyIkcmVmIjoiMTA3In19LCJEYXRlU3R5bGUiOnsiJGlkIjoiNDcyIiwiRm9udFNldHRpbmdzIjp7IiRpZCI6IjQ3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c0IiwiTGluZUNvbG9yIjpudWxsLCJMaW5lV2VpZ2h0IjowLjAsIkxpbmVUeXBlIjowLCJQYXJlbnRTdHlsZSI6bnVsbH0sIlBhcmVudFN0eWxlIjp7IiRyZWYiOiIxMTQifX0sIkRhdGVGb3JtYXQiOnsiJHJlZiI6IjEyMSJ9LCJJc1Zpc2libGUiOnRydWUsIlBhcmVudFN0eWxlIjp7IiRyZWYiOiI4MCJ9fSwiSW5kZXgiOjEzLCJTbWFydER1cmF0aW9uQWN0aXZhdGVkIjpmYWxzZSwiRGF0ZUZvcm1hdCI6eyIkcmVmIjoiMTIxIn0sIklkIjoiYjBhYmJjZjYtMTMxYi00ODk2LTg3ZTAtMTQ3MzQ3MGQ1NzczIiwiSW1wb3J0SWQiOm51bGwsIlRpdGxlIjoiSVNyYyB0byBEVEw0IEJlYW0gQ29tbWlzc2lvbmluZyIsIk5vdGUiOm51bGwsIkh5cGVybGluayI6bnVsbCwiSXNDaGFuZ2VkIjpmYWxzZSwiSXNOZXciOmZhbHNlfSx7IiRpZCI6IjQ3NSIsIkdyb3VwTmFtZSI6bnVsbCwiU3RhcnREYXRlIjoiMjAyMC0wNy0yMFQwMDowMDowMFoiLCJFbmREYXRlIjoiMjAyMC0wOC0yMVQyMzo1OTowMFoiLCJQZXJjZW50YWdlQ29tcGxldGUiOm51bGwsIlN0eWxlIjp7IiRpZCI6IjQ3NiIsIlNoYXBlIjoyLCJTaGFwZVRoaWNrbmVzcyI6MCwiRHVyYXRpb25Gb3JtYXQiOjAsIkluY2x1ZGVOb25Xb3JraW5nRGF5c0luRHVyYXRpb24iOmZhbHNlLCJQZXJjZW50YWdlQ29tcGxldGVTdHlsZSI6eyIkaWQiOiI0NzciLCJGb250U2V0dGluZ3MiOnsiJGlkIjoiNDc4IiwiRm9udFNpemUiOjEwLCJGb250TmFtZSI6IkNhbGlicmkiLCJJc0JvbGQiOmZhbHNlLCJJc0l0YWxpYyI6ZmFsc2UsIklzVW5kZXJsaW5lZCI6ZmFsc2UsIlBhcmVudFN0eWxlIjp7IiRyZWYiOiI4MiJ9fSwiQXV0b1NpemUiOjAsIkZvcmVncm91bmQiOnsiJGlkIjoiNDc5IiwiQ29sb3IiOnsiJGlkIjoiNDgw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4MSIsIkxpbmVDb2xvciI6bnVsbCwiTGluZVdlaWdodCI6MC4wLCJMaW5lVHlwZSI6MCwiUGFyZW50U3R5bGUiOm51bGx9LCJQYXJlbnRTdHlsZSI6eyIkcmVmIjoiODEifX0sIkR1cmF0aW9uU3R5bGUiOnsiJGlkIjoiNDgyIiwiRm9udFNldHRpbmdzIjp7IiRpZCI6IjQ4M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4NCIsIkxpbmVDb2xvciI6bnVsbCwiTGluZVdlaWdodCI6MC4wLCJMaW5lVHlwZSI6MCwiUGFyZW50U3R5bGUiOm51bGx9LCJQYXJlbnRTdHlsZSI6eyIkcmVmIjoiODgifX0sIkhvcml6b250YWxDb25uZWN0b3JTdHlsZSI6eyIkaWQiOiI0ODUiLCJMaW5lQ29sb3IiOnsiJHJlZiI6Ijk2In0sIkxpbmVXZWlnaHQiOjEuMCwiTGluZVR5cGUiOjAsIlBhcmVudFN0eWxlIjp7IiRyZWYiOiI5NSJ9fSwiVmVydGljYWxDb25uZWN0b3JTdHlsZSI6eyIkaWQiOiI0ODY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ODciLCJNYXJnaW4iOnsiJHJlZiI6IjEwMiJ9LCJQYWRkaW5nIjp7IiRyZWYiOiIxMDMifSwiQmFja2dyb3VuZCI6eyIkaWQiOiI0ODgiLCJDb2xvciI6eyIkaWQiOiI0ODkiLCJBIjoyNTUsIlIiOjkxLCJHIjoxNTUsIkIiOjIxM319LCJJc1Zpc2libGUiOnRydWUsIldpZHRoIjowLjAsIkhlaWdodCI6MTAuMCwiQm9yZGVyU3R5bGUiOnsiJGlkIjoiNDkwIiwiTGluZUNvbG9yIjp7IiRyZWYiOiIxMDUifSwiTGluZVdlaWdodCI6MC4wLCJMaW5lVHlwZSI6MCwiUGFyZW50U3R5bGUiOnsiJHJlZiI6IjEwNCJ9fSwiUGFyZW50U3R5bGUiOnsiJHJlZiI6IjEwMSJ9fSwiVGl0bGVTdHlsZSI6eyIkaWQiOiI0OTEiLCJGb250U2V0dGluZ3MiOnsiJGlkIjoiNDky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5MyIsIkxpbmVDb2xvciI6bnVsbCwiTGluZVdlaWdodCI6MC4wLCJMaW5lVHlwZSI6MCwiUGFyZW50U3R5bGUiOm51bGx9LCJQYXJlbnRTdHlsZSI6eyIkcmVmIjoiMTA3In19LCJEYXRlU3R5bGUiOnsiJGlkIjoiNDk0IiwiRm9udFNldHRpbmdzIjp7IiRpZCI6IjQ5N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Dk2IiwiTGluZUNvbG9yIjpudWxsLCJMaW5lV2VpZ2h0IjowLjAsIkxpbmVUeXBlIjowLCJQYXJlbnRTdHlsZSI6bnVsbH0sIlBhcmVudFN0eWxlIjp7IiRyZWYiOiIxMTQifX0sIkRhdGVGb3JtYXQiOnsiJHJlZiI6IjEyMSJ9LCJJc1Zpc2libGUiOnRydWUsIlBhcmVudFN0eWxlIjp7IiRyZWYiOiI4MCJ9fSwiSW5kZXgiOjE0LCJTbWFydER1cmF0aW9uQWN0aXZhdGVkIjpmYWxzZSwiRGF0ZUZvcm1hdCI6eyIkcmVmIjoiMTIxIn0sIklkIjoiYzRiOWYyNjUtMjFkZC00ZTVlLTkxZWYtZjMzMmY0NzEwOWMxIiwiSW1wb3J0SWQiOm51bGwsIlRpdGxlIjoiRFRMNSBJbnN0YWxsYXRpb24iLCJOb3RlIjpudWxsLCJIeXBlcmxpbmsiOm51bGwsIklzQ2hhbmdlZCI6ZmFsc2UsIklzTmV3IjpmYWxzZX0seyIkaWQiOiI0OTciLCJHcm91cE5hbWUiOm51bGwsIlN0YXJ0RGF0ZSI6IjIwMTktMDgtMTlUMDA6MDA6MDBaIiwiRW5kRGF0ZSI6IjIwMTktMTEtMTVUMjM6NTk6MDBaIiwiUGVyY2VudGFnZUNvbXBsZXRlIjpudWxsLCJTdHlsZSI6eyIkaWQiOiI0OTgiLCJTaGFwZSI6MiwiU2hhcGVUaGlja25lc3MiOjAsIkR1cmF0aW9uRm9ybWF0IjowLCJJbmNsdWRlTm9uV29ya2luZ0RheXNJbkR1cmF0aW9uIjpmYWxzZSwiUGVyY2VudGFnZUNvbXBsZXRlU3R5bGUiOnsiJGlkIjoiNDk5IiwiRm9udFNldHRpbmdzIjp7IiRpZCI6IjUwMCIsIkZvbnRTaXplIjoxMCwiRm9udE5hbWUiOiJDYWxpYnJpIiwiSXNCb2xkIjpmYWxzZSwiSXNJdGFsaWMiOmZhbHNlLCJJc1VuZGVybGluZWQiOmZhbHNlLCJQYXJlbnRTdHlsZSI6eyIkcmVmIjoiODIifX0sIkF1dG9TaXplIjowLCJGb3JlZ3JvdW5kIjp7IiRpZCI6IjUwMSIsIkNvbG9yIjp7IiRpZCI6IjUw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1MDMiLCJMaW5lQ29sb3IiOm51bGwsIkxpbmVXZWlnaHQiOjAuMCwiTGluZVR5cGUiOjAsIlBhcmVudFN0eWxlIjpudWxsfSwiUGFyZW50U3R5bGUiOnsiJHJlZiI6IjgxIn19LCJEdXJhdGlvblN0eWxlIjp7IiRpZCI6IjUwNCIsIkZvbnRTZXR0aW5ncyI6eyIkaWQiOiI1MD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1MDYiLCJMaW5lQ29sb3IiOm51bGwsIkxpbmVXZWlnaHQiOjAuMCwiTGluZVR5cGUiOjAsIlBhcmVudFN0eWxlIjpudWxsfSwiUGFyZW50U3R5bGUiOnsiJHJlZiI6Ijg4In19LCJIb3Jpem9udGFsQ29ubmVjdG9yU3R5bGUiOnsiJGlkIjoiNTA3IiwiTGluZUNvbG9yIjp7IiRyZWYiOiI5NiJ9LCJMaW5lV2VpZ2h0IjoxLjAsIkxpbmVUeXBlIjowLCJQYXJlbnRTdHlsZSI6eyIkcmVmIjoiOTUifX0sIlZlcnRpY2FsQ29ubmVjdG9yU3R5bGUiOnsiJGlkIjoiNTA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TA5IiwiTWFyZ2luIjp7IiRyZWYiOiIxMDIifSwiUGFkZGluZyI6eyIkcmVmIjoiMTAzIn0sIkJhY2tncm91bmQiOnsiJGlkIjoiNTEwIiwiQ29sb3IiOnsiJGlkIjoiNTExIiwiQSI6MjU1LCJSIjo5MSwiRyI6MTU1LCJCIjoyMTN9fSwiSXNWaXNpYmxlIjp0cnVlLCJXaWR0aCI6MC4wLCJIZWlnaHQiOjEwLjAsIkJvcmRlclN0eWxlIjp7IiRpZCI6IjUxMiIsIkxpbmVDb2xvciI6eyIkcmVmIjoiMTA1In0sIkxpbmVXZWlnaHQiOjAuMCwiTGluZVR5cGUiOjAsIlBhcmVudFN0eWxlIjp7IiRyZWYiOiIxMDQifX0sIlBhcmVudFN0eWxlIjp7IiRyZWYiOiIxMDEifX0sIlRpdGxlU3R5bGUiOnsiJGlkIjoiNTEzIiwiRm9udFNldHRpbmdzIjp7IiRpZCI6IjUx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MTUiLCJMaW5lQ29sb3IiOm51bGwsIkxpbmVXZWlnaHQiOjAuMCwiTGluZVR5cGUiOjAsIlBhcmVudFN0eWxlIjpudWxsfSwiUGFyZW50U3R5bGUiOnsiJHJlZiI6IjEwNyJ9fSwiRGF0ZVN0eWxlIjp7IiRpZCI6IjUxNiIsIkZvbnRTZXR0aW5ncyI6eyIkaWQiOiI1MT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UxOCIsIkxpbmVDb2xvciI6bnVsbCwiTGluZVdlaWdodCI6MC4wLCJMaW5lVHlwZSI6MCwiUGFyZW50U3R5bGUiOm51bGx9LCJQYXJlbnRTdHlsZSI6eyIkcmVmIjoiMTE0In19LCJEYXRlRm9ybWF0Ijp7IiRyZWYiOiIxMjEifSwiSXNWaXNpYmxlIjp0cnVlLCJQYXJlbnRTdHlsZSI6eyIkcmVmIjoiODAifX0sIkluZGV4IjoxNSwiU21hcnREdXJhdGlvbkFjdGl2YXRlZCI6ZmFsc2UsIkRhdGVGb3JtYXQiOnsiJHJlZiI6IjEyMSJ9LCJJZCI6IjAxNGUwNTk4LWJiZWItNDE1Zi1iYjMyLTRjN2FhYzRhMjAyZiIsIkltcG9ydElkIjpudWxsLCJUaXRsZSI6IlNQSyBDRFMgSW5zdGFsbGF0aW9uIiwiTm90ZSI6bnVsbCwiSHlwZXJsaW5rIjpudWxsLCJJc0NoYW5nZWQiOmZhbHNlLCJJc05ldyI6ZmFsc2V9LHsiJGlkIjoiNTE5IiwiR3JvdXBOYW1lIjpudWxsLCJTdGFydERhdGUiOiIyMDE5LTExLTE4VDAwOjAwOjAwWiIsIkVuZERhdGUiOiIyMDIwLTA1LTAxVDIzOjU5OjAwWiIsIlBlcmNlbnRhZ2VDb21wbGV0ZSI6bnVsbCwiU3R5bGUiOnsiJGlkIjoiNTIwIiwiU2hhcGUiOjIsIlNoYXBlVGhpY2tuZXNzIjowLCJEdXJhdGlvbkZvcm1hdCI6MCwiSW5jbHVkZU5vbldvcmtpbmdEYXlzSW5EdXJhdGlvbiI6ZmFsc2UsIlBlcmNlbnRhZ2VDb21wbGV0ZVN0eWxlIjp7IiRpZCI6IjUyMSIsIkZvbnRTZXR0aW5ncyI6eyIkaWQiOiI1MjIiLCJGb250U2l6ZSI6MTAsIkZvbnROYW1lIjoiQ2FsaWJyaSIsIklzQm9sZCI6ZmFsc2UsIklzSXRhbGljIjpmYWxzZSwiSXNVbmRlcmxpbmVkIjpmYWxzZSwiUGFyZW50U3R5bGUiOnsiJHJlZiI6IjgyIn19LCJBdXRvU2l6ZSI6MCwiRm9yZWdyb3VuZCI6eyIkaWQiOiI1MjMiLCJDb2xvciI6eyIkaWQiOiI1MjQ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I1IiwiTGluZUNvbG9yIjpudWxsLCJMaW5lV2VpZ2h0IjowLjAsIkxpbmVUeXBlIjowLCJQYXJlbnRTdHlsZSI6bnVsbH0sIlBhcmVudFN0eWxlIjp7IiRyZWYiOiI4MSJ9fSwiRHVyYXRpb25TdHlsZSI6eyIkaWQiOiI1MjYiLCJGb250U2V0dGluZ3MiOnsiJGlkIjoiNTI3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I4IiwiTGluZUNvbG9yIjpudWxsLCJMaW5lV2VpZ2h0IjowLjAsIkxpbmVUeXBlIjowLCJQYXJlbnRTdHlsZSI6bnVsbH0sIlBhcmVudFN0eWxlIjp7IiRyZWYiOiI4OCJ9fSwiSG9yaXpvbnRhbENvbm5lY3RvclN0eWxlIjp7IiRpZCI6IjUyOSIsIkxpbmVDb2xvciI6eyIkcmVmIjoiOTYifSwiTGluZVdlaWdodCI6MS4wLCJMaW5lVHlwZSI6MCwiUGFyZW50U3R5bGUiOnsiJHJlZiI6Ijk1In19LCJWZXJ0aWNhbENvbm5lY3RvclN0eWxlIjp7IiRpZCI6IjUzM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zMSIsIk1hcmdpbiI6eyIkcmVmIjoiMTAyIn0sIlBhZGRpbmciOnsiJHJlZiI6IjEwMyJ9LCJCYWNrZ3JvdW5kIjp7IiRpZCI6IjUzMiIsIkNvbG9yIjp7IiRpZCI6IjUzMyIsIkEiOjI1NSwiUiI6OTEsIkciOjE1NSwiQiI6MjEzfX0sIklzVmlzaWJsZSI6dHJ1ZSwiV2lkdGgiOjAuMCwiSGVpZ2h0IjoxMC4wLCJCb3JkZXJTdHlsZSI6eyIkaWQiOiI1MzQiLCJMaW5lQ29sb3IiOnsiJHJlZiI6IjEwNSJ9LCJMaW5lV2VpZ2h0IjowLjAsIkxpbmVUeXBlIjowLCJQYXJlbnRTdHlsZSI6eyIkcmVmIjoiMTA0In19LCJQYXJlbnRTdHlsZSI6eyIkcmVmIjoiMTAxIn19LCJUaXRsZVN0eWxlIjp7IiRpZCI6IjUzNSIsIkZvbnRTZXR0aW5ncyI6eyIkaWQiOiI1MzY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M3IiwiTGluZUNvbG9yIjpudWxsLCJMaW5lV2VpZ2h0IjowLjAsIkxpbmVUeXBlIjowLCJQYXJlbnRTdHlsZSI6bnVsbH0sIlBhcmVudFN0eWxlIjp7IiRyZWYiOiIxMDcifX0sIkRhdGVTdHlsZSI6eyIkaWQiOiI1MzgiLCJGb250U2V0dGluZ3MiOnsiJGlkIjoiNTM5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DAiLCJMaW5lQ29sb3IiOm51bGwsIkxpbmVXZWlnaHQiOjAuMCwiTGluZVR5cGUiOjAsIlBhcmVudFN0eWxlIjpudWxsfSwiUGFyZW50U3R5bGUiOnsiJHJlZiI6IjExNCJ9fSwiRGF0ZUZvcm1hdCI6eyIkcmVmIjoiMTIxIn0sIklzVmlzaWJsZSI6dHJ1ZSwiUGFyZW50U3R5bGUiOnsiJHJlZiI6IjgwIn19LCJJbmRleCI6MTYsIlNtYXJ0RHVyYXRpb25BY3RpdmF0ZWQiOmZhbHNlLCJEYXRlRm9ybWF0Ijp7IiRyZWYiOiIxMjEifSwiSWQiOiJlOWQ0OWJiYi1lMzVlLTQwMTctOWM1Mi1lZDlmMzU0MTI1MGYiLCJJbXBvcnRJZCI6bnVsbCwiVGl0bGUiOiJTUEsgQ00gSW5zdGFsbGF0aW9uIiwiTm90ZSI6bnVsbCwiSHlwZXJsaW5rIjpudWxsLCJJc0NoYW5nZWQiOmZhbHNlLCJJc05ldyI6ZmFsc2V9LHsiJGlkIjoiNTQxIiwiR3JvdXBOYW1lIjpudWxsLCJTdGFydERhdGUiOiIyMDE5LTA4LTEyVDAwOjAwOjAwWiIsIkVuZERhdGUiOiIyMDIwLTA5LTE4VDIzOjU5OjAwWiIsIlBlcmNlbnRhZ2VDb21wbGV0ZSI6bnVsbCwiU3R5bGUiOnsiJGlkIjoiNTQyIiwiU2hhcGUiOjIsIlNoYXBlVGhpY2tuZXNzIjowLCJEdXJhdGlvbkZvcm1hdCI6MCwiSW5jbHVkZU5vbldvcmtpbmdEYXlzSW5EdXJhdGlvbiI6ZmFsc2UsIlBlcmNlbnRhZ2VDb21wbGV0ZVN0eWxlIjp7IiRpZCI6IjU0MyIsIkZvbnRTZXR0aW5ncyI6eyIkaWQiOiI1NDQiLCJGb250U2l6ZSI6MTAsIkZvbnROYW1lIjoiQ2FsaWJyaSIsIklzQm9sZCI6ZmFsc2UsIklzSXRhbGljIjpmYWxzZSwiSXNVbmRlcmxpbmVkIjpmYWxzZSwiUGFyZW50U3R5bGUiOnsiJHJlZiI6IjgyIn19LCJBdXRvU2l6ZSI6MCwiRm9yZWdyb3VuZCI6eyIkaWQiOiI1NDUiLCJDb2xvciI6eyIkaWQiOiI1NDY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Q3IiwiTGluZUNvbG9yIjpudWxsLCJMaW5lV2VpZ2h0IjowLjAsIkxpbmVUeXBlIjowLCJQYXJlbnRTdHlsZSI6bnVsbH0sIlBhcmVudFN0eWxlIjp7IiRyZWYiOiI4MSJ9fSwiRHVyYXRpb25TdHlsZSI6eyIkaWQiOiI1NDgiLCJGb250U2V0dGluZ3MiOnsiJGlkIjoiNTQ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UwIiwiTGluZUNvbG9yIjpudWxsLCJMaW5lV2VpZ2h0IjowLjAsIkxpbmVUeXBlIjowLCJQYXJlbnRTdHlsZSI6bnVsbH0sIlBhcmVudFN0eWxlIjp7IiRyZWYiOiI4OCJ9fSwiSG9yaXpvbnRhbENvbm5lY3RvclN0eWxlIjp7IiRpZCI6IjU1MSIsIkxpbmVDb2xvciI6eyIkcmVmIjoiOTYifSwiTGluZVdlaWdodCI6MS4wLCJMaW5lVHlwZSI6MCwiUGFyZW50U3R5bGUiOnsiJHJlZiI6Ijk1In19LCJWZXJ0aWNhbENvbm5lY3RvclN0eWxlIjp7IiRpZCI6IjU1M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1MyIsIk1hcmdpbiI6eyIkcmVmIjoiMTAyIn0sIlBhZGRpbmciOnsiJHJlZiI6IjEwMyJ9LCJCYWNrZ3JvdW5kIjp7IiRpZCI6IjU1NCIsIkNvbG9yIjp7IiRpZCI6IjU1NSIsIkEiOjI1NSwiUiI6OTEsIkciOjE1NSwiQiI6MjEzfX0sIklzVmlzaWJsZSI6dHJ1ZSwiV2lkdGgiOjAuMCwiSGVpZ2h0IjoxMC4wLCJCb3JkZXJTdHlsZSI6eyIkaWQiOiI1NTYiLCJMaW5lQ29sb3IiOnsiJHJlZiI6IjEwNSJ9LCJMaW5lV2VpZ2h0IjowLjAsIkxpbmVUeXBlIjowLCJQYXJlbnRTdHlsZSI6eyIkcmVmIjoiMTA0In19LCJQYXJlbnRTdHlsZSI6eyIkcmVmIjoiMTAxIn19LCJUaXRsZVN0eWxlIjp7IiRpZCI6IjU1NyIsIkZvbnRTZXR0aW5ncyI6eyIkaWQiOiI1N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TU5IiwiTGluZUNvbG9yIjpudWxsLCJMaW5lV2VpZ2h0IjowLjAsIkxpbmVUeXBlIjowLCJQYXJlbnRTdHlsZSI6bnVsbH0sIlBhcmVudFN0eWxlIjp7IiRyZWYiOiIxMDcifX0sIkRhdGVTdHlsZSI6eyIkaWQiOiI1NjAiLCJGb250U2V0dGluZ3MiOnsiJGlkIjoiNTY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1NjIiLCJMaW5lQ29sb3IiOm51bGwsIkxpbmVXZWlnaHQiOjAuMCwiTGluZVR5cGUiOjAsIlBhcmVudFN0eWxlIjpudWxsfSwiUGFyZW50U3R5bGUiOnsiJHJlZiI6IjExNCJ9fSwiRGF0ZUZvcm1hdCI6eyIkcmVmIjoiMTIxIn0sIklzVmlzaWJsZSI6dHJ1ZSwiUGFyZW50U3R5bGUiOnsiJHJlZiI6IjgwIn19LCJJbmRleCI6MTcsIlNtYXJ0RHVyYXRpb25BY3RpdmF0ZWQiOmZhbHNlLCJEYXRlRm9ybWF0Ijp7IiRyZWYiOiIxMjEifSwiSWQiOiJkMDAyN2FhMS1mNmMwLTRjOGMtYWJiYS1hYmZmNWRiMjA2YzgiLCJJbXBvcnRJZCI6bnVsbCwiVGl0bGUiOiJTUEssIE1CTCwgSEJMLCBBMlQgTFdVIEluc3RhbGxhdGlvbiIsIk5vdGUiOm51bGwsIkh5cGVybGluayI6bnVsbCwiSXNDaGFuZ2VkIjpmYWxzZSwiSXNOZXciOmZhbHNlfSx7IiRpZCI6IjU2MyIsIkdyb3VwTmFtZSI6bnVsbCwiU3RhcnREYXRlIjoiMjAxOS0wOC0xMlQwMDowMDowMFoiLCJFbmREYXRlIjoiMjAyMC0wOS0xOFQyMzo1OTowMFoiLCJQZXJjZW50YWdlQ29tcGxldGUiOm51bGwsIlN0eWxlIjp7IiRpZCI6IjU2NCIsIlNoYXBlIjoyLCJTaGFwZVRoaWNrbmVzcyI6MCwiRHVyYXRpb25Gb3JtYXQiOjAsIkluY2x1ZGVOb25Xb3JraW5nRGF5c0luRHVyYXRpb24iOmZhbHNlLCJQZXJjZW50YWdlQ29tcGxldGVTdHlsZSI6eyIkaWQiOiI1NjUiLCJGb250U2V0dGluZ3MiOnsiJGlkIjoiNTY2IiwiRm9udFNpemUiOjEwLCJGb250TmFtZSI6IkNhbGlicmkiLCJJc0JvbGQiOmZhbHNlLCJJc0l0YWxpYyI6ZmFsc2UsIklzVW5kZXJsaW5lZCI6ZmFsc2UsIlBhcmVudFN0eWxlIjp7IiRyZWYiOiI4MiJ9fSwiQXV0b1NpemUiOjAsIkZvcmVncm91bmQiOnsiJGlkIjoiNTY3IiwiQ29sb3IiOnsiJGlkIjoiNTY4IiwiQSI6MjU1LCJSIjoxOTIsIkciOjgwLCJCIjo3N31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U2OSIsIkxpbmVDb2xvciI6bnVsbCwiTGluZVdlaWdodCI6MC4wLCJMaW5lVHlwZSI6MCwiUGFyZW50U3R5bGUiOm51bGx9LCJQYXJlbnRTdHlsZSI6eyIkcmVmIjoiODEifX0sIkR1cmF0aW9uU3R5bGUiOnsiJGlkIjoiNTcwIiwiRm9udFNldHRpbmdzIjp7IiRpZCI6IjU3MS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U3MiIsIkxpbmVDb2xvciI6bnVsbCwiTGluZVdlaWdodCI6MC4wLCJMaW5lVHlwZSI6MCwiUGFyZW50U3R5bGUiOm51bGx9LCJQYXJlbnRTdHlsZSI6eyIkcmVmIjoiODgifX0sIkhvcml6b250YWxDb25uZWN0b3JTdHlsZSI6eyIkaWQiOiI1NzMiLCJMaW5lQ29sb3IiOnsiJHJlZiI6Ijk2In0sIkxpbmVXZWlnaHQiOjEuMCwiTGluZVR5cGUiOjAsIlBhcmVudFN0eWxlIjp7IiRyZWYiOiI5NSJ9fSwiVmVydGljYWxDb25uZWN0b3JTdHlsZSI6eyIkaWQiOiI1NzQiLCJMaW5lQ29sb3IiOnsiJHJlZiI6Ijk5In0sIkxpbmVXZWlnaHQiOjAuMCwiTGluZVR5cGUiOjAsIlBhcmVudFN0eWxlIjp7IiRyZWYiOiI5OCJ9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1NzUiLCJNYXJnaW4iOnsiJHJlZiI6IjEwMiJ9LCJQYWRkaW5nIjp7IiRyZWYiOiIxMDMifSwiQmFja2dyb3VuZCI6eyIkaWQiOiI1NzYiLCJDb2xvciI6eyIkaWQiOiI1NzciLCJBIjoyNTUsIlIiOjkxLCJHIjoxNTUsIkIiOjIxM319LCJJc1Zpc2libGUiOnRydWUsIldpZHRoIjowLjAsIkhlaWdodCI6MTAuMCwiQm9yZGVyU3R5bGUiOnsiJGlkIjoiNTc4IiwiTGluZUNvbG9yIjp7IiRyZWYiOiIxMDUifSwiTGluZVdlaWdodCI6MC4wLCJMaW5lVHlwZSI6MCwiUGFyZW50U3R5bGUiOnsiJHJlZiI6IjEwNCJ9fSwiUGFyZW50U3R5bGUiOnsiJHJlZiI6IjEwMSJ9fSwiVGl0bGVTdHlsZSI6eyIkaWQiOiI1NzkiLCJGb250U2V0dGluZ3MiOnsiJGlkIjoiNTgw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U4MSIsIkxpbmVDb2xvciI6bnVsbCwiTGluZVdlaWdodCI6MC4wLCJMaW5lVHlwZSI6MCwiUGFyZW50U3R5bGUiOm51bGx9LCJQYXJlbnRTdHlsZSI6eyIkcmVmIjoiMTA3In19LCJEYXRlU3R5bGUiOnsiJGlkIjoiNTgyIiwiRm9udFNldHRpbmdzIjp7IiRpZCI6IjU4My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Tg0IiwiTGluZUNvbG9yIjpudWxsLCJMaW5lV2VpZ2h0IjowLjAsIkxpbmVUeXBlIjowLCJQYXJlbnRTdHlsZSI6bnVsbH0sIlBhcmVudFN0eWxlIjp7IiRyZWYiOiIxMTQifX0sIkRhdGVGb3JtYXQiOnsiJHJlZiI6IjEyMSJ9LCJJc1Zpc2libGUiOnRydWUsIlBhcmVudFN0eWxlIjp7IiRyZWYiOiI4MCJ9fSwiSW5kZXgiOjE4LCJTbWFydER1cmF0aW9uQWN0aXZhdGVkIjpmYWxzZSwiRGF0ZUZvcm1hdCI6eyIkcmVmIjoiMTIxIn0sIklkIjoiM2YzZWNlMjYtZGNiYS00YjBjLWIwNTktZTkwNTcyNTkyODg3IiwiSW1wb3J0SWQiOm51bGwsIlRpdGxlIjoiU1BLIFJGIFBvd2VyIFN0YXRpb25zIiwiTm90ZSI6bnVsbCwiSHlwZXJsaW5rIjpudWxsLCJJc0NoYW5nZWQiOmZhbHNlLCJJc05ldyI6ZmFsc2V9LHsiJGlkIjoiNTg1IiwiR3JvdXBOYW1lIjpudWxsLCJTdGFydERhdGUiOiIyMDE4LTEyLTAzVDAwOjAwOjAwWiIsIkVuZERhdGUiOiIyMDE5LTExLTE1VDIzOjU5OjAwWiIsIlBlcmNlbnRhZ2VDb21wbGV0ZSI6bnVsbCwiU3R5bGUiOnsiJGlkIjoiNTg2IiwiU2hhcGUiOjIsIlNoYXBlVGhpY2tuZXNzIjowLCJEdXJhdGlvbkZvcm1hdCI6MCwiSW5jbHVkZU5vbldvcmtpbmdEYXlzSW5EdXJhdGlvbiI6ZmFsc2UsIlBlcmNlbnRhZ2VDb21wbGV0ZVN0eWxlIjp7IiRpZCI6IjU4NyIsIkZvbnRTZXR0aW5ncyI6eyIkaWQiOiI1ODgiLCJGb250U2l6ZSI6MTAsIkZvbnROYW1lIjoiQ2FsaWJyaSIsIklzQm9sZCI6ZmFsc2UsIklzSXRhbGljIjpmYWxzZSwiSXNVbmRlcmxpbmVkIjpmYWxzZSwiUGFyZW50U3R5bGUiOnsiJHJlZiI6IjgyIn19LCJBdXRvU2l6ZSI6MCwiRm9yZWdyb3VuZCI6eyIkaWQiOiI1ODkiLCJDb2xvciI6eyIkaWQiOiI1OTA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kxIiwiTGluZUNvbG9yIjpudWxsLCJMaW5lV2VpZ2h0IjowLjAsIkxpbmVUeXBlIjowLCJQYXJlbnRTdHlsZSI6bnVsbH0sIlBhcmVudFN0eWxlIjp7IiRyZWYiOiI4MSJ9fSwiRHVyYXRpb25TdHlsZSI6eyIkaWQiOiI1OTIiLCJGb250U2V0dGluZ3MiOnsiJGlkIjoiNTk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k0IiwiTGluZUNvbG9yIjpudWxsLCJMaW5lV2VpZ2h0IjowLjAsIkxpbmVUeXBlIjowLCJQYXJlbnRTdHlsZSI6bnVsbH0sIlBhcmVudFN0eWxlIjp7IiRyZWYiOiI4OCJ9fSwiSG9yaXpvbnRhbENvbm5lY3RvclN0eWxlIjp7IiRpZCI6IjU5NSIsIkxpbmVDb2xvciI6eyIkcmVmIjoiOTYifSwiTGluZVdlaWdodCI6MS4wLCJMaW5lVHlwZSI6MCwiUGFyZW50U3R5bGUiOnsiJHJlZiI6Ijk1In19LCJWZXJ0aWNhbENvbm5lY3RvclN0eWxlIjp7IiRpZCI6IjU5Ni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U5NyIsIk1hcmdpbiI6eyIkcmVmIjoiMTAyIn0sIlBhZGRpbmciOnsiJHJlZiI6IjEwMyJ9LCJCYWNrZ3JvdW5kIjp7IiRpZCI6IjU5OCIsIkNvbG9yIjp7IiRpZCI6IjU5OSIsIkEiOjI1NSwiUiI6OTEsIkciOjE1NSwiQiI6MjEzfX0sIklzVmlzaWJsZSI6dHJ1ZSwiV2lkdGgiOjAuMCwiSGVpZ2h0IjoxMC4wLCJCb3JkZXJTdHlsZSI6eyIkaWQiOiI2MDAiLCJMaW5lQ29sb3IiOnsiJHJlZiI6IjEwNSJ9LCJMaW5lV2VpZ2h0IjowLjAsIkxpbmVUeXBlIjowLCJQYXJlbnRTdHlsZSI6eyIkcmVmIjoiMTA0In19LCJQYXJlbnRTdHlsZSI6eyIkcmVmIjoiMTAxIn19LCJUaXRsZVN0eWxlIjp7IiRpZCI6IjYwMSIsIkZvbnRTZXR0aW5ncyI6eyIkaWQiOiI2MDI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AzIiwiTGluZUNvbG9yIjpudWxsLCJMaW5lV2VpZ2h0IjowLjAsIkxpbmVUeXBlIjowLCJQYXJlbnRTdHlsZSI6bnVsbH0sIlBhcmVudFN0eWxlIjp7IiRyZWYiOiIxMDcifX0sIkRhdGVTdHlsZSI6eyIkaWQiOiI2MDQiLCJGb250U2V0dGluZ3MiOnsiJGlkIjoiNjA1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MDYiLCJMaW5lQ29sb3IiOm51bGwsIkxpbmVXZWlnaHQiOjAuMCwiTGluZVR5cGUiOjAsIlBhcmVudFN0eWxlIjpudWxsfSwiUGFyZW50U3R5bGUiOnsiJHJlZiI6IjExNCJ9fSwiRGF0ZUZvcm1hdCI6eyIkcmVmIjoiMTIxIn0sIklzVmlzaWJsZSI6dHJ1ZSwiUGFyZW50U3R5bGUiOnsiJHJlZiI6IjgwIn19LCJJbmRleCI6MTksIlNtYXJ0RHVyYXRpb25BY3RpdmF0ZWQiOmZhbHNlLCJEYXRlRm9ybWF0Ijp7IiRyZWYiOiIxMjEifSwiSWQiOiI3MTJlMGU1My1jYzNhLTRlZDgtYWUzMS03YzY0NWVlMmQxMjYiLCJJbXBvcnRJZCI6bnVsbCwiVGl0bGUiOiJFbGxpcHRpY2FsIENEUyBJbnN0YWxsYXRpb24iLCJOb3RlIjpudWxsLCJIeXBlcmxpbmsiOm51bGwsIklzQ2hhbmdlZCI6ZmFsc2UsIklzTmV3IjpmYWxzZX0seyIkaWQiOiI2MDciLCJHcm91cE5hbWUiOm51bGwsIlN0YXJ0RGF0ZSI6IjIwMTktMTEtMThUMDA6MDA6MDBaIiwiRW5kRGF0ZSI6IjIwMjAtMDYtMDFUMjM6NTk6MDBaIiwiUGVyY2VudGFnZUNvbXBsZXRlIjpudWxsLCJTdHlsZSI6eyIkaWQiOiI2MDgiLCJTaGFwZSI6MiwiU2hhcGVUaGlja25lc3MiOjAsIkR1cmF0aW9uRm9ybWF0IjowLCJJbmNsdWRlTm9uV29ya2luZ0RheXNJbkR1cmF0aW9uIjpmYWxzZSwiUGVyY2VudGFnZUNvbXBsZXRlU3R5bGUiOnsiJGlkIjoiNjA5IiwiRm9udFNldHRpbmdzIjp7IiRpZCI6IjYxMCIsIkZvbnRTaXplIjoxMCwiRm9udE5hbWUiOiJDYWxpYnJpIiwiSXNCb2xkIjpmYWxzZSwiSXNJdGFsaWMiOmZhbHNlLCJJc1VuZGVybGluZWQiOmZhbHNlLCJQYXJlbnRTdHlsZSI6eyIkcmVmIjoiODIifX0sIkF1dG9TaXplIjowLCJGb3JlZ3JvdW5kIjp7IiRpZCI6IjYxMSIsIkNvbG9yIjp7IiRpZCI6IjYx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TMiLCJMaW5lQ29sb3IiOm51bGwsIkxpbmVXZWlnaHQiOjAuMCwiTGluZVR5cGUiOjAsIlBhcmVudFN0eWxlIjpudWxsfSwiUGFyZW50U3R5bGUiOnsiJHJlZiI6IjgxIn19LCJEdXJhdGlvblN0eWxlIjp7IiRpZCI6IjYxNCIsIkZvbnRTZXR0aW5ncyI6eyIkaWQiOiI2MT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TYiLCJMaW5lQ29sb3IiOm51bGwsIkxpbmVXZWlnaHQiOjAuMCwiTGluZVR5cGUiOjAsIlBhcmVudFN0eWxlIjpudWxsfSwiUGFyZW50U3R5bGUiOnsiJHJlZiI6Ijg4In19LCJIb3Jpem9udGFsQ29ubmVjdG9yU3R5bGUiOnsiJGlkIjoiNjE3IiwiTGluZUNvbG9yIjp7IiRyZWYiOiI5NiJ9LCJMaW5lV2VpZ2h0IjoxLjAsIkxpbmVUeXBlIjowLCJQYXJlbnRTdHlsZSI6eyIkcmVmIjoiOTUifX0sIlZlcnRpY2FsQ29ubmVjdG9yU3R5bGUiOnsiJGlkIjoiNjE4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E5IiwiTWFyZ2luIjp7IiRyZWYiOiIxMDIifSwiUGFkZGluZyI6eyIkcmVmIjoiMTAzIn0sIkJhY2tncm91bmQiOnsiJGlkIjoiNjIwIiwiQ29sb3IiOnsiJGlkIjoiNjIxIiwiQSI6MjU1LCJSIjo5MSwiRyI6MTU1LCJCIjoyMTN9fSwiSXNWaXNpYmxlIjp0cnVlLCJXaWR0aCI6MC4wLCJIZWlnaHQiOjEwLjAsIkJvcmRlclN0eWxlIjp7IiRpZCI6IjYyMiIsIkxpbmVDb2xvciI6eyIkcmVmIjoiMTA1In0sIkxpbmVXZWlnaHQiOjAuMCwiTGluZVR5cGUiOjAsIlBhcmVudFN0eWxlIjp7IiRyZWYiOiIxMDQifX0sIlBhcmVudFN0eWxlIjp7IiRyZWYiOiIxMDEifX0sIlRpdGxlU3R5bGUiOnsiJGlkIjoiNjIzIiwiRm9udFNldHRpbmdzIjp7IiRpZCI6IjYy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MjUiLCJMaW5lQ29sb3IiOm51bGwsIkxpbmVXZWlnaHQiOjAuMCwiTGluZVR5cGUiOjAsIlBhcmVudFN0eWxlIjpudWxsfSwiUGFyZW50U3R5bGUiOnsiJHJlZiI6IjEwNyJ9fSwiRGF0ZVN0eWxlIjp7IiRpZCI6IjYyNiIsIkZvbnRTZXR0aW5ncyI6eyIkaWQiOiI2Mj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yOCIsIkxpbmVDb2xvciI6bnVsbCwiTGluZVdlaWdodCI6MC4wLCJMaW5lVHlwZSI6MCwiUGFyZW50U3R5bGUiOm51bGx9LCJQYXJlbnRTdHlsZSI6eyIkcmVmIjoiMTE0In19LCJEYXRlRm9ybWF0Ijp7IiRyZWYiOiIxMjEifSwiSXNWaXNpYmxlIjp0cnVlLCJQYXJlbnRTdHlsZSI6eyIkcmVmIjoiODAifX0sIkluZGV4IjoyMCwiU21hcnREdXJhdGlvbkFjdGl2YXRlZCI6ZmFsc2UsIkRhdGVGb3JtYXQiOnsiJHJlZiI6IjEyMSJ9LCJJZCI6ImE1MWNkM2I2LWY1NTEtNDY0NS1iZjQ5LTNiNDI5YzU3NmM1MiIsIkltcG9ydElkIjpudWxsLCJUaXRsZSI6Ik1CTCBDTSBJbnN0YWxsYXRpb24iLCJOb3RlIjpudWxsLCJIeXBlcmxpbmsiOm51bGwsIklzQ2hhbmdlZCI6ZmFsc2UsIklzTmV3IjpmYWxzZX0seyIkaWQiOiI2MjkiLCJHcm91cE5hbWUiOm51bGwsIlN0YXJ0RGF0ZSI6IjIwMjAtMDYtMDFUMDA6MDA6MDBaIiwiRW5kRGF0ZSI6IjIwMjAtMDgtMDdUMjM6NTk6MDBaIiwiUGVyY2VudGFnZUNvbXBsZXRlIjpudWxsLCJTdHlsZSI6eyIkaWQiOiI2MzAiLCJTaGFwZSI6MiwiU2hhcGVUaGlja25lc3MiOjAsIkR1cmF0aW9uRm9ybWF0IjowLCJJbmNsdWRlTm9uV29ya2luZ0RheXNJbkR1cmF0aW9uIjpmYWxzZSwiUGVyY2VudGFnZUNvbXBsZXRlU3R5bGUiOnsiJGlkIjoiNjMxIiwiRm9udFNldHRpbmdzIjp7IiRpZCI6IjYzMiIsIkZvbnRTaXplIjoxMCwiRm9udE5hbWUiOiJDYWxpYnJpIiwiSXNCb2xkIjpmYWxzZSwiSXNJdGFsaWMiOmZhbHNlLCJJc1VuZGVybGluZWQiOmZhbHNlLCJQYXJlbnRTdHlsZSI6eyIkcmVmIjoiODIifX0sIkF1dG9TaXplIjowLCJGb3JlZ3JvdW5kIjp7IiRpZCI6IjYzMyIsIkNvbG9yIjp7IiRpZCI6IjYz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MzUiLCJMaW5lQ29sb3IiOm51bGwsIkxpbmVXZWlnaHQiOjAuMCwiTGluZVR5cGUiOjAsIlBhcmVudFN0eWxlIjpudWxsfSwiUGFyZW50U3R5bGUiOnsiJHJlZiI6IjgxIn19LCJEdXJhdGlvblN0eWxlIjp7IiRpZCI6IjYzNiIsIkZvbnRTZXR0aW5ncyI6eyIkaWQiOiI2Mz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MzgiLCJMaW5lQ29sb3IiOm51bGwsIkxpbmVXZWlnaHQiOjAuMCwiTGluZVR5cGUiOjAsIlBhcmVudFN0eWxlIjpudWxsfSwiUGFyZW50U3R5bGUiOnsiJHJlZiI6Ijg4In19LCJIb3Jpem9udGFsQ29ubmVjdG9yU3R5bGUiOnsiJGlkIjoiNjM5IiwiTGluZUNvbG9yIjp7IiRyZWYiOiI5NiJ9LCJMaW5lV2VpZ2h0IjoxLjAsIkxpbmVUeXBlIjowLCJQYXJlbnRTdHlsZSI6eyIkcmVmIjoiOTUifX0sIlZlcnRpY2FsQ29ubmVjdG9yU3R5bGUiOnsiJGlkIjoiNjQ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QxIiwiTWFyZ2luIjp7IiRyZWYiOiIxMDIifSwiUGFkZGluZyI6eyIkcmVmIjoiMTAzIn0sIkJhY2tncm91bmQiOnsiJGlkIjoiNjQyIiwiQ29sb3IiOnsiJGlkIjoiNjQzIiwiQSI6MjU1LCJSIjo5MSwiRyI6MTU1LCJCIjoyMTN9fSwiSXNWaXNpYmxlIjp0cnVlLCJXaWR0aCI6MC4wLCJIZWlnaHQiOjEwLjAsIkJvcmRlclN0eWxlIjp7IiRpZCI6IjY0NCIsIkxpbmVDb2xvciI6eyIkcmVmIjoiMTA1In0sIkxpbmVXZWlnaHQiOjAuMCwiTGluZVR5cGUiOjAsIlBhcmVudFN0eWxlIjp7IiRyZWYiOiIxMDQifX0sIlBhcmVudFN0eWxlIjp7IiRyZWYiOiIxMDEifX0sIlRpdGxlU3R5bGUiOnsiJGlkIjoiNjQ1IiwiRm9udFNldHRpbmdzIjp7IiRpZCI6IjY0N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2NDciLCJMaW5lQ29sb3IiOm51bGwsIkxpbmVXZWlnaHQiOjAuMCwiTGluZVR5cGUiOjAsIlBhcmVudFN0eWxlIjpudWxsfSwiUGFyZW50U3R5bGUiOnsiJHJlZiI6IjEwNyJ9fSwiRGF0ZVN0eWxlIjp7IiRpZCI6IjY0OCIsIkZvbnRTZXR0aW5ncyI6eyIkaWQiOiI2NDk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Y1MCIsIkxpbmVDb2xvciI6bnVsbCwiTGluZVdlaWdodCI6MC4wLCJMaW5lVHlwZSI6MCwiUGFyZW50U3R5bGUiOm51bGx9LCJQYXJlbnRTdHlsZSI6eyIkcmVmIjoiMTE0In19LCJEYXRlRm9ybWF0Ijp7IiRyZWYiOiIxMjEifSwiSXNWaXNpYmxlIjp0cnVlLCJQYXJlbnRTdHlsZSI6eyIkcmVmIjoiODAifX0sIkluZGV4IjoyMSwiU21hcnREdXJhdGlvbkFjdGl2YXRlZCI6ZmFsc2UsIkRhdGVGb3JtYXQiOnsiJHJlZiI6IjEyMSJ9LCJJZCI6IjI2MmQ2OWExLTliYTctNDIzOC05OTdiLTc0N2ZjNzYyZjE3OSIsIkltcG9ydElkIjpudWxsLCJUaXRsZSI6IkhCTCBDTSBJbnN0YWxsYXRpb24iLCJOb3RlIjpudWxsLCJIeXBlcmxpbmsiOm51bGwsIklzQ2hhbmdlZCI6ZmFsc2UsIklzTmV3IjpmYWxzZX0seyIkaWQiOiI2NTEiLCJHcm91cE5hbWUiOm51bGwsIlN0YXJ0RGF0ZSI6IjIwMjAtMDktMjFUMDA6MDA6MDBaIiwiRW5kRGF0ZSI6IjIwMjAtMTAtMDlUMjM6NTk6MDBaIiwiUGVyY2VudGFnZUNvbXBsZXRlIjpudWxsLCJTdHlsZSI6eyIkaWQiOiI2NTIiLCJTaGFwZSI6MiwiU2hhcGVUaGlja25lc3MiOjAsIkR1cmF0aW9uRm9ybWF0IjowLCJJbmNsdWRlTm9uV29ya2luZ0RheXNJbkR1cmF0aW9uIjpmYWxzZSwiUGVyY2VudGFnZUNvbXBsZXRlU3R5bGUiOnsiJGlkIjoiNjUzIiwiRm9udFNldHRpbmdzIjp7IiRpZCI6IjY1NCIsIkZvbnRTaXplIjoxMCwiRm9udE5hbWUiOiJDYWxpYnJpIiwiSXNCb2xkIjpmYWxzZSwiSXNJdGFsaWMiOmZhbHNlLCJJc1VuZGVybGluZWQiOmZhbHNlLCJQYXJlbnRTdHlsZSI6eyIkcmVmIjoiODIifX0sIkF1dG9TaXplIjowLCJGb3JlZ3JvdW5kIjp7IiRpZCI6IjY1NSIsIkNvbG9yIjp7IiRpZCI6IjY1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2NTciLCJMaW5lQ29sb3IiOm51bGwsIkxpbmVXZWlnaHQiOjAuMCwiTGluZVR5cGUiOjAsIlBhcmVudFN0eWxlIjpudWxsfSwiUGFyZW50U3R5bGUiOnsiJHJlZiI6IjgxIn19LCJEdXJhdGlvblN0eWxlIjp7IiRpZCI6IjY1OCIsIkZvbnRTZXR0aW5ncyI6eyIkaWQiOiI2NT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2NjAiLCJMaW5lQ29sb3IiOm51bGwsIkxpbmVXZWlnaHQiOjAuMCwiTGluZVR5cGUiOjAsIlBhcmVudFN0eWxlIjpudWxsfSwiUGFyZW50U3R5bGUiOnsiJHJlZiI6Ijg4In19LCJIb3Jpem9udGFsQ29ubmVjdG9yU3R5bGUiOnsiJGlkIjoiNjYxIiwiTGluZUNvbG9yIjp7IiRyZWYiOiI5NiJ9LCJMaW5lV2VpZ2h0IjoxLjAsIkxpbmVUeXBlIjowLCJQYXJlbnRTdHlsZSI6eyIkcmVmIjoiOTUifX0sIlZlcnRpY2FsQ29ubmVjdG9yU3R5bGUiOnsiJGlkIjoiNjYy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jYzIiwiTWFyZ2luIjp7IiRyZWYiOiIxMDIifSwiUGFkZGluZyI6eyIkcmVmIjoiMTAzIn0sIkJhY2tncm91bmQiOnsiJGlkIjoiNjY0IiwiQ29sb3IiOnsiJGlkIjoiNjY1IiwiQSI6MjU1LCJSIjoxNjUsIkciOjE2NSwiQiI6MTY1fX0sIklzVmlzaWJsZSI6dHJ1ZSwiV2lkdGgiOjAuMCwiSGVpZ2h0IjoxMC4wLCJCb3JkZXJTdHlsZSI6eyIkaWQiOiI2NjYiLCJMaW5lQ29sb3IiOnsiJHJlZiI6IjEwNSJ9LCJMaW5lV2VpZ2h0IjowLjAsIkxpbmVUeXBlIjowLCJQYXJlbnRTdHlsZSI6eyIkcmVmIjoiMTA0In19LCJQYXJlbnRTdHlsZSI6eyIkcmVmIjoiMTAxIn19LCJUaXRsZVN0eWxlIjp7IiRpZCI6IjY2NyIsIkZvbnRTZXR0aW5ncyI6eyIkaWQiOiI2Nj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Y5IiwiTGluZUNvbG9yIjpudWxsLCJMaW5lV2VpZ2h0IjowLjAsIkxpbmVUeXBlIjowLCJQYXJlbnRTdHlsZSI6bnVsbH0sIlBhcmVudFN0eWxlIjp7IiRyZWYiOiIxMDcifX0sIkRhdGVTdHlsZSI6eyIkaWQiOiI2NzAiLCJGb250U2V0dGluZ3MiOnsiJGlkIjoiNjc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NzIiLCJMaW5lQ29sb3IiOm51bGwsIkxpbmVXZWlnaHQiOjAuMCwiTGluZVR5cGUiOjAsIlBhcmVudFN0eWxlIjpudWxsfSwiUGFyZW50U3R5bGUiOnsiJHJlZiI6IjExNCJ9fSwiRGF0ZUZvcm1hdCI6eyIkcmVmIjoiMTIxIn0sIklzVmlzaWJsZSI6dHJ1ZSwiUGFyZW50U3R5bGUiOnsiJHJlZiI6IjgwIn19LCJJbmRleCI6MjIsIlNtYXJ0RHVyYXRpb25BY3RpdmF0ZWQiOmZhbHNlLCJEYXRlRm9ybWF0Ijp7IiRyZWYiOiIxMjEifSwiSWQiOiI1MzI0Yzk0Ny03MTM5LTQyMGEtOGZiYS0xODk2ZmE1MjY5NTQiLCJJbXBvcnRJZCI6bnVsbCwiVGl0bGUiOiJGdWxsIFBTUyBWYWxpZGF0aW9uIiwiTm90ZSI6bnVsbCwiSHlwZXJsaW5rIjpudWxsLCJJc0NoYW5nZWQiOmZhbHNlLCJJc05ldyI6ZmFsc2V9LHsiJGlkIjoiNjczIiwiR3JvdXBOYW1lIjpudWxsLCJTdGFydERhdGUiOiIyMDIwLTEwLTEyVDAwOjAwOjAwWiIsIkVuZERhdGUiOiIyMDIwLTExLTA2VDIzOjU5OjAwWiIsIlBlcmNlbnRhZ2VDb21wbGV0ZSI6bnVsbCwiU3R5bGUiOnsiJGlkIjoiNjc0IiwiU2hhcGUiOjIsIlNoYXBlVGhpY2tuZXNzIjowLCJEdXJhdGlvbkZvcm1hdCI6MCwiSW5jbHVkZU5vbldvcmtpbmdEYXlzSW5EdXJhdGlvbiI6ZmFsc2UsIlBlcmNlbnRhZ2VDb21wbGV0ZVN0eWxlIjp7IiRpZCI6IjY3NSIsIkZvbnRTZXR0aW5ncyI6eyIkaWQiOiI2NzYiLCJGb250U2l6ZSI6MTAsIkZvbnROYW1lIjoiQ2FsaWJyaSIsIklzQm9sZCI6ZmFsc2UsIklzSXRhbGljIjpmYWxzZSwiSXNVbmRlcmxpbmVkIjpmYWxzZSwiUGFyZW50U3R5bGUiOnsiJHJlZiI6IjgyIn19LCJBdXRvU2l6ZSI6MCwiRm9yZWdyb3VuZCI6eyIkaWQiOiI2NzciLCJDb2xvciI6eyIkaWQiOiI2NzgiLCJBIjoyNTUsIlIiOjE5MiwiRyI6ODAsIkIiOjc3fX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jc5IiwiTGluZUNvbG9yIjpudWxsLCJMaW5lV2VpZ2h0IjowLjAsIkxpbmVUeXBlIjowLCJQYXJlbnRTdHlsZSI6bnVsbH0sIlBhcmVudFN0eWxlIjp7IiRyZWYiOiI4MSJ9fSwiRHVyYXRpb25TdHlsZSI6eyIkaWQiOiI2ODAiLCJGb250U2V0dGluZ3MiOnsiJGlkIjoiNjgx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jgyIiwiTGluZUNvbG9yIjpudWxsLCJMaW5lV2VpZ2h0IjowLjAsIkxpbmVUeXBlIjowLCJQYXJlbnRTdHlsZSI6bnVsbH0sIlBhcmVudFN0eWxlIjp7IiRyZWYiOiI4OCJ9fSwiSG9yaXpvbnRhbENvbm5lY3RvclN0eWxlIjp7IiRpZCI6IjY4MyIsIkxpbmVDb2xvciI6eyIkcmVmIjoiOTYifSwiTGluZVdlaWdodCI6MS4wLCJMaW5lVHlwZSI6MCwiUGFyZW50U3R5bGUiOnsiJHJlZiI6Ijk1In19LCJWZXJ0aWNhbENvbm5lY3RvclN0eWxlIjp7IiRpZCI6IjY4NCIsIkxpbmVDb2xvciI6eyIkcmVmIjoiOTkifSwiTGluZVdlaWdodCI6MC4wLCJMaW5lVHlwZSI6MCwiUGFyZW50U3R5bGUiOnsiJHJlZiI6Ijk4In1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Y4NSIsIk1hcmdpbiI6eyIkcmVmIjoiMTAyIn0sIlBhZGRpbmciOnsiJHJlZiI6IjEwMyJ9LCJCYWNrZ3JvdW5kIjp7IiRpZCI6IjY4NiIsIkNvbG9yIjp7IiRpZCI6IjY4NyIsIkEiOjI1NSwiUiI6OTEsIkciOjE1NSwiQiI6MjEzfX0sIklzVmlzaWJsZSI6dHJ1ZSwiV2lkdGgiOjAuMCwiSGVpZ2h0IjoxMC4wLCJCb3JkZXJTdHlsZSI6eyIkaWQiOiI2ODgiLCJMaW5lQ29sb3IiOnsiJHJlZiI6IjEwNSJ9LCJMaW5lV2VpZ2h0IjowLjAsIkxpbmVUeXBlIjowLCJQYXJlbnRTdHlsZSI6eyIkcmVmIjoiMTA0In19LCJQYXJlbnRTdHlsZSI6eyIkcmVmIjoiMTAxIn19LCJUaXRsZVN0eWxlIjp7IiRpZCI6IjY4OSIsIkZvbnRTZXR0aW5ncyI6eyIkaWQiOiI2OTA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jkxIiwiTGluZUNvbG9yIjpudWxsLCJMaW5lV2VpZ2h0IjowLjAsIkxpbmVUeXBlIjowLCJQYXJlbnRTdHlsZSI6bnVsbH0sIlBhcmVudFN0eWxlIjp7IiRyZWYiOiIxMDcifX0sIkRhdGVTdHlsZSI6eyIkaWQiOiI2OTIiLCJGb250U2V0dGluZ3MiOnsiJGlkIjoiNjkz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2OTQiLCJMaW5lQ29sb3IiOm51bGwsIkxpbmVXZWlnaHQiOjAuMCwiTGluZVR5cGUiOjAsIlBhcmVudFN0eWxlIjpudWxsfSwiUGFyZW50U3R5bGUiOnsiJHJlZiI6IjExNCJ9fSwiRGF0ZUZvcm1hdCI6eyIkcmVmIjoiMTIxIn0sIklzVmlzaWJsZSI6dHJ1ZSwiUGFyZW50U3R5bGUiOnsiJHJlZiI6IjgwIn19LCJJbmRleCI6MjMsIlNtYXJ0RHVyYXRpb25BY3RpdmF0ZWQiOmZhbHNlLCJEYXRlRm9ybWF0Ijp7IiRyZWYiOiIxMjEifSwiSWQiOiI4MDBmYTFiYy00YWIyLTQyNjAtYmZjZC0yZTA0NTViMDZiMjUiLCJJbXBvcnRJZCI6bnVsbCwiVGl0bGUiOiJDRFMgYW5kIENNcyBDb29sZG93biBhbmQgVGVzdHMiLCJOb3RlIjpudWxsLCJIeXBlcmxpbmsiOm51bGwsIklzQ2hhbmdlZCI6ZmFsc2UsIklzTmV3IjpmYWxzZX0seyIkaWQiOiI2OTUiLCJHcm91cE5hbWUiOm51bGwsIlN0YXJ0RGF0ZSI6IjIwMjAtMTEtMDlUMDA6MDA6MDBaIiwiRW5kRGF0ZSI6IjIwMjAtMTItMDRUMjM6NTk6MDBaIiwiUGVyY2VudGFnZUNvbXBsZXRlIjpudWxsLCJTdHlsZSI6eyIkaWQiOiI2OTYiLCJTaGFwZSI6MiwiU2hhcGVUaGlja25lc3MiOjAsIkR1cmF0aW9uRm9ybWF0IjowLCJJbmNsdWRlTm9uV29ya2luZ0RheXNJbkR1cmF0aW9uIjpmYWxzZSwiUGVyY2VudGFnZUNvbXBsZXRlU3R5bGUiOnsiJGlkIjoiNjk3IiwiRm9udFNldHRpbmdzIjp7IiRpZCI6IjY5OCIsIkZvbnRTaXplIjoxMCwiRm9udE5hbWUiOiJDYWxpYnJpIiwiSXNCb2xkIjpmYWxzZSwiSXNJdGFsaWMiOmZhbHNlLCJJc1VuZGVybGluZWQiOmZhbHNlLCJQYXJlbnRTdHlsZSI6eyIkcmVmIjoiODIifX0sIkF1dG9TaXplIjowLCJGb3JlZ3JvdW5kIjp7IiRpZCI6IjY5OSIsIkNvbG9yIjp7IiRpZCI6IjcwM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DEiLCJMaW5lQ29sb3IiOm51bGwsIkxpbmVXZWlnaHQiOjAuMCwiTGluZVR5cGUiOjAsIlBhcmVudFN0eWxlIjpudWxsfSwiUGFyZW50U3R5bGUiOnsiJHJlZiI6IjgxIn19LCJEdXJhdGlvblN0eWxlIjp7IiRpZCI6IjcwMiIsIkZvbnRTZXR0aW5ncyI6eyIkaWQiOiI3MDM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DQiLCJMaW5lQ29sb3IiOm51bGwsIkxpbmVXZWlnaHQiOjAuMCwiTGluZVR5cGUiOjAsIlBhcmVudFN0eWxlIjpudWxsfSwiUGFyZW50U3R5bGUiOnsiJHJlZiI6Ijg4In19LCJIb3Jpem9udGFsQ29ubmVjdG9yU3R5bGUiOnsiJGlkIjoiNzA1IiwiTGluZUNvbG9yIjp7IiRyZWYiOiI5NiJ9LCJMaW5lV2VpZ2h0IjoxLjAsIkxpbmVUeXBlIjowLCJQYXJlbnRTdHlsZSI6eyIkcmVmIjoiOTUifX0sIlZlcnRpY2FsQ29ubmVjdG9yU3R5bGUiOnsiJGlkIjoiNzA2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A3IiwiTWFyZ2luIjp7IiRyZWYiOiIxMDIifSwiUGFkZGluZyI6eyIkcmVmIjoiMTAzIn0sIkJhY2tncm91bmQiOnsiJGlkIjoiNzA4IiwiQ29sb3IiOnsiJGlkIjoiNzA5IiwiQSI6MjU1LCJSIjo5MSwiRyI6MTU1LCJCIjoyMTN9fSwiSXNWaXNpYmxlIjp0cnVlLCJXaWR0aCI6MC4wLCJIZWlnaHQiOjEwLjAsIkJvcmRlclN0eWxlIjp7IiRpZCI6IjcxMCIsIkxpbmVDb2xvciI6eyIkcmVmIjoiMTA1In0sIkxpbmVXZWlnaHQiOjAuMCwiTGluZVR5cGUiOjAsIlBhcmVudFN0eWxlIjp7IiRyZWYiOiIxMDQifX0sIlBhcmVudFN0eWxlIjp7IiRyZWYiOiIxMDEifX0sIlRpdGxlU3R5bGUiOnsiJGlkIjoiNzExIiwiRm9udFNldHRpbmdzIjp7IiRpZCI6Ijcx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TMiLCJMaW5lQ29sb3IiOm51bGwsIkxpbmVXZWlnaHQiOjAuMCwiTGluZVR5cGUiOjAsIlBhcmVudFN0eWxlIjpudWxsfSwiUGFyZW50U3R5bGUiOnsiJHJlZiI6IjEwNyJ9fSwiRGF0ZVN0eWxlIjp7IiRpZCI6IjcxNCIsIkZvbnRTZXR0aW5ncyI6eyIkaWQiOiI3MT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xNiIsIkxpbmVDb2xvciI6bnVsbCwiTGluZVdlaWdodCI6MC4wLCJMaW5lVHlwZSI6MCwiUGFyZW50U3R5bGUiOm51bGx9LCJQYXJlbnRTdHlsZSI6eyIkcmVmIjoiMTE0In19LCJEYXRlRm9ybWF0Ijp7IiRyZWYiOiIxMjEifSwiSXNWaXNpYmxlIjp0cnVlLCJQYXJlbnRTdHlsZSI6eyIkcmVmIjoiODAifX0sIkluZGV4IjoyNCwiU21hcnREdXJhdGlvbkFjdGl2YXRlZCI6ZmFsc2UsIkRhdGVGb3JtYXQiOnsiJHJlZiI6IjEyMSJ9LCJJZCI6IjI5OWUwNjZiLTcwYjAtNDc3Yi04YTIzLTcyMjVlYmU3MWYwNCIsIkltcG9ydElkIjpudWxsLCJUaXRsZSI6IkRUTDUgKyBTQyBMaW5hYyBSRiBDb25kaXRpb25pbmciLCJOb3RlIjpudWxsLCJIeXBlcmxpbmsiOm51bGwsIklzQ2hhbmdlZCI6ZmFsc2UsIklzTmV3IjpmYWxzZX0seyIkaWQiOiI3MTciLCJHcm91cE5hbWUiOm51bGwsIlN0YXJ0RGF0ZSI6IjIwMjAtMTItMDdUMDA6MDA6MDBaIiwiRW5kRGF0ZSI6IjIwMjAtMTItMThUMjM6NTk6MDBaIiwiUGVyY2VudGFnZUNvbXBsZXRlIjpudWxsLCJTdHlsZSI6eyIkaWQiOiI3MTgiLCJTaGFwZSI6MiwiU2hhcGVUaGlja25lc3MiOjAsIkR1cmF0aW9uRm9ybWF0IjowLCJJbmNsdWRlTm9uV29ya2luZ0RheXNJbkR1cmF0aW9uIjpmYWxzZSwiUGVyY2VudGFnZUNvbXBsZXRlU3R5bGUiOnsiJGlkIjoiNzE5IiwiRm9udFNldHRpbmdzIjp7IiRpZCI6IjcyMCIsIkZvbnRTaXplIjoxMCwiRm9udE5hbWUiOiJDYWxpYnJpIiwiSXNCb2xkIjpmYWxzZSwiSXNJdGFsaWMiOmZhbHNlLCJJc1VuZGVybGluZWQiOmZhbHNlLCJQYXJlbnRTdHlsZSI6eyIkcmVmIjoiODIifX0sIkF1dG9TaXplIjowLCJGb3JlZ3JvdW5kIjp7IiRpZCI6IjcyMSIsIkNvbG9yIjp7IiRpZCI6IjcyM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MjMiLCJMaW5lQ29sb3IiOm51bGwsIkxpbmVXZWlnaHQiOjAuMCwiTGluZVR5cGUiOjAsIlBhcmVudFN0eWxlIjpudWxsfSwiUGFyZW50U3R5bGUiOnsiJHJlZiI6IjgxIn19LCJEdXJhdGlvblN0eWxlIjp7IiRpZCI6IjcyNCIsIkZvbnRTZXR0aW5ncyI6eyIkaWQiOiI3MjU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MjYiLCJMaW5lQ29sb3IiOm51bGwsIkxpbmVXZWlnaHQiOjAuMCwiTGluZVR5cGUiOjAsIlBhcmVudFN0eWxlIjpudWxsfSwiUGFyZW50U3R5bGUiOnsiJHJlZiI6Ijg4In19LCJIb3Jpem9udGFsQ29ubmVjdG9yU3R5bGUiOnsiJGlkIjoiNzI3IiwiTGluZUNvbG9yIjp7IiRyZWYiOiI5NiJ9LCJMaW5lV2VpZ2h0IjoxLjAsIkxpbmVUeXBlIjowLCJQYXJlbnRTdHlsZSI6eyIkcmVmIjoiOTUifX0sIlZlcnRpY2FsQ29ubmVjdG9yU3R5bGUiOnsiJGlkIjoiNzI4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I5IiwiTWFyZ2luIjp7IiRyZWYiOiIxMDIifSwiUGFkZGluZyI6eyIkcmVmIjoiMTAzIn0sIkJhY2tncm91bmQiOnsiJGlkIjoiNzMwIiwiQ29sb3IiOnsiJGlkIjoiNzMxIiwiQSI6MjU1LCJSIjoyMzcsIkciOjEyNSwiQiI6NDl9fSwiSXNWaXNpYmxlIjp0cnVlLCJXaWR0aCI6MC4wLCJIZWlnaHQiOjEwLjAsIkJvcmRlclN0eWxlIjp7IiRpZCI6IjczMiIsIkxpbmVDb2xvciI6eyIkcmVmIjoiMTA1In0sIkxpbmVXZWlnaHQiOjAuMCwiTGluZVR5cGUiOjAsIlBhcmVudFN0eWxlIjp7IiRyZWYiOiIxMDQifX0sIlBhcmVudFN0eWxlIjp7IiRyZWYiOiIxMDEifX0sIlRpdGxlU3R5bGUiOnsiJGlkIjoiNzMzIiwiRm9udFNldHRpbmdzIjp7IiRpZCI6IjczN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MzUiLCJMaW5lQ29sb3IiOm51bGwsIkxpbmVXZWlnaHQiOjAuMCwiTGluZVR5cGUiOjAsIlBhcmVudFN0eWxlIjpudWxsfSwiUGFyZW50U3R5bGUiOnsiJHJlZiI6IjEwNyJ9fSwiRGF0ZVN0eWxlIjp7IiRpZCI6IjczNiIsIkZvbnRTZXR0aW5ncyI6eyIkaWQiOiI3Mzc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zOCIsIkxpbmVDb2xvciI6bnVsbCwiTGluZVdlaWdodCI6MC4wLCJMaW5lVHlwZSI6MCwiUGFyZW50U3R5bGUiOm51bGx9LCJQYXJlbnRTdHlsZSI6eyIkcmVmIjoiMTE0In19LCJEYXRlRm9ybWF0Ijp7IiRyZWYiOiIxMjEifSwiSXNWaXNpYmxlIjp0cnVlLCJQYXJlbnRTdHlsZSI6eyIkcmVmIjoiODAifX0sIkluZGV4IjoyNSwiU21hcnREdXJhdGlvbkFjdGl2YXRlZCI6ZmFsc2UsIkRhdGVGb3JtYXQiOnsiJHJlZiI6IjEyMSJ9LCJJZCI6IjU2M2Q5MDc4LWU5YjQtNDg2YS1hYTI3LTVlZWJmZWMzODNjYiIsIkltcG9ydElkIjpudWxsLCJUaXRsZSI6IlNSUjQiLCJOb3RlIjpudWxsLCJIeXBlcmxpbmsiOm51bGwsIklzQ2hhbmdlZCI6ZmFsc2UsIklzTmV3IjpmYWxzZX0seyIkaWQiOiI3MzkiLCJHcm91cE5hbWUiOm51bGwsIlN0YXJ0RGF0ZSI6IjIwMjAtMTItMjFUMDA6MDA6MDBaIiwiRW5kRGF0ZSI6IjIwMjEtMDQtMDJUMjM6NTk6MDBaIiwiUGVyY2VudGFnZUNvbXBsZXRlIjpudWxsLCJTdHlsZSI6eyIkaWQiOiI3NDAiLCJTaGFwZSI6MiwiU2hhcGVUaGlja25lc3MiOjAsIkR1cmF0aW9uRm9ybWF0IjowLCJJbmNsdWRlTm9uV29ya2luZ0RheXNJbkR1cmF0aW9uIjpmYWxzZSwiUGVyY2VudGFnZUNvbXBsZXRlU3R5bGUiOnsiJGlkIjoiNzQxIiwiRm9udFNldHRpbmdzIjp7IiRpZCI6Ijc0MiIsIkZvbnRTaXplIjoxMCwiRm9udE5hbWUiOiJDYWxpYnJpIiwiSXNCb2xkIjpmYWxzZSwiSXNJdGFsaWMiOmZhbHNlLCJJc1VuZGVybGluZWQiOmZhbHNlLCJQYXJlbnRTdHlsZSI6eyIkcmVmIjoiODIifX0sIkF1dG9TaXplIjowLCJGb3JlZ3JvdW5kIjp7IiRpZCI6Ijc0MyIsIkNvbG9yIjp7IiRpZCI6Ijc0NC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DUiLCJMaW5lQ29sb3IiOm51bGwsIkxpbmVXZWlnaHQiOjAuMCwiTGluZVR5cGUiOjAsIlBhcmVudFN0eWxlIjpudWxsfSwiUGFyZW50U3R5bGUiOnsiJHJlZiI6IjgxIn19LCJEdXJhdGlvblN0eWxlIjp7IiRpZCI6Ijc0NiIsIkZvbnRTZXR0aW5ncyI6eyIkaWQiOiI3NDc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DgiLCJMaW5lQ29sb3IiOm51bGwsIkxpbmVXZWlnaHQiOjAuMCwiTGluZVR5cGUiOjAsIlBhcmVudFN0eWxlIjpudWxsfSwiUGFyZW50U3R5bGUiOnsiJHJlZiI6Ijg4In19LCJIb3Jpem9udGFsQ29ubmVjdG9yU3R5bGUiOnsiJGlkIjoiNzQ5IiwiTGluZUNvbG9yIjp7IiRyZWYiOiI5NiJ9LCJMaW5lV2VpZ2h0IjoxLjAsIkxpbmVUeXBlIjowLCJQYXJlbnRTdHlsZSI6eyIkcmVmIjoiOTUifX0sIlZlcnRpY2FsQ29ubmVjdG9yU3R5bGUiOnsiJGlkIjoiNzUwIiwiTGluZUNvbG9yIjp7IiRyZWYiOiI5OSJ9LCJMaW5lV2VpZ2h0Ijow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UxIiwiTWFyZ2luIjp7IiRyZWYiOiIxMDIifSwiUGFkZGluZyI6eyIkcmVmIjoiMTAzIn0sIkJhY2tncm91bmQiOnsiJGlkIjoiNzUyIiwiQ29sb3IiOnsiJGlkIjoiNzUzIiwiQSI6MjU1LCJSIjo2OCwiRyI6ODQsIkIiOjEwNn19LCJJc1Zpc2libGUiOnRydWUsIldpZHRoIjowLjAsIkhlaWdodCI6MTAuMCwiQm9yZGVyU3R5bGUiOnsiJGlkIjoiNzU0IiwiTGluZUNvbG9yIjp7IiRyZWYiOiIxMDUifSwiTGluZVdlaWdodCI6MC4wLCJMaW5lVHlwZSI6MCwiUGFyZW50U3R5bGUiOnsiJHJlZiI6IjEwNCJ9fSwiUGFyZW50U3R5bGUiOnsiJHJlZiI6IjEwMSJ9fSwiVGl0bGVTdHlsZSI6eyIkaWQiOiI3NTUiLCJGb250U2V0dGluZ3MiOnsiJGlkIjoiNz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c1NyIsIkxpbmVDb2xvciI6bnVsbCwiTGluZVdlaWdodCI6MC4wLCJMaW5lVHlwZSI6MCwiUGFyZW50U3R5bGUiOm51bGx9LCJQYXJlbnRTdHlsZSI6eyIkcmVmIjoiMTA3In19LCJEYXRlU3R5bGUiOnsiJGlkIjoiNzU4IiwiRm9udFNldHRpbmdzIjp7IiRpZCI6Ijc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NzYwIiwiTGluZUNvbG9yIjpudWxsLCJMaW5lV2VpZ2h0IjowLjAsIkxpbmVUeXBlIjowLCJQYXJlbnRTdHlsZSI6bnVsbH0sIlBhcmVudFN0eWxlIjp7IiRyZWYiOiIxMTQifX0sIkRhdGVGb3JtYXQiOnsiJHJlZiI6IjEyMSJ9LCJJc1Zpc2libGUiOnRydWUsIlBhcmVudFN0eWxlIjp7IiRyZWYiOiI4MCJ9fSwiSW5kZXgiOjI2LCJTbWFydER1cmF0aW9uQWN0aXZhdGVkIjpmYWxzZSwiRGF0ZUZvcm1hdCI6eyIkcmVmIjoiMTIxIn0sIklkIjoiMTg1NTYwMzUtY2M5Yi00ZjA2LWE0NmUtNjk4MWIwMTNkYjQ0IiwiSW1wb3J0SWQiOm51bGwsIlRpdGxlIjoiSVNyYyB0byBETVBMIEJlYW0gQ29tbS4iLCJOb3RlIjpudWxsLCJIeXBlcmxpbmsiOm51bGwsIklzQ2hhbmdlZCI6ZmFsc2UsIklzTmV3IjpmYWxzZX0seyIkaWQiOiI3NjEiLCJHcm91cE5hbWUiOm51bGwsIlN0YXJ0RGF0ZSI6IjIwMjEtMDQtMDVUMDA6MDA6MDBaIiwiRW5kRGF0ZSI6IjIwMjEtMDQtMzBUMjM6NTk6MDBaIiwiUGVyY2VudGFnZUNvbXBsZXRlIjpudWxsLCJTdHlsZSI6eyIkaWQiOiI3NjIiLCJTaGFwZSI6MiwiU2hhcGVUaGlja25lc3MiOjAsIkR1cmF0aW9uRm9ybWF0IjowLCJJbmNsdWRlTm9uV29ya2luZ0RheXNJbkR1cmF0aW9uIjpmYWxzZSwiUGVyY2VudGFnZUNvbXBsZXRlU3R5bGUiOnsiJGlkIjoiNzYzIiwiRm9udFNldHRpbmdzIjp7IiRpZCI6Ijc2NCIsIkZvbnRTaXplIjoxMCwiRm9udE5hbWUiOiJDYWxpYnJpIiwiSXNCb2xkIjpmYWxzZSwiSXNJdGFsaWMiOmZhbHNlLCJJc1VuZGVybGluZWQiOmZhbHNlLCJQYXJlbnRTdHlsZSI6eyIkcmVmIjoiODIifX0sIkF1dG9TaXplIjowLCJGb3JlZ3JvdW5kIjp7IiRpZCI6Ijc2NSIsIkNvbG9yIjp7IiRpZCI6Ijc2NiIsIkEiOjI1NSwiUiI6MTkyLCJHIjo4MCwiQiI6Nzd9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3NjciLCJMaW5lQ29sb3IiOm51bGwsIkxpbmVXZWlnaHQiOjAuMCwiTGluZVR5cGUiOjAsIlBhcmVudFN0eWxlIjpudWxsfSwiUGFyZW50U3R5bGUiOnsiJHJlZiI6IjgxIn19LCJEdXJhdGlvblN0eWxlIjp7IiRpZCI6Ijc2OCIsIkZvbnRTZXR0aW5ncyI6eyIkaWQiOiI3Njk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3NzAiLCJMaW5lQ29sb3IiOm51bGwsIkxpbmVXZWlnaHQiOjAuMCwiTGluZVR5cGUiOjAsIlBhcmVudFN0eWxlIjpudWxsfSwiUGFyZW50U3R5bGUiOnsiJHJlZiI6Ijg4In19LCJIb3Jpem9udGFsQ29ubmVjdG9yU3R5bGUiOnsiJGlkIjoiNzcxIiwiTGluZUNvbG9yIjp7IiRyZWYiOiI5NiJ9LCJMaW5lV2VpZ2h0IjoxLjAsIkxpbmVUeXBlIjowLCJQYXJlbnRTdHlsZSI6eyIkcmVmIjoiOTUifX0sIlZlcnRpY2FsQ29ubmVjdG9yU3R5bGUiOnsiJGlkIjoiNzcyIiwiTGluZUNvbG9yIjp7IiRyZWYiOiI5OSJ9LCJMaW5lV2VpZ2h0IjoxLjAsIkxpbmVUeXBlIjowLCJQYXJlbnRTdHlsZSI6eyIkcmVmIjoiOTgifX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NzczIiwiTWFyZ2luIjp7IiRyZWYiOiIxMDIifSwiUGFkZGluZyI6eyIkcmVmIjoiMTAzIn0sIkJhY2tncm91bmQiOnsiJGlkIjoiNzc0IiwiQ29sb3IiOnsiJGlkIjoiNzc1IiwiQSI6MjU1LCJSIjoyMzcsIkciOjEyNSwiQiI6NDl9fSwiSXNWaXNpYmxlIjp0cnVlLCJXaWR0aCI6MC4wLCJIZWlnaHQiOjEwLjAsIkJvcmRlclN0eWxlIjp7IiRpZCI6Ijc3NiIsIkxpbmVDb2xvciI6eyIkcmVmIjoiMTA1In0sIkxpbmVXZWlnaHQiOjAuMCwiTGluZVR5cGUiOjAsIlBhcmVudFN0eWxlIjp7IiRyZWYiOiIxMDQifX0sIlBhcmVudFN0eWxlIjp7IiRyZWYiOiIxMDEifX0sIlRpdGxlU3R5bGUiOnsiJGlkIjoiNzc3IiwiRm9udFNldHRpbmdzIjp7IiRpZCI6Ijc3OC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3NzkiLCJMaW5lQ29sb3IiOm51bGwsIkxpbmVXZWlnaHQiOjAuMCwiTGluZVR5cGUiOjAsIlBhcmVudFN0eWxlIjpudWxsfSwiUGFyZW50U3R5bGUiOnsiJHJlZiI6IjEwNyJ9fSwiRGF0ZVN0eWxlIjp7IiRpZCI6Ijc4MCIsIkZvbnRTZXR0aW5ncyI6eyIkaWQiOiI3ODE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c4MiIsIkxpbmVDb2xvciI6bnVsbCwiTGluZVdlaWdodCI6MC4wLCJMaW5lVHlwZSI6MCwiUGFyZW50U3R5bGUiOm51bGx9LCJQYXJlbnRTdHlsZSI6eyIkcmVmIjoiMTE0In19LCJEYXRlRm9ybWF0Ijp7IiRyZWYiOiIxMjEifSwiSXNWaXNpYmxlIjp0cnVlLCJQYXJlbnRTdHlsZSI6eyIkcmVmIjoiODAifX0sIkluZGV4IjoyNywiU21hcnREdXJhdGlvbkFjdGl2YXRlZCI6ZmFsc2UsIkRhdGVGb3JtYXQiOnsiJHJlZiI6IjEyMSJ9LCJJZCI6ImQ1YTcxY2VmLTYyMWQtNGNmNi1hNTY0LWE0MzgyMGZhOGZiNyIsIkltcG9ydElkIjpudWxsLCJUaXRsZSI6IlNSUjUiLCJOb3RlIjpudWxsLCJIeXBlcmxpbmsiOm51bGwsIklzQ2hhbmdlZCI6ZmFsc2UsIklzTmV3IjpmYWxzZX1dLCJNc1Byb2plY3RJdGVtc1RyZWUiOnsiJGlkIjoiNzgzIiwiUm9vdCI6eyJJbXBvcnRJZCI6bnVsbCwiSXNJbXBvcnRlZCI6ZmFsc2UsIkNoaWxkcmVuIjpbXX19LCJNZXRhZGF0YSI6eyIkaWQiOiI3ODQifSwiU2V0dGluZ3MiOnsiJGlkIjoiNzg1IiwiSW1wYU9wdGlvbnMiOnsiJGlkIjoiNzg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Nzg3IiwiVXNlVGltZSI6ZmFsc2UsIldvcmtEYXlTdGFydCI6IjAwOjAwOjAwIiwiV29ya0RheUVuZCI6IjIzOjU5OjAwIn1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47497</TotalTime>
  <Words>3692</Words>
  <Application>Microsoft Macintosh PowerPoint</Application>
  <PresentationFormat>On-screen Show (4:3)</PresentationFormat>
  <Paragraphs>842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Futura Condensed</vt:lpstr>
      <vt:lpstr>Helvetica</vt:lpstr>
      <vt:lpstr>Liberation Sans</vt:lpstr>
      <vt:lpstr>Office Theme</vt:lpstr>
      <vt:lpstr>Status of ACCSYS</vt:lpstr>
      <vt:lpstr>Summary</vt:lpstr>
      <vt:lpstr>Accelerator – Scope Accelerator Technical performances</vt:lpstr>
      <vt:lpstr>Accelerator Collaboration</vt:lpstr>
      <vt:lpstr>Drift Tube Linac (DTL) Mechanical assembly (40 m long)</vt:lpstr>
      <vt:lpstr>High-light STFC – Linac Warm Units (LWU)</vt:lpstr>
      <vt:lpstr>ESS Bilbao: Medium Eneregy Beam Transport (MEBT)</vt:lpstr>
      <vt:lpstr>Accelerator Systems (sub-) Project (ACCSYS) – organization</vt:lpstr>
      <vt:lpstr>Accelerator Division– organigram for line org and In-kinds</vt:lpstr>
      <vt:lpstr>Accelerator scope - linac</vt:lpstr>
      <vt:lpstr>Accelerator major systems – RF, cryo, testing,  installation and commissioning</vt:lpstr>
      <vt:lpstr>Before re-baseline: Earned Value Graph for baseline with beam in June 2019 with 40% complete</vt:lpstr>
      <vt:lpstr>PowerPoint Presentation</vt:lpstr>
      <vt:lpstr>Accelerator In-Kind contracts</vt:lpstr>
      <vt:lpstr>Comments on possible further delays</vt:lpstr>
      <vt:lpstr>Comments on (further) schedule mitigation</vt:lpstr>
      <vt:lpstr>This slide shows the beam commissioning delays compared to one of the very first plans from 2013 (before transition milestones were defined)</vt:lpstr>
      <vt:lpstr>Schedule Delays: Lessons Learned</vt:lpstr>
      <vt:lpstr>Some Features of the Accelerator Project that affect Cost Changes</vt:lpstr>
      <vt:lpstr>Status Before Re-baselining (2nd of March 2018)</vt:lpstr>
      <vt:lpstr>If proposed re-baseline is approved</vt:lpstr>
      <vt:lpstr>Accelerator 5 top risk</vt:lpstr>
      <vt:lpstr>Concluding Remarks</vt:lpstr>
      <vt:lpstr>Total staff in construction and initial operations - Preliminary</vt:lpstr>
      <vt:lpstr>Metric ACCSYS</vt:lpstr>
      <vt:lpstr>Committed cost ACCSYS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Florian Weissbach</dc:creator>
  <cp:lastModifiedBy>Mats Lindroos</cp:lastModifiedBy>
  <cp:revision>259</cp:revision>
  <cp:lastPrinted>2018-05-04T08:17:02Z</cp:lastPrinted>
  <dcterms:created xsi:type="dcterms:W3CDTF">2017-10-04T08:05:35Z</dcterms:created>
  <dcterms:modified xsi:type="dcterms:W3CDTF">2018-05-17T09:32:05Z</dcterms:modified>
</cp:coreProperties>
</file>