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5.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79" r:id="rId3"/>
    <p:sldMasterId id="2147483686" r:id="rId4"/>
    <p:sldMasterId id="2147483693" r:id="rId5"/>
    <p:sldMasterId id="2147483698" r:id="rId6"/>
  </p:sldMasterIdLst>
  <p:notesMasterIdLst>
    <p:notesMasterId r:id="rId36"/>
  </p:notesMasterIdLst>
  <p:handoutMasterIdLst>
    <p:handoutMasterId r:id="rId37"/>
  </p:handoutMasterIdLst>
  <p:sldIdLst>
    <p:sldId id="319" r:id="rId7"/>
    <p:sldId id="328" r:id="rId8"/>
    <p:sldId id="320" r:id="rId9"/>
    <p:sldId id="322" r:id="rId10"/>
    <p:sldId id="323" r:id="rId11"/>
    <p:sldId id="327" r:id="rId12"/>
    <p:sldId id="291" r:id="rId13"/>
    <p:sldId id="292" r:id="rId14"/>
    <p:sldId id="293" r:id="rId15"/>
    <p:sldId id="294" r:id="rId16"/>
    <p:sldId id="295" r:id="rId17"/>
    <p:sldId id="329" r:id="rId18"/>
    <p:sldId id="298" r:id="rId19"/>
    <p:sldId id="301" r:id="rId20"/>
    <p:sldId id="330" r:id="rId21"/>
    <p:sldId id="302" r:id="rId22"/>
    <p:sldId id="304" r:id="rId23"/>
    <p:sldId id="306" r:id="rId24"/>
    <p:sldId id="331" r:id="rId25"/>
    <p:sldId id="324" r:id="rId26"/>
    <p:sldId id="325" r:id="rId27"/>
    <p:sldId id="326" r:id="rId28"/>
    <p:sldId id="311" r:id="rId29"/>
    <p:sldId id="313" r:id="rId30"/>
    <p:sldId id="312" r:id="rId31"/>
    <p:sldId id="317" r:id="rId32"/>
    <p:sldId id="333" r:id="rId33"/>
    <p:sldId id="332" r:id="rId34"/>
    <p:sldId id="283" r:id="rId35"/>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4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11" autoAdjust="0"/>
    <p:restoredTop sz="94505" autoAdjust="0"/>
  </p:normalViewPr>
  <p:slideViewPr>
    <p:cSldViewPr>
      <p:cViewPr varScale="1">
        <p:scale>
          <a:sx n="131" d="100"/>
          <a:sy n="131" d="100"/>
        </p:scale>
        <p:origin x="210" y="11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55" d="100"/>
          <a:sy n="155" d="100"/>
        </p:scale>
        <p:origin x="-6728"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A0F412-9B39-E14E-A982-EFFC18C6BA63}" type="datetimeFigureOut">
              <a:rPr lang="en-US" smtClean="0"/>
              <a:t>5/17/2018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29CD1D2-52FF-AE4F-8497-20AF440A402C}" type="slidenum">
              <a:rPr lang="en-US" smtClean="0"/>
              <a:t>‹#›</a:t>
            </a:fld>
            <a:endParaRPr lang="en-US"/>
          </a:p>
        </p:txBody>
      </p:sp>
    </p:spTree>
    <p:extLst>
      <p:ext uri="{BB962C8B-B14F-4D97-AF65-F5344CB8AC3E}">
        <p14:creationId xmlns:p14="http://schemas.microsoft.com/office/powerpoint/2010/main" val="16620252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v-SE"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09F57FC-B3FF-4DF2-9417-962901C07B3B}" type="datetimeFigureOut">
              <a:rPr lang="sv-SE" smtClean="0"/>
              <a:t>2018-05-17</a:t>
            </a:fld>
            <a:endParaRPr lang="sv-SE"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v-SE"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v-SE"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1A53A7-64CD-4D0E-AAE8-1AC9C79D7085}" type="slidenum">
              <a:rPr lang="sv-SE" smtClean="0"/>
              <a:t>‹#›</a:t>
            </a:fld>
            <a:endParaRPr lang="sv-SE" dirty="0"/>
          </a:p>
        </p:txBody>
      </p:sp>
    </p:spTree>
    <p:extLst>
      <p:ext uri="{BB962C8B-B14F-4D97-AF65-F5344CB8AC3E}">
        <p14:creationId xmlns:p14="http://schemas.microsoft.com/office/powerpoint/2010/main" val="12846559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881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031249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61A53A7-64CD-4D0E-AAE8-1AC9C79D7085}" type="slidenum">
              <a:rPr lang="sv-SE" smtClean="0"/>
              <a:t>9</a:t>
            </a:fld>
            <a:endParaRPr lang="sv-SE" dirty="0"/>
          </a:p>
        </p:txBody>
      </p:sp>
    </p:spTree>
    <p:extLst>
      <p:ext uri="{BB962C8B-B14F-4D97-AF65-F5344CB8AC3E}">
        <p14:creationId xmlns:p14="http://schemas.microsoft.com/office/powerpoint/2010/main" val="32069437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10"/>
          </p:nvPr>
        </p:nvSpPr>
        <p:spPr/>
        <p:txBody>
          <a:bodyPr/>
          <a:lstStyle/>
          <a:p>
            <a:fld id="{161A53A7-64CD-4D0E-AAE8-1AC9C79D7085}" type="slidenum">
              <a:rPr lang="sv-SE" smtClean="0"/>
              <a:t>18</a:t>
            </a:fld>
            <a:endParaRPr lang="sv-SE" dirty="0"/>
          </a:p>
        </p:txBody>
      </p:sp>
    </p:spTree>
    <p:extLst>
      <p:ext uri="{BB962C8B-B14F-4D97-AF65-F5344CB8AC3E}">
        <p14:creationId xmlns:p14="http://schemas.microsoft.com/office/powerpoint/2010/main" val="970028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1A53A7-64CD-4D0E-AAE8-1AC9C79D7085}" type="slidenum">
              <a:rPr kumimoji="0" lang="sv-S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14941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17/05/2018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243988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270000" indent="-270000">
              <a:buFont typeface="ZapfDingbatsITC" charset="0"/>
              <a:buChar char="➠"/>
              <a:defRPr/>
            </a:lvl1pPr>
            <a:lvl2pPr marL="540000" indent="-285750">
              <a:buFont typeface="Wingdings" charset="2"/>
              <a:buChar char="Ø"/>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6EB99CB0-346B-43FA-9EE6-F90C3F3BC0BA}"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722887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42E66B7F-8271-49DA-A25A-F4BB9F47634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620238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3C7D23FA-05C4-4CC1-B281-2F815585BC1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Tree>
    <p:extLst>
      <p:ext uri="{BB962C8B-B14F-4D97-AF65-F5344CB8AC3E}">
        <p14:creationId xmlns:p14="http://schemas.microsoft.com/office/powerpoint/2010/main" val="466320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49A5678A-D05F-FD42-9890-CCECCD9C8C54}" type="datetimeFigureOut">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276797C7-3D02-2A4F-97AD-9EB2A99A67F0}"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1429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3"/>
            <a:ext cx="4766944" cy="3780620"/>
          </a:xfrm>
        </p:spPr>
        <p:txBody>
          <a:bodyPr lIns="0" tIns="0" rIns="0" bIns="0">
            <a:noAutofit/>
          </a:bodyPr>
          <a:lstStyle>
            <a:lvl1pPr marL="396830" marR="0" indent="-342840" algn="l" defTabSz="457119"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7885" marR="0" indent="-233959" algn="l" defTabSz="457119"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4" indent="0" algn="ctr">
              <a:buNone/>
              <a:defRPr>
                <a:solidFill>
                  <a:schemeClr val="tx1">
                    <a:tint val="75000"/>
                  </a:schemeClr>
                </a:solidFill>
              </a:defRPr>
            </a:lvl8pPr>
            <a:lvl9pPr marL="365695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38"/>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0" y="1452399"/>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782649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5ED7AC81-318B-4D49-A602-9E30227C87E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4144911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idx="1"/>
          </p:nvPr>
        </p:nvSpPr>
        <p:spPr/>
        <p:txBody>
          <a:bodyPr/>
          <a:lstStyle>
            <a:lvl1pPr marL="270000" indent="-270000">
              <a:buFont typeface="ZapfDingbatsITC" charset="0"/>
              <a:buChar char="➠"/>
              <a:defRPr/>
            </a:lvl1pPr>
            <a:lvl2pPr marL="540000" indent="-285750">
              <a:buFont typeface="Wingdings" charset="2"/>
              <a:buChar char="Ø"/>
              <a:defRPr/>
            </a:lvl2p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endParaRPr lang="en-GB" noProof="0" dirty="0"/>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6EB99CB0-346B-43FA-9EE6-F90C3F3BC0BA}"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123369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42E66B7F-8271-49DA-A25A-F4BB9F47634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95304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3C7D23FA-05C4-4CC1-B281-2F815585BC1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94CA"/>
              </a:solidFill>
              <a:effectLst/>
              <a:uLnTx/>
              <a:uFillTx/>
              <a:latin typeface="Calibri"/>
              <a:ea typeface="+mn-ea"/>
              <a:cs typeface="+mn-cs"/>
            </a:endParaRPr>
          </a:p>
        </p:txBody>
      </p:sp>
    </p:spTree>
    <p:extLst>
      <p:ext uri="{BB962C8B-B14F-4D97-AF65-F5344CB8AC3E}">
        <p14:creationId xmlns:p14="http://schemas.microsoft.com/office/powerpoint/2010/main" val="356970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49A5678A-D05F-FD42-9890-CCECCD9C8C54}" type="datetimeFigureOut">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Platshållare för sidfot 2"/>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Platshållare för bildnummer 3"/>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276797C7-3D02-2A4F-97AD-9EB2A99A67F0}"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82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17/05/2018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351099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Rubrikbild text">
    <p:bg>
      <p:bgRef idx="1001">
        <a:schemeClr val="bg1"/>
      </p:bgRef>
    </p:bg>
    <p:spTree>
      <p:nvGrpSpPr>
        <p:cNvPr id="1" name=""/>
        <p:cNvGrpSpPr/>
        <p:nvPr/>
      </p:nvGrpSpPr>
      <p:grpSpPr>
        <a:xfrm>
          <a:off x="0" y="0"/>
          <a:ext cx="0" cy="0"/>
          <a:chOff x="0" y="0"/>
          <a:chExt cx="0" cy="0"/>
        </a:xfrm>
      </p:grpSpPr>
      <p:sp>
        <p:nvSpPr>
          <p:cNvPr id="5" name="Underrubrik 2"/>
          <p:cNvSpPr>
            <a:spLocks noGrp="1"/>
          </p:cNvSpPr>
          <p:nvPr>
            <p:ph type="subTitle" idx="1" hasCustomPrompt="1"/>
          </p:nvPr>
        </p:nvSpPr>
        <p:spPr>
          <a:xfrm>
            <a:off x="593518" y="1955803"/>
            <a:ext cx="4766944" cy="3780620"/>
          </a:xfrm>
        </p:spPr>
        <p:txBody>
          <a:bodyPr lIns="0" tIns="0" rIns="0" bIns="0">
            <a:noAutofit/>
          </a:bodyPr>
          <a:lstStyle>
            <a:lvl1pPr marL="396830" marR="0" indent="-342840" algn="l" defTabSz="457119" rtl="0" eaLnBrk="1" fontAlgn="auto" latinLnBrk="0" hangingPunct="1">
              <a:lnSpc>
                <a:spcPct val="100000"/>
              </a:lnSpc>
              <a:spcBef>
                <a:spcPts val="1200"/>
              </a:spcBef>
              <a:spcAft>
                <a:spcPts val="600"/>
              </a:spcAft>
              <a:buClrTx/>
              <a:buSzTx/>
              <a:buFont typeface="Arial"/>
              <a:buChar char="•"/>
              <a:tabLst/>
              <a:defRPr sz="2400" b="0">
                <a:solidFill>
                  <a:srgbClr val="0094CA"/>
                </a:solidFill>
              </a:defRPr>
            </a:lvl1pPr>
            <a:lvl2pPr marL="647885" marR="0" indent="-233959" algn="l" defTabSz="457119" rtl="0" eaLnBrk="1" fontAlgn="auto" latinLnBrk="0" hangingPunct="1">
              <a:lnSpc>
                <a:spcPct val="100000"/>
              </a:lnSpc>
              <a:spcBef>
                <a:spcPts val="200"/>
              </a:spcBef>
              <a:spcAft>
                <a:spcPts val="200"/>
              </a:spcAft>
              <a:buClrTx/>
              <a:buSzPct val="75000"/>
              <a:buFont typeface="Lucida Grande"/>
              <a:buChar char="-"/>
              <a:tabLst/>
              <a:defRPr sz="1800" baseline="0">
                <a:solidFill>
                  <a:srgbClr val="0094CA"/>
                </a:solidFill>
              </a:defRPr>
            </a:lvl2pPr>
            <a:lvl3pPr marL="914239" indent="0" algn="ctr">
              <a:buNone/>
              <a:defRPr>
                <a:solidFill>
                  <a:schemeClr val="tx1">
                    <a:tint val="75000"/>
                  </a:schemeClr>
                </a:solidFill>
              </a:defRPr>
            </a:lvl3pPr>
            <a:lvl4pPr marL="1371358" indent="0" algn="ctr">
              <a:buNone/>
              <a:defRPr>
                <a:solidFill>
                  <a:schemeClr val="tx1">
                    <a:tint val="75000"/>
                  </a:schemeClr>
                </a:solidFill>
              </a:defRPr>
            </a:lvl4pPr>
            <a:lvl5pPr marL="1828477" indent="0" algn="ctr">
              <a:buNone/>
              <a:defRPr>
                <a:solidFill>
                  <a:schemeClr val="tx1">
                    <a:tint val="75000"/>
                  </a:schemeClr>
                </a:solidFill>
              </a:defRPr>
            </a:lvl5pPr>
            <a:lvl6pPr marL="2285596" indent="0" algn="ctr">
              <a:buNone/>
              <a:defRPr>
                <a:solidFill>
                  <a:schemeClr val="tx1">
                    <a:tint val="75000"/>
                  </a:schemeClr>
                </a:solidFill>
              </a:defRPr>
            </a:lvl6pPr>
            <a:lvl7pPr marL="2742716" indent="0" algn="ctr">
              <a:buNone/>
              <a:defRPr>
                <a:solidFill>
                  <a:schemeClr val="tx1">
                    <a:tint val="75000"/>
                  </a:schemeClr>
                </a:solidFill>
              </a:defRPr>
            </a:lvl7pPr>
            <a:lvl8pPr marL="3199834" indent="0" algn="ctr">
              <a:buNone/>
              <a:defRPr>
                <a:solidFill>
                  <a:schemeClr val="tx1">
                    <a:tint val="75000"/>
                  </a:schemeClr>
                </a:solidFill>
              </a:defRPr>
            </a:lvl8pPr>
            <a:lvl9pPr marL="3656954" indent="0" algn="ctr">
              <a:buNone/>
              <a:defRPr>
                <a:solidFill>
                  <a:schemeClr val="tx1">
                    <a:tint val="75000"/>
                  </a:schemeClr>
                </a:solidFill>
              </a:defRPr>
            </a:lvl9pPr>
          </a:lstStyle>
          <a:p>
            <a:r>
              <a:rPr lang="sv-SE" dirty="0" smtClean="0"/>
              <a:t>Klicka här för att ändra format på underrubrik i bakgrunden</a:t>
            </a:r>
          </a:p>
          <a:p>
            <a:pPr lvl="1"/>
            <a:r>
              <a:rPr lang="sv-SE" dirty="0" smtClean="0"/>
              <a:t>Test sub bullet</a:t>
            </a:r>
          </a:p>
        </p:txBody>
      </p:sp>
      <p:sp>
        <p:nvSpPr>
          <p:cNvPr id="2" name="Rubrik 1"/>
          <p:cNvSpPr>
            <a:spLocks noGrp="1"/>
          </p:cNvSpPr>
          <p:nvPr>
            <p:ph type="title" hasCustomPrompt="1"/>
          </p:nvPr>
        </p:nvSpPr>
        <p:spPr>
          <a:xfrm>
            <a:off x="593512" y="38"/>
            <a:ext cx="5762624" cy="1441451"/>
          </a:xfrm>
        </p:spPr>
        <p:txBody>
          <a:bodyPr/>
          <a:lstStyle>
            <a:lvl1pPr>
              <a:defRPr baseline="0"/>
            </a:lvl1pPr>
          </a:lstStyle>
          <a:p>
            <a:r>
              <a:rPr lang="sv-SE" smtClean="0"/>
              <a:t>White bullet page</a:t>
            </a:r>
            <a:endParaRPr lang="sv-SE"/>
          </a:p>
        </p:txBody>
      </p:sp>
      <p:cxnSp>
        <p:nvCxnSpPr>
          <p:cNvPr id="4" name="Rak 5"/>
          <p:cNvCxnSpPr/>
          <p:nvPr userDrawn="1"/>
        </p:nvCxnSpPr>
        <p:spPr>
          <a:xfrm>
            <a:off x="-326070" y="1452399"/>
            <a:ext cx="9696395"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44552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en-GB" noProof="0"/>
          </a:p>
        </p:txBody>
      </p:sp>
      <p:sp>
        <p:nvSpPr>
          <p:cNvPr id="4" name="Date Placeholder 3"/>
          <p:cNvSpPr>
            <a:spLocks noGrp="1"/>
          </p:cNvSpPr>
          <p:nvPr>
            <p:ph type="dt" sz="half" idx="10"/>
          </p:nvPr>
        </p:nvSpPr>
        <p:spPr/>
        <p:txBody>
          <a:bodyPr/>
          <a:lstStyle/>
          <a:p>
            <a:fld id="{5ED7AC81-318B-4D49-A602-9E30227C87EC}" type="datetime1">
              <a:rPr lang="en-GB" noProof="0" smtClean="0"/>
              <a:t>17/05/2018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925948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en-GB" noProof="0" smtClean="0"/>
              <a:t>17/05/2018</a:t>
            </a:fld>
            <a:endParaRPr lang="en-GB" noProof="0"/>
          </a:p>
        </p:txBody>
      </p:sp>
      <p:sp>
        <p:nvSpPr>
          <p:cNvPr id="5" name="Footer Placeholder 4"/>
          <p:cNvSpPr>
            <a:spLocks noGrp="1"/>
          </p:cNvSpPr>
          <p:nvPr>
            <p:ph type="ftr" sz="quarter" idx="11"/>
          </p:nvPr>
        </p:nvSpPr>
        <p:spPr/>
        <p:txBody>
          <a:bodyPr/>
          <a:lstStyle/>
          <a:p>
            <a:endParaRPr lang="en-GB" noProof="0"/>
          </a:p>
        </p:txBody>
      </p:sp>
      <p:sp>
        <p:nvSpPr>
          <p:cNvPr id="6" name="Slide Number Placeholder 5"/>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3200239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17/05/2018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043991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17/05/2018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280956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fld id="{A8B3F2A2-141C-6942-B27C-00E5D57518AE}" type="datetime1">
              <a:rPr lang="en-US" smtClean="0">
                <a:solidFill>
                  <a:prstClr val="black">
                    <a:tint val="75000"/>
                  </a:prstClr>
                </a:solidFill>
              </a:rPr>
              <a:pPr/>
              <a:t>5/17/2018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r>
              <a:rPr lang="en-GB" smtClean="0">
                <a:solidFill>
                  <a:prstClr val="black">
                    <a:tint val="75000"/>
                  </a:prstClr>
                </a:solidFill>
              </a:rPr>
              <a:t>WP16 Status</a:t>
            </a: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pic>
        <p:nvPicPr>
          <p:cNvPr id="7"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6458" r="11775" b="24528"/>
          <a:stretch/>
        </p:blipFill>
        <p:spPr>
          <a:xfrm>
            <a:off x="0" y="1224718"/>
            <a:ext cx="9155592" cy="5633282"/>
          </a:xfrm>
          <a:prstGeom prst="rect">
            <a:avLst/>
          </a:prstGeom>
        </p:spPr>
      </p:pic>
    </p:spTree>
    <p:extLst>
      <p:ext uri="{BB962C8B-B14F-4D97-AF65-F5344CB8AC3E}">
        <p14:creationId xmlns:p14="http://schemas.microsoft.com/office/powerpoint/2010/main" val="2807349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6858000"/>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endParaRPr>
          </a:p>
        </p:txBody>
      </p:sp>
      <p:sp>
        <p:nvSpPr>
          <p:cNvPr id="2" name="Title 1"/>
          <p:cNvSpPr>
            <a:spLocks noGrp="1"/>
          </p:cNvSpPr>
          <p:nvPr>
            <p:ph type="title"/>
          </p:nvPr>
        </p:nvSpPr>
        <p:spPr>
          <a:xfrm>
            <a:off x="670845" y="2513636"/>
            <a:ext cx="7139136" cy="1143000"/>
          </a:xfrm>
        </p:spPr>
        <p:txBody>
          <a:bodyPr/>
          <a:lstStyle/>
          <a:p>
            <a:r>
              <a:rPr lang="en-US" noProof="0" smtClean="0"/>
              <a:t>Click to edit Master title style</a:t>
            </a:r>
            <a:endParaRPr lang="en-GB" noProof="0"/>
          </a:p>
        </p:txBody>
      </p:sp>
      <p:pic>
        <p:nvPicPr>
          <p:cNvPr id="8" name="Bildobjekt 5"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266346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endParaRPr>
          </a:p>
        </p:txBody>
      </p:sp>
      <p:sp>
        <p:nvSpPr>
          <p:cNvPr id="2" name="Title 1"/>
          <p:cNvSpPr>
            <a:spLocks noGrp="1"/>
          </p:cNvSpPr>
          <p:nvPr>
            <p:ph type="title"/>
          </p:nvPr>
        </p:nvSpPr>
        <p:spPr/>
        <p:txBody>
          <a:bodyPr/>
          <a:lstStyle/>
          <a:p>
            <a:r>
              <a:rPr lang="en-US" noProof="0" smtClean="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p:txBody>
      </p:sp>
      <p:sp>
        <p:nvSpPr>
          <p:cNvPr id="5" name="Date Placeholder 4"/>
          <p:cNvSpPr>
            <a:spLocks noGrp="1"/>
          </p:cNvSpPr>
          <p:nvPr>
            <p:ph type="dt" sz="half" idx="10"/>
          </p:nvPr>
        </p:nvSpPr>
        <p:spPr/>
        <p:txBody>
          <a:bodyPr/>
          <a:lstStyle/>
          <a:p>
            <a:fld id="{E1F5B4FD-49A4-A244-A9B6-0399E52693E9}" type="datetime1">
              <a:rPr lang="en-US" smtClean="0">
                <a:solidFill>
                  <a:prstClr val="black">
                    <a:tint val="75000"/>
                  </a:prstClr>
                </a:solidFill>
              </a:rPr>
              <a:pPr/>
              <a:t>5/17/2018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r>
              <a:rPr lang="en-GB" smtClean="0">
                <a:solidFill>
                  <a:prstClr val="black">
                    <a:tint val="75000"/>
                  </a:prstClr>
                </a:solidFill>
              </a:rPr>
              <a:t>WP16 Status</a:t>
            </a: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pic>
        <p:nvPicPr>
          <p:cNvPr id="9" name="Bildobjekt 7" descr="ESS-vit-logga.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20652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7" name="Date Placeholder 6"/>
          <p:cNvSpPr>
            <a:spLocks noGrp="1"/>
          </p:cNvSpPr>
          <p:nvPr>
            <p:ph type="dt" sz="half" idx="10"/>
          </p:nvPr>
        </p:nvSpPr>
        <p:spPr/>
        <p:txBody>
          <a:bodyPr/>
          <a:lstStyle/>
          <a:p>
            <a:fld id="{4845B7BA-9D70-7546-90EF-8D988F783073}" type="datetime1">
              <a:rPr lang="en-US" smtClean="0">
                <a:solidFill>
                  <a:prstClr val="black">
                    <a:tint val="75000"/>
                  </a:prstClr>
                </a:solidFill>
              </a:rPr>
              <a:pPr/>
              <a:t>5/17/2018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r>
              <a:rPr lang="en-GB" smtClean="0">
                <a:solidFill>
                  <a:prstClr val="black">
                    <a:tint val="75000"/>
                  </a:prstClr>
                </a:solidFill>
              </a:rPr>
              <a:t>WP16 Status</a:t>
            </a: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551115BC-487E-4422-894C-CB7CD3E79223}" type="slidenum">
              <a:rPr lang="en-GB" smtClean="0">
                <a:solidFill>
                  <a:prstClr val="black">
                    <a:tint val="75000"/>
                  </a:prstClr>
                </a:solidFill>
              </a:rPr>
              <a:pPr/>
              <a:t>‹#›</a:t>
            </a:fld>
            <a:endParaRPr lang="en-GB">
              <a:solidFill>
                <a:prstClr val="black">
                  <a:tint val="75000"/>
                </a:prstClr>
              </a:solidFill>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srgbClr val="0094CA"/>
              </a:solidFill>
            </a:endParaRPr>
          </a:p>
        </p:txBody>
      </p:sp>
    </p:spTree>
    <p:extLst>
      <p:ext uri="{BB962C8B-B14F-4D97-AF65-F5344CB8AC3E}">
        <p14:creationId xmlns:p14="http://schemas.microsoft.com/office/powerpoint/2010/main" val="56410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2"/>
            <a:ext cx="7772400" cy="1470025"/>
          </a:xfrm>
        </p:spPr>
        <p:txBody>
          <a:bodyPr/>
          <a:lstStyle/>
          <a:p>
            <a:r>
              <a:rPr lang="sv-SE" smtClean="0"/>
              <a:t>Click to edit Master title style</a:t>
            </a:r>
            <a:endParaRPr lang="sv-SE"/>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10" y="260665"/>
            <a:ext cx="1656184" cy="886059"/>
          </a:xfrm>
          <a:prstGeom prst="rect">
            <a:avLst/>
          </a:prstGeom>
        </p:spPr>
      </p:pic>
      <p:pic>
        <p:nvPicPr>
          <p:cNvPr id="3" name="Picture 2"/>
          <p:cNvPicPr>
            <a:picLocks noChangeAspect="1"/>
          </p:cNvPicPr>
          <p:nvPr userDrawn="1"/>
        </p:nvPicPr>
        <p:blipFill rotWithShape="1">
          <a:blip r:embed="rId3" cstate="print">
            <a:extLst>
              <a:ext uri="{28A0092B-C50C-407E-A947-70E740481C1C}">
                <a14:useLocalDpi xmlns:a14="http://schemas.microsoft.com/office/drawing/2010/main" val="0"/>
              </a:ext>
            </a:extLst>
          </a:blip>
          <a:srcRect l="16524" t="415" r="3814" b="9970"/>
          <a:stretch/>
        </p:blipFill>
        <p:spPr>
          <a:xfrm>
            <a:off x="-36512" y="467"/>
            <a:ext cx="9180512" cy="6884917"/>
          </a:xfrm>
          <a:prstGeom prst="rect">
            <a:avLst/>
          </a:prstGeom>
        </p:spPr>
      </p:pic>
    </p:spTree>
    <p:extLst>
      <p:ext uri="{BB962C8B-B14F-4D97-AF65-F5344CB8AC3E}">
        <p14:creationId xmlns:p14="http://schemas.microsoft.com/office/powerpoint/2010/main" val="3536918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
        <p:nvSpPr>
          <p:cNvPr id="5" name="Date Placeholder 4"/>
          <p:cNvSpPr>
            <a:spLocks noGrp="1"/>
          </p:cNvSpPr>
          <p:nvPr>
            <p:ph type="dt" sz="half" idx="10"/>
          </p:nvPr>
        </p:nvSpPr>
        <p:spPr/>
        <p:txBody>
          <a:bodyPr/>
          <a:lstStyle/>
          <a:p>
            <a:fld id="{42E66B7F-8271-49DA-A25A-F4BB9F476347}" type="datetime1">
              <a:rPr lang="en-GB" noProof="0" smtClean="0"/>
              <a:t>17/05/2018</a:t>
            </a:fld>
            <a:endParaRPr lang="en-GB" noProof="0"/>
          </a:p>
        </p:txBody>
      </p:sp>
      <p:sp>
        <p:nvSpPr>
          <p:cNvPr id="6" name="Footer Placeholder 5"/>
          <p:cNvSpPr>
            <a:spLocks noGrp="1"/>
          </p:cNvSpPr>
          <p:nvPr>
            <p:ph type="ftr" sz="quarter" idx="11"/>
          </p:nvPr>
        </p:nvSpPr>
        <p:spPr/>
        <p:txBody>
          <a:bodyPr/>
          <a:lstStyle/>
          <a:p>
            <a:endParaRPr lang="en-GB" noProof="0"/>
          </a:p>
        </p:txBody>
      </p:sp>
      <p:sp>
        <p:nvSpPr>
          <p:cNvPr id="7" name="Slide Number Placeholder 6"/>
          <p:cNvSpPr>
            <a:spLocks noGrp="1"/>
          </p:cNvSpPr>
          <p:nvPr>
            <p:ph type="sldNum" sz="quarter" idx="12"/>
          </p:nvPr>
        </p:nvSpPr>
        <p:spPr/>
        <p:txBody>
          <a:bodyPr/>
          <a:lstStyle/>
          <a:p>
            <a:fld id="{551115BC-487E-4422-894C-CB7CD3E79223}" type="slidenum">
              <a:rPr lang="en-GB" noProof="0" smtClean="0"/>
              <a:t>‹#›</a:t>
            </a:fld>
            <a:endParaRPr lang="en-GB" noProof="0"/>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136283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319"/>
            <a:endParaRPr lang="sv-SE" dirty="0">
              <a:solidFill>
                <a:srgbClr val="0094CA"/>
              </a:solidFill>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fld id="{6EB99CB0-346B-43FA-9EE6-F90C3F3BC0BA}" type="datetime1">
              <a:rPr lang="sv-SE" smtClean="0">
                <a:solidFill>
                  <a:prstClr val="black">
                    <a:tint val="75000"/>
                  </a:prstClr>
                </a:solidFill>
              </a:rPr>
              <a:pPr/>
              <a:t>2018-05-17</a:t>
            </a:fld>
            <a:endParaRPr lang="sv-SE"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sv-SE"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51115BC-487E-4422-894C-CB7CD3E79223}" type="slidenum">
              <a:rPr lang="sv-SE" smtClean="0">
                <a:solidFill>
                  <a:prstClr val="black">
                    <a:tint val="75000"/>
                  </a:prstClr>
                </a:solidFill>
              </a:rPr>
              <a:pPr/>
              <a:t>‹#›</a:t>
            </a:fld>
            <a:endParaRPr lang="sv-SE" dirty="0">
              <a:solidFill>
                <a:prstClr val="black">
                  <a:tint val="75000"/>
                </a:prstClr>
              </a:solidFill>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94010" y="319530"/>
            <a:ext cx="1370480" cy="733206"/>
          </a:xfrm>
          <a:prstGeom prst="rect">
            <a:avLst/>
          </a:prstGeom>
        </p:spPr>
      </p:pic>
    </p:spTree>
    <p:extLst>
      <p:ext uri="{BB962C8B-B14F-4D97-AF65-F5344CB8AC3E}">
        <p14:creationId xmlns:p14="http://schemas.microsoft.com/office/powerpoint/2010/main" val="16754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noProof="0"/>
              <a:t>Click to edit Master title style</a:t>
            </a:r>
            <a:endParaRPr lang="en-GB" noProof="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Date Placeholder 6"/>
          <p:cNvSpPr>
            <a:spLocks noGrp="1"/>
          </p:cNvSpPr>
          <p:nvPr>
            <p:ph type="dt" sz="half" idx="10"/>
          </p:nvPr>
        </p:nvSpPr>
        <p:spPr/>
        <p:txBody>
          <a:bodyPr/>
          <a:lstStyle/>
          <a:p>
            <a:fld id="{3C7D23FA-05C4-4CC1-B281-2F815585BC1C}" type="datetime1">
              <a:rPr lang="en-GB" noProof="0" smtClean="0"/>
              <a:t>17/05/2018</a:t>
            </a:fld>
            <a:endParaRPr lang="en-GB" noProof="0"/>
          </a:p>
        </p:txBody>
      </p:sp>
      <p:sp>
        <p:nvSpPr>
          <p:cNvPr id="8" name="Footer Placeholder 7"/>
          <p:cNvSpPr>
            <a:spLocks noGrp="1"/>
          </p:cNvSpPr>
          <p:nvPr>
            <p:ph type="ftr" sz="quarter" idx="11"/>
          </p:nvPr>
        </p:nvSpPr>
        <p:spPr/>
        <p:txBody>
          <a:bodyPr/>
          <a:lstStyle/>
          <a:p>
            <a:endParaRPr lang="en-GB" noProof="0"/>
          </a:p>
        </p:txBody>
      </p:sp>
      <p:sp>
        <p:nvSpPr>
          <p:cNvPr id="9" name="Slide Number Placeholder 8"/>
          <p:cNvSpPr>
            <a:spLocks noGrp="1"/>
          </p:cNvSpPr>
          <p:nvPr>
            <p:ph type="sldNum" sz="quarter" idx="12"/>
          </p:nvPr>
        </p:nvSpPr>
        <p:spPr/>
        <p:txBody>
          <a:bodyPr/>
          <a:lstStyle/>
          <a:p>
            <a:fld id="{551115BC-487E-4422-894C-CB7CD3E79223}" type="slidenum">
              <a:rPr lang="en-GB" noProof="0" smtClean="0"/>
              <a:t>‹#›</a:t>
            </a:fld>
            <a:endParaRPr lang="en-GB" noProof="0"/>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solidFill>
                <a:srgbClr val="0094CA"/>
              </a:solidFill>
            </a:endParaRPr>
          </a:p>
        </p:txBody>
      </p:sp>
    </p:spTree>
    <p:extLst>
      <p:ext uri="{BB962C8B-B14F-4D97-AF65-F5344CB8AC3E}">
        <p14:creationId xmlns:p14="http://schemas.microsoft.com/office/powerpoint/2010/main" val="1249740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sv-SE"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Click to edit Master subtitle style</a:t>
            </a:r>
            <a:endParaRPr lang="sv-SE"/>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5ED7AC81-318B-4D49-A602-9E30227C87EC}" type="datetime1">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611536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en-GB" noProof="0" smtClean="0"/>
              <a:t>Click to edit Master title style</a:t>
            </a:r>
            <a:endParaRPr lang="en-GB" noProof="0"/>
          </a:p>
        </p:txBody>
      </p:sp>
      <p:sp>
        <p:nvSpPr>
          <p:cNvPr id="3" name="Content Placeholder 2"/>
          <p:cNvSpPr>
            <a:spLocks noGrp="1"/>
          </p:cNvSpPr>
          <p:nvPr>
            <p:ph idx="1"/>
          </p:nvPr>
        </p:nvSpPr>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6EB99CB0-346B-43FA-9EE6-F90C3F3BC0BA}" type="datetime1">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8" name="Bildobjekt 5"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94008" y="319530"/>
            <a:ext cx="1370480" cy="733206"/>
          </a:xfrm>
          <a:prstGeom prst="rect">
            <a:avLst/>
          </a:prstGeom>
        </p:spPr>
      </p:pic>
    </p:spTree>
    <p:extLst>
      <p:ext uri="{BB962C8B-B14F-4D97-AF65-F5344CB8AC3E}">
        <p14:creationId xmlns:p14="http://schemas.microsoft.com/office/powerpoint/2010/main" val="148244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94CA"/>
              </a:solidFill>
              <a:effectLst/>
              <a:uLnTx/>
              <a:uFillTx/>
              <a:latin typeface="Calibri"/>
              <a:ea typeface="+mn-ea"/>
              <a:cs typeface="+mn-cs"/>
            </a:endParaRPr>
          </a:p>
        </p:txBody>
      </p:sp>
      <p:sp>
        <p:nvSpPr>
          <p:cNvPr id="2" name="Title 1"/>
          <p:cNvSpPr>
            <a:spLocks noGrp="1"/>
          </p:cNvSpPr>
          <p:nvPr>
            <p:ph type="title"/>
          </p:nvPr>
        </p:nvSpPr>
        <p:spPr/>
        <p:txBody>
          <a:bodyPr/>
          <a:lstStyle/>
          <a:p>
            <a:r>
              <a:rPr lang="sv-SE"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p:txBody>
      </p:sp>
      <p:sp>
        <p:nvSpPr>
          <p:cNvPr id="5" name="Date Placeholder 4"/>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42E66B7F-8271-49DA-A25A-F4BB9F476347}" type="datetime1">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9" name="Bildobjekt 7" descr="ESS-vit-logga.pn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04662" y="260648"/>
            <a:ext cx="1359826" cy="727507"/>
          </a:xfrm>
          <a:prstGeom prst="rect">
            <a:avLst/>
          </a:prstGeom>
        </p:spPr>
      </p:pic>
    </p:spTree>
    <p:extLst>
      <p:ext uri="{BB962C8B-B14F-4D97-AF65-F5344CB8AC3E}">
        <p14:creationId xmlns:p14="http://schemas.microsoft.com/office/powerpoint/2010/main" val="2529776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Click to edit Master text styles</a:t>
            </a:r>
          </a:p>
          <a:p>
            <a:pPr lvl="1"/>
            <a:r>
              <a:rPr lang="sv-SE" smtClean="0"/>
              <a:t>Second level</a:t>
            </a:r>
          </a:p>
          <a:p>
            <a:pPr lvl="2"/>
            <a:r>
              <a:rPr lang="sv-SE" smtClean="0"/>
              <a:t>Third level</a:t>
            </a:r>
          </a:p>
          <a:p>
            <a:pPr lvl="3"/>
            <a:r>
              <a:rPr lang="sv-SE" smtClean="0"/>
              <a:t>Fourth level</a:t>
            </a:r>
          </a:p>
          <a:p>
            <a:pPr lvl="4"/>
            <a:r>
              <a:rPr lang="sv-SE" smtClean="0"/>
              <a:t>Fifth level</a:t>
            </a:r>
            <a:endParaRPr lang="sv-SE"/>
          </a:p>
        </p:txBody>
      </p:sp>
      <p:sp>
        <p:nvSpPr>
          <p:cNvPr id="7" name="Date Placeholder 6"/>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3C7D23FA-05C4-4CC1-B281-2F815585BC1C}" type="datetime1">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10" name="Rektangel 6"/>
          <p:cNvSpPr/>
          <p:nvPr userDrawn="1"/>
        </p:nvSpPr>
        <p:spPr>
          <a:xfrm>
            <a:off x="0" y="0"/>
            <a:ext cx="9144000" cy="1434354"/>
          </a:xfrm>
          <a:prstGeom prst="rect">
            <a:avLst/>
          </a:prstGeom>
          <a:solidFill>
            <a:srgbClr val="0094CA"/>
          </a:solidFill>
          <a:ln>
            <a:noFill/>
          </a:ln>
          <a:effectLst/>
          <a:scene3d>
            <a:camera prst="orthographicFront"/>
            <a:lightRig rig="threePt" dir="t"/>
          </a:scene3d>
          <a:sp3d>
            <a:bevelT w="0"/>
          </a:sp3d>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srgbClr val="0094CA"/>
              </a:solidFill>
              <a:effectLst/>
              <a:uLnTx/>
              <a:uFillTx/>
              <a:latin typeface="Calibri"/>
              <a:ea typeface="+mn-ea"/>
              <a:cs typeface="+mn-cs"/>
            </a:endParaRPr>
          </a:p>
        </p:txBody>
      </p:sp>
    </p:spTree>
    <p:extLst>
      <p:ext uri="{BB962C8B-B14F-4D97-AF65-F5344CB8AC3E}">
        <p14:creationId xmlns:p14="http://schemas.microsoft.com/office/powerpoint/2010/main" val="128752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94CA"/>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noProof="0" smtClean="0"/>
              <a:t>Click to edit Master title style</a:t>
            </a:r>
            <a:endParaRPr lang="en-GB" noProof="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smtClean="0"/>
              <a:t>Click to edit Master subtitle style</a:t>
            </a:r>
            <a:endParaRPr lang="en-GB" noProof="0"/>
          </a:p>
        </p:txBody>
      </p:sp>
      <p:sp>
        <p:nvSpPr>
          <p:cNvPr id="4" name="Date Placeholder 3"/>
          <p:cNvSpPr>
            <a:spLocks noGrp="1"/>
          </p:cNvSpPr>
          <p:nvPr>
            <p:ph type="dt" sz="half" idx="10"/>
          </p:nvPr>
        </p:nvSpPr>
        <p:spPr/>
        <p:txBody>
          <a:bodyPr/>
          <a:lstStyle/>
          <a:p>
            <a:pPr marL="0" marR="0" lvl="0" indent="0" algn="l" defTabSz="457160" rtl="0" eaLnBrk="1" fontAlgn="auto" latinLnBrk="0" hangingPunct="1">
              <a:lnSpc>
                <a:spcPct val="100000"/>
              </a:lnSpc>
              <a:spcBef>
                <a:spcPts val="0"/>
              </a:spcBef>
              <a:spcAft>
                <a:spcPts val="0"/>
              </a:spcAft>
              <a:buClrTx/>
              <a:buSzTx/>
              <a:buFontTx/>
              <a:buNone/>
              <a:tabLst/>
              <a:defRPr/>
            </a:pPr>
            <a:fld id="{5ED7AC81-318B-4D49-A602-9E30227C87EC}"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45716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45716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7" name="Bildobjekt 7" descr="ESS-vit-logg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08304" y="260648"/>
            <a:ext cx="1656184" cy="886059"/>
          </a:xfrm>
          <a:prstGeom prst="rect">
            <a:avLst/>
          </a:prstGeom>
        </p:spPr>
      </p:pic>
    </p:spTree>
    <p:extLst>
      <p:ext uri="{BB962C8B-B14F-4D97-AF65-F5344CB8AC3E}">
        <p14:creationId xmlns:p14="http://schemas.microsoft.com/office/powerpoint/2010/main" val="134687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theme" Target="../theme/theme2.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4.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5.xml"/><Relationship Id="rId4" Type="http://schemas.openxmlformats.org/officeDocument/2006/relationships/slideLayout" Target="../slideLayouts/slideLayout24.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theme" Target="../theme/theme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17/05/2018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3806408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sv-SE"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03233B-D569-4A6E-878F-CDE152514C47}" type="datetime1">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2018-05-17</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54688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bg1">
              <a:lumMod val="50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bg1">
              <a:lumMod val="50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bg1">
              <a:lumMod val="50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bg1">
              <a:lumMod val="50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03233B-D569-4A6E-878F-CDE152514C4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766604"/>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103233B-D569-4A6E-878F-CDE152514C47}" type="datetime1">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17/05/2018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2057634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03233B-D569-4A6E-878F-CDE152514C47}" type="datetime1">
              <a:rPr lang="en-GB" noProof="0" smtClean="0"/>
              <a:t>17/05/2018</a:t>
            </a:fld>
            <a:endParaRPr lang="en-GB" noProof="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noProof="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1115BC-487E-4422-894C-CB7CD3E79223}" type="slidenum">
              <a:rPr lang="en-GB" noProof="0" smtClean="0"/>
              <a:t>‹#›</a:t>
            </a:fld>
            <a:endParaRPr lang="en-GB" noProof="0"/>
          </a:p>
        </p:txBody>
      </p:sp>
    </p:spTree>
    <p:extLst>
      <p:ext uri="{BB962C8B-B14F-4D97-AF65-F5344CB8AC3E}">
        <p14:creationId xmlns:p14="http://schemas.microsoft.com/office/powerpoint/2010/main" val="2215486781"/>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7139136" cy="1143000"/>
          </a:xfrm>
          <a:prstGeom prst="rect">
            <a:avLst/>
          </a:prstGeom>
        </p:spPr>
        <p:txBody>
          <a:bodyPr vert="horz" lIns="91440" tIns="45720" rIns="91440" bIns="45720" rtlCol="0" anchor="ctr">
            <a:normAutofit/>
          </a:bodyPr>
          <a:lstStyle/>
          <a:p>
            <a:r>
              <a:rPr lang="en-US" noProof="0" smtClean="0"/>
              <a:t>Click to edit Master title style</a:t>
            </a:r>
            <a:endParaRPr lang="en-GB" noProof="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0C356199-4FCD-2F42-933C-13BB3B7FBCE8}" type="datetime1">
              <a:rPr lang="en-US" smtClean="0">
                <a:solidFill>
                  <a:prstClr val="black">
                    <a:tint val="75000"/>
                  </a:prstClr>
                </a:solidFill>
              </a:rPr>
              <a:pPr defTabSz="914400"/>
              <a:t>5/17/2018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r>
              <a:rPr lang="en-GB" smtClean="0">
                <a:solidFill>
                  <a:prstClr val="black">
                    <a:tint val="75000"/>
                  </a:prstClr>
                </a:solidFill>
              </a:rPr>
              <a:t>WP16 Status</a:t>
            </a:r>
            <a:endParaRPr lang="en-GB">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51115BC-487E-4422-894C-CB7CD3E79223}" type="slidenum">
              <a:rPr lang="en-GB" smtClean="0">
                <a:solidFill>
                  <a:prstClr val="black">
                    <a:tint val="75000"/>
                  </a:prstClr>
                </a:solidFill>
              </a:rPr>
              <a:pPr defTabSz="914400"/>
              <a:t>‹#›</a:t>
            </a:fld>
            <a:endParaRPr lang="en-GB">
              <a:solidFill>
                <a:prstClr val="black">
                  <a:tint val="75000"/>
                </a:prstClr>
              </a:solidFill>
            </a:endParaRPr>
          </a:p>
        </p:txBody>
      </p:sp>
    </p:spTree>
    <p:extLst>
      <p:ext uri="{BB962C8B-B14F-4D97-AF65-F5344CB8AC3E}">
        <p14:creationId xmlns:p14="http://schemas.microsoft.com/office/powerpoint/2010/main" val="1877532275"/>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spcBef>
          <a:spcPct val="0"/>
        </a:spcBef>
        <a:buNone/>
        <a:defRPr sz="3200" kern="1200" baseline="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emf"/><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10.xml"/><Relationship Id="rId6" Type="http://schemas.openxmlformats.org/officeDocument/2006/relationships/image" Target="../media/image29.png"/><Relationship Id="rId5" Type="http://schemas.openxmlformats.org/officeDocument/2006/relationships/image" Target="../media/image28.tiff"/><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1.png"/><Relationship Id="rId1" Type="http://schemas.openxmlformats.org/officeDocument/2006/relationships/slideLayout" Target="../slideLayouts/slideLayout16.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Layout" Target="../slideLayouts/slideLayout1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3.pn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tags" Target="../tags/tag50.xml"/><Relationship Id="rId55" Type="http://schemas.openxmlformats.org/officeDocument/2006/relationships/tags" Target="../tags/tag55.xml"/><Relationship Id="rId63" Type="http://schemas.openxmlformats.org/officeDocument/2006/relationships/tags" Target="../tags/tag63.xml"/><Relationship Id="rId68" Type="http://schemas.openxmlformats.org/officeDocument/2006/relationships/tags" Target="../tags/tag68.xml"/><Relationship Id="rId76" Type="http://schemas.openxmlformats.org/officeDocument/2006/relationships/tags" Target="../tags/tag76.xml"/><Relationship Id="rId7" Type="http://schemas.openxmlformats.org/officeDocument/2006/relationships/tags" Target="../tags/tag7.xml"/><Relationship Id="rId71" Type="http://schemas.openxmlformats.org/officeDocument/2006/relationships/tags" Target="../tags/tag71.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3" Type="http://schemas.openxmlformats.org/officeDocument/2006/relationships/tags" Target="../tags/tag53.xml"/><Relationship Id="rId58" Type="http://schemas.openxmlformats.org/officeDocument/2006/relationships/tags" Target="../tags/tag58.xml"/><Relationship Id="rId66" Type="http://schemas.openxmlformats.org/officeDocument/2006/relationships/tags" Target="../tags/tag66.xml"/><Relationship Id="rId74" Type="http://schemas.openxmlformats.org/officeDocument/2006/relationships/tags" Target="../tags/tag74.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57" Type="http://schemas.openxmlformats.org/officeDocument/2006/relationships/tags" Target="../tags/tag57.xml"/><Relationship Id="rId61" Type="http://schemas.openxmlformats.org/officeDocument/2006/relationships/tags" Target="../tags/tag6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52" Type="http://schemas.openxmlformats.org/officeDocument/2006/relationships/tags" Target="../tags/tag52.xml"/><Relationship Id="rId60" Type="http://schemas.openxmlformats.org/officeDocument/2006/relationships/tags" Target="../tags/tag60.xml"/><Relationship Id="rId65" Type="http://schemas.openxmlformats.org/officeDocument/2006/relationships/tags" Target="../tags/tag65.xml"/><Relationship Id="rId73" Type="http://schemas.openxmlformats.org/officeDocument/2006/relationships/tags" Target="../tags/tag73.xml"/><Relationship Id="rId78" Type="http://schemas.openxmlformats.org/officeDocument/2006/relationships/notesSlide" Target="../notesSlides/notesSlide5.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56" Type="http://schemas.openxmlformats.org/officeDocument/2006/relationships/tags" Target="../tags/tag56.xml"/><Relationship Id="rId64" Type="http://schemas.openxmlformats.org/officeDocument/2006/relationships/tags" Target="../tags/tag64.xml"/><Relationship Id="rId69" Type="http://schemas.openxmlformats.org/officeDocument/2006/relationships/tags" Target="../tags/tag69.xml"/><Relationship Id="rId77" Type="http://schemas.openxmlformats.org/officeDocument/2006/relationships/slideLayout" Target="../slideLayouts/slideLayout22.xml"/><Relationship Id="rId8" Type="http://schemas.openxmlformats.org/officeDocument/2006/relationships/tags" Target="../tags/tag8.xml"/><Relationship Id="rId51" Type="http://schemas.openxmlformats.org/officeDocument/2006/relationships/tags" Target="../tags/tag51.xml"/><Relationship Id="rId72" Type="http://schemas.openxmlformats.org/officeDocument/2006/relationships/tags" Target="../tags/tag72.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59" Type="http://schemas.openxmlformats.org/officeDocument/2006/relationships/tags" Target="../tags/tag59.xml"/><Relationship Id="rId67" Type="http://schemas.openxmlformats.org/officeDocument/2006/relationships/tags" Target="../tags/tag67.xml"/><Relationship Id="rId20" Type="http://schemas.openxmlformats.org/officeDocument/2006/relationships/tags" Target="../tags/tag20.xml"/><Relationship Id="rId41" Type="http://schemas.openxmlformats.org/officeDocument/2006/relationships/tags" Target="../tags/tag41.xml"/><Relationship Id="rId54" Type="http://schemas.openxmlformats.org/officeDocument/2006/relationships/tags" Target="../tags/tag54.xml"/><Relationship Id="rId62" Type="http://schemas.openxmlformats.org/officeDocument/2006/relationships/tags" Target="../tags/tag62.xml"/><Relationship Id="rId70" Type="http://schemas.openxmlformats.org/officeDocument/2006/relationships/tags" Target="../tags/tag70.xml"/><Relationship Id="rId75" Type="http://schemas.openxmlformats.org/officeDocument/2006/relationships/tags" Target="../tags/tag75.xml"/><Relationship Id="rId1" Type="http://schemas.openxmlformats.org/officeDocument/2006/relationships/tags" Target="../tags/tag1.xml"/><Relationship Id="rId6" Type="http://schemas.openxmlformats.org/officeDocument/2006/relationships/tags" Target="../tags/tag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899592" y="3717032"/>
            <a:ext cx="2275952" cy="799043"/>
          </a:xfrm>
        </p:spPr>
        <p:txBody>
          <a:bodyPr>
            <a:noAutofit/>
          </a:bodyPr>
          <a:lstStyle/>
          <a:p>
            <a:pPr marL="0" indent="0" algn="ctr">
              <a:buNone/>
            </a:pPr>
            <a:r>
              <a:rPr lang="sv-SE" sz="2000" dirty="0">
                <a:solidFill>
                  <a:schemeClr val="bg1"/>
                </a:solidFill>
              </a:rPr>
              <a:t>Roland Garoby</a:t>
            </a:r>
          </a:p>
          <a:p>
            <a:pPr marL="0" indent="0" algn="ctr">
              <a:buNone/>
            </a:pPr>
            <a:r>
              <a:rPr lang="sv-SE" sz="2000" dirty="0" err="1">
                <a:solidFill>
                  <a:schemeClr val="bg1"/>
                </a:solidFill>
              </a:rPr>
              <a:t>Technical</a:t>
            </a:r>
            <a:r>
              <a:rPr lang="sv-SE" sz="2000" dirty="0">
                <a:solidFill>
                  <a:schemeClr val="bg1"/>
                </a:solidFill>
              </a:rPr>
              <a:t> Director</a:t>
            </a:r>
          </a:p>
        </p:txBody>
      </p:sp>
      <p:sp>
        <p:nvSpPr>
          <p:cNvPr id="4" name="Rectangle 3"/>
          <p:cNvSpPr/>
          <p:nvPr/>
        </p:nvSpPr>
        <p:spPr>
          <a:xfrm>
            <a:off x="2915816" y="6165304"/>
            <a:ext cx="3743011" cy="603242"/>
          </a:xfrm>
          <a:prstGeom prst="rect">
            <a:avLst/>
          </a:prstGeom>
        </p:spPr>
        <p:txBody>
          <a:bodyPr wrap="square" lIns="91432" tIns="45716" rIns="91432" bIns="45716">
            <a:spAutoFit/>
          </a:bodyPr>
          <a:lstStyle/>
          <a:p>
            <a:pPr marL="0" marR="0" lvl="0" indent="0" algn="ctr" defTabSz="914319" rtl="0" eaLnBrk="1" fontAlgn="auto" latinLnBrk="0" hangingPunct="1">
              <a:lnSpc>
                <a:spcPct val="12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FFFFFF"/>
                </a:solidFill>
                <a:effectLst/>
                <a:uLnTx/>
                <a:uFillTx/>
                <a:latin typeface="Calibri"/>
                <a:ea typeface="+mn-ea"/>
                <a:cs typeface="+mn-cs"/>
              </a:rPr>
              <a:t>www.europeanspallationsource.se</a:t>
            </a:r>
          </a:p>
          <a:p>
            <a:pPr marL="0" marR="0" lvl="0" indent="0" algn="ctr" defTabSz="91431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smtClean="0">
                <a:ln>
                  <a:noFill/>
                </a:ln>
                <a:solidFill>
                  <a:srgbClr val="FFFFFF"/>
                </a:solidFill>
                <a:effectLst/>
                <a:uLnTx/>
                <a:uFillTx/>
                <a:latin typeface="Calibri"/>
                <a:ea typeface="+mn-ea"/>
                <a:cs typeface="+mn-cs"/>
              </a:rPr>
              <a:t>18 May 2018</a:t>
            </a:r>
            <a:endParaRPr kumimoji="0" lang="en-GB" sz="1400" b="0" i="0" u="none" strike="noStrike" kern="1200" cap="none" spc="0" normalizeH="0" baseline="0" noProof="0" dirty="0">
              <a:ln>
                <a:noFill/>
              </a:ln>
              <a:solidFill>
                <a:srgbClr val="FFFFFF"/>
              </a:solidFill>
              <a:effectLst/>
              <a:uLnTx/>
              <a:uFillTx/>
              <a:latin typeface="Calibri"/>
              <a:ea typeface="+mn-ea"/>
              <a:cs typeface="+mn-cs"/>
            </a:endParaRPr>
          </a:p>
        </p:txBody>
      </p:sp>
      <p:sp>
        <p:nvSpPr>
          <p:cNvPr id="5" name="AutoShape 2" descr="2S5D9760_External Us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16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p:cNvSpPr txBox="1"/>
          <p:nvPr/>
        </p:nvSpPr>
        <p:spPr>
          <a:xfrm>
            <a:off x="-684584" y="14394"/>
            <a:ext cx="8568952" cy="1015663"/>
          </a:xfrm>
          <a:prstGeom prst="rect">
            <a:avLst/>
          </a:prstGeom>
          <a:noFill/>
        </p:spPr>
        <p:txBody>
          <a:bodyPr wrap="square" rtlCol="0">
            <a:spAutoFit/>
          </a:bodyPr>
          <a:lstStyle/>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6000" b="1" i="0" u="none" strike="noStrike" kern="1200" cap="none" spc="0" normalizeH="0" baseline="0" noProof="0" dirty="0" smtClean="0">
                <a:ln>
                  <a:noFill/>
                </a:ln>
                <a:solidFill>
                  <a:prstClr val="white"/>
                </a:solidFill>
                <a:effectLst>
                  <a:outerShdw blurRad="38100" dist="38100" dir="2700000" algn="tl">
                    <a:srgbClr val="000000">
                      <a:alpha val="43137"/>
                    </a:srgbClr>
                  </a:outerShdw>
                </a:effectLst>
                <a:uLnTx/>
                <a:uFillTx/>
                <a:latin typeface="Calibri"/>
                <a:ea typeface="+mn-ea"/>
                <a:cs typeface="+mn-cs"/>
              </a:rPr>
              <a:t>ESS Project Status</a:t>
            </a:r>
            <a:endParaRPr kumimoji="0" lang="en-GB"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spTree>
    <p:extLst>
      <p:ext uri="{BB962C8B-B14F-4D97-AF65-F5344CB8AC3E}">
        <p14:creationId xmlns:p14="http://schemas.microsoft.com/office/powerpoint/2010/main" val="3057109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 name="Rectangle 15"/>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itle 1"/>
          <p:cNvSpPr>
            <a:spLocks noGrp="1"/>
          </p:cNvSpPr>
          <p:nvPr>
            <p:ph type="title"/>
          </p:nvPr>
        </p:nvSpPr>
        <p:spPr>
          <a:xfrm>
            <a:off x="308468" y="228600"/>
            <a:ext cx="7139136" cy="1143000"/>
          </a:xfrm>
        </p:spPr>
        <p:txBody>
          <a:bodyPr>
            <a:normAutofit fontScale="90000"/>
          </a:bodyPr>
          <a:lstStyle/>
          <a:p>
            <a:r>
              <a:rPr lang="en-US" dirty="0" smtClean="0"/>
              <a:t>ESS development of high power/ compact/ high efficiency modulator is successful</a:t>
            </a:r>
            <a:endParaRPr lang="en-US" dirty="0"/>
          </a:p>
        </p:txBody>
      </p:sp>
      <p:pic>
        <p:nvPicPr>
          <p:cNvPr id="22" name="Picture 21"/>
          <p:cNvPicPr/>
          <p:nvPr/>
        </p:nvPicPr>
        <p:blipFill>
          <a:blip r:embed="rId2" cstate="print">
            <a:extLst>
              <a:ext uri="{28A0092B-C50C-407E-A947-70E740481C1C}">
                <a14:useLocalDpi xmlns:a14="http://schemas.microsoft.com/office/drawing/2010/main" val="0"/>
              </a:ext>
            </a:extLst>
          </a:blip>
          <a:stretch>
            <a:fillRect/>
          </a:stretch>
        </p:blipFill>
        <p:spPr>
          <a:xfrm>
            <a:off x="37725" y="1523043"/>
            <a:ext cx="6004629" cy="2575839"/>
          </a:xfrm>
          <a:prstGeom prst="rect">
            <a:avLst/>
          </a:prstGeom>
          <a:solidFill>
            <a:schemeClr val="bg1"/>
          </a:solidFill>
        </p:spPr>
      </p:pic>
      <p:sp>
        <p:nvSpPr>
          <p:cNvPr id="23" name="TextBox 22"/>
          <p:cNvSpPr txBox="1"/>
          <p:nvPr/>
        </p:nvSpPr>
        <p:spPr>
          <a:xfrm>
            <a:off x="6496656" y="1988667"/>
            <a:ext cx="252034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Electrical schematic of Stacked Multi-Level (SML) modulator</a:t>
            </a:r>
          </a:p>
        </p:txBody>
      </p:sp>
      <p:sp>
        <p:nvSpPr>
          <p:cNvPr id="24" name="Down Arrow 23"/>
          <p:cNvSpPr/>
          <p:nvPr/>
        </p:nvSpPr>
        <p:spPr>
          <a:xfrm rot="5400000">
            <a:off x="6034256" y="2086428"/>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2017-08-14 17.06.5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214" t="6140" r="6184" b="7452"/>
          <a:stretch/>
        </p:blipFill>
        <p:spPr bwMode="auto">
          <a:xfrm>
            <a:off x="147233" y="4098882"/>
            <a:ext cx="3661814" cy="2619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96787" y="4202870"/>
            <a:ext cx="1708673" cy="1169551"/>
          </a:xfrm>
          <a:prstGeom prst="rect">
            <a:avLst/>
          </a:prstGeom>
          <a:noFill/>
        </p:spPr>
        <p:txBody>
          <a:bodyPr wrap="none" rtlCol="0">
            <a:spAutoFit/>
          </a:bodyPr>
          <a:lstStyle/>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SML prototype</a:t>
            </a:r>
          </a:p>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modulator </a:t>
            </a:r>
          </a:p>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a:ln>
                  <a:noFill/>
                </a:ln>
                <a:solidFill>
                  <a:prstClr val="black"/>
                </a:solidFill>
                <a:effectLst/>
                <a:uLnTx/>
                <a:uFillTx/>
                <a:latin typeface="Calibri"/>
                <a:ea typeface="+mn-ea"/>
                <a:cs typeface="+mn-cs"/>
              </a:rPr>
              <a:t>s</a:t>
            </a: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uccessfully powered</a:t>
            </a:r>
          </a:p>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a Toshiba Klystron</a:t>
            </a:r>
          </a:p>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up to 1 MW RF</a:t>
            </a: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16" name="Down Arrow 15"/>
          <p:cNvSpPr/>
          <p:nvPr/>
        </p:nvSpPr>
        <p:spPr>
          <a:xfrm rot="5400000">
            <a:off x="3917709" y="4600426"/>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2354" y="4221942"/>
            <a:ext cx="2810500" cy="214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4484952" y="5669276"/>
            <a:ext cx="949299" cy="523220"/>
          </a:xfrm>
          <a:prstGeom prst="rect">
            <a:avLst/>
          </a:prstGeom>
          <a:noFill/>
        </p:spPr>
        <p:txBody>
          <a:bodyPr wrap="none" rtlCol="0">
            <a:spAutoFit/>
          </a:bodyPr>
          <a:lstStyle/>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Happy</a:t>
            </a:r>
          </a:p>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GB" sz="1400" b="0" i="1" u="none" strike="noStrike" kern="1200" cap="none" spc="0" normalizeH="0" baseline="0" noProof="0" dirty="0" smtClean="0">
                <a:ln>
                  <a:noFill/>
                </a:ln>
                <a:solidFill>
                  <a:prstClr val="black"/>
                </a:solidFill>
                <a:effectLst/>
                <a:uLnTx/>
                <a:uFillTx/>
                <a:latin typeface="Calibri"/>
                <a:ea typeface="+mn-ea"/>
                <a:cs typeface="+mn-cs"/>
              </a:rPr>
              <a:t>Engineers!</a:t>
            </a:r>
            <a:endParaRPr kumimoji="0" lang="en-GB" sz="1400" b="0" i="1" u="none" strike="noStrike" kern="1200" cap="none" spc="0" normalizeH="0" baseline="0" noProof="0" dirty="0">
              <a:ln>
                <a:noFill/>
              </a:ln>
              <a:solidFill>
                <a:prstClr val="black"/>
              </a:solidFill>
              <a:effectLst/>
              <a:uLnTx/>
              <a:uFillTx/>
              <a:latin typeface="Calibri"/>
              <a:ea typeface="+mn-ea"/>
              <a:cs typeface="+mn-cs"/>
            </a:endParaRPr>
          </a:p>
        </p:txBody>
      </p:sp>
      <p:sp>
        <p:nvSpPr>
          <p:cNvPr id="25" name="Down Arrow 24"/>
          <p:cNvSpPr/>
          <p:nvPr/>
        </p:nvSpPr>
        <p:spPr>
          <a:xfrm rot="16200000">
            <a:off x="5614773" y="5764960"/>
            <a:ext cx="229239" cy="331851"/>
          </a:xfrm>
          <a:prstGeom prst="downArrow">
            <a:avLst/>
          </a:prstGeom>
          <a:solidFill>
            <a:srgbClr val="0066FF"/>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rot="19667554">
            <a:off x="1783503" y="3774912"/>
            <a:ext cx="5799216" cy="830997"/>
          </a:xfrm>
          <a:prstGeom prst="rect">
            <a:avLst/>
          </a:prstGeom>
          <a:solidFill>
            <a:schemeClr val="accent5">
              <a:lumMod val="20000"/>
              <a:lumOff val="80000"/>
            </a:schemeClr>
          </a:solidFill>
        </p:spPr>
        <p:txBody>
          <a:bodyPr wrap="none" rtlCol="0">
            <a:spAutoFit/>
          </a:bodyPr>
          <a:lstStyle/>
          <a:p>
            <a:pPr algn="ctr"/>
            <a:r>
              <a:rPr lang="en-GB" sz="2400" dirty="0" smtClean="0"/>
              <a:t>12 modulators are in construction in industry</a:t>
            </a:r>
          </a:p>
          <a:p>
            <a:pPr algn="ctr"/>
            <a:r>
              <a:rPr lang="en-GB" sz="2400" dirty="0" smtClean="0"/>
              <a:t>(build-to-print)</a:t>
            </a:r>
            <a:endParaRPr lang="en-GB" sz="2400" dirty="0"/>
          </a:p>
        </p:txBody>
      </p:sp>
    </p:spTree>
    <p:extLst>
      <p:ext uri="{BB962C8B-B14F-4D97-AF65-F5344CB8AC3E}">
        <p14:creationId xmlns:p14="http://schemas.microsoft.com/office/powerpoint/2010/main" val="2984587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255050" y="1446585"/>
            <a:ext cx="8523189" cy="5411070"/>
            <a:chOff x="255050" y="1446585"/>
            <a:chExt cx="8523189" cy="541107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0" y="1446585"/>
              <a:ext cx="8523189" cy="541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5494712" y="3350029"/>
              <a:ext cx="806335" cy="274321"/>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309360" y="2842047"/>
              <a:ext cx="2128340" cy="646331"/>
            </a:xfrm>
            <a:prstGeom prst="rect">
              <a:avLst/>
            </a:prstGeom>
            <a:solidFill>
              <a:schemeClr val="bg1"/>
            </a:solidFill>
          </p:spPr>
          <p:txBody>
            <a:bodyPr wrap="none" rtlCol="0">
              <a:spAutoFit/>
            </a:bodyPr>
            <a:lstStyle/>
            <a:p>
              <a:r>
                <a:rPr lang="en-GB" dirty="0" smtClean="0">
                  <a:solidFill>
                    <a:prstClr val="black"/>
                  </a:solidFill>
                </a:rPr>
                <a:t>Helium compressors</a:t>
              </a:r>
            </a:p>
            <a:p>
              <a:r>
                <a:rPr lang="en-GB" dirty="0">
                  <a:solidFill>
                    <a:prstClr val="black"/>
                  </a:solidFill>
                </a:rPr>
                <a:t>a</a:t>
              </a:r>
              <a:r>
                <a:rPr lang="en-GB" dirty="0" smtClean="0">
                  <a:solidFill>
                    <a:prstClr val="black"/>
                  </a:solidFill>
                </a:rPr>
                <a:t>nd recovery system</a:t>
              </a:r>
              <a:endParaRPr lang="en-GB" dirty="0">
                <a:solidFill>
                  <a:prstClr val="black"/>
                </a:solidFill>
              </a:endParaRPr>
            </a:p>
          </p:txBody>
        </p:sp>
      </p:grpSp>
      <p:sp>
        <p:nvSpPr>
          <p:cNvPr id="15" name="Title 1"/>
          <p:cNvSpPr>
            <a:spLocks noGrp="1"/>
          </p:cNvSpPr>
          <p:nvPr>
            <p:ph type="title"/>
          </p:nvPr>
        </p:nvSpPr>
        <p:spPr>
          <a:xfrm>
            <a:off x="578913" y="0"/>
            <a:ext cx="6067426" cy="1441531"/>
          </a:xfrm>
        </p:spPr>
        <p:txBody>
          <a:bodyPr>
            <a:normAutofit/>
          </a:bodyPr>
          <a:lstStyle/>
          <a:p>
            <a:r>
              <a:rPr lang="en-US" sz="3200" dirty="0" smtClean="0"/>
              <a:t>Helium Systems procured by ESS are in commissioning</a:t>
            </a:r>
            <a:endParaRPr lang="en-US" sz="3200" dirty="0"/>
          </a:p>
        </p:txBody>
      </p:sp>
      <p:pic>
        <p:nvPicPr>
          <p:cNvPr id="16" name="Picture 1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7747" y="1532985"/>
            <a:ext cx="4923942" cy="3695090"/>
          </a:xfrm>
          <a:prstGeom prst="rect">
            <a:avLst/>
          </a:prstGeom>
        </p:spPr>
      </p:pic>
      <p:pic>
        <p:nvPicPr>
          <p:cNvPr id="17" name="Picture 16"/>
          <p:cNvPicPr>
            <a:picLocks noChangeAspect="1"/>
          </p:cNvPicPr>
          <p:nvPr/>
        </p:nvPicPr>
        <p:blipFill rotWithShape="1">
          <a:blip r:embed="rId4" cstate="screen">
            <a:extLst>
              <a:ext uri="{28A0092B-C50C-407E-A947-70E740481C1C}">
                <a14:useLocalDpi xmlns:a14="http://schemas.microsoft.com/office/drawing/2010/main"/>
              </a:ext>
            </a:extLst>
          </a:blip>
          <a:srcRect l="4029" t="18105" r="19638" b="683"/>
          <a:stretch/>
        </p:blipFill>
        <p:spPr>
          <a:xfrm>
            <a:off x="4646830" y="3241973"/>
            <a:ext cx="4305771" cy="3056299"/>
          </a:xfrm>
          <a:prstGeom prst="rect">
            <a:avLst/>
          </a:prstGeom>
        </p:spPr>
      </p:pic>
      <p:sp>
        <p:nvSpPr>
          <p:cNvPr id="18" name="TextBox 17"/>
          <p:cNvSpPr txBox="1"/>
          <p:nvPr/>
        </p:nvSpPr>
        <p:spPr>
          <a:xfrm>
            <a:off x="445384" y="5337402"/>
            <a:ext cx="2966720" cy="646331"/>
          </a:xfrm>
          <a:prstGeom prst="rect">
            <a:avLst/>
          </a:prstGeom>
          <a:solidFill>
            <a:schemeClr val="bg1"/>
          </a:solidFill>
        </p:spPr>
        <p:txBody>
          <a:bodyPr wrap="square" rtlCol="0">
            <a:spAutoFit/>
          </a:bodyPr>
          <a:lstStyle/>
          <a:p>
            <a:pPr algn="ctr"/>
            <a:r>
              <a:rPr lang="en-US" dirty="0" smtClean="0">
                <a:solidFill>
                  <a:prstClr val="black"/>
                </a:solidFill>
              </a:rPr>
              <a:t>ACCP compressors and oil removal system</a:t>
            </a:r>
            <a:endParaRPr lang="en-US" dirty="0">
              <a:solidFill>
                <a:prstClr val="black"/>
              </a:solidFill>
            </a:endParaRPr>
          </a:p>
        </p:txBody>
      </p:sp>
      <p:sp>
        <p:nvSpPr>
          <p:cNvPr id="19" name="TextBox 18"/>
          <p:cNvSpPr txBox="1"/>
          <p:nvPr/>
        </p:nvSpPr>
        <p:spPr>
          <a:xfrm>
            <a:off x="5682402" y="2494048"/>
            <a:ext cx="2966720" cy="646331"/>
          </a:xfrm>
          <a:prstGeom prst="rect">
            <a:avLst/>
          </a:prstGeom>
          <a:solidFill>
            <a:schemeClr val="bg1"/>
          </a:solidFill>
        </p:spPr>
        <p:txBody>
          <a:bodyPr wrap="square" rtlCol="0">
            <a:spAutoFit/>
          </a:bodyPr>
          <a:lstStyle/>
          <a:p>
            <a:pPr algn="ctr"/>
            <a:r>
              <a:rPr lang="en-US" dirty="0">
                <a:solidFill>
                  <a:prstClr val="black"/>
                </a:solidFill>
              </a:rPr>
              <a:t>Helium Recovery System Compressors</a:t>
            </a:r>
          </a:p>
        </p:txBody>
      </p:sp>
    </p:spTree>
    <p:extLst>
      <p:ext uri="{BB962C8B-B14F-4D97-AF65-F5344CB8AC3E}">
        <p14:creationId xmlns:p14="http://schemas.microsoft.com/office/powerpoint/2010/main" val="173550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dirty="0" smtClean="0"/>
              <a:t>Civil construction</a:t>
            </a:r>
          </a:p>
          <a:p>
            <a:pPr lvl="1"/>
            <a:r>
              <a:rPr lang="en-US" dirty="0"/>
              <a:t>Accelerator</a:t>
            </a:r>
          </a:p>
          <a:p>
            <a:pPr lvl="1"/>
            <a:r>
              <a:rPr lang="en-US" b="1" dirty="0">
                <a:solidFill>
                  <a:srgbClr val="0070C0"/>
                </a:solidFill>
              </a:rPr>
              <a:t>Target</a:t>
            </a:r>
          </a:p>
          <a:p>
            <a:pPr lvl="1"/>
            <a:r>
              <a:rPr lang="en-US" dirty="0" smtClean="0"/>
              <a:t>Controls</a:t>
            </a:r>
          </a:p>
          <a:p>
            <a:r>
              <a:rPr lang="en-US" dirty="0" smtClean="0"/>
              <a:t>“New” baseline </a:t>
            </a:r>
            <a:r>
              <a:rPr lang="en-US" dirty="0" smtClean="0"/>
              <a:t>schedule</a:t>
            </a:r>
          </a:p>
          <a:p>
            <a:r>
              <a:rPr lang="en-US" dirty="0" smtClean="0"/>
              <a:t>Summary</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12</a:t>
            </a:fld>
            <a:endParaRPr lang="en-GB" noProof="0"/>
          </a:p>
        </p:txBody>
      </p:sp>
      <p:sp>
        <p:nvSpPr>
          <p:cNvPr id="5" name="Right Arrow 4"/>
          <p:cNvSpPr/>
          <p:nvPr/>
        </p:nvSpPr>
        <p:spPr>
          <a:xfrm>
            <a:off x="539552" y="2996952"/>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33368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08261" y="1470758"/>
            <a:ext cx="5508103" cy="3011159"/>
            <a:chOff x="539440" y="2060848"/>
            <a:chExt cx="8604560" cy="4703925"/>
          </a:xfrm>
        </p:grpSpPr>
        <p:pic>
          <p:nvPicPr>
            <p:cNvPr id="5" name="Picture 4"/>
            <p:cNvPicPr>
              <a:picLocks noChangeAspect="1"/>
            </p:cNvPicPr>
            <p:nvPr/>
          </p:nvPicPr>
          <p:blipFill>
            <a:blip r:embed="rId2"/>
            <a:stretch>
              <a:fillRect/>
            </a:stretch>
          </p:blipFill>
          <p:spPr>
            <a:xfrm>
              <a:off x="1403648" y="2074673"/>
              <a:ext cx="7740352" cy="4690100"/>
            </a:xfrm>
            <a:prstGeom prst="rect">
              <a:avLst/>
            </a:prstGeom>
          </p:spPr>
        </p:pic>
        <p:grpSp>
          <p:nvGrpSpPr>
            <p:cNvPr id="20" name="Group 19"/>
            <p:cNvGrpSpPr/>
            <p:nvPr/>
          </p:nvGrpSpPr>
          <p:grpSpPr>
            <a:xfrm>
              <a:off x="1771230" y="3069297"/>
              <a:ext cx="1549820" cy="1340266"/>
              <a:chOff x="1771230" y="2987709"/>
              <a:chExt cx="1549820" cy="1340266"/>
            </a:xfrm>
          </p:grpSpPr>
          <p:cxnSp>
            <p:nvCxnSpPr>
              <p:cNvPr id="7" name="Straight Connector 6"/>
              <p:cNvCxnSpPr/>
              <p:nvPr/>
            </p:nvCxnSpPr>
            <p:spPr>
              <a:xfrm flipH="1" flipV="1">
                <a:off x="1825684" y="3254251"/>
                <a:ext cx="1368152" cy="792088"/>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flipV="1">
                <a:off x="1955937" y="3151478"/>
                <a:ext cx="1285223" cy="836835"/>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2096869" y="3055279"/>
                <a:ext cx="1182906" cy="865846"/>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flipV="1">
                <a:off x="2221135" y="2987709"/>
                <a:ext cx="1099915" cy="892141"/>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flipV="1">
                <a:off x="1771230" y="3535887"/>
                <a:ext cx="1368152" cy="792088"/>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1761530" y="3419530"/>
              <a:ext cx="1427413" cy="907529"/>
              <a:chOff x="1761530" y="3337942"/>
              <a:chExt cx="1427413" cy="907529"/>
            </a:xfrm>
          </p:grpSpPr>
          <p:cxnSp>
            <p:nvCxnSpPr>
              <p:cNvPr id="13" name="Straight Connector 12"/>
              <p:cNvCxnSpPr/>
              <p:nvPr/>
            </p:nvCxnSpPr>
            <p:spPr>
              <a:xfrm>
                <a:off x="1820791" y="3453383"/>
                <a:ext cx="1368152" cy="792088"/>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761530" y="3337942"/>
                <a:ext cx="1368152" cy="792088"/>
              </a:xfrm>
              <a:prstGeom prst="line">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625397" y="3333935"/>
              <a:ext cx="290205" cy="269785"/>
              <a:chOff x="1625397" y="3252347"/>
              <a:chExt cx="290205" cy="269785"/>
            </a:xfrm>
          </p:grpSpPr>
          <p:sp>
            <p:nvSpPr>
              <p:cNvPr id="15" name="Arc 14"/>
              <p:cNvSpPr/>
              <p:nvPr/>
            </p:nvSpPr>
            <p:spPr>
              <a:xfrm rot="18420000">
                <a:off x="1724413" y="3333116"/>
                <a:ext cx="90000" cy="288032"/>
              </a:xfrm>
              <a:prstGeom prst="arc">
                <a:avLst>
                  <a:gd name="adj1" fmla="val 10445541"/>
                  <a:gd name="adj2" fmla="val 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Arc 15"/>
              <p:cNvSpPr/>
              <p:nvPr/>
            </p:nvSpPr>
            <p:spPr>
              <a:xfrm rot="7620000" flipH="1" flipV="1">
                <a:off x="1726586" y="3153331"/>
                <a:ext cx="90000" cy="288032"/>
              </a:xfrm>
              <a:prstGeom prst="arc">
                <a:avLst>
                  <a:gd name="adj1" fmla="val 10445541"/>
                  <a:gd name="adj2" fmla="val 0"/>
                </a:avLst>
              </a:prstGeom>
              <a:ln>
                <a:solidFill>
                  <a:srgbClr val="FF0000"/>
                </a:solidFill>
                <a:headEnd type="triangle"/>
                <a:tailEnd type="none"/>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2" name="Group 31"/>
            <p:cNvGrpSpPr/>
            <p:nvPr/>
          </p:nvGrpSpPr>
          <p:grpSpPr>
            <a:xfrm>
              <a:off x="539440" y="2598104"/>
              <a:ext cx="2346348" cy="1932008"/>
              <a:chOff x="539440" y="2598104"/>
              <a:chExt cx="2346348" cy="1932008"/>
            </a:xfrm>
          </p:grpSpPr>
          <p:cxnSp>
            <p:nvCxnSpPr>
              <p:cNvPr id="24" name="Straight Connector 23"/>
              <p:cNvCxnSpPr/>
              <p:nvPr/>
            </p:nvCxnSpPr>
            <p:spPr>
              <a:xfrm>
                <a:off x="1742698" y="3645024"/>
                <a:ext cx="0" cy="21602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885788" y="4314088"/>
                <a:ext cx="0" cy="216024"/>
              </a:xfrm>
              <a:prstGeom prst="line">
                <a:avLst/>
              </a:prstGeom>
              <a:ln w="190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1747813" y="3816077"/>
                <a:ext cx="1131912" cy="677168"/>
              </a:xfrm>
              <a:prstGeom prst="line">
                <a:avLst/>
              </a:prstGeom>
              <a:ln w="19050">
                <a:solidFill>
                  <a:schemeClr val="tx1"/>
                </a:solidFill>
                <a:headEnd type="arrow"/>
                <a:tailEnd type="arrow"/>
              </a:ln>
              <a:effectLst/>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rot="1811177">
                <a:off x="2014606" y="3981832"/>
                <a:ext cx="626581" cy="30777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48 cm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TextBox 33"/>
              <p:cNvSpPr txBox="1"/>
              <p:nvPr/>
            </p:nvSpPr>
            <p:spPr>
              <a:xfrm rot="1811177">
                <a:off x="539440" y="2598104"/>
                <a:ext cx="1161282" cy="873521"/>
              </a:xfrm>
              <a:prstGeom prst="rect">
                <a:avLst/>
              </a:prstGeom>
              <a:solidFill>
                <a:schemeClr val="bg1"/>
              </a:solidFill>
            </p:spPr>
            <p:txBody>
              <a:bodyPr wrap="square" rtlCol="0">
                <a:spAutoFit/>
              </a:bodyPr>
              <a:lstStyle/>
              <a:p>
                <a:pPr marL="0" marR="0" lvl="0" indent="0" algn="l" defTabSz="914400" rtl="0" eaLnBrk="1" fontAlgn="auto" latinLnBrk="0" hangingPunct="1">
                  <a:lnSpc>
                    <a:spcPts val="2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p</a:t>
                </a: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roton</a:t>
                </a:r>
                <a:br>
                  <a:rPr kumimoji="0" lang="en-US" sz="1400" b="0" i="0" u="none" strike="noStrike" kern="1200" cap="none" spc="0" normalizeH="0" baseline="0" noProof="0" dirty="0" smtClean="0">
                    <a:ln>
                      <a:noFill/>
                    </a:ln>
                    <a:solidFill>
                      <a:prstClr val="black"/>
                    </a:solidFill>
                    <a:effectLst/>
                    <a:uLnTx/>
                    <a:uFillTx/>
                    <a:latin typeface="Calibri"/>
                    <a:ea typeface="+mn-ea"/>
                    <a:cs typeface="+mn-cs"/>
                  </a:rPr>
                </a:br>
                <a:r>
                  <a:rPr kumimoji="0" lang="en-US" sz="1400" b="0" i="0" u="none" strike="noStrike" kern="1200" cap="none" spc="0" normalizeH="0" baseline="0" noProof="0" dirty="0" smtClean="0">
                    <a:ln>
                      <a:noFill/>
                    </a:ln>
                    <a:solidFill>
                      <a:prstClr val="black"/>
                    </a:solidFill>
                    <a:effectLst/>
                    <a:uLnTx/>
                    <a:uFillTx/>
                    <a:latin typeface="Calibri"/>
                    <a:ea typeface="+mn-ea"/>
                    <a:cs typeface="+mn-cs"/>
                  </a:rPr>
                  <a:t>beam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cxnSp>
            <p:nvCxnSpPr>
              <p:cNvPr id="33" name="Straight Connector 32"/>
              <p:cNvCxnSpPr/>
              <p:nvPr/>
            </p:nvCxnSpPr>
            <p:spPr>
              <a:xfrm>
                <a:off x="587376" y="2788268"/>
                <a:ext cx="940074" cy="561355"/>
              </a:xfrm>
              <a:prstGeom prst="line">
                <a:avLst/>
              </a:prstGeom>
              <a:ln w="50800">
                <a:solidFill>
                  <a:srgbClr val="3366FF"/>
                </a:solidFill>
                <a:headEnd type="none"/>
                <a:tailEnd type="triangle"/>
              </a:ln>
              <a:effectLst/>
            </p:spPr>
            <p:style>
              <a:lnRef idx="2">
                <a:schemeClr val="accent1"/>
              </a:lnRef>
              <a:fillRef idx="0">
                <a:schemeClr val="accent1"/>
              </a:fillRef>
              <a:effectRef idx="1">
                <a:schemeClr val="accent1"/>
              </a:effectRef>
              <a:fontRef idx="minor">
                <a:schemeClr val="tx1"/>
              </a:fontRef>
            </p:style>
          </p:cxnSp>
        </p:grpSp>
        <p:pic>
          <p:nvPicPr>
            <p:cNvPr id="27" name="Picture 26"/>
            <p:cNvPicPr>
              <a:picLocks noChangeAspect="1"/>
            </p:cNvPicPr>
            <p:nvPr/>
          </p:nvPicPr>
          <p:blipFill>
            <a:blip r:embed="rId3"/>
            <a:stretch>
              <a:fillRect/>
            </a:stretch>
          </p:blipFill>
          <p:spPr>
            <a:xfrm>
              <a:off x="6876256" y="2060848"/>
              <a:ext cx="2068699" cy="793205"/>
            </a:xfrm>
            <a:prstGeom prst="rect">
              <a:avLst/>
            </a:prstGeom>
          </p:spPr>
        </p:pic>
      </p:grpSp>
      <p:sp>
        <p:nvSpPr>
          <p:cNvPr id="2" name="Title 1"/>
          <p:cNvSpPr>
            <a:spLocks noGrp="1"/>
          </p:cNvSpPr>
          <p:nvPr>
            <p:ph type="title"/>
          </p:nvPr>
        </p:nvSpPr>
        <p:spPr/>
        <p:txBody>
          <a:bodyPr/>
          <a:lstStyle/>
          <a:p>
            <a:r>
              <a:rPr lang="en-US" dirty="0"/>
              <a:t>Equipment construction is progressing</a:t>
            </a:r>
            <a:br>
              <a:rPr lang="en-US" dirty="0"/>
            </a:br>
            <a:r>
              <a:rPr lang="en-US" dirty="0"/>
              <a:t>at in-kind partners (e.g. </a:t>
            </a:r>
            <a:r>
              <a:rPr lang="en-US" dirty="0" smtClean="0"/>
              <a:t>ESS-Bilbao, FZJ)…</a:t>
            </a:r>
            <a:endParaRPr lang="en-US" dirty="0"/>
          </a:p>
        </p:txBody>
      </p:sp>
      <p:sp>
        <p:nvSpPr>
          <p:cNvPr id="4" name="Slide Number Placeholder 3"/>
          <p:cNvSpPr>
            <a:spLocks noGrp="1"/>
          </p:cNvSpPr>
          <p:nvPr>
            <p:ph type="sldNum" sz="quarter" idx="12"/>
          </p:nvPr>
        </p:nvSpPr>
        <p:spPr/>
        <p:txBody>
          <a:bodyPr/>
          <a:lstStyle/>
          <a:p>
            <a:pPr marL="0" marR="0" lvl="0" indent="0" algn="r" defTabSz="45716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457160" rtl="0" eaLnBrk="1" fontAlgn="auto" latinLnBrk="0" hangingPunct="1">
                <a:lnSpc>
                  <a:spcPct val="100000"/>
                </a:lnSpc>
                <a:spcBef>
                  <a:spcPts val="0"/>
                </a:spcBef>
                <a:spcAft>
                  <a:spcPts val="0"/>
                </a:spcAft>
                <a:buClrTx/>
                <a:buSzTx/>
                <a:buFontTx/>
                <a:buNone/>
                <a:tabLst/>
                <a:defRPr/>
              </a:pPr>
              <a:t>13</a:t>
            </a:fld>
            <a:endParaRPr kumimoji="0" lang="sv-SE"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pic>
        <p:nvPicPr>
          <p:cNvPr id="28" name="Picture 27"/>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6710301" y="1442604"/>
            <a:ext cx="2433698" cy="2249120"/>
          </a:xfrm>
          <a:prstGeom prst="rect">
            <a:avLst/>
          </a:prstGeom>
          <a:ln>
            <a:noFill/>
          </a:ln>
          <a:effectLst>
            <a:softEdge rad="112500"/>
          </a:effectLst>
        </p:spPr>
      </p:pic>
      <p:sp>
        <p:nvSpPr>
          <p:cNvPr id="29" name="TextBox 28"/>
          <p:cNvSpPr txBox="1"/>
          <p:nvPr/>
        </p:nvSpPr>
        <p:spPr>
          <a:xfrm>
            <a:off x="7171389" y="3582946"/>
            <a:ext cx="152977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prstClr val="black"/>
                </a:solidFill>
                <a:effectLst/>
                <a:uLnTx/>
                <a:uFillTx/>
                <a:latin typeface="Calibri"/>
                <a:ea typeface="+mn-ea"/>
                <a:cs typeface="+mn-cs"/>
              </a:rPr>
              <a:t>Tungsten bricks</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30" name="Picture 29"/>
          <p:cNvPicPr>
            <a:picLocks noChangeAspect="1"/>
          </p:cNvPicPr>
          <p:nvPr/>
        </p:nvPicPr>
        <p:blipFill>
          <a:blip r:embed="rId5"/>
          <a:stretch>
            <a:fillRect/>
          </a:stretch>
        </p:blipFill>
        <p:spPr>
          <a:xfrm>
            <a:off x="6201020" y="4077072"/>
            <a:ext cx="2939737" cy="2352176"/>
          </a:xfrm>
          <a:prstGeom prst="rect">
            <a:avLst/>
          </a:prstGeom>
          <a:ln>
            <a:noFill/>
          </a:ln>
          <a:effectLst>
            <a:softEdge rad="112500"/>
          </a:effectLst>
        </p:spPr>
      </p:pic>
      <p:sp>
        <p:nvSpPr>
          <p:cNvPr id="35" name="TextBox 34"/>
          <p:cNvSpPr txBox="1"/>
          <p:nvPr/>
        </p:nvSpPr>
        <p:spPr>
          <a:xfrm>
            <a:off x="7285554" y="6382921"/>
            <a:ext cx="88684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smtClean="0">
                <a:ln>
                  <a:noFill/>
                </a:ln>
                <a:solidFill>
                  <a:prstClr val="black"/>
                </a:solidFill>
                <a:effectLst/>
                <a:uLnTx/>
                <a:uFillTx/>
                <a:latin typeface="Calibri"/>
                <a:ea typeface="+mn-ea"/>
                <a:cs typeface="+mn-cs"/>
              </a:rPr>
              <a:t>Cassette</a:t>
            </a:r>
            <a:endParaRPr kumimoji="0" lang="en-US" sz="1600" b="0" i="1" u="none" strike="noStrike" kern="1200" cap="none" spc="0" normalizeH="0" baseline="0" noProof="0" dirty="0">
              <a:ln>
                <a:noFill/>
              </a:ln>
              <a:solidFill>
                <a:prstClr val="black"/>
              </a:solidFill>
              <a:effectLst/>
              <a:uLnTx/>
              <a:uFillTx/>
              <a:latin typeface="Calibri"/>
              <a:ea typeface="+mn-ea"/>
              <a:cs typeface="+mn-cs"/>
            </a:endParaRPr>
          </a:p>
        </p:txBody>
      </p:sp>
      <p:grpSp>
        <p:nvGrpSpPr>
          <p:cNvPr id="36" name="Group 35"/>
          <p:cNvGrpSpPr/>
          <p:nvPr/>
        </p:nvGrpSpPr>
        <p:grpSpPr>
          <a:xfrm>
            <a:off x="179512" y="2410601"/>
            <a:ext cx="3273374" cy="2468204"/>
            <a:chOff x="0" y="1446585"/>
            <a:chExt cx="3273374" cy="2468204"/>
          </a:xfrm>
        </p:grpSpPr>
        <p:sp>
          <p:nvSpPr>
            <p:cNvPr id="37" name="TextBox 36"/>
            <p:cNvSpPr txBox="1"/>
            <p:nvPr/>
          </p:nvSpPr>
          <p:spPr>
            <a:xfrm>
              <a:off x="94871" y="1446585"/>
              <a:ext cx="3027910" cy="369332"/>
            </a:xfrm>
            <a:prstGeom prst="rect">
              <a:avLst/>
            </a:prstGeom>
            <a:solidFill>
              <a:schemeClr val="bg1"/>
            </a:solidFill>
            <a:ln>
              <a:solidFill>
                <a:schemeClr val="bg1"/>
              </a:solidFill>
            </a:ln>
          </p:spPr>
          <p:txBody>
            <a:bodyPr wrap="square" rtlCol="0">
              <a:spAutoFit/>
            </a:bodyPr>
            <a:lstStyle/>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Cold moderator vessel (FZJ)</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8"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815917"/>
              <a:ext cx="3273374" cy="20988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39" name="Group 38"/>
          <p:cNvGrpSpPr/>
          <p:nvPr/>
        </p:nvGrpSpPr>
        <p:grpSpPr>
          <a:xfrm>
            <a:off x="3042101" y="4468849"/>
            <a:ext cx="3217653" cy="2364389"/>
            <a:chOff x="0" y="4495968"/>
            <a:chExt cx="3217653" cy="2364389"/>
          </a:xfrm>
        </p:grpSpPr>
        <p:sp>
          <p:nvSpPr>
            <p:cNvPr id="40" name="TextBox 39"/>
            <p:cNvSpPr txBox="1"/>
            <p:nvPr/>
          </p:nvSpPr>
          <p:spPr>
            <a:xfrm>
              <a:off x="0" y="4495968"/>
              <a:ext cx="3027910" cy="646331"/>
            </a:xfrm>
            <a:prstGeom prst="rect">
              <a:avLst/>
            </a:prstGeom>
            <a:solidFill>
              <a:schemeClr val="bg1"/>
            </a:solidFill>
          </p:spPr>
          <p:txBody>
            <a:bodyPr wrap="square" rtlCol="0">
              <a:spAutoFit/>
            </a:bodyPr>
            <a:lstStyle/>
            <a:p>
              <a:pPr marL="0" marR="0" lvl="0" indent="0" algn="ctr" defTabSz="45716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a:ea typeface="+mn-ea"/>
                  <a:cs typeface="+mn-cs"/>
                </a:rPr>
                <a:t>Forging of moderator shaft (FZJ)</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41" name="Picture 40"/>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4873925"/>
              <a:ext cx="3217653" cy="1986432"/>
            </a:xfrm>
            <a:prstGeom prst="rect">
              <a:avLst/>
            </a:prstGeom>
            <a:noFill/>
          </p:spPr>
        </p:pic>
      </p:grpSp>
    </p:spTree>
    <p:extLst>
      <p:ext uri="{BB962C8B-B14F-4D97-AF65-F5344CB8AC3E}">
        <p14:creationId xmlns:p14="http://schemas.microsoft.com/office/powerpoint/2010/main" val="207308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ESS procured equipment is being installed (e.g. storage pits in Active cell)</a:t>
            </a:r>
            <a:endParaRPr lang="en-GB" dirty="0"/>
          </a:p>
        </p:txBody>
      </p:sp>
      <p:grpSp>
        <p:nvGrpSpPr>
          <p:cNvPr id="3" name="Group 2"/>
          <p:cNvGrpSpPr/>
          <p:nvPr/>
        </p:nvGrpSpPr>
        <p:grpSpPr>
          <a:xfrm>
            <a:off x="255050" y="1446585"/>
            <a:ext cx="8523189" cy="5411070"/>
            <a:chOff x="255050" y="1446585"/>
            <a:chExt cx="8523189" cy="5411070"/>
          </a:xfrm>
        </p:grpSpPr>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0" y="1446585"/>
              <a:ext cx="8523189" cy="541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flipH="1">
              <a:off x="2934392" y="2286032"/>
              <a:ext cx="1482333" cy="2177904"/>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320167" y="1916700"/>
              <a:ext cx="1134606" cy="369332"/>
            </a:xfrm>
            <a:prstGeom prst="rect">
              <a:avLst/>
            </a:prstGeom>
            <a:solidFill>
              <a:schemeClr val="bg1"/>
            </a:solidFill>
          </p:spPr>
          <p:txBody>
            <a:bodyPr wrap="none" rtlCol="0">
              <a:spAutoFit/>
            </a:bodyPr>
            <a:lstStyle/>
            <a:p>
              <a:r>
                <a:rPr lang="en-GB" dirty="0" smtClean="0">
                  <a:solidFill>
                    <a:prstClr val="black"/>
                  </a:solidFill>
                </a:rPr>
                <a:t>Active cell</a:t>
              </a:r>
              <a:endParaRPr lang="en-GB" dirty="0">
                <a:solidFill>
                  <a:prstClr val="black"/>
                </a:solidFill>
              </a:endParaRPr>
            </a:p>
          </p:txBody>
        </p:sp>
      </p:grpSp>
      <p:grpSp>
        <p:nvGrpSpPr>
          <p:cNvPr id="10" name="Group 9"/>
          <p:cNvGrpSpPr/>
          <p:nvPr/>
        </p:nvGrpSpPr>
        <p:grpSpPr>
          <a:xfrm>
            <a:off x="4137385" y="2639612"/>
            <a:ext cx="4517968" cy="3982141"/>
            <a:chOff x="4137385" y="2639612"/>
            <a:chExt cx="4517968" cy="3982141"/>
          </a:xfrm>
        </p:grpSpPr>
        <p:pic>
          <p:nvPicPr>
            <p:cNvPr id="14" name="Bildobjekt 3"/>
            <p:cNvPicPr/>
            <p:nvPr/>
          </p:nvPicPr>
          <p:blipFill>
            <a:blip r:embed="rId3"/>
            <a:stretch>
              <a:fillRect/>
            </a:stretch>
          </p:blipFill>
          <p:spPr>
            <a:xfrm>
              <a:off x="4137385" y="3285944"/>
              <a:ext cx="4517968" cy="3335809"/>
            </a:xfrm>
            <a:prstGeom prst="rect">
              <a:avLst/>
            </a:prstGeom>
          </p:spPr>
        </p:pic>
        <p:sp>
          <p:nvSpPr>
            <p:cNvPr id="15" name="TextBox 14"/>
            <p:cNvSpPr txBox="1"/>
            <p:nvPr/>
          </p:nvSpPr>
          <p:spPr>
            <a:xfrm>
              <a:off x="6395296" y="2639612"/>
              <a:ext cx="2212591" cy="646331"/>
            </a:xfrm>
            <a:prstGeom prst="rect">
              <a:avLst/>
            </a:prstGeom>
            <a:solidFill>
              <a:schemeClr val="bg1"/>
            </a:solidFill>
          </p:spPr>
          <p:txBody>
            <a:bodyPr wrap="square" rtlCol="0">
              <a:spAutoFit/>
            </a:bodyPr>
            <a:lstStyle/>
            <a:p>
              <a:pPr algn="ctr"/>
              <a:r>
                <a:rPr lang="en-US" dirty="0" smtClean="0">
                  <a:solidFill>
                    <a:prstClr val="black"/>
                  </a:solidFill>
                </a:rPr>
                <a:t>Hole before storage pit installation</a:t>
              </a:r>
              <a:endParaRPr lang="en-US" dirty="0">
                <a:solidFill>
                  <a:prstClr val="black"/>
                </a:solidFill>
              </a:endParaRPr>
            </a:p>
          </p:txBody>
        </p:sp>
      </p:grpSp>
      <p:grpSp>
        <p:nvGrpSpPr>
          <p:cNvPr id="9" name="Group 8"/>
          <p:cNvGrpSpPr/>
          <p:nvPr/>
        </p:nvGrpSpPr>
        <p:grpSpPr>
          <a:xfrm>
            <a:off x="255050" y="2894028"/>
            <a:ext cx="3763133" cy="3882690"/>
            <a:chOff x="255050" y="2894028"/>
            <a:chExt cx="3763133" cy="3882690"/>
          </a:xfrm>
        </p:grpSpPr>
        <p:pic>
          <p:nvPicPr>
            <p:cNvPr id="13" name="Bildobjekt 6"/>
            <p:cNvPicPr/>
            <p:nvPr/>
          </p:nvPicPr>
          <p:blipFill>
            <a:blip r:embed="rId4"/>
            <a:stretch>
              <a:fillRect/>
            </a:stretch>
          </p:blipFill>
          <p:spPr>
            <a:xfrm>
              <a:off x="255050" y="2894028"/>
              <a:ext cx="3763133" cy="3727725"/>
            </a:xfrm>
            <a:prstGeom prst="rect">
              <a:avLst/>
            </a:prstGeom>
          </p:spPr>
        </p:pic>
        <p:sp>
          <p:nvSpPr>
            <p:cNvPr id="16" name="TextBox 15"/>
            <p:cNvSpPr txBox="1"/>
            <p:nvPr/>
          </p:nvSpPr>
          <p:spPr>
            <a:xfrm>
              <a:off x="255050" y="6407386"/>
              <a:ext cx="3694781" cy="369332"/>
            </a:xfrm>
            <a:prstGeom prst="rect">
              <a:avLst/>
            </a:prstGeom>
            <a:solidFill>
              <a:schemeClr val="bg1"/>
            </a:solidFill>
          </p:spPr>
          <p:txBody>
            <a:bodyPr wrap="square" rtlCol="0">
              <a:spAutoFit/>
            </a:bodyPr>
            <a:lstStyle/>
            <a:p>
              <a:pPr algn="ctr"/>
              <a:r>
                <a:rPr lang="en-US" dirty="0" smtClean="0">
                  <a:solidFill>
                    <a:prstClr val="black"/>
                  </a:solidFill>
                </a:rPr>
                <a:t>Lowering of pit A3 into place</a:t>
              </a:r>
              <a:endParaRPr lang="en-US" dirty="0">
                <a:solidFill>
                  <a:prstClr val="black"/>
                </a:solidFill>
              </a:endParaRPr>
            </a:p>
          </p:txBody>
        </p:sp>
      </p:grpSp>
    </p:spTree>
    <p:extLst>
      <p:ext uri="{BB962C8B-B14F-4D97-AF65-F5344CB8AC3E}">
        <p14:creationId xmlns:p14="http://schemas.microsoft.com/office/powerpoint/2010/main" val="2406814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dirty="0" smtClean="0"/>
              <a:t>Civil construction</a:t>
            </a:r>
          </a:p>
          <a:p>
            <a:pPr lvl="1"/>
            <a:r>
              <a:rPr lang="en-US" dirty="0"/>
              <a:t>Accelerator</a:t>
            </a:r>
          </a:p>
          <a:p>
            <a:pPr lvl="1"/>
            <a:r>
              <a:rPr lang="en-US" dirty="0" smtClean="0"/>
              <a:t>Target</a:t>
            </a:r>
          </a:p>
          <a:p>
            <a:pPr lvl="1"/>
            <a:r>
              <a:rPr lang="en-US" b="1" dirty="0">
                <a:solidFill>
                  <a:srgbClr val="0070C0"/>
                </a:solidFill>
              </a:rPr>
              <a:t>Controls</a:t>
            </a:r>
          </a:p>
          <a:p>
            <a:r>
              <a:rPr lang="en-US" dirty="0" smtClean="0"/>
              <a:t>“New” baseline </a:t>
            </a:r>
            <a:r>
              <a:rPr lang="en-US" dirty="0" smtClean="0"/>
              <a:t>schedule</a:t>
            </a:r>
          </a:p>
          <a:p>
            <a:r>
              <a:rPr lang="en-US" dirty="0" smtClean="0"/>
              <a:t>Summary</a:t>
            </a:r>
            <a:endParaRPr lang="en-US" dirty="0" smtClean="0"/>
          </a:p>
          <a:p>
            <a:endParaRPr lang="en-US" dirty="0" smtClean="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ight Arrow 4"/>
          <p:cNvSpPr/>
          <p:nvPr/>
        </p:nvSpPr>
        <p:spPr>
          <a:xfrm>
            <a:off x="539552" y="3429000"/>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58634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icture 62"/>
          <p:cNvPicPr>
            <a:picLocks noChangeAspect="1"/>
          </p:cNvPicPr>
          <p:nvPr/>
        </p:nvPicPr>
        <p:blipFill>
          <a:blip r:embed="rId2"/>
          <a:stretch>
            <a:fillRect/>
          </a:stretch>
        </p:blipFill>
        <p:spPr>
          <a:xfrm>
            <a:off x="1979712" y="5309682"/>
            <a:ext cx="4280644" cy="1548318"/>
          </a:xfrm>
          <a:prstGeom prst="rect">
            <a:avLst/>
          </a:prstGeom>
        </p:spPr>
      </p:pic>
      <p:sp>
        <p:nvSpPr>
          <p:cNvPr id="3" name="Freeform 2"/>
          <p:cNvSpPr/>
          <p:nvPr/>
        </p:nvSpPr>
        <p:spPr>
          <a:xfrm>
            <a:off x="4808668" y="5163671"/>
            <a:ext cx="1838164" cy="1675621"/>
          </a:xfrm>
          <a:custGeom>
            <a:avLst/>
            <a:gdLst>
              <a:gd name="connsiteX0" fmla="*/ 1812664 w 1838164"/>
              <a:gd name="connsiteY0" fmla="*/ 0 h 1675621"/>
              <a:gd name="connsiteX1" fmla="*/ 1586753 w 1838164"/>
              <a:gd name="connsiteY1" fmla="*/ 1511449 h 1675621"/>
              <a:gd name="connsiteX2" fmla="*/ 0 w 1838164"/>
              <a:gd name="connsiteY2" fmla="*/ 1565237 h 1675621"/>
            </a:gdLst>
            <a:ahLst/>
            <a:cxnLst>
              <a:cxn ang="0">
                <a:pos x="connsiteX0" y="connsiteY0"/>
              </a:cxn>
              <a:cxn ang="0">
                <a:pos x="connsiteX1" y="connsiteY1"/>
              </a:cxn>
              <a:cxn ang="0">
                <a:pos x="connsiteX2" y="connsiteY2"/>
              </a:cxn>
            </a:cxnLst>
            <a:rect l="l" t="t" r="r" b="b"/>
            <a:pathLst>
              <a:path w="1838164" h="1675621">
                <a:moveTo>
                  <a:pt x="1812664" y="0"/>
                </a:moveTo>
                <a:cubicBezTo>
                  <a:pt x="1850764" y="625288"/>
                  <a:pt x="1888864" y="1250576"/>
                  <a:pt x="1586753" y="1511449"/>
                </a:cubicBezTo>
                <a:cubicBezTo>
                  <a:pt x="1284642" y="1772322"/>
                  <a:pt x="642321" y="1668779"/>
                  <a:pt x="0" y="1565237"/>
                </a:cubicBezTo>
              </a:path>
            </a:pathLst>
          </a:custGeom>
          <a:no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prstClr val="white"/>
              </a:solidFill>
            </a:endParaRPr>
          </a:p>
        </p:txBody>
      </p:sp>
      <p:cxnSp>
        <p:nvCxnSpPr>
          <p:cNvPr id="105" name="Straight Connector 104"/>
          <p:cNvCxnSpPr/>
          <p:nvPr/>
        </p:nvCxnSpPr>
        <p:spPr>
          <a:xfrm>
            <a:off x="2195736" y="4797152"/>
            <a:ext cx="0" cy="2880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p:cNvCxnSpPr/>
          <p:nvPr/>
        </p:nvCxnSpPr>
        <p:spPr>
          <a:xfrm>
            <a:off x="3203848" y="4797152"/>
            <a:ext cx="0" cy="28803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a:off x="3707904" y="4797152"/>
            <a:ext cx="0" cy="28803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a:off x="4716016" y="4797152"/>
            <a:ext cx="0" cy="288032"/>
          </a:xfrm>
          <a:prstGeom prst="line">
            <a:avLst/>
          </a:prstGeom>
          <a:ln>
            <a:solidFill>
              <a:srgbClr val="FF6600"/>
            </a:solidFill>
          </a:ln>
          <a:effectLst/>
        </p:spPr>
        <p:style>
          <a:lnRef idx="2">
            <a:schemeClr val="accent1"/>
          </a:lnRef>
          <a:fillRef idx="0">
            <a:schemeClr val="accent1"/>
          </a:fillRef>
          <a:effectRef idx="1">
            <a:schemeClr val="accent1"/>
          </a:effectRef>
          <a:fontRef idx="minor">
            <a:schemeClr val="tx1"/>
          </a:fontRef>
        </p:style>
      </p:cxnSp>
      <p:cxnSp>
        <p:nvCxnSpPr>
          <p:cNvPr id="97" name="Straight Connector 96"/>
          <p:cNvCxnSpPr/>
          <p:nvPr/>
        </p:nvCxnSpPr>
        <p:spPr>
          <a:xfrm>
            <a:off x="683568" y="4653136"/>
            <a:ext cx="0" cy="2880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p:cNvCxnSpPr/>
          <p:nvPr/>
        </p:nvCxnSpPr>
        <p:spPr>
          <a:xfrm>
            <a:off x="1691680" y="4653136"/>
            <a:ext cx="0" cy="28803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6516216" y="5373216"/>
            <a:ext cx="1656184" cy="720080"/>
          </a:xfrm>
          <a:prstGeom prst="rect">
            <a:avLst/>
          </a:prstGeom>
        </p:spPr>
        <p:style>
          <a:lnRef idx="2">
            <a:schemeClr val="accent1"/>
          </a:lnRef>
          <a:fillRef idx="1">
            <a:schemeClr val="lt1"/>
          </a:fillRef>
          <a:effectRef idx="0">
            <a:schemeClr val="accent1"/>
          </a:effectRef>
          <a:fontRef idx="minor">
            <a:schemeClr val="dk1"/>
          </a:fontRef>
        </p:style>
        <p:txBody>
          <a:bodyPr rtlCol="0" anchor="b"/>
          <a:lstStyle/>
          <a:p>
            <a:pPr algn="ctr" defTabSz="914400"/>
            <a:r>
              <a:rPr lang="en-GB" sz="1100" dirty="0" smtClean="0">
                <a:solidFill>
                  <a:prstClr val="black"/>
                </a:solidFill>
              </a:rPr>
              <a:t>Main Control Room</a:t>
            </a:r>
            <a:endParaRPr lang="en-GB" sz="1100" dirty="0">
              <a:solidFill>
                <a:prstClr val="black"/>
              </a:solidFill>
            </a:endParaRPr>
          </a:p>
        </p:txBody>
      </p:sp>
      <p:cxnSp>
        <p:nvCxnSpPr>
          <p:cNvPr id="45" name="Straight Connector 44"/>
          <p:cNvCxnSpPr/>
          <p:nvPr/>
        </p:nvCxnSpPr>
        <p:spPr>
          <a:xfrm>
            <a:off x="971600"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1475656"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1907704"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49" name="Straight Connector 48"/>
          <p:cNvCxnSpPr/>
          <p:nvPr/>
        </p:nvCxnSpPr>
        <p:spPr>
          <a:xfrm>
            <a:off x="4211960"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4716016"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1" name="Straight Connector 50"/>
          <p:cNvCxnSpPr/>
          <p:nvPr/>
        </p:nvCxnSpPr>
        <p:spPr>
          <a:xfrm>
            <a:off x="5724128"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6156176"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3" name="Straight Connector 52"/>
          <p:cNvCxnSpPr/>
          <p:nvPr/>
        </p:nvCxnSpPr>
        <p:spPr>
          <a:xfrm>
            <a:off x="7308304"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4" name="Straight Connector 53"/>
          <p:cNvCxnSpPr/>
          <p:nvPr/>
        </p:nvCxnSpPr>
        <p:spPr>
          <a:xfrm>
            <a:off x="7812360"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8" name="Title 7"/>
          <p:cNvSpPr>
            <a:spLocks noGrp="1"/>
          </p:cNvSpPr>
          <p:nvPr>
            <p:ph type="title"/>
          </p:nvPr>
        </p:nvSpPr>
        <p:spPr/>
        <p:txBody>
          <a:bodyPr/>
          <a:lstStyle/>
          <a:p>
            <a:r>
              <a:rPr lang="en-US" dirty="0" smtClean="0"/>
              <a:t>ESS Control System network</a:t>
            </a: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smtClean="0">
                <a:solidFill>
                  <a:prstClr val="black">
                    <a:tint val="75000"/>
                  </a:prstClr>
                </a:solidFill>
              </a:rPr>
              <a:pPr/>
              <a:t>16</a:t>
            </a:fld>
            <a:endParaRPr lang="en-GB" dirty="0">
              <a:solidFill>
                <a:prstClr val="black">
                  <a:tint val="75000"/>
                </a:prstClr>
              </a:solidFill>
            </a:endParaRPr>
          </a:p>
        </p:txBody>
      </p:sp>
      <p:sp>
        <p:nvSpPr>
          <p:cNvPr id="6" name="Rectangle 5"/>
          <p:cNvSpPr/>
          <p:nvPr/>
        </p:nvSpPr>
        <p:spPr>
          <a:xfrm>
            <a:off x="611560" y="2996952"/>
            <a:ext cx="7272808" cy="21602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1100" dirty="0" smtClean="0">
                <a:solidFill>
                  <a:prstClr val="white"/>
                </a:solidFill>
              </a:rPr>
              <a:t>DMZ</a:t>
            </a:r>
            <a:endParaRPr lang="en-GB" dirty="0">
              <a:solidFill>
                <a:prstClr val="white"/>
              </a:solidFill>
            </a:endParaRPr>
          </a:p>
        </p:txBody>
      </p:sp>
      <p:cxnSp>
        <p:nvCxnSpPr>
          <p:cNvPr id="7" name="Straight Connector 6"/>
          <p:cNvCxnSpPr/>
          <p:nvPr/>
        </p:nvCxnSpPr>
        <p:spPr>
          <a:xfrm>
            <a:off x="4572000" y="1916832"/>
            <a:ext cx="0" cy="108012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5" name="Cloud 4"/>
          <p:cNvSpPr/>
          <p:nvPr/>
        </p:nvSpPr>
        <p:spPr>
          <a:xfrm>
            <a:off x="3851920" y="1484784"/>
            <a:ext cx="1613964" cy="839706"/>
          </a:xfrm>
          <a:prstGeom prst="cloud">
            <a:avLst/>
          </a:prstGeom>
          <a:effectLst/>
        </p:spPr>
        <p:style>
          <a:lnRef idx="2">
            <a:schemeClr val="dk1"/>
          </a:lnRef>
          <a:fillRef idx="1">
            <a:schemeClr val="lt1"/>
          </a:fillRef>
          <a:effectRef idx="0">
            <a:schemeClr val="dk1"/>
          </a:effectRef>
          <a:fontRef idx="minor">
            <a:schemeClr val="dk1"/>
          </a:fontRef>
        </p:style>
        <p:txBody>
          <a:bodyPr rtlCol="0" anchor="ctr"/>
          <a:lstStyle/>
          <a:p>
            <a:pPr algn="ctr" defTabSz="914400"/>
            <a:r>
              <a:rPr lang="en-GB" dirty="0" smtClean="0">
                <a:solidFill>
                  <a:prstClr val="black"/>
                </a:solidFill>
              </a:rPr>
              <a:t>ESS Network</a:t>
            </a:r>
            <a:endParaRPr lang="en-GB" dirty="0">
              <a:solidFill>
                <a:prstClr val="black"/>
              </a:solidFill>
            </a:endParaRPr>
          </a:p>
        </p:txBody>
      </p:sp>
      <p:pic>
        <p:nvPicPr>
          <p:cNvPr id="11"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2420888"/>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611560" y="4149080"/>
            <a:ext cx="7272808" cy="21602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1100" dirty="0" smtClean="0">
                <a:solidFill>
                  <a:prstClr val="white"/>
                </a:solidFill>
              </a:rPr>
              <a:t>Core Network</a:t>
            </a:r>
            <a:endParaRPr lang="en-GB" dirty="0">
              <a:solidFill>
                <a:prstClr val="white"/>
              </a:solidFill>
            </a:endParaRPr>
          </a:p>
        </p:txBody>
      </p:sp>
      <p:sp>
        <p:nvSpPr>
          <p:cNvPr id="13" name="Rectangle 12"/>
          <p:cNvSpPr/>
          <p:nvPr/>
        </p:nvSpPr>
        <p:spPr>
          <a:xfrm>
            <a:off x="509295" y="4941168"/>
            <a:ext cx="1398409" cy="21602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defTabSz="914400"/>
            <a:r>
              <a:rPr lang="en-GB" sz="1100" dirty="0" smtClean="0">
                <a:solidFill>
                  <a:prstClr val="white"/>
                </a:solidFill>
              </a:rPr>
              <a:t>CA network</a:t>
            </a:r>
            <a:endParaRPr lang="en-GB" sz="1100" dirty="0">
              <a:solidFill>
                <a:prstClr val="white"/>
              </a:solidFill>
            </a:endParaRPr>
          </a:p>
        </p:txBody>
      </p:sp>
      <p:sp>
        <p:nvSpPr>
          <p:cNvPr id="14" name="Rectangle 13"/>
          <p:cNvSpPr/>
          <p:nvPr/>
        </p:nvSpPr>
        <p:spPr>
          <a:xfrm>
            <a:off x="3491880" y="4941168"/>
            <a:ext cx="432047"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sp>
        <p:nvSpPr>
          <p:cNvPr id="16" name="Rectangle 15"/>
          <p:cNvSpPr/>
          <p:nvPr/>
        </p:nvSpPr>
        <p:spPr>
          <a:xfrm>
            <a:off x="6516217" y="4941168"/>
            <a:ext cx="1368152" cy="216024"/>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1100" dirty="0" smtClean="0">
                <a:solidFill>
                  <a:prstClr val="white"/>
                </a:solidFill>
              </a:rPr>
              <a:t>CA network</a:t>
            </a:r>
            <a:endParaRPr lang="en-GB" sz="1100" dirty="0">
              <a:solidFill>
                <a:prstClr val="white"/>
              </a:solidFill>
            </a:endParaRPr>
          </a:p>
        </p:txBody>
      </p:sp>
      <p:cxnSp>
        <p:nvCxnSpPr>
          <p:cNvPr id="18" name="Straight Connector 17"/>
          <p:cNvCxnSpPr/>
          <p:nvPr/>
        </p:nvCxnSpPr>
        <p:spPr>
          <a:xfrm>
            <a:off x="1229375" y="4365104"/>
            <a:ext cx="0" cy="5760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4211960" y="4365104"/>
            <a:ext cx="0" cy="5760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652120" y="4365104"/>
            <a:ext cx="0" cy="5760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164288" y="4365104"/>
            <a:ext cx="0" cy="57606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25" name="Rounded Rectangle 24"/>
          <p:cNvSpPr/>
          <p:nvPr/>
        </p:nvSpPr>
        <p:spPr>
          <a:xfrm>
            <a:off x="611560" y="3501008"/>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28" name="Rounded Rectangle 27"/>
          <p:cNvSpPr/>
          <p:nvPr/>
        </p:nvSpPr>
        <p:spPr>
          <a:xfrm>
            <a:off x="3851920" y="3501008"/>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29" name="Rounded Rectangle 28"/>
          <p:cNvSpPr/>
          <p:nvPr/>
        </p:nvSpPr>
        <p:spPr>
          <a:xfrm>
            <a:off x="5364088" y="3501008"/>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30" name="Rounded Rectangle 29"/>
          <p:cNvSpPr/>
          <p:nvPr/>
        </p:nvSpPr>
        <p:spPr>
          <a:xfrm>
            <a:off x="6948264" y="3501008"/>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31" name="Rounded Rectangle 30"/>
          <p:cNvSpPr/>
          <p:nvPr/>
        </p:nvSpPr>
        <p:spPr>
          <a:xfrm>
            <a:off x="755576" y="3573016"/>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32" name="Rounded Rectangle 31"/>
          <p:cNvSpPr/>
          <p:nvPr/>
        </p:nvSpPr>
        <p:spPr>
          <a:xfrm>
            <a:off x="3995936" y="3573016"/>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33" name="Rounded Rectangle 32"/>
          <p:cNvSpPr/>
          <p:nvPr/>
        </p:nvSpPr>
        <p:spPr>
          <a:xfrm>
            <a:off x="5508104" y="3573016"/>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34" name="Rounded Rectangle 33"/>
          <p:cNvSpPr/>
          <p:nvPr/>
        </p:nvSpPr>
        <p:spPr>
          <a:xfrm>
            <a:off x="7092280" y="3573016"/>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pic>
        <p:nvPicPr>
          <p:cNvPr id="36"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2849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32849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0152" y="32849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328" y="32849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0" descr="C:\Users\ecoffey\AppData\Local\Temp\Rar$DRa0.175\30088_Device_terminal_unknown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224" y="54452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0" descr="C:\Users\ecoffey\AppData\Local\Temp\Rar$DRa0.175\30088_Device_terminal_unknown_64.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280" y="54452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1" descr="C:\Users\ecoffey\AppData\Local\Temp\Rar$DRa0.175\30088_Device_terminal_default_6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6336" y="544522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2632" y="4437112"/>
            <a:ext cx="415672" cy="415672"/>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5656" y="4509120"/>
            <a:ext cx="343664" cy="343664"/>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6804248" y="5157192"/>
            <a:ext cx="0" cy="3600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7380312" y="5157192"/>
            <a:ext cx="0" cy="36004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7812360" y="5157192"/>
            <a:ext cx="0" cy="36004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107504" y="1484784"/>
            <a:ext cx="4564320" cy="1492716"/>
          </a:xfrm>
          <a:prstGeom prst="rect">
            <a:avLst/>
          </a:prstGeom>
          <a:noFill/>
          <a:effectLst/>
        </p:spPr>
        <p:txBody>
          <a:bodyPr wrap="square" rtlCol="0">
            <a:spAutoFit/>
          </a:bodyPr>
          <a:lstStyle/>
          <a:p>
            <a:pPr defTabSz="914400"/>
            <a:r>
              <a:rPr lang="en-GB" sz="1300" b="1" dirty="0" smtClean="0">
                <a:solidFill>
                  <a:srgbClr val="FF0000"/>
                </a:solidFill>
              </a:rPr>
              <a:t>Red</a:t>
            </a:r>
            <a:r>
              <a:rPr lang="en-GB" sz="1300" b="1" dirty="0">
                <a:solidFill>
                  <a:srgbClr val="FF0000"/>
                </a:solidFill>
              </a:rPr>
              <a:t>: </a:t>
            </a:r>
            <a:r>
              <a:rPr lang="en-GB" sz="1300" dirty="0" smtClean="0">
                <a:solidFill>
                  <a:srgbClr val="FF0000"/>
                </a:solidFill>
              </a:rPr>
              <a:t>	      Accelerator + Cryogenics zone</a:t>
            </a:r>
            <a:endParaRPr lang="en-GB" sz="1300" dirty="0">
              <a:solidFill>
                <a:srgbClr val="FF0000"/>
              </a:solidFill>
            </a:endParaRPr>
          </a:p>
          <a:p>
            <a:pPr defTabSz="914400"/>
            <a:r>
              <a:rPr lang="en-GB" sz="1300" dirty="0">
                <a:solidFill>
                  <a:prstClr val="black"/>
                </a:solidFill>
              </a:rPr>
              <a:t>Yellow: </a:t>
            </a:r>
            <a:r>
              <a:rPr lang="en-GB" sz="1300" dirty="0" smtClean="0">
                <a:solidFill>
                  <a:prstClr val="black"/>
                </a:solidFill>
              </a:rPr>
              <a:t>	      </a:t>
            </a:r>
            <a:r>
              <a:rPr lang="en-GB" sz="1300" smtClean="0">
                <a:solidFill>
                  <a:prstClr val="black"/>
                </a:solidFill>
              </a:rPr>
              <a:t>Target zone</a:t>
            </a:r>
            <a:endParaRPr lang="en-GB" sz="1300" dirty="0">
              <a:solidFill>
                <a:prstClr val="black"/>
              </a:solidFill>
            </a:endParaRPr>
          </a:p>
          <a:p>
            <a:pPr defTabSz="914400"/>
            <a:r>
              <a:rPr lang="en-GB" sz="1300" b="1" dirty="0" smtClean="0">
                <a:solidFill>
                  <a:srgbClr val="FF3300"/>
                </a:solidFill>
              </a:rPr>
              <a:t>Orange</a:t>
            </a:r>
            <a:r>
              <a:rPr lang="en-GB" sz="1300" dirty="0" smtClean="0">
                <a:solidFill>
                  <a:prstClr val="black"/>
                </a:solidFill>
              </a:rPr>
              <a:t>/</a:t>
            </a:r>
            <a:r>
              <a:rPr lang="en-GB" sz="1300" b="1" dirty="0" smtClean="0">
                <a:solidFill>
                  <a:srgbClr val="6600FF"/>
                </a:solidFill>
              </a:rPr>
              <a:t>Violet</a:t>
            </a:r>
            <a:r>
              <a:rPr lang="en-GB" sz="1300" dirty="0" smtClean="0">
                <a:solidFill>
                  <a:prstClr val="black"/>
                </a:solidFill>
              </a:rPr>
              <a:t>:    1 zone/instrument</a:t>
            </a:r>
            <a:endParaRPr lang="en-GB" sz="1300" dirty="0">
              <a:solidFill>
                <a:prstClr val="black"/>
              </a:solidFill>
            </a:endParaRPr>
          </a:p>
          <a:p>
            <a:pPr defTabSz="914400"/>
            <a:r>
              <a:rPr lang="en-GB" sz="1300" b="1" dirty="0">
                <a:solidFill>
                  <a:srgbClr val="1F497D"/>
                </a:solidFill>
              </a:rPr>
              <a:t>Blue</a:t>
            </a:r>
            <a:r>
              <a:rPr lang="en-GB" sz="1300" dirty="0">
                <a:solidFill>
                  <a:prstClr val="black"/>
                </a:solidFill>
              </a:rPr>
              <a:t>: </a:t>
            </a:r>
            <a:r>
              <a:rPr lang="en-GB" sz="1300" dirty="0" smtClean="0">
                <a:solidFill>
                  <a:prstClr val="black"/>
                </a:solidFill>
              </a:rPr>
              <a:t>	      CF zone</a:t>
            </a:r>
          </a:p>
          <a:p>
            <a:pPr defTabSz="914400"/>
            <a:endParaRPr lang="en-GB" sz="1300" dirty="0">
              <a:solidFill>
                <a:prstClr val="black"/>
              </a:solidFill>
            </a:endParaRPr>
          </a:p>
          <a:p>
            <a:pPr defTabSz="914400"/>
            <a:r>
              <a:rPr lang="en-GB" sz="1300" dirty="0" smtClean="0">
                <a:solidFill>
                  <a:prstClr val="black"/>
                </a:solidFill>
              </a:rPr>
              <a:t>PVGW:	      EPICS Process Value Gateway</a:t>
            </a:r>
          </a:p>
          <a:p>
            <a:pPr defTabSz="914400"/>
            <a:r>
              <a:rPr lang="en-GB" sz="1300" dirty="0" smtClean="0">
                <a:solidFill>
                  <a:prstClr val="black"/>
                </a:solidFill>
              </a:rPr>
              <a:t>CA Network:	      Channel Access (EPICS protocol)</a:t>
            </a:r>
            <a:endParaRPr lang="en-GB" sz="1300" dirty="0">
              <a:solidFill>
                <a:prstClr val="black"/>
              </a:solidFill>
            </a:endParaRPr>
          </a:p>
        </p:txBody>
      </p:sp>
      <p:cxnSp>
        <p:nvCxnSpPr>
          <p:cNvPr id="64" name="Straight Connector 63"/>
          <p:cNvCxnSpPr/>
          <p:nvPr/>
        </p:nvCxnSpPr>
        <p:spPr>
          <a:xfrm>
            <a:off x="1373391" y="5157192"/>
            <a:ext cx="822345" cy="72008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14" idx="2"/>
          </p:cNvCxnSpPr>
          <p:nvPr/>
        </p:nvCxnSpPr>
        <p:spPr>
          <a:xfrm>
            <a:off x="3707904" y="5157192"/>
            <a:ext cx="1224136" cy="432048"/>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85" idx="2"/>
          </p:cNvCxnSpPr>
          <p:nvPr/>
        </p:nvCxnSpPr>
        <p:spPr>
          <a:xfrm>
            <a:off x="5724128" y="5157192"/>
            <a:ext cx="216024" cy="1008112"/>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a:off x="2572152"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a:off x="3076208"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a:off x="3508256" y="3212976"/>
            <a:ext cx="0" cy="936104"/>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65" name="Rounded Rectangle 64"/>
          <p:cNvSpPr/>
          <p:nvPr/>
        </p:nvSpPr>
        <p:spPr>
          <a:xfrm>
            <a:off x="2212112" y="3501008"/>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sp>
        <p:nvSpPr>
          <p:cNvPr id="67" name="Rounded Rectangle 66"/>
          <p:cNvSpPr/>
          <p:nvPr/>
        </p:nvSpPr>
        <p:spPr>
          <a:xfrm>
            <a:off x="2356128" y="3573016"/>
            <a:ext cx="559007" cy="351324"/>
          </a:xfrm>
          <a:prstGeom prst="round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a:r>
              <a:rPr lang="en-GB" sz="900" dirty="0" smtClean="0">
                <a:solidFill>
                  <a:prstClr val="white"/>
                </a:solidFill>
              </a:rPr>
              <a:t>PVGW</a:t>
            </a:r>
            <a:endParaRPr lang="en-GB" sz="900" dirty="0">
              <a:solidFill>
                <a:prstClr val="white"/>
              </a:solidFill>
            </a:endParaRPr>
          </a:p>
        </p:txBody>
      </p:sp>
      <p:pic>
        <p:nvPicPr>
          <p:cNvPr id="69"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8176" y="3284984"/>
            <a:ext cx="487680" cy="487680"/>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92232" y="3429000"/>
            <a:ext cx="487680" cy="48768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p:cNvSpPr/>
          <p:nvPr/>
        </p:nvSpPr>
        <p:spPr>
          <a:xfrm>
            <a:off x="1979712" y="4941168"/>
            <a:ext cx="1398409" cy="216024"/>
          </a:xfrm>
          <a:prstGeom prst="rect">
            <a:avLst/>
          </a:prstGeom>
          <a:solidFill>
            <a:srgbClr val="FFFF00"/>
          </a:solidFill>
        </p:spPr>
        <p:style>
          <a:lnRef idx="1">
            <a:schemeClr val="accent6"/>
          </a:lnRef>
          <a:fillRef idx="2">
            <a:schemeClr val="accent6"/>
          </a:fillRef>
          <a:effectRef idx="1">
            <a:schemeClr val="accent6"/>
          </a:effectRef>
          <a:fontRef idx="minor">
            <a:schemeClr val="dk1"/>
          </a:fontRef>
        </p:style>
        <p:txBody>
          <a:bodyPr rtlCol="0" anchor="ctr"/>
          <a:lstStyle/>
          <a:p>
            <a:pPr algn="ctr" defTabSz="914400"/>
            <a:r>
              <a:rPr lang="en-GB" sz="1100" dirty="0" smtClean="0">
                <a:solidFill>
                  <a:prstClr val="black"/>
                </a:solidFill>
              </a:rPr>
              <a:t>CA network</a:t>
            </a:r>
            <a:endParaRPr lang="en-GB" sz="1100" dirty="0">
              <a:solidFill>
                <a:prstClr val="black"/>
              </a:solidFill>
            </a:endParaRPr>
          </a:p>
        </p:txBody>
      </p:sp>
      <p:cxnSp>
        <p:nvCxnSpPr>
          <p:cNvPr id="73" name="Straight Connector 72"/>
          <p:cNvCxnSpPr/>
          <p:nvPr/>
        </p:nvCxnSpPr>
        <p:spPr>
          <a:xfrm>
            <a:off x="2699792" y="4365104"/>
            <a:ext cx="0" cy="576064"/>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2843808" y="5157192"/>
            <a:ext cx="2088232" cy="648072"/>
          </a:xfrm>
          <a:prstGeom prst="line">
            <a:avLst/>
          </a:prstGeom>
          <a:ln>
            <a:solidFill>
              <a:srgbClr val="FFFF00"/>
            </a:solidFill>
          </a:ln>
          <a:effectLst/>
        </p:spPr>
        <p:style>
          <a:lnRef idx="2">
            <a:schemeClr val="accent1"/>
          </a:lnRef>
          <a:fillRef idx="0">
            <a:schemeClr val="accent1"/>
          </a:fillRef>
          <a:effectRef idx="1">
            <a:schemeClr val="accent1"/>
          </a:effectRef>
          <a:fontRef idx="minor">
            <a:schemeClr val="tx1"/>
          </a:fontRef>
        </p:style>
      </p:cxnSp>
      <p:pic>
        <p:nvPicPr>
          <p:cNvPr id="75"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437112"/>
            <a:ext cx="415672" cy="415672"/>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12312" y="4437112"/>
            <a:ext cx="415672" cy="41567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3768" y="4437112"/>
            <a:ext cx="415672" cy="41567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4" descr="C:\Users\ecoffey\AppData\Local\Temp\Rar$DRa0.295\30029_Device_firewall_major_6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4437112"/>
            <a:ext cx="415672" cy="415672"/>
          </a:xfrm>
          <a:prstGeom prst="rect">
            <a:avLst/>
          </a:prstGeom>
          <a:noFill/>
          <a:extLst>
            <a:ext uri="{909E8E84-426E-40DD-AFC4-6F175D3DCCD1}">
              <a14:hiddenFill xmlns:a14="http://schemas.microsoft.com/office/drawing/2010/main">
                <a:solidFill>
                  <a:srgbClr val="FFFFFF"/>
                </a:solidFill>
              </a14:hiddenFill>
            </a:ext>
          </a:extLst>
        </p:spPr>
      </p:pic>
      <p:sp>
        <p:nvSpPr>
          <p:cNvPr id="79" name="Rectangle 78"/>
          <p:cNvSpPr/>
          <p:nvPr/>
        </p:nvSpPr>
        <p:spPr>
          <a:xfrm>
            <a:off x="3995936" y="4941168"/>
            <a:ext cx="432047"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sp>
        <p:nvSpPr>
          <p:cNvPr id="80" name="Rectangle 79"/>
          <p:cNvSpPr/>
          <p:nvPr/>
        </p:nvSpPr>
        <p:spPr>
          <a:xfrm>
            <a:off x="4499992" y="4941168"/>
            <a:ext cx="432047" cy="216024"/>
          </a:xfrm>
          <a:prstGeom prst="rect">
            <a:avLst/>
          </a:prstGeom>
        </p:spPr>
        <p:style>
          <a:lnRef idx="1">
            <a:schemeClr val="accent6"/>
          </a:lnRef>
          <a:fillRef idx="3">
            <a:schemeClr val="accent6"/>
          </a:fillRef>
          <a:effectRef idx="2">
            <a:schemeClr val="accent6"/>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cxnSp>
        <p:nvCxnSpPr>
          <p:cNvPr id="81" name="Straight Connector 80"/>
          <p:cNvCxnSpPr>
            <a:stCxn id="79" idx="2"/>
          </p:cNvCxnSpPr>
          <p:nvPr/>
        </p:nvCxnSpPr>
        <p:spPr>
          <a:xfrm>
            <a:off x="4211960" y="5157192"/>
            <a:ext cx="720080" cy="432048"/>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a:stCxn id="80" idx="2"/>
          </p:cNvCxnSpPr>
          <p:nvPr/>
        </p:nvCxnSpPr>
        <p:spPr>
          <a:xfrm>
            <a:off x="4716016" y="5157192"/>
            <a:ext cx="216024" cy="432048"/>
          </a:xfrm>
          <a:prstGeom prst="line">
            <a:avLst/>
          </a:prstGeom>
          <a:ln>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84" name="Rectangle 83"/>
          <p:cNvSpPr/>
          <p:nvPr/>
        </p:nvSpPr>
        <p:spPr>
          <a:xfrm>
            <a:off x="5004048" y="4941168"/>
            <a:ext cx="432047" cy="21602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sp>
        <p:nvSpPr>
          <p:cNvPr id="85" name="Rectangle 84"/>
          <p:cNvSpPr/>
          <p:nvPr/>
        </p:nvSpPr>
        <p:spPr>
          <a:xfrm>
            <a:off x="5508104" y="4941168"/>
            <a:ext cx="432047" cy="21602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sp>
        <p:nvSpPr>
          <p:cNvPr id="86" name="Rectangle 85"/>
          <p:cNvSpPr/>
          <p:nvPr/>
        </p:nvSpPr>
        <p:spPr>
          <a:xfrm>
            <a:off x="6012161" y="4941168"/>
            <a:ext cx="432047" cy="216024"/>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defTabSz="914400"/>
            <a:r>
              <a:rPr lang="en-GB" sz="500" dirty="0" smtClean="0">
                <a:solidFill>
                  <a:prstClr val="white"/>
                </a:solidFill>
              </a:rPr>
              <a:t>CA network</a:t>
            </a:r>
            <a:endParaRPr lang="en-GB" sz="500" dirty="0">
              <a:solidFill>
                <a:prstClr val="white"/>
              </a:solidFill>
            </a:endParaRPr>
          </a:p>
        </p:txBody>
      </p:sp>
      <p:cxnSp>
        <p:nvCxnSpPr>
          <p:cNvPr id="87" name="Straight Connector 86"/>
          <p:cNvCxnSpPr>
            <a:stCxn id="84" idx="2"/>
          </p:cNvCxnSpPr>
          <p:nvPr/>
        </p:nvCxnSpPr>
        <p:spPr>
          <a:xfrm rot="16200000" flipH="1">
            <a:off x="5076056" y="5301208"/>
            <a:ext cx="1008112" cy="720080"/>
          </a:xfrm>
          <a:prstGeom prst="curvedConnector3">
            <a:avLst>
              <a:gd name="adj1" fmla="val 20927"/>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stCxn id="86" idx="2"/>
          </p:cNvCxnSpPr>
          <p:nvPr/>
        </p:nvCxnSpPr>
        <p:spPr>
          <a:xfrm flipH="1">
            <a:off x="5940152" y="5157192"/>
            <a:ext cx="288033" cy="1008112"/>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pic>
        <p:nvPicPr>
          <p:cNvPr id="96"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7824"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9992"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8144"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20" descr="C:\Users\ecoffey\AppData\Local\Temp\Rar$DRa0.323\30097_Device_virtual_server_unknown_64.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0312"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712" y="4509120"/>
            <a:ext cx="343664" cy="343664"/>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11" descr="C:\Users\ecoffey\AppData\Local\Temp\Rar$DRa0.727\30078_Device_storage_array_default_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09120"/>
            <a:ext cx="343664" cy="34366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221992" y="2203063"/>
            <a:ext cx="3228961" cy="461665"/>
          </a:xfrm>
          <a:prstGeom prst="rect">
            <a:avLst/>
          </a:prstGeom>
          <a:noFill/>
        </p:spPr>
        <p:txBody>
          <a:bodyPr wrap="none" rtlCol="0">
            <a:spAutoFit/>
          </a:bodyPr>
          <a:lstStyle/>
          <a:p>
            <a:r>
              <a:rPr lang="en-GB" sz="2400" b="1" smtClean="0">
                <a:solidFill>
                  <a:srgbClr val="FF0000"/>
                </a:solidFill>
              </a:rPr>
              <a:t>~ 1.6 </a:t>
            </a:r>
            <a:r>
              <a:rPr lang="en-GB" sz="2400" b="1" dirty="0" smtClean="0">
                <a:solidFill>
                  <a:srgbClr val="FF0000"/>
                </a:solidFill>
              </a:rPr>
              <a:t>10</a:t>
            </a:r>
            <a:r>
              <a:rPr lang="en-GB" sz="2400" b="1" baseline="30000" dirty="0" smtClean="0">
                <a:solidFill>
                  <a:srgbClr val="FF0000"/>
                </a:solidFill>
              </a:rPr>
              <a:t>6</a:t>
            </a:r>
            <a:r>
              <a:rPr lang="en-GB" sz="2400" b="1" dirty="0" smtClean="0">
                <a:solidFill>
                  <a:srgbClr val="FF0000"/>
                </a:solidFill>
              </a:rPr>
              <a:t> control points!</a:t>
            </a:r>
            <a:endParaRPr lang="en-GB" sz="2400" b="1" dirty="0">
              <a:solidFill>
                <a:srgbClr val="FF0000"/>
              </a:solidFill>
            </a:endParaRPr>
          </a:p>
        </p:txBody>
      </p:sp>
    </p:spTree>
    <p:extLst>
      <p:ext uri="{BB962C8B-B14F-4D97-AF65-F5344CB8AC3E}">
        <p14:creationId xmlns:p14="http://schemas.microsoft.com/office/powerpoint/2010/main" val="230634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778650-F111-4C49-B02C-0F6FC197B6FA}"/>
              </a:ext>
            </a:extLst>
          </p:cNvPr>
          <p:cNvSpPr>
            <a:spLocks noGrp="1"/>
          </p:cNvSpPr>
          <p:nvPr>
            <p:ph type="title"/>
          </p:nvPr>
        </p:nvSpPr>
        <p:spPr>
          <a:xfrm>
            <a:off x="455059" y="223569"/>
            <a:ext cx="7139136" cy="1143000"/>
          </a:xfrm>
        </p:spPr>
        <p:txBody>
          <a:bodyPr/>
          <a:lstStyle/>
          <a:p>
            <a:r>
              <a:rPr lang="en-US" dirty="0" smtClean="0"/>
              <a:t>In-kind contributions are materializing and installation has started</a:t>
            </a:r>
            <a:endParaRPr lang="en-US" dirty="0"/>
          </a:p>
        </p:txBody>
      </p:sp>
      <p:sp>
        <p:nvSpPr>
          <p:cNvPr id="4" name="Platshållare för bildnummer 3">
            <a:extLst>
              <a:ext uri="{FF2B5EF4-FFF2-40B4-BE49-F238E27FC236}">
                <a16:creationId xmlns:a16="http://schemas.microsoft.com/office/drawing/2014/main" id="{4FD145FC-B9AB-47F9-90EC-38FC21A2A563}"/>
              </a:ext>
            </a:extLst>
          </p:cNvPr>
          <p:cNvSpPr>
            <a:spLocks noGrp="1"/>
          </p:cNvSpPr>
          <p:nvPr>
            <p:ph type="sldNum" sz="quarter" idx="12"/>
          </p:nvPr>
        </p:nvSpPr>
        <p:spPr/>
        <p:txBody>
          <a:bodyPr/>
          <a:lstStyle/>
          <a:p>
            <a:fld id="{551115BC-487E-4422-894C-CB7CD3E79223}" type="slidenum">
              <a:rPr lang="sv-SE" smtClean="0"/>
              <a:t>17</a:t>
            </a:fld>
            <a:endParaRPr lang="sv-SE"/>
          </a:p>
        </p:txBody>
      </p:sp>
      <p:pic>
        <p:nvPicPr>
          <p:cNvPr id="8" name="Bildobjekt 7">
            <a:extLst>
              <a:ext uri="{FF2B5EF4-FFF2-40B4-BE49-F238E27FC236}">
                <a16:creationId xmlns:a16="http://schemas.microsoft.com/office/drawing/2014/main" id="{10E37D94-72D1-4F32-86B1-9FC8C4DA96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1235" y="1458538"/>
            <a:ext cx="4211960" cy="3158970"/>
          </a:xfrm>
          <a:prstGeom prst="rect">
            <a:avLst/>
          </a:prstGeom>
        </p:spPr>
      </p:pic>
      <p:sp>
        <p:nvSpPr>
          <p:cNvPr id="11" name="textruta 10">
            <a:extLst>
              <a:ext uri="{FF2B5EF4-FFF2-40B4-BE49-F238E27FC236}">
                <a16:creationId xmlns:a16="http://schemas.microsoft.com/office/drawing/2014/main" id="{007CAFF9-E68E-43ED-9389-6B641B575437}"/>
              </a:ext>
            </a:extLst>
          </p:cNvPr>
          <p:cNvSpPr txBox="1"/>
          <p:nvPr/>
        </p:nvSpPr>
        <p:spPr>
          <a:xfrm>
            <a:off x="5365344" y="4261081"/>
            <a:ext cx="3332893" cy="369332"/>
          </a:xfrm>
          <a:prstGeom prst="rect">
            <a:avLst/>
          </a:prstGeom>
          <a:noFill/>
        </p:spPr>
        <p:txBody>
          <a:bodyPr wrap="square" rtlCol="0">
            <a:spAutoFit/>
          </a:bodyPr>
          <a:lstStyle/>
          <a:p>
            <a:r>
              <a:rPr lang="en-US" b="1" dirty="0"/>
              <a:t>PSI IFC card family contribution</a:t>
            </a:r>
          </a:p>
        </p:txBody>
      </p:sp>
      <p:pic>
        <p:nvPicPr>
          <p:cNvPr id="13" name="Picture 12"/>
          <p:cNvPicPr/>
          <p:nvPr/>
        </p:nvPicPr>
        <p:blipFill>
          <a:blip r:embed="rId3"/>
          <a:stretch>
            <a:fillRect/>
          </a:stretch>
        </p:blipFill>
        <p:spPr>
          <a:xfrm>
            <a:off x="179512" y="1473326"/>
            <a:ext cx="3888432" cy="1996493"/>
          </a:xfrm>
          <a:prstGeom prst="rect">
            <a:avLst/>
          </a:prstGeom>
        </p:spPr>
      </p:pic>
      <p:sp>
        <p:nvSpPr>
          <p:cNvPr id="14" name="textruta 13">
            <a:extLst>
              <a:ext uri="{FF2B5EF4-FFF2-40B4-BE49-F238E27FC236}">
                <a16:creationId xmlns:a16="http://schemas.microsoft.com/office/drawing/2014/main" id="{C2169F69-1231-4090-A73C-280941319A4F}"/>
              </a:ext>
            </a:extLst>
          </p:cNvPr>
          <p:cNvSpPr txBox="1"/>
          <p:nvPr/>
        </p:nvSpPr>
        <p:spPr>
          <a:xfrm>
            <a:off x="485668" y="3458949"/>
            <a:ext cx="3200631" cy="369332"/>
          </a:xfrm>
          <a:prstGeom prst="rect">
            <a:avLst/>
          </a:prstGeom>
          <a:noFill/>
        </p:spPr>
        <p:txBody>
          <a:bodyPr wrap="square" rtlCol="0">
            <a:spAutoFit/>
          </a:bodyPr>
          <a:lstStyle/>
          <a:p>
            <a:r>
              <a:rPr lang="en-US" b="1" dirty="0"/>
              <a:t>IFE control room contribution</a:t>
            </a:r>
          </a:p>
        </p:txBody>
      </p:sp>
      <p:grpSp>
        <p:nvGrpSpPr>
          <p:cNvPr id="3" name="Group 2"/>
          <p:cNvGrpSpPr/>
          <p:nvPr/>
        </p:nvGrpSpPr>
        <p:grpSpPr>
          <a:xfrm>
            <a:off x="162826" y="4364644"/>
            <a:ext cx="3566176" cy="2169532"/>
            <a:chOff x="179512" y="3547048"/>
            <a:chExt cx="3566176" cy="2169532"/>
          </a:xfrm>
        </p:grpSpPr>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3547048"/>
              <a:ext cx="3566176" cy="1800200"/>
            </a:xfrm>
            <a:prstGeom prst="rect">
              <a:avLst/>
            </a:prstGeom>
          </p:spPr>
        </p:pic>
        <p:sp>
          <p:nvSpPr>
            <p:cNvPr id="18" name="textruta 10">
              <a:extLst>
                <a:ext uri="{FF2B5EF4-FFF2-40B4-BE49-F238E27FC236}">
                  <a16:creationId xmlns:a16="http://schemas.microsoft.com/office/drawing/2014/main" id="{007CAFF9-E68E-43ED-9389-6B641B575437}"/>
                </a:ext>
              </a:extLst>
            </p:cNvPr>
            <p:cNvSpPr txBox="1"/>
            <p:nvPr/>
          </p:nvSpPr>
          <p:spPr>
            <a:xfrm>
              <a:off x="372497" y="5347248"/>
              <a:ext cx="3332893" cy="369332"/>
            </a:xfrm>
            <a:prstGeom prst="rect">
              <a:avLst/>
            </a:prstGeom>
            <a:noFill/>
          </p:spPr>
          <p:txBody>
            <a:bodyPr wrap="square" rtlCol="0">
              <a:spAutoFit/>
            </a:bodyPr>
            <a:lstStyle/>
            <a:p>
              <a:pPr algn="ctr"/>
              <a:r>
                <a:rPr lang="en-US" b="1" dirty="0" smtClean="0"/>
                <a:t>Cabling on site</a:t>
              </a:r>
              <a:endParaRPr lang="en-US" b="1" dirty="0"/>
            </a:p>
          </p:txBody>
        </p:sp>
      </p:grpSp>
      <p:grpSp>
        <p:nvGrpSpPr>
          <p:cNvPr id="19" name="Group 18"/>
          <p:cNvGrpSpPr/>
          <p:nvPr/>
        </p:nvGrpSpPr>
        <p:grpSpPr>
          <a:xfrm>
            <a:off x="4067944" y="4658700"/>
            <a:ext cx="3420726" cy="2169532"/>
            <a:chOff x="48529" y="4149080"/>
            <a:chExt cx="3420726" cy="2169532"/>
          </a:xfrm>
        </p:grpSpPr>
        <p:pic>
          <p:nvPicPr>
            <p:cNvPr id="20" name="Picture 19" descr="IMG_285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9" y="4156825"/>
              <a:ext cx="1360733" cy="1814311"/>
            </a:xfrm>
            <a:prstGeom prst="rect">
              <a:avLst/>
            </a:prstGeom>
          </p:spPr>
        </p:pic>
        <p:pic>
          <p:nvPicPr>
            <p:cNvPr id="21" name="Picture 20" descr="IMG_2854.JPG"/>
            <p:cNvPicPr>
              <a:picLocks noChangeAspect="1"/>
            </p:cNvPicPr>
            <p:nvPr/>
          </p:nvPicPr>
          <p:blipFill rotWithShape="1">
            <a:blip r:embed="rId6" cstate="print">
              <a:extLst>
                <a:ext uri="{28A0092B-C50C-407E-A947-70E740481C1C}">
                  <a14:useLocalDpi xmlns:a14="http://schemas.microsoft.com/office/drawing/2010/main" val="0"/>
                </a:ext>
              </a:extLst>
            </a:blip>
            <a:srcRect l="-3671" r="26478" b="8834"/>
            <a:stretch/>
          </p:blipFill>
          <p:spPr>
            <a:xfrm>
              <a:off x="1331640" y="4149080"/>
              <a:ext cx="2047774" cy="1813742"/>
            </a:xfrm>
            <a:prstGeom prst="rect">
              <a:avLst/>
            </a:prstGeom>
          </p:spPr>
        </p:pic>
        <p:sp>
          <p:nvSpPr>
            <p:cNvPr id="22" name="TextBox 21"/>
            <p:cNvSpPr txBox="1"/>
            <p:nvPr/>
          </p:nvSpPr>
          <p:spPr>
            <a:xfrm>
              <a:off x="99486" y="5949280"/>
              <a:ext cx="3369769" cy="369332"/>
            </a:xfrm>
            <a:prstGeom prst="rect">
              <a:avLst/>
            </a:prstGeom>
            <a:noFill/>
          </p:spPr>
          <p:txBody>
            <a:bodyPr wrap="none" rtlCol="0">
              <a:spAutoFit/>
            </a:bodyPr>
            <a:lstStyle/>
            <a:p>
              <a:r>
                <a:rPr lang="en-GB" b="1" dirty="0" smtClean="0"/>
                <a:t>Oxygen Deficiency Hazard system</a:t>
              </a:r>
              <a:endParaRPr lang="en-GB" b="1" dirty="0"/>
            </a:p>
          </p:txBody>
        </p:sp>
      </p:grpSp>
    </p:spTree>
    <p:extLst>
      <p:ext uri="{BB962C8B-B14F-4D97-AF65-F5344CB8AC3E}">
        <p14:creationId xmlns:p14="http://schemas.microsoft.com/office/powerpoint/2010/main" val="2209757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048" y="162528"/>
            <a:ext cx="7139136" cy="1143000"/>
          </a:xfrm>
        </p:spPr>
        <p:txBody>
          <a:bodyPr>
            <a:normAutofit/>
          </a:bodyPr>
          <a:lstStyle/>
          <a:p>
            <a:r>
              <a:rPr lang="sv-SE" dirty="0" err="1" smtClean="0"/>
              <a:t>First</a:t>
            </a:r>
            <a:r>
              <a:rPr lang="sv-SE" dirty="0" smtClean="0"/>
              <a:t> steps </a:t>
            </a:r>
            <a:r>
              <a:rPr lang="sv-SE" dirty="0" err="1" smtClean="0"/>
              <a:t>of</a:t>
            </a:r>
            <a:r>
              <a:rPr lang="sv-SE" dirty="0" smtClean="0"/>
              <a:t> </a:t>
            </a:r>
            <a:r>
              <a:rPr lang="sv-SE" dirty="0" err="1" smtClean="0"/>
              <a:t>commissioning</a:t>
            </a:r>
            <a:r>
              <a:rPr lang="sv-SE" dirty="0" smtClean="0"/>
              <a:t> from the local control room</a:t>
            </a:r>
            <a:endParaRPr lang="sv-SE" dirty="0"/>
          </a:p>
        </p:txBody>
      </p:sp>
      <p:sp>
        <p:nvSpPr>
          <p:cNvPr id="3" name="Content Placeholder 2"/>
          <p:cNvSpPr>
            <a:spLocks noGrp="1"/>
          </p:cNvSpPr>
          <p:nvPr>
            <p:ph idx="1"/>
          </p:nvPr>
        </p:nvSpPr>
        <p:spPr>
          <a:xfrm>
            <a:off x="-46856" y="4509120"/>
            <a:ext cx="4978896" cy="1549276"/>
          </a:xfrm>
        </p:spPr>
        <p:txBody>
          <a:bodyPr>
            <a:normAutofit/>
          </a:bodyPr>
          <a:lstStyle/>
          <a:p>
            <a:r>
              <a:rPr lang="sv-SE" sz="1800" dirty="0" smtClean="0"/>
              <a:t>Recent achievements include controlling the pure Helium storage and parts of the ion source and LEBT from the local control room</a:t>
            </a:r>
            <a:endParaRPr lang="sv-SE" sz="2400"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18</a:t>
            </a:fld>
            <a:endParaRPr lang="en-GB" noProof="0"/>
          </a:p>
        </p:txBody>
      </p:sp>
      <p:pic>
        <p:nvPicPr>
          <p:cNvPr id="1026" name="F49F4D4A-7EDB-4722-8EFC-16B24A8A0A1E" descr="C542BCCA-C56E-4932-8703-952142B1DC3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6544" y="1456488"/>
            <a:ext cx="5544616" cy="3140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06E014FD-8423-4490-A104-A5CC8B5135CA" descr="5B5CF5BD-A625-4882-9BB2-321D0EE6D41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52247"/>
            <a:ext cx="3635895" cy="3109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https://confluence.esss.lu.se/download/attachments/262408054/phs_3_s.jpg?version=1&amp;modificationDate=1521736311426&amp;api=v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6096" y="4545366"/>
            <a:ext cx="3707904" cy="234640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880320" y="5345833"/>
            <a:ext cx="2555776" cy="1512168"/>
          </a:xfrm>
          <a:prstGeom prst="rect">
            <a:avLst/>
          </a:prstGeom>
        </p:spPr>
      </p:pic>
      <p:pic>
        <p:nvPicPr>
          <p:cNvPr id="9" name="Picture 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5356380"/>
            <a:ext cx="2880320" cy="1512168"/>
          </a:xfrm>
          <a:prstGeom prst="rect">
            <a:avLst/>
          </a:prstGeom>
        </p:spPr>
      </p:pic>
    </p:spTree>
    <p:extLst>
      <p:ext uri="{BB962C8B-B14F-4D97-AF65-F5344CB8AC3E}">
        <p14:creationId xmlns:p14="http://schemas.microsoft.com/office/powerpoint/2010/main" val="4241338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dirty="0" smtClean="0"/>
              <a:t>Civil construction</a:t>
            </a:r>
          </a:p>
          <a:p>
            <a:pPr lvl="1"/>
            <a:r>
              <a:rPr lang="en-US" dirty="0"/>
              <a:t>Accelerator</a:t>
            </a:r>
          </a:p>
          <a:p>
            <a:pPr lvl="1"/>
            <a:r>
              <a:rPr lang="en-US" dirty="0" smtClean="0"/>
              <a:t>Target</a:t>
            </a:r>
          </a:p>
          <a:p>
            <a:pPr lvl="1"/>
            <a:r>
              <a:rPr lang="en-US" dirty="0"/>
              <a:t>Controls</a:t>
            </a:r>
          </a:p>
          <a:p>
            <a:r>
              <a:rPr lang="en-US" b="1" dirty="0" smtClean="0">
                <a:solidFill>
                  <a:srgbClr val="0070C0"/>
                </a:solidFill>
              </a:rPr>
              <a:t>“New” baseline </a:t>
            </a:r>
            <a:r>
              <a:rPr lang="en-US" b="1" dirty="0" smtClean="0">
                <a:solidFill>
                  <a:srgbClr val="0070C0"/>
                </a:solidFill>
              </a:rPr>
              <a:t>schedule</a:t>
            </a:r>
          </a:p>
          <a:p>
            <a:r>
              <a:rPr lang="en-US" dirty="0" smtClean="0"/>
              <a:t>Summary</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ight Arrow 4"/>
          <p:cNvSpPr/>
          <p:nvPr/>
        </p:nvSpPr>
        <p:spPr>
          <a:xfrm>
            <a:off x="251520" y="3933056"/>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146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b="1" dirty="0">
                <a:solidFill>
                  <a:srgbClr val="0070C0"/>
                </a:solidFill>
              </a:rPr>
              <a:t>Civil construction</a:t>
            </a:r>
          </a:p>
          <a:p>
            <a:pPr lvl="1"/>
            <a:r>
              <a:rPr lang="en-US" dirty="0"/>
              <a:t>Accelerator</a:t>
            </a:r>
          </a:p>
          <a:p>
            <a:pPr lvl="1"/>
            <a:r>
              <a:rPr lang="en-US" dirty="0" smtClean="0"/>
              <a:t>Target</a:t>
            </a:r>
          </a:p>
          <a:p>
            <a:pPr lvl="1"/>
            <a:r>
              <a:rPr lang="en-US" dirty="0" smtClean="0"/>
              <a:t>Controls</a:t>
            </a:r>
          </a:p>
          <a:p>
            <a:r>
              <a:rPr lang="en-US" dirty="0" smtClean="0"/>
              <a:t>“New” baseline </a:t>
            </a:r>
            <a:r>
              <a:rPr lang="en-US" dirty="0" smtClean="0"/>
              <a:t>schedule</a:t>
            </a:r>
          </a:p>
          <a:p>
            <a:r>
              <a:rPr lang="en-US" dirty="0" smtClean="0"/>
              <a:t>Summary</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a:t>
            </a:fld>
            <a:endParaRPr lang="en-GB" noProof="0"/>
          </a:p>
        </p:txBody>
      </p:sp>
      <p:sp>
        <p:nvSpPr>
          <p:cNvPr id="5" name="Right Arrow 4"/>
          <p:cNvSpPr/>
          <p:nvPr/>
        </p:nvSpPr>
        <p:spPr>
          <a:xfrm>
            <a:off x="539552" y="2132856"/>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5"/>
          <p:cNvSpPr>
            <a:spLocks noGrp="1"/>
          </p:cNvSpPr>
          <p:nvPr>
            <p:ph type="title"/>
          </p:nvPr>
        </p:nvSpPr>
        <p:spPr/>
        <p:txBody>
          <a:bodyPr/>
          <a:lstStyle/>
          <a:p>
            <a:r>
              <a:rPr lang="en-GB" dirty="0" smtClean="0"/>
              <a:t>Outline</a:t>
            </a:r>
            <a:endParaRPr lang="en-GB" dirty="0"/>
          </a:p>
        </p:txBody>
      </p:sp>
    </p:spTree>
    <p:extLst>
      <p:ext uri="{BB962C8B-B14F-4D97-AF65-F5344CB8AC3E}">
        <p14:creationId xmlns:p14="http://schemas.microsoft.com/office/powerpoint/2010/main" val="181845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A1FE66-8DC6-B342-AC0E-2EF65E526CC6}"/>
              </a:ext>
            </a:extLst>
          </p:cNvPr>
          <p:cNvSpPr>
            <a:spLocks noGrp="1"/>
          </p:cNvSpPr>
          <p:nvPr>
            <p:ph type="title"/>
          </p:nvPr>
        </p:nvSpPr>
        <p:spPr>
          <a:xfrm>
            <a:off x="457200" y="188640"/>
            <a:ext cx="7139136" cy="1143000"/>
          </a:xfrm>
        </p:spPr>
        <p:txBody>
          <a:bodyPr/>
          <a:lstStyle/>
          <a:p>
            <a:r>
              <a:rPr lang="en-US" dirty="0" smtClean="0"/>
              <a:t>Construction is 45</a:t>
            </a:r>
            <a:r>
              <a:rPr lang="en-US" dirty="0"/>
              <a:t>% complete relative to </a:t>
            </a:r>
            <a:r>
              <a:rPr lang="en-US" dirty="0" smtClean="0"/>
              <a:t>the </a:t>
            </a:r>
            <a:r>
              <a:rPr lang="en-US" dirty="0"/>
              <a:t>current baseline plan</a:t>
            </a:r>
          </a:p>
        </p:txBody>
      </p:sp>
      <p:sp>
        <p:nvSpPr>
          <p:cNvPr id="4" name="Slide Number Placeholder 3">
            <a:extLst>
              <a:ext uri="{FF2B5EF4-FFF2-40B4-BE49-F238E27FC236}">
                <a16:creationId xmlns:a16="http://schemas.microsoft.com/office/drawing/2014/main" id="{57A2A799-F84F-AD4C-8417-06C9690C3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FD53AE35-1ADD-9246-A935-A31CA8FB1B3A}"/>
              </a:ext>
            </a:extLst>
          </p:cNvPr>
          <p:cNvPicPr>
            <a:picLocks noChangeAspect="1"/>
          </p:cNvPicPr>
          <p:nvPr/>
        </p:nvPicPr>
        <p:blipFill>
          <a:blip r:embed="rId2"/>
          <a:stretch>
            <a:fillRect/>
          </a:stretch>
        </p:blipFill>
        <p:spPr>
          <a:xfrm>
            <a:off x="894627" y="1268760"/>
            <a:ext cx="7349781" cy="3744416"/>
          </a:xfrm>
          <a:prstGeom prst="rect">
            <a:avLst/>
          </a:prstGeom>
        </p:spPr>
      </p:pic>
      <p:sp>
        <p:nvSpPr>
          <p:cNvPr id="6" name="Rectangle 5">
            <a:extLst>
              <a:ext uri="{FF2B5EF4-FFF2-40B4-BE49-F238E27FC236}">
                <a16:creationId xmlns:a16="http://schemas.microsoft.com/office/drawing/2014/main" id="{7C3D76D5-98B0-2947-B565-442E786FE66E}"/>
              </a:ext>
            </a:extLst>
          </p:cNvPr>
          <p:cNvSpPr/>
          <p:nvPr/>
        </p:nvSpPr>
        <p:spPr>
          <a:xfrm>
            <a:off x="611560" y="5085184"/>
            <a:ext cx="7992888" cy="1646605"/>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Schedule performance: Few months delay shown in schedule variance and some delay incorporated in baseline changes (total of ~ 12 months); anticipate further large delays - main subject of this review</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Cost performance: Good CPI, but already captured significant cost growth in the baseline (58 M€ since 2013) and foresee large cost increases for future work (ref. Completion of Construction Report reviewed at last Annual Review)</a:t>
            </a:r>
          </a:p>
        </p:txBody>
      </p:sp>
    </p:spTree>
    <p:extLst>
      <p:ext uri="{BB962C8B-B14F-4D97-AF65-F5344CB8AC3E}">
        <p14:creationId xmlns:p14="http://schemas.microsoft.com/office/powerpoint/2010/main" val="1622834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A58DA-C139-E148-9A73-DDA2FDF404AE}"/>
              </a:ext>
            </a:extLst>
          </p:cNvPr>
          <p:cNvSpPr>
            <a:spLocks noGrp="1"/>
          </p:cNvSpPr>
          <p:nvPr>
            <p:ph type="title"/>
          </p:nvPr>
        </p:nvSpPr>
        <p:spPr/>
        <p:txBody>
          <a:bodyPr/>
          <a:lstStyle/>
          <a:p>
            <a:r>
              <a:rPr lang="en-US" dirty="0"/>
              <a:t>Background</a:t>
            </a:r>
          </a:p>
        </p:txBody>
      </p:sp>
      <p:sp>
        <p:nvSpPr>
          <p:cNvPr id="3" name="Content Placeholder 2">
            <a:extLst>
              <a:ext uri="{FF2B5EF4-FFF2-40B4-BE49-F238E27FC236}">
                <a16:creationId xmlns:a16="http://schemas.microsoft.com/office/drawing/2014/main" id="{36088893-B121-6F47-9895-C3019A5BD5A8}"/>
              </a:ext>
            </a:extLst>
          </p:cNvPr>
          <p:cNvSpPr>
            <a:spLocks noGrp="1"/>
          </p:cNvSpPr>
          <p:nvPr>
            <p:ph idx="1"/>
          </p:nvPr>
        </p:nvSpPr>
        <p:spPr>
          <a:xfrm>
            <a:off x="457200" y="1600200"/>
            <a:ext cx="8229600" cy="4925144"/>
          </a:xfrm>
        </p:spPr>
        <p:txBody>
          <a:bodyPr>
            <a:normAutofit fontScale="85000" lnSpcReduction="10000"/>
          </a:bodyPr>
          <a:lstStyle/>
          <a:p>
            <a:r>
              <a:rPr lang="en-GB" dirty="0"/>
              <a:t>Since establishing the baseline in 2013, we encountered large cost and schedule impacts from ratcheting of radiation safety requirements in aftermath of the Fukushima seismic event and concern over antagonistic threats</a:t>
            </a:r>
          </a:p>
          <a:p>
            <a:pPr lvl="1"/>
            <a:r>
              <a:rPr lang="en-GB" dirty="0"/>
              <a:t>145 M€ cost increase (baseline + forecast changes) identified in ‘Report to European Spallation Source ERIC Council on Completion of Construction</a:t>
            </a:r>
            <a:r>
              <a:rPr lang="en-GB" dirty="0" smtClean="0"/>
              <a:t>’</a:t>
            </a:r>
          </a:p>
          <a:p>
            <a:pPr marL="457200" lvl="1" indent="0">
              <a:buNone/>
            </a:pPr>
            <a:endParaRPr lang="en-GB" dirty="0"/>
          </a:p>
          <a:p>
            <a:r>
              <a:rPr lang="en-GB" dirty="0"/>
              <a:t>ESS management is working closely with the ESS Council to secure adequate budget</a:t>
            </a:r>
          </a:p>
          <a:p>
            <a:endParaRPr lang="en-GB" dirty="0"/>
          </a:p>
          <a:p>
            <a:r>
              <a:rPr lang="en-GB" dirty="0"/>
              <a:t>We have also focused attention on completing the construction project scope with minimal delay in early science</a:t>
            </a:r>
          </a:p>
        </p:txBody>
      </p:sp>
      <p:sp>
        <p:nvSpPr>
          <p:cNvPr id="4" name="Slide Number Placeholder 3">
            <a:extLst>
              <a:ext uri="{FF2B5EF4-FFF2-40B4-BE49-F238E27FC236}">
                <a16:creationId xmlns:a16="http://schemas.microsoft.com/office/drawing/2014/main" id="{7A0790A7-07FE-E54A-9904-49EE36DFF93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75441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EBF0F-894C-DD43-BE55-B6D3FF394EF9}"/>
              </a:ext>
            </a:extLst>
          </p:cNvPr>
          <p:cNvSpPr>
            <a:spLocks noGrp="1"/>
          </p:cNvSpPr>
          <p:nvPr>
            <p:ph type="title"/>
          </p:nvPr>
        </p:nvSpPr>
        <p:spPr/>
        <p:txBody>
          <a:bodyPr/>
          <a:lstStyle/>
          <a:p>
            <a:r>
              <a:rPr lang="en-US" dirty="0"/>
              <a:t>Addressing the Schedule</a:t>
            </a:r>
          </a:p>
        </p:txBody>
      </p:sp>
      <p:sp>
        <p:nvSpPr>
          <p:cNvPr id="3" name="Content Placeholder 2">
            <a:extLst>
              <a:ext uri="{FF2B5EF4-FFF2-40B4-BE49-F238E27FC236}">
                <a16:creationId xmlns:a16="http://schemas.microsoft.com/office/drawing/2014/main" id="{EBCF4A50-E972-6D40-BA50-AE4D686C8A7E}"/>
              </a:ext>
            </a:extLst>
          </p:cNvPr>
          <p:cNvSpPr>
            <a:spLocks noGrp="1"/>
          </p:cNvSpPr>
          <p:nvPr>
            <p:ph idx="1"/>
          </p:nvPr>
        </p:nvSpPr>
        <p:spPr>
          <a:xfrm>
            <a:off x="457200" y="1600200"/>
            <a:ext cx="8229600" cy="4997152"/>
          </a:xfrm>
        </p:spPr>
        <p:txBody>
          <a:bodyPr>
            <a:normAutofit fontScale="77500" lnSpcReduction="20000"/>
          </a:bodyPr>
          <a:lstStyle/>
          <a:p>
            <a:r>
              <a:rPr lang="en-GB" dirty="0"/>
              <a:t>Original baseline was established in 2013</a:t>
            </a:r>
          </a:p>
          <a:p>
            <a:pPr lvl="1"/>
            <a:r>
              <a:rPr lang="en-GB" dirty="0"/>
              <a:t>Well before completing preliminary design for most systems </a:t>
            </a:r>
          </a:p>
          <a:p>
            <a:pPr lvl="1"/>
            <a:r>
              <a:rPr lang="en-GB" dirty="0"/>
              <a:t>Only a few In-Kind partnerships in place</a:t>
            </a:r>
          </a:p>
          <a:p>
            <a:pPr lvl="1"/>
            <a:r>
              <a:rPr lang="en-GB" dirty="0"/>
              <a:t>Unaware of eventual ratcheting of requirements for Target Building</a:t>
            </a:r>
          </a:p>
          <a:p>
            <a:pPr lvl="1"/>
            <a:endParaRPr lang="en-GB" dirty="0"/>
          </a:p>
          <a:p>
            <a:r>
              <a:rPr lang="en-GB" dirty="0"/>
              <a:t>We have now reached a point where:</a:t>
            </a:r>
          </a:p>
          <a:p>
            <a:pPr lvl="1"/>
            <a:r>
              <a:rPr lang="en-GB" dirty="0"/>
              <a:t>the detailed scope, requirements, and method of accomplishment are better understood</a:t>
            </a:r>
          </a:p>
          <a:p>
            <a:pPr lvl="1"/>
            <a:r>
              <a:rPr lang="en-GB" dirty="0"/>
              <a:t>in-kind partnerships are established</a:t>
            </a:r>
          </a:p>
          <a:p>
            <a:pPr lvl="1"/>
            <a:r>
              <a:rPr lang="en-GB" dirty="0"/>
              <a:t>contracts with many of our key commercially supplied scope elements are in-place, and</a:t>
            </a:r>
          </a:p>
          <a:p>
            <a:pPr lvl="1"/>
            <a:r>
              <a:rPr lang="en-GB" dirty="0"/>
              <a:t>the uncertainty related to designing the buildings to meet regulatory requirements is nearly behind us</a:t>
            </a:r>
          </a:p>
          <a:p>
            <a:pPr lvl="1"/>
            <a:endParaRPr lang="en-GB" dirty="0"/>
          </a:p>
          <a:p>
            <a:r>
              <a:rPr lang="en-GB" dirty="0"/>
              <a:t>Therefore, we are proposing a new baseline plan to help us manage and track the work going forward</a:t>
            </a:r>
          </a:p>
          <a:p>
            <a:pPr lvl="1"/>
            <a:r>
              <a:rPr lang="en-GB" u="sng" dirty="0"/>
              <a:t>Reviewing the proposed re-baseline is the purpose of </a:t>
            </a:r>
            <a:r>
              <a:rPr lang="en-GB" u="sng" dirty="0" smtClean="0"/>
              <a:t>next week </a:t>
            </a:r>
            <a:r>
              <a:rPr lang="en-GB" u="sng" dirty="0"/>
              <a:t>review</a:t>
            </a:r>
            <a:endParaRPr lang="en-US" u="sng" dirty="0"/>
          </a:p>
          <a:p>
            <a:endParaRPr lang="en-US" dirty="0"/>
          </a:p>
        </p:txBody>
      </p:sp>
      <p:sp>
        <p:nvSpPr>
          <p:cNvPr id="4" name="Slide Number Placeholder 3">
            <a:extLst>
              <a:ext uri="{FF2B5EF4-FFF2-40B4-BE49-F238E27FC236}">
                <a16:creationId xmlns:a16="http://schemas.microsoft.com/office/drawing/2014/main" id="{CC817E5E-5AD8-8C4C-8143-144CB391DA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713988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6265"/>
            <a:ext cx="7139136" cy="1361373"/>
          </a:xfrm>
        </p:spPr>
        <p:txBody>
          <a:bodyPr/>
          <a:lstStyle/>
          <a:p>
            <a:r>
              <a:rPr lang="en-GB" dirty="0" smtClean="0"/>
              <a:t>Re-baselined Schedule</a:t>
            </a:r>
            <a:br>
              <a:rPr lang="en-GB" dirty="0" smtClean="0"/>
            </a:br>
            <a:r>
              <a:rPr lang="en-GB" dirty="0" smtClean="0"/>
              <a:t>(under review next week)</a:t>
            </a:r>
            <a:endParaRPr lang="en-GB" dirty="0"/>
          </a:p>
        </p:txBody>
      </p:sp>
      <p:sp>
        <p:nvSpPr>
          <p:cNvPr id="11" name="Rectangle 10"/>
          <p:cNvSpPr/>
          <p:nvPr/>
        </p:nvSpPr>
        <p:spPr>
          <a:xfrm>
            <a:off x="395536" y="2808182"/>
            <a:ext cx="3705746" cy="40373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Accelerator + ICS</a:t>
            </a:r>
          </a:p>
        </p:txBody>
      </p:sp>
      <p:sp>
        <p:nvSpPr>
          <p:cNvPr id="24" name="Rectangle 23"/>
          <p:cNvSpPr/>
          <p:nvPr/>
        </p:nvSpPr>
        <p:spPr>
          <a:xfrm>
            <a:off x="394810" y="4162422"/>
            <a:ext cx="4786790" cy="393210"/>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CF + Target + NSS (Bunker+TBL) + ICS</a:t>
            </a:r>
          </a:p>
        </p:txBody>
      </p:sp>
      <p:sp>
        <p:nvSpPr>
          <p:cNvPr id="18" name="Right Brace 17"/>
          <p:cNvSpPr/>
          <p:nvPr/>
        </p:nvSpPr>
        <p:spPr>
          <a:xfrm rot="5400000">
            <a:off x="4569637" y="3104662"/>
            <a:ext cx="183456" cy="11201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9" name="Group 38">
            <a:extLst>
              <a:ext uri="{FF2B5EF4-FFF2-40B4-BE49-F238E27FC236}">
                <a16:creationId xmlns:a16="http://schemas.microsoft.com/office/drawing/2014/main" id="{02388C73-E991-3A46-A5A6-4AAA2A127D66}"/>
              </a:ext>
            </a:extLst>
          </p:cNvPr>
          <p:cNvGrpSpPr/>
          <p:nvPr/>
        </p:nvGrpSpPr>
        <p:grpSpPr>
          <a:xfrm>
            <a:off x="395536" y="1447800"/>
            <a:ext cx="8496944" cy="256222"/>
            <a:chOff x="3947204" y="1484784"/>
            <a:chExt cx="6313428" cy="360040"/>
          </a:xfrm>
        </p:grpSpPr>
        <p:sp>
          <p:nvSpPr>
            <p:cNvPr id="43" name="Rectangle 42">
              <a:extLst>
                <a:ext uri="{FF2B5EF4-FFF2-40B4-BE49-F238E27FC236}">
                  <a16:creationId xmlns:a16="http://schemas.microsoft.com/office/drawing/2014/main" id="{60520E45-9C88-8B48-8BB0-8CE4AFD5EF98}"/>
                </a:ext>
              </a:extLst>
            </p:cNvPr>
            <p:cNvSpPr/>
            <p:nvPr/>
          </p:nvSpPr>
          <p:spPr>
            <a:xfrm>
              <a:off x="3947204"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2018</a:t>
              </a:r>
            </a:p>
          </p:txBody>
        </p:sp>
        <p:sp>
          <p:nvSpPr>
            <p:cNvPr id="44" name="Rectangle 43">
              <a:extLst>
                <a:ext uri="{FF2B5EF4-FFF2-40B4-BE49-F238E27FC236}">
                  <a16:creationId xmlns:a16="http://schemas.microsoft.com/office/drawing/2014/main" id="{547E711C-708F-2342-9278-FA900265C7A4}"/>
                </a:ext>
              </a:extLst>
            </p:cNvPr>
            <p:cNvSpPr/>
            <p:nvPr/>
          </p:nvSpPr>
          <p:spPr>
            <a:xfrm>
              <a:off x="4739292"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2019</a:t>
              </a:r>
            </a:p>
          </p:txBody>
        </p:sp>
        <p:sp>
          <p:nvSpPr>
            <p:cNvPr id="45" name="Rectangle 44">
              <a:extLst>
                <a:ext uri="{FF2B5EF4-FFF2-40B4-BE49-F238E27FC236}">
                  <a16:creationId xmlns:a16="http://schemas.microsoft.com/office/drawing/2014/main" id="{5A7338E9-D599-2C4B-871E-3A22427D7CAB}"/>
                </a:ext>
              </a:extLst>
            </p:cNvPr>
            <p:cNvSpPr/>
            <p:nvPr/>
          </p:nvSpPr>
          <p:spPr>
            <a:xfrm>
              <a:off x="5531380"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2020</a:t>
              </a:r>
            </a:p>
          </p:txBody>
        </p:sp>
        <p:sp>
          <p:nvSpPr>
            <p:cNvPr id="46" name="Rectangle 45">
              <a:extLst>
                <a:ext uri="{FF2B5EF4-FFF2-40B4-BE49-F238E27FC236}">
                  <a16:creationId xmlns:a16="http://schemas.microsoft.com/office/drawing/2014/main" id="{87D5A4D4-A84C-A044-B4A0-D9EC7D6B127D}"/>
                </a:ext>
              </a:extLst>
            </p:cNvPr>
            <p:cNvSpPr/>
            <p:nvPr/>
          </p:nvSpPr>
          <p:spPr>
            <a:xfrm>
              <a:off x="63234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2021</a:t>
              </a:r>
            </a:p>
          </p:txBody>
        </p:sp>
        <p:sp>
          <p:nvSpPr>
            <p:cNvPr id="47" name="Rectangle 46">
              <a:extLst>
                <a:ext uri="{FF2B5EF4-FFF2-40B4-BE49-F238E27FC236}">
                  <a16:creationId xmlns:a16="http://schemas.microsoft.com/office/drawing/2014/main" id="{A5A31C87-962A-824B-A055-16D9087532AB}"/>
                </a:ext>
              </a:extLst>
            </p:cNvPr>
            <p:cNvSpPr/>
            <p:nvPr/>
          </p:nvSpPr>
          <p:spPr>
            <a:xfrm>
              <a:off x="71155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2022</a:t>
              </a:r>
            </a:p>
          </p:txBody>
        </p:sp>
        <p:sp>
          <p:nvSpPr>
            <p:cNvPr id="48" name="Rectangle 47">
              <a:extLst>
                <a:ext uri="{FF2B5EF4-FFF2-40B4-BE49-F238E27FC236}">
                  <a16:creationId xmlns:a16="http://schemas.microsoft.com/office/drawing/2014/main" id="{60932C98-3928-F24A-8BC4-C25786B9D7BD}"/>
                </a:ext>
              </a:extLst>
            </p:cNvPr>
            <p:cNvSpPr/>
            <p:nvPr/>
          </p:nvSpPr>
          <p:spPr>
            <a:xfrm>
              <a:off x="78843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2023</a:t>
              </a:r>
            </a:p>
          </p:txBody>
        </p:sp>
        <p:sp>
          <p:nvSpPr>
            <p:cNvPr id="49" name="Rectangle 48">
              <a:extLst>
                <a:ext uri="{FF2B5EF4-FFF2-40B4-BE49-F238E27FC236}">
                  <a16:creationId xmlns:a16="http://schemas.microsoft.com/office/drawing/2014/main" id="{0F5AE180-E445-0F46-99CF-8575735442F3}"/>
                </a:ext>
              </a:extLst>
            </p:cNvPr>
            <p:cNvSpPr/>
            <p:nvPr/>
          </p:nvSpPr>
          <p:spPr>
            <a:xfrm>
              <a:off x="86764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2024</a:t>
              </a:r>
            </a:p>
          </p:txBody>
        </p:sp>
        <p:sp>
          <p:nvSpPr>
            <p:cNvPr id="50" name="Rectangle 49">
              <a:extLst>
                <a:ext uri="{FF2B5EF4-FFF2-40B4-BE49-F238E27FC236}">
                  <a16:creationId xmlns:a16="http://schemas.microsoft.com/office/drawing/2014/main" id="{CB77CE49-3FF7-3844-842E-29A69A254A4B}"/>
                </a:ext>
              </a:extLst>
            </p:cNvPr>
            <p:cNvSpPr/>
            <p:nvPr/>
          </p:nvSpPr>
          <p:spPr>
            <a:xfrm>
              <a:off x="9468544" y="1484784"/>
              <a:ext cx="792088" cy="360040"/>
            </a:xfrm>
            <a:prstGeom prst="rect">
              <a:avLst/>
            </a:prstGeom>
            <a:solidFill>
              <a:schemeClr val="tx2">
                <a:lumMod val="20000"/>
                <a:lumOff val="80000"/>
              </a:schemeClr>
            </a:solidFill>
            <a:ln>
              <a:solidFill>
                <a:srgbClr val="4F81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2025</a:t>
              </a:r>
            </a:p>
          </p:txBody>
        </p:sp>
      </p:grpSp>
      <p:sp>
        <p:nvSpPr>
          <p:cNvPr id="51" name="Diamond 50">
            <a:extLst>
              <a:ext uri="{FF2B5EF4-FFF2-40B4-BE49-F238E27FC236}">
                <a16:creationId xmlns:a16="http://schemas.microsoft.com/office/drawing/2014/main" id="{5E8441DE-FE85-454D-A8EE-A2B195644139}"/>
              </a:ext>
            </a:extLst>
          </p:cNvPr>
          <p:cNvSpPr/>
          <p:nvPr/>
        </p:nvSpPr>
        <p:spPr>
          <a:xfrm>
            <a:off x="3661619"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F09F33A9-B1CC-E147-B51B-236E8930D924}"/>
              </a:ext>
            </a:extLst>
          </p:cNvPr>
          <p:cNvSpPr txBox="1"/>
          <p:nvPr/>
        </p:nvSpPr>
        <p:spPr>
          <a:xfrm>
            <a:off x="1988327" y="3212976"/>
            <a:ext cx="17195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Beam on Dump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(570 MeV)</a:t>
            </a:r>
          </a:p>
        </p:txBody>
      </p:sp>
      <p:sp>
        <p:nvSpPr>
          <p:cNvPr id="9" name="TextBox 8">
            <a:extLst>
              <a:ext uri="{FF2B5EF4-FFF2-40B4-BE49-F238E27FC236}">
                <a16:creationId xmlns:a16="http://schemas.microsoft.com/office/drawing/2014/main" id="{E6EDDAF6-282A-5B4F-8B83-21689E3423D5}"/>
              </a:ext>
            </a:extLst>
          </p:cNvPr>
          <p:cNvSpPr txBox="1"/>
          <p:nvPr/>
        </p:nvSpPr>
        <p:spPr>
          <a:xfrm>
            <a:off x="3347863" y="3707740"/>
            <a:ext cx="441371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Accelerator Schedule Float to BOT</a:t>
            </a:r>
          </a:p>
        </p:txBody>
      </p:sp>
      <p:sp>
        <p:nvSpPr>
          <p:cNvPr id="52" name="Diamond 51">
            <a:extLst>
              <a:ext uri="{FF2B5EF4-FFF2-40B4-BE49-F238E27FC236}">
                <a16:creationId xmlns:a16="http://schemas.microsoft.com/office/drawing/2014/main" id="{9532FCFB-EC29-0246-A7D2-AE71C4129DF3}"/>
              </a:ext>
            </a:extLst>
          </p:cNvPr>
          <p:cNvSpPr/>
          <p:nvPr/>
        </p:nvSpPr>
        <p:spPr>
          <a:xfrm>
            <a:off x="4021659" y="314096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9CD36F6E-2D78-264E-988E-F1B518B4A21D}"/>
              </a:ext>
            </a:extLst>
          </p:cNvPr>
          <p:cNvSpPr txBox="1"/>
          <p:nvPr/>
        </p:nvSpPr>
        <p:spPr>
          <a:xfrm>
            <a:off x="4307216" y="3220418"/>
            <a:ext cx="185172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Accelerator RBOT</a:t>
            </a:r>
          </a:p>
        </p:txBody>
      </p:sp>
      <p:sp>
        <p:nvSpPr>
          <p:cNvPr id="53" name="Diamond 52">
            <a:extLst>
              <a:ext uri="{FF2B5EF4-FFF2-40B4-BE49-F238E27FC236}">
                <a16:creationId xmlns:a16="http://schemas.microsoft.com/office/drawing/2014/main" id="{17D8785B-E6A5-BD47-83D8-AD3FC20AB138}"/>
              </a:ext>
            </a:extLst>
          </p:cNvPr>
          <p:cNvSpPr/>
          <p:nvPr/>
        </p:nvSpPr>
        <p:spPr>
          <a:xfrm>
            <a:off x="827584"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Diamond 53">
            <a:extLst>
              <a:ext uri="{FF2B5EF4-FFF2-40B4-BE49-F238E27FC236}">
                <a16:creationId xmlns:a16="http://schemas.microsoft.com/office/drawing/2014/main" id="{8BD6A2C4-190B-B344-90CC-F0A78DBC99D5}"/>
              </a:ext>
            </a:extLst>
          </p:cNvPr>
          <p:cNvSpPr/>
          <p:nvPr/>
        </p:nvSpPr>
        <p:spPr>
          <a:xfrm>
            <a:off x="2267744"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Diamond 54">
            <a:extLst>
              <a:ext uri="{FF2B5EF4-FFF2-40B4-BE49-F238E27FC236}">
                <a16:creationId xmlns:a16="http://schemas.microsoft.com/office/drawing/2014/main" id="{CB2BF9DA-4291-9B40-B39E-E2498ABB5B4D}"/>
              </a:ext>
            </a:extLst>
          </p:cNvPr>
          <p:cNvSpPr/>
          <p:nvPr/>
        </p:nvSpPr>
        <p:spPr>
          <a:xfrm>
            <a:off x="2797523"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743B0B5C-E83F-FD4B-A8C2-EDD6398165E7}"/>
              </a:ext>
            </a:extLst>
          </p:cNvPr>
          <p:cNvSpPr txBox="1"/>
          <p:nvPr/>
        </p:nvSpPr>
        <p:spPr>
          <a:xfrm>
            <a:off x="200772" y="1844824"/>
            <a:ext cx="350713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Warm LINAC Commissioning Steps</a:t>
            </a:r>
          </a:p>
        </p:txBody>
      </p:sp>
      <p:sp>
        <p:nvSpPr>
          <p:cNvPr id="13" name="TextBox 12">
            <a:extLst>
              <a:ext uri="{FF2B5EF4-FFF2-40B4-BE49-F238E27FC236}">
                <a16:creationId xmlns:a16="http://schemas.microsoft.com/office/drawing/2014/main" id="{0FA83A02-2D04-A342-B497-4688BF5FD57F}"/>
              </a:ext>
            </a:extLst>
          </p:cNvPr>
          <p:cNvSpPr txBox="1"/>
          <p:nvPr/>
        </p:nvSpPr>
        <p:spPr>
          <a:xfrm>
            <a:off x="4337301" y="1714267"/>
            <a:ext cx="7117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BOT</a:t>
            </a:r>
          </a:p>
        </p:txBody>
      </p:sp>
      <p:sp>
        <p:nvSpPr>
          <p:cNvPr id="59" name="TextBox 58">
            <a:extLst>
              <a:ext uri="{FF2B5EF4-FFF2-40B4-BE49-F238E27FC236}">
                <a16:creationId xmlns:a16="http://schemas.microsoft.com/office/drawing/2014/main" id="{3E09293B-5BB4-334A-85DB-7BC786A9221F}"/>
              </a:ext>
            </a:extLst>
          </p:cNvPr>
          <p:cNvSpPr txBox="1"/>
          <p:nvPr/>
        </p:nvSpPr>
        <p:spPr>
          <a:xfrm>
            <a:off x="5724128" y="1700808"/>
            <a:ext cx="90281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SOUP</a:t>
            </a:r>
          </a:p>
        </p:txBody>
      </p:sp>
      <p:sp>
        <p:nvSpPr>
          <p:cNvPr id="60" name="TextBox 59">
            <a:extLst>
              <a:ext uri="{FF2B5EF4-FFF2-40B4-BE49-F238E27FC236}">
                <a16:creationId xmlns:a16="http://schemas.microsoft.com/office/drawing/2014/main" id="{39970D6E-3217-224D-A3D2-5D9CC9A104AA}"/>
              </a:ext>
            </a:extLst>
          </p:cNvPr>
          <p:cNvSpPr txBox="1"/>
          <p:nvPr/>
        </p:nvSpPr>
        <p:spPr>
          <a:xfrm>
            <a:off x="8127869" y="1974031"/>
            <a:ext cx="701987"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a:ea typeface="+mn-ea"/>
                <a:cs typeface="+mn-cs"/>
              </a:rPr>
              <a:t>EOC</a:t>
            </a:r>
          </a:p>
        </p:txBody>
      </p:sp>
      <p:sp>
        <p:nvSpPr>
          <p:cNvPr id="23" name="4-Point Star 22">
            <a:extLst>
              <a:ext uri="{FF2B5EF4-FFF2-40B4-BE49-F238E27FC236}">
                <a16:creationId xmlns:a16="http://schemas.microsoft.com/office/drawing/2014/main" id="{55318053-B1AB-7C4A-BB7D-558287045189}"/>
              </a:ext>
            </a:extLst>
          </p:cNvPr>
          <p:cNvSpPr/>
          <p:nvPr/>
        </p:nvSpPr>
        <p:spPr>
          <a:xfrm>
            <a:off x="4986349" y="1795383"/>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4-Point Star 61">
            <a:extLst>
              <a:ext uri="{FF2B5EF4-FFF2-40B4-BE49-F238E27FC236}">
                <a16:creationId xmlns:a16="http://schemas.microsoft.com/office/drawing/2014/main" id="{0D9B7E53-D33B-F04D-8681-1D9A42B5565F}"/>
              </a:ext>
            </a:extLst>
          </p:cNvPr>
          <p:cNvSpPr/>
          <p:nvPr/>
        </p:nvSpPr>
        <p:spPr>
          <a:xfrm>
            <a:off x="8633900" y="1795383"/>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Diamond 62">
            <a:extLst>
              <a:ext uri="{FF2B5EF4-FFF2-40B4-BE49-F238E27FC236}">
                <a16:creationId xmlns:a16="http://schemas.microsoft.com/office/drawing/2014/main" id="{61BE28C4-D7F0-0C4B-9CCF-A9C7CB166DFC}"/>
              </a:ext>
            </a:extLst>
          </p:cNvPr>
          <p:cNvSpPr/>
          <p:nvPr/>
        </p:nvSpPr>
        <p:spPr>
          <a:xfrm>
            <a:off x="2221459"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Diamond 67">
            <a:extLst>
              <a:ext uri="{FF2B5EF4-FFF2-40B4-BE49-F238E27FC236}">
                <a16:creationId xmlns:a16="http://schemas.microsoft.com/office/drawing/2014/main" id="{E06C357B-3447-894A-9DD6-8B7DD513BFF4}"/>
              </a:ext>
            </a:extLst>
          </p:cNvPr>
          <p:cNvSpPr/>
          <p:nvPr/>
        </p:nvSpPr>
        <p:spPr>
          <a:xfrm>
            <a:off x="4813747"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DE788C30-A05F-BB42-A528-81C6193E0A77}"/>
              </a:ext>
            </a:extLst>
          </p:cNvPr>
          <p:cNvSpPr txBox="1"/>
          <p:nvPr/>
        </p:nvSpPr>
        <p:spPr>
          <a:xfrm>
            <a:off x="179512" y="4562835"/>
            <a:ext cx="21225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Access for Monolith Installation</a:t>
            </a:r>
          </a:p>
        </p:txBody>
      </p:sp>
      <p:sp>
        <p:nvSpPr>
          <p:cNvPr id="71" name="TextBox 70">
            <a:extLst>
              <a:ext uri="{FF2B5EF4-FFF2-40B4-BE49-F238E27FC236}">
                <a16:creationId xmlns:a16="http://schemas.microsoft.com/office/drawing/2014/main" id="{43A4A6C7-D046-8B4E-BB76-63750FBB3A2E}"/>
              </a:ext>
            </a:extLst>
          </p:cNvPr>
          <p:cNvSpPr txBox="1"/>
          <p:nvPr/>
        </p:nvSpPr>
        <p:spPr>
          <a:xfrm>
            <a:off x="3347864" y="4582869"/>
            <a:ext cx="1436819" cy="381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Target RBOT</a:t>
            </a:r>
          </a:p>
        </p:txBody>
      </p:sp>
      <p:sp>
        <p:nvSpPr>
          <p:cNvPr id="72" name="Diamond 71">
            <a:extLst>
              <a:ext uri="{FF2B5EF4-FFF2-40B4-BE49-F238E27FC236}">
                <a16:creationId xmlns:a16="http://schemas.microsoft.com/office/drawing/2014/main" id="{00F05CB9-0778-E646-B615-D820A3C20AE7}"/>
              </a:ext>
            </a:extLst>
          </p:cNvPr>
          <p:cNvSpPr/>
          <p:nvPr/>
        </p:nvSpPr>
        <p:spPr>
          <a:xfrm>
            <a:off x="5101779" y="455006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TextBox 72">
            <a:extLst>
              <a:ext uri="{FF2B5EF4-FFF2-40B4-BE49-F238E27FC236}">
                <a16:creationId xmlns:a16="http://schemas.microsoft.com/office/drawing/2014/main" id="{8AA908F3-A84A-9745-A139-612E332502E7}"/>
              </a:ext>
            </a:extLst>
          </p:cNvPr>
          <p:cNvSpPr txBox="1"/>
          <p:nvPr/>
        </p:nvSpPr>
        <p:spPr>
          <a:xfrm>
            <a:off x="5148064" y="4334037"/>
            <a:ext cx="211814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Bunker and Test Beam Line RBOT</a:t>
            </a:r>
          </a:p>
        </p:txBody>
      </p:sp>
      <p:sp>
        <p:nvSpPr>
          <p:cNvPr id="74" name="Rectangle 73">
            <a:extLst>
              <a:ext uri="{FF2B5EF4-FFF2-40B4-BE49-F238E27FC236}">
                <a16:creationId xmlns:a16="http://schemas.microsoft.com/office/drawing/2014/main" id="{AA1AC354-CD9B-5643-942A-C31E52C09418}"/>
              </a:ext>
            </a:extLst>
          </p:cNvPr>
          <p:cNvSpPr/>
          <p:nvPr/>
        </p:nvSpPr>
        <p:spPr>
          <a:xfrm>
            <a:off x="405573" y="5504831"/>
            <a:ext cx="8509827" cy="424297"/>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white"/>
                </a:solidFill>
                <a:effectLst/>
                <a:uLnTx/>
                <a:uFillTx/>
                <a:latin typeface="Calibri"/>
                <a:ea typeface="+mn-ea"/>
                <a:cs typeface="+mn-cs"/>
              </a:rPr>
              <a:t>NSS Instruments + ICS</a:t>
            </a:r>
          </a:p>
        </p:txBody>
      </p:sp>
      <p:sp>
        <p:nvSpPr>
          <p:cNvPr id="80" name="Diamond 79">
            <a:extLst>
              <a:ext uri="{FF2B5EF4-FFF2-40B4-BE49-F238E27FC236}">
                <a16:creationId xmlns:a16="http://schemas.microsoft.com/office/drawing/2014/main" id="{906F7DC3-E275-7148-9558-DCC1AA2F4E7D}"/>
              </a:ext>
            </a:extLst>
          </p:cNvPr>
          <p:cNvSpPr/>
          <p:nvPr/>
        </p:nvSpPr>
        <p:spPr>
          <a:xfrm>
            <a:off x="5126297"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TextBox 83">
            <a:extLst>
              <a:ext uri="{FF2B5EF4-FFF2-40B4-BE49-F238E27FC236}">
                <a16:creationId xmlns:a16="http://schemas.microsoft.com/office/drawing/2014/main" id="{440E5666-194F-014D-8870-F09CBFA7DA93}"/>
              </a:ext>
            </a:extLst>
          </p:cNvPr>
          <p:cNvSpPr txBox="1"/>
          <p:nvPr/>
        </p:nvSpPr>
        <p:spPr>
          <a:xfrm>
            <a:off x="3856426" y="6239053"/>
            <a:ext cx="273004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Start beam commissioning for 1st Instruments</a:t>
            </a:r>
          </a:p>
        </p:txBody>
      </p:sp>
      <p:sp>
        <p:nvSpPr>
          <p:cNvPr id="85" name="Diamond 84">
            <a:extLst>
              <a:ext uri="{FF2B5EF4-FFF2-40B4-BE49-F238E27FC236}">
                <a16:creationId xmlns:a16="http://schemas.microsoft.com/office/drawing/2014/main" id="{59C6BD5D-DAF6-874E-A94F-5F26C33446B9}"/>
              </a:ext>
            </a:extLst>
          </p:cNvPr>
          <p:cNvSpPr/>
          <p:nvPr/>
        </p:nvSpPr>
        <p:spPr>
          <a:xfrm>
            <a:off x="8820249" y="510835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Diamond 85">
            <a:extLst>
              <a:ext uri="{FF2B5EF4-FFF2-40B4-BE49-F238E27FC236}">
                <a16:creationId xmlns:a16="http://schemas.microsoft.com/office/drawing/2014/main" id="{6B9206AA-49D5-664B-8730-D504E897731B}"/>
              </a:ext>
            </a:extLst>
          </p:cNvPr>
          <p:cNvSpPr/>
          <p:nvPr/>
        </p:nvSpPr>
        <p:spPr>
          <a:xfrm>
            <a:off x="6591499"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TextBox 86">
            <a:extLst>
              <a:ext uri="{FF2B5EF4-FFF2-40B4-BE49-F238E27FC236}">
                <a16:creationId xmlns:a16="http://schemas.microsoft.com/office/drawing/2014/main" id="{045244FE-B0F5-0644-A5EB-2F8E51CB3E53}"/>
              </a:ext>
            </a:extLst>
          </p:cNvPr>
          <p:cNvSpPr txBox="1"/>
          <p:nvPr/>
        </p:nvSpPr>
        <p:spPr>
          <a:xfrm>
            <a:off x="5725705" y="4922693"/>
            <a:ext cx="320121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15</a:t>
            </a:r>
            <a:r>
              <a:rPr kumimoji="0" lang="en-GB" sz="1800" b="0" i="0" u="none" strike="noStrike" kern="1200" cap="none" spc="0" normalizeH="0" baseline="30000" noProof="0">
                <a:ln>
                  <a:noFill/>
                </a:ln>
                <a:solidFill>
                  <a:prstClr val="black"/>
                </a:solidFill>
                <a:effectLst/>
                <a:uLnTx/>
                <a:uFillTx/>
                <a:latin typeface="Calibri"/>
                <a:ea typeface="+mn-ea"/>
                <a:cs typeface="+mn-cs"/>
              </a:rPr>
              <a:t>th</a:t>
            </a:r>
            <a:r>
              <a:rPr kumimoji="0" lang="en-GB" sz="1800" b="0" i="0" u="none" strike="noStrike" kern="1200" cap="none" spc="0" normalizeH="0" baseline="0" noProof="0">
                <a:ln>
                  <a:noFill/>
                </a:ln>
                <a:solidFill>
                  <a:prstClr val="black"/>
                </a:solidFill>
                <a:effectLst/>
                <a:uLnTx/>
                <a:uFillTx/>
                <a:latin typeface="Calibri"/>
                <a:ea typeface="+mn-ea"/>
                <a:cs typeface="+mn-cs"/>
              </a:rPr>
              <a:t> Instrument Complete (Ready for hot commissioning)</a:t>
            </a:r>
          </a:p>
        </p:txBody>
      </p:sp>
      <p:sp>
        <p:nvSpPr>
          <p:cNvPr id="89" name="Diamond 88">
            <a:extLst>
              <a:ext uri="{FF2B5EF4-FFF2-40B4-BE49-F238E27FC236}">
                <a16:creationId xmlns:a16="http://schemas.microsoft.com/office/drawing/2014/main" id="{07D80071-9CFF-9744-A22A-DC5CBF4539F4}"/>
              </a:ext>
            </a:extLst>
          </p:cNvPr>
          <p:cNvSpPr/>
          <p:nvPr/>
        </p:nvSpPr>
        <p:spPr>
          <a:xfrm>
            <a:off x="1958027" y="5835969"/>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Diamond 89">
            <a:extLst>
              <a:ext uri="{FF2B5EF4-FFF2-40B4-BE49-F238E27FC236}">
                <a16:creationId xmlns:a16="http://schemas.microsoft.com/office/drawing/2014/main" id="{0EC1422A-A630-2B4B-9059-08FC826AD294}"/>
              </a:ext>
            </a:extLst>
          </p:cNvPr>
          <p:cNvSpPr/>
          <p:nvPr/>
        </p:nvSpPr>
        <p:spPr>
          <a:xfrm>
            <a:off x="3923928" y="5838571"/>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Diamond 90">
            <a:extLst>
              <a:ext uri="{FF2B5EF4-FFF2-40B4-BE49-F238E27FC236}">
                <a16:creationId xmlns:a16="http://schemas.microsoft.com/office/drawing/2014/main" id="{EF25F498-248B-3045-B96F-E05D8DBB72EF}"/>
              </a:ext>
            </a:extLst>
          </p:cNvPr>
          <p:cNvSpPr/>
          <p:nvPr/>
        </p:nvSpPr>
        <p:spPr>
          <a:xfrm>
            <a:off x="3491880" y="5844304"/>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TextBox 91">
            <a:extLst>
              <a:ext uri="{FF2B5EF4-FFF2-40B4-BE49-F238E27FC236}">
                <a16:creationId xmlns:a16="http://schemas.microsoft.com/office/drawing/2014/main" id="{D3CD0900-9986-8A45-AC55-AF5F4717994C}"/>
              </a:ext>
            </a:extLst>
          </p:cNvPr>
          <p:cNvSpPr txBox="1"/>
          <p:nvPr/>
        </p:nvSpPr>
        <p:spPr>
          <a:xfrm>
            <a:off x="6825283" y="6130786"/>
            <a:ext cx="93629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prstClr val="black"/>
                </a:solidFill>
                <a:effectLst/>
                <a:uLnTx/>
                <a:uFillTx/>
                <a:latin typeface="Calibri"/>
                <a:ea typeface="+mn-ea"/>
                <a:cs typeface="+mn-cs"/>
              </a:rPr>
              <a:t>RSOUP</a:t>
            </a:r>
          </a:p>
        </p:txBody>
      </p:sp>
      <p:sp>
        <p:nvSpPr>
          <p:cNvPr id="93" name="TextBox 92">
            <a:extLst>
              <a:ext uri="{FF2B5EF4-FFF2-40B4-BE49-F238E27FC236}">
                <a16:creationId xmlns:a16="http://schemas.microsoft.com/office/drawing/2014/main" id="{191A4BC9-6191-D94D-98BE-80A57B83F306}"/>
              </a:ext>
            </a:extLst>
          </p:cNvPr>
          <p:cNvSpPr txBox="1"/>
          <p:nvPr/>
        </p:nvSpPr>
        <p:spPr>
          <a:xfrm>
            <a:off x="1347454" y="6165304"/>
            <a:ext cx="238634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Instrument Hall Access for Start of Installation</a:t>
            </a:r>
          </a:p>
        </p:txBody>
      </p:sp>
      <p:cxnSp>
        <p:nvCxnSpPr>
          <p:cNvPr id="4" name="Straight Arrow Connector 3">
            <a:extLst>
              <a:ext uri="{FF2B5EF4-FFF2-40B4-BE49-F238E27FC236}">
                <a16:creationId xmlns:a16="http://schemas.microsoft.com/office/drawing/2014/main" id="{920709AE-C5CC-0D4E-B986-A86CBDAA5EF8}"/>
              </a:ext>
            </a:extLst>
          </p:cNvPr>
          <p:cNvCxnSpPr>
            <a:cxnSpLocks/>
          </p:cNvCxnSpPr>
          <p:nvPr/>
        </p:nvCxnSpPr>
        <p:spPr>
          <a:xfrm flipH="1" flipV="1">
            <a:off x="2153360" y="6121618"/>
            <a:ext cx="387267" cy="789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7C3818F-CFB7-6C4A-87E5-077357CE4969}"/>
              </a:ext>
            </a:extLst>
          </p:cNvPr>
          <p:cNvCxnSpPr>
            <a:cxnSpLocks/>
          </p:cNvCxnSpPr>
          <p:nvPr/>
        </p:nvCxnSpPr>
        <p:spPr>
          <a:xfrm flipV="1">
            <a:off x="2540627" y="5929128"/>
            <a:ext cx="951253" cy="2714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829F0CCA-E784-5941-949F-1CC559507A10}"/>
              </a:ext>
            </a:extLst>
          </p:cNvPr>
          <p:cNvCxnSpPr>
            <a:cxnSpLocks/>
          </p:cNvCxnSpPr>
          <p:nvPr/>
        </p:nvCxnSpPr>
        <p:spPr>
          <a:xfrm flipV="1">
            <a:off x="2484727" y="6021288"/>
            <a:ext cx="1367193" cy="179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5D555DC3-3789-A445-96B4-0988BBC1549F}"/>
              </a:ext>
            </a:extLst>
          </p:cNvPr>
          <p:cNvSpPr/>
          <p:nvPr/>
        </p:nvSpPr>
        <p:spPr>
          <a:xfrm>
            <a:off x="4101282" y="2808182"/>
            <a:ext cx="1156517" cy="424667"/>
          </a:xfrm>
          <a:prstGeom prst="rect">
            <a:avLst/>
          </a:prstGeom>
          <a:solidFill>
            <a:schemeClr val="accent3">
              <a:lumMod val="75000"/>
              <a:alpha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Hi-Beta Install</a:t>
            </a:r>
          </a:p>
        </p:txBody>
      </p:sp>
      <p:sp>
        <p:nvSpPr>
          <p:cNvPr id="64" name="Right Brace 63">
            <a:extLst>
              <a:ext uri="{FF2B5EF4-FFF2-40B4-BE49-F238E27FC236}">
                <a16:creationId xmlns:a16="http://schemas.microsoft.com/office/drawing/2014/main" id="{734024C2-6FDA-8E41-AC0D-5E64C2181D1E}"/>
              </a:ext>
            </a:extLst>
          </p:cNvPr>
          <p:cNvSpPr/>
          <p:nvPr/>
        </p:nvSpPr>
        <p:spPr>
          <a:xfrm rot="5400000" flipH="1">
            <a:off x="1729352" y="1231087"/>
            <a:ext cx="338193" cy="21417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Diamond 65">
            <a:extLst>
              <a:ext uri="{FF2B5EF4-FFF2-40B4-BE49-F238E27FC236}">
                <a16:creationId xmlns:a16="http://schemas.microsoft.com/office/drawing/2014/main" id="{D15E2AF5-D198-B048-9397-25EBFF09F960}"/>
              </a:ext>
            </a:extLst>
          </p:cNvPr>
          <p:cNvSpPr/>
          <p:nvPr/>
        </p:nvSpPr>
        <p:spPr>
          <a:xfrm>
            <a:off x="4572000" y="2420888"/>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611C12DB-B994-4241-BCFF-D03D467225BC}"/>
              </a:ext>
            </a:extLst>
          </p:cNvPr>
          <p:cNvSpPr txBox="1"/>
          <p:nvPr/>
        </p:nvSpPr>
        <p:spPr>
          <a:xfrm>
            <a:off x="3191900" y="2132856"/>
            <a:ext cx="19561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1.3 GeV Capability Installed</a:t>
            </a:r>
          </a:p>
        </p:txBody>
      </p:sp>
      <p:sp>
        <p:nvSpPr>
          <p:cNvPr id="65" name="4-Point Star 64">
            <a:extLst>
              <a:ext uri="{FF2B5EF4-FFF2-40B4-BE49-F238E27FC236}">
                <a16:creationId xmlns:a16="http://schemas.microsoft.com/office/drawing/2014/main" id="{7CC8856B-630F-E14B-B628-9C12192F5718}"/>
              </a:ext>
            </a:extLst>
          </p:cNvPr>
          <p:cNvSpPr/>
          <p:nvPr/>
        </p:nvSpPr>
        <p:spPr>
          <a:xfrm>
            <a:off x="6444208" y="1796579"/>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7" name="Straight Arrow Connector 66">
            <a:extLst>
              <a:ext uri="{FF2B5EF4-FFF2-40B4-BE49-F238E27FC236}">
                <a16:creationId xmlns:a16="http://schemas.microsoft.com/office/drawing/2014/main" id="{BDF66C9B-B338-3B4C-953E-48FEA1849557}"/>
              </a:ext>
            </a:extLst>
          </p:cNvPr>
          <p:cNvCxnSpPr>
            <a:cxnSpLocks/>
          </p:cNvCxnSpPr>
          <p:nvPr/>
        </p:nvCxnSpPr>
        <p:spPr>
          <a:xfrm flipV="1">
            <a:off x="6660232" y="2029640"/>
            <a:ext cx="1125912" cy="15366"/>
          </a:xfrm>
          <a:prstGeom prst="straightConnector1">
            <a:avLst/>
          </a:prstGeom>
          <a:ln w="38100">
            <a:solidFill>
              <a:srgbClr val="0070C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22B98CE0-6030-DF48-B558-28FAAC978E37}"/>
              </a:ext>
            </a:extLst>
          </p:cNvPr>
          <p:cNvSpPr txBox="1"/>
          <p:nvPr/>
        </p:nvSpPr>
        <p:spPr>
          <a:xfrm>
            <a:off x="6047855" y="2303137"/>
            <a:ext cx="241953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a:ea typeface="+mn-ea"/>
                <a:cs typeface="+mn-cs"/>
              </a:rPr>
              <a:t>Will propose reasonable float to establish external milestone commitment</a:t>
            </a:r>
          </a:p>
        </p:txBody>
      </p:sp>
      <p:cxnSp>
        <p:nvCxnSpPr>
          <p:cNvPr id="61" name="Straight Connector 60">
            <a:extLst>
              <a:ext uri="{FF2B5EF4-FFF2-40B4-BE49-F238E27FC236}">
                <a16:creationId xmlns:a16="http://schemas.microsoft.com/office/drawing/2014/main" id="{2A559C42-8301-E641-9D70-C47B099C9A73}"/>
              </a:ext>
            </a:extLst>
          </p:cNvPr>
          <p:cNvCxnSpPr>
            <a:cxnSpLocks/>
          </p:cNvCxnSpPr>
          <p:nvPr/>
        </p:nvCxnSpPr>
        <p:spPr>
          <a:xfrm flipH="1">
            <a:off x="10134900" y="1498419"/>
            <a:ext cx="3756" cy="53869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612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139136" cy="1417638"/>
          </a:xfrm>
        </p:spPr>
        <p:txBody>
          <a:bodyPr>
            <a:noAutofit/>
          </a:bodyPr>
          <a:lstStyle/>
          <a:p>
            <a:r>
              <a:rPr lang="en-GB" dirty="0"/>
              <a:t>Main delays for the Accelerator are due to in-kind partners…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pSp>
        <p:nvGrpSpPr>
          <p:cNvPr id="82" name="Group 81">
            <a:extLst>
              <a:ext uri="{FF2B5EF4-FFF2-40B4-BE49-F238E27FC236}">
                <a16:creationId xmlns:a16="http://schemas.microsoft.com/office/drawing/2014/main" id="{B787293D-A7C2-3D4C-AB2F-D4FF8E4C4200}"/>
              </a:ext>
            </a:extLst>
          </p:cNvPr>
          <p:cNvGrpSpPr/>
          <p:nvPr/>
        </p:nvGrpSpPr>
        <p:grpSpPr>
          <a:xfrm>
            <a:off x="755576" y="1833697"/>
            <a:ext cx="7467601" cy="4522653"/>
            <a:chOff x="844464" y="269663"/>
            <a:chExt cx="7467601" cy="4522653"/>
          </a:xfrm>
        </p:grpSpPr>
        <p:cxnSp>
          <p:nvCxnSpPr>
            <p:cNvPr id="83" name="OTLSHAPE_T_2becf7a4f5264081a26c0b37b67ad568_RightVerticalConnector2">
              <a:extLst>
                <a:ext uri="{FF2B5EF4-FFF2-40B4-BE49-F238E27FC236}">
                  <a16:creationId xmlns:a16="http://schemas.microsoft.com/office/drawing/2014/main" id="{1097C169-C9BD-7D48-B151-9CD9D7C937E9}"/>
                </a:ext>
              </a:extLst>
            </p:cNvPr>
            <p:cNvCxnSpPr/>
            <p:nvPr>
              <p:custDataLst>
                <p:tags r:id="rId1"/>
              </p:custDataLst>
            </p:nvPr>
          </p:nvCxnSpPr>
          <p:spPr>
            <a:xfrm>
              <a:off x="7050329" y="2764959"/>
              <a:ext cx="0" cy="244941"/>
            </a:xfrm>
            <a:prstGeom prst="line">
              <a:avLst/>
            </a:prstGeom>
            <a:noFill/>
            <a:ln w="19050" cap="flat" cmpd="sng" algn="ctr">
              <a:solidFill>
                <a:srgbClr val="44546A"/>
              </a:solidFill>
              <a:prstDash val="solid"/>
              <a:miter lim="800000"/>
              <a:headEnd type="none" w="med" len="med"/>
              <a:tailEnd type="none" w="med" len="med"/>
            </a:ln>
            <a:effectLst/>
          </p:spPr>
        </p:cxnSp>
        <p:cxnSp>
          <p:nvCxnSpPr>
            <p:cNvPr id="84" name="OTLSHAPE_T_2becf7a4f5264081a26c0b37b67ad568_RightVerticalConnector1">
              <a:extLst>
                <a:ext uri="{FF2B5EF4-FFF2-40B4-BE49-F238E27FC236}">
                  <a16:creationId xmlns:a16="http://schemas.microsoft.com/office/drawing/2014/main" id="{33E0582E-6F97-2343-8F6A-EB44A87B0511}"/>
                </a:ext>
              </a:extLst>
            </p:cNvPr>
            <p:cNvCxnSpPr/>
            <p:nvPr>
              <p:custDataLst>
                <p:tags r:id="rId2"/>
              </p:custDataLst>
            </p:nvPr>
          </p:nvCxnSpPr>
          <p:spPr>
            <a:xfrm>
              <a:off x="7050329" y="1714500"/>
              <a:ext cx="0" cy="879941"/>
            </a:xfrm>
            <a:prstGeom prst="line">
              <a:avLst/>
            </a:prstGeom>
            <a:noFill/>
            <a:ln w="19050" cap="flat" cmpd="sng" algn="ctr">
              <a:solidFill>
                <a:srgbClr val="44546A"/>
              </a:solidFill>
              <a:prstDash val="solid"/>
              <a:miter lim="800000"/>
              <a:headEnd type="none" w="med" len="med"/>
              <a:tailEnd type="none" w="med" len="med"/>
            </a:ln>
            <a:effectLst/>
          </p:spPr>
        </p:cxnSp>
        <p:cxnSp>
          <p:nvCxnSpPr>
            <p:cNvPr id="85" name="OTLSHAPE_T_2becf7a4f5264081a26c0b37b67ad568_LeftVerticalConnector4">
              <a:extLst>
                <a:ext uri="{FF2B5EF4-FFF2-40B4-BE49-F238E27FC236}">
                  <a16:creationId xmlns:a16="http://schemas.microsoft.com/office/drawing/2014/main" id="{564D05A6-3684-8C42-BB14-7E92ED303DDF}"/>
                </a:ext>
              </a:extLst>
            </p:cNvPr>
            <p:cNvCxnSpPr/>
            <p:nvPr>
              <p:custDataLst>
                <p:tags r:id="rId3"/>
              </p:custDataLst>
            </p:nvPr>
          </p:nvCxnSpPr>
          <p:spPr>
            <a:xfrm>
              <a:off x="3502031" y="2996456"/>
              <a:ext cx="0" cy="382773"/>
            </a:xfrm>
            <a:prstGeom prst="line">
              <a:avLst/>
            </a:prstGeom>
            <a:noFill/>
            <a:ln w="19050" cap="flat" cmpd="sng" algn="ctr">
              <a:solidFill>
                <a:srgbClr val="44546A"/>
              </a:solidFill>
              <a:prstDash val="solid"/>
              <a:miter lim="800000"/>
              <a:headEnd type="none" w="med" len="med"/>
              <a:tailEnd type="none" w="med" len="med"/>
            </a:ln>
            <a:effectLst/>
          </p:spPr>
        </p:cxnSp>
        <p:cxnSp>
          <p:nvCxnSpPr>
            <p:cNvPr id="86" name="OTLSHAPE_T_d85a95d3b01d4d84aa9e517a31261f8a_RightVerticalConnector1">
              <a:extLst>
                <a:ext uri="{FF2B5EF4-FFF2-40B4-BE49-F238E27FC236}">
                  <a16:creationId xmlns:a16="http://schemas.microsoft.com/office/drawing/2014/main" id="{0A265C6C-9E93-E74B-9544-19417EAFCE57}"/>
                </a:ext>
              </a:extLst>
            </p:cNvPr>
            <p:cNvCxnSpPr/>
            <p:nvPr>
              <p:custDataLst>
                <p:tags r:id="rId4"/>
              </p:custDataLst>
            </p:nvPr>
          </p:nvCxnSpPr>
          <p:spPr>
            <a:xfrm flipV="1">
              <a:off x="6538275" y="1714500"/>
              <a:ext cx="0" cy="965200"/>
            </a:xfrm>
            <a:prstGeom prst="line">
              <a:avLst/>
            </a:prstGeom>
            <a:noFill/>
            <a:ln w="19050" cap="flat" cmpd="sng" algn="ctr">
              <a:solidFill>
                <a:srgbClr val="44546A"/>
              </a:solidFill>
              <a:prstDash val="solid"/>
              <a:miter lim="800000"/>
              <a:headEnd type="none" w="med" len="med"/>
              <a:tailEnd type="none" w="med" len="med"/>
            </a:ln>
            <a:effectLst/>
          </p:spPr>
        </p:cxnSp>
        <p:cxnSp>
          <p:nvCxnSpPr>
            <p:cNvPr id="87" name="OTLSHAPE_T_d85a95d3b01d4d84aa9e517a31261f8a_LeftVerticalConnector3">
              <a:extLst>
                <a:ext uri="{FF2B5EF4-FFF2-40B4-BE49-F238E27FC236}">
                  <a16:creationId xmlns:a16="http://schemas.microsoft.com/office/drawing/2014/main" id="{5CEFA936-F135-EB4C-B928-ABA2DE2763E7}"/>
                </a:ext>
              </a:extLst>
            </p:cNvPr>
            <p:cNvCxnSpPr/>
            <p:nvPr>
              <p:custDataLst>
                <p:tags r:id="rId5"/>
              </p:custDataLst>
            </p:nvPr>
          </p:nvCxnSpPr>
          <p:spPr>
            <a:xfrm>
              <a:off x="3376242" y="2663686"/>
              <a:ext cx="0" cy="715543"/>
            </a:xfrm>
            <a:prstGeom prst="line">
              <a:avLst/>
            </a:prstGeom>
            <a:noFill/>
            <a:ln w="19050" cap="flat" cmpd="sng" algn="ctr">
              <a:solidFill>
                <a:srgbClr val="44546A"/>
              </a:solidFill>
              <a:prstDash val="solid"/>
              <a:miter lim="800000"/>
              <a:headEnd type="none" w="med" len="med"/>
              <a:tailEnd type="none" w="med" len="med"/>
            </a:ln>
            <a:effectLst/>
          </p:spPr>
        </p:cxnSp>
        <p:cxnSp>
          <p:nvCxnSpPr>
            <p:cNvPr id="88" name="OTLSHAPE_T_465a42621efb4bc79db91674083f9d80_RightVerticalConnector2">
              <a:extLst>
                <a:ext uri="{FF2B5EF4-FFF2-40B4-BE49-F238E27FC236}">
                  <a16:creationId xmlns:a16="http://schemas.microsoft.com/office/drawing/2014/main" id="{1F1CFC86-C7ED-B94E-9992-1A24E4DD1B94}"/>
                </a:ext>
              </a:extLst>
            </p:cNvPr>
            <p:cNvCxnSpPr/>
            <p:nvPr>
              <p:custDataLst>
                <p:tags r:id="rId6"/>
              </p:custDataLst>
            </p:nvPr>
          </p:nvCxnSpPr>
          <p:spPr>
            <a:xfrm>
              <a:off x="5138660" y="2104559"/>
              <a:ext cx="0" cy="244941"/>
            </a:xfrm>
            <a:prstGeom prst="line">
              <a:avLst/>
            </a:prstGeom>
            <a:noFill/>
            <a:ln w="19050" cap="flat" cmpd="sng" algn="ctr">
              <a:solidFill>
                <a:srgbClr val="44546A"/>
              </a:solidFill>
              <a:prstDash val="solid"/>
              <a:miter lim="800000"/>
              <a:headEnd type="none" w="med" len="med"/>
              <a:tailEnd type="none" w="med" len="med"/>
            </a:ln>
            <a:effectLst/>
          </p:spPr>
        </p:cxnSp>
        <p:cxnSp>
          <p:nvCxnSpPr>
            <p:cNvPr id="89" name="OTLSHAPE_T_465a42621efb4bc79db91674083f9d80_RightVerticalConnector1">
              <a:extLst>
                <a:ext uri="{FF2B5EF4-FFF2-40B4-BE49-F238E27FC236}">
                  <a16:creationId xmlns:a16="http://schemas.microsoft.com/office/drawing/2014/main" id="{8EDED96F-4C2D-E34C-9511-DCB25166CE97}"/>
                </a:ext>
              </a:extLst>
            </p:cNvPr>
            <p:cNvCxnSpPr/>
            <p:nvPr>
              <p:custDataLst>
                <p:tags r:id="rId7"/>
              </p:custDataLst>
            </p:nvPr>
          </p:nvCxnSpPr>
          <p:spPr>
            <a:xfrm>
              <a:off x="5138660" y="1714500"/>
              <a:ext cx="0" cy="219541"/>
            </a:xfrm>
            <a:prstGeom prst="line">
              <a:avLst/>
            </a:prstGeom>
            <a:noFill/>
            <a:ln w="19050" cap="flat" cmpd="sng" algn="ctr">
              <a:solidFill>
                <a:srgbClr val="44546A"/>
              </a:solidFill>
              <a:prstDash val="solid"/>
              <a:miter lim="800000"/>
              <a:headEnd type="none" w="med" len="med"/>
              <a:tailEnd type="none" w="med" len="med"/>
            </a:ln>
            <a:effectLst/>
          </p:spPr>
        </p:cxnSp>
        <p:cxnSp>
          <p:nvCxnSpPr>
            <p:cNvPr id="90" name="OTLSHAPE_T_465a42621efb4bc79db91674083f9d80_LeftVerticalConnector2">
              <a:extLst>
                <a:ext uri="{FF2B5EF4-FFF2-40B4-BE49-F238E27FC236}">
                  <a16:creationId xmlns:a16="http://schemas.microsoft.com/office/drawing/2014/main" id="{44DE1E3E-7DF0-684C-BECA-B55FD1FB04EC}"/>
                </a:ext>
              </a:extLst>
            </p:cNvPr>
            <p:cNvCxnSpPr/>
            <p:nvPr>
              <p:custDataLst>
                <p:tags r:id="rId8"/>
              </p:custDataLst>
            </p:nvPr>
          </p:nvCxnSpPr>
          <p:spPr>
            <a:xfrm>
              <a:off x="1918106" y="2336060"/>
              <a:ext cx="0" cy="1043169"/>
            </a:xfrm>
            <a:prstGeom prst="line">
              <a:avLst/>
            </a:prstGeom>
            <a:noFill/>
            <a:ln w="19050" cap="flat" cmpd="sng" algn="ctr">
              <a:solidFill>
                <a:srgbClr val="44546A"/>
              </a:solidFill>
              <a:prstDash val="solid"/>
              <a:miter lim="800000"/>
              <a:headEnd type="none" w="med" len="med"/>
              <a:tailEnd type="none" w="med" len="med"/>
            </a:ln>
            <a:effectLst/>
          </p:spPr>
        </p:cxnSp>
        <p:cxnSp>
          <p:nvCxnSpPr>
            <p:cNvPr id="91" name="OTLSHAPE_T_79517fda645147e9ae895ab29259f41d_RightVerticalConnector1">
              <a:extLst>
                <a:ext uri="{FF2B5EF4-FFF2-40B4-BE49-F238E27FC236}">
                  <a16:creationId xmlns:a16="http://schemas.microsoft.com/office/drawing/2014/main" id="{82691E44-6D24-5A41-94CE-BA6D2DB80BDA}"/>
                </a:ext>
              </a:extLst>
            </p:cNvPr>
            <p:cNvCxnSpPr/>
            <p:nvPr>
              <p:custDataLst>
                <p:tags r:id="rId9"/>
              </p:custDataLst>
            </p:nvPr>
          </p:nvCxnSpPr>
          <p:spPr>
            <a:xfrm flipV="1">
              <a:off x="4285236" y="1714500"/>
              <a:ext cx="0" cy="304800"/>
            </a:xfrm>
            <a:prstGeom prst="line">
              <a:avLst/>
            </a:prstGeom>
            <a:noFill/>
            <a:ln w="19050" cap="flat" cmpd="sng" algn="ctr">
              <a:solidFill>
                <a:srgbClr val="44546A"/>
              </a:solidFill>
              <a:prstDash val="solid"/>
              <a:miter lim="800000"/>
              <a:headEnd type="none" w="med" len="med"/>
              <a:tailEnd type="none" w="med" len="med"/>
            </a:ln>
            <a:effectLst/>
          </p:spPr>
        </p:cxnSp>
        <p:cxnSp>
          <p:nvCxnSpPr>
            <p:cNvPr id="92" name="OTLSHAPE_T_79517fda645147e9ae895ab29259f41d_LeftVerticalConnector1">
              <a:extLst>
                <a:ext uri="{FF2B5EF4-FFF2-40B4-BE49-F238E27FC236}">
                  <a16:creationId xmlns:a16="http://schemas.microsoft.com/office/drawing/2014/main" id="{FBD1E59A-4DF2-2E43-BC28-A328498437B3}"/>
                </a:ext>
              </a:extLst>
            </p:cNvPr>
            <p:cNvCxnSpPr/>
            <p:nvPr>
              <p:custDataLst>
                <p:tags r:id="rId10"/>
              </p:custDataLst>
            </p:nvPr>
          </p:nvCxnSpPr>
          <p:spPr>
            <a:xfrm flipV="1">
              <a:off x="1503586" y="2015724"/>
              <a:ext cx="0" cy="1363505"/>
            </a:xfrm>
            <a:prstGeom prst="line">
              <a:avLst/>
            </a:prstGeom>
            <a:noFill/>
            <a:ln w="19050" cap="flat" cmpd="sng" algn="ctr">
              <a:solidFill>
                <a:srgbClr val="44546A"/>
              </a:solidFill>
              <a:prstDash val="solid"/>
              <a:miter lim="800000"/>
              <a:headEnd type="none" w="med" len="med"/>
              <a:tailEnd type="none" w="med" len="med"/>
            </a:ln>
            <a:effectLst/>
          </p:spPr>
        </p:cxnSp>
        <p:cxnSp>
          <p:nvCxnSpPr>
            <p:cNvPr id="93" name="OTLSHAPE_M_42fdb2d4d8a3473fbbe4f286c2bc756f_Connector1">
              <a:extLst>
                <a:ext uri="{FF2B5EF4-FFF2-40B4-BE49-F238E27FC236}">
                  <a16:creationId xmlns:a16="http://schemas.microsoft.com/office/drawing/2014/main" id="{44FB77E6-2863-F84B-893E-3C33EF514F11}"/>
                </a:ext>
              </a:extLst>
            </p:cNvPr>
            <p:cNvCxnSpPr/>
            <p:nvPr>
              <p:custDataLst>
                <p:tags r:id="rId11"/>
              </p:custDataLst>
            </p:nvPr>
          </p:nvCxnSpPr>
          <p:spPr>
            <a:xfrm>
              <a:off x="7063029" y="853228"/>
              <a:ext cx="0" cy="480272"/>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94" name="OTLSHAPE_M_ad26212a624042f8946c3ee929d0bce4_Connector1">
              <a:extLst>
                <a:ext uri="{FF2B5EF4-FFF2-40B4-BE49-F238E27FC236}">
                  <a16:creationId xmlns:a16="http://schemas.microsoft.com/office/drawing/2014/main" id="{972A6CE9-11F9-B043-AFBC-990EEC924568}"/>
                </a:ext>
              </a:extLst>
            </p:cNvPr>
            <p:cNvCxnSpPr/>
            <p:nvPr>
              <p:custDataLst>
                <p:tags r:id="rId12"/>
              </p:custDataLst>
            </p:nvPr>
          </p:nvCxnSpPr>
          <p:spPr>
            <a:xfrm>
              <a:off x="6550975" y="387985"/>
              <a:ext cx="0" cy="945515"/>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95" name="OTLSHAPE_M_1d6d4045bda3413182ef879ca83ea720_Connector1">
              <a:extLst>
                <a:ext uri="{FF2B5EF4-FFF2-40B4-BE49-F238E27FC236}">
                  <a16:creationId xmlns:a16="http://schemas.microsoft.com/office/drawing/2014/main" id="{1E1CAA86-5BAB-B640-8289-BE23C8BF50DE}"/>
                </a:ext>
              </a:extLst>
            </p:cNvPr>
            <p:cNvCxnSpPr/>
            <p:nvPr>
              <p:custDataLst>
                <p:tags r:id="rId13"/>
              </p:custDataLst>
            </p:nvPr>
          </p:nvCxnSpPr>
          <p:spPr>
            <a:xfrm>
              <a:off x="5151360" y="853228"/>
              <a:ext cx="0" cy="480272"/>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96" name="OTLSHAPE_M_15462190989a4e5087e6d7cc02e1ed2d_Connector1">
              <a:extLst>
                <a:ext uri="{FF2B5EF4-FFF2-40B4-BE49-F238E27FC236}">
                  <a16:creationId xmlns:a16="http://schemas.microsoft.com/office/drawing/2014/main" id="{31AE3C10-E55A-7745-986E-CB8C22CAC294}"/>
                </a:ext>
              </a:extLst>
            </p:cNvPr>
            <p:cNvCxnSpPr/>
            <p:nvPr>
              <p:custDataLst>
                <p:tags r:id="rId14"/>
              </p:custDataLst>
            </p:nvPr>
          </p:nvCxnSpPr>
          <p:spPr>
            <a:xfrm>
              <a:off x="4297936" y="387985"/>
              <a:ext cx="0" cy="945515"/>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97" name="OTLSHAPE_M_2d0797157b8f4b8eac03a9e74cdce7ed_Connector1">
              <a:extLst>
                <a:ext uri="{FF2B5EF4-FFF2-40B4-BE49-F238E27FC236}">
                  <a16:creationId xmlns:a16="http://schemas.microsoft.com/office/drawing/2014/main" id="{46608A79-54B8-894C-8727-419CB3287920}"/>
                </a:ext>
              </a:extLst>
            </p:cNvPr>
            <p:cNvCxnSpPr/>
            <p:nvPr>
              <p:custDataLst>
                <p:tags r:id="rId15"/>
              </p:custDataLst>
            </p:nvPr>
          </p:nvCxnSpPr>
          <p:spPr>
            <a:xfrm>
              <a:off x="1874212" y="853228"/>
              <a:ext cx="0" cy="480272"/>
            </a:xfrm>
            <a:prstGeom prst="line">
              <a:avLst/>
            </a:prstGeom>
            <a:noFill/>
            <a:ln w="9525" cap="flat" cmpd="sng" algn="ctr">
              <a:solidFill>
                <a:srgbClr val="EA161E">
                  <a:alpha val="49804"/>
                </a:srgbClr>
              </a:solidFill>
              <a:prstDash val="solid"/>
              <a:miter lim="800000"/>
              <a:headEnd type="none" w="med" len="med"/>
              <a:tailEnd type="none" w="med" len="med"/>
            </a:ln>
            <a:effectLst/>
          </p:spPr>
        </p:cxnSp>
        <p:sp>
          <p:nvSpPr>
            <p:cNvPr id="98" name="OTLSHAPE_TB_00000000000000000000000000000000_ScaleContainer">
              <a:extLst>
                <a:ext uri="{FF2B5EF4-FFF2-40B4-BE49-F238E27FC236}">
                  <a16:creationId xmlns:a16="http://schemas.microsoft.com/office/drawing/2014/main" id="{3B94EA37-15B1-BA4A-8EBA-9CB6914DB9AB}"/>
                </a:ext>
              </a:extLst>
            </p:cNvPr>
            <p:cNvSpPr/>
            <p:nvPr>
              <p:custDataLst>
                <p:tags r:id="rId16"/>
              </p:custDataLst>
            </p:nvPr>
          </p:nvSpPr>
          <p:spPr>
            <a:xfrm>
              <a:off x="844465" y="1333500"/>
              <a:ext cx="7467600" cy="381000"/>
            </a:xfrm>
            <a:prstGeom prst="roundRect">
              <a:avLst>
                <a:gd name="adj" fmla="val 100000"/>
              </a:avLst>
            </a:prstGeom>
            <a:gradFill flip="none" rotWithShape="1">
              <a:gsLst>
                <a:gs pos="0">
                  <a:srgbClr val="44546A"/>
                </a:gs>
                <a:gs pos="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9" name="OTLSHAPE_TB_00000000000000000000000000000000_ElapsedTime">
              <a:extLst>
                <a:ext uri="{FF2B5EF4-FFF2-40B4-BE49-F238E27FC236}">
                  <a16:creationId xmlns:a16="http://schemas.microsoft.com/office/drawing/2014/main" id="{FB70B7BB-50AB-EA4D-B5FA-ACF0F8977747}"/>
                </a:ext>
              </a:extLst>
            </p:cNvPr>
            <p:cNvSpPr/>
            <p:nvPr>
              <p:custDataLst>
                <p:tags r:id="rId17"/>
              </p:custDataLst>
            </p:nvPr>
          </p:nvSpPr>
          <p:spPr>
            <a:xfrm>
              <a:off x="844464" y="1333500"/>
              <a:ext cx="1187734"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0" name="OTLSHAPE_TB_00000000000000000000000000000000_TimescaleInterval1">
              <a:extLst>
                <a:ext uri="{FF2B5EF4-FFF2-40B4-BE49-F238E27FC236}">
                  <a16:creationId xmlns:a16="http://schemas.microsoft.com/office/drawing/2014/main" id="{66D857FF-D5AD-4744-A96F-B3DA0FBF0019}"/>
                </a:ext>
              </a:extLst>
            </p:cNvPr>
            <p:cNvSpPr txBox="1"/>
            <p:nvPr>
              <p:custDataLst>
                <p:tags r:id="rId18"/>
              </p:custDataLst>
            </p:nvPr>
          </p:nvSpPr>
          <p:spPr>
            <a:xfrm>
              <a:off x="1073065" y="1430973"/>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dirty="0">
                  <a:ln>
                    <a:noFill/>
                  </a:ln>
                  <a:solidFill>
                    <a:prstClr val="white"/>
                  </a:solidFill>
                  <a:effectLst/>
                  <a:uLnTx/>
                  <a:uFillTx/>
                  <a:latin typeface="Calibri"/>
                  <a:ea typeface="+mn-ea"/>
                  <a:cs typeface="+mn-cs"/>
                </a:rPr>
                <a:t>New Baseline</a:t>
              </a:r>
            </a:p>
          </p:txBody>
        </p:sp>
        <p:cxnSp>
          <p:nvCxnSpPr>
            <p:cNvPr id="101" name="OTLSHAPE_TB_00000000000000000000000000000000_Separator1">
              <a:extLst>
                <a:ext uri="{FF2B5EF4-FFF2-40B4-BE49-F238E27FC236}">
                  <a16:creationId xmlns:a16="http://schemas.microsoft.com/office/drawing/2014/main" id="{5A488D46-AFA7-0D42-B91F-2A3A4087781C}"/>
                </a:ext>
              </a:extLst>
            </p:cNvPr>
            <p:cNvCxnSpPr/>
            <p:nvPr>
              <p:custDataLst>
                <p:tags r:id="rId19"/>
              </p:custDataLst>
            </p:nvPr>
          </p:nvCxnSpPr>
          <p:spPr>
            <a:xfrm>
              <a:off x="2789563" y="13970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02" name="OTLSHAPE_TB_00000000000000000000000000000000_TimescaleInterval2">
              <a:extLst>
                <a:ext uri="{FF2B5EF4-FFF2-40B4-BE49-F238E27FC236}">
                  <a16:creationId xmlns:a16="http://schemas.microsoft.com/office/drawing/2014/main" id="{A9EE67FC-4F04-5B43-942E-9C6FC48A4D73}"/>
                </a:ext>
              </a:extLst>
            </p:cNvPr>
            <p:cNvSpPr txBox="1"/>
            <p:nvPr>
              <p:custDataLst>
                <p:tags r:id="rId20"/>
              </p:custDataLst>
            </p:nvPr>
          </p:nvSpPr>
          <p:spPr>
            <a:xfrm>
              <a:off x="2853063" y="1430973"/>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2019</a:t>
              </a:r>
            </a:p>
          </p:txBody>
        </p:sp>
        <p:cxnSp>
          <p:nvCxnSpPr>
            <p:cNvPr id="103" name="OTLSHAPE_TB_00000000000000000000000000000000_Separator2">
              <a:extLst>
                <a:ext uri="{FF2B5EF4-FFF2-40B4-BE49-F238E27FC236}">
                  <a16:creationId xmlns:a16="http://schemas.microsoft.com/office/drawing/2014/main" id="{26404666-06DA-E14A-9D99-8E664B65E358}"/>
                </a:ext>
              </a:extLst>
            </p:cNvPr>
            <p:cNvCxnSpPr/>
            <p:nvPr>
              <p:custDataLst>
                <p:tags r:id="rId21"/>
              </p:custDataLst>
            </p:nvPr>
          </p:nvCxnSpPr>
          <p:spPr>
            <a:xfrm>
              <a:off x="4569562" y="13970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04" name="OTLSHAPE_TB_00000000000000000000000000000000_TimescaleInterval3">
              <a:extLst>
                <a:ext uri="{FF2B5EF4-FFF2-40B4-BE49-F238E27FC236}">
                  <a16:creationId xmlns:a16="http://schemas.microsoft.com/office/drawing/2014/main" id="{41E6F244-F6C8-804A-8CE2-D231B25DB99C}"/>
                </a:ext>
              </a:extLst>
            </p:cNvPr>
            <p:cNvSpPr txBox="1"/>
            <p:nvPr>
              <p:custDataLst>
                <p:tags r:id="rId22"/>
              </p:custDataLst>
            </p:nvPr>
          </p:nvSpPr>
          <p:spPr>
            <a:xfrm>
              <a:off x="4633062" y="1430973"/>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2020</a:t>
              </a:r>
            </a:p>
          </p:txBody>
        </p:sp>
        <p:cxnSp>
          <p:nvCxnSpPr>
            <p:cNvPr id="105" name="OTLSHAPE_TB_00000000000000000000000000000000_Separator3">
              <a:extLst>
                <a:ext uri="{FF2B5EF4-FFF2-40B4-BE49-F238E27FC236}">
                  <a16:creationId xmlns:a16="http://schemas.microsoft.com/office/drawing/2014/main" id="{2A4F3DF2-4807-DB42-A2A0-5D8D6F25D79A}"/>
                </a:ext>
              </a:extLst>
            </p:cNvPr>
            <p:cNvCxnSpPr/>
            <p:nvPr>
              <p:custDataLst>
                <p:tags r:id="rId23"/>
              </p:custDataLst>
            </p:nvPr>
          </p:nvCxnSpPr>
          <p:spPr>
            <a:xfrm>
              <a:off x="6354437" y="1397000"/>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06" name="OTLSHAPE_TB_00000000000000000000000000000000_TimescaleInterval4">
              <a:extLst>
                <a:ext uri="{FF2B5EF4-FFF2-40B4-BE49-F238E27FC236}">
                  <a16:creationId xmlns:a16="http://schemas.microsoft.com/office/drawing/2014/main" id="{5DBF0099-1280-2D46-8453-EB2E6427662E}"/>
                </a:ext>
              </a:extLst>
            </p:cNvPr>
            <p:cNvSpPr txBox="1"/>
            <p:nvPr>
              <p:custDataLst>
                <p:tags r:id="rId24"/>
              </p:custDataLst>
            </p:nvPr>
          </p:nvSpPr>
          <p:spPr>
            <a:xfrm>
              <a:off x="6417937" y="1430973"/>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2021</a:t>
              </a:r>
            </a:p>
          </p:txBody>
        </p:sp>
        <p:sp>
          <p:nvSpPr>
            <p:cNvPr id="107" name="OTLSHAPE_M_2d0797157b8f4b8eac03a9e74cdce7ed_Title">
              <a:extLst>
                <a:ext uri="{FF2B5EF4-FFF2-40B4-BE49-F238E27FC236}">
                  <a16:creationId xmlns:a16="http://schemas.microsoft.com/office/drawing/2014/main" id="{B7EDCB31-585A-464B-BC03-D38752A38C62}"/>
                </a:ext>
              </a:extLst>
            </p:cNvPr>
            <p:cNvSpPr txBox="1"/>
            <p:nvPr>
              <p:custDataLst>
                <p:tags r:id="rId25"/>
              </p:custDataLst>
            </p:nvPr>
          </p:nvSpPr>
          <p:spPr>
            <a:xfrm>
              <a:off x="2096462" y="734906"/>
              <a:ext cx="698500" cy="170519"/>
            </a:xfrm>
            <a:prstGeom prst="rect">
              <a:avLst/>
            </a:prstGeom>
            <a:noFill/>
          </p:spPr>
          <p:txBody>
            <a:bodyPr vert="horz" wrap="square" lIns="0" tIns="0" rIns="0" bIns="0" rtlCol="0" anchor="ctr"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latin typeface="Calibri"/>
                  <a:ea typeface="+mn-ea"/>
                  <a:cs typeface="+mn-cs"/>
                </a:rPr>
                <a:t>ISrc to LEBT </a:t>
              </a:r>
            </a:p>
          </p:txBody>
        </p:sp>
        <p:sp>
          <p:nvSpPr>
            <p:cNvPr id="108" name="OTLSHAPE_M_2d0797157b8f4b8eac03a9e74cdce7ed_Date">
              <a:extLst>
                <a:ext uri="{FF2B5EF4-FFF2-40B4-BE49-F238E27FC236}">
                  <a16:creationId xmlns:a16="http://schemas.microsoft.com/office/drawing/2014/main" id="{5702A2C4-AB6C-E94D-9000-97E04B33FFC6}"/>
                </a:ext>
              </a:extLst>
            </p:cNvPr>
            <p:cNvSpPr txBox="1"/>
            <p:nvPr>
              <p:custDataLst>
                <p:tags r:id="rId26"/>
              </p:custDataLst>
            </p:nvPr>
          </p:nvSpPr>
          <p:spPr>
            <a:xfrm>
              <a:off x="2096462" y="930825"/>
              <a:ext cx="5207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25 Jun '18</a:t>
              </a:r>
            </a:p>
          </p:txBody>
        </p:sp>
        <p:sp>
          <p:nvSpPr>
            <p:cNvPr id="109" name="OTLSHAPE_M_2d0797157b8f4b8eac03a9e74cdce7ed_Shape">
              <a:extLst>
                <a:ext uri="{FF2B5EF4-FFF2-40B4-BE49-F238E27FC236}">
                  <a16:creationId xmlns:a16="http://schemas.microsoft.com/office/drawing/2014/main" id="{273837F1-055B-A642-9A7A-249494F0A676}"/>
                </a:ext>
              </a:extLst>
            </p:cNvPr>
            <p:cNvSpPr/>
            <p:nvPr>
              <p:custDataLst>
                <p:tags r:id="rId27"/>
              </p:custDataLst>
            </p:nvPr>
          </p:nvSpPr>
          <p:spPr>
            <a:xfrm rot="16200000">
              <a:off x="1899612" y="853228"/>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0" name="OTLSHAPE_M_15462190989a4e5087e6d7cc02e1ed2d_Title">
              <a:extLst>
                <a:ext uri="{FF2B5EF4-FFF2-40B4-BE49-F238E27FC236}">
                  <a16:creationId xmlns:a16="http://schemas.microsoft.com/office/drawing/2014/main" id="{FCAFA2EC-7081-E64E-A57E-906A637087B0}"/>
                </a:ext>
              </a:extLst>
            </p:cNvPr>
            <p:cNvSpPr txBox="1"/>
            <p:nvPr>
              <p:custDataLst>
                <p:tags r:id="rId28"/>
              </p:custDataLst>
            </p:nvPr>
          </p:nvSpPr>
          <p:spPr>
            <a:xfrm>
              <a:off x="4520186" y="269663"/>
              <a:ext cx="13716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latin typeface="Calibri"/>
                  <a:ea typeface="+mn-ea"/>
                  <a:cs typeface="+mn-cs"/>
                </a:rPr>
                <a:t>ISrc to RFQ/MEBT/DTL1</a:t>
              </a:r>
            </a:p>
          </p:txBody>
        </p:sp>
        <p:sp>
          <p:nvSpPr>
            <p:cNvPr id="111" name="OTLSHAPE_M_15462190989a4e5087e6d7cc02e1ed2d_Date">
              <a:extLst>
                <a:ext uri="{FF2B5EF4-FFF2-40B4-BE49-F238E27FC236}">
                  <a16:creationId xmlns:a16="http://schemas.microsoft.com/office/drawing/2014/main" id="{75CC98BF-377B-5A46-955B-8F31AAB8DB87}"/>
                </a:ext>
              </a:extLst>
            </p:cNvPr>
            <p:cNvSpPr txBox="1"/>
            <p:nvPr>
              <p:custDataLst>
                <p:tags r:id="rId29"/>
              </p:custDataLst>
            </p:nvPr>
          </p:nvSpPr>
          <p:spPr>
            <a:xfrm>
              <a:off x="4520186" y="465582"/>
              <a:ext cx="4953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4 Nov '19</a:t>
              </a:r>
            </a:p>
          </p:txBody>
        </p:sp>
        <p:sp>
          <p:nvSpPr>
            <p:cNvPr id="112" name="OTLSHAPE_M_15462190989a4e5087e6d7cc02e1ed2d_Shape">
              <a:extLst>
                <a:ext uri="{FF2B5EF4-FFF2-40B4-BE49-F238E27FC236}">
                  <a16:creationId xmlns:a16="http://schemas.microsoft.com/office/drawing/2014/main" id="{3AC84DA9-887C-654F-800F-7C5424DF4BF9}"/>
                </a:ext>
              </a:extLst>
            </p:cNvPr>
            <p:cNvSpPr/>
            <p:nvPr>
              <p:custDataLst>
                <p:tags r:id="rId30"/>
              </p:custDataLst>
            </p:nvPr>
          </p:nvSpPr>
          <p:spPr>
            <a:xfrm rot="16200000">
              <a:off x="4323336" y="38798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3" name="OTLSHAPE_M_1d6d4045bda3413182ef879ca83ea720_Title">
              <a:extLst>
                <a:ext uri="{FF2B5EF4-FFF2-40B4-BE49-F238E27FC236}">
                  <a16:creationId xmlns:a16="http://schemas.microsoft.com/office/drawing/2014/main" id="{E3E5993A-4A2A-7246-B3DB-97E264D1DC3F}"/>
                </a:ext>
              </a:extLst>
            </p:cNvPr>
            <p:cNvSpPr txBox="1"/>
            <p:nvPr>
              <p:custDataLst>
                <p:tags r:id="rId31"/>
              </p:custDataLst>
            </p:nvPr>
          </p:nvSpPr>
          <p:spPr>
            <a:xfrm>
              <a:off x="5373610" y="734906"/>
              <a:ext cx="6858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latin typeface="Calibri"/>
                  <a:ea typeface="+mn-ea"/>
                  <a:cs typeface="+mn-cs"/>
                </a:rPr>
                <a:t>ISrc to DTL4</a:t>
              </a:r>
            </a:p>
          </p:txBody>
        </p:sp>
        <p:sp>
          <p:nvSpPr>
            <p:cNvPr id="114" name="OTLSHAPE_M_1d6d4045bda3413182ef879ca83ea720_Date">
              <a:extLst>
                <a:ext uri="{FF2B5EF4-FFF2-40B4-BE49-F238E27FC236}">
                  <a16:creationId xmlns:a16="http://schemas.microsoft.com/office/drawing/2014/main" id="{873814DE-4337-BC4F-9801-B27E8B38B32B}"/>
                </a:ext>
              </a:extLst>
            </p:cNvPr>
            <p:cNvSpPr txBox="1"/>
            <p:nvPr>
              <p:custDataLst>
                <p:tags r:id="rId32"/>
              </p:custDataLst>
            </p:nvPr>
          </p:nvSpPr>
          <p:spPr>
            <a:xfrm>
              <a:off x="5373610" y="930825"/>
              <a:ext cx="5334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27 Apr '20</a:t>
              </a:r>
            </a:p>
          </p:txBody>
        </p:sp>
        <p:sp>
          <p:nvSpPr>
            <p:cNvPr id="115" name="OTLSHAPE_M_1d6d4045bda3413182ef879ca83ea720_Shape">
              <a:extLst>
                <a:ext uri="{FF2B5EF4-FFF2-40B4-BE49-F238E27FC236}">
                  <a16:creationId xmlns:a16="http://schemas.microsoft.com/office/drawing/2014/main" id="{83186EF1-A000-E149-88F9-3DB8E1E87926}"/>
                </a:ext>
              </a:extLst>
            </p:cNvPr>
            <p:cNvSpPr/>
            <p:nvPr>
              <p:custDataLst>
                <p:tags r:id="rId33"/>
              </p:custDataLst>
            </p:nvPr>
          </p:nvSpPr>
          <p:spPr>
            <a:xfrm rot="16200000">
              <a:off x="5176760" y="853228"/>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6" name="OTLSHAPE_M_ad26212a624042f8946c3ee929d0bce4_Title">
              <a:extLst>
                <a:ext uri="{FF2B5EF4-FFF2-40B4-BE49-F238E27FC236}">
                  <a16:creationId xmlns:a16="http://schemas.microsoft.com/office/drawing/2014/main" id="{82B52BCF-806D-CB44-AF7A-F745C429F0CF}"/>
                </a:ext>
              </a:extLst>
            </p:cNvPr>
            <p:cNvSpPr txBox="1"/>
            <p:nvPr>
              <p:custDataLst>
                <p:tags r:id="rId34"/>
              </p:custDataLst>
            </p:nvPr>
          </p:nvSpPr>
          <p:spPr>
            <a:xfrm>
              <a:off x="6773225" y="269663"/>
              <a:ext cx="14986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4" normalizeH="0" baseline="0" noProof="0">
                  <a:ln>
                    <a:noFill/>
                  </a:ln>
                  <a:solidFill>
                    <a:prstClr val="black"/>
                  </a:solidFill>
                  <a:effectLst/>
                  <a:uLnTx/>
                  <a:uFillTx/>
                  <a:latin typeface="Calibri"/>
                  <a:ea typeface="+mn-ea"/>
                  <a:cs typeface="+mn-cs"/>
                </a:rPr>
                <a:t>ISrc to Beam Dump (BOD)</a:t>
              </a:r>
            </a:p>
          </p:txBody>
        </p:sp>
        <p:sp>
          <p:nvSpPr>
            <p:cNvPr id="117" name="OTLSHAPE_M_ad26212a624042f8946c3ee929d0bce4_Date">
              <a:extLst>
                <a:ext uri="{FF2B5EF4-FFF2-40B4-BE49-F238E27FC236}">
                  <a16:creationId xmlns:a16="http://schemas.microsoft.com/office/drawing/2014/main" id="{0C49DBA2-89A5-AB44-9A5D-918FFA64790C}"/>
                </a:ext>
              </a:extLst>
            </p:cNvPr>
            <p:cNvSpPr txBox="1"/>
            <p:nvPr>
              <p:custDataLst>
                <p:tags r:id="rId35"/>
              </p:custDataLst>
            </p:nvPr>
          </p:nvSpPr>
          <p:spPr>
            <a:xfrm>
              <a:off x="6773225" y="465582"/>
              <a:ext cx="4699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8" normalizeH="0" baseline="0" noProof="0">
                  <a:ln>
                    <a:noFill/>
                  </a:ln>
                  <a:solidFill>
                    <a:srgbClr val="1F497E"/>
                  </a:solidFill>
                  <a:effectLst/>
                  <a:uLnTx/>
                  <a:uFillTx/>
                  <a:latin typeface="Calibri"/>
                  <a:ea typeface="+mn-ea"/>
                  <a:cs typeface="+mn-cs"/>
                </a:rPr>
                <a:t>8 Feb '21</a:t>
              </a:r>
            </a:p>
          </p:txBody>
        </p:sp>
        <p:sp>
          <p:nvSpPr>
            <p:cNvPr id="118" name="OTLSHAPE_M_ad26212a624042f8946c3ee929d0bce4_Shape">
              <a:extLst>
                <a:ext uri="{FF2B5EF4-FFF2-40B4-BE49-F238E27FC236}">
                  <a16:creationId xmlns:a16="http://schemas.microsoft.com/office/drawing/2014/main" id="{39378645-EFA1-9A49-9CBE-D44987621AD5}"/>
                </a:ext>
              </a:extLst>
            </p:cNvPr>
            <p:cNvSpPr/>
            <p:nvPr>
              <p:custDataLst>
                <p:tags r:id="rId36"/>
              </p:custDataLst>
            </p:nvPr>
          </p:nvSpPr>
          <p:spPr>
            <a:xfrm rot="16200000">
              <a:off x="6576375" y="387985"/>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9" name="OTLSHAPE_M_42fdb2d4d8a3473fbbe4f286c2bc756f_Title">
              <a:extLst>
                <a:ext uri="{FF2B5EF4-FFF2-40B4-BE49-F238E27FC236}">
                  <a16:creationId xmlns:a16="http://schemas.microsoft.com/office/drawing/2014/main" id="{0ACEB4FA-9CAE-464E-80BF-D1C7CE1F9748}"/>
                </a:ext>
              </a:extLst>
            </p:cNvPr>
            <p:cNvSpPr txBox="1"/>
            <p:nvPr>
              <p:custDataLst>
                <p:tags r:id="rId37"/>
              </p:custDataLst>
            </p:nvPr>
          </p:nvSpPr>
          <p:spPr>
            <a:xfrm>
              <a:off x="7285279" y="734906"/>
              <a:ext cx="3302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18" normalizeH="0" baseline="0" noProof="0">
                  <a:ln>
                    <a:noFill/>
                  </a:ln>
                  <a:solidFill>
                    <a:prstClr val="black"/>
                  </a:solidFill>
                  <a:effectLst/>
                  <a:uLnTx/>
                  <a:uFillTx/>
                  <a:latin typeface="Calibri"/>
                  <a:ea typeface="+mn-ea"/>
                  <a:cs typeface="+mn-cs"/>
                </a:rPr>
                <a:t>RBOT</a:t>
              </a:r>
            </a:p>
          </p:txBody>
        </p:sp>
        <p:sp>
          <p:nvSpPr>
            <p:cNvPr id="120" name="OTLSHAPE_M_42fdb2d4d8a3473fbbe4f286c2bc756f_Date">
              <a:extLst>
                <a:ext uri="{FF2B5EF4-FFF2-40B4-BE49-F238E27FC236}">
                  <a16:creationId xmlns:a16="http://schemas.microsoft.com/office/drawing/2014/main" id="{E18A149D-3868-B24D-9A41-BFC6911363CA}"/>
                </a:ext>
              </a:extLst>
            </p:cNvPr>
            <p:cNvSpPr txBox="1"/>
            <p:nvPr>
              <p:custDataLst>
                <p:tags r:id="rId38"/>
              </p:custDataLst>
            </p:nvPr>
          </p:nvSpPr>
          <p:spPr>
            <a:xfrm>
              <a:off x="7285279" y="930825"/>
              <a:ext cx="5715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24 May '21</a:t>
              </a:r>
            </a:p>
          </p:txBody>
        </p:sp>
        <p:sp>
          <p:nvSpPr>
            <p:cNvPr id="121" name="OTLSHAPE_M_42fdb2d4d8a3473fbbe4f286c2bc756f_Shape">
              <a:extLst>
                <a:ext uri="{FF2B5EF4-FFF2-40B4-BE49-F238E27FC236}">
                  <a16:creationId xmlns:a16="http://schemas.microsoft.com/office/drawing/2014/main" id="{B603E5B9-B4E6-CD4A-932D-C86912230D57}"/>
                </a:ext>
              </a:extLst>
            </p:cNvPr>
            <p:cNvSpPr/>
            <p:nvPr>
              <p:custDataLst>
                <p:tags r:id="rId39"/>
              </p:custDataLst>
            </p:nvPr>
          </p:nvSpPr>
          <p:spPr>
            <a:xfrm rot="16200000">
              <a:off x="7088429" y="853228"/>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2" name="OTLSHAPE_T_79517fda645147e9ae895ab29259f41d_Shape">
              <a:extLst>
                <a:ext uri="{FF2B5EF4-FFF2-40B4-BE49-F238E27FC236}">
                  <a16:creationId xmlns:a16="http://schemas.microsoft.com/office/drawing/2014/main" id="{1B29A12E-DCCF-B646-A952-3E006ED0F94B}"/>
                </a:ext>
              </a:extLst>
            </p:cNvPr>
            <p:cNvSpPr/>
            <p:nvPr>
              <p:custDataLst>
                <p:tags r:id="rId40"/>
              </p:custDataLst>
            </p:nvPr>
          </p:nvSpPr>
          <p:spPr>
            <a:xfrm>
              <a:off x="1497236" y="1917700"/>
              <a:ext cx="2806700" cy="2032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3" name="OTLSHAPE_T_79517fda645147e9ae895ab29259f41d_Title">
              <a:extLst>
                <a:ext uri="{FF2B5EF4-FFF2-40B4-BE49-F238E27FC236}">
                  <a16:creationId xmlns:a16="http://schemas.microsoft.com/office/drawing/2014/main" id="{7A4312AE-19F6-0B43-97C5-C024F125066A}"/>
                </a:ext>
              </a:extLst>
            </p:cNvPr>
            <p:cNvSpPr txBox="1"/>
            <p:nvPr>
              <p:custDataLst>
                <p:tags r:id="rId41"/>
              </p:custDataLst>
            </p:nvPr>
          </p:nvSpPr>
          <p:spPr>
            <a:xfrm>
              <a:off x="4342386" y="1934041"/>
              <a:ext cx="15240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4" normalizeH="0" baseline="0" noProof="0">
                  <a:ln>
                    <a:noFill/>
                  </a:ln>
                  <a:solidFill>
                    <a:srgbClr val="737373"/>
                  </a:solidFill>
                  <a:effectLst/>
                  <a:uLnTx/>
                  <a:uFillTx/>
                  <a:latin typeface="Calibri"/>
                  <a:ea typeface="+mn-ea"/>
                  <a:cs typeface="+mn-cs"/>
                </a:rPr>
                <a:t>Beam to RFQ/MEBT Delay</a:t>
              </a:r>
            </a:p>
          </p:txBody>
        </p:sp>
        <p:sp>
          <p:nvSpPr>
            <p:cNvPr id="124" name="OTLSHAPE_T_79517fda645147e9ae895ab29259f41d_Duration">
              <a:extLst>
                <a:ext uri="{FF2B5EF4-FFF2-40B4-BE49-F238E27FC236}">
                  <a16:creationId xmlns:a16="http://schemas.microsoft.com/office/drawing/2014/main" id="{6AC9C198-7473-E54E-9C97-B7A5F49E213B}"/>
                </a:ext>
              </a:extLst>
            </p:cNvPr>
            <p:cNvSpPr txBox="1"/>
            <p:nvPr>
              <p:custDataLst>
                <p:tags r:id="rId42"/>
              </p:custDataLst>
            </p:nvPr>
          </p:nvSpPr>
          <p:spPr>
            <a:xfrm>
              <a:off x="2571027" y="1941788"/>
              <a:ext cx="647700" cy="155025"/>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4" normalizeH="0" baseline="0" noProof="0">
                  <a:ln>
                    <a:noFill/>
                  </a:ln>
                  <a:solidFill>
                    <a:srgbClr val="E7E6E6"/>
                  </a:solidFill>
                  <a:effectLst/>
                  <a:uLnTx/>
                  <a:uFillTx/>
                  <a:latin typeface="Calibri"/>
                  <a:ea typeface="+mn-ea"/>
                  <a:cs typeface="+mn-cs"/>
                </a:rPr>
                <a:t>18.8 months</a:t>
              </a:r>
            </a:p>
          </p:txBody>
        </p:sp>
        <p:sp>
          <p:nvSpPr>
            <p:cNvPr id="125" name="OTLSHAPE_T_465a42621efb4bc79db91674083f9d80_Shape">
              <a:extLst>
                <a:ext uri="{FF2B5EF4-FFF2-40B4-BE49-F238E27FC236}">
                  <a16:creationId xmlns:a16="http://schemas.microsoft.com/office/drawing/2014/main" id="{C3BB4C1F-42D2-634A-B3F3-B9C556C7087A}"/>
                </a:ext>
              </a:extLst>
            </p:cNvPr>
            <p:cNvSpPr/>
            <p:nvPr>
              <p:custDataLst>
                <p:tags r:id="rId43"/>
              </p:custDataLst>
            </p:nvPr>
          </p:nvSpPr>
          <p:spPr>
            <a:xfrm>
              <a:off x="1911756" y="2247900"/>
              <a:ext cx="3238500" cy="2032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6" name="OTLSHAPE_T_465a42621efb4bc79db91674083f9d80_Title">
              <a:extLst>
                <a:ext uri="{FF2B5EF4-FFF2-40B4-BE49-F238E27FC236}">
                  <a16:creationId xmlns:a16="http://schemas.microsoft.com/office/drawing/2014/main" id="{2BB006F1-6B76-BD44-9374-84916EFB64A5}"/>
                </a:ext>
              </a:extLst>
            </p:cNvPr>
            <p:cNvSpPr txBox="1"/>
            <p:nvPr>
              <p:custDataLst>
                <p:tags r:id="rId44"/>
              </p:custDataLst>
            </p:nvPr>
          </p:nvSpPr>
          <p:spPr>
            <a:xfrm>
              <a:off x="5195810" y="2264241"/>
              <a:ext cx="11684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6" normalizeH="0" baseline="0" noProof="0">
                  <a:ln>
                    <a:noFill/>
                  </a:ln>
                  <a:solidFill>
                    <a:srgbClr val="737373"/>
                  </a:solidFill>
                  <a:effectLst/>
                  <a:uLnTx/>
                  <a:uFillTx/>
                  <a:latin typeface="Calibri"/>
                  <a:ea typeface="+mn-ea"/>
                  <a:cs typeface="+mn-cs"/>
                </a:rPr>
                <a:t>Beam to DTL4 Delay</a:t>
              </a:r>
            </a:p>
          </p:txBody>
        </p:sp>
        <p:sp>
          <p:nvSpPr>
            <p:cNvPr id="127" name="OTLSHAPE_T_465a42621efb4bc79db91674083f9d80_Duration">
              <a:extLst>
                <a:ext uri="{FF2B5EF4-FFF2-40B4-BE49-F238E27FC236}">
                  <a16:creationId xmlns:a16="http://schemas.microsoft.com/office/drawing/2014/main" id="{2CD14059-E7F6-3547-A8BB-1A0D1CC41FFD}"/>
                </a:ext>
              </a:extLst>
            </p:cNvPr>
            <p:cNvSpPr txBox="1"/>
            <p:nvPr>
              <p:custDataLst>
                <p:tags r:id="rId45"/>
              </p:custDataLst>
            </p:nvPr>
          </p:nvSpPr>
          <p:spPr>
            <a:xfrm>
              <a:off x="3204999" y="2271988"/>
              <a:ext cx="647700" cy="155025"/>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4" normalizeH="0" baseline="0" noProof="0">
                  <a:ln>
                    <a:noFill/>
                  </a:ln>
                  <a:solidFill>
                    <a:srgbClr val="E7E6E6"/>
                  </a:solidFill>
                  <a:effectLst/>
                  <a:uLnTx/>
                  <a:uFillTx/>
                  <a:latin typeface="Calibri"/>
                  <a:ea typeface="+mn-ea"/>
                  <a:cs typeface="+mn-cs"/>
                </a:rPr>
                <a:t>21.8 months</a:t>
              </a:r>
            </a:p>
          </p:txBody>
        </p:sp>
        <p:sp>
          <p:nvSpPr>
            <p:cNvPr id="128" name="OTLSHAPE_T_d85a95d3b01d4d84aa9e517a31261f8a_Shape">
              <a:extLst>
                <a:ext uri="{FF2B5EF4-FFF2-40B4-BE49-F238E27FC236}">
                  <a16:creationId xmlns:a16="http://schemas.microsoft.com/office/drawing/2014/main" id="{61764DDE-0BAD-DB40-802D-BC212171A1A3}"/>
                </a:ext>
              </a:extLst>
            </p:cNvPr>
            <p:cNvSpPr/>
            <p:nvPr>
              <p:custDataLst>
                <p:tags r:id="rId46"/>
              </p:custDataLst>
            </p:nvPr>
          </p:nvSpPr>
          <p:spPr>
            <a:xfrm>
              <a:off x="3369892" y="2578100"/>
              <a:ext cx="3175000" cy="2032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9" name="OTLSHAPE_T_d85a95d3b01d4d84aa9e517a31261f8a_Title">
              <a:extLst>
                <a:ext uri="{FF2B5EF4-FFF2-40B4-BE49-F238E27FC236}">
                  <a16:creationId xmlns:a16="http://schemas.microsoft.com/office/drawing/2014/main" id="{3D26F76B-6E48-D848-B12E-09BFD1316FEC}"/>
                </a:ext>
              </a:extLst>
            </p:cNvPr>
            <p:cNvSpPr txBox="1"/>
            <p:nvPr>
              <p:custDataLst>
                <p:tags r:id="rId47"/>
              </p:custDataLst>
            </p:nvPr>
          </p:nvSpPr>
          <p:spPr>
            <a:xfrm>
              <a:off x="6595425" y="2594441"/>
              <a:ext cx="6223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srgbClr val="737373"/>
                  </a:solidFill>
                  <a:effectLst/>
                  <a:uLnTx/>
                  <a:uFillTx/>
                  <a:latin typeface="Calibri"/>
                  <a:ea typeface="+mn-ea"/>
                  <a:cs typeface="+mn-cs"/>
                </a:rPr>
                <a:t>BOD Delay</a:t>
              </a:r>
            </a:p>
          </p:txBody>
        </p:sp>
        <p:sp>
          <p:nvSpPr>
            <p:cNvPr id="130" name="OTLSHAPE_T_d85a95d3b01d4d84aa9e517a31261f8a_Duration">
              <a:extLst>
                <a:ext uri="{FF2B5EF4-FFF2-40B4-BE49-F238E27FC236}">
                  <a16:creationId xmlns:a16="http://schemas.microsoft.com/office/drawing/2014/main" id="{BCEC004B-5C08-3E4E-8F0F-17BB853A2F74}"/>
                </a:ext>
              </a:extLst>
            </p:cNvPr>
            <p:cNvSpPr txBox="1"/>
            <p:nvPr>
              <p:custDataLst>
                <p:tags r:id="rId48"/>
              </p:custDataLst>
            </p:nvPr>
          </p:nvSpPr>
          <p:spPr>
            <a:xfrm>
              <a:off x="4633874" y="2602188"/>
              <a:ext cx="647700" cy="155025"/>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4" normalizeH="0" baseline="0" noProof="0">
                  <a:ln>
                    <a:noFill/>
                  </a:ln>
                  <a:solidFill>
                    <a:srgbClr val="E7E6E6"/>
                  </a:solidFill>
                  <a:effectLst/>
                  <a:uLnTx/>
                  <a:uFillTx/>
                  <a:latin typeface="Calibri"/>
                  <a:ea typeface="+mn-ea"/>
                  <a:cs typeface="+mn-cs"/>
                </a:rPr>
                <a:t>21.2 months</a:t>
              </a:r>
            </a:p>
          </p:txBody>
        </p:sp>
        <p:sp>
          <p:nvSpPr>
            <p:cNvPr id="131" name="OTLSHAPE_T_2becf7a4f5264081a26c0b37b67ad568_Shape">
              <a:extLst>
                <a:ext uri="{FF2B5EF4-FFF2-40B4-BE49-F238E27FC236}">
                  <a16:creationId xmlns:a16="http://schemas.microsoft.com/office/drawing/2014/main" id="{15EE2969-12CA-C249-B11E-843FEBB2061E}"/>
                </a:ext>
              </a:extLst>
            </p:cNvPr>
            <p:cNvSpPr/>
            <p:nvPr>
              <p:custDataLst>
                <p:tags r:id="rId49"/>
              </p:custDataLst>
            </p:nvPr>
          </p:nvSpPr>
          <p:spPr>
            <a:xfrm>
              <a:off x="3506439" y="2908300"/>
              <a:ext cx="3556000" cy="203200"/>
            </a:xfrm>
            <a:prstGeom prst="roundRect">
              <a:avLst>
                <a:gd name="adj" fmla="val 100000"/>
              </a:avLst>
            </a:prstGeom>
            <a:solidFill>
              <a:srgbClr val="44546A"/>
            </a:solidFill>
            <a:ln w="12700" cap="flat" cmpd="sng" algn="ctr">
              <a:noFill/>
              <a:prstDash val="solid"/>
              <a:miter lim="800000"/>
            </a:ln>
            <a:effectLst/>
            <a:scene3d>
              <a:camera prst="orthographicFront"/>
              <a:lightRig rig="balanced" dir="t">
                <a:rot lat="0" lon="0" rev="8700000"/>
              </a:lightRig>
            </a:scene3d>
            <a:sp3d>
              <a:bevelT w="165100"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2" name="OTLSHAPE_T_2becf7a4f5264081a26c0b37b67ad568_Title">
              <a:extLst>
                <a:ext uri="{FF2B5EF4-FFF2-40B4-BE49-F238E27FC236}">
                  <a16:creationId xmlns:a16="http://schemas.microsoft.com/office/drawing/2014/main" id="{28E1185A-BB28-CB4F-AF3E-C51BCD300F0B}"/>
                </a:ext>
              </a:extLst>
            </p:cNvPr>
            <p:cNvSpPr txBox="1"/>
            <p:nvPr>
              <p:custDataLst>
                <p:tags r:id="rId50"/>
              </p:custDataLst>
            </p:nvPr>
          </p:nvSpPr>
          <p:spPr>
            <a:xfrm>
              <a:off x="7107479" y="2924641"/>
              <a:ext cx="6858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10" normalizeH="0" baseline="0" noProof="0">
                  <a:ln>
                    <a:noFill/>
                  </a:ln>
                  <a:solidFill>
                    <a:srgbClr val="737373"/>
                  </a:solidFill>
                  <a:effectLst/>
                  <a:uLnTx/>
                  <a:uFillTx/>
                  <a:latin typeface="Calibri"/>
                  <a:ea typeface="+mn-ea"/>
                  <a:cs typeface="+mn-cs"/>
                </a:rPr>
                <a:t>RBOT Delay</a:t>
              </a:r>
            </a:p>
          </p:txBody>
        </p:sp>
        <p:sp>
          <p:nvSpPr>
            <p:cNvPr id="133" name="OTLSHAPE_T_2becf7a4f5264081a26c0b37b67ad568_Duration">
              <a:extLst>
                <a:ext uri="{FF2B5EF4-FFF2-40B4-BE49-F238E27FC236}">
                  <a16:creationId xmlns:a16="http://schemas.microsoft.com/office/drawing/2014/main" id="{1945EC3E-3ADF-C445-A9B9-6D4FB17DF7D0}"/>
                </a:ext>
              </a:extLst>
            </p:cNvPr>
            <p:cNvSpPr txBox="1"/>
            <p:nvPr>
              <p:custDataLst>
                <p:tags r:id="rId51"/>
              </p:custDataLst>
            </p:nvPr>
          </p:nvSpPr>
          <p:spPr>
            <a:xfrm>
              <a:off x="4958175" y="2932388"/>
              <a:ext cx="647700" cy="155025"/>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4" normalizeH="0" baseline="0" noProof="0">
                  <a:ln>
                    <a:noFill/>
                  </a:ln>
                  <a:solidFill>
                    <a:srgbClr val="E7E6E6"/>
                  </a:solidFill>
                  <a:effectLst/>
                  <a:uLnTx/>
                  <a:uFillTx/>
                  <a:latin typeface="Calibri"/>
                  <a:ea typeface="+mn-ea"/>
                  <a:cs typeface="+mn-cs"/>
                </a:rPr>
                <a:t>23.9 months</a:t>
              </a:r>
            </a:p>
          </p:txBody>
        </p:sp>
        <p:cxnSp>
          <p:nvCxnSpPr>
            <p:cNvPr id="134" name="OTLSHAPE_M_42fdb2d4d8a3473fbbe4f286c2bc756f_Connector1">
              <a:extLst>
                <a:ext uri="{FF2B5EF4-FFF2-40B4-BE49-F238E27FC236}">
                  <a16:creationId xmlns:a16="http://schemas.microsoft.com/office/drawing/2014/main" id="{4E9B5048-1695-7045-B51D-35F00E8E8613}"/>
                </a:ext>
              </a:extLst>
            </p:cNvPr>
            <p:cNvCxnSpPr/>
            <p:nvPr>
              <p:custDataLst>
                <p:tags r:id="rId52"/>
              </p:custDataLst>
            </p:nvPr>
          </p:nvCxnSpPr>
          <p:spPr>
            <a:xfrm>
              <a:off x="3517663" y="3760229"/>
              <a:ext cx="0" cy="448522"/>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35" name="OTLSHAPE_M_ad26212a624042f8946c3ee929d0bce4_Connector1">
              <a:extLst>
                <a:ext uri="{FF2B5EF4-FFF2-40B4-BE49-F238E27FC236}">
                  <a16:creationId xmlns:a16="http://schemas.microsoft.com/office/drawing/2014/main" id="{77E56757-1274-2546-AB7E-0FDCE962B521}"/>
                </a:ext>
              </a:extLst>
            </p:cNvPr>
            <p:cNvCxnSpPr/>
            <p:nvPr>
              <p:custDataLst>
                <p:tags r:id="rId53"/>
              </p:custDataLst>
            </p:nvPr>
          </p:nvCxnSpPr>
          <p:spPr>
            <a:xfrm>
              <a:off x="3381115" y="3760229"/>
              <a:ext cx="0" cy="913765"/>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36" name="OTLSHAPE_M_1d6d4045bda3413182ef879ca83ea720_Connector1">
              <a:extLst>
                <a:ext uri="{FF2B5EF4-FFF2-40B4-BE49-F238E27FC236}">
                  <a16:creationId xmlns:a16="http://schemas.microsoft.com/office/drawing/2014/main" id="{6D8BBABD-9158-404D-BF55-DECFE57181C0}"/>
                </a:ext>
              </a:extLst>
            </p:cNvPr>
            <p:cNvCxnSpPr/>
            <p:nvPr>
              <p:custDataLst>
                <p:tags r:id="rId54"/>
              </p:custDataLst>
            </p:nvPr>
          </p:nvCxnSpPr>
          <p:spPr>
            <a:xfrm>
              <a:off x="1922980" y="3760229"/>
              <a:ext cx="0" cy="448522"/>
            </a:xfrm>
            <a:prstGeom prst="line">
              <a:avLst/>
            </a:prstGeom>
            <a:noFill/>
            <a:ln w="9525" cap="flat" cmpd="sng" algn="ctr">
              <a:solidFill>
                <a:srgbClr val="EA161E">
                  <a:alpha val="49804"/>
                </a:srgbClr>
              </a:solidFill>
              <a:prstDash val="solid"/>
              <a:miter lim="800000"/>
              <a:headEnd type="none" w="med" len="med"/>
              <a:tailEnd type="none" w="med" len="med"/>
            </a:ln>
            <a:effectLst/>
          </p:spPr>
        </p:cxnSp>
        <p:cxnSp>
          <p:nvCxnSpPr>
            <p:cNvPr id="137" name="OTLSHAPE_M_2d0797157b8f4b8eac03a9e74cdce7ed_Connector1">
              <a:extLst>
                <a:ext uri="{FF2B5EF4-FFF2-40B4-BE49-F238E27FC236}">
                  <a16:creationId xmlns:a16="http://schemas.microsoft.com/office/drawing/2014/main" id="{C37B2FAA-3A3D-3E45-BA33-5C8B29E88EDC}"/>
                </a:ext>
              </a:extLst>
            </p:cNvPr>
            <p:cNvCxnSpPr/>
            <p:nvPr>
              <p:custDataLst>
                <p:tags r:id="rId55"/>
              </p:custDataLst>
            </p:nvPr>
          </p:nvCxnSpPr>
          <p:spPr>
            <a:xfrm>
              <a:off x="1508459" y="3760229"/>
              <a:ext cx="0" cy="913765"/>
            </a:xfrm>
            <a:prstGeom prst="line">
              <a:avLst/>
            </a:prstGeom>
            <a:noFill/>
            <a:ln w="9525" cap="flat" cmpd="sng" algn="ctr">
              <a:solidFill>
                <a:srgbClr val="EA161E">
                  <a:alpha val="49804"/>
                </a:srgbClr>
              </a:solidFill>
              <a:prstDash val="solid"/>
              <a:miter lim="800000"/>
              <a:headEnd type="none" w="med" len="med"/>
              <a:tailEnd type="none" w="med" len="med"/>
            </a:ln>
            <a:effectLst/>
          </p:spPr>
        </p:cxnSp>
        <p:sp>
          <p:nvSpPr>
            <p:cNvPr id="138" name="OTLSHAPE_TB_00000000000000000000000000000000_ScaleContainer">
              <a:extLst>
                <a:ext uri="{FF2B5EF4-FFF2-40B4-BE49-F238E27FC236}">
                  <a16:creationId xmlns:a16="http://schemas.microsoft.com/office/drawing/2014/main" id="{B061B8F8-ACA8-BA4D-9146-D47884AD7645}"/>
                </a:ext>
              </a:extLst>
            </p:cNvPr>
            <p:cNvSpPr/>
            <p:nvPr>
              <p:custDataLst>
                <p:tags r:id="rId56"/>
              </p:custDataLst>
            </p:nvPr>
          </p:nvSpPr>
          <p:spPr>
            <a:xfrm>
              <a:off x="844465" y="3379229"/>
              <a:ext cx="7467600" cy="381000"/>
            </a:xfrm>
            <a:prstGeom prst="roundRect">
              <a:avLst>
                <a:gd name="adj" fmla="val 100000"/>
              </a:avLst>
            </a:prstGeom>
            <a:gradFill flip="none" rotWithShape="1">
              <a:gsLst>
                <a:gs pos="0">
                  <a:srgbClr val="44546A"/>
                </a:gs>
                <a:gs pos="0">
                  <a:srgbClr val="44546A"/>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9" name="OTLSHAPE_TB_00000000000000000000000000000000_ElapsedTime">
              <a:extLst>
                <a:ext uri="{FF2B5EF4-FFF2-40B4-BE49-F238E27FC236}">
                  <a16:creationId xmlns:a16="http://schemas.microsoft.com/office/drawing/2014/main" id="{4063279D-BEB7-3B4E-A26A-8904F1751B40}"/>
                </a:ext>
              </a:extLst>
            </p:cNvPr>
            <p:cNvSpPr/>
            <p:nvPr>
              <p:custDataLst>
                <p:tags r:id="rId57"/>
              </p:custDataLst>
            </p:nvPr>
          </p:nvSpPr>
          <p:spPr>
            <a:xfrm>
              <a:off x="844464" y="3379229"/>
              <a:ext cx="1187733" cy="381000"/>
            </a:xfrm>
            <a:prstGeom prst="roundRect">
              <a:avLst>
                <a:gd name="adj" fmla="val 10000000"/>
              </a:avLst>
            </a:prstGeom>
            <a:solidFill>
              <a:srgbClr val="FF0000">
                <a:alpha val="30196"/>
              </a:srgbClr>
            </a:solidFill>
            <a:ln w="12700" cap="flat" cmpd="sng" algn="ctr">
              <a:noFill/>
              <a:prstDash val="solid"/>
              <a:miter lim="800000"/>
            </a:ln>
            <a:effectLst/>
            <a:scene3d>
              <a:camera prst="orthographicFront"/>
              <a:lightRig rig="threePt" dir="t">
                <a:rot lat="0" lon="0" rev="0"/>
              </a:lightRig>
            </a:scene3d>
            <a:sp3d>
              <a:bevelT w="12700" h="139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0" name="OTLSHAPE_TB_00000000000000000000000000000000_TimescaleInterval1">
              <a:extLst>
                <a:ext uri="{FF2B5EF4-FFF2-40B4-BE49-F238E27FC236}">
                  <a16:creationId xmlns:a16="http://schemas.microsoft.com/office/drawing/2014/main" id="{B0DD480D-080D-CC49-8296-C59EF092D735}"/>
                </a:ext>
              </a:extLst>
            </p:cNvPr>
            <p:cNvSpPr txBox="1"/>
            <p:nvPr>
              <p:custDataLst>
                <p:tags r:id="rId58"/>
              </p:custDataLst>
            </p:nvPr>
          </p:nvSpPr>
          <p:spPr>
            <a:xfrm>
              <a:off x="1073065" y="3476702"/>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dirty="0">
                  <a:ln>
                    <a:noFill/>
                  </a:ln>
                  <a:solidFill>
                    <a:prstClr val="white"/>
                  </a:solidFill>
                  <a:effectLst/>
                  <a:uLnTx/>
                  <a:uFillTx/>
                  <a:latin typeface="Calibri"/>
                  <a:ea typeface="+mn-ea"/>
                  <a:cs typeface="+mn-cs"/>
                </a:rPr>
                <a:t>Old Baseline </a:t>
              </a:r>
            </a:p>
          </p:txBody>
        </p:sp>
        <p:cxnSp>
          <p:nvCxnSpPr>
            <p:cNvPr id="141" name="OTLSHAPE_TB_00000000000000000000000000000000_Separator1">
              <a:extLst>
                <a:ext uri="{FF2B5EF4-FFF2-40B4-BE49-F238E27FC236}">
                  <a16:creationId xmlns:a16="http://schemas.microsoft.com/office/drawing/2014/main" id="{9483C8F8-5508-844F-A2E0-8B8A242A8E87}"/>
                </a:ext>
              </a:extLst>
            </p:cNvPr>
            <p:cNvCxnSpPr/>
            <p:nvPr>
              <p:custDataLst>
                <p:tags r:id="rId59"/>
              </p:custDataLst>
            </p:nvPr>
          </p:nvCxnSpPr>
          <p:spPr>
            <a:xfrm>
              <a:off x="2789563" y="3442729"/>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2" name="OTLSHAPE_TB_00000000000000000000000000000000_TimescaleInterval2">
              <a:extLst>
                <a:ext uri="{FF2B5EF4-FFF2-40B4-BE49-F238E27FC236}">
                  <a16:creationId xmlns:a16="http://schemas.microsoft.com/office/drawing/2014/main" id="{97559101-5C56-EC4D-8874-2CFD35B77D4E}"/>
                </a:ext>
              </a:extLst>
            </p:cNvPr>
            <p:cNvSpPr txBox="1"/>
            <p:nvPr>
              <p:custDataLst>
                <p:tags r:id="rId60"/>
              </p:custDataLst>
            </p:nvPr>
          </p:nvSpPr>
          <p:spPr>
            <a:xfrm>
              <a:off x="2853063" y="3476702"/>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2019</a:t>
              </a:r>
            </a:p>
          </p:txBody>
        </p:sp>
        <p:cxnSp>
          <p:nvCxnSpPr>
            <p:cNvPr id="143" name="OTLSHAPE_TB_00000000000000000000000000000000_Separator2">
              <a:extLst>
                <a:ext uri="{FF2B5EF4-FFF2-40B4-BE49-F238E27FC236}">
                  <a16:creationId xmlns:a16="http://schemas.microsoft.com/office/drawing/2014/main" id="{96DBC8F6-49D5-0F4B-88EC-AEEA689A31E8}"/>
                </a:ext>
              </a:extLst>
            </p:cNvPr>
            <p:cNvCxnSpPr/>
            <p:nvPr>
              <p:custDataLst>
                <p:tags r:id="rId61"/>
              </p:custDataLst>
            </p:nvPr>
          </p:nvCxnSpPr>
          <p:spPr>
            <a:xfrm>
              <a:off x="4569562" y="3442729"/>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4" name="OTLSHAPE_TB_00000000000000000000000000000000_TimescaleInterval3">
              <a:extLst>
                <a:ext uri="{FF2B5EF4-FFF2-40B4-BE49-F238E27FC236}">
                  <a16:creationId xmlns:a16="http://schemas.microsoft.com/office/drawing/2014/main" id="{ADCB0177-B334-504E-AC0A-A715E807167E}"/>
                </a:ext>
              </a:extLst>
            </p:cNvPr>
            <p:cNvSpPr txBox="1"/>
            <p:nvPr>
              <p:custDataLst>
                <p:tags r:id="rId62"/>
              </p:custDataLst>
            </p:nvPr>
          </p:nvSpPr>
          <p:spPr>
            <a:xfrm>
              <a:off x="4633062" y="3476702"/>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2020</a:t>
              </a:r>
            </a:p>
          </p:txBody>
        </p:sp>
        <p:cxnSp>
          <p:nvCxnSpPr>
            <p:cNvPr id="145" name="OTLSHAPE_TB_00000000000000000000000000000000_Separator3">
              <a:extLst>
                <a:ext uri="{FF2B5EF4-FFF2-40B4-BE49-F238E27FC236}">
                  <a16:creationId xmlns:a16="http://schemas.microsoft.com/office/drawing/2014/main" id="{E3F4F19E-88F5-3644-8712-6032C40DA152}"/>
                </a:ext>
              </a:extLst>
            </p:cNvPr>
            <p:cNvCxnSpPr/>
            <p:nvPr>
              <p:custDataLst>
                <p:tags r:id="rId63"/>
              </p:custDataLst>
            </p:nvPr>
          </p:nvCxnSpPr>
          <p:spPr>
            <a:xfrm>
              <a:off x="6354437" y="3442729"/>
              <a:ext cx="0" cy="254000"/>
            </a:xfrm>
            <a:prstGeom prst="line">
              <a:avLst/>
            </a:prstGeom>
            <a:noFill/>
            <a:ln w="6350" cap="flat" cmpd="sng" algn="ctr">
              <a:solidFill>
                <a:sysClr val="window" lastClr="FFFFFF">
                  <a:alpha val="29804"/>
                </a:sysClr>
              </a:solidFill>
              <a:prstDash val="solid"/>
              <a:miter lim="800000"/>
              <a:headEnd type="none" w="med" len="med"/>
              <a:tailEnd type="none" w="med" len="med"/>
            </a:ln>
            <a:effectLst/>
          </p:spPr>
        </p:cxnSp>
        <p:sp>
          <p:nvSpPr>
            <p:cNvPr id="146" name="OTLSHAPE_TB_00000000000000000000000000000000_TimescaleInterval4">
              <a:extLst>
                <a:ext uri="{FF2B5EF4-FFF2-40B4-BE49-F238E27FC236}">
                  <a16:creationId xmlns:a16="http://schemas.microsoft.com/office/drawing/2014/main" id="{2FC6DDAC-9750-A14E-84CA-B8F06625C2D0}"/>
                </a:ext>
              </a:extLst>
            </p:cNvPr>
            <p:cNvSpPr txBox="1"/>
            <p:nvPr>
              <p:custDataLst>
                <p:tags r:id="rId64"/>
              </p:custDataLst>
            </p:nvPr>
          </p:nvSpPr>
          <p:spPr>
            <a:xfrm>
              <a:off x="6417937" y="3476702"/>
              <a:ext cx="304955" cy="186055"/>
            </a:xfrm>
            <a:prstGeom prst="rect">
              <a:avLst/>
            </a:prstGeom>
            <a:noFill/>
          </p:spPr>
          <p:txBody>
            <a:bodyPr vert="horz" wrap="none" lIns="0" tIns="0" rIns="0" bIns="0"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20" normalizeH="0" baseline="0" noProof="0">
                  <a:ln>
                    <a:noFill/>
                  </a:ln>
                  <a:solidFill>
                    <a:prstClr val="white"/>
                  </a:solidFill>
                  <a:effectLst/>
                  <a:uLnTx/>
                  <a:uFillTx/>
                  <a:latin typeface="Calibri"/>
                  <a:ea typeface="+mn-ea"/>
                  <a:cs typeface="+mn-cs"/>
                </a:rPr>
                <a:t>2021</a:t>
              </a:r>
            </a:p>
          </p:txBody>
        </p:sp>
        <p:sp>
          <p:nvSpPr>
            <p:cNvPr id="147" name="OTLSHAPE_M_2d0797157b8f4b8eac03a9e74cdce7ed_Title">
              <a:extLst>
                <a:ext uri="{FF2B5EF4-FFF2-40B4-BE49-F238E27FC236}">
                  <a16:creationId xmlns:a16="http://schemas.microsoft.com/office/drawing/2014/main" id="{45B95410-722F-C244-BEFC-AE1CA5BEE11D}"/>
                </a:ext>
              </a:extLst>
            </p:cNvPr>
            <p:cNvSpPr txBox="1"/>
            <p:nvPr>
              <p:custDataLst>
                <p:tags r:id="rId65"/>
              </p:custDataLst>
            </p:nvPr>
          </p:nvSpPr>
          <p:spPr>
            <a:xfrm>
              <a:off x="1730709" y="4621797"/>
              <a:ext cx="10414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4" normalizeH="0" baseline="0" noProof="0">
                  <a:ln>
                    <a:noFill/>
                  </a:ln>
                  <a:solidFill>
                    <a:prstClr val="black"/>
                  </a:solidFill>
                  <a:effectLst/>
                  <a:uLnTx/>
                  <a:uFillTx/>
                  <a:latin typeface="Calibri"/>
                  <a:ea typeface="+mn-ea"/>
                  <a:cs typeface="+mn-cs"/>
                </a:rPr>
                <a:t>ISrc to RFQ/MEBT</a:t>
              </a:r>
            </a:p>
          </p:txBody>
        </p:sp>
        <p:sp>
          <p:nvSpPr>
            <p:cNvPr id="148" name="OTLSHAPE_M_2d0797157b8f4b8eac03a9e74cdce7ed_Date">
              <a:extLst>
                <a:ext uri="{FF2B5EF4-FFF2-40B4-BE49-F238E27FC236}">
                  <a16:creationId xmlns:a16="http://schemas.microsoft.com/office/drawing/2014/main" id="{F514EC53-8510-E643-8F6A-72A1EDA89029}"/>
                </a:ext>
              </a:extLst>
            </p:cNvPr>
            <p:cNvSpPr txBox="1"/>
            <p:nvPr>
              <p:custDataLst>
                <p:tags r:id="rId66"/>
              </p:custDataLst>
            </p:nvPr>
          </p:nvSpPr>
          <p:spPr>
            <a:xfrm>
              <a:off x="1730709" y="4441372"/>
              <a:ext cx="5334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11 Apr '18</a:t>
              </a:r>
            </a:p>
          </p:txBody>
        </p:sp>
        <p:sp>
          <p:nvSpPr>
            <p:cNvPr id="149" name="OTLSHAPE_M_2d0797157b8f4b8eac03a9e74cdce7ed_Shape">
              <a:extLst>
                <a:ext uri="{FF2B5EF4-FFF2-40B4-BE49-F238E27FC236}">
                  <a16:creationId xmlns:a16="http://schemas.microsoft.com/office/drawing/2014/main" id="{9D2C7760-99A8-6D47-8CB1-6BCBFA2787BF}"/>
                </a:ext>
              </a:extLst>
            </p:cNvPr>
            <p:cNvSpPr/>
            <p:nvPr>
              <p:custDataLst>
                <p:tags r:id="rId67"/>
              </p:custDataLst>
            </p:nvPr>
          </p:nvSpPr>
          <p:spPr>
            <a:xfrm rot="16200000">
              <a:off x="1533859" y="4508894"/>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0" name="OTLSHAPE_M_1d6d4045bda3413182ef879ca83ea720_Title">
              <a:extLst>
                <a:ext uri="{FF2B5EF4-FFF2-40B4-BE49-F238E27FC236}">
                  <a16:creationId xmlns:a16="http://schemas.microsoft.com/office/drawing/2014/main" id="{F3ABF1C0-F15D-1F4B-8738-B6F1B3C5F488}"/>
                </a:ext>
              </a:extLst>
            </p:cNvPr>
            <p:cNvSpPr txBox="1"/>
            <p:nvPr>
              <p:custDataLst>
                <p:tags r:id="rId68"/>
              </p:custDataLst>
            </p:nvPr>
          </p:nvSpPr>
          <p:spPr>
            <a:xfrm>
              <a:off x="2145230" y="4156554"/>
              <a:ext cx="685800" cy="170519"/>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8" normalizeH="0" baseline="0" noProof="0">
                  <a:ln>
                    <a:noFill/>
                  </a:ln>
                  <a:solidFill>
                    <a:prstClr val="black"/>
                  </a:solidFill>
                  <a:effectLst/>
                  <a:uLnTx/>
                  <a:uFillTx/>
                  <a:latin typeface="Calibri"/>
                  <a:ea typeface="+mn-ea"/>
                  <a:cs typeface="+mn-cs"/>
                </a:rPr>
                <a:t>ISrc to DTL4</a:t>
              </a:r>
            </a:p>
          </p:txBody>
        </p:sp>
        <p:sp>
          <p:nvSpPr>
            <p:cNvPr id="151" name="OTLSHAPE_M_1d6d4045bda3413182ef879ca83ea720_Date">
              <a:extLst>
                <a:ext uri="{FF2B5EF4-FFF2-40B4-BE49-F238E27FC236}">
                  <a16:creationId xmlns:a16="http://schemas.microsoft.com/office/drawing/2014/main" id="{D054BFC2-D75B-1A44-94F9-187DA5691D20}"/>
                </a:ext>
              </a:extLst>
            </p:cNvPr>
            <p:cNvSpPr txBox="1"/>
            <p:nvPr>
              <p:custDataLst>
                <p:tags r:id="rId69"/>
              </p:custDataLst>
            </p:nvPr>
          </p:nvSpPr>
          <p:spPr>
            <a:xfrm>
              <a:off x="2145230" y="3976129"/>
              <a:ext cx="4191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5 Jul '18</a:t>
              </a:r>
            </a:p>
          </p:txBody>
        </p:sp>
        <p:sp>
          <p:nvSpPr>
            <p:cNvPr id="152" name="OTLSHAPE_M_1d6d4045bda3413182ef879ca83ea720_Shape">
              <a:extLst>
                <a:ext uri="{FF2B5EF4-FFF2-40B4-BE49-F238E27FC236}">
                  <a16:creationId xmlns:a16="http://schemas.microsoft.com/office/drawing/2014/main" id="{7B2C43F7-DE5B-F143-9D48-7AD616D9F636}"/>
                </a:ext>
              </a:extLst>
            </p:cNvPr>
            <p:cNvSpPr/>
            <p:nvPr>
              <p:custDataLst>
                <p:tags r:id="rId70"/>
              </p:custDataLst>
            </p:nvPr>
          </p:nvSpPr>
          <p:spPr>
            <a:xfrm rot="16200000">
              <a:off x="1948380" y="4043651"/>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3" name="OTLSHAPE_M_ad26212a624042f8946c3ee929d0bce4_Title">
              <a:extLst>
                <a:ext uri="{FF2B5EF4-FFF2-40B4-BE49-F238E27FC236}">
                  <a16:creationId xmlns:a16="http://schemas.microsoft.com/office/drawing/2014/main" id="{379E3543-1E4D-CF40-92AD-B6A85AC6C5F5}"/>
                </a:ext>
              </a:extLst>
            </p:cNvPr>
            <p:cNvSpPr txBox="1"/>
            <p:nvPr>
              <p:custDataLst>
                <p:tags r:id="rId71"/>
              </p:custDataLst>
            </p:nvPr>
          </p:nvSpPr>
          <p:spPr>
            <a:xfrm>
              <a:off x="3603365" y="4621797"/>
              <a:ext cx="14986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4" normalizeH="0" baseline="0" noProof="0">
                  <a:ln>
                    <a:noFill/>
                  </a:ln>
                  <a:solidFill>
                    <a:prstClr val="black"/>
                  </a:solidFill>
                  <a:effectLst/>
                  <a:uLnTx/>
                  <a:uFillTx/>
                  <a:latin typeface="Calibri"/>
                  <a:ea typeface="+mn-ea"/>
                  <a:cs typeface="+mn-cs"/>
                </a:rPr>
                <a:t>ISrc to Beam Dump (BOD)</a:t>
              </a:r>
            </a:p>
          </p:txBody>
        </p:sp>
        <p:sp>
          <p:nvSpPr>
            <p:cNvPr id="154" name="OTLSHAPE_M_ad26212a624042f8946c3ee929d0bce4_Date">
              <a:extLst>
                <a:ext uri="{FF2B5EF4-FFF2-40B4-BE49-F238E27FC236}">
                  <a16:creationId xmlns:a16="http://schemas.microsoft.com/office/drawing/2014/main" id="{5F58D2AF-F776-9041-BCA1-774503B83A76}"/>
                </a:ext>
              </a:extLst>
            </p:cNvPr>
            <p:cNvSpPr txBox="1"/>
            <p:nvPr>
              <p:custDataLst>
                <p:tags r:id="rId72"/>
              </p:custDataLst>
            </p:nvPr>
          </p:nvSpPr>
          <p:spPr>
            <a:xfrm>
              <a:off x="3603365" y="4441372"/>
              <a:ext cx="5334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30 Apr '19</a:t>
              </a:r>
            </a:p>
          </p:txBody>
        </p:sp>
        <p:sp>
          <p:nvSpPr>
            <p:cNvPr id="155" name="OTLSHAPE_M_ad26212a624042f8946c3ee929d0bce4_Shape">
              <a:extLst>
                <a:ext uri="{FF2B5EF4-FFF2-40B4-BE49-F238E27FC236}">
                  <a16:creationId xmlns:a16="http://schemas.microsoft.com/office/drawing/2014/main" id="{BB59EFAB-E1F9-7F42-8B89-87D564B0E807}"/>
                </a:ext>
              </a:extLst>
            </p:cNvPr>
            <p:cNvSpPr/>
            <p:nvPr>
              <p:custDataLst>
                <p:tags r:id="rId73"/>
              </p:custDataLst>
            </p:nvPr>
          </p:nvSpPr>
          <p:spPr>
            <a:xfrm rot="16200000">
              <a:off x="3406515" y="4508894"/>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6" name="OTLSHAPE_M_42fdb2d4d8a3473fbbe4f286c2bc756f_Title">
              <a:extLst>
                <a:ext uri="{FF2B5EF4-FFF2-40B4-BE49-F238E27FC236}">
                  <a16:creationId xmlns:a16="http://schemas.microsoft.com/office/drawing/2014/main" id="{6E9CB6C0-86CE-F941-82F1-2A7D3BF525C6}"/>
                </a:ext>
              </a:extLst>
            </p:cNvPr>
            <p:cNvSpPr txBox="1"/>
            <p:nvPr>
              <p:custDataLst>
                <p:tags r:id="rId74"/>
              </p:custDataLst>
            </p:nvPr>
          </p:nvSpPr>
          <p:spPr>
            <a:xfrm>
              <a:off x="3739913" y="4156554"/>
              <a:ext cx="330200" cy="170519"/>
            </a:xfrm>
            <a:prstGeom prst="rect">
              <a:avLst/>
            </a:prstGeom>
            <a:noFill/>
          </p:spPr>
          <p:txBody>
            <a:bodyPr vert="horz" wrap="square" lIns="0" tIns="0" rIns="0" bIns="0" rtlCol="0" anchor="ctr" anchorCtr="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1" i="0" u="none" strike="noStrike" kern="0" cap="none" spc="-18" normalizeH="0" baseline="0" noProof="0">
                  <a:ln>
                    <a:noFill/>
                  </a:ln>
                  <a:solidFill>
                    <a:prstClr val="black"/>
                  </a:solidFill>
                  <a:effectLst/>
                  <a:uLnTx/>
                  <a:uFillTx/>
                  <a:latin typeface="Calibri"/>
                  <a:ea typeface="+mn-ea"/>
                  <a:cs typeface="+mn-cs"/>
                </a:rPr>
                <a:t>RBOT</a:t>
              </a:r>
            </a:p>
          </p:txBody>
        </p:sp>
        <p:sp>
          <p:nvSpPr>
            <p:cNvPr id="157" name="OTLSHAPE_M_42fdb2d4d8a3473fbbe4f286c2bc756f_Date">
              <a:extLst>
                <a:ext uri="{FF2B5EF4-FFF2-40B4-BE49-F238E27FC236}">
                  <a16:creationId xmlns:a16="http://schemas.microsoft.com/office/drawing/2014/main" id="{6DE78E8C-A36F-0E40-ABBD-D2C8B306C5AC}"/>
                </a:ext>
              </a:extLst>
            </p:cNvPr>
            <p:cNvSpPr txBox="1"/>
            <p:nvPr>
              <p:custDataLst>
                <p:tags r:id="rId75"/>
              </p:custDataLst>
            </p:nvPr>
          </p:nvSpPr>
          <p:spPr>
            <a:xfrm>
              <a:off x="3739913" y="3976129"/>
              <a:ext cx="571500" cy="155025"/>
            </a:xfrm>
            <a:prstGeom prst="rect">
              <a:avLst/>
            </a:prstGeom>
            <a:noFill/>
          </p:spPr>
          <p:txBody>
            <a:bodyPr vert="horz" wrap="square" lIns="0" tIns="0" rIns="0" bIns="0"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6" normalizeH="0" baseline="0" noProof="0">
                  <a:ln>
                    <a:noFill/>
                  </a:ln>
                  <a:solidFill>
                    <a:srgbClr val="1F497E"/>
                  </a:solidFill>
                  <a:effectLst/>
                  <a:uLnTx/>
                  <a:uFillTx/>
                  <a:latin typeface="Calibri"/>
                  <a:ea typeface="+mn-ea"/>
                  <a:cs typeface="+mn-cs"/>
                </a:rPr>
                <a:t>28 May '19</a:t>
              </a:r>
            </a:p>
          </p:txBody>
        </p:sp>
        <p:sp>
          <p:nvSpPr>
            <p:cNvPr id="158" name="OTLSHAPE_M_42fdb2d4d8a3473fbbe4f286c2bc756f_Shape">
              <a:extLst>
                <a:ext uri="{FF2B5EF4-FFF2-40B4-BE49-F238E27FC236}">
                  <a16:creationId xmlns:a16="http://schemas.microsoft.com/office/drawing/2014/main" id="{10BF5BA0-2589-F24A-ABEF-E0FFED16A22D}"/>
                </a:ext>
              </a:extLst>
            </p:cNvPr>
            <p:cNvSpPr/>
            <p:nvPr>
              <p:custDataLst>
                <p:tags r:id="rId76"/>
              </p:custDataLst>
            </p:nvPr>
          </p:nvSpPr>
          <p:spPr>
            <a:xfrm rot="16200000">
              <a:off x="3543063" y="4043651"/>
              <a:ext cx="165100" cy="165100"/>
            </a:xfrm>
            <a:prstGeom prst="flowChartMerge">
              <a:avLst/>
            </a:prstGeom>
            <a:solidFill>
              <a:srgbClr val="EA161E"/>
            </a:solidFill>
            <a:ln w="12700" cap="flat" cmpd="sng" algn="ctr">
              <a:noFill/>
              <a:prstDash val="solid"/>
              <a:miter lim="800000"/>
            </a:ln>
            <a:effectLst/>
            <a:scene3d>
              <a:camera prst="orthographicFront"/>
              <a:lightRig rig="threePt" dir="t"/>
            </a:scene3d>
            <a:sp3d>
              <a:bevelT h="1270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4023604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399" y="1870"/>
            <a:ext cx="8089401" cy="1143000"/>
          </a:xfrm>
        </p:spPr>
        <p:txBody>
          <a:bodyPr>
            <a:noAutofit/>
          </a:bodyPr>
          <a:lstStyle/>
          <a:p>
            <a:r>
              <a:rPr lang="en-GB" sz="2800" dirty="0"/>
              <a:t>Main </a:t>
            </a:r>
            <a:r>
              <a:rPr lang="en-GB" sz="2800" dirty="0" smtClean="0"/>
              <a:t>delays </a:t>
            </a:r>
            <a:r>
              <a:rPr lang="en-GB" sz="2800" dirty="0"/>
              <a:t>for the </a:t>
            </a:r>
            <a:r>
              <a:rPr lang="en-GB" sz="2800" dirty="0" smtClean="0"/>
              <a:t>Target </a:t>
            </a:r>
            <a:r>
              <a:rPr lang="en-GB" sz="2800" dirty="0"/>
              <a:t>are due to </a:t>
            </a:r>
            <a:r>
              <a:rPr lang="en-GB" sz="2800" dirty="0" smtClean="0"/>
              <a:t>the Target Building, but in-kind contributions are critical…</a:t>
            </a:r>
            <a:endParaRPr lang="en-GB" sz="2800" dirty="0"/>
          </a:p>
        </p:txBody>
      </p:sp>
      <p:grpSp>
        <p:nvGrpSpPr>
          <p:cNvPr id="39" name="Group 38">
            <a:extLst>
              <a:ext uri="{FF2B5EF4-FFF2-40B4-BE49-F238E27FC236}">
                <a16:creationId xmlns:a16="http://schemas.microsoft.com/office/drawing/2014/main" id="{02388C73-E991-3A46-A5A6-4AAA2A127D66}"/>
              </a:ext>
            </a:extLst>
          </p:cNvPr>
          <p:cNvGrpSpPr/>
          <p:nvPr/>
        </p:nvGrpSpPr>
        <p:grpSpPr>
          <a:xfrm>
            <a:off x="152400" y="1174449"/>
            <a:ext cx="8291264" cy="310335"/>
            <a:chOff x="3947204" y="1484784"/>
            <a:chExt cx="3960440" cy="360040"/>
          </a:xfrm>
        </p:grpSpPr>
        <p:sp>
          <p:nvSpPr>
            <p:cNvPr id="43" name="Rectangle 42">
              <a:extLst>
                <a:ext uri="{FF2B5EF4-FFF2-40B4-BE49-F238E27FC236}">
                  <a16:creationId xmlns:a16="http://schemas.microsoft.com/office/drawing/2014/main" id="{60520E45-9C88-8B48-8BB0-8CE4AFD5EF98}"/>
                </a:ext>
              </a:extLst>
            </p:cNvPr>
            <p:cNvSpPr/>
            <p:nvPr/>
          </p:nvSpPr>
          <p:spPr>
            <a:xfrm>
              <a:off x="3947204"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2018</a:t>
              </a:r>
            </a:p>
          </p:txBody>
        </p:sp>
        <p:sp>
          <p:nvSpPr>
            <p:cNvPr id="44" name="Rectangle 43">
              <a:extLst>
                <a:ext uri="{FF2B5EF4-FFF2-40B4-BE49-F238E27FC236}">
                  <a16:creationId xmlns:a16="http://schemas.microsoft.com/office/drawing/2014/main" id="{547E711C-708F-2342-9278-FA900265C7A4}"/>
                </a:ext>
              </a:extLst>
            </p:cNvPr>
            <p:cNvSpPr/>
            <p:nvPr/>
          </p:nvSpPr>
          <p:spPr>
            <a:xfrm>
              <a:off x="4739292"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2019</a:t>
              </a:r>
            </a:p>
          </p:txBody>
        </p:sp>
        <p:sp>
          <p:nvSpPr>
            <p:cNvPr id="45" name="Rectangle 44">
              <a:extLst>
                <a:ext uri="{FF2B5EF4-FFF2-40B4-BE49-F238E27FC236}">
                  <a16:creationId xmlns:a16="http://schemas.microsoft.com/office/drawing/2014/main" id="{5A7338E9-D599-2C4B-871E-3A22427D7CAB}"/>
                </a:ext>
              </a:extLst>
            </p:cNvPr>
            <p:cNvSpPr/>
            <p:nvPr/>
          </p:nvSpPr>
          <p:spPr>
            <a:xfrm>
              <a:off x="5531380"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2020</a:t>
              </a:r>
            </a:p>
          </p:txBody>
        </p:sp>
        <p:sp>
          <p:nvSpPr>
            <p:cNvPr id="46" name="Rectangle 45">
              <a:extLst>
                <a:ext uri="{FF2B5EF4-FFF2-40B4-BE49-F238E27FC236}">
                  <a16:creationId xmlns:a16="http://schemas.microsoft.com/office/drawing/2014/main" id="{87D5A4D4-A84C-A044-B4A0-D9EC7D6B127D}"/>
                </a:ext>
              </a:extLst>
            </p:cNvPr>
            <p:cNvSpPr/>
            <p:nvPr/>
          </p:nvSpPr>
          <p:spPr>
            <a:xfrm>
              <a:off x="6323468"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2021</a:t>
              </a:r>
            </a:p>
          </p:txBody>
        </p:sp>
        <p:sp>
          <p:nvSpPr>
            <p:cNvPr id="47" name="Rectangle 46">
              <a:extLst>
                <a:ext uri="{FF2B5EF4-FFF2-40B4-BE49-F238E27FC236}">
                  <a16:creationId xmlns:a16="http://schemas.microsoft.com/office/drawing/2014/main" id="{A5A31C87-962A-824B-A055-16D9087532AB}"/>
                </a:ext>
              </a:extLst>
            </p:cNvPr>
            <p:cNvSpPr/>
            <p:nvPr/>
          </p:nvSpPr>
          <p:spPr>
            <a:xfrm>
              <a:off x="7115556" y="1484784"/>
              <a:ext cx="792088" cy="360040"/>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0000"/>
                  </a:solidFill>
                  <a:effectLst/>
                  <a:uLnTx/>
                  <a:uFillTx/>
                  <a:latin typeface="Calibri"/>
                  <a:ea typeface="+mn-ea"/>
                  <a:cs typeface="+mn-cs"/>
                </a:rPr>
                <a:t>2022</a:t>
              </a:r>
            </a:p>
          </p:txBody>
        </p:sp>
      </p:grpSp>
      <p:sp>
        <p:nvSpPr>
          <p:cNvPr id="13" name="TextBox 12">
            <a:extLst>
              <a:ext uri="{FF2B5EF4-FFF2-40B4-BE49-F238E27FC236}">
                <a16:creationId xmlns:a16="http://schemas.microsoft.com/office/drawing/2014/main" id="{0FA83A02-2D04-A342-B497-4688BF5FD57F}"/>
              </a:ext>
            </a:extLst>
          </p:cNvPr>
          <p:cNvSpPr txBox="1"/>
          <p:nvPr/>
        </p:nvSpPr>
        <p:spPr>
          <a:xfrm>
            <a:off x="7424126" y="1959223"/>
            <a:ext cx="71173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black"/>
                </a:solidFill>
                <a:effectLst/>
                <a:uLnTx/>
                <a:uFillTx/>
                <a:latin typeface="Calibri"/>
                <a:ea typeface="+mn-ea"/>
                <a:cs typeface="+mn-cs"/>
              </a:rPr>
              <a:t>BOT</a:t>
            </a:r>
          </a:p>
        </p:txBody>
      </p:sp>
      <p:sp>
        <p:nvSpPr>
          <p:cNvPr id="23" name="4-Point Star 22">
            <a:extLst>
              <a:ext uri="{FF2B5EF4-FFF2-40B4-BE49-F238E27FC236}">
                <a16:creationId xmlns:a16="http://schemas.microsoft.com/office/drawing/2014/main" id="{55318053-B1AB-7C4A-BB7D-558287045189}"/>
              </a:ext>
            </a:extLst>
          </p:cNvPr>
          <p:cNvSpPr/>
          <p:nvPr/>
        </p:nvSpPr>
        <p:spPr>
          <a:xfrm>
            <a:off x="7453064" y="1475375"/>
            <a:ext cx="510100" cy="481489"/>
          </a:xfrm>
          <a:prstGeom prst="star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Diamond 67">
            <a:extLst>
              <a:ext uri="{FF2B5EF4-FFF2-40B4-BE49-F238E27FC236}">
                <a16:creationId xmlns:a16="http://schemas.microsoft.com/office/drawing/2014/main" id="{E06C357B-3447-894A-9DD6-8B7DD513BFF4}"/>
              </a:ext>
            </a:extLst>
          </p:cNvPr>
          <p:cNvSpPr/>
          <p:nvPr/>
        </p:nvSpPr>
        <p:spPr>
          <a:xfrm>
            <a:off x="7045995" y="399971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TextBox 68">
            <a:extLst>
              <a:ext uri="{FF2B5EF4-FFF2-40B4-BE49-F238E27FC236}">
                <a16:creationId xmlns:a16="http://schemas.microsoft.com/office/drawing/2014/main" id="{DE788C30-A05F-BB42-A528-81C6193E0A77}"/>
              </a:ext>
            </a:extLst>
          </p:cNvPr>
          <p:cNvSpPr txBox="1"/>
          <p:nvPr/>
        </p:nvSpPr>
        <p:spPr>
          <a:xfrm>
            <a:off x="323528" y="2760089"/>
            <a:ext cx="28491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Target Building (D02) Access for Monolith Installation</a:t>
            </a:r>
          </a:p>
        </p:txBody>
      </p:sp>
      <p:sp>
        <p:nvSpPr>
          <p:cNvPr id="71" name="TextBox 70">
            <a:extLst>
              <a:ext uri="{FF2B5EF4-FFF2-40B4-BE49-F238E27FC236}">
                <a16:creationId xmlns:a16="http://schemas.microsoft.com/office/drawing/2014/main" id="{43A4A6C7-D046-8B4E-BB76-63750FBB3A2E}"/>
              </a:ext>
            </a:extLst>
          </p:cNvPr>
          <p:cNvSpPr txBox="1"/>
          <p:nvPr/>
        </p:nvSpPr>
        <p:spPr>
          <a:xfrm>
            <a:off x="6172889" y="4310389"/>
            <a:ext cx="253231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Target RBOT</a:t>
            </a:r>
          </a:p>
        </p:txBody>
      </p:sp>
      <p:sp>
        <p:nvSpPr>
          <p:cNvPr id="56" name="Rectangle 55">
            <a:extLst>
              <a:ext uri="{FF2B5EF4-FFF2-40B4-BE49-F238E27FC236}">
                <a16:creationId xmlns:a16="http://schemas.microsoft.com/office/drawing/2014/main" id="{7FE62A3E-DCC0-0C44-BF7C-BFBC46DB4361}"/>
              </a:ext>
            </a:extLst>
          </p:cNvPr>
          <p:cNvSpPr/>
          <p:nvPr/>
        </p:nvSpPr>
        <p:spPr>
          <a:xfrm>
            <a:off x="158470" y="1665794"/>
            <a:ext cx="2219954" cy="651795"/>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Monolith and A2T Concrete</a:t>
            </a:r>
          </a:p>
        </p:txBody>
      </p:sp>
      <p:sp>
        <p:nvSpPr>
          <p:cNvPr id="57" name="Rectangle 56">
            <a:extLst>
              <a:ext uri="{FF2B5EF4-FFF2-40B4-BE49-F238E27FC236}">
                <a16:creationId xmlns:a16="http://schemas.microsoft.com/office/drawing/2014/main" id="{D8D76F55-D060-ED4F-BF60-9A42503DA69E}"/>
              </a:ext>
            </a:extLst>
          </p:cNvPr>
          <p:cNvSpPr/>
          <p:nvPr/>
        </p:nvSpPr>
        <p:spPr>
          <a:xfrm>
            <a:off x="2401448" y="2022417"/>
            <a:ext cx="654236" cy="484306"/>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Rectangle 63">
            <a:extLst>
              <a:ext uri="{FF2B5EF4-FFF2-40B4-BE49-F238E27FC236}">
                <a16:creationId xmlns:a16="http://schemas.microsoft.com/office/drawing/2014/main" id="{F49C297E-32B4-B340-9EC9-555EF85B439E}"/>
              </a:ext>
            </a:extLst>
          </p:cNvPr>
          <p:cNvSpPr/>
          <p:nvPr/>
        </p:nvSpPr>
        <p:spPr>
          <a:xfrm>
            <a:off x="3225892" y="3282543"/>
            <a:ext cx="3450287" cy="4786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Monolith Installation &amp; Testing</a:t>
            </a:r>
          </a:p>
        </p:txBody>
      </p:sp>
      <p:sp>
        <p:nvSpPr>
          <p:cNvPr id="65" name="Rectangle 64">
            <a:extLst>
              <a:ext uri="{FF2B5EF4-FFF2-40B4-BE49-F238E27FC236}">
                <a16:creationId xmlns:a16="http://schemas.microsoft.com/office/drawing/2014/main" id="{3D357295-AE14-B640-94C6-F5688025D376}"/>
              </a:ext>
            </a:extLst>
          </p:cNvPr>
          <p:cNvSpPr/>
          <p:nvPr/>
        </p:nvSpPr>
        <p:spPr>
          <a:xfrm>
            <a:off x="6676179" y="3471166"/>
            <a:ext cx="485293" cy="48154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white"/>
              </a:solidFill>
              <a:effectLst/>
              <a:uLnTx/>
              <a:uFillTx/>
              <a:latin typeface="Calibri"/>
              <a:ea typeface="+mn-ea"/>
              <a:cs typeface="+mn-cs"/>
            </a:endParaRPr>
          </a:p>
        </p:txBody>
      </p:sp>
      <p:sp>
        <p:nvSpPr>
          <p:cNvPr id="66" name="Rectangle 65">
            <a:extLst>
              <a:ext uri="{FF2B5EF4-FFF2-40B4-BE49-F238E27FC236}">
                <a16:creationId xmlns:a16="http://schemas.microsoft.com/office/drawing/2014/main" id="{9B3DC853-D378-FD4A-9176-CB07EEC0734B}"/>
              </a:ext>
            </a:extLst>
          </p:cNvPr>
          <p:cNvSpPr/>
          <p:nvPr/>
        </p:nvSpPr>
        <p:spPr>
          <a:xfrm>
            <a:off x="3605875" y="4962766"/>
            <a:ext cx="1746349" cy="441956"/>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Target Integrated Bunker Scope</a:t>
            </a:r>
          </a:p>
        </p:txBody>
      </p:sp>
      <p:sp>
        <p:nvSpPr>
          <p:cNvPr id="67" name="Rectangle 66">
            <a:extLst>
              <a:ext uri="{FF2B5EF4-FFF2-40B4-BE49-F238E27FC236}">
                <a16:creationId xmlns:a16="http://schemas.microsoft.com/office/drawing/2014/main" id="{1A4D7E03-91E2-6144-8E76-593F24D526A2}"/>
              </a:ext>
            </a:extLst>
          </p:cNvPr>
          <p:cNvSpPr/>
          <p:nvPr/>
        </p:nvSpPr>
        <p:spPr>
          <a:xfrm>
            <a:off x="3605874" y="5417179"/>
            <a:ext cx="3999590" cy="454502"/>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white"/>
                </a:solidFill>
                <a:effectLst/>
                <a:uLnTx/>
                <a:uFillTx/>
                <a:latin typeface="Calibri"/>
                <a:ea typeface="+mn-ea"/>
                <a:cs typeface="+mn-cs"/>
              </a:rPr>
              <a:t>Bunker Construction and Installation</a:t>
            </a:r>
          </a:p>
        </p:txBody>
      </p:sp>
      <p:sp>
        <p:nvSpPr>
          <p:cNvPr id="75" name="Rectangle 74">
            <a:extLst>
              <a:ext uri="{FF2B5EF4-FFF2-40B4-BE49-F238E27FC236}">
                <a16:creationId xmlns:a16="http://schemas.microsoft.com/office/drawing/2014/main" id="{2ABBFEFD-70E1-AB46-90F3-994D36A036CF}"/>
              </a:ext>
            </a:extLst>
          </p:cNvPr>
          <p:cNvSpPr/>
          <p:nvPr/>
        </p:nvSpPr>
        <p:spPr>
          <a:xfrm>
            <a:off x="3055683" y="2292142"/>
            <a:ext cx="1217223" cy="511329"/>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56DC04EC-A259-5E48-850B-4D2AAE5D83DF}"/>
              </a:ext>
            </a:extLst>
          </p:cNvPr>
          <p:cNvSpPr txBox="1"/>
          <p:nvPr/>
        </p:nvSpPr>
        <p:spPr>
          <a:xfrm>
            <a:off x="4005796" y="2033534"/>
            <a:ext cx="186234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High Bay Infrastructure Installation</a:t>
            </a:r>
          </a:p>
        </p:txBody>
      </p:sp>
      <p:sp>
        <p:nvSpPr>
          <p:cNvPr id="6" name="TextBox 5">
            <a:extLst>
              <a:ext uri="{FF2B5EF4-FFF2-40B4-BE49-F238E27FC236}">
                <a16:creationId xmlns:a16="http://schemas.microsoft.com/office/drawing/2014/main" id="{4195CB5A-86C8-FB4E-8C7B-50D887663A76}"/>
              </a:ext>
            </a:extLst>
          </p:cNvPr>
          <p:cNvSpPr txBox="1"/>
          <p:nvPr/>
        </p:nvSpPr>
        <p:spPr>
          <a:xfrm>
            <a:off x="2548424" y="1466653"/>
            <a:ext cx="142166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Monolith Area Superstructure</a:t>
            </a:r>
          </a:p>
        </p:txBody>
      </p:sp>
      <p:sp>
        <p:nvSpPr>
          <p:cNvPr id="8" name="TextBox 7">
            <a:extLst>
              <a:ext uri="{FF2B5EF4-FFF2-40B4-BE49-F238E27FC236}">
                <a16:creationId xmlns:a16="http://schemas.microsoft.com/office/drawing/2014/main" id="{5CD888A1-A0D0-2C40-8FF4-D6A3E433A4BF}"/>
              </a:ext>
            </a:extLst>
          </p:cNvPr>
          <p:cNvSpPr txBox="1"/>
          <p:nvPr/>
        </p:nvSpPr>
        <p:spPr>
          <a:xfrm>
            <a:off x="6703978" y="2872832"/>
            <a:ext cx="170598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Testing and Readiness Review</a:t>
            </a:r>
          </a:p>
        </p:txBody>
      </p:sp>
      <p:sp>
        <p:nvSpPr>
          <p:cNvPr id="78" name="Diamond 77">
            <a:extLst>
              <a:ext uri="{FF2B5EF4-FFF2-40B4-BE49-F238E27FC236}">
                <a16:creationId xmlns:a16="http://schemas.microsoft.com/office/drawing/2014/main" id="{217E65A9-DFFB-264E-B0D5-6D1AC873957E}"/>
              </a:ext>
            </a:extLst>
          </p:cNvPr>
          <p:cNvSpPr/>
          <p:nvPr/>
        </p:nvSpPr>
        <p:spPr>
          <a:xfrm>
            <a:off x="7691970" y="612663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88CF39D2-6D92-BA47-8423-5979296C5E2F}"/>
              </a:ext>
            </a:extLst>
          </p:cNvPr>
          <p:cNvSpPr txBox="1"/>
          <p:nvPr/>
        </p:nvSpPr>
        <p:spPr>
          <a:xfrm>
            <a:off x="6918257" y="6431576"/>
            <a:ext cx="123700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black"/>
                </a:solidFill>
                <a:effectLst/>
                <a:uLnTx/>
                <a:uFillTx/>
                <a:latin typeface="Calibri"/>
                <a:ea typeface="+mn-ea"/>
                <a:cs typeface="+mn-cs"/>
              </a:rPr>
              <a:t>NSS RBOT</a:t>
            </a:r>
          </a:p>
        </p:txBody>
      </p:sp>
      <p:sp>
        <p:nvSpPr>
          <p:cNvPr id="79" name="Diamond 78">
            <a:extLst>
              <a:ext uri="{FF2B5EF4-FFF2-40B4-BE49-F238E27FC236}">
                <a16:creationId xmlns:a16="http://schemas.microsoft.com/office/drawing/2014/main" id="{55B4B419-D68B-464A-9744-9FCF389BB145}"/>
              </a:ext>
            </a:extLst>
          </p:cNvPr>
          <p:cNvSpPr/>
          <p:nvPr/>
        </p:nvSpPr>
        <p:spPr>
          <a:xfrm>
            <a:off x="5278105" y="5867806"/>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1C6FF465-1CB6-9F4D-B498-A23FB3145117}"/>
              </a:ext>
            </a:extLst>
          </p:cNvPr>
          <p:cNvSpPr txBox="1"/>
          <p:nvPr/>
        </p:nvSpPr>
        <p:spPr>
          <a:xfrm>
            <a:off x="4211960" y="4051420"/>
            <a:ext cx="255788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Target Wheel &amp; MR Installed</a:t>
            </a:r>
          </a:p>
        </p:txBody>
      </p:sp>
      <p:sp>
        <p:nvSpPr>
          <p:cNvPr id="21" name="TextBox 20">
            <a:extLst>
              <a:ext uri="{FF2B5EF4-FFF2-40B4-BE49-F238E27FC236}">
                <a16:creationId xmlns:a16="http://schemas.microsoft.com/office/drawing/2014/main" id="{5826B35C-B47A-834F-80DB-DD6767273970}"/>
              </a:ext>
            </a:extLst>
          </p:cNvPr>
          <p:cNvSpPr txBox="1"/>
          <p:nvPr/>
        </p:nvSpPr>
        <p:spPr>
          <a:xfrm>
            <a:off x="3578860" y="5855417"/>
            <a:ext cx="17733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Monolith inserts &amp; shutters installed</a:t>
            </a:r>
          </a:p>
        </p:txBody>
      </p:sp>
      <p:sp>
        <p:nvSpPr>
          <p:cNvPr id="94" name="Rectangle 93">
            <a:extLst>
              <a:ext uri="{FF2B5EF4-FFF2-40B4-BE49-F238E27FC236}">
                <a16:creationId xmlns:a16="http://schemas.microsoft.com/office/drawing/2014/main" id="{05C7E85C-846C-6F48-8F89-A9C061447D2B}"/>
              </a:ext>
            </a:extLst>
          </p:cNvPr>
          <p:cNvSpPr/>
          <p:nvPr/>
        </p:nvSpPr>
        <p:spPr>
          <a:xfrm>
            <a:off x="7628824" y="5619132"/>
            <a:ext cx="125809" cy="518756"/>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364CBB27-3E63-8C4F-B966-1C7286289D51}"/>
              </a:ext>
            </a:extLst>
          </p:cNvPr>
          <p:cNvSpPr txBox="1"/>
          <p:nvPr/>
        </p:nvSpPr>
        <p:spPr>
          <a:xfrm>
            <a:off x="7548583" y="5106720"/>
            <a:ext cx="17039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Final testing and Readiness Review</a:t>
            </a:r>
          </a:p>
        </p:txBody>
      </p:sp>
      <p:cxnSp>
        <p:nvCxnSpPr>
          <p:cNvPr id="41" name="Straight Arrow Connector 40">
            <a:extLst>
              <a:ext uri="{FF2B5EF4-FFF2-40B4-BE49-F238E27FC236}">
                <a16:creationId xmlns:a16="http://schemas.microsoft.com/office/drawing/2014/main" id="{EA1F2A64-2B76-9C44-9509-A3541A2EF29F}"/>
              </a:ext>
            </a:extLst>
          </p:cNvPr>
          <p:cNvCxnSpPr>
            <a:cxnSpLocks/>
            <a:endCxn id="57" idx="1"/>
          </p:cNvCxnSpPr>
          <p:nvPr/>
        </p:nvCxnSpPr>
        <p:spPr>
          <a:xfrm flipV="1">
            <a:off x="152400" y="2264570"/>
            <a:ext cx="2249048" cy="2253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D61FFAB3-250F-7547-A223-3D6104554E5E}"/>
              </a:ext>
            </a:extLst>
          </p:cNvPr>
          <p:cNvCxnSpPr>
            <a:cxnSpLocks/>
          </p:cNvCxnSpPr>
          <p:nvPr/>
        </p:nvCxnSpPr>
        <p:spPr>
          <a:xfrm>
            <a:off x="2391922" y="2460465"/>
            <a:ext cx="833970" cy="1096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2FC875C3-BA1A-D443-AC96-F3A536AFB903}"/>
              </a:ext>
            </a:extLst>
          </p:cNvPr>
          <p:cNvCxnSpPr>
            <a:cxnSpLocks/>
          </p:cNvCxnSpPr>
          <p:nvPr/>
        </p:nvCxnSpPr>
        <p:spPr>
          <a:xfrm flipV="1">
            <a:off x="5447153" y="5781645"/>
            <a:ext cx="2249047" cy="2253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Straight Arrow Connector 102">
            <a:extLst>
              <a:ext uri="{FF2B5EF4-FFF2-40B4-BE49-F238E27FC236}">
                <a16:creationId xmlns:a16="http://schemas.microsoft.com/office/drawing/2014/main" id="{0AC84320-1FC2-DD4D-90D8-EDB5851E8079}"/>
              </a:ext>
            </a:extLst>
          </p:cNvPr>
          <p:cNvCxnSpPr>
            <a:cxnSpLocks/>
          </p:cNvCxnSpPr>
          <p:nvPr/>
        </p:nvCxnSpPr>
        <p:spPr>
          <a:xfrm flipV="1">
            <a:off x="3225892" y="3695612"/>
            <a:ext cx="415231" cy="2142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0" name="Straight Arrow Connector 109">
            <a:extLst>
              <a:ext uri="{FF2B5EF4-FFF2-40B4-BE49-F238E27FC236}">
                <a16:creationId xmlns:a16="http://schemas.microsoft.com/office/drawing/2014/main" id="{E69C183E-9E44-A543-A363-C21CD129E76A}"/>
              </a:ext>
            </a:extLst>
          </p:cNvPr>
          <p:cNvCxnSpPr>
            <a:cxnSpLocks/>
          </p:cNvCxnSpPr>
          <p:nvPr/>
        </p:nvCxnSpPr>
        <p:spPr>
          <a:xfrm>
            <a:off x="3225892" y="2492896"/>
            <a:ext cx="2196" cy="124812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a:extLst>
              <a:ext uri="{FF2B5EF4-FFF2-40B4-BE49-F238E27FC236}">
                <a16:creationId xmlns:a16="http://schemas.microsoft.com/office/drawing/2014/main" id="{41BD722A-58A1-B844-B3BD-6184CE619807}"/>
              </a:ext>
            </a:extLst>
          </p:cNvPr>
          <p:cNvCxnSpPr>
            <a:cxnSpLocks/>
          </p:cNvCxnSpPr>
          <p:nvPr/>
        </p:nvCxnSpPr>
        <p:spPr>
          <a:xfrm flipH="1">
            <a:off x="2374314" y="2270978"/>
            <a:ext cx="20993" cy="200452"/>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1" name="Diamond 80">
            <a:extLst>
              <a:ext uri="{FF2B5EF4-FFF2-40B4-BE49-F238E27FC236}">
                <a16:creationId xmlns:a16="http://schemas.microsoft.com/office/drawing/2014/main" id="{15D0893B-EEA6-5F40-BF7B-781BE16EE688}"/>
              </a:ext>
            </a:extLst>
          </p:cNvPr>
          <p:cNvSpPr/>
          <p:nvPr/>
        </p:nvSpPr>
        <p:spPr>
          <a:xfrm>
            <a:off x="5868144" y="371703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Diamond 62">
            <a:extLst>
              <a:ext uri="{FF2B5EF4-FFF2-40B4-BE49-F238E27FC236}">
                <a16:creationId xmlns:a16="http://schemas.microsoft.com/office/drawing/2014/main" id="{61BE28C4-D7F0-0C4B-9CCF-A9C7CB166DFC}"/>
              </a:ext>
            </a:extLst>
          </p:cNvPr>
          <p:cNvSpPr/>
          <p:nvPr/>
        </p:nvSpPr>
        <p:spPr>
          <a:xfrm>
            <a:off x="3131840" y="2846503"/>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9680413D-A04B-9648-8850-C280C9CD510F}"/>
              </a:ext>
            </a:extLst>
          </p:cNvPr>
          <p:cNvSpPr txBox="1"/>
          <p:nvPr/>
        </p:nvSpPr>
        <p:spPr>
          <a:xfrm>
            <a:off x="6689196" y="4557435"/>
            <a:ext cx="15526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3 months float</a:t>
            </a:r>
          </a:p>
        </p:txBody>
      </p:sp>
      <p:sp>
        <p:nvSpPr>
          <p:cNvPr id="58" name="Rectangle 65">
            <a:extLst>
              <a:ext uri="{FF2B5EF4-FFF2-40B4-BE49-F238E27FC236}">
                <a16:creationId xmlns:a16="http://schemas.microsoft.com/office/drawing/2014/main" id="{14FCE74A-11BD-2F44-A0E4-2B1E2D1B5B1F}"/>
              </a:ext>
            </a:extLst>
          </p:cNvPr>
          <p:cNvSpPr/>
          <p:nvPr/>
        </p:nvSpPr>
        <p:spPr>
          <a:xfrm>
            <a:off x="3605875" y="4474672"/>
            <a:ext cx="1521284" cy="460562"/>
          </a:xfrm>
          <a:prstGeom prst="rect">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CF D01/D03 Build-out to weather tight</a:t>
            </a:r>
          </a:p>
        </p:txBody>
      </p:sp>
      <p:sp>
        <p:nvSpPr>
          <p:cNvPr id="49" name="Diamond 80">
            <a:extLst>
              <a:ext uri="{FF2B5EF4-FFF2-40B4-BE49-F238E27FC236}">
                <a16:creationId xmlns:a16="http://schemas.microsoft.com/office/drawing/2014/main" id="{B2543BCD-CD59-294B-9983-562661FEE85F}"/>
              </a:ext>
            </a:extLst>
          </p:cNvPr>
          <p:cNvSpPr/>
          <p:nvPr/>
        </p:nvSpPr>
        <p:spPr>
          <a:xfrm>
            <a:off x="3524042" y="3798012"/>
            <a:ext cx="190301" cy="393008"/>
          </a:xfrm>
          <a:prstGeom prst="diamond">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91384" tIns="45693" rIns="91384" bIns="45693" rtlCol="0" anchor="ctr"/>
          <a:lstStyle/>
          <a:p>
            <a:pPr marL="0" marR="0" lvl="0" indent="0" algn="ctr" defTabSz="913842"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52" name="Straight Arrow Connector 108">
            <a:extLst>
              <a:ext uri="{FF2B5EF4-FFF2-40B4-BE49-F238E27FC236}">
                <a16:creationId xmlns:a16="http://schemas.microsoft.com/office/drawing/2014/main" id="{D1922B44-B488-F842-B9A3-E732740D08C2}"/>
              </a:ext>
            </a:extLst>
          </p:cNvPr>
          <p:cNvCxnSpPr>
            <a:cxnSpLocks/>
          </p:cNvCxnSpPr>
          <p:nvPr/>
        </p:nvCxnSpPr>
        <p:spPr>
          <a:xfrm flipV="1">
            <a:off x="3624409" y="4504516"/>
            <a:ext cx="490391" cy="1430368"/>
          </a:xfrm>
          <a:prstGeom prst="straightConnector1">
            <a:avLst/>
          </a:prstGeom>
          <a:ln w="50800">
            <a:solidFill>
              <a:srgbClr val="FF0000">
                <a:alpha val="3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108">
            <a:extLst>
              <a:ext uri="{FF2B5EF4-FFF2-40B4-BE49-F238E27FC236}">
                <a16:creationId xmlns:a16="http://schemas.microsoft.com/office/drawing/2014/main" id="{BF44A442-743F-C846-8E0B-AB953F4143E7}"/>
              </a:ext>
            </a:extLst>
          </p:cNvPr>
          <p:cNvCxnSpPr>
            <a:cxnSpLocks/>
          </p:cNvCxnSpPr>
          <p:nvPr/>
        </p:nvCxnSpPr>
        <p:spPr>
          <a:xfrm>
            <a:off x="4114800" y="4504516"/>
            <a:ext cx="413005" cy="1389727"/>
          </a:xfrm>
          <a:prstGeom prst="straightConnector1">
            <a:avLst/>
          </a:prstGeom>
          <a:ln w="50800">
            <a:solidFill>
              <a:srgbClr val="FF0000">
                <a:alpha val="3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108">
            <a:extLst>
              <a:ext uri="{FF2B5EF4-FFF2-40B4-BE49-F238E27FC236}">
                <a16:creationId xmlns:a16="http://schemas.microsoft.com/office/drawing/2014/main" id="{0F03BD3F-F1ED-D947-AFB3-4045A0A00687}"/>
              </a:ext>
            </a:extLst>
          </p:cNvPr>
          <p:cNvCxnSpPr>
            <a:cxnSpLocks/>
          </p:cNvCxnSpPr>
          <p:nvPr/>
        </p:nvCxnSpPr>
        <p:spPr>
          <a:xfrm flipV="1">
            <a:off x="4506804" y="4504516"/>
            <a:ext cx="490391" cy="1362884"/>
          </a:xfrm>
          <a:prstGeom prst="straightConnector1">
            <a:avLst/>
          </a:prstGeom>
          <a:ln w="50800">
            <a:solidFill>
              <a:srgbClr val="FF0000">
                <a:alpha val="3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108">
            <a:extLst>
              <a:ext uri="{FF2B5EF4-FFF2-40B4-BE49-F238E27FC236}">
                <a16:creationId xmlns:a16="http://schemas.microsoft.com/office/drawing/2014/main" id="{049769C6-7906-1347-8DE8-78FBE3DE7D08}"/>
              </a:ext>
            </a:extLst>
          </p:cNvPr>
          <p:cNvCxnSpPr>
            <a:cxnSpLocks/>
          </p:cNvCxnSpPr>
          <p:nvPr/>
        </p:nvCxnSpPr>
        <p:spPr>
          <a:xfrm>
            <a:off x="4997195" y="4441817"/>
            <a:ext cx="413005" cy="1384942"/>
          </a:xfrm>
          <a:prstGeom prst="straightConnector1">
            <a:avLst/>
          </a:prstGeom>
          <a:ln w="50800">
            <a:solidFill>
              <a:srgbClr val="FF0000">
                <a:alpha val="35000"/>
              </a:srgbClr>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415212F-478A-5549-83B6-1C4002CA9313}"/>
              </a:ext>
            </a:extLst>
          </p:cNvPr>
          <p:cNvSpPr txBox="1"/>
          <p:nvPr/>
        </p:nvSpPr>
        <p:spPr>
          <a:xfrm>
            <a:off x="1544372" y="4958655"/>
            <a:ext cx="15113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prstClr val="black"/>
                </a:solidFill>
                <a:effectLst/>
                <a:uLnTx/>
                <a:uFillTx/>
                <a:latin typeface="Calibri"/>
                <a:ea typeface="+mn-ea"/>
                <a:cs typeface="+mn-cs"/>
              </a:rPr>
              <a:t>Parallel Works</a:t>
            </a:r>
          </a:p>
        </p:txBody>
      </p:sp>
      <p:sp>
        <p:nvSpPr>
          <p:cNvPr id="7" name="Left Brace 6">
            <a:extLst>
              <a:ext uri="{FF2B5EF4-FFF2-40B4-BE49-F238E27FC236}">
                <a16:creationId xmlns:a16="http://schemas.microsoft.com/office/drawing/2014/main" id="{80106359-AD88-5242-B481-3C3D68B0E778}"/>
              </a:ext>
            </a:extLst>
          </p:cNvPr>
          <p:cNvSpPr/>
          <p:nvPr/>
        </p:nvSpPr>
        <p:spPr>
          <a:xfrm>
            <a:off x="3133078" y="4389974"/>
            <a:ext cx="262553" cy="154491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cxnSp>
        <p:nvCxnSpPr>
          <p:cNvPr id="109" name="Straight Arrow Connector 108">
            <a:extLst>
              <a:ext uri="{FF2B5EF4-FFF2-40B4-BE49-F238E27FC236}">
                <a16:creationId xmlns:a16="http://schemas.microsoft.com/office/drawing/2014/main" id="{8C48EF0A-2E2E-E246-88B9-D65822A7CF09}"/>
              </a:ext>
            </a:extLst>
          </p:cNvPr>
          <p:cNvCxnSpPr>
            <a:cxnSpLocks/>
          </p:cNvCxnSpPr>
          <p:nvPr/>
        </p:nvCxnSpPr>
        <p:spPr>
          <a:xfrm>
            <a:off x="3604917" y="3708395"/>
            <a:ext cx="45363" cy="22276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DD7C5C62-0E4B-B446-8E3A-3957E2F7FC6C}"/>
              </a:ext>
            </a:extLst>
          </p:cNvPr>
          <p:cNvSpPr txBox="1"/>
          <p:nvPr/>
        </p:nvSpPr>
        <p:spPr>
          <a:xfrm>
            <a:off x="1328779" y="3753892"/>
            <a:ext cx="226153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prstClr val="black"/>
                </a:solidFill>
                <a:effectLst/>
                <a:uLnTx/>
                <a:uFillTx/>
                <a:latin typeface="Calibri"/>
                <a:ea typeface="+mn-ea"/>
                <a:cs typeface="+mn-cs"/>
              </a:rPr>
              <a:t>Ready for parallel bunker and monolith works</a:t>
            </a:r>
            <a:endParaRPr kumimoji="0" lang="en-GB" sz="1600" b="0" i="0" u="none" strike="noStrike" kern="1200" cap="none" spc="0" normalizeH="0" baseline="0" noProof="0">
              <a:ln>
                <a:noFill/>
              </a:ln>
              <a:solidFill>
                <a:srgbClr val="FF0000"/>
              </a:solidFill>
              <a:effectLst/>
              <a:uLnTx/>
              <a:uFillTx/>
              <a:latin typeface="Calibri"/>
              <a:ea typeface="+mn-ea"/>
              <a:cs typeface="+mn-cs"/>
            </a:endParaRPr>
          </a:p>
        </p:txBody>
      </p:sp>
      <p:cxnSp>
        <p:nvCxnSpPr>
          <p:cNvPr id="51" name="Straight Connector 50">
            <a:extLst>
              <a:ext uri="{FF2B5EF4-FFF2-40B4-BE49-F238E27FC236}">
                <a16:creationId xmlns:a16="http://schemas.microsoft.com/office/drawing/2014/main" id="{0B8E652F-39F2-2745-A00A-057F03DC1796}"/>
              </a:ext>
            </a:extLst>
          </p:cNvPr>
          <p:cNvCxnSpPr>
            <a:cxnSpLocks/>
          </p:cNvCxnSpPr>
          <p:nvPr/>
        </p:nvCxnSpPr>
        <p:spPr>
          <a:xfrm flipH="1">
            <a:off x="10378896" y="1301033"/>
            <a:ext cx="3756" cy="5386965"/>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999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C94EA8DE-4D80-0A49-B5B1-3A95067FD9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graphicFrame>
        <p:nvGraphicFramePr>
          <p:cNvPr id="5" name="Table 4">
            <a:extLst>
              <a:ext uri="{FF2B5EF4-FFF2-40B4-BE49-F238E27FC236}">
                <a16:creationId xmlns:a16="http://schemas.microsoft.com/office/drawing/2014/main" id="{7E67844E-89DC-6041-BFC8-571716835433}"/>
              </a:ext>
            </a:extLst>
          </p:cNvPr>
          <p:cNvGraphicFramePr>
            <a:graphicFrameLocks noGrp="1"/>
          </p:cNvGraphicFramePr>
          <p:nvPr>
            <p:extLst>
              <p:ext uri="{D42A27DB-BD31-4B8C-83A1-F6EECF244321}">
                <p14:modId xmlns:p14="http://schemas.microsoft.com/office/powerpoint/2010/main" val="1028927921"/>
              </p:ext>
            </p:extLst>
          </p:nvPr>
        </p:nvGraphicFramePr>
        <p:xfrm>
          <a:off x="323528" y="1916832"/>
          <a:ext cx="8579296" cy="2618366"/>
        </p:xfrm>
        <a:graphic>
          <a:graphicData uri="http://schemas.openxmlformats.org/drawingml/2006/table">
            <a:tbl>
              <a:tblPr firstRow="1" lastRow="1" bandRow="1">
                <a:tableStyleId>{5C22544A-7EE6-4342-B048-85BDC9FD1C3A}</a:tableStyleId>
              </a:tblPr>
              <a:tblGrid>
                <a:gridCol w="1306488">
                  <a:extLst>
                    <a:ext uri="{9D8B030D-6E8A-4147-A177-3AD203B41FA5}">
                      <a16:colId xmlns:a16="http://schemas.microsoft.com/office/drawing/2014/main" val="139065065"/>
                    </a:ext>
                  </a:extLst>
                </a:gridCol>
                <a:gridCol w="936104">
                  <a:extLst>
                    <a:ext uri="{9D8B030D-6E8A-4147-A177-3AD203B41FA5}">
                      <a16:colId xmlns:a16="http://schemas.microsoft.com/office/drawing/2014/main" val="1474936530"/>
                    </a:ext>
                  </a:extLst>
                </a:gridCol>
                <a:gridCol w="1080120">
                  <a:extLst>
                    <a:ext uri="{9D8B030D-6E8A-4147-A177-3AD203B41FA5}">
                      <a16:colId xmlns:a16="http://schemas.microsoft.com/office/drawing/2014/main" val="2375404410"/>
                    </a:ext>
                  </a:extLst>
                </a:gridCol>
                <a:gridCol w="1008112">
                  <a:extLst>
                    <a:ext uri="{9D8B030D-6E8A-4147-A177-3AD203B41FA5}">
                      <a16:colId xmlns:a16="http://schemas.microsoft.com/office/drawing/2014/main" val="4036162318"/>
                    </a:ext>
                  </a:extLst>
                </a:gridCol>
                <a:gridCol w="941285">
                  <a:extLst>
                    <a:ext uri="{9D8B030D-6E8A-4147-A177-3AD203B41FA5}">
                      <a16:colId xmlns:a16="http://schemas.microsoft.com/office/drawing/2014/main" val="2977234666"/>
                    </a:ext>
                  </a:extLst>
                </a:gridCol>
                <a:gridCol w="1218955">
                  <a:extLst>
                    <a:ext uri="{9D8B030D-6E8A-4147-A177-3AD203B41FA5}">
                      <a16:colId xmlns:a16="http://schemas.microsoft.com/office/drawing/2014/main" val="2883054765"/>
                    </a:ext>
                  </a:extLst>
                </a:gridCol>
                <a:gridCol w="1080120">
                  <a:extLst>
                    <a:ext uri="{9D8B030D-6E8A-4147-A177-3AD203B41FA5}">
                      <a16:colId xmlns:a16="http://schemas.microsoft.com/office/drawing/2014/main" val="3382210419"/>
                    </a:ext>
                  </a:extLst>
                </a:gridCol>
                <a:gridCol w="1008112">
                  <a:extLst>
                    <a:ext uri="{9D8B030D-6E8A-4147-A177-3AD203B41FA5}">
                      <a16:colId xmlns:a16="http://schemas.microsoft.com/office/drawing/2014/main" val="1801363021"/>
                    </a:ext>
                  </a:extLst>
                </a:gridCol>
              </a:tblGrid>
              <a:tr h="492510">
                <a:tc>
                  <a:txBody>
                    <a:bodyPr/>
                    <a:lstStyle/>
                    <a:p>
                      <a:pPr algn="ctr"/>
                      <a:endParaRPr lang="en-US" sz="1800" dirty="0"/>
                    </a:p>
                  </a:txBody>
                  <a:tcPr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noFill/>
                  </a:tcP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smtClean="0"/>
                        <a:t>Costs </a:t>
                      </a:r>
                      <a:r>
                        <a:rPr lang="en-US" sz="1800" dirty="0"/>
                        <a:t>in M</a:t>
                      </a:r>
                      <a:r>
                        <a:rPr lang="en-US" sz="1800" dirty="0" smtClean="0"/>
                        <a:t>€</a:t>
                      </a:r>
                      <a:endParaRPr lang="en-US" sz="1800" dirty="0"/>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tc hMerge="1">
                  <a:txBody>
                    <a:bodyPr/>
                    <a:lstStyle/>
                    <a:p>
                      <a:pPr algn="ctr"/>
                      <a:endParaRPr lang="en-US" sz="1800" dirty="0"/>
                    </a:p>
                  </a:txBody>
                  <a:tcPr anchor="ctr"/>
                </a:tc>
                <a:extLst>
                  <a:ext uri="{0D108BD9-81ED-4DB2-BD59-A6C34878D82A}">
                    <a16:rowId xmlns:a16="http://schemas.microsoft.com/office/drawing/2014/main" val="2956824188"/>
                  </a:ext>
                </a:extLst>
              </a:tr>
              <a:tr h="772239">
                <a:tc>
                  <a:txBody>
                    <a:bodyPr/>
                    <a:lstStyle/>
                    <a:p>
                      <a:pPr algn="ctr"/>
                      <a:r>
                        <a:rPr lang="en-US" sz="1800" dirty="0">
                          <a:solidFill>
                            <a:schemeClr val="bg1"/>
                          </a:solidFill>
                        </a:rPr>
                        <a:t>Sub-Project</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Current BL</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Forecast (Feb-18)</a:t>
                      </a:r>
                    </a:p>
                  </a:txBody>
                  <a:tcPr anchor="ct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Current EAC</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Proposed BL </a:t>
                      </a:r>
                    </a:p>
                  </a:txBody>
                  <a:tcPr anchor="ctr">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Proposed Forecast</a:t>
                      </a:r>
                    </a:p>
                  </a:txBody>
                  <a:tcPr anchor="ct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Proposed EAC</a:t>
                      </a:r>
                    </a:p>
                  </a:txBody>
                  <a:tcPr anchor="ctr">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tc>
                  <a:txBody>
                    <a:bodyPr/>
                    <a:lstStyle/>
                    <a:p>
                      <a:pPr algn="ctr"/>
                      <a:r>
                        <a:rPr lang="en-US" sz="1800" dirty="0">
                          <a:solidFill>
                            <a:schemeClr val="bg1"/>
                          </a:solidFill>
                        </a:rPr>
                        <a:t>Change in EAC</a:t>
                      </a:r>
                    </a:p>
                  </a:txBody>
                  <a:tcPr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solidFill>
                      <a:schemeClr val="accent1"/>
                    </a:solidFill>
                  </a:tcPr>
                </a:tc>
                <a:extLst>
                  <a:ext uri="{0D108BD9-81ED-4DB2-BD59-A6C34878D82A}">
                    <a16:rowId xmlns:a16="http://schemas.microsoft.com/office/drawing/2014/main" val="968036216"/>
                  </a:ext>
                </a:extLst>
              </a:tr>
              <a:tr h="338822">
                <a:tc>
                  <a:txBody>
                    <a:bodyPr/>
                    <a:lstStyle/>
                    <a:p>
                      <a:pPr marL="60325" indent="0" algn="l" fontAlgn="b">
                        <a:tabLst/>
                      </a:pPr>
                      <a:r>
                        <a:rPr lang="en-US" sz="2000" u="none" strike="noStrike" dirty="0">
                          <a:effectLst/>
                        </a:rPr>
                        <a:t>Accelerator</a:t>
                      </a:r>
                      <a:endParaRPr lang="en-US"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490.0</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28.7</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518.7</a:t>
                      </a: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496.7</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u="none" strike="noStrike" dirty="0">
                          <a:solidFill>
                            <a:schemeClr val="tx1"/>
                          </a:solidFill>
                          <a:effectLst/>
                        </a:rPr>
                        <a:t>31.5</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chemeClr val="tx1"/>
                          </a:solidFill>
                          <a:effectLst/>
                          <a:latin typeface="Calibri" panose="020F0502020204030204" pitchFamily="34" charset="0"/>
                        </a:rPr>
                        <a:t>528.2</a:t>
                      </a:r>
                    </a:p>
                  </a:txBody>
                  <a:tcPr marL="9525" marR="9525" marT="9525" marB="0" anchor="ctr">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9.5</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302965472"/>
                  </a:ext>
                </a:extLst>
              </a:tr>
              <a:tr h="338822">
                <a:tc>
                  <a:txBody>
                    <a:bodyPr/>
                    <a:lstStyle/>
                    <a:p>
                      <a:pPr marL="60325" indent="0" algn="l" fontAlgn="b">
                        <a:tabLst/>
                      </a:pPr>
                      <a:r>
                        <a:rPr lang="en-US" sz="2000" u="none" strike="noStrike" dirty="0">
                          <a:effectLst/>
                        </a:rPr>
                        <a:t>Target</a:t>
                      </a:r>
                      <a:endParaRPr lang="en-US"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183.6</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18.7</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202.3</a:t>
                      </a: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189.7</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chemeClr val="tx1"/>
                          </a:solidFill>
                          <a:effectLst/>
                          <a:latin typeface="+mn-lt"/>
                        </a:rPr>
                        <a:t>30.5</a:t>
                      </a:r>
                      <a:endParaRPr lang="en-US" sz="2000" b="0" i="0" u="none" strike="noStrike" dirty="0">
                        <a:solidFill>
                          <a:schemeClr val="tx1"/>
                        </a:solidFill>
                        <a:effectLst/>
                        <a:latin typeface="Calibri" panose="020F0502020204030204" pitchFamily="34" charset="0"/>
                      </a:endParaRPr>
                    </a:p>
                  </a:txBody>
                  <a:tcPr marL="9525" marR="9525" marT="9525" marB="0" anchor="ctr"/>
                </a:tc>
                <a:tc>
                  <a:txBody>
                    <a:bodyPr/>
                    <a:lstStyle/>
                    <a:p>
                      <a:pPr algn="ctr" fontAlgn="b"/>
                      <a:r>
                        <a:rPr lang="en-US" sz="2000" b="0" i="0" u="none" strike="noStrike" dirty="0">
                          <a:solidFill>
                            <a:schemeClr val="tx1"/>
                          </a:solidFill>
                          <a:effectLst/>
                          <a:latin typeface="Calibri" panose="020F0502020204030204" pitchFamily="34" charset="0"/>
                        </a:rPr>
                        <a:t>220.2</a:t>
                      </a:r>
                    </a:p>
                  </a:txBody>
                  <a:tcPr marL="9525" marR="9525" marT="9525" marB="0" anchor="ctr">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17.9</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176914521"/>
                  </a:ext>
                </a:extLst>
              </a:tr>
              <a:tr h="318539">
                <a:tc>
                  <a:txBody>
                    <a:bodyPr/>
                    <a:lstStyle/>
                    <a:p>
                      <a:pPr marL="60325" indent="0" algn="l" fontAlgn="b">
                        <a:tabLst/>
                      </a:pPr>
                      <a:r>
                        <a:rPr lang="en-US" sz="2000" u="none" strike="noStrike" dirty="0">
                          <a:effectLst/>
                        </a:rPr>
                        <a:t>ICS</a:t>
                      </a:r>
                      <a:endParaRPr lang="en-US" sz="2000" b="0"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rgbClr val="000000"/>
                          </a:solidFill>
                          <a:effectLst/>
                          <a:latin typeface="Calibri" panose="020F0502020204030204" pitchFamily="34" charset="0"/>
                        </a:rPr>
                        <a:t>77.4</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rgbClr val="000000"/>
                          </a:solidFill>
                          <a:effectLst/>
                          <a:latin typeface="Calibri" panose="020F0502020204030204" pitchFamily="34" charset="0"/>
                        </a:rPr>
                        <a:t>8.2</a:t>
                      </a:r>
                    </a:p>
                  </a:txBody>
                  <a:tcPr marL="9525" marR="9525" marT="9525" marB="0" anchor="b"/>
                </a:tc>
                <a:tc>
                  <a:txBody>
                    <a:bodyPr/>
                    <a:lstStyle/>
                    <a:p>
                      <a:pPr algn="ctr" fontAlgn="b"/>
                      <a:r>
                        <a:rPr lang="en-US" sz="2000" b="0" i="0" u="none" strike="noStrike" dirty="0">
                          <a:solidFill>
                            <a:srgbClr val="000000"/>
                          </a:solidFill>
                          <a:effectLst/>
                          <a:latin typeface="Calibri" panose="020F0502020204030204" pitchFamily="34" charset="0"/>
                        </a:rPr>
                        <a:t>85.6</a:t>
                      </a:r>
                    </a:p>
                  </a:txBody>
                  <a:tcPr marL="9525" marR="9525" marT="9525" marB="0" anchor="b">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79.3</a:t>
                      </a:r>
                    </a:p>
                  </a:txBody>
                  <a:tcPr marL="9525" marR="9525" marT="9525" marB="0" anchor="b">
                    <a:lnL w="38100" cap="flat" cmpd="sng" algn="ctr">
                      <a:solidFill>
                        <a:schemeClr val="tx1"/>
                      </a:solidFill>
                      <a:prstDash val="solid"/>
                      <a:round/>
                      <a:headEnd type="none" w="med" len="med"/>
                      <a:tailEnd type="none" w="med" len="med"/>
                    </a:lnL>
                  </a:tcPr>
                </a:tc>
                <a:tc>
                  <a:txBody>
                    <a:bodyPr/>
                    <a:lstStyle/>
                    <a:p>
                      <a:pPr algn="ctr" fontAlgn="b"/>
                      <a:r>
                        <a:rPr lang="en-US" sz="2000" b="0" i="0" u="none" strike="noStrike" dirty="0">
                          <a:solidFill>
                            <a:schemeClr val="tx1"/>
                          </a:solidFill>
                          <a:effectLst/>
                          <a:latin typeface="+mn-lt"/>
                        </a:rPr>
                        <a:t>10.0</a:t>
                      </a:r>
                    </a:p>
                  </a:txBody>
                  <a:tcPr marL="9525" marR="9525" marT="9525" marB="0" anchor="ctr"/>
                </a:tc>
                <a:tc>
                  <a:txBody>
                    <a:bodyPr/>
                    <a:lstStyle/>
                    <a:p>
                      <a:pPr algn="ctr" fontAlgn="b"/>
                      <a:r>
                        <a:rPr lang="en-US" sz="2000" b="0" i="0" u="none" strike="noStrike" dirty="0">
                          <a:solidFill>
                            <a:schemeClr val="tx1"/>
                          </a:solidFill>
                          <a:effectLst/>
                          <a:latin typeface="Calibri" panose="020F0502020204030204" pitchFamily="34" charset="0"/>
                        </a:rPr>
                        <a:t>89.3</a:t>
                      </a:r>
                    </a:p>
                  </a:txBody>
                  <a:tcPr marL="9525" marR="9525" marT="9525" marB="0" anchor="ctr">
                    <a:lnR w="38100" cap="flat" cmpd="sng" algn="ctr">
                      <a:solidFill>
                        <a:schemeClr val="tx1"/>
                      </a:solidFill>
                      <a:prstDash val="solid"/>
                      <a:round/>
                      <a:headEnd type="none" w="med" len="med"/>
                      <a:tailEnd type="none" w="med" len="med"/>
                    </a:lnR>
                  </a:tcPr>
                </a:tc>
                <a:tc>
                  <a:txBody>
                    <a:bodyPr/>
                    <a:lstStyle/>
                    <a:p>
                      <a:pPr algn="ctr" fontAlgn="b"/>
                      <a:r>
                        <a:rPr lang="en-US" sz="2000" b="0" i="0" u="none" strike="noStrike" dirty="0">
                          <a:solidFill>
                            <a:schemeClr val="tx1"/>
                          </a:solidFill>
                          <a:effectLst/>
                          <a:latin typeface="Calibri" panose="020F0502020204030204" pitchFamily="34" charset="0"/>
                        </a:rPr>
                        <a:t>3.7</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558843254"/>
                  </a:ext>
                </a:extLst>
              </a:tr>
              <a:tr h="357434">
                <a:tc>
                  <a:txBody>
                    <a:bodyPr/>
                    <a:lstStyle/>
                    <a:p>
                      <a:pPr algn="ctr" fontAlgn="b"/>
                      <a:r>
                        <a:rPr lang="en-US" sz="2000" b="1" u="none" strike="noStrike" dirty="0">
                          <a:effectLst/>
                        </a:rPr>
                        <a:t>Total</a:t>
                      </a:r>
                      <a:endParaRPr lang="en-US" sz="2000" b="1" i="0" u="none" strike="noStrike" dirty="0">
                        <a:solidFill>
                          <a:srgbClr val="000000"/>
                        </a:solidFill>
                        <a:effectLst/>
                        <a:latin typeface="Calibri" panose="020F0502020204030204" pitchFamily="34" charset="0"/>
                      </a:endParaRP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751.0</a:t>
                      </a:r>
                      <a:endParaRPr lang="en-US" sz="2000" b="1" i="0" u="none" strike="noStrike" dirty="0">
                        <a:solidFill>
                          <a:schemeClr val="bg1"/>
                        </a:solidFill>
                        <a:effectLst/>
                        <a:latin typeface="Calibri" panose="020F0502020204030204" pitchFamily="34" charset="0"/>
                      </a:endParaRPr>
                    </a:p>
                  </a:txBody>
                  <a:tcPr marL="9525" marR="9525" marT="952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55.6</a:t>
                      </a:r>
                      <a:endParaRPr lang="en-US" sz="2000" b="1" i="0" u="none" strike="noStrike" dirty="0">
                        <a:solidFill>
                          <a:schemeClr val="bg1"/>
                        </a:solidFill>
                        <a:effectLst/>
                        <a:latin typeface="Calibri" panose="020F0502020204030204" pitchFamily="34" charset="0"/>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806.6</a:t>
                      </a:r>
                      <a:endParaRPr lang="en-US" sz="2000" b="1" i="0" u="none" strike="noStrike" dirty="0">
                        <a:solidFill>
                          <a:schemeClr val="bg1"/>
                        </a:solidFill>
                        <a:effectLst/>
                        <a:latin typeface="Calibri" panose="020F0502020204030204" pitchFamily="34" charset="0"/>
                      </a:endParaRPr>
                    </a:p>
                  </a:txBody>
                  <a:tcPr marL="9525" marR="9525" marT="952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2000" b="1" u="none" strike="noStrike" dirty="0" smtClean="0">
                          <a:effectLst/>
                        </a:rPr>
                        <a:t>765.7</a:t>
                      </a:r>
                      <a:endParaRPr lang="en-US" sz="2000" b="1" u="none" strike="noStrike" dirty="0">
                        <a:effectLst/>
                      </a:endParaRPr>
                    </a:p>
                  </a:txBody>
                  <a:tcPr marL="9525" marR="9525" marT="9525" marB="0" anchor="ctr">
                    <a:lnL w="38100" cap="flat" cmpd="sng" algn="ctr">
                      <a:solidFill>
                        <a:schemeClr val="tx1"/>
                      </a:solidFill>
                      <a:prstDash val="solid"/>
                      <a:round/>
                      <a:headEnd type="none" w="med" len="med"/>
                      <a:tailEnd type="none" w="med" len="med"/>
                    </a:lnL>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72.0</a:t>
                      </a:r>
                      <a:endParaRPr lang="en-US" sz="2000" b="1" i="0" u="none" strike="noStrike" dirty="0">
                        <a:solidFill>
                          <a:schemeClr val="bg1"/>
                        </a:solidFill>
                        <a:effectLst/>
                        <a:latin typeface="Calibri" panose="020F0502020204030204" pitchFamily="34" charset="0"/>
                      </a:endParaRPr>
                    </a:p>
                  </a:txBody>
                  <a:tcPr marL="9525" marR="9525" marT="9525" marB="0" anchor="ctr">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837.7</a:t>
                      </a:r>
                      <a:endParaRPr lang="en-US" sz="2000" b="1" i="0" u="none" strike="noStrike" dirty="0">
                        <a:solidFill>
                          <a:schemeClr val="bg1"/>
                        </a:solidFill>
                        <a:effectLst/>
                        <a:latin typeface="Calibri" panose="020F0502020204030204" pitchFamily="34" charset="0"/>
                      </a:endParaRPr>
                    </a:p>
                  </a:txBody>
                  <a:tcPr marL="9525" marR="9525" marT="9525" marB="0" anchor="ctr">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algn="ctr" fontAlgn="b"/>
                      <a:r>
                        <a:rPr lang="en-US" sz="2000" b="1" i="0" u="none" strike="noStrike" dirty="0" smtClean="0">
                          <a:solidFill>
                            <a:schemeClr val="bg1"/>
                          </a:solidFill>
                          <a:effectLst/>
                          <a:latin typeface="Calibri" panose="020F0502020204030204" pitchFamily="34" charset="0"/>
                        </a:rPr>
                        <a:t>31.1</a:t>
                      </a:r>
                    </a:p>
                  </a:txBody>
                  <a:tcPr marL="9525" marR="9525" marT="9525"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974194"/>
                  </a:ext>
                </a:extLst>
              </a:tr>
            </a:tbl>
          </a:graphicData>
        </a:graphic>
      </p:graphicFrame>
      <p:sp>
        <p:nvSpPr>
          <p:cNvPr id="7" name="Title 1">
            <a:extLst>
              <a:ext uri="{FF2B5EF4-FFF2-40B4-BE49-F238E27FC236}">
                <a16:creationId xmlns:a16="http://schemas.microsoft.com/office/drawing/2014/main" id="{2607011B-ED57-4B42-9779-26AB18E2A3DB}"/>
              </a:ext>
            </a:extLst>
          </p:cNvPr>
          <p:cNvSpPr>
            <a:spLocks noGrp="1"/>
          </p:cNvSpPr>
          <p:nvPr>
            <p:ph type="title"/>
          </p:nvPr>
        </p:nvSpPr>
        <p:spPr>
          <a:xfrm>
            <a:off x="107504" y="69909"/>
            <a:ext cx="7816961" cy="1301006"/>
          </a:xfrm>
        </p:spPr>
        <p:txBody>
          <a:bodyPr>
            <a:noAutofit/>
          </a:bodyPr>
          <a:lstStyle/>
          <a:p>
            <a:r>
              <a:rPr lang="en-US" dirty="0"/>
              <a:t>Estimate </a:t>
            </a:r>
            <a:r>
              <a:rPr lang="en-US" dirty="0" smtClean="0"/>
              <a:t>At </a:t>
            </a:r>
            <a:r>
              <a:rPr lang="en-US" dirty="0"/>
              <a:t>Completion (EAC) </a:t>
            </a:r>
            <a:r>
              <a:rPr lang="en-US" dirty="0" smtClean="0"/>
              <a:t>of the neutron source increases with </a:t>
            </a:r>
            <a:r>
              <a:rPr lang="en-US" dirty="0"/>
              <a:t>the new baseline</a:t>
            </a:r>
          </a:p>
        </p:txBody>
      </p:sp>
      <p:sp>
        <p:nvSpPr>
          <p:cNvPr id="10" name="TextBox 9"/>
          <p:cNvSpPr txBox="1"/>
          <p:nvPr/>
        </p:nvSpPr>
        <p:spPr>
          <a:xfrm>
            <a:off x="860363" y="4837151"/>
            <a:ext cx="7505626" cy="1477328"/>
          </a:xfrm>
          <a:prstGeom prst="rect">
            <a:avLst/>
          </a:prstGeom>
          <a:noFill/>
        </p:spPr>
        <p:txBody>
          <a:bodyPr wrap="square" rtlCol="0">
            <a:spAutoFit/>
          </a:bodyPr>
          <a:lstStyle/>
          <a:p>
            <a:r>
              <a:rPr lang="en-US" b="1" dirty="0" smtClean="0"/>
              <a:t>Mitigation </a:t>
            </a:r>
            <a:r>
              <a:rPr lang="en-US" b="1" dirty="0"/>
              <a:t>actions will be taken to meet our commitment to </a:t>
            </a:r>
            <a:r>
              <a:rPr lang="en-US" b="1" dirty="0" smtClean="0"/>
              <a:t>manage within </a:t>
            </a:r>
            <a:r>
              <a:rPr lang="en-US" b="1" dirty="0"/>
              <a:t>budget </a:t>
            </a:r>
            <a:r>
              <a:rPr lang="en-US" b="1" dirty="0" smtClean="0"/>
              <a:t>constraint aiming at costs related to:</a:t>
            </a:r>
          </a:p>
          <a:p>
            <a:pPr marL="285750" indent="-285750">
              <a:buFontTx/>
              <a:buChar char="-"/>
            </a:pPr>
            <a:r>
              <a:rPr lang="en-US" b="1" dirty="0" smtClean="0"/>
              <a:t>Installation,</a:t>
            </a:r>
          </a:p>
          <a:p>
            <a:pPr marL="285750" indent="-285750">
              <a:buFontTx/>
              <a:buChar char="-"/>
            </a:pPr>
            <a:r>
              <a:rPr lang="en-US" b="1" dirty="0" smtClean="0"/>
              <a:t>Delays,</a:t>
            </a:r>
          </a:p>
          <a:p>
            <a:pPr marL="285750" indent="-285750">
              <a:buFontTx/>
              <a:buChar char="-"/>
            </a:pPr>
            <a:r>
              <a:rPr lang="en-US" b="1" dirty="0" smtClean="0"/>
              <a:t>Additional items.</a:t>
            </a:r>
          </a:p>
        </p:txBody>
      </p:sp>
    </p:spTree>
    <p:extLst>
      <p:ext uri="{BB962C8B-B14F-4D97-AF65-F5344CB8AC3E}">
        <p14:creationId xmlns:p14="http://schemas.microsoft.com/office/powerpoint/2010/main" val="20037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Funding decisions in 2018</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1" name="Freeform 30"/>
          <p:cNvSpPr/>
          <p:nvPr/>
        </p:nvSpPr>
        <p:spPr>
          <a:xfrm rot="6000961">
            <a:off x="3321452" y="-116745"/>
            <a:ext cx="2503580" cy="8782493"/>
          </a:xfrm>
          <a:custGeom>
            <a:avLst/>
            <a:gdLst>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 name="connsiteX0" fmla="*/ 1217642 h 1375359"/>
              <a:gd name="connsiteY0" fmla="*/ 1217642 h 1375359"/>
              <a:gd name="connsiteX1" fmla="*/ 1217642 h 1375359"/>
              <a:gd name="connsiteY1" fmla="*/ 1217642 h 1375359"/>
              <a:gd name="connsiteX2" fmla="*/ 1217642 h 1375359"/>
              <a:gd name="connsiteY2" fmla="*/ 1217642 h 1375359"/>
              <a:gd name="connsiteX3" fmla="*/ 1217642 h 1375359"/>
              <a:gd name="connsiteY3" fmla="*/ 1217642 h 1375359"/>
              <a:gd name="connsiteX4" fmla="*/ 1217642 h 1375359"/>
              <a:gd name="connsiteY4" fmla="*/ 1217642 h 1375359"/>
              <a:gd name="connsiteX5" fmla="*/ 1217642 h 1375359"/>
              <a:gd name="connsiteY5" fmla="*/ 1217642 h 1375359"/>
              <a:gd name="connsiteX6" fmla="*/ 1217642 h 1375359"/>
              <a:gd name="connsiteY6" fmla="*/ 1217642 h 1375359"/>
              <a:gd name="connsiteX7" fmla="*/ 1217642 h 1375359"/>
              <a:gd name="connsiteY7" fmla="*/ 1217642 h 1375359"/>
              <a:gd name="connsiteX8" fmla="*/ 1217642 h 1375359"/>
              <a:gd name="connsiteY8" fmla="*/ 1217642 h 1375359"/>
              <a:gd name="connsiteX9" fmla="*/ 1217642 h 1375359"/>
              <a:gd name="connsiteY9" fmla="*/ 1217642 h 1375359"/>
              <a:gd name="connsiteX10" fmla="*/ 1217642 h 1375359"/>
              <a:gd name="connsiteY10" fmla="*/ 1217642 h 1375359"/>
              <a:gd name="connsiteX11" fmla="*/ 1217642 h 1375359"/>
              <a:gd name="connsiteY11" fmla="*/ 1217642 h 1375359"/>
              <a:gd name="connsiteX12" fmla="*/ 1217642 h 1375359"/>
              <a:gd name="connsiteY12" fmla="*/ 1217642 h 1375359"/>
              <a:gd name="connsiteX13" fmla="*/ 1217642 h 1375359"/>
              <a:gd name="connsiteY13" fmla="*/ 1217642 h 1375359"/>
              <a:gd name="connsiteX14" fmla="*/ 1217642 h 1375359"/>
              <a:gd name="connsiteY14" fmla="*/ 1217642 h 13753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31500" h="6159686">
                <a:moveTo>
                  <a:pt x="231140" y="6159686"/>
                </a:moveTo>
                <a:lnTo>
                  <a:pt x="168517" y="5797131"/>
                </a:lnTo>
                <a:cubicBezTo>
                  <a:pt x="-74160" y="4291199"/>
                  <a:pt x="-95977" y="2773203"/>
                  <a:pt x="380140" y="2842814"/>
                </a:cubicBezTo>
                <a:cubicBezTo>
                  <a:pt x="750312" y="2892645"/>
                  <a:pt x="1197088" y="4288971"/>
                  <a:pt x="1577765" y="3590476"/>
                </a:cubicBezTo>
                <a:cubicBezTo>
                  <a:pt x="1885295" y="2797297"/>
                  <a:pt x="1582275" y="1216983"/>
                  <a:pt x="1535017" y="747081"/>
                </a:cubicBezTo>
                <a:lnTo>
                  <a:pt x="1555983" y="764083"/>
                </a:lnTo>
                <a:lnTo>
                  <a:pt x="1452314" y="677421"/>
                </a:lnTo>
                <a:lnTo>
                  <a:pt x="1662933" y="0"/>
                </a:lnTo>
                <a:lnTo>
                  <a:pt x="1917530" y="1066317"/>
                </a:lnTo>
                <a:lnTo>
                  <a:pt x="1825488" y="989374"/>
                </a:lnTo>
                <a:lnTo>
                  <a:pt x="1835316" y="1090311"/>
                </a:lnTo>
                <a:cubicBezTo>
                  <a:pt x="1894824" y="1700224"/>
                  <a:pt x="2045046" y="3292502"/>
                  <a:pt x="1778358" y="3767842"/>
                </a:cubicBezTo>
                <a:cubicBezTo>
                  <a:pt x="1210643" y="4692524"/>
                  <a:pt x="844557" y="3213298"/>
                  <a:pt x="421734" y="2982490"/>
                </a:cubicBezTo>
                <a:cubicBezTo>
                  <a:pt x="-138860" y="2815561"/>
                  <a:pt x="70277" y="5214408"/>
                  <a:pt x="289070" y="6149455"/>
                </a:cubicBezTo>
                <a:lnTo>
                  <a:pt x="231140" y="6159686"/>
                </a:lnTo>
                <a:close/>
              </a:path>
            </a:pathLst>
          </a:custGeom>
          <a:solidFill>
            <a:schemeClr val="tx1">
              <a:lumMod val="75000"/>
              <a:lumOff val="25000"/>
            </a:schemeClr>
          </a:solidFill>
          <a:ln>
            <a:noFill/>
          </a:ln>
          <a:effectLst>
            <a:outerShdw blurRad="25400" dist="12700" dir="2700000" algn="t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14" name="TextBox 113"/>
          <p:cNvSpPr txBox="1"/>
          <p:nvPr/>
        </p:nvSpPr>
        <p:spPr>
          <a:xfrm>
            <a:off x="2640633" y="1729466"/>
            <a:ext cx="1309007" cy="276999"/>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BB32C"/>
                </a:solidFill>
                <a:effectLst/>
                <a:uLnTx/>
                <a:uFillTx/>
                <a:latin typeface="Verdana" panose="020B0604030504040204" pitchFamily="34" charset="0"/>
                <a:ea typeface="Verdana" panose="020B0604030504040204" pitchFamily="34" charset="0"/>
                <a:cs typeface="Verdana" panose="020B0604030504040204" pitchFamily="34" charset="0"/>
              </a:rPr>
              <a:t>AFC.07</a:t>
            </a:r>
          </a:p>
        </p:txBody>
      </p:sp>
      <p:sp>
        <p:nvSpPr>
          <p:cNvPr id="115" name="Rectangle 114"/>
          <p:cNvSpPr/>
          <p:nvPr/>
        </p:nvSpPr>
        <p:spPr>
          <a:xfrm>
            <a:off x="2688497" y="1916832"/>
            <a:ext cx="1922590" cy="5078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Budget Plan 19/20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Construction Budget 2019 (I)</a:t>
            </a:r>
          </a:p>
        </p:txBody>
      </p:sp>
      <p:grpSp>
        <p:nvGrpSpPr>
          <p:cNvPr id="105" name="Group 104"/>
          <p:cNvGrpSpPr/>
          <p:nvPr/>
        </p:nvGrpSpPr>
        <p:grpSpPr>
          <a:xfrm>
            <a:off x="1979712" y="1893820"/>
            <a:ext cx="902812" cy="1175140"/>
            <a:chOff x="2183030" y="1757655"/>
            <a:chExt cx="902812" cy="1175140"/>
          </a:xfrm>
        </p:grpSpPr>
        <p:sp>
          <p:nvSpPr>
            <p:cNvPr id="106" name="TextBox 105"/>
            <p:cNvSpPr txBox="1"/>
            <p:nvPr/>
          </p:nvSpPr>
          <p:spPr>
            <a:xfrm>
              <a:off x="2183030" y="2655796"/>
              <a:ext cx="902812"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10-11 Apr</a:t>
              </a:r>
            </a:p>
          </p:txBody>
        </p:sp>
        <p:grpSp>
          <p:nvGrpSpPr>
            <p:cNvPr id="107" name="Group 106"/>
            <p:cNvGrpSpPr/>
            <p:nvPr/>
          </p:nvGrpSpPr>
          <p:grpSpPr>
            <a:xfrm>
              <a:off x="2417139" y="1757655"/>
              <a:ext cx="471443" cy="834515"/>
              <a:chOff x="3222852" y="1200539"/>
              <a:chExt cx="628590" cy="1112687"/>
            </a:xfrm>
          </p:grpSpPr>
          <p:grpSp>
            <p:nvGrpSpPr>
              <p:cNvPr id="108" name="Group 107"/>
              <p:cNvGrpSpPr/>
              <p:nvPr/>
            </p:nvGrpSpPr>
            <p:grpSpPr>
              <a:xfrm>
                <a:off x="3483523" y="1817448"/>
                <a:ext cx="95957" cy="495778"/>
                <a:chOff x="3483523" y="1817448"/>
                <a:chExt cx="95957" cy="495778"/>
              </a:xfrm>
            </p:grpSpPr>
            <p:sp>
              <p:nvSpPr>
                <p:cNvPr id="112" name="Oval 75"/>
                <p:cNvSpPr>
                  <a:spLocks noChangeArrowheads="1"/>
                </p:cNvSpPr>
                <p:nvPr/>
              </p:nvSpPr>
              <p:spPr bwMode="auto">
                <a:xfrm>
                  <a:off x="3483523" y="2217269"/>
                  <a:ext cx="95957" cy="95957"/>
                </a:xfrm>
                <a:prstGeom prst="ellipse">
                  <a:avLst/>
                </a:prstGeom>
                <a:solidFill>
                  <a:srgbClr val="FBB32C"/>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Line 76"/>
                <p:cNvSpPr>
                  <a:spLocks noChangeShapeType="1"/>
                </p:cNvSpPr>
                <p:nvPr/>
              </p:nvSpPr>
              <p:spPr bwMode="auto">
                <a:xfrm>
                  <a:off x="3537147" y="1817448"/>
                  <a:ext cx="0" cy="449400"/>
                </a:xfrm>
                <a:prstGeom prst="line">
                  <a:avLst/>
                </a:prstGeom>
                <a:noFill/>
                <a:ln w="23813" cap="flat">
                  <a:solidFill>
                    <a:srgbClr val="FBB32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09" name="Group 108"/>
              <p:cNvGrpSpPr/>
              <p:nvPr/>
            </p:nvGrpSpPr>
            <p:grpSpPr>
              <a:xfrm>
                <a:off x="3222852" y="1200539"/>
                <a:ext cx="628590" cy="627596"/>
                <a:chOff x="3222852" y="1200539"/>
                <a:chExt cx="628590" cy="627596"/>
              </a:xfrm>
            </p:grpSpPr>
            <p:sp>
              <p:nvSpPr>
                <p:cNvPr id="110" name="Oval 74"/>
                <p:cNvSpPr>
                  <a:spLocks noChangeArrowheads="1"/>
                </p:cNvSpPr>
                <p:nvPr/>
              </p:nvSpPr>
              <p:spPr bwMode="auto">
                <a:xfrm>
                  <a:off x="3222852" y="1200539"/>
                  <a:ext cx="628590" cy="627596"/>
                </a:xfrm>
                <a:prstGeom prst="ellipse">
                  <a:avLst/>
                </a:prstGeom>
                <a:solidFill>
                  <a:srgbClr val="FBB32C"/>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10"/>
                <p:cNvSpPr/>
                <p:nvPr/>
              </p:nvSpPr>
              <p:spPr>
                <a:xfrm>
                  <a:off x="3395199" y="1321767"/>
                  <a:ext cx="283896" cy="385140"/>
                </a:xfrm>
                <a:custGeom>
                  <a:avLst/>
                  <a:gdLst>
                    <a:gd name="connsiteX0" fmla="*/ 0 w 671220"/>
                    <a:gd name="connsiteY0" fmla="*/ 859669 h 910593"/>
                    <a:gd name="connsiteX1" fmla="*/ 91308 w 671220"/>
                    <a:gd name="connsiteY1" fmla="*/ 897769 h 910593"/>
                    <a:gd name="connsiteX2" fmla="*/ 86142 w 671220"/>
                    <a:gd name="connsiteY2" fmla="*/ 901904 h 910593"/>
                    <a:gd name="connsiteX3" fmla="*/ 36336 w 671220"/>
                    <a:gd name="connsiteY3" fmla="*/ 906407 h 910593"/>
                    <a:gd name="connsiteX4" fmla="*/ 31771 w 671220"/>
                    <a:gd name="connsiteY4" fmla="*/ 904485 h 910593"/>
                    <a:gd name="connsiteX5" fmla="*/ 3121 w 671220"/>
                    <a:gd name="connsiteY5" fmla="*/ 875499 h 910593"/>
                    <a:gd name="connsiteX6" fmla="*/ 81543 w 671220"/>
                    <a:gd name="connsiteY6" fmla="*/ 732866 h 910593"/>
                    <a:gd name="connsiteX7" fmla="*/ 102269 w 671220"/>
                    <a:gd name="connsiteY7" fmla="*/ 737052 h 910593"/>
                    <a:gd name="connsiteX8" fmla="*/ 106834 w 671220"/>
                    <a:gd name="connsiteY8" fmla="*/ 738974 h 910593"/>
                    <a:gd name="connsiteX9" fmla="*/ 135247 w 671220"/>
                    <a:gd name="connsiteY9" fmla="*/ 808715 h 910593"/>
                    <a:gd name="connsiteX10" fmla="*/ 106077 w 671220"/>
                    <a:gd name="connsiteY10" fmla="*/ 877994 h 910593"/>
                    <a:gd name="connsiteX11" fmla="*/ 101977 w 671220"/>
                    <a:gd name="connsiteY11" fmla="*/ 884015 h 910593"/>
                    <a:gd name="connsiteX12" fmla="*/ 1147 w 671220"/>
                    <a:gd name="connsiteY12" fmla="*/ 841942 h 910593"/>
                    <a:gd name="connsiteX13" fmla="*/ 3359 w 671220"/>
                    <a:gd name="connsiteY13" fmla="*/ 834744 h 910593"/>
                    <a:gd name="connsiteX14" fmla="*/ 32529 w 671220"/>
                    <a:gd name="connsiteY14" fmla="*/ 765465 h 910593"/>
                    <a:gd name="connsiteX15" fmla="*/ 81543 w 671220"/>
                    <a:gd name="connsiteY15" fmla="*/ 732866 h 910593"/>
                    <a:gd name="connsiteX16" fmla="*/ 517201 w 671220"/>
                    <a:gd name="connsiteY16" fmla="*/ 533623 h 910593"/>
                    <a:gd name="connsiteX17" fmla="*/ 512591 w 671220"/>
                    <a:gd name="connsiteY17" fmla="*/ 538233 h 910593"/>
                    <a:gd name="connsiteX18" fmla="*/ 512591 w 671220"/>
                    <a:gd name="connsiteY18" fmla="*/ 556672 h 910593"/>
                    <a:gd name="connsiteX19" fmla="*/ 517201 w 671220"/>
                    <a:gd name="connsiteY19" fmla="*/ 561281 h 910593"/>
                    <a:gd name="connsiteX20" fmla="*/ 630900 w 671220"/>
                    <a:gd name="connsiteY20" fmla="*/ 561281 h 910593"/>
                    <a:gd name="connsiteX21" fmla="*/ 635510 w 671220"/>
                    <a:gd name="connsiteY21" fmla="*/ 556672 h 910593"/>
                    <a:gd name="connsiteX22" fmla="*/ 635510 w 671220"/>
                    <a:gd name="connsiteY22" fmla="*/ 538233 h 910593"/>
                    <a:gd name="connsiteX23" fmla="*/ 630900 w 671220"/>
                    <a:gd name="connsiteY23" fmla="*/ 533623 h 910593"/>
                    <a:gd name="connsiteX24" fmla="*/ 517201 w 671220"/>
                    <a:gd name="connsiteY24" fmla="*/ 457944 h 910593"/>
                    <a:gd name="connsiteX25" fmla="*/ 512591 w 671220"/>
                    <a:gd name="connsiteY25" fmla="*/ 462554 h 910593"/>
                    <a:gd name="connsiteX26" fmla="*/ 512591 w 671220"/>
                    <a:gd name="connsiteY26" fmla="*/ 480993 h 910593"/>
                    <a:gd name="connsiteX27" fmla="*/ 517201 w 671220"/>
                    <a:gd name="connsiteY27" fmla="*/ 485603 h 910593"/>
                    <a:gd name="connsiteX28" fmla="*/ 630900 w 671220"/>
                    <a:gd name="connsiteY28" fmla="*/ 485603 h 910593"/>
                    <a:gd name="connsiteX29" fmla="*/ 635510 w 671220"/>
                    <a:gd name="connsiteY29" fmla="*/ 480993 h 910593"/>
                    <a:gd name="connsiteX30" fmla="*/ 635510 w 671220"/>
                    <a:gd name="connsiteY30" fmla="*/ 462554 h 910593"/>
                    <a:gd name="connsiteX31" fmla="*/ 630900 w 671220"/>
                    <a:gd name="connsiteY31" fmla="*/ 457944 h 910593"/>
                    <a:gd name="connsiteX32" fmla="*/ 272472 w 671220"/>
                    <a:gd name="connsiteY32" fmla="*/ 423052 h 910593"/>
                    <a:gd name="connsiteX33" fmla="*/ 276649 w 671220"/>
                    <a:gd name="connsiteY33" fmla="*/ 424698 h 910593"/>
                    <a:gd name="connsiteX34" fmla="*/ 293528 w 671220"/>
                    <a:gd name="connsiteY34" fmla="*/ 440998 h 910593"/>
                    <a:gd name="connsiteX35" fmla="*/ 293673 w 671220"/>
                    <a:gd name="connsiteY35" fmla="*/ 449293 h 910593"/>
                    <a:gd name="connsiteX36" fmla="*/ 200587 w 671220"/>
                    <a:gd name="connsiteY36" fmla="*/ 545686 h 910593"/>
                    <a:gd name="connsiteX37" fmla="*/ 200360 w 671220"/>
                    <a:gd name="connsiteY37" fmla="*/ 546235 h 910593"/>
                    <a:gd name="connsiteX38" fmla="*/ 196212 w 671220"/>
                    <a:gd name="connsiteY38" fmla="*/ 547954 h 910593"/>
                    <a:gd name="connsiteX39" fmla="*/ 172747 w 671220"/>
                    <a:gd name="connsiteY39" fmla="*/ 547954 h 910593"/>
                    <a:gd name="connsiteX40" fmla="*/ 166881 w 671220"/>
                    <a:gd name="connsiteY40" fmla="*/ 542087 h 910593"/>
                    <a:gd name="connsiteX41" fmla="*/ 166880 w 671220"/>
                    <a:gd name="connsiteY41" fmla="*/ 461813 h 910593"/>
                    <a:gd name="connsiteX42" fmla="*/ 172747 w 671220"/>
                    <a:gd name="connsiteY42" fmla="*/ 455947 h 910593"/>
                    <a:gd name="connsiteX43" fmla="*/ 196212 w 671220"/>
                    <a:gd name="connsiteY43" fmla="*/ 455947 h 910593"/>
                    <a:gd name="connsiteX44" fmla="*/ 202078 w 671220"/>
                    <a:gd name="connsiteY44" fmla="*/ 461813 h 910593"/>
                    <a:gd name="connsiteX45" fmla="*/ 202078 w 671220"/>
                    <a:gd name="connsiteY45" fmla="*/ 493473 h 910593"/>
                    <a:gd name="connsiteX46" fmla="*/ 268354 w 671220"/>
                    <a:gd name="connsiteY46" fmla="*/ 424842 h 910593"/>
                    <a:gd name="connsiteX47" fmla="*/ 272472 w 671220"/>
                    <a:gd name="connsiteY47" fmla="*/ 423052 h 910593"/>
                    <a:gd name="connsiteX48" fmla="*/ 517201 w 671220"/>
                    <a:gd name="connsiteY48" fmla="*/ 382266 h 910593"/>
                    <a:gd name="connsiteX49" fmla="*/ 512591 w 671220"/>
                    <a:gd name="connsiteY49" fmla="*/ 386875 h 910593"/>
                    <a:gd name="connsiteX50" fmla="*/ 512591 w 671220"/>
                    <a:gd name="connsiteY50" fmla="*/ 405314 h 910593"/>
                    <a:gd name="connsiteX51" fmla="*/ 517201 w 671220"/>
                    <a:gd name="connsiteY51" fmla="*/ 409924 h 910593"/>
                    <a:gd name="connsiteX52" fmla="*/ 630900 w 671220"/>
                    <a:gd name="connsiteY52" fmla="*/ 409924 h 910593"/>
                    <a:gd name="connsiteX53" fmla="*/ 635510 w 671220"/>
                    <a:gd name="connsiteY53" fmla="*/ 405314 h 910593"/>
                    <a:gd name="connsiteX54" fmla="*/ 635510 w 671220"/>
                    <a:gd name="connsiteY54" fmla="*/ 386875 h 910593"/>
                    <a:gd name="connsiteX55" fmla="*/ 630900 w 671220"/>
                    <a:gd name="connsiteY55" fmla="*/ 382266 h 910593"/>
                    <a:gd name="connsiteX56" fmla="*/ 224580 w 671220"/>
                    <a:gd name="connsiteY56" fmla="*/ 343640 h 910593"/>
                    <a:gd name="connsiteX57" fmla="*/ 79131 w 671220"/>
                    <a:gd name="connsiteY57" fmla="*/ 489089 h 910593"/>
                    <a:gd name="connsiteX58" fmla="*/ 224580 w 671220"/>
                    <a:gd name="connsiteY58" fmla="*/ 634537 h 910593"/>
                    <a:gd name="connsiteX59" fmla="*/ 370029 w 671220"/>
                    <a:gd name="connsiteY59" fmla="*/ 489089 h 910593"/>
                    <a:gd name="connsiteX60" fmla="*/ 224580 w 671220"/>
                    <a:gd name="connsiteY60" fmla="*/ 343640 h 910593"/>
                    <a:gd name="connsiteX61" fmla="*/ 517201 w 671220"/>
                    <a:gd name="connsiteY61" fmla="*/ 306587 h 910593"/>
                    <a:gd name="connsiteX62" fmla="*/ 512591 w 671220"/>
                    <a:gd name="connsiteY62" fmla="*/ 311197 h 910593"/>
                    <a:gd name="connsiteX63" fmla="*/ 512591 w 671220"/>
                    <a:gd name="connsiteY63" fmla="*/ 329636 h 910593"/>
                    <a:gd name="connsiteX64" fmla="*/ 517201 w 671220"/>
                    <a:gd name="connsiteY64" fmla="*/ 334246 h 910593"/>
                    <a:gd name="connsiteX65" fmla="*/ 630900 w 671220"/>
                    <a:gd name="connsiteY65" fmla="*/ 334246 h 910593"/>
                    <a:gd name="connsiteX66" fmla="*/ 635510 w 671220"/>
                    <a:gd name="connsiteY66" fmla="*/ 329636 h 910593"/>
                    <a:gd name="connsiteX67" fmla="*/ 635510 w 671220"/>
                    <a:gd name="connsiteY67" fmla="*/ 311197 h 910593"/>
                    <a:gd name="connsiteX68" fmla="*/ 630900 w 671220"/>
                    <a:gd name="connsiteY68" fmla="*/ 306587 h 910593"/>
                    <a:gd name="connsiteX69" fmla="*/ 224580 w 671220"/>
                    <a:gd name="connsiteY69" fmla="*/ 275407 h 910593"/>
                    <a:gd name="connsiteX70" fmla="*/ 438262 w 671220"/>
                    <a:gd name="connsiteY70" fmla="*/ 489089 h 910593"/>
                    <a:gd name="connsiteX71" fmla="*/ 224580 w 671220"/>
                    <a:gd name="connsiteY71" fmla="*/ 702770 h 910593"/>
                    <a:gd name="connsiteX72" fmla="*/ 181516 w 671220"/>
                    <a:gd name="connsiteY72" fmla="*/ 698429 h 910593"/>
                    <a:gd name="connsiteX73" fmla="*/ 171647 w 671220"/>
                    <a:gd name="connsiteY73" fmla="*/ 695891 h 910593"/>
                    <a:gd name="connsiteX74" fmla="*/ 145365 w 671220"/>
                    <a:gd name="connsiteY74" fmla="*/ 755111 h 910593"/>
                    <a:gd name="connsiteX75" fmla="*/ 140775 w 671220"/>
                    <a:gd name="connsiteY75" fmla="*/ 746345 h 910593"/>
                    <a:gd name="connsiteX76" fmla="*/ 116865 w 671220"/>
                    <a:gd name="connsiteY76" fmla="*/ 726411 h 910593"/>
                    <a:gd name="connsiteX77" fmla="*/ 112299 w 671220"/>
                    <a:gd name="connsiteY77" fmla="*/ 724489 h 910593"/>
                    <a:gd name="connsiteX78" fmla="*/ 91573 w 671220"/>
                    <a:gd name="connsiteY78" fmla="*/ 720302 h 910593"/>
                    <a:gd name="connsiteX79" fmla="*/ 81118 w 671220"/>
                    <a:gd name="connsiteY79" fmla="*/ 722364 h 910593"/>
                    <a:gd name="connsiteX80" fmla="*/ 105818 w 671220"/>
                    <a:gd name="connsiteY80" fmla="*/ 666708 h 910593"/>
                    <a:gd name="connsiteX81" fmla="*/ 105108 w 671220"/>
                    <a:gd name="connsiteY81" fmla="*/ 666277 h 910593"/>
                    <a:gd name="connsiteX82" fmla="*/ 10898 w 671220"/>
                    <a:gd name="connsiteY82" fmla="*/ 489089 h 910593"/>
                    <a:gd name="connsiteX83" fmla="*/ 224580 w 671220"/>
                    <a:gd name="connsiteY83" fmla="*/ 275407 h 910593"/>
                    <a:gd name="connsiteX84" fmla="*/ 513521 w 671220"/>
                    <a:gd name="connsiteY84" fmla="*/ 72182 h 910593"/>
                    <a:gd name="connsiteX85" fmla="*/ 527289 w 671220"/>
                    <a:gd name="connsiteY85" fmla="*/ 72182 h 910593"/>
                    <a:gd name="connsiteX86" fmla="*/ 537062 w 671220"/>
                    <a:gd name="connsiteY86" fmla="*/ 72825 h 910593"/>
                    <a:gd name="connsiteX87" fmla="*/ 546098 w 671220"/>
                    <a:gd name="connsiteY87" fmla="*/ 75925 h 910593"/>
                    <a:gd name="connsiteX88" fmla="*/ 553351 w 671220"/>
                    <a:gd name="connsiteY88" fmla="*/ 83527 h 910593"/>
                    <a:gd name="connsiteX89" fmla="*/ 556301 w 671220"/>
                    <a:gd name="connsiteY89" fmla="*/ 96627 h 910593"/>
                    <a:gd name="connsiteX90" fmla="*/ 554580 w 671220"/>
                    <a:gd name="connsiteY90" fmla="*/ 107447 h 910593"/>
                    <a:gd name="connsiteX91" fmla="*/ 549540 w 671220"/>
                    <a:gd name="connsiteY91" fmla="*/ 115985 h 910593"/>
                    <a:gd name="connsiteX92" fmla="*/ 540996 w 671220"/>
                    <a:gd name="connsiteY92" fmla="*/ 121541 h 910593"/>
                    <a:gd name="connsiteX93" fmla="*/ 528027 w 671220"/>
                    <a:gd name="connsiteY93" fmla="*/ 123529 h 910593"/>
                    <a:gd name="connsiteX94" fmla="*/ 513521 w 671220"/>
                    <a:gd name="connsiteY94" fmla="*/ 123529 h 910593"/>
                    <a:gd name="connsiteX95" fmla="*/ 492131 w 671220"/>
                    <a:gd name="connsiteY95" fmla="*/ 48438 h 910593"/>
                    <a:gd name="connsiteX96" fmla="*/ 484202 w 671220"/>
                    <a:gd name="connsiteY96" fmla="*/ 51187 h 910593"/>
                    <a:gd name="connsiteX97" fmla="*/ 481190 w 671220"/>
                    <a:gd name="connsiteY97" fmla="*/ 59433 h 910593"/>
                    <a:gd name="connsiteX98" fmla="*/ 481190 w 671220"/>
                    <a:gd name="connsiteY98" fmla="*/ 195579 h 910593"/>
                    <a:gd name="connsiteX99" fmla="*/ 481928 w 671220"/>
                    <a:gd name="connsiteY99" fmla="*/ 197685 h 910593"/>
                    <a:gd name="connsiteX100" fmla="*/ 484509 w 671220"/>
                    <a:gd name="connsiteY100" fmla="*/ 199205 h 910593"/>
                    <a:gd name="connsiteX101" fmla="*/ 489488 w 671220"/>
                    <a:gd name="connsiteY101" fmla="*/ 200141 h 910593"/>
                    <a:gd name="connsiteX102" fmla="*/ 497294 w 671220"/>
                    <a:gd name="connsiteY102" fmla="*/ 200492 h 910593"/>
                    <a:gd name="connsiteX103" fmla="*/ 505162 w 671220"/>
                    <a:gd name="connsiteY103" fmla="*/ 200141 h 910593"/>
                    <a:gd name="connsiteX104" fmla="*/ 510079 w 671220"/>
                    <a:gd name="connsiteY104" fmla="*/ 199205 h 910593"/>
                    <a:gd name="connsiteX105" fmla="*/ 512722 w 671220"/>
                    <a:gd name="connsiteY105" fmla="*/ 197685 h 910593"/>
                    <a:gd name="connsiteX106" fmla="*/ 513521 w 671220"/>
                    <a:gd name="connsiteY106" fmla="*/ 195579 h 910593"/>
                    <a:gd name="connsiteX107" fmla="*/ 513521 w 671220"/>
                    <a:gd name="connsiteY107" fmla="*/ 147273 h 910593"/>
                    <a:gd name="connsiteX108" fmla="*/ 526798 w 671220"/>
                    <a:gd name="connsiteY108" fmla="*/ 147273 h 910593"/>
                    <a:gd name="connsiteX109" fmla="*/ 554150 w 671220"/>
                    <a:gd name="connsiteY109" fmla="*/ 143764 h 910593"/>
                    <a:gd name="connsiteX110" fmla="*/ 573757 w 671220"/>
                    <a:gd name="connsiteY110" fmla="*/ 133530 h 910593"/>
                    <a:gd name="connsiteX111" fmla="*/ 585928 w 671220"/>
                    <a:gd name="connsiteY111" fmla="*/ 116979 h 910593"/>
                    <a:gd name="connsiteX112" fmla="*/ 590107 w 671220"/>
                    <a:gd name="connsiteY112" fmla="*/ 94405 h 910593"/>
                    <a:gd name="connsiteX113" fmla="*/ 587403 w 671220"/>
                    <a:gd name="connsiteY113" fmla="*/ 77738 h 910593"/>
                    <a:gd name="connsiteX114" fmla="*/ 579535 w 671220"/>
                    <a:gd name="connsiteY114" fmla="*/ 64755 h 910593"/>
                    <a:gd name="connsiteX115" fmla="*/ 567058 w 671220"/>
                    <a:gd name="connsiteY115" fmla="*/ 55573 h 910593"/>
                    <a:gd name="connsiteX116" fmla="*/ 552613 w 671220"/>
                    <a:gd name="connsiteY116" fmla="*/ 50602 h 910593"/>
                    <a:gd name="connsiteX117" fmla="*/ 540382 w 671220"/>
                    <a:gd name="connsiteY117" fmla="*/ 48847 h 910593"/>
                    <a:gd name="connsiteX118" fmla="*/ 529625 w 671220"/>
                    <a:gd name="connsiteY118" fmla="*/ 48438 h 910593"/>
                    <a:gd name="connsiteX119" fmla="*/ 622514 w 671220"/>
                    <a:gd name="connsiteY119" fmla="*/ 41600 h 910593"/>
                    <a:gd name="connsiteX120" fmla="*/ 614770 w 671220"/>
                    <a:gd name="connsiteY120" fmla="*/ 41951 h 910593"/>
                    <a:gd name="connsiteX121" fmla="*/ 609791 w 671220"/>
                    <a:gd name="connsiteY121" fmla="*/ 42887 h 910593"/>
                    <a:gd name="connsiteX122" fmla="*/ 607087 w 671220"/>
                    <a:gd name="connsiteY122" fmla="*/ 44407 h 910593"/>
                    <a:gd name="connsiteX123" fmla="*/ 606287 w 671220"/>
                    <a:gd name="connsiteY123" fmla="*/ 46512 h 910593"/>
                    <a:gd name="connsiteX124" fmla="*/ 606287 w 671220"/>
                    <a:gd name="connsiteY124" fmla="*/ 189443 h 910593"/>
                    <a:gd name="connsiteX125" fmla="*/ 607087 w 671220"/>
                    <a:gd name="connsiteY125" fmla="*/ 191548 h 910593"/>
                    <a:gd name="connsiteX126" fmla="*/ 609729 w 671220"/>
                    <a:gd name="connsiteY126" fmla="*/ 193069 h 910593"/>
                    <a:gd name="connsiteX127" fmla="*/ 614708 w 671220"/>
                    <a:gd name="connsiteY127" fmla="*/ 194004 h 910593"/>
                    <a:gd name="connsiteX128" fmla="*/ 622514 w 671220"/>
                    <a:gd name="connsiteY128" fmla="*/ 194355 h 910593"/>
                    <a:gd name="connsiteX129" fmla="*/ 630382 w 671220"/>
                    <a:gd name="connsiteY129" fmla="*/ 194004 h 910593"/>
                    <a:gd name="connsiteX130" fmla="*/ 635299 w 671220"/>
                    <a:gd name="connsiteY130" fmla="*/ 193069 h 910593"/>
                    <a:gd name="connsiteX131" fmla="*/ 637942 w 671220"/>
                    <a:gd name="connsiteY131" fmla="*/ 191548 h 910593"/>
                    <a:gd name="connsiteX132" fmla="*/ 638741 w 671220"/>
                    <a:gd name="connsiteY132" fmla="*/ 189443 h 910593"/>
                    <a:gd name="connsiteX133" fmla="*/ 638741 w 671220"/>
                    <a:gd name="connsiteY133" fmla="*/ 46512 h 910593"/>
                    <a:gd name="connsiteX134" fmla="*/ 637942 w 671220"/>
                    <a:gd name="connsiteY134" fmla="*/ 44407 h 910593"/>
                    <a:gd name="connsiteX135" fmla="*/ 635299 w 671220"/>
                    <a:gd name="connsiteY135" fmla="*/ 42887 h 910593"/>
                    <a:gd name="connsiteX136" fmla="*/ 630382 w 671220"/>
                    <a:gd name="connsiteY136" fmla="*/ 41951 h 910593"/>
                    <a:gd name="connsiteX137" fmla="*/ 622514 w 671220"/>
                    <a:gd name="connsiteY137" fmla="*/ 41600 h 910593"/>
                    <a:gd name="connsiteX138" fmla="*/ 358948 w 671220"/>
                    <a:gd name="connsiteY138" fmla="*/ 39555 h 910593"/>
                    <a:gd name="connsiteX139" fmla="*/ 351142 w 671220"/>
                    <a:gd name="connsiteY139" fmla="*/ 39906 h 910593"/>
                    <a:gd name="connsiteX140" fmla="*/ 346163 w 671220"/>
                    <a:gd name="connsiteY140" fmla="*/ 40841 h 910593"/>
                    <a:gd name="connsiteX141" fmla="*/ 343520 w 671220"/>
                    <a:gd name="connsiteY141" fmla="*/ 42362 h 910593"/>
                    <a:gd name="connsiteX142" fmla="*/ 342721 w 671220"/>
                    <a:gd name="connsiteY142" fmla="*/ 44584 h 910593"/>
                    <a:gd name="connsiteX143" fmla="*/ 342721 w 671220"/>
                    <a:gd name="connsiteY143" fmla="*/ 187164 h 910593"/>
                    <a:gd name="connsiteX144" fmla="*/ 343520 w 671220"/>
                    <a:gd name="connsiteY144" fmla="*/ 189386 h 910593"/>
                    <a:gd name="connsiteX145" fmla="*/ 346163 w 671220"/>
                    <a:gd name="connsiteY145" fmla="*/ 190965 h 910593"/>
                    <a:gd name="connsiteX146" fmla="*/ 351142 w 671220"/>
                    <a:gd name="connsiteY146" fmla="*/ 191959 h 910593"/>
                    <a:gd name="connsiteX147" fmla="*/ 358948 w 671220"/>
                    <a:gd name="connsiteY147" fmla="*/ 192310 h 910593"/>
                    <a:gd name="connsiteX148" fmla="*/ 366816 w 671220"/>
                    <a:gd name="connsiteY148" fmla="*/ 191959 h 910593"/>
                    <a:gd name="connsiteX149" fmla="*/ 371733 w 671220"/>
                    <a:gd name="connsiteY149" fmla="*/ 190965 h 910593"/>
                    <a:gd name="connsiteX150" fmla="*/ 374314 w 671220"/>
                    <a:gd name="connsiteY150" fmla="*/ 189386 h 910593"/>
                    <a:gd name="connsiteX151" fmla="*/ 375052 w 671220"/>
                    <a:gd name="connsiteY151" fmla="*/ 187164 h 910593"/>
                    <a:gd name="connsiteX152" fmla="*/ 375052 w 671220"/>
                    <a:gd name="connsiteY152" fmla="*/ 115347 h 910593"/>
                    <a:gd name="connsiteX153" fmla="*/ 423118 w 671220"/>
                    <a:gd name="connsiteY153" fmla="*/ 187164 h 910593"/>
                    <a:gd name="connsiteX154" fmla="*/ 425515 w 671220"/>
                    <a:gd name="connsiteY154" fmla="*/ 189971 h 910593"/>
                    <a:gd name="connsiteX155" fmla="*/ 430555 w 671220"/>
                    <a:gd name="connsiteY155" fmla="*/ 191725 h 910593"/>
                    <a:gd name="connsiteX156" fmla="*/ 442049 w 671220"/>
                    <a:gd name="connsiteY156" fmla="*/ 192310 h 910593"/>
                    <a:gd name="connsiteX157" fmla="*/ 450409 w 671220"/>
                    <a:gd name="connsiteY157" fmla="*/ 191959 h 910593"/>
                    <a:gd name="connsiteX158" fmla="*/ 455633 w 671220"/>
                    <a:gd name="connsiteY158" fmla="*/ 190965 h 910593"/>
                    <a:gd name="connsiteX159" fmla="*/ 458215 w 671220"/>
                    <a:gd name="connsiteY159" fmla="*/ 189327 h 910593"/>
                    <a:gd name="connsiteX160" fmla="*/ 458891 w 671220"/>
                    <a:gd name="connsiteY160" fmla="*/ 187047 h 910593"/>
                    <a:gd name="connsiteX161" fmla="*/ 458338 w 671220"/>
                    <a:gd name="connsiteY161" fmla="*/ 184532 h 910593"/>
                    <a:gd name="connsiteX162" fmla="*/ 455080 w 671220"/>
                    <a:gd name="connsiteY162" fmla="*/ 178157 h 910593"/>
                    <a:gd name="connsiteX163" fmla="*/ 407506 w 671220"/>
                    <a:gd name="connsiteY163" fmla="*/ 109733 h 910593"/>
                    <a:gd name="connsiteX164" fmla="*/ 451146 w 671220"/>
                    <a:gd name="connsiteY164" fmla="*/ 55345 h 910593"/>
                    <a:gd name="connsiteX165" fmla="*/ 455326 w 671220"/>
                    <a:gd name="connsiteY165" fmla="*/ 48678 h 910593"/>
                    <a:gd name="connsiteX166" fmla="*/ 456432 w 671220"/>
                    <a:gd name="connsiteY166" fmla="*/ 44584 h 910593"/>
                    <a:gd name="connsiteX167" fmla="*/ 455695 w 671220"/>
                    <a:gd name="connsiteY167" fmla="*/ 42479 h 910593"/>
                    <a:gd name="connsiteX168" fmla="*/ 453052 w 671220"/>
                    <a:gd name="connsiteY168" fmla="*/ 40900 h 910593"/>
                    <a:gd name="connsiteX169" fmla="*/ 447950 w 671220"/>
                    <a:gd name="connsiteY169" fmla="*/ 39906 h 910593"/>
                    <a:gd name="connsiteX170" fmla="*/ 439837 w 671220"/>
                    <a:gd name="connsiteY170" fmla="*/ 39555 h 910593"/>
                    <a:gd name="connsiteX171" fmla="*/ 431969 w 671220"/>
                    <a:gd name="connsiteY171" fmla="*/ 39789 h 910593"/>
                    <a:gd name="connsiteX172" fmla="*/ 426929 w 671220"/>
                    <a:gd name="connsiteY172" fmla="*/ 40607 h 910593"/>
                    <a:gd name="connsiteX173" fmla="*/ 423733 w 671220"/>
                    <a:gd name="connsiteY173" fmla="*/ 42186 h 910593"/>
                    <a:gd name="connsiteX174" fmla="*/ 421643 w 671220"/>
                    <a:gd name="connsiteY174" fmla="*/ 44701 h 910593"/>
                    <a:gd name="connsiteX175" fmla="*/ 375052 w 671220"/>
                    <a:gd name="connsiteY175" fmla="*/ 109031 h 910593"/>
                    <a:gd name="connsiteX176" fmla="*/ 375052 w 671220"/>
                    <a:gd name="connsiteY176" fmla="*/ 44584 h 910593"/>
                    <a:gd name="connsiteX177" fmla="*/ 374314 w 671220"/>
                    <a:gd name="connsiteY177" fmla="*/ 42362 h 910593"/>
                    <a:gd name="connsiteX178" fmla="*/ 371733 w 671220"/>
                    <a:gd name="connsiteY178" fmla="*/ 40841 h 910593"/>
                    <a:gd name="connsiteX179" fmla="*/ 366816 w 671220"/>
                    <a:gd name="connsiteY179" fmla="*/ 39906 h 910593"/>
                    <a:gd name="connsiteX180" fmla="*/ 358948 w 671220"/>
                    <a:gd name="connsiteY180" fmla="*/ 39555 h 910593"/>
                    <a:gd name="connsiteX181" fmla="*/ 115340 w 671220"/>
                    <a:gd name="connsiteY181" fmla="*/ 0 h 910593"/>
                    <a:gd name="connsiteX182" fmla="*/ 671220 w 671220"/>
                    <a:gd name="connsiteY182" fmla="*/ 0 h 910593"/>
                    <a:gd name="connsiteX183" fmla="*/ 671220 w 671220"/>
                    <a:gd name="connsiteY183" fmla="*/ 674798 h 910593"/>
                    <a:gd name="connsiteX184" fmla="*/ 411483 w 671220"/>
                    <a:gd name="connsiteY184" fmla="*/ 674798 h 910593"/>
                    <a:gd name="connsiteX185" fmla="*/ 424114 w 671220"/>
                    <a:gd name="connsiteY185" fmla="*/ 660901 h 910593"/>
                    <a:gd name="connsiteX186" fmla="*/ 483161 w 671220"/>
                    <a:gd name="connsiteY186" fmla="*/ 496419 h 910593"/>
                    <a:gd name="connsiteX187" fmla="*/ 224581 w 671220"/>
                    <a:gd name="connsiteY187" fmla="*/ 237839 h 910593"/>
                    <a:gd name="connsiteX188" fmla="*/ 123929 w 671220"/>
                    <a:gd name="connsiteY188" fmla="*/ 258159 h 910593"/>
                    <a:gd name="connsiteX189" fmla="*/ 115340 w 671220"/>
                    <a:gd name="connsiteY189" fmla="*/ 262297 h 91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1220" h="910593">
                      <a:moveTo>
                        <a:pt x="0" y="859669"/>
                      </a:moveTo>
                      <a:lnTo>
                        <a:pt x="91308" y="897769"/>
                      </a:lnTo>
                      <a:lnTo>
                        <a:pt x="86142" y="901904"/>
                      </a:lnTo>
                      <a:cubicBezTo>
                        <a:pt x="71826" y="911245"/>
                        <a:pt x="53276" y="913540"/>
                        <a:pt x="36336" y="906407"/>
                      </a:cubicBezTo>
                      <a:lnTo>
                        <a:pt x="31771" y="904485"/>
                      </a:lnTo>
                      <a:cubicBezTo>
                        <a:pt x="18219" y="898779"/>
                        <a:pt x="8263" y="888120"/>
                        <a:pt x="3121" y="875499"/>
                      </a:cubicBezTo>
                      <a:close/>
                      <a:moveTo>
                        <a:pt x="81543" y="732866"/>
                      </a:moveTo>
                      <a:cubicBezTo>
                        <a:pt x="88460" y="732854"/>
                        <a:pt x="95493" y="734199"/>
                        <a:pt x="102269" y="737052"/>
                      </a:cubicBezTo>
                      <a:lnTo>
                        <a:pt x="106834" y="738974"/>
                      </a:lnTo>
                      <a:cubicBezTo>
                        <a:pt x="133939" y="750387"/>
                        <a:pt x="146660" y="781610"/>
                        <a:pt x="135247" y="808715"/>
                      </a:cubicBezTo>
                      <a:lnTo>
                        <a:pt x="106077" y="877994"/>
                      </a:lnTo>
                      <a:lnTo>
                        <a:pt x="101977" y="884015"/>
                      </a:lnTo>
                      <a:lnTo>
                        <a:pt x="1147" y="841942"/>
                      </a:lnTo>
                      <a:lnTo>
                        <a:pt x="3359" y="834744"/>
                      </a:lnTo>
                      <a:lnTo>
                        <a:pt x="32529" y="765465"/>
                      </a:lnTo>
                      <a:cubicBezTo>
                        <a:pt x="41088" y="745137"/>
                        <a:pt x="60791" y="732899"/>
                        <a:pt x="81543" y="732866"/>
                      </a:cubicBezTo>
                      <a:close/>
                      <a:moveTo>
                        <a:pt x="517201" y="533623"/>
                      </a:moveTo>
                      <a:cubicBezTo>
                        <a:pt x="514655" y="533623"/>
                        <a:pt x="512591" y="535687"/>
                        <a:pt x="512591" y="538233"/>
                      </a:cubicBezTo>
                      <a:lnTo>
                        <a:pt x="512591" y="556672"/>
                      </a:lnTo>
                      <a:cubicBezTo>
                        <a:pt x="512591" y="559218"/>
                        <a:pt x="514655" y="561281"/>
                        <a:pt x="517201" y="561281"/>
                      </a:cubicBezTo>
                      <a:lnTo>
                        <a:pt x="630900" y="561281"/>
                      </a:lnTo>
                      <a:cubicBezTo>
                        <a:pt x="633446" y="561281"/>
                        <a:pt x="635510" y="559218"/>
                        <a:pt x="635510" y="556672"/>
                      </a:cubicBezTo>
                      <a:lnTo>
                        <a:pt x="635510" y="538233"/>
                      </a:lnTo>
                      <a:cubicBezTo>
                        <a:pt x="635510" y="535687"/>
                        <a:pt x="633446" y="533623"/>
                        <a:pt x="630900" y="533623"/>
                      </a:cubicBezTo>
                      <a:close/>
                      <a:moveTo>
                        <a:pt x="517201" y="457944"/>
                      </a:moveTo>
                      <a:cubicBezTo>
                        <a:pt x="514655" y="457944"/>
                        <a:pt x="512591" y="460008"/>
                        <a:pt x="512591" y="462554"/>
                      </a:cubicBezTo>
                      <a:lnTo>
                        <a:pt x="512591" y="480993"/>
                      </a:lnTo>
                      <a:cubicBezTo>
                        <a:pt x="512591" y="483539"/>
                        <a:pt x="514655" y="485603"/>
                        <a:pt x="517201" y="485603"/>
                      </a:cubicBezTo>
                      <a:lnTo>
                        <a:pt x="630900" y="485603"/>
                      </a:lnTo>
                      <a:cubicBezTo>
                        <a:pt x="633446" y="485603"/>
                        <a:pt x="635510" y="483539"/>
                        <a:pt x="635510" y="480993"/>
                      </a:cubicBezTo>
                      <a:lnTo>
                        <a:pt x="635510" y="462554"/>
                      </a:lnTo>
                      <a:cubicBezTo>
                        <a:pt x="635510" y="460008"/>
                        <a:pt x="633446" y="457944"/>
                        <a:pt x="630900" y="457944"/>
                      </a:cubicBezTo>
                      <a:close/>
                      <a:moveTo>
                        <a:pt x="272472" y="423052"/>
                      </a:moveTo>
                      <a:cubicBezTo>
                        <a:pt x="273972" y="423026"/>
                        <a:pt x="275484" y="423572"/>
                        <a:pt x="276649" y="424698"/>
                      </a:cubicBezTo>
                      <a:lnTo>
                        <a:pt x="293528" y="440998"/>
                      </a:lnTo>
                      <a:cubicBezTo>
                        <a:pt x="295859" y="443248"/>
                        <a:pt x="295923" y="446962"/>
                        <a:pt x="293673" y="449293"/>
                      </a:cubicBezTo>
                      <a:lnTo>
                        <a:pt x="200587" y="545686"/>
                      </a:lnTo>
                      <a:lnTo>
                        <a:pt x="200360" y="546235"/>
                      </a:lnTo>
                      <a:cubicBezTo>
                        <a:pt x="199298" y="547297"/>
                        <a:pt x="197832" y="547954"/>
                        <a:pt x="196212" y="547954"/>
                      </a:cubicBezTo>
                      <a:lnTo>
                        <a:pt x="172747" y="547954"/>
                      </a:lnTo>
                      <a:cubicBezTo>
                        <a:pt x="169507" y="547954"/>
                        <a:pt x="166881" y="545327"/>
                        <a:pt x="166881" y="542087"/>
                      </a:cubicBezTo>
                      <a:lnTo>
                        <a:pt x="166880" y="461813"/>
                      </a:lnTo>
                      <a:cubicBezTo>
                        <a:pt x="166881" y="458573"/>
                        <a:pt x="169507" y="455947"/>
                        <a:pt x="172747" y="455947"/>
                      </a:cubicBezTo>
                      <a:lnTo>
                        <a:pt x="196212" y="455947"/>
                      </a:lnTo>
                      <a:cubicBezTo>
                        <a:pt x="199452" y="455947"/>
                        <a:pt x="202078" y="458573"/>
                        <a:pt x="202078" y="461813"/>
                      </a:cubicBezTo>
                      <a:lnTo>
                        <a:pt x="202078" y="493473"/>
                      </a:lnTo>
                      <a:lnTo>
                        <a:pt x="268354" y="424842"/>
                      </a:lnTo>
                      <a:cubicBezTo>
                        <a:pt x="269479" y="423677"/>
                        <a:pt x="270970" y="423078"/>
                        <a:pt x="272472" y="423052"/>
                      </a:cubicBezTo>
                      <a:close/>
                      <a:moveTo>
                        <a:pt x="517201" y="382266"/>
                      </a:moveTo>
                      <a:cubicBezTo>
                        <a:pt x="514655" y="382266"/>
                        <a:pt x="512591" y="384330"/>
                        <a:pt x="512591" y="386875"/>
                      </a:cubicBezTo>
                      <a:lnTo>
                        <a:pt x="512591" y="405314"/>
                      </a:lnTo>
                      <a:cubicBezTo>
                        <a:pt x="512591" y="407860"/>
                        <a:pt x="514655" y="409924"/>
                        <a:pt x="517201" y="409924"/>
                      </a:cubicBezTo>
                      <a:lnTo>
                        <a:pt x="630900" y="409924"/>
                      </a:lnTo>
                      <a:cubicBezTo>
                        <a:pt x="633446" y="409924"/>
                        <a:pt x="635510" y="407860"/>
                        <a:pt x="635510" y="405314"/>
                      </a:cubicBezTo>
                      <a:lnTo>
                        <a:pt x="635510" y="386875"/>
                      </a:lnTo>
                      <a:cubicBezTo>
                        <a:pt x="635510" y="384330"/>
                        <a:pt x="633446" y="382266"/>
                        <a:pt x="630900" y="382266"/>
                      </a:cubicBezTo>
                      <a:close/>
                      <a:moveTo>
                        <a:pt x="224580" y="343640"/>
                      </a:moveTo>
                      <a:cubicBezTo>
                        <a:pt x="144251" y="343640"/>
                        <a:pt x="79131" y="408760"/>
                        <a:pt x="79131" y="489089"/>
                      </a:cubicBezTo>
                      <a:cubicBezTo>
                        <a:pt x="79131" y="569418"/>
                        <a:pt x="144251" y="634537"/>
                        <a:pt x="224580" y="634537"/>
                      </a:cubicBezTo>
                      <a:cubicBezTo>
                        <a:pt x="304909" y="634537"/>
                        <a:pt x="370029" y="569418"/>
                        <a:pt x="370029" y="489089"/>
                      </a:cubicBezTo>
                      <a:cubicBezTo>
                        <a:pt x="370029" y="408760"/>
                        <a:pt x="304909" y="343640"/>
                        <a:pt x="224580" y="343640"/>
                      </a:cubicBezTo>
                      <a:close/>
                      <a:moveTo>
                        <a:pt x="517201" y="306587"/>
                      </a:moveTo>
                      <a:cubicBezTo>
                        <a:pt x="514655" y="306587"/>
                        <a:pt x="512591" y="308651"/>
                        <a:pt x="512591" y="311197"/>
                      </a:cubicBezTo>
                      <a:lnTo>
                        <a:pt x="512591" y="329636"/>
                      </a:lnTo>
                      <a:cubicBezTo>
                        <a:pt x="512591" y="332182"/>
                        <a:pt x="514655" y="334246"/>
                        <a:pt x="517201" y="334246"/>
                      </a:cubicBezTo>
                      <a:lnTo>
                        <a:pt x="630900" y="334246"/>
                      </a:lnTo>
                      <a:cubicBezTo>
                        <a:pt x="633446" y="334246"/>
                        <a:pt x="635510" y="332182"/>
                        <a:pt x="635510" y="329636"/>
                      </a:cubicBezTo>
                      <a:lnTo>
                        <a:pt x="635510" y="311197"/>
                      </a:lnTo>
                      <a:cubicBezTo>
                        <a:pt x="635510" y="308651"/>
                        <a:pt x="633446" y="306587"/>
                        <a:pt x="630900" y="306587"/>
                      </a:cubicBezTo>
                      <a:close/>
                      <a:moveTo>
                        <a:pt x="224580" y="275407"/>
                      </a:moveTo>
                      <a:cubicBezTo>
                        <a:pt x="342593" y="275407"/>
                        <a:pt x="438262" y="371076"/>
                        <a:pt x="438262" y="489089"/>
                      </a:cubicBezTo>
                      <a:cubicBezTo>
                        <a:pt x="438262" y="607102"/>
                        <a:pt x="342593" y="702770"/>
                        <a:pt x="224580" y="702770"/>
                      </a:cubicBezTo>
                      <a:cubicBezTo>
                        <a:pt x="209829" y="702770"/>
                        <a:pt x="195426" y="701276"/>
                        <a:pt x="181516" y="698429"/>
                      </a:cubicBezTo>
                      <a:lnTo>
                        <a:pt x="171647" y="695891"/>
                      </a:lnTo>
                      <a:lnTo>
                        <a:pt x="145365" y="755111"/>
                      </a:lnTo>
                      <a:lnTo>
                        <a:pt x="140775" y="746345"/>
                      </a:lnTo>
                      <a:cubicBezTo>
                        <a:pt x="135170" y="737756"/>
                        <a:pt x="127029" y="730690"/>
                        <a:pt x="116865" y="726411"/>
                      </a:cubicBezTo>
                      <a:lnTo>
                        <a:pt x="112299" y="724489"/>
                      </a:lnTo>
                      <a:cubicBezTo>
                        <a:pt x="105523" y="721636"/>
                        <a:pt x="98490" y="720291"/>
                        <a:pt x="91573" y="720302"/>
                      </a:cubicBezTo>
                      <a:lnTo>
                        <a:pt x="81118" y="722364"/>
                      </a:lnTo>
                      <a:lnTo>
                        <a:pt x="105818" y="666708"/>
                      </a:lnTo>
                      <a:lnTo>
                        <a:pt x="105108" y="666277"/>
                      </a:lnTo>
                      <a:cubicBezTo>
                        <a:pt x="48268" y="627877"/>
                        <a:pt x="10898" y="562847"/>
                        <a:pt x="10898" y="489089"/>
                      </a:cubicBezTo>
                      <a:cubicBezTo>
                        <a:pt x="10898" y="371076"/>
                        <a:pt x="106567" y="275407"/>
                        <a:pt x="224580" y="275407"/>
                      </a:cubicBezTo>
                      <a:close/>
                      <a:moveTo>
                        <a:pt x="513521" y="72182"/>
                      </a:moveTo>
                      <a:lnTo>
                        <a:pt x="527289" y="72182"/>
                      </a:lnTo>
                      <a:cubicBezTo>
                        <a:pt x="530649" y="72182"/>
                        <a:pt x="533907" y="72397"/>
                        <a:pt x="537062" y="72825"/>
                      </a:cubicBezTo>
                      <a:cubicBezTo>
                        <a:pt x="540218" y="73254"/>
                        <a:pt x="543230" y="74288"/>
                        <a:pt x="546098" y="75925"/>
                      </a:cubicBezTo>
                      <a:cubicBezTo>
                        <a:pt x="548966" y="77562"/>
                        <a:pt x="551384" y="80097"/>
                        <a:pt x="553351" y="83527"/>
                      </a:cubicBezTo>
                      <a:cubicBezTo>
                        <a:pt x="555318" y="86958"/>
                        <a:pt x="556301" y="91325"/>
                        <a:pt x="556301" y="96627"/>
                      </a:cubicBezTo>
                      <a:cubicBezTo>
                        <a:pt x="556301" y="100526"/>
                        <a:pt x="555728" y="104133"/>
                        <a:pt x="554580" y="107447"/>
                      </a:cubicBezTo>
                      <a:cubicBezTo>
                        <a:pt x="553433" y="110761"/>
                        <a:pt x="551753" y="113607"/>
                        <a:pt x="549540" y="115985"/>
                      </a:cubicBezTo>
                      <a:cubicBezTo>
                        <a:pt x="547327" y="118363"/>
                        <a:pt x="544479" y="120215"/>
                        <a:pt x="540996" y="121541"/>
                      </a:cubicBezTo>
                      <a:cubicBezTo>
                        <a:pt x="537513" y="122867"/>
                        <a:pt x="533190" y="123529"/>
                        <a:pt x="528027" y="123529"/>
                      </a:cubicBezTo>
                      <a:lnTo>
                        <a:pt x="513521" y="123529"/>
                      </a:lnTo>
                      <a:close/>
                      <a:moveTo>
                        <a:pt x="492131" y="48438"/>
                      </a:moveTo>
                      <a:cubicBezTo>
                        <a:pt x="488853" y="48438"/>
                        <a:pt x="486210" y="49354"/>
                        <a:pt x="484202" y="51187"/>
                      </a:cubicBezTo>
                      <a:cubicBezTo>
                        <a:pt x="482194" y="53019"/>
                        <a:pt x="481190" y="55768"/>
                        <a:pt x="481190" y="59433"/>
                      </a:cubicBezTo>
                      <a:lnTo>
                        <a:pt x="481190" y="195579"/>
                      </a:lnTo>
                      <a:cubicBezTo>
                        <a:pt x="481190" y="196359"/>
                        <a:pt x="481436" y="197061"/>
                        <a:pt x="481928" y="197685"/>
                      </a:cubicBezTo>
                      <a:cubicBezTo>
                        <a:pt x="482420" y="198309"/>
                        <a:pt x="483280" y="198815"/>
                        <a:pt x="484509" y="199205"/>
                      </a:cubicBezTo>
                      <a:cubicBezTo>
                        <a:pt x="485739" y="199595"/>
                        <a:pt x="487398" y="199907"/>
                        <a:pt x="489488" y="200141"/>
                      </a:cubicBezTo>
                      <a:cubicBezTo>
                        <a:pt x="491578" y="200375"/>
                        <a:pt x="494180" y="200492"/>
                        <a:pt x="497294" y="200492"/>
                      </a:cubicBezTo>
                      <a:cubicBezTo>
                        <a:pt x="500490" y="200492"/>
                        <a:pt x="503113" y="200375"/>
                        <a:pt x="505162" y="200141"/>
                      </a:cubicBezTo>
                      <a:cubicBezTo>
                        <a:pt x="507211" y="199907"/>
                        <a:pt x="508850" y="199595"/>
                        <a:pt x="510079" y="199205"/>
                      </a:cubicBezTo>
                      <a:cubicBezTo>
                        <a:pt x="511308" y="198815"/>
                        <a:pt x="512189" y="198309"/>
                        <a:pt x="512722" y="197685"/>
                      </a:cubicBezTo>
                      <a:cubicBezTo>
                        <a:pt x="513255" y="197061"/>
                        <a:pt x="513521" y="196359"/>
                        <a:pt x="513521" y="195579"/>
                      </a:cubicBezTo>
                      <a:lnTo>
                        <a:pt x="513521" y="147273"/>
                      </a:lnTo>
                      <a:lnTo>
                        <a:pt x="526798" y="147273"/>
                      </a:lnTo>
                      <a:cubicBezTo>
                        <a:pt x="537288" y="147273"/>
                        <a:pt x="546405" y="146103"/>
                        <a:pt x="554150" y="143764"/>
                      </a:cubicBezTo>
                      <a:cubicBezTo>
                        <a:pt x="561894" y="141425"/>
                        <a:pt x="568430" y="138013"/>
                        <a:pt x="573757" y="133530"/>
                      </a:cubicBezTo>
                      <a:cubicBezTo>
                        <a:pt x="579084" y="129046"/>
                        <a:pt x="583141" y="123529"/>
                        <a:pt x="585928" y="116979"/>
                      </a:cubicBezTo>
                      <a:cubicBezTo>
                        <a:pt x="588714" y="110429"/>
                        <a:pt x="590107" y="102905"/>
                        <a:pt x="590107" y="94405"/>
                      </a:cubicBezTo>
                      <a:cubicBezTo>
                        <a:pt x="590107" y="88245"/>
                        <a:pt x="589206" y="82689"/>
                        <a:pt x="587403" y="77738"/>
                      </a:cubicBezTo>
                      <a:cubicBezTo>
                        <a:pt x="585600" y="72786"/>
                        <a:pt x="582977" y="68459"/>
                        <a:pt x="579535" y="64755"/>
                      </a:cubicBezTo>
                      <a:cubicBezTo>
                        <a:pt x="576093" y="61051"/>
                        <a:pt x="571934" y="57990"/>
                        <a:pt x="567058" y="55573"/>
                      </a:cubicBezTo>
                      <a:cubicBezTo>
                        <a:pt x="562181" y="53156"/>
                        <a:pt x="557367" y="51499"/>
                        <a:pt x="552613" y="50602"/>
                      </a:cubicBezTo>
                      <a:cubicBezTo>
                        <a:pt x="547860" y="49705"/>
                        <a:pt x="543783" y="49121"/>
                        <a:pt x="540382" y="48847"/>
                      </a:cubicBezTo>
                      <a:cubicBezTo>
                        <a:pt x="536980" y="48575"/>
                        <a:pt x="533395" y="48438"/>
                        <a:pt x="529625" y="48438"/>
                      </a:cubicBezTo>
                      <a:close/>
                      <a:moveTo>
                        <a:pt x="622514" y="41600"/>
                      </a:moveTo>
                      <a:cubicBezTo>
                        <a:pt x="619400" y="41600"/>
                        <a:pt x="616819" y="41717"/>
                        <a:pt x="614770" y="41951"/>
                      </a:cubicBezTo>
                      <a:cubicBezTo>
                        <a:pt x="612721" y="42185"/>
                        <a:pt x="611061" y="42496"/>
                        <a:pt x="609791" y="42887"/>
                      </a:cubicBezTo>
                      <a:cubicBezTo>
                        <a:pt x="608521" y="43276"/>
                        <a:pt x="607619" y="43783"/>
                        <a:pt x="607087" y="44407"/>
                      </a:cubicBezTo>
                      <a:cubicBezTo>
                        <a:pt x="606554" y="45031"/>
                        <a:pt x="606287" y="45733"/>
                        <a:pt x="606287" y="46512"/>
                      </a:cubicBezTo>
                      <a:lnTo>
                        <a:pt x="606287" y="189443"/>
                      </a:lnTo>
                      <a:cubicBezTo>
                        <a:pt x="606287" y="190222"/>
                        <a:pt x="606554" y="190924"/>
                        <a:pt x="607087" y="191548"/>
                      </a:cubicBezTo>
                      <a:cubicBezTo>
                        <a:pt x="607619" y="192172"/>
                        <a:pt x="608500" y="192679"/>
                        <a:pt x="609729" y="193069"/>
                      </a:cubicBezTo>
                      <a:cubicBezTo>
                        <a:pt x="610959" y="193458"/>
                        <a:pt x="612619" y="193770"/>
                        <a:pt x="614708" y="194004"/>
                      </a:cubicBezTo>
                      <a:cubicBezTo>
                        <a:pt x="616798" y="194238"/>
                        <a:pt x="619400" y="194355"/>
                        <a:pt x="622514" y="194355"/>
                      </a:cubicBezTo>
                      <a:cubicBezTo>
                        <a:pt x="625710" y="194355"/>
                        <a:pt x="628333" y="194238"/>
                        <a:pt x="630382" y="194004"/>
                      </a:cubicBezTo>
                      <a:cubicBezTo>
                        <a:pt x="632431" y="193770"/>
                        <a:pt x="634070" y="193458"/>
                        <a:pt x="635299" y="193069"/>
                      </a:cubicBezTo>
                      <a:cubicBezTo>
                        <a:pt x="636528" y="192679"/>
                        <a:pt x="637409" y="192172"/>
                        <a:pt x="637942" y="191548"/>
                      </a:cubicBezTo>
                      <a:cubicBezTo>
                        <a:pt x="638475" y="190924"/>
                        <a:pt x="638741" y="190222"/>
                        <a:pt x="638741" y="189443"/>
                      </a:cubicBezTo>
                      <a:lnTo>
                        <a:pt x="638741" y="46512"/>
                      </a:lnTo>
                      <a:cubicBezTo>
                        <a:pt x="638741" y="45733"/>
                        <a:pt x="638475" y="45031"/>
                        <a:pt x="637942" y="44407"/>
                      </a:cubicBezTo>
                      <a:cubicBezTo>
                        <a:pt x="637409" y="43783"/>
                        <a:pt x="636528" y="43276"/>
                        <a:pt x="635299" y="42887"/>
                      </a:cubicBezTo>
                      <a:cubicBezTo>
                        <a:pt x="634070" y="42496"/>
                        <a:pt x="632431" y="42185"/>
                        <a:pt x="630382" y="41951"/>
                      </a:cubicBezTo>
                      <a:cubicBezTo>
                        <a:pt x="628333" y="41717"/>
                        <a:pt x="625710" y="41600"/>
                        <a:pt x="622514" y="41600"/>
                      </a:cubicBezTo>
                      <a:close/>
                      <a:moveTo>
                        <a:pt x="358948" y="39555"/>
                      </a:moveTo>
                      <a:cubicBezTo>
                        <a:pt x="355834" y="39555"/>
                        <a:pt x="353232" y="39672"/>
                        <a:pt x="351142" y="39906"/>
                      </a:cubicBezTo>
                      <a:cubicBezTo>
                        <a:pt x="349052" y="40139"/>
                        <a:pt x="347393" y="40451"/>
                        <a:pt x="346163" y="40841"/>
                      </a:cubicBezTo>
                      <a:cubicBezTo>
                        <a:pt x="344934" y="41231"/>
                        <a:pt x="344053" y="41738"/>
                        <a:pt x="343520" y="42362"/>
                      </a:cubicBezTo>
                      <a:cubicBezTo>
                        <a:pt x="342987" y="42986"/>
                        <a:pt x="342721" y="43726"/>
                        <a:pt x="342721" y="44584"/>
                      </a:cubicBezTo>
                      <a:lnTo>
                        <a:pt x="342721" y="187164"/>
                      </a:lnTo>
                      <a:cubicBezTo>
                        <a:pt x="342721" y="188021"/>
                        <a:pt x="342987" y="188762"/>
                        <a:pt x="343520" y="189386"/>
                      </a:cubicBezTo>
                      <a:cubicBezTo>
                        <a:pt x="344053" y="190010"/>
                        <a:pt x="344934" y="190536"/>
                        <a:pt x="346163" y="190965"/>
                      </a:cubicBezTo>
                      <a:cubicBezTo>
                        <a:pt x="347393" y="191394"/>
                        <a:pt x="349052" y="191725"/>
                        <a:pt x="351142" y="191959"/>
                      </a:cubicBezTo>
                      <a:cubicBezTo>
                        <a:pt x="353232" y="192193"/>
                        <a:pt x="355834" y="192310"/>
                        <a:pt x="358948" y="192310"/>
                      </a:cubicBezTo>
                      <a:cubicBezTo>
                        <a:pt x="362144" y="192310"/>
                        <a:pt x="364767" y="192193"/>
                        <a:pt x="366816" y="191959"/>
                      </a:cubicBezTo>
                      <a:cubicBezTo>
                        <a:pt x="368865" y="191725"/>
                        <a:pt x="370504" y="191394"/>
                        <a:pt x="371733" y="190965"/>
                      </a:cubicBezTo>
                      <a:cubicBezTo>
                        <a:pt x="372962" y="190536"/>
                        <a:pt x="373823" y="190010"/>
                        <a:pt x="374314" y="189386"/>
                      </a:cubicBezTo>
                      <a:cubicBezTo>
                        <a:pt x="374806" y="188762"/>
                        <a:pt x="375052" y="188021"/>
                        <a:pt x="375052" y="187164"/>
                      </a:cubicBezTo>
                      <a:lnTo>
                        <a:pt x="375052" y="115347"/>
                      </a:lnTo>
                      <a:lnTo>
                        <a:pt x="423118" y="187164"/>
                      </a:lnTo>
                      <a:cubicBezTo>
                        <a:pt x="423692" y="188255"/>
                        <a:pt x="424491" y="189191"/>
                        <a:pt x="425515" y="189971"/>
                      </a:cubicBezTo>
                      <a:cubicBezTo>
                        <a:pt x="426540" y="190751"/>
                        <a:pt x="428220" y="191335"/>
                        <a:pt x="430555" y="191725"/>
                      </a:cubicBezTo>
                      <a:cubicBezTo>
                        <a:pt x="432891" y="192115"/>
                        <a:pt x="436722" y="192310"/>
                        <a:pt x="442049" y="192310"/>
                      </a:cubicBezTo>
                      <a:cubicBezTo>
                        <a:pt x="445410" y="192310"/>
                        <a:pt x="448196" y="192193"/>
                        <a:pt x="450409" y="191959"/>
                      </a:cubicBezTo>
                      <a:cubicBezTo>
                        <a:pt x="452622" y="191725"/>
                        <a:pt x="454363" y="191394"/>
                        <a:pt x="455633" y="190965"/>
                      </a:cubicBezTo>
                      <a:cubicBezTo>
                        <a:pt x="456903" y="190536"/>
                        <a:pt x="457764" y="189990"/>
                        <a:pt x="458215" y="189327"/>
                      </a:cubicBezTo>
                      <a:cubicBezTo>
                        <a:pt x="458665" y="188664"/>
                        <a:pt x="458891" y="187904"/>
                        <a:pt x="458891" y="187047"/>
                      </a:cubicBezTo>
                      <a:cubicBezTo>
                        <a:pt x="458891" y="186423"/>
                        <a:pt x="458706" y="185585"/>
                        <a:pt x="458338" y="184532"/>
                      </a:cubicBezTo>
                      <a:cubicBezTo>
                        <a:pt x="457969" y="183479"/>
                        <a:pt x="456883" y="181354"/>
                        <a:pt x="455080" y="178157"/>
                      </a:cubicBezTo>
                      <a:lnTo>
                        <a:pt x="407506" y="109733"/>
                      </a:lnTo>
                      <a:lnTo>
                        <a:pt x="451146" y="55345"/>
                      </a:lnTo>
                      <a:cubicBezTo>
                        <a:pt x="453195" y="52304"/>
                        <a:pt x="454588" y="50081"/>
                        <a:pt x="455326" y="48678"/>
                      </a:cubicBezTo>
                      <a:cubicBezTo>
                        <a:pt x="456064" y="47274"/>
                        <a:pt x="456432" y="45910"/>
                        <a:pt x="456432" y="44584"/>
                      </a:cubicBezTo>
                      <a:cubicBezTo>
                        <a:pt x="456432" y="43804"/>
                        <a:pt x="456186" y="43103"/>
                        <a:pt x="455695" y="42479"/>
                      </a:cubicBezTo>
                      <a:cubicBezTo>
                        <a:pt x="455203" y="41855"/>
                        <a:pt x="454322" y="41329"/>
                        <a:pt x="453052" y="40900"/>
                      </a:cubicBezTo>
                      <a:cubicBezTo>
                        <a:pt x="451781" y="40471"/>
                        <a:pt x="450081" y="40139"/>
                        <a:pt x="447950" y="39906"/>
                      </a:cubicBezTo>
                      <a:cubicBezTo>
                        <a:pt x="445819" y="39672"/>
                        <a:pt x="443115" y="39555"/>
                        <a:pt x="439837" y="39555"/>
                      </a:cubicBezTo>
                      <a:cubicBezTo>
                        <a:pt x="436640" y="39555"/>
                        <a:pt x="434018" y="39633"/>
                        <a:pt x="431969" y="39789"/>
                      </a:cubicBezTo>
                      <a:cubicBezTo>
                        <a:pt x="429920" y="39944"/>
                        <a:pt x="428240" y="40217"/>
                        <a:pt x="426929" y="40607"/>
                      </a:cubicBezTo>
                      <a:cubicBezTo>
                        <a:pt x="425618" y="40997"/>
                        <a:pt x="424552" y="41524"/>
                        <a:pt x="423733" y="42186"/>
                      </a:cubicBezTo>
                      <a:cubicBezTo>
                        <a:pt x="422913" y="42849"/>
                        <a:pt x="422217" y="43687"/>
                        <a:pt x="421643" y="44701"/>
                      </a:cubicBezTo>
                      <a:lnTo>
                        <a:pt x="375052" y="109031"/>
                      </a:lnTo>
                      <a:lnTo>
                        <a:pt x="375052" y="44584"/>
                      </a:lnTo>
                      <a:cubicBezTo>
                        <a:pt x="375052" y="43726"/>
                        <a:pt x="374806" y="42986"/>
                        <a:pt x="374314" y="42362"/>
                      </a:cubicBezTo>
                      <a:cubicBezTo>
                        <a:pt x="373823" y="41738"/>
                        <a:pt x="372962" y="41231"/>
                        <a:pt x="371733" y="40841"/>
                      </a:cubicBezTo>
                      <a:cubicBezTo>
                        <a:pt x="370504" y="40451"/>
                        <a:pt x="368865" y="40139"/>
                        <a:pt x="366816" y="39906"/>
                      </a:cubicBezTo>
                      <a:cubicBezTo>
                        <a:pt x="364767" y="39672"/>
                        <a:pt x="362144" y="39555"/>
                        <a:pt x="358948" y="39555"/>
                      </a:cubicBezTo>
                      <a:close/>
                      <a:moveTo>
                        <a:pt x="115340" y="0"/>
                      </a:moveTo>
                      <a:lnTo>
                        <a:pt x="671220" y="0"/>
                      </a:lnTo>
                      <a:lnTo>
                        <a:pt x="671220" y="674798"/>
                      </a:lnTo>
                      <a:lnTo>
                        <a:pt x="411483" y="674798"/>
                      </a:lnTo>
                      <a:lnTo>
                        <a:pt x="424114" y="660901"/>
                      </a:lnTo>
                      <a:cubicBezTo>
                        <a:pt x="461002" y="616203"/>
                        <a:pt x="483161" y="558899"/>
                        <a:pt x="483161" y="496419"/>
                      </a:cubicBezTo>
                      <a:cubicBezTo>
                        <a:pt x="483161" y="353609"/>
                        <a:pt x="367391" y="237839"/>
                        <a:pt x="224581" y="237839"/>
                      </a:cubicBezTo>
                      <a:cubicBezTo>
                        <a:pt x="188878" y="237839"/>
                        <a:pt x="154866" y="245075"/>
                        <a:pt x="123929" y="258159"/>
                      </a:cubicBezTo>
                      <a:lnTo>
                        <a:pt x="115340" y="26229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grpSp>
        <p:nvGrpSpPr>
          <p:cNvPr id="91" name="Group 90"/>
          <p:cNvGrpSpPr/>
          <p:nvPr/>
        </p:nvGrpSpPr>
        <p:grpSpPr>
          <a:xfrm>
            <a:off x="1547664" y="4005063"/>
            <a:ext cx="1787241" cy="1008934"/>
            <a:chOff x="65223" y="4548681"/>
            <a:chExt cx="2382987" cy="1345245"/>
          </a:xfrm>
        </p:grpSpPr>
        <p:sp>
          <p:nvSpPr>
            <p:cNvPr id="101" name="TextBox 100"/>
            <p:cNvSpPr txBox="1"/>
            <p:nvPr/>
          </p:nvSpPr>
          <p:spPr>
            <a:xfrm>
              <a:off x="65223" y="4548681"/>
              <a:ext cx="1745342" cy="369332"/>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Council.13</a:t>
              </a:r>
            </a:p>
          </p:txBody>
        </p:sp>
        <p:sp>
          <p:nvSpPr>
            <p:cNvPr id="102" name="Rectangle 101"/>
            <p:cNvSpPr/>
            <p:nvPr/>
          </p:nvSpPr>
          <p:spPr>
            <a:xfrm>
              <a:off x="120317" y="4847487"/>
              <a:ext cx="2327893" cy="1046439"/>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Budget Plan 19/20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for  2019/20 </a:t>
              </a:r>
              <a:b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b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initial ops funding</a:t>
              </a: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grpSp>
      <p:sp>
        <p:nvSpPr>
          <p:cNvPr id="93" name="TextBox 92"/>
          <p:cNvSpPr txBox="1"/>
          <p:nvPr/>
        </p:nvSpPr>
        <p:spPr>
          <a:xfrm>
            <a:off x="2699792" y="4013491"/>
            <a:ext cx="822661"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4-5 June</a:t>
            </a:r>
          </a:p>
        </p:txBody>
      </p:sp>
      <p:grpSp>
        <p:nvGrpSpPr>
          <p:cNvPr id="94" name="Group 93"/>
          <p:cNvGrpSpPr/>
          <p:nvPr/>
        </p:nvGrpSpPr>
        <p:grpSpPr>
          <a:xfrm>
            <a:off x="3277294" y="3356992"/>
            <a:ext cx="559204" cy="984700"/>
            <a:chOff x="3591554" y="3156046"/>
            <a:chExt cx="745605" cy="1312933"/>
          </a:xfrm>
        </p:grpSpPr>
        <p:grpSp>
          <p:nvGrpSpPr>
            <p:cNvPr id="95" name="Group 94"/>
            <p:cNvGrpSpPr/>
            <p:nvPr/>
          </p:nvGrpSpPr>
          <p:grpSpPr>
            <a:xfrm>
              <a:off x="3917177" y="3894783"/>
              <a:ext cx="94358" cy="574196"/>
              <a:chOff x="3917177" y="3894783"/>
              <a:chExt cx="94358" cy="574196"/>
            </a:xfrm>
          </p:grpSpPr>
          <p:sp>
            <p:nvSpPr>
              <p:cNvPr id="99" name="Oval 53"/>
              <p:cNvSpPr>
                <a:spLocks noChangeArrowheads="1"/>
              </p:cNvSpPr>
              <p:nvPr/>
            </p:nvSpPr>
            <p:spPr bwMode="auto">
              <a:xfrm>
                <a:off x="3917177" y="4374621"/>
                <a:ext cx="94358"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Line 54"/>
              <p:cNvSpPr>
                <a:spLocks noChangeShapeType="1"/>
              </p:cNvSpPr>
              <p:nvPr/>
            </p:nvSpPr>
            <p:spPr bwMode="auto">
              <a:xfrm>
                <a:off x="3963556" y="3894783"/>
                <a:ext cx="0" cy="516624"/>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96" name="Group 95"/>
            <p:cNvGrpSpPr/>
            <p:nvPr/>
          </p:nvGrpSpPr>
          <p:grpSpPr>
            <a:xfrm>
              <a:off x="3591554" y="3156046"/>
              <a:ext cx="745605" cy="744427"/>
              <a:chOff x="3591554" y="3156046"/>
              <a:chExt cx="745605" cy="744427"/>
            </a:xfrm>
          </p:grpSpPr>
          <p:sp>
            <p:nvSpPr>
              <p:cNvPr id="97" name="Oval 52"/>
              <p:cNvSpPr>
                <a:spLocks noChangeArrowheads="1"/>
              </p:cNvSpPr>
              <p:nvPr/>
            </p:nvSpPr>
            <p:spPr bwMode="auto">
              <a:xfrm>
                <a:off x="3591554" y="3156046"/>
                <a:ext cx="745605" cy="744427"/>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97"/>
              <p:cNvSpPr/>
              <p:nvPr/>
            </p:nvSpPr>
            <p:spPr>
              <a:xfrm>
                <a:off x="3816768" y="3371321"/>
                <a:ext cx="295176" cy="313876"/>
              </a:xfrm>
              <a:custGeom>
                <a:avLst/>
                <a:gdLst>
                  <a:gd name="connsiteX0" fmla="*/ 476076 w 770344"/>
                  <a:gd name="connsiteY0" fmla="*/ 96990 h 819150"/>
                  <a:gd name="connsiteX1" fmla="*/ 220878 w 770344"/>
                  <a:gd name="connsiteY1" fmla="*/ 356650 h 819150"/>
                  <a:gd name="connsiteX2" fmla="*/ 352593 w 770344"/>
                  <a:gd name="connsiteY2" fmla="*/ 357130 h 819150"/>
                  <a:gd name="connsiteX3" fmla="*/ 156724 w 770344"/>
                  <a:gd name="connsiteY3" fmla="*/ 548136 h 819150"/>
                  <a:gd name="connsiteX4" fmla="*/ 277031 w 770344"/>
                  <a:gd name="connsiteY4" fmla="*/ 548070 h 819150"/>
                  <a:gd name="connsiteX5" fmla="*/ 91463 w 770344"/>
                  <a:gd name="connsiteY5" fmla="*/ 770966 h 819150"/>
                  <a:gd name="connsiteX6" fmla="*/ 470373 w 770344"/>
                  <a:gd name="connsiteY6" fmla="*/ 465827 h 819150"/>
                  <a:gd name="connsiteX7" fmla="*/ 372566 w 770344"/>
                  <a:gd name="connsiteY7" fmla="*/ 465794 h 819150"/>
                  <a:gd name="connsiteX8" fmla="*/ 567968 w 770344"/>
                  <a:gd name="connsiteY8" fmla="*/ 282121 h 819150"/>
                  <a:gd name="connsiteX9" fmla="*/ 484872 w 770344"/>
                  <a:gd name="connsiteY9" fmla="*/ 282881 h 819150"/>
                  <a:gd name="connsiteX10" fmla="*/ 678881 w 770344"/>
                  <a:gd name="connsiteY10" fmla="*/ 97227 h 819150"/>
                  <a:gd name="connsiteX11" fmla="*/ 71241 w 770344"/>
                  <a:gd name="connsiteY11" fmla="*/ 0 h 819150"/>
                  <a:gd name="connsiteX12" fmla="*/ 699103 w 770344"/>
                  <a:gd name="connsiteY12" fmla="*/ 0 h 819150"/>
                  <a:gd name="connsiteX13" fmla="*/ 770344 w 770344"/>
                  <a:gd name="connsiteY13" fmla="*/ 71241 h 819150"/>
                  <a:gd name="connsiteX14" fmla="*/ 770344 w 770344"/>
                  <a:gd name="connsiteY14" fmla="*/ 747909 h 819150"/>
                  <a:gd name="connsiteX15" fmla="*/ 699103 w 770344"/>
                  <a:gd name="connsiteY15" fmla="*/ 819150 h 819150"/>
                  <a:gd name="connsiteX16" fmla="*/ 71241 w 770344"/>
                  <a:gd name="connsiteY16" fmla="*/ 819150 h 819150"/>
                  <a:gd name="connsiteX17" fmla="*/ 0 w 770344"/>
                  <a:gd name="connsiteY17" fmla="*/ 747909 h 819150"/>
                  <a:gd name="connsiteX18" fmla="*/ 0 w 770344"/>
                  <a:gd name="connsiteY18" fmla="*/ 71241 h 819150"/>
                  <a:gd name="connsiteX19" fmla="*/ 71241 w 770344"/>
                  <a:gd name="connsiteY19" fmla="*/ 0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70344" h="819150">
                    <a:moveTo>
                      <a:pt x="476076" y="96990"/>
                    </a:moveTo>
                    <a:lnTo>
                      <a:pt x="220878" y="356650"/>
                    </a:lnTo>
                    <a:lnTo>
                      <a:pt x="352593" y="357130"/>
                    </a:lnTo>
                    <a:lnTo>
                      <a:pt x="156724" y="548136"/>
                    </a:lnTo>
                    <a:lnTo>
                      <a:pt x="277031" y="548070"/>
                    </a:lnTo>
                    <a:lnTo>
                      <a:pt x="91463" y="770966"/>
                    </a:lnTo>
                    <a:lnTo>
                      <a:pt x="470373" y="465827"/>
                    </a:lnTo>
                    <a:lnTo>
                      <a:pt x="372566" y="465794"/>
                    </a:lnTo>
                    <a:lnTo>
                      <a:pt x="567968" y="282121"/>
                    </a:lnTo>
                    <a:lnTo>
                      <a:pt x="484872" y="282881"/>
                    </a:lnTo>
                    <a:lnTo>
                      <a:pt x="678881" y="97227"/>
                    </a:lnTo>
                    <a:close/>
                    <a:moveTo>
                      <a:pt x="71241" y="0"/>
                    </a:moveTo>
                    <a:lnTo>
                      <a:pt x="699103" y="0"/>
                    </a:lnTo>
                    <a:cubicBezTo>
                      <a:pt x="738448" y="0"/>
                      <a:pt x="770344" y="31896"/>
                      <a:pt x="770344" y="71241"/>
                    </a:cubicBezTo>
                    <a:lnTo>
                      <a:pt x="770344" y="747909"/>
                    </a:lnTo>
                    <a:cubicBezTo>
                      <a:pt x="770344" y="787254"/>
                      <a:pt x="738448" y="819150"/>
                      <a:pt x="699103" y="819150"/>
                    </a:cubicBezTo>
                    <a:lnTo>
                      <a:pt x="71241" y="819150"/>
                    </a:lnTo>
                    <a:cubicBezTo>
                      <a:pt x="31896" y="819150"/>
                      <a:pt x="0" y="787254"/>
                      <a:pt x="0" y="747909"/>
                    </a:cubicBezTo>
                    <a:lnTo>
                      <a:pt x="0" y="71241"/>
                    </a:lnTo>
                    <a:cubicBezTo>
                      <a:pt x="0" y="31896"/>
                      <a:pt x="31896" y="0"/>
                      <a:pt x="7124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88" name="TextBox 87"/>
          <p:cNvSpPr txBox="1"/>
          <p:nvPr/>
        </p:nvSpPr>
        <p:spPr>
          <a:xfrm>
            <a:off x="5135201" y="4664168"/>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BB32C"/>
                </a:solidFill>
                <a:effectLst/>
                <a:uLnTx/>
                <a:uFillTx/>
                <a:latin typeface="Verdana" panose="020B0604030504040204" pitchFamily="34" charset="0"/>
                <a:ea typeface="Verdana" panose="020B0604030504040204" pitchFamily="34" charset="0"/>
                <a:cs typeface="Verdana" panose="020B0604030504040204" pitchFamily="34" charset="0"/>
              </a:rPr>
              <a:t>AFC.08</a:t>
            </a:r>
          </a:p>
        </p:txBody>
      </p:sp>
      <p:sp>
        <p:nvSpPr>
          <p:cNvPr id="89" name="Rectangle 88"/>
          <p:cNvSpPr/>
          <p:nvPr/>
        </p:nvSpPr>
        <p:spPr>
          <a:xfrm>
            <a:off x="5176228" y="4829701"/>
            <a:ext cx="2204084" cy="6463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Constr. budget 2019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Init</a:t>
            </a: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ops budget 2019 (R)</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Indicative planning 2021-2025 (R)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80" name="TextBox 79"/>
          <p:cNvSpPr txBox="1"/>
          <p:nvPr/>
        </p:nvSpPr>
        <p:spPr>
          <a:xfrm>
            <a:off x="4355976" y="5623150"/>
            <a:ext cx="912429"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30-31 Oct</a:t>
            </a:r>
          </a:p>
        </p:txBody>
      </p:sp>
      <p:grpSp>
        <p:nvGrpSpPr>
          <p:cNvPr id="82" name="Group 81"/>
          <p:cNvGrpSpPr/>
          <p:nvPr/>
        </p:nvGrpSpPr>
        <p:grpSpPr>
          <a:xfrm>
            <a:off x="4799611" y="5117839"/>
            <a:ext cx="69569" cy="407704"/>
            <a:chOff x="5411259" y="5274444"/>
            <a:chExt cx="92759" cy="543605"/>
          </a:xfrm>
        </p:grpSpPr>
        <p:sp>
          <p:nvSpPr>
            <p:cNvPr id="86" name="Oval 13"/>
            <p:cNvSpPr>
              <a:spLocks noChangeArrowheads="1"/>
            </p:cNvSpPr>
            <p:nvPr/>
          </p:nvSpPr>
          <p:spPr bwMode="auto">
            <a:xfrm>
              <a:off x="5411259" y="5725290"/>
              <a:ext cx="92759" cy="92759"/>
            </a:xfrm>
            <a:prstGeom prst="ellipse">
              <a:avLst/>
            </a:prstGeom>
            <a:solidFill>
              <a:srgbClr val="FBB32C"/>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Line 14"/>
            <p:cNvSpPr>
              <a:spLocks noChangeShapeType="1"/>
            </p:cNvSpPr>
            <p:nvPr/>
          </p:nvSpPr>
          <p:spPr bwMode="auto">
            <a:xfrm>
              <a:off x="5457639" y="5274444"/>
              <a:ext cx="0" cy="500425"/>
            </a:xfrm>
            <a:prstGeom prst="line">
              <a:avLst/>
            </a:prstGeom>
            <a:noFill/>
            <a:ln w="23813" cap="flat">
              <a:solidFill>
                <a:srgbClr val="FBB32C"/>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84" name="Oval 6"/>
          <p:cNvSpPr>
            <a:spLocks noChangeArrowheads="1"/>
          </p:cNvSpPr>
          <p:nvPr/>
        </p:nvSpPr>
        <p:spPr bwMode="auto">
          <a:xfrm>
            <a:off x="4549475" y="4581128"/>
            <a:ext cx="568642" cy="567740"/>
          </a:xfrm>
          <a:prstGeom prst="ellipse">
            <a:avLst/>
          </a:prstGeom>
          <a:solidFill>
            <a:srgbClr val="FBB32C"/>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TextBox 74"/>
          <p:cNvSpPr txBox="1"/>
          <p:nvPr/>
        </p:nvSpPr>
        <p:spPr>
          <a:xfrm>
            <a:off x="251520" y="2921624"/>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Council.12</a:t>
            </a:r>
          </a:p>
        </p:txBody>
      </p:sp>
      <p:sp>
        <p:nvSpPr>
          <p:cNvPr id="76" name="Rectangle 75"/>
          <p:cNvSpPr/>
          <p:nvPr/>
        </p:nvSpPr>
        <p:spPr>
          <a:xfrm>
            <a:off x="312509" y="3148226"/>
            <a:ext cx="1624538" cy="784830"/>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Workshop</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Budget plan 19/20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Indicative plan 21-25 (I)</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High-Level Document (D)</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Sharing Policy (D)</a:t>
            </a:r>
          </a:p>
        </p:txBody>
      </p:sp>
      <p:grpSp>
        <p:nvGrpSpPr>
          <p:cNvPr id="66" name="Group 65"/>
          <p:cNvGrpSpPr/>
          <p:nvPr/>
        </p:nvGrpSpPr>
        <p:grpSpPr>
          <a:xfrm>
            <a:off x="821684" y="1855304"/>
            <a:ext cx="587020" cy="1080561"/>
            <a:chOff x="405396" y="1645612"/>
            <a:chExt cx="587020" cy="1080561"/>
          </a:xfrm>
        </p:grpSpPr>
        <p:sp>
          <p:nvSpPr>
            <p:cNvPr id="67" name="TextBox 66"/>
            <p:cNvSpPr txBox="1"/>
            <p:nvPr/>
          </p:nvSpPr>
          <p:spPr>
            <a:xfrm>
              <a:off x="405396" y="2449174"/>
              <a:ext cx="587020"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8 Feb</a:t>
              </a:r>
            </a:p>
          </p:txBody>
        </p:sp>
        <p:grpSp>
          <p:nvGrpSpPr>
            <p:cNvPr id="68" name="Group 67"/>
            <p:cNvGrpSpPr/>
            <p:nvPr/>
          </p:nvGrpSpPr>
          <p:grpSpPr>
            <a:xfrm>
              <a:off x="479747" y="1645612"/>
              <a:ext cx="427229" cy="796478"/>
              <a:chOff x="639662" y="1051149"/>
              <a:chExt cx="569639" cy="1061970"/>
            </a:xfrm>
          </p:grpSpPr>
          <p:grpSp>
            <p:nvGrpSpPr>
              <p:cNvPr id="69" name="Group 68"/>
              <p:cNvGrpSpPr/>
              <p:nvPr/>
            </p:nvGrpSpPr>
            <p:grpSpPr>
              <a:xfrm>
                <a:off x="877302" y="1618939"/>
                <a:ext cx="92759" cy="494180"/>
                <a:chOff x="877302" y="1618939"/>
                <a:chExt cx="92759" cy="494180"/>
              </a:xfrm>
            </p:grpSpPr>
            <p:sp>
              <p:nvSpPr>
                <p:cNvPr id="73" name="Oval 115"/>
                <p:cNvSpPr>
                  <a:spLocks noChangeArrowheads="1"/>
                </p:cNvSpPr>
                <p:nvPr/>
              </p:nvSpPr>
              <p:spPr bwMode="auto">
                <a:xfrm>
                  <a:off x="877302" y="2018761"/>
                  <a:ext cx="92759"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Line 116"/>
                <p:cNvSpPr>
                  <a:spLocks noChangeShapeType="1"/>
                </p:cNvSpPr>
                <p:nvPr/>
              </p:nvSpPr>
              <p:spPr bwMode="auto">
                <a:xfrm>
                  <a:off x="923682" y="1618939"/>
                  <a:ext cx="0" cy="450999"/>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0" name="Group 69"/>
              <p:cNvGrpSpPr/>
              <p:nvPr/>
            </p:nvGrpSpPr>
            <p:grpSpPr>
              <a:xfrm>
                <a:off x="639662" y="1051149"/>
                <a:ext cx="569639" cy="570542"/>
                <a:chOff x="639662" y="1051149"/>
                <a:chExt cx="569639" cy="570542"/>
              </a:xfrm>
            </p:grpSpPr>
            <p:sp>
              <p:nvSpPr>
                <p:cNvPr id="71" name="Oval 114"/>
                <p:cNvSpPr>
                  <a:spLocks noChangeArrowheads="1"/>
                </p:cNvSpPr>
                <p:nvPr/>
              </p:nvSpPr>
              <p:spPr bwMode="auto">
                <a:xfrm>
                  <a:off x="639662" y="1051149"/>
                  <a:ext cx="569639" cy="570542"/>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71"/>
                <p:cNvSpPr/>
                <p:nvPr/>
              </p:nvSpPr>
              <p:spPr>
                <a:xfrm>
                  <a:off x="763469" y="1157890"/>
                  <a:ext cx="322024" cy="357060"/>
                </a:xfrm>
                <a:custGeom>
                  <a:avLst/>
                  <a:gdLst>
                    <a:gd name="connsiteX0" fmla="*/ 567060 w 970852"/>
                    <a:gd name="connsiteY0" fmla="*/ 996925 h 1076474"/>
                    <a:gd name="connsiteX1" fmla="*/ 485393 w 970852"/>
                    <a:gd name="connsiteY1" fmla="*/ 1076474 h 1076474"/>
                    <a:gd name="connsiteX2" fmla="*/ 413537 w 970852"/>
                    <a:gd name="connsiteY2" fmla="*/ 1008052 h 1076474"/>
                    <a:gd name="connsiteX3" fmla="*/ 612721 w 970852"/>
                    <a:gd name="connsiteY3" fmla="*/ 883807 h 1076474"/>
                    <a:gd name="connsiteX4" fmla="*/ 358904 w 970852"/>
                    <a:gd name="connsiteY4" fmla="*/ 906012 h 1076474"/>
                    <a:gd name="connsiteX5" fmla="*/ 360875 w 970852"/>
                    <a:gd name="connsiteY5" fmla="*/ 928538 h 1076474"/>
                    <a:gd name="connsiteX6" fmla="*/ 614691 w 970852"/>
                    <a:gd name="connsiteY6" fmla="*/ 906332 h 1076474"/>
                    <a:gd name="connsiteX7" fmla="*/ 616485 w 970852"/>
                    <a:gd name="connsiteY7" fmla="*/ 791514 h 1076474"/>
                    <a:gd name="connsiteX8" fmla="*/ 362668 w 970852"/>
                    <a:gd name="connsiteY8" fmla="*/ 813719 h 1076474"/>
                    <a:gd name="connsiteX9" fmla="*/ 364639 w 970852"/>
                    <a:gd name="connsiteY9" fmla="*/ 836245 h 1076474"/>
                    <a:gd name="connsiteX10" fmla="*/ 618455 w 970852"/>
                    <a:gd name="connsiteY10" fmla="*/ 814039 h 1076474"/>
                    <a:gd name="connsiteX11" fmla="*/ 485122 w 970852"/>
                    <a:gd name="connsiteY11" fmla="*/ 565293 h 1076474"/>
                    <a:gd name="connsiteX12" fmla="*/ 449525 w 970852"/>
                    <a:gd name="connsiteY12" fmla="*/ 600891 h 1076474"/>
                    <a:gd name="connsiteX13" fmla="*/ 485122 w 970852"/>
                    <a:gd name="connsiteY13" fmla="*/ 636489 h 1076474"/>
                    <a:gd name="connsiteX14" fmla="*/ 520720 w 970852"/>
                    <a:gd name="connsiteY14" fmla="*/ 600891 h 1076474"/>
                    <a:gd name="connsiteX15" fmla="*/ 485122 w 970852"/>
                    <a:gd name="connsiteY15" fmla="*/ 565293 h 1076474"/>
                    <a:gd name="connsiteX16" fmla="*/ 970852 w 970852"/>
                    <a:gd name="connsiteY16" fmla="*/ 456919 h 1076474"/>
                    <a:gd name="connsiteX17" fmla="*/ 970729 w 970852"/>
                    <a:gd name="connsiteY17" fmla="*/ 510919 h 1076474"/>
                    <a:gd name="connsiteX18" fmla="*/ 810395 w 970852"/>
                    <a:gd name="connsiteY18" fmla="*/ 511721 h 1076474"/>
                    <a:gd name="connsiteX19" fmla="*/ 808918 w 970852"/>
                    <a:gd name="connsiteY19" fmla="*/ 457104 h 1076474"/>
                    <a:gd name="connsiteX20" fmla="*/ 970852 w 970852"/>
                    <a:gd name="connsiteY20" fmla="*/ 456919 h 1076474"/>
                    <a:gd name="connsiteX21" fmla="*/ 0 w 970852"/>
                    <a:gd name="connsiteY21" fmla="*/ 456797 h 1076474"/>
                    <a:gd name="connsiteX22" fmla="*/ 158740 w 970852"/>
                    <a:gd name="connsiteY22" fmla="*/ 458008 h 1076474"/>
                    <a:gd name="connsiteX23" fmla="*/ 160750 w 970852"/>
                    <a:gd name="connsiteY23" fmla="*/ 512924 h 1076474"/>
                    <a:gd name="connsiteX24" fmla="*/ 0 w 970852"/>
                    <a:gd name="connsiteY24" fmla="*/ 513444 h 1076474"/>
                    <a:gd name="connsiteX25" fmla="*/ 488423 w 970852"/>
                    <a:gd name="connsiteY25" fmla="*/ 338933 h 1076474"/>
                    <a:gd name="connsiteX26" fmla="*/ 418132 w 970852"/>
                    <a:gd name="connsiteY26" fmla="*/ 363754 h 1076474"/>
                    <a:gd name="connsiteX27" fmla="*/ 382719 w 970852"/>
                    <a:gd name="connsiteY27" fmla="*/ 436933 h 1076474"/>
                    <a:gd name="connsiteX28" fmla="*/ 441348 w 970852"/>
                    <a:gd name="connsiteY28" fmla="*/ 445278 h 1076474"/>
                    <a:gd name="connsiteX29" fmla="*/ 483929 w 970852"/>
                    <a:gd name="connsiteY29" fmla="*/ 391784 h 1076474"/>
                    <a:gd name="connsiteX30" fmla="*/ 508323 w 970852"/>
                    <a:gd name="connsiteY30" fmla="*/ 400879 h 1076474"/>
                    <a:gd name="connsiteX31" fmla="*/ 518379 w 970852"/>
                    <a:gd name="connsiteY31" fmla="*/ 425807 h 1076474"/>
                    <a:gd name="connsiteX32" fmla="*/ 513030 w 970852"/>
                    <a:gd name="connsiteY32" fmla="*/ 447311 h 1076474"/>
                    <a:gd name="connsiteX33" fmla="*/ 493986 w 970852"/>
                    <a:gd name="connsiteY33" fmla="*/ 466034 h 1076474"/>
                    <a:gd name="connsiteX34" fmla="*/ 461783 w 970852"/>
                    <a:gd name="connsiteY34" fmla="*/ 495456 h 1076474"/>
                    <a:gd name="connsiteX35" fmla="*/ 455685 w 970852"/>
                    <a:gd name="connsiteY35" fmla="*/ 544563 h 1076474"/>
                    <a:gd name="connsiteX36" fmla="*/ 455685 w 970852"/>
                    <a:gd name="connsiteY36" fmla="*/ 552694 h 1076474"/>
                    <a:gd name="connsiteX37" fmla="*/ 510890 w 970852"/>
                    <a:gd name="connsiteY37" fmla="*/ 552694 h 1076474"/>
                    <a:gd name="connsiteX38" fmla="*/ 515277 w 970852"/>
                    <a:gd name="connsiteY38" fmla="*/ 524235 h 1076474"/>
                    <a:gd name="connsiteX39" fmla="*/ 540419 w 970852"/>
                    <a:gd name="connsiteY39" fmla="*/ 502838 h 1076474"/>
                    <a:gd name="connsiteX40" fmla="*/ 588135 w 970852"/>
                    <a:gd name="connsiteY40" fmla="*/ 425165 h 1076474"/>
                    <a:gd name="connsiteX41" fmla="*/ 559463 w 970852"/>
                    <a:gd name="connsiteY41" fmla="*/ 363326 h 1076474"/>
                    <a:gd name="connsiteX42" fmla="*/ 488423 w 970852"/>
                    <a:gd name="connsiteY42" fmla="*/ 338933 h 1076474"/>
                    <a:gd name="connsiteX43" fmla="*/ 486098 w 970852"/>
                    <a:gd name="connsiteY43" fmla="*/ 236621 h 1076474"/>
                    <a:gd name="connsiteX44" fmla="*/ 743870 w 970852"/>
                    <a:gd name="connsiteY44" fmla="*/ 494393 h 1076474"/>
                    <a:gd name="connsiteX45" fmla="*/ 630221 w 970852"/>
                    <a:gd name="connsiteY45" fmla="*/ 708141 h 1076474"/>
                    <a:gd name="connsiteX46" fmla="*/ 624717 w 970852"/>
                    <a:gd name="connsiteY46" fmla="*/ 711129 h 1076474"/>
                    <a:gd name="connsiteX47" fmla="*/ 624717 w 970852"/>
                    <a:gd name="connsiteY47" fmla="*/ 740115 h 1076474"/>
                    <a:gd name="connsiteX48" fmla="*/ 652037 w 970852"/>
                    <a:gd name="connsiteY48" fmla="*/ 737794 h 1076474"/>
                    <a:gd name="connsiteX49" fmla="*/ 663012 w 970852"/>
                    <a:gd name="connsiteY49" fmla="*/ 844693 h 1076474"/>
                    <a:gd name="connsiteX50" fmla="*/ 643608 w 970852"/>
                    <a:gd name="connsiteY50" fmla="*/ 954045 h 1076474"/>
                    <a:gd name="connsiteX51" fmla="*/ 331388 w 970852"/>
                    <a:gd name="connsiteY51" fmla="*/ 982311 h 1076474"/>
                    <a:gd name="connsiteX52" fmla="*/ 327176 w 970852"/>
                    <a:gd name="connsiteY52" fmla="*/ 873054 h 1076474"/>
                    <a:gd name="connsiteX53" fmla="*/ 324979 w 970852"/>
                    <a:gd name="connsiteY53" fmla="*/ 765578 h 1076474"/>
                    <a:gd name="connsiteX54" fmla="*/ 353742 w 970852"/>
                    <a:gd name="connsiteY54" fmla="*/ 763134 h 1076474"/>
                    <a:gd name="connsiteX55" fmla="*/ 353742 w 970852"/>
                    <a:gd name="connsiteY55" fmla="*/ 714528 h 1076474"/>
                    <a:gd name="connsiteX56" fmla="*/ 341975 w 970852"/>
                    <a:gd name="connsiteY56" fmla="*/ 708141 h 1076474"/>
                    <a:gd name="connsiteX57" fmla="*/ 228326 w 970852"/>
                    <a:gd name="connsiteY57" fmla="*/ 494393 h 1076474"/>
                    <a:gd name="connsiteX58" fmla="*/ 486098 w 970852"/>
                    <a:gd name="connsiteY58" fmla="*/ 236621 h 1076474"/>
                    <a:gd name="connsiteX59" fmla="*/ 891740 w 970852"/>
                    <a:gd name="connsiteY59" fmla="*/ 215967 h 1076474"/>
                    <a:gd name="connsiteX60" fmla="*/ 922763 w 970852"/>
                    <a:gd name="connsiteY60" fmla="*/ 271636 h 1076474"/>
                    <a:gd name="connsiteX61" fmla="*/ 779002 w 970852"/>
                    <a:gd name="connsiteY61" fmla="*/ 350190 h 1076474"/>
                    <a:gd name="connsiteX62" fmla="*/ 747828 w 970852"/>
                    <a:gd name="connsiteY62" fmla="*/ 294249 h 1076474"/>
                    <a:gd name="connsiteX63" fmla="*/ 891740 w 970852"/>
                    <a:gd name="connsiteY63" fmla="*/ 215967 h 1076474"/>
                    <a:gd name="connsiteX64" fmla="*/ 81228 w 970852"/>
                    <a:gd name="connsiteY64" fmla="*/ 213124 h 1076474"/>
                    <a:gd name="connsiteX65" fmla="*/ 214248 w 970852"/>
                    <a:gd name="connsiteY65" fmla="*/ 289529 h 1076474"/>
                    <a:gd name="connsiteX66" fmla="*/ 180468 w 970852"/>
                    <a:gd name="connsiteY66" fmla="*/ 337713 h 1076474"/>
                    <a:gd name="connsiteX67" fmla="*/ 50137 w 970852"/>
                    <a:gd name="connsiteY67" fmla="*/ 266124 h 1076474"/>
                    <a:gd name="connsiteX68" fmla="*/ 700284 w 970852"/>
                    <a:gd name="connsiteY68" fmla="*/ 50536 h 1076474"/>
                    <a:gd name="connsiteX69" fmla="*/ 755557 w 970852"/>
                    <a:gd name="connsiteY69" fmla="*/ 82259 h 1076474"/>
                    <a:gd name="connsiteX70" fmla="*/ 672831 w 970852"/>
                    <a:gd name="connsiteY70" fmla="*/ 223661 h 1076474"/>
                    <a:gd name="connsiteX71" fmla="*/ 617288 w 970852"/>
                    <a:gd name="connsiteY71" fmla="*/ 191783 h 1076474"/>
                    <a:gd name="connsiteX72" fmla="*/ 700284 w 970852"/>
                    <a:gd name="connsiteY72" fmla="*/ 50536 h 1076474"/>
                    <a:gd name="connsiteX73" fmla="*/ 267111 w 970852"/>
                    <a:gd name="connsiteY73" fmla="*/ 49440 h 1076474"/>
                    <a:gd name="connsiteX74" fmla="*/ 349941 w 970852"/>
                    <a:gd name="connsiteY74" fmla="*/ 190780 h 1076474"/>
                    <a:gd name="connsiteX75" fmla="*/ 296920 w 970852"/>
                    <a:gd name="connsiteY75" fmla="*/ 222426 h 1076474"/>
                    <a:gd name="connsiteX76" fmla="*/ 214348 w 970852"/>
                    <a:gd name="connsiteY76" fmla="*/ 80932 h 1076474"/>
                    <a:gd name="connsiteX77" fmla="*/ 458414 w 970852"/>
                    <a:gd name="connsiteY77" fmla="*/ 0 h 1076474"/>
                    <a:gd name="connsiteX78" fmla="*/ 522401 w 970852"/>
                    <a:gd name="connsiteY78" fmla="*/ 0 h 1076474"/>
                    <a:gd name="connsiteX79" fmla="*/ 521087 w 970852"/>
                    <a:gd name="connsiteY79" fmla="*/ 163817 h 1076474"/>
                    <a:gd name="connsiteX80" fmla="*/ 459340 w 970852"/>
                    <a:gd name="connsiteY80" fmla="*/ 163817 h 1076474"/>
                    <a:gd name="connsiteX81" fmla="*/ 458414 w 970852"/>
                    <a:gd name="connsiteY81" fmla="*/ 0 h 10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70852" h="1076474">
                      <a:moveTo>
                        <a:pt x="567060" y="996925"/>
                      </a:moveTo>
                      <a:cubicBezTo>
                        <a:pt x="554278" y="1049184"/>
                        <a:pt x="547145" y="1075073"/>
                        <a:pt x="485393" y="1076474"/>
                      </a:cubicBezTo>
                      <a:cubicBezTo>
                        <a:pt x="433816" y="1067479"/>
                        <a:pt x="423676" y="1045301"/>
                        <a:pt x="413537" y="1008052"/>
                      </a:cubicBezTo>
                      <a:close/>
                      <a:moveTo>
                        <a:pt x="612721" y="883807"/>
                      </a:moveTo>
                      <a:lnTo>
                        <a:pt x="358904" y="906012"/>
                      </a:lnTo>
                      <a:lnTo>
                        <a:pt x="360875" y="928538"/>
                      </a:lnTo>
                      <a:lnTo>
                        <a:pt x="614691" y="906332"/>
                      </a:lnTo>
                      <a:close/>
                      <a:moveTo>
                        <a:pt x="616485" y="791514"/>
                      </a:moveTo>
                      <a:lnTo>
                        <a:pt x="362668" y="813719"/>
                      </a:lnTo>
                      <a:lnTo>
                        <a:pt x="364639" y="836245"/>
                      </a:lnTo>
                      <a:lnTo>
                        <a:pt x="618455" y="814039"/>
                      </a:lnTo>
                      <a:close/>
                      <a:moveTo>
                        <a:pt x="485122" y="565293"/>
                      </a:moveTo>
                      <a:cubicBezTo>
                        <a:pt x="465462" y="565293"/>
                        <a:pt x="449525" y="581231"/>
                        <a:pt x="449525" y="600891"/>
                      </a:cubicBezTo>
                      <a:cubicBezTo>
                        <a:pt x="449525" y="620551"/>
                        <a:pt x="465462" y="636489"/>
                        <a:pt x="485122" y="636489"/>
                      </a:cubicBezTo>
                      <a:cubicBezTo>
                        <a:pt x="504782" y="636489"/>
                        <a:pt x="520720" y="620551"/>
                        <a:pt x="520720" y="600891"/>
                      </a:cubicBezTo>
                      <a:cubicBezTo>
                        <a:pt x="520720" y="581231"/>
                        <a:pt x="504782" y="565293"/>
                        <a:pt x="485122" y="565293"/>
                      </a:cubicBezTo>
                      <a:close/>
                      <a:moveTo>
                        <a:pt x="970852" y="456919"/>
                      </a:moveTo>
                      <a:lnTo>
                        <a:pt x="970729" y="510919"/>
                      </a:lnTo>
                      <a:cubicBezTo>
                        <a:pt x="918006" y="510517"/>
                        <a:pt x="863118" y="512122"/>
                        <a:pt x="810395" y="511721"/>
                      </a:cubicBezTo>
                      <a:cubicBezTo>
                        <a:pt x="806577" y="476146"/>
                        <a:pt x="809748" y="478229"/>
                        <a:pt x="808918" y="457104"/>
                      </a:cubicBezTo>
                      <a:cubicBezTo>
                        <a:pt x="861013" y="457597"/>
                        <a:pt x="918758" y="456426"/>
                        <a:pt x="970852" y="456919"/>
                      </a:cubicBezTo>
                      <a:close/>
                      <a:moveTo>
                        <a:pt x="0" y="456797"/>
                      </a:moveTo>
                      <a:cubicBezTo>
                        <a:pt x="52723" y="457200"/>
                        <a:pt x="106018" y="457604"/>
                        <a:pt x="158740" y="458008"/>
                      </a:cubicBezTo>
                      <a:cubicBezTo>
                        <a:pt x="161612" y="484663"/>
                        <a:pt x="158858" y="491686"/>
                        <a:pt x="160750" y="512924"/>
                      </a:cubicBezTo>
                      <a:cubicBezTo>
                        <a:pt x="108656" y="512428"/>
                        <a:pt x="52094" y="513940"/>
                        <a:pt x="0" y="513444"/>
                      </a:cubicBezTo>
                      <a:close/>
                      <a:moveTo>
                        <a:pt x="488423" y="338933"/>
                      </a:moveTo>
                      <a:cubicBezTo>
                        <a:pt x="460749" y="338933"/>
                        <a:pt x="437319" y="347206"/>
                        <a:pt x="418132" y="363754"/>
                      </a:cubicBezTo>
                      <a:cubicBezTo>
                        <a:pt x="398946" y="380301"/>
                        <a:pt x="387141" y="404694"/>
                        <a:pt x="382719" y="436933"/>
                      </a:cubicBezTo>
                      <a:lnTo>
                        <a:pt x="441348" y="445278"/>
                      </a:lnTo>
                      <a:cubicBezTo>
                        <a:pt x="444487" y="409616"/>
                        <a:pt x="458680" y="391784"/>
                        <a:pt x="483929" y="391784"/>
                      </a:cubicBezTo>
                      <a:cubicBezTo>
                        <a:pt x="493487" y="391784"/>
                        <a:pt x="501618" y="394816"/>
                        <a:pt x="508323" y="400879"/>
                      </a:cubicBezTo>
                      <a:cubicBezTo>
                        <a:pt x="515027" y="406941"/>
                        <a:pt x="518379" y="415250"/>
                        <a:pt x="518379" y="425807"/>
                      </a:cubicBezTo>
                      <a:cubicBezTo>
                        <a:pt x="518379" y="434366"/>
                        <a:pt x="516596" y="441534"/>
                        <a:pt x="513030" y="447311"/>
                      </a:cubicBezTo>
                      <a:cubicBezTo>
                        <a:pt x="509464" y="453088"/>
                        <a:pt x="503116" y="459329"/>
                        <a:pt x="493986" y="466034"/>
                      </a:cubicBezTo>
                      <a:cubicBezTo>
                        <a:pt x="476583" y="478873"/>
                        <a:pt x="465848" y="488680"/>
                        <a:pt x="461783" y="495456"/>
                      </a:cubicBezTo>
                      <a:cubicBezTo>
                        <a:pt x="457718" y="502231"/>
                        <a:pt x="455685" y="518601"/>
                        <a:pt x="455685" y="544563"/>
                      </a:cubicBezTo>
                      <a:lnTo>
                        <a:pt x="455685" y="552694"/>
                      </a:lnTo>
                      <a:lnTo>
                        <a:pt x="510890" y="552694"/>
                      </a:lnTo>
                      <a:cubicBezTo>
                        <a:pt x="510890" y="538857"/>
                        <a:pt x="512352" y="529371"/>
                        <a:pt x="515277" y="524235"/>
                      </a:cubicBezTo>
                      <a:cubicBezTo>
                        <a:pt x="518201" y="519100"/>
                        <a:pt x="526582" y="511967"/>
                        <a:pt x="540419" y="502838"/>
                      </a:cubicBezTo>
                      <a:cubicBezTo>
                        <a:pt x="572230" y="482011"/>
                        <a:pt x="588135" y="456120"/>
                        <a:pt x="588135" y="425165"/>
                      </a:cubicBezTo>
                      <a:cubicBezTo>
                        <a:pt x="588135" y="400201"/>
                        <a:pt x="578578" y="379588"/>
                        <a:pt x="559463" y="363326"/>
                      </a:cubicBezTo>
                      <a:cubicBezTo>
                        <a:pt x="540348" y="347064"/>
                        <a:pt x="516668" y="338933"/>
                        <a:pt x="488423" y="338933"/>
                      </a:cubicBezTo>
                      <a:close/>
                      <a:moveTo>
                        <a:pt x="486098" y="236621"/>
                      </a:moveTo>
                      <a:cubicBezTo>
                        <a:pt x="628462" y="236621"/>
                        <a:pt x="743870" y="352029"/>
                        <a:pt x="743870" y="494393"/>
                      </a:cubicBezTo>
                      <a:cubicBezTo>
                        <a:pt x="743870" y="583370"/>
                        <a:pt x="698789" y="661818"/>
                        <a:pt x="630221" y="708141"/>
                      </a:cubicBezTo>
                      <a:lnTo>
                        <a:pt x="624717" y="711129"/>
                      </a:lnTo>
                      <a:lnTo>
                        <a:pt x="624717" y="740115"/>
                      </a:lnTo>
                      <a:lnTo>
                        <a:pt x="652037" y="737794"/>
                      </a:lnTo>
                      <a:cubicBezTo>
                        <a:pt x="678296" y="760243"/>
                        <a:pt x="697022" y="814710"/>
                        <a:pt x="663012" y="844693"/>
                      </a:cubicBezTo>
                      <a:cubicBezTo>
                        <a:pt x="694212" y="883028"/>
                        <a:pt x="683980" y="945850"/>
                        <a:pt x="643608" y="954045"/>
                      </a:cubicBezTo>
                      <a:lnTo>
                        <a:pt x="331388" y="982311"/>
                      </a:lnTo>
                      <a:cubicBezTo>
                        <a:pt x="308009" y="955310"/>
                        <a:pt x="292166" y="898170"/>
                        <a:pt x="327176" y="873054"/>
                      </a:cubicBezTo>
                      <a:cubicBezTo>
                        <a:pt x="296308" y="840996"/>
                        <a:pt x="308762" y="795753"/>
                        <a:pt x="324979" y="765578"/>
                      </a:cubicBezTo>
                      <a:lnTo>
                        <a:pt x="353742" y="763134"/>
                      </a:lnTo>
                      <a:lnTo>
                        <a:pt x="353742" y="714528"/>
                      </a:lnTo>
                      <a:lnTo>
                        <a:pt x="341975" y="708141"/>
                      </a:lnTo>
                      <a:cubicBezTo>
                        <a:pt x="273407" y="661818"/>
                        <a:pt x="228326" y="583370"/>
                        <a:pt x="228326" y="494393"/>
                      </a:cubicBezTo>
                      <a:cubicBezTo>
                        <a:pt x="228326" y="352029"/>
                        <a:pt x="343734" y="236621"/>
                        <a:pt x="486098" y="236621"/>
                      </a:cubicBezTo>
                      <a:close/>
                      <a:moveTo>
                        <a:pt x="891740" y="215967"/>
                      </a:moveTo>
                      <a:lnTo>
                        <a:pt x="922763" y="271636"/>
                      </a:lnTo>
                      <a:cubicBezTo>
                        <a:pt x="876488" y="296904"/>
                        <a:pt x="825277" y="324922"/>
                        <a:pt x="779002" y="350190"/>
                      </a:cubicBezTo>
                      <a:cubicBezTo>
                        <a:pt x="763551" y="317931"/>
                        <a:pt x="761111" y="314199"/>
                        <a:pt x="747828" y="294249"/>
                      </a:cubicBezTo>
                      <a:cubicBezTo>
                        <a:pt x="793605" y="269377"/>
                        <a:pt x="845963" y="240838"/>
                        <a:pt x="891740" y="215967"/>
                      </a:cubicBezTo>
                      <a:close/>
                      <a:moveTo>
                        <a:pt x="81228" y="213124"/>
                      </a:moveTo>
                      <a:cubicBezTo>
                        <a:pt x="126482" y="240179"/>
                        <a:pt x="168993" y="262475"/>
                        <a:pt x="214248" y="289529"/>
                      </a:cubicBezTo>
                      <a:cubicBezTo>
                        <a:pt x="194928" y="320641"/>
                        <a:pt x="193030" y="321965"/>
                        <a:pt x="180468" y="337713"/>
                      </a:cubicBezTo>
                      <a:cubicBezTo>
                        <a:pt x="135806" y="310890"/>
                        <a:pt x="94799" y="292947"/>
                        <a:pt x="50137" y="266124"/>
                      </a:cubicBezTo>
                      <a:close/>
                      <a:moveTo>
                        <a:pt x="700284" y="50536"/>
                      </a:moveTo>
                      <a:cubicBezTo>
                        <a:pt x="726739" y="67134"/>
                        <a:pt x="737132" y="71686"/>
                        <a:pt x="755557" y="82259"/>
                      </a:cubicBezTo>
                      <a:cubicBezTo>
                        <a:pt x="728919" y="127760"/>
                        <a:pt x="699469" y="178160"/>
                        <a:pt x="672831" y="223661"/>
                      </a:cubicBezTo>
                      <a:cubicBezTo>
                        <a:pt x="638951" y="203977"/>
                        <a:pt x="636945" y="206051"/>
                        <a:pt x="617288" y="191783"/>
                      </a:cubicBezTo>
                      <a:cubicBezTo>
                        <a:pt x="643703" y="146879"/>
                        <a:pt x="673868" y="95440"/>
                        <a:pt x="700284" y="50536"/>
                      </a:cubicBezTo>
                      <a:close/>
                      <a:moveTo>
                        <a:pt x="267111" y="49440"/>
                      </a:moveTo>
                      <a:cubicBezTo>
                        <a:pt x="293756" y="94937"/>
                        <a:pt x="323296" y="145284"/>
                        <a:pt x="349941" y="190780"/>
                      </a:cubicBezTo>
                      <a:cubicBezTo>
                        <a:pt x="321791" y="211605"/>
                        <a:pt x="320809" y="211534"/>
                        <a:pt x="296920" y="222426"/>
                      </a:cubicBezTo>
                      <a:cubicBezTo>
                        <a:pt x="270684" y="177418"/>
                        <a:pt x="240585" y="125940"/>
                        <a:pt x="214348" y="80932"/>
                      </a:cubicBezTo>
                      <a:close/>
                      <a:moveTo>
                        <a:pt x="458414" y="0"/>
                      </a:moveTo>
                      <a:lnTo>
                        <a:pt x="522401" y="0"/>
                      </a:lnTo>
                      <a:cubicBezTo>
                        <a:pt x="521963" y="52722"/>
                        <a:pt x="521525" y="111095"/>
                        <a:pt x="521087" y="163817"/>
                      </a:cubicBezTo>
                      <a:cubicBezTo>
                        <a:pt x="484235" y="163255"/>
                        <a:pt x="489451" y="162691"/>
                        <a:pt x="459340" y="163817"/>
                      </a:cubicBezTo>
                      <a:cubicBezTo>
                        <a:pt x="459878" y="111723"/>
                        <a:pt x="457875" y="52094"/>
                        <a:pt x="45841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grpSp>
      <p:sp>
        <p:nvSpPr>
          <p:cNvPr id="62" name="TextBox 61"/>
          <p:cNvSpPr txBox="1"/>
          <p:nvPr/>
        </p:nvSpPr>
        <p:spPr>
          <a:xfrm>
            <a:off x="5220072" y="2492896"/>
            <a:ext cx="1648518"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ABC5"/>
                </a:solidFill>
                <a:effectLst/>
                <a:uLnTx/>
                <a:uFillTx/>
                <a:latin typeface="Verdana" panose="020B0604030504040204" pitchFamily="34" charset="0"/>
                <a:ea typeface="Verdana" panose="020B0604030504040204" pitchFamily="34" charset="0"/>
                <a:cs typeface="Verdana" panose="020B0604030504040204" pitchFamily="34" charset="0"/>
              </a:rPr>
              <a:t>Schedule Review</a:t>
            </a:r>
          </a:p>
        </p:txBody>
      </p:sp>
      <p:sp>
        <p:nvSpPr>
          <p:cNvPr id="63" name="Rectangle 62"/>
          <p:cNvSpPr/>
          <p:nvPr/>
        </p:nvSpPr>
        <p:spPr>
          <a:xfrm>
            <a:off x="5299746" y="2708920"/>
            <a:ext cx="1792534" cy="646331"/>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Focus on re-baselining</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Will mostly impact indicative plan 21-25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54" name="TextBox 53"/>
          <p:cNvSpPr txBox="1"/>
          <p:nvPr/>
        </p:nvSpPr>
        <p:spPr>
          <a:xfrm>
            <a:off x="5117237" y="3284984"/>
            <a:ext cx="966931"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22-24 May</a:t>
            </a:r>
          </a:p>
        </p:txBody>
      </p:sp>
      <p:grpSp>
        <p:nvGrpSpPr>
          <p:cNvPr id="55" name="Group 54"/>
          <p:cNvGrpSpPr/>
          <p:nvPr/>
        </p:nvGrpSpPr>
        <p:grpSpPr>
          <a:xfrm>
            <a:off x="4697060" y="2558888"/>
            <a:ext cx="518587" cy="916604"/>
            <a:chOff x="5689086" y="2016348"/>
            <a:chExt cx="691449" cy="1222139"/>
          </a:xfrm>
        </p:grpSpPr>
        <p:grpSp>
          <p:nvGrpSpPr>
            <p:cNvPr id="56" name="Group 55"/>
            <p:cNvGrpSpPr/>
            <p:nvPr/>
          </p:nvGrpSpPr>
          <p:grpSpPr>
            <a:xfrm>
              <a:off x="5986031" y="2702889"/>
              <a:ext cx="95957" cy="535598"/>
              <a:chOff x="5986031" y="2702889"/>
              <a:chExt cx="95957" cy="535598"/>
            </a:xfrm>
          </p:grpSpPr>
          <p:sp>
            <p:nvSpPr>
              <p:cNvPr id="60" name="Oval 95"/>
              <p:cNvSpPr>
                <a:spLocks noChangeArrowheads="1"/>
              </p:cNvSpPr>
              <p:nvPr/>
            </p:nvSpPr>
            <p:spPr bwMode="auto">
              <a:xfrm>
                <a:off x="5986031" y="3142530"/>
                <a:ext cx="95957" cy="95957"/>
              </a:xfrm>
              <a:prstGeom prst="ellipse">
                <a:avLst/>
              </a:prstGeom>
              <a:solidFill>
                <a:srgbClr val="00ABC5"/>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Line 96"/>
              <p:cNvSpPr>
                <a:spLocks noChangeShapeType="1"/>
              </p:cNvSpPr>
              <p:nvPr/>
            </p:nvSpPr>
            <p:spPr bwMode="auto">
              <a:xfrm>
                <a:off x="6035610" y="2702889"/>
                <a:ext cx="0" cy="474828"/>
              </a:xfrm>
              <a:prstGeom prst="line">
                <a:avLst/>
              </a:prstGeom>
              <a:noFill/>
              <a:ln w="23813" cap="flat">
                <a:solidFill>
                  <a:srgbClr val="00ABC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oup 56"/>
            <p:cNvGrpSpPr/>
            <p:nvPr/>
          </p:nvGrpSpPr>
          <p:grpSpPr>
            <a:xfrm>
              <a:off x="5689086" y="2016348"/>
              <a:ext cx="691449" cy="690355"/>
              <a:chOff x="5689086" y="2016348"/>
              <a:chExt cx="691449" cy="690355"/>
            </a:xfrm>
          </p:grpSpPr>
          <p:sp>
            <p:nvSpPr>
              <p:cNvPr id="58" name="Oval 94"/>
              <p:cNvSpPr>
                <a:spLocks noChangeArrowheads="1"/>
              </p:cNvSpPr>
              <p:nvPr/>
            </p:nvSpPr>
            <p:spPr bwMode="auto">
              <a:xfrm>
                <a:off x="5689086" y="2016348"/>
                <a:ext cx="691449" cy="690355"/>
              </a:xfrm>
              <a:prstGeom prst="ellipse">
                <a:avLst/>
              </a:prstGeom>
              <a:solidFill>
                <a:srgbClr val="00ABC5"/>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58"/>
              <p:cNvSpPr/>
              <p:nvPr/>
            </p:nvSpPr>
            <p:spPr>
              <a:xfrm>
                <a:off x="5828990" y="2155705"/>
                <a:ext cx="411640" cy="411640"/>
              </a:xfrm>
              <a:custGeom>
                <a:avLst/>
                <a:gdLst>
                  <a:gd name="connsiteX0" fmla="*/ 460096 w 920192"/>
                  <a:gd name="connsiteY0" fmla="*/ 183049 h 920192"/>
                  <a:gd name="connsiteX1" fmla="*/ 567936 w 920192"/>
                  <a:gd name="connsiteY1" fmla="*/ 204821 h 920192"/>
                  <a:gd name="connsiteX2" fmla="*/ 608195 w 920192"/>
                  <a:gd name="connsiteY2" fmla="*/ 226673 h 920192"/>
                  <a:gd name="connsiteX3" fmla="*/ 546608 w 920192"/>
                  <a:gd name="connsiteY3" fmla="*/ 288508 h 920192"/>
                  <a:gd name="connsiteX4" fmla="*/ 535199 w 920192"/>
                  <a:gd name="connsiteY4" fmla="*/ 282315 h 920192"/>
                  <a:gd name="connsiteX5" fmla="*/ 460096 w 920192"/>
                  <a:gd name="connsiteY5" fmla="*/ 267153 h 920192"/>
                  <a:gd name="connsiteX6" fmla="*/ 267153 w 920192"/>
                  <a:gd name="connsiteY6" fmla="*/ 460096 h 920192"/>
                  <a:gd name="connsiteX7" fmla="*/ 460096 w 920192"/>
                  <a:gd name="connsiteY7" fmla="*/ 653040 h 920192"/>
                  <a:gd name="connsiteX8" fmla="*/ 653039 w 920192"/>
                  <a:gd name="connsiteY8" fmla="*/ 460096 h 920192"/>
                  <a:gd name="connsiteX9" fmla="*/ 637877 w 920192"/>
                  <a:gd name="connsiteY9" fmla="*/ 384994 h 920192"/>
                  <a:gd name="connsiteX10" fmla="*/ 632440 w 920192"/>
                  <a:gd name="connsiteY10" fmla="*/ 374977 h 920192"/>
                  <a:gd name="connsiteX11" fmla="*/ 694100 w 920192"/>
                  <a:gd name="connsiteY11" fmla="*/ 313068 h 920192"/>
                  <a:gd name="connsiteX12" fmla="*/ 715371 w 920192"/>
                  <a:gd name="connsiteY12" fmla="*/ 352257 h 920192"/>
                  <a:gd name="connsiteX13" fmla="*/ 737143 w 920192"/>
                  <a:gd name="connsiteY13" fmla="*/ 460096 h 920192"/>
                  <a:gd name="connsiteX14" fmla="*/ 460096 w 920192"/>
                  <a:gd name="connsiteY14" fmla="*/ 737143 h 920192"/>
                  <a:gd name="connsiteX15" fmla="*/ 183049 w 920192"/>
                  <a:gd name="connsiteY15" fmla="*/ 460096 h 920192"/>
                  <a:gd name="connsiteX16" fmla="*/ 460096 w 920192"/>
                  <a:gd name="connsiteY16" fmla="*/ 183049 h 920192"/>
                  <a:gd name="connsiteX17" fmla="*/ 821246 w 920192"/>
                  <a:gd name="connsiteY17" fmla="*/ 13454 h 920192"/>
                  <a:gd name="connsiteX18" fmla="*/ 821246 w 920192"/>
                  <a:gd name="connsiteY18" fmla="*/ 100651 h 920192"/>
                  <a:gd name="connsiteX19" fmla="*/ 915863 w 920192"/>
                  <a:gd name="connsiteY19" fmla="*/ 95852 h 920192"/>
                  <a:gd name="connsiteX20" fmla="*/ 739616 w 920192"/>
                  <a:gd name="connsiteY20" fmla="*/ 269476 h 920192"/>
                  <a:gd name="connsiteX21" fmla="*/ 693089 w 920192"/>
                  <a:gd name="connsiteY21" fmla="*/ 268507 h 920192"/>
                  <a:gd name="connsiteX22" fmla="*/ 547512 w 920192"/>
                  <a:gd name="connsiteY22" fmla="*/ 414669 h 920192"/>
                  <a:gd name="connsiteX23" fmla="*/ 551972 w 920192"/>
                  <a:gd name="connsiteY23" fmla="*/ 421284 h 920192"/>
                  <a:gd name="connsiteX24" fmla="*/ 559808 w 920192"/>
                  <a:gd name="connsiteY24" fmla="*/ 460096 h 920192"/>
                  <a:gd name="connsiteX25" fmla="*/ 460095 w 920192"/>
                  <a:gd name="connsiteY25" fmla="*/ 559809 h 920192"/>
                  <a:gd name="connsiteX26" fmla="*/ 360382 w 920192"/>
                  <a:gd name="connsiteY26" fmla="*/ 460096 h 920192"/>
                  <a:gd name="connsiteX27" fmla="*/ 460095 w 920192"/>
                  <a:gd name="connsiteY27" fmla="*/ 360383 h 920192"/>
                  <a:gd name="connsiteX28" fmla="*/ 498908 w 920192"/>
                  <a:gd name="connsiteY28" fmla="*/ 368220 h 920192"/>
                  <a:gd name="connsiteX29" fmla="*/ 507102 w 920192"/>
                  <a:gd name="connsiteY29" fmla="*/ 373744 h 920192"/>
                  <a:gd name="connsiteX30" fmla="*/ 649734 w 920192"/>
                  <a:gd name="connsiteY30" fmla="*/ 230538 h 920192"/>
                  <a:gd name="connsiteX31" fmla="*/ 648710 w 920192"/>
                  <a:gd name="connsiteY31" fmla="*/ 184902 h 920192"/>
                  <a:gd name="connsiteX32" fmla="*/ 460096 w 920192"/>
                  <a:gd name="connsiteY32" fmla="*/ 0 h 920192"/>
                  <a:gd name="connsiteX33" fmla="*/ 639186 w 920192"/>
                  <a:gd name="connsiteY33" fmla="*/ 36156 h 920192"/>
                  <a:gd name="connsiteX34" fmla="*/ 707448 w 920192"/>
                  <a:gd name="connsiteY34" fmla="*/ 73208 h 920192"/>
                  <a:gd name="connsiteX35" fmla="*/ 656388 w 920192"/>
                  <a:gd name="connsiteY35" fmla="*/ 123945 h 920192"/>
                  <a:gd name="connsiteX36" fmla="*/ 612226 w 920192"/>
                  <a:gd name="connsiteY36" fmla="*/ 99975 h 920192"/>
                  <a:gd name="connsiteX37" fmla="*/ 460096 w 920192"/>
                  <a:gd name="connsiteY37" fmla="*/ 69262 h 920192"/>
                  <a:gd name="connsiteX38" fmla="*/ 69262 w 920192"/>
                  <a:gd name="connsiteY38" fmla="*/ 460096 h 920192"/>
                  <a:gd name="connsiteX39" fmla="*/ 460096 w 920192"/>
                  <a:gd name="connsiteY39" fmla="*/ 850930 h 920192"/>
                  <a:gd name="connsiteX40" fmla="*/ 850930 w 920192"/>
                  <a:gd name="connsiteY40" fmla="*/ 460096 h 920192"/>
                  <a:gd name="connsiteX41" fmla="*/ 820217 w 920192"/>
                  <a:gd name="connsiteY41" fmla="*/ 307966 h 920192"/>
                  <a:gd name="connsiteX42" fmla="*/ 796682 w 920192"/>
                  <a:gd name="connsiteY42" fmla="*/ 264607 h 920192"/>
                  <a:gd name="connsiteX43" fmla="*/ 847801 w 920192"/>
                  <a:gd name="connsiteY43" fmla="*/ 214250 h 920192"/>
                  <a:gd name="connsiteX44" fmla="*/ 884036 w 920192"/>
                  <a:gd name="connsiteY44" fmla="*/ 281006 h 920192"/>
                  <a:gd name="connsiteX45" fmla="*/ 920192 w 920192"/>
                  <a:gd name="connsiteY45" fmla="*/ 460096 h 920192"/>
                  <a:gd name="connsiteX46" fmla="*/ 460096 w 920192"/>
                  <a:gd name="connsiteY46" fmla="*/ 920192 h 920192"/>
                  <a:gd name="connsiteX47" fmla="*/ 0 w 920192"/>
                  <a:gd name="connsiteY47" fmla="*/ 460096 h 920192"/>
                  <a:gd name="connsiteX48" fmla="*/ 460096 w 920192"/>
                  <a:gd name="connsiteY48" fmla="*/ 0 h 920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20192" h="920192">
                    <a:moveTo>
                      <a:pt x="460096" y="183049"/>
                    </a:moveTo>
                    <a:cubicBezTo>
                      <a:pt x="498348" y="183049"/>
                      <a:pt x="534790" y="190802"/>
                      <a:pt x="567936" y="204821"/>
                    </a:cubicBezTo>
                    <a:lnTo>
                      <a:pt x="608195" y="226673"/>
                    </a:lnTo>
                    <a:lnTo>
                      <a:pt x="546608" y="288508"/>
                    </a:lnTo>
                    <a:lnTo>
                      <a:pt x="535199" y="282315"/>
                    </a:lnTo>
                    <a:cubicBezTo>
                      <a:pt x="512115" y="272552"/>
                      <a:pt x="486737" y="267153"/>
                      <a:pt x="460096" y="267153"/>
                    </a:cubicBezTo>
                    <a:cubicBezTo>
                      <a:pt x="353537" y="267153"/>
                      <a:pt x="267153" y="353537"/>
                      <a:pt x="267153" y="460096"/>
                    </a:cubicBezTo>
                    <a:cubicBezTo>
                      <a:pt x="267153" y="566656"/>
                      <a:pt x="353537" y="653040"/>
                      <a:pt x="460096" y="653040"/>
                    </a:cubicBezTo>
                    <a:cubicBezTo>
                      <a:pt x="566656" y="653040"/>
                      <a:pt x="653039" y="566656"/>
                      <a:pt x="653039" y="460096"/>
                    </a:cubicBezTo>
                    <a:cubicBezTo>
                      <a:pt x="653039" y="433456"/>
                      <a:pt x="647640" y="408077"/>
                      <a:pt x="637877" y="384994"/>
                    </a:cubicBezTo>
                    <a:lnTo>
                      <a:pt x="632440" y="374977"/>
                    </a:lnTo>
                    <a:lnTo>
                      <a:pt x="694100" y="313068"/>
                    </a:lnTo>
                    <a:lnTo>
                      <a:pt x="715371" y="352257"/>
                    </a:lnTo>
                    <a:cubicBezTo>
                      <a:pt x="729391" y="385403"/>
                      <a:pt x="737143" y="421844"/>
                      <a:pt x="737143" y="460096"/>
                    </a:cubicBezTo>
                    <a:cubicBezTo>
                      <a:pt x="737143" y="613105"/>
                      <a:pt x="613104" y="737143"/>
                      <a:pt x="460096" y="737143"/>
                    </a:cubicBezTo>
                    <a:cubicBezTo>
                      <a:pt x="307088" y="737143"/>
                      <a:pt x="183049" y="613105"/>
                      <a:pt x="183049" y="460096"/>
                    </a:cubicBezTo>
                    <a:cubicBezTo>
                      <a:pt x="183049" y="307088"/>
                      <a:pt x="307088" y="183049"/>
                      <a:pt x="460096" y="183049"/>
                    </a:cubicBezTo>
                    <a:close/>
                    <a:moveTo>
                      <a:pt x="821246" y="13454"/>
                    </a:moveTo>
                    <a:cubicBezTo>
                      <a:pt x="821865" y="44375"/>
                      <a:pt x="820628" y="69730"/>
                      <a:pt x="821246" y="100651"/>
                    </a:cubicBezTo>
                    <a:lnTo>
                      <a:pt x="915863" y="95852"/>
                    </a:lnTo>
                    <a:lnTo>
                      <a:pt x="739616" y="269476"/>
                    </a:lnTo>
                    <a:lnTo>
                      <a:pt x="693089" y="268507"/>
                    </a:lnTo>
                    <a:lnTo>
                      <a:pt x="547512" y="414669"/>
                    </a:lnTo>
                    <a:lnTo>
                      <a:pt x="551972" y="421284"/>
                    </a:lnTo>
                    <a:cubicBezTo>
                      <a:pt x="557018" y="433213"/>
                      <a:pt x="559808" y="446329"/>
                      <a:pt x="559808" y="460096"/>
                    </a:cubicBezTo>
                    <a:cubicBezTo>
                      <a:pt x="559808" y="515166"/>
                      <a:pt x="515165" y="559809"/>
                      <a:pt x="460095" y="559809"/>
                    </a:cubicBezTo>
                    <a:cubicBezTo>
                      <a:pt x="405025" y="559809"/>
                      <a:pt x="360382" y="515166"/>
                      <a:pt x="360382" y="460096"/>
                    </a:cubicBezTo>
                    <a:cubicBezTo>
                      <a:pt x="360382" y="405027"/>
                      <a:pt x="405025" y="360383"/>
                      <a:pt x="460095" y="360383"/>
                    </a:cubicBezTo>
                    <a:cubicBezTo>
                      <a:pt x="473862" y="360383"/>
                      <a:pt x="486978" y="363173"/>
                      <a:pt x="498908" y="368220"/>
                    </a:cubicBezTo>
                    <a:lnTo>
                      <a:pt x="507102" y="373744"/>
                    </a:lnTo>
                    <a:lnTo>
                      <a:pt x="649734" y="230538"/>
                    </a:lnTo>
                    <a:lnTo>
                      <a:pt x="648710" y="184902"/>
                    </a:lnTo>
                    <a:close/>
                    <a:moveTo>
                      <a:pt x="460096" y="0"/>
                    </a:moveTo>
                    <a:cubicBezTo>
                      <a:pt x="523622" y="0"/>
                      <a:pt x="584142" y="12875"/>
                      <a:pt x="639186" y="36156"/>
                    </a:cubicBezTo>
                    <a:lnTo>
                      <a:pt x="707448" y="73208"/>
                    </a:lnTo>
                    <a:lnTo>
                      <a:pt x="656388" y="123945"/>
                    </a:lnTo>
                    <a:lnTo>
                      <a:pt x="612226" y="99975"/>
                    </a:lnTo>
                    <a:cubicBezTo>
                      <a:pt x="565468" y="80198"/>
                      <a:pt x="514060" y="69262"/>
                      <a:pt x="460096" y="69262"/>
                    </a:cubicBezTo>
                    <a:cubicBezTo>
                      <a:pt x="244244" y="69262"/>
                      <a:pt x="69262" y="244244"/>
                      <a:pt x="69262" y="460096"/>
                    </a:cubicBezTo>
                    <a:cubicBezTo>
                      <a:pt x="69262" y="675948"/>
                      <a:pt x="244244" y="850930"/>
                      <a:pt x="460096" y="850930"/>
                    </a:cubicBezTo>
                    <a:cubicBezTo>
                      <a:pt x="675948" y="850930"/>
                      <a:pt x="850930" y="675948"/>
                      <a:pt x="850930" y="460096"/>
                    </a:cubicBezTo>
                    <a:cubicBezTo>
                      <a:pt x="850930" y="406134"/>
                      <a:pt x="839994" y="354725"/>
                      <a:pt x="820217" y="307966"/>
                    </a:cubicBezTo>
                    <a:lnTo>
                      <a:pt x="796682" y="264607"/>
                    </a:lnTo>
                    <a:lnTo>
                      <a:pt x="847801" y="214250"/>
                    </a:lnTo>
                    <a:lnTo>
                      <a:pt x="884036" y="281006"/>
                    </a:lnTo>
                    <a:cubicBezTo>
                      <a:pt x="907317" y="336051"/>
                      <a:pt x="920192" y="396570"/>
                      <a:pt x="920192" y="460096"/>
                    </a:cubicBezTo>
                    <a:cubicBezTo>
                      <a:pt x="920192" y="714200"/>
                      <a:pt x="714200" y="920192"/>
                      <a:pt x="460096" y="920192"/>
                    </a:cubicBezTo>
                    <a:cubicBezTo>
                      <a:pt x="205992" y="920192"/>
                      <a:pt x="0" y="714200"/>
                      <a:pt x="0" y="460096"/>
                    </a:cubicBezTo>
                    <a:cubicBezTo>
                      <a:pt x="0" y="205992"/>
                      <a:pt x="205992" y="0"/>
                      <a:pt x="460096"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49" name="TextBox 48"/>
          <p:cNvSpPr txBox="1"/>
          <p:nvPr/>
        </p:nvSpPr>
        <p:spPr>
          <a:xfrm>
            <a:off x="2273481" y="5301208"/>
            <a:ext cx="1483649"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ABC5"/>
                </a:solidFill>
                <a:effectLst/>
                <a:uLnTx/>
                <a:uFillTx/>
                <a:latin typeface="Verdana" panose="020B0604030504040204" pitchFamily="34" charset="0"/>
                <a:ea typeface="Verdana" panose="020B0604030504040204" pitchFamily="34" charset="0"/>
                <a:cs typeface="Verdana" panose="020B0604030504040204" pitchFamily="34" charset="0"/>
              </a:rPr>
              <a:t>Annual Review</a:t>
            </a:r>
          </a:p>
        </p:txBody>
      </p:sp>
      <p:sp>
        <p:nvSpPr>
          <p:cNvPr id="50" name="Rectangle 49"/>
          <p:cNvSpPr/>
          <p:nvPr/>
        </p:nvSpPr>
        <p:spPr>
          <a:xfrm>
            <a:off x="2296264" y="5532519"/>
            <a:ext cx="1483648" cy="646331"/>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Project review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endParaRPr>
          </a:p>
        </p:txBody>
      </p:sp>
      <p:sp>
        <p:nvSpPr>
          <p:cNvPr id="41" name="TextBox 40"/>
          <p:cNvSpPr txBox="1"/>
          <p:nvPr/>
        </p:nvSpPr>
        <p:spPr>
          <a:xfrm>
            <a:off x="3635896" y="5373216"/>
            <a:ext cx="463588"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Sep</a:t>
            </a:r>
          </a:p>
        </p:txBody>
      </p:sp>
      <p:grpSp>
        <p:nvGrpSpPr>
          <p:cNvPr id="42" name="Group 41"/>
          <p:cNvGrpSpPr/>
          <p:nvPr/>
        </p:nvGrpSpPr>
        <p:grpSpPr>
          <a:xfrm>
            <a:off x="3635896" y="4242035"/>
            <a:ext cx="627489" cy="997113"/>
            <a:chOff x="8120732" y="4955838"/>
            <a:chExt cx="836652" cy="1329484"/>
          </a:xfrm>
        </p:grpSpPr>
        <p:grpSp>
          <p:nvGrpSpPr>
            <p:cNvPr id="43" name="Group 42"/>
            <p:cNvGrpSpPr/>
            <p:nvPr/>
          </p:nvGrpSpPr>
          <p:grpSpPr>
            <a:xfrm>
              <a:off x="8491879" y="5789436"/>
              <a:ext cx="94358" cy="495886"/>
              <a:chOff x="8491879" y="5789436"/>
              <a:chExt cx="94358" cy="495886"/>
            </a:xfrm>
          </p:grpSpPr>
          <p:sp>
            <p:nvSpPr>
              <p:cNvPr id="47" name="Oval 32"/>
              <p:cNvSpPr>
                <a:spLocks noChangeArrowheads="1"/>
              </p:cNvSpPr>
              <p:nvPr/>
            </p:nvSpPr>
            <p:spPr bwMode="auto">
              <a:xfrm>
                <a:off x="8491879" y="6189365"/>
                <a:ext cx="94358" cy="95957"/>
              </a:xfrm>
              <a:prstGeom prst="ellipse">
                <a:avLst/>
              </a:prstGeom>
              <a:solidFill>
                <a:srgbClr val="00ABC5"/>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Line 33"/>
              <p:cNvSpPr>
                <a:spLocks noChangeShapeType="1"/>
              </p:cNvSpPr>
              <p:nvPr/>
            </p:nvSpPr>
            <p:spPr bwMode="auto">
              <a:xfrm>
                <a:off x="8539858" y="5789436"/>
                <a:ext cx="0" cy="449400"/>
              </a:xfrm>
              <a:prstGeom prst="line">
                <a:avLst/>
              </a:prstGeom>
              <a:noFill/>
              <a:ln w="23813" cap="flat">
                <a:solidFill>
                  <a:srgbClr val="00ABC5"/>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oup 43"/>
            <p:cNvGrpSpPr/>
            <p:nvPr/>
          </p:nvGrpSpPr>
          <p:grpSpPr>
            <a:xfrm>
              <a:off x="8120732" y="4955838"/>
              <a:ext cx="836652" cy="835330"/>
              <a:chOff x="8120732" y="4955838"/>
              <a:chExt cx="836652" cy="835330"/>
            </a:xfrm>
          </p:grpSpPr>
          <p:sp>
            <p:nvSpPr>
              <p:cNvPr id="45" name="Oval 31"/>
              <p:cNvSpPr>
                <a:spLocks noChangeArrowheads="1"/>
              </p:cNvSpPr>
              <p:nvPr/>
            </p:nvSpPr>
            <p:spPr bwMode="auto">
              <a:xfrm>
                <a:off x="8120732" y="4955838"/>
                <a:ext cx="836652" cy="835330"/>
              </a:xfrm>
              <a:prstGeom prst="ellipse">
                <a:avLst/>
              </a:prstGeom>
              <a:solidFill>
                <a:srgbClr val="00ABC5"/>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45"/>
              <p:cNvSpPr/>
              <p:nvPr/>
            </p:nvSpPr>
            <p:spPr>
              <a:xfrm>
                <a:off x="8315116" y="5188789"/>
                <a:ext cx="447884" cy="369428"/>
              </a:xfrm>
              <a:custGeom>
                <a:avLst/>
                <a:gdLst>
                  <a:gd name="connsiteX0" fmla="*/ 66206 w 848709"/>
                  <a:gd name="connsiteY0" fmla="*/ 539877 h 700039"/>
                  <a:gd name="connsiteX1" fmla="*/ 119620 w 848709"/>
                  <a:gd name="connsiteY1" fmla="*/ 539877 h 700039"/>
                  <a:gd name="connsiteX2" fmla="*/ 125392 w 848709"/>
                  <a:gd name="connsiteY2" fmla="*/ 545649 h 700039"/>
                  <a:gd name="connsiteX3" fmla="*/ 125392 w 848709"/>
                  <a:gd name="connsiteY3" fmla="*/ 694267 h 700039"/>
                  <a:gd name="connsiteX4" fmla="*/ 119620 w 848709"/>
                  <a:gd name="connsiteY4" fmla="*/ 700039 h 700039"/>
                  <a:gd name="connsiteX5" fmla="*/ 5945 w 848709"/>
                  <a:gd name="connsiteY5" fmla="*/ 700039 h 700039"/>
                  <a:gd name="connsiteX6" fmla="*/ 173 w 848709"/>
                  <a:gd name="connsiteY6" fmla="*/ 694267 h 700039"/>
                  <a:gd name="connsiteX7" fmla="*/ 173 w 848709"/>
                  <a:gd name="connsiteY7" fmla="*/ 602921 h 700039"/>
                  <a:gd name="connsiteX8" fmla="*/ 547617 w 848709"/>
                  <a:gd name="connsiteY8" fmla="*/ 419260 h 700039"/>
                  <a:gd name="connsiteX9" fmla="*/ 547617 w 848709"/>
                  <a:gd name="connsiteY9" fmla="*/ 694266 h 700039"/>
                  <a:gd name="connsiteX10" fmla="*/ 541845 w 848709"/>
                  <a:gd name="connsiteY10" fmla="*/ 700038 h 700039"/>
                  <a:gd name="connsiteX11" fmla="*/ 428170 w 848709"/>
                  <a:gd name="connsiteY11" fmla="*/ 700038 h 700039"/>
                  <a:gd name="connsiteX12" fmla="*/ 422398 w 848709"/>
                  <a:gd name="connsiteY12" fmla="*/ 694266 h 700039"/>
                  <a:gd name="connsiteX13" fmla="*/ 422398 w 848709"/>
                  <a:gd name="connsiteY13" fmla="*/ 470794 h 700039"/>
                  <a:gd name="connsiteX14" fmla="*/ 456633 w 848709"/>
                  <a:gd name="connsiteY14" fmla="*/ 506499 h 700039"/>
                  <a:gd name="connsiteX15" fmla="*/ 275714 w 848709"/>
                  <a:gd name="connsiteY15" fmla="*/ 368799 h 700039"/>
                  <a:gd name="connsiteX16" fmla="*/ 336504 w 848709"/>
                  <a:gd name="connsiteY16" fmla="*/ 431454 h 700039"/>
                  <a:gd name="connsiteX17" fmla="*/ 336504 w 848709"/>
                  <a:gd name="connsiteY17" fmla="*/ 694267 h 700039"/>
                  <a:gd name="connsiteX18" fmla="*/ 330732 w 848709"/>
                  <a:gd name="connsiteY18" fmla="*/ 700039 h 700039"/>
                  <a:gd name="connsiteX19" fmla="*/ 217057 w 848709"/>
                  <a:gd name="connsiteY19" fmla="*/ 700039 h 700039"/>
                  <a:gd name="connsiteX20" fmla="*/ 211285 w 848709"/>
                  <a:gd name="connsiteY20" fmla="*/ 694267 h 700039"/>
                  <a:gd name="connsiteX21" fmla="*/ 211285 w 848709"/>
                  <a:gd name="connsiteY21" fmla="*/ 431309 h 700039"/>
                  <a:gd name="connsiteX22" fmla="*/ 758730 w 848709"/>
                  <a:gd name="connsiteY22" fmla="*/ 219667 h 700039"/>
                  <a:gd name="connsiteX23" fmla="*/ 758730 w 848709"/>
                  <a:gd name="connsiteY23" fmla="*/ 694267 h 700039"/>
                  <a:gd name="connsiteX24" fmla="*/ 752958 w 848709"/>
                  <a:gd name="connsiteY24" fmla="*/ 700039 h 700039"/>
                  <a:gd name="connsiteX25" fmla="*/ 639283 w 848709"/>
                  <a:gd name="connsiteY25" fmla="*/ 700039 h 700039"/>
                  <a:gd name="connsiteX26" fmla="*/ 633511 w 848709"/>
                  <a:gd name="connsiteY26" fmla="*/ 694267 h 700039"/>
                  <a:gd name="connsiteX27" fmla="*/ 633511 w 848709"/>
                  <a:gd name="connsiteY27" fmla="*/ 339732 h 700039"/>
                  <a:gd name="connsiteX28" fmla="*/ 848709 w 848709"/>
                  <a:gd name="connsiteY28" fmla="*/ 0 h 700039"/>
                  <a:gd name="connsiteX29" fmla="*/ 829010 w 848709"/>
                  <a:gd name="connsiteY29" fmla="*/ 228820 h 700039"/>
                  <a:gd name="connsiteX30" fmla="*/ 760021 w 848709"/>
                  <a:gd name="connsiteY30" fmla="*/ 159832 h 700039"/>
                  <a:gd name="connsiteX31" fmla="*/ 450417 w 848709"/>
                  <a:gd name="connsiteY31" fmla="*/ 458138 h 700039"/>
                  <a:gd name="connsiteX32" fmla="*/ 280205 w 848709"/>
                  <a:gd name="connsiteY32" fmla="*/ 293395 h 700039"/>
                  <a:gd name="connsiteX33" fmla="*/ 0 w 848709"/>
                  <a:gd name="connsiteY33" fmla="*/ 529153 h 700039"/>
                  <a:gd name="connsiteX34" fmla="*/ 2937 w 848709"/>
                  <a:gd name="connsiteY34" fmla="*/ 406869 h 700039"/>
                  <a:gd name="connsiteX35" fmla="*/ 283236 w 848709"/>
                  <a:gd name="connsiteY35" fmla="*/ 169137 h 700039"/>
                  <a:gd name="connsiteX36" fmla="*/ 450922 w 848709"/>
                  <a:gd name="connsiteY36" fmla="*/ 330342 h 700039"/>
                  <a:gd name="connsiteX37" fmla="*/ 695184 w 848709"/>
                  <a:gd name="connsiteY37" fmla="*/ 94994 h 700039"/>
                  <a:gd name="connsiteX38" fmla="*/ 619889 w 848709"/>
                  <a:gd name="connsiteY38" fmla="*/ 19699 h 700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48709" h="700039">
                    <a:moveTo>
                      <a:pt x="66206" y="539877"/>
                    </a:moveTo>
                    <a:lnTo>
                      <a:pt x="119620" y="539877"/>
                    </a:lnTo>
                    <a:cubicBezTo>
                      <a:pt x="122808" y="539877"/>
                      <a:pt x="125392" y="542462"/>
                      <a:pt x="125392" y="545649"/>
                    </a:cubicBezTo>
                    <a:lnTo>
                      <a:pt x="125392" y="694267"/>
                    </a:lnTo>
                    <a:cubicBezTo>
                      <a:pt x="125392" y="697455"/>
                      <a:pt x="122808" y="700039"/>
                      <a:pt x="119620" y="700039"/>
                    </a:cubicBezTo>
                    <a:lnTo>
                      <a:pt x="5945" y="700039"/>
                    </a:lnTo>
                    <a:cubicBezTo>
                      <a:pt x="2757" y="700039"/>
                      <a:pt x="173" y="697455"/>
                      <a:pt x="173" y="694267"/>
                    </a:cubicBezTo>
                    <a:lnTo>
                      <a:pt x="173" y="602921"/>
                    </a:lnTo>
                    <a:close/>
                    <a:moveTo>
                      <a:pt x="547617" y="419260"/>
                    </a:moveTo>
                    <a:lnTo>
                      <a:pt x="547617" y="694266"/>
                    </a:lnTo>
                    <a:cubicBezTo>
                      <a:pt x="547617" y="697454"/>
                      <a:pt x="545033" y="700038"/>
                      <a:pt x="541845" y="700038"/>
                    </a:cubicBezTo>
                    <a:lnTo>
                      <a:pt x="428170" y="700038"/>
                    </a:lnTo>
                    <a:cubicBezTo>
                      <a:pt x="424982" y="700038"/>
                      <a:pt x="422398" y="697454"/>
                      <a:pt x="422398" y="694266"/>
                    </a:cubicBezTo>
                    <a:lnTo>
                      <a:pt x="422398" y="470794"/>
                    </a:lnTo>
                    <a:lnTo>
                      <a:pt x="456633" y="506499"/>
                    </a:lnTo>
                    <a:close/>
                    <a:moveTo>
                      <a:pt x="275714" y="368799"/>
                    </a:moveTo>
                    <a:lnTo>
                      <a:pt x="336504" y="431454"/>
                    </a:lnTo>
                    <a:lnTo>
                      <a:pt x="336504" y="694267"/>
                    </a:lnTo>
                    <a:cubicBezTo>
                      <a:pt x="336504" y="697455"/>
                      <a:pt x="333920" y="700039"/>
                      <a:pt x="330732" y="700039"/>
                    </a:cubicBezTo>
                    <a:lnTo>
                      <a:pt x="217057" y="700039"/>
                    </a:lnTo>
                    <a:cubicBezTo>
                      <a:pt x="213869" y="700039"/>
                      <a:pt x="211285" y="697455"/>
                      <a:pt x="211285" y="694267"/>
                    </a:cubicBezTo>
                    <a:lnTo>
                      <a:pt x="211285" y="431309"/>
                    </a:lnTo>
                    <a:close/>
                    <a:moveTo>
                      <a:pt x="758730" y="219667"/>
                    </a:moveTo>
                    <a:lnTo>
                      <a:pt x="758730" y="694267"/>
                    </a:lnTo>
                    <a:cubicBezTo>
                      <a:pt x="758730" y="697455"/>
                      <a:pt x="756146" y="700039"/>
                      <a:pt x="752958" y="700039"/>
                    </a:cubicBezTo>
                    <a:lnTo>
                      <a:pt x="639283" y="700039"/>
                    </a:lnTo>
                    <a:cubicBezTo>
                      <a:pt x="636095" y="700039"/>
                      <a:pt x="633511" y="697455"/>
                      <a:pt x="633511" y="694267"/>
                    </a:cubicBezTo>
                    <a:lnTo>
                      <a:pt x="633511" y="339732"/>
                    </a:lnTo>
                    <a:close/>
                    <a:moveTo>
                      <a:pt x="848709" y="0"/>
                    </a:moveTo>
                    <a:lnTo>
                      <a:pt x="829010" y="228820"/>
                    </a:lnTo>
                    <a:lnTo>
                      <a:pt x="760021" y="159832"/>
                    </a:lnTo>
                    <a:lnTo>
                      <a:pt x="450417" y="458138"/>
                    </a:lnTo>
                    <a:lnTo>
                      <a:pt x="280205" y="293395"/>
                    </a:lnTo>
                    <a:lnTo>
                      <a:pt x="0" y="529153"/>
                    </a:lnTo>
                    <a:lnTo>
                      <a:pt x="2937" y="406869"/>
                    </a:lnTo>
                    <a:lnTo>
                      <a:pt x="283236" y="169137"/>
                    </a:lnTo>
                    <a:lnTo>
                      <a:pt x="450922" y="330342"/>
                    </a:lnTo>
                    <a:lnTo>
                      <a:pt x="695184" y="94994"/>
                    </a:lnTo>
                    <a:lnTo>
                      <a:pt x="619889" y="19699"/>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128" name="TextBox 127"/>
          <p:cNvSpPr txBox="1"/>
          <p:nvPr/>
        </p:nvSpPr>
        <p:spPr>
          <a:xfrm>
            <a:off x="6732240" y="3512040"/>
            <a:ext cx="1309007" cy="277000"/>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C4233"/>
                </a:solidFill>
                <a:effectLst/>
                <a:uLnTx/>
                <a:uFillTx/>
                <a:latin typeface="Verdana" panose="020B0604030504040204" pitchFamily="34" charset="0"/>
                <a:ea typeface="Verdana" panose="020B0604030504040204" pitchFamily="34" charset="0"/>
                <a:cs typeface="Verdana" panose="020B0604030504040204" pitchFamily="34" charset="0"/>
              </a:rPr>
              <a:t>Council.14</a:t>
            </a:r>
          </a:p>
        </p:txBody>
      </p:sp>
      <p:sp>
        <p:nvSpPr>
          <p:cNvPr id="129" name="Rectangle 128"/>
          <p:cNvSpPr/>
          <p:nvPr/>
        </p:nvSpPr>
        <p:spPr>
          <a:xfrm>
            <a:off x="6804248" y="3706280"/>
            <a:ext cx="2160240" cy="1061829"/>
          </a:xfrm>
          <a:prstGeom prst="rect">
            <a:avLst/>
          </a:prstGeom>
        </p:spPr>
        <p:txBody>
          <a:bodyPr wrap="square" anchor="ctr">
            <a:spAutoFit/>
          </a:bodyPr>
          <a:lstStyle/>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Constr. budget 2019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err="1">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Init</a:t>
            </a: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Batang" panose="02030600000101010101" pitchFamily="18" charset="-127"/>
                <a:cs typeface="Arial" panose="020B0604020202020204" pitchFamily="34" charset="0"/>
              </a:rPr>
              <a:t> ops budget 2019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Indicative plan 2021-2025 (A)</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for 2021-2025</a:t>
            </a:r>
          </a:p>
          <a:p>
            <a:pPr marL="92075" marR="0" lvl="0" indent="-92075" algn="l" defTabSz="914400" rtl="0" eaLnBrk="1" fontAlgn="auto" latinLnBrk="0" hangingPunct="1">
              <a:lnSpc>
                <a:spcPct val="100000"/>
              </a:lnSpc>
              <a:spcBef>
                <a:spcPts val="0"/>
              </a:spcBef>
              <a:spcAft>
                <a:spcPts val="0"/>
              </a:spcAft>
              <a:buClrTx/>
              <a:buSzTx/>
              <a:buFont typeface="Arial" charset="0"/>
              <a:buChar char="•"/>
              <a:tabLst/>
              <a:defRPr/>
            </a:pPr>
            <a:r>
              <a:rPr kumimoji="0" lang="en-US" sz="900" b="0" i="0" u="none" strike="noStrike" kern="1200" cap="none" spc="0" normalizeH="0" baseline="0" noProof="0" dirty="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Commitments from Members to completion of construction</a:t>
            </a:r>
          </a:p>
        </p:txBody>
      </p:sp>
      <p:sp>
        <p:nvSpPr>
          <p:cNvPr id="120" name="TextBox 119"/>
          <p:cNvSpPr txBox="1"/>
          <p:nvPr/>
        </p:nvSpPr>
        <p:spPr>
          <a:xfrm>
            <a:off x="7062763" y="6032321"/>
            <a:ext cx="768159" cy="276999"/>
          </a:xfrm>
          <a:prstGeom prst="rect">
            <a:avLst/>
          </a:prstGeom>
          <a:noFill/>
        </p:spPr>
        <p:txBody>
          <a:bodyPr wrap="none" rtlCol="0" anchor="ct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3-4 Dec</a:t>
            </a:r>
          </a:p>
        </p:txBody>
      </p:sp>
      <p:grpSp>
        <p:nvGrpSpPr>
          <p:cNvPr id="122" name="Group 121"/>
          <p:cNvGrpSpPr/>
          <p:nvPr/>
        </p:nvGrpSpPr>
        <p:grpSpPr>
          <a:xfrm>
            <a:off x="7442389" y="5373080"/>
            <a:ext cx="69569" cy="370635"/>
            <a:chOff x="877302" y="1618939"/>
            <a:chExt cx="92759" cy="494180"/>
          </a:xfrm>
        </p:grpSpPr>
        <p:sp>
          <p:nvSpPr>
            <p:cNvPr id="126" name="Oval 115"/>
            <p:cNvSpPr>
              <a:spLocks noChangeArrowheads="1"/>
            </p:cNvSpPr>
            <p:nvPr/>
          </p:nvSpPr>
          <p:spPr bwMode="auto">
            <a:xfrm>
              <a:off x="877302" y="2018761"/>
              <a:ext cx="92759" cy="94358"/>
            </a:xfrm>
            <a:prstGeom prst="ellipse">
              <a:avLst/>
            </a:prstGeom>
            <a:solidFill>
              <a:srgbClr val="EC4233"/>
            </a:solidFill>
            <a:ln>
              <a:noFill/>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Line 116"/>
            <p:cNvSpPr>
              <a:spLocks noChangeShapeType="1"/>
            </p:cNvSpPr>
            <p:nvPr/>
          </p:nvSpPr>
          <p:spPr bwMode="auto">
            <a:xfrm>
              <a:off x="923682" y="1618939"/>
              <a:ext cx="0" cy="450999"/>
            </a:xfrm>
            <a:prstGeom prst="line">
              <a:avLst/>
            </a:prstGeom>
            <a:noFill/>
            <a:ln w="23813" cap="flat">
              <a:solidFill>
                <a:srgbClr val="EC4233"/>
              </a:solidFill>
              <a:prstDash val="solid"/>
              <a:miter lim="800000"/>
              <a:headEnd/>
              <a:tailEnd/>
            </a:ln>
            <a:extLst>
              <a:ext uri="{909E8E84-426E-40DD-AFC4-6F175D3DCCD1}">
                <a14:hiddenFill xmlns:a14="http://schemas.microsoft.com/office/drawing/2010/main">
                  <a:noFill/>
                </a14:hiddenFill>
              </a:ext>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23" name="Group 122"/>
          <p:cNvGrpSpPr/>
          <p:nvPr/>
        </p:nvGrpSpPr>
        <p:grpSpPr>
          <a:xfrm>
            <a:off x="7164288" y="4760453"/>
            <a:ext cx="625771" cy="614692"/>
            <a:chOff x="639662" y="1051149"/>
            <a:chExt cx="569639" cy="570542"/>
          </a:xfrm>
        </p:grpSpPr>
        <p:sp>
          <p:nvSpPr>
            <p:cNvPr id="124" name="Oval 114"/>
            <p:cNvSpPr>
              <a:spLocks noChangeArrowheads="1"/>
            </p:cNvSpPr>
            <p:nvPr/>
          </p:nvSpPr>
          <p:spPr bwMode="auto">
            <a:xfrm>
              <a:off x="639662" y="1051149"/>
              <a:ext cx="569639" cy="570542"/>
            </a:xfrm>
            <a:prstGeom prst="ellipse">
              <a:avLst/>
            </a:prstGeom>
            <a:solidFill>
              <a:srgbClr val="EC4233"/>
            </a:solidFill>
            <a:ln w="23813" cap="flat">
              <a:noFill/>
              <a:prstDash val="solid"/>
              <a:miter lim="800000"/>
              <a:headEnd/>
              <a:tailEnd/>
            </a:ln>
            <a:extLst/>
          </p:spPr>
          <p:txBody>
            <a:bodyPr vert="horz" wrap="square" lIns="68580" tIns="34290" rIns="68580" bIns="34290" numCol="1" anchor="ctr"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24"/>
            <p:cNvSpPr/>
            <p:nvPr/>
          </p:nvSpPr>
          <p:spPr>
            <a:xfrm>
              <a:off x="763469" y="1157890"/>
              <a:ext cx="322024" cy="357060"/>
            </a:xfrm>
            <a:custGeom>
              <a:avLst/>
              <a:gdLst>
                <a:gd name="connsiteX0" fmla="*/ 567060 w 970852"/>
                <a:gd name="connsiteY0" fmla="*/ 996925 h 1076474"/>
                <a:gd name="connsiteX1" fmla="*/ 485393 w 970852"/>
                <a:gd name="connsiteY1" fmla="*/ 1076474 h 1076474"/>
                <a:gd name="connsiteX2" fmla="*/ 413537 w 970852"/>
                <a:gd name="connsiteY2" fmla="*/ 1008052 h 1076474"/>
                <a:gd name="connsiteX3" fmla="*/ 612721 w 970852"/>
                <a:gd name="connsiteY3" fmla="*/ 883807 h 1076474"/>
                <a:gd name="connsiteX4" fmla="*/ 358904 w 970852"/>
                <a:gd name="connsiteY4" fmla="*/ 906012 h 1076474"/>
                <a:gd name="connsiteX5" fmla="*/ 360875 w 970852"/>
                <a:gd name="connsiteY5" fmla="*/ 928538 h 1076474"/>
                <a:gd name="connsiteX6" fmla="*/ 614691 w 970852"/>
                <a:gd name="connsiteY6" fmla="*/ 906332 h 1076474"/>
                <a:gd name="connsiteX7" fmla="*/ 616485 w 970852"/>
                <a:gd name="connsiteY7" fmla="*/ 791514 h 1076474"/>
                <a:gd name="connsiteX8" fmla="*/ 362668 w 970852"/>
                <a:gd name="connsiteY8" fmla="*/ 813719 h 1076474"/>
                <a:gd name="connsiteX9" fmla="*/ 364639 w 970852"/>
                <a:gd name="connsiteY9" fmla="*/ 836245 h 1076474"/>
                <a:gd name="connsiteX10" fmla="*/ 618455 w 970852"/>
                <a:gd name="connsiteY10" fmla="*/ 814039 h 1076474"/>
                <a:gd name="connsiteX11" fmla="*/ 485122 w 970852"/>
                <a:gd name="connsiteY11" fmla="*/ 565293 h 1076474"/>
                <a:gd name="connsiteX12" fmla="*/ 449525 w 970852"/>
                <a:gd name="connsiteY12" fmla="*/ 600891 h 1076474"/>
                <a:gd name="connsiteX13" fmla="*/ 485122 w 970852"/>
                <a:gd name="connsiteY13" fmla="*/ 636489 h 1076474"/>
                <a:gd name="connsiteX14" fmla="*/ 520720 w 970852"/>
                <a:gd name="connsiteY14" fmla="*/ 600891 h 1076474"/>
                <a:gd name="connsiteX15" fmla="*/ 485122 w 970852"/>
                <a:gd name="connsiteY15" fmla="*/ 565293 h 1076474"/>
                <a:gd name="connsiteX16" fmla="*/ 970852 w 970852"/>
                <a:gd name="connsiteY16" fmla="*/ 456919 h 1076474"/>
                <a:gd name="connsiteX17" fmla="*/ 970729 w 970852"/>
                <a:gd name="connsiteY17" fmla="*/ 510919 h 1076474"/>
                <a:gd name="connsiteX18" fmla="*/ 810395 w 970852"/>
                <a:gd name="connsiteY18" fmla="*/ 511721 h 1076474"/>
                <a:gd name="connsiteX19" fmla="*/ 808918 w 970852"/>
                <a:gd name="connsiteY19" fmla="*/ 457104 h 1076474"/>
                <a:gd name="connsiteX20" fmla="*/ 970852 w 970852"/>
                <a:gd name="connsiteY20" fmla="*/ 456919 h 1076474"/>
                <a:gd name="connsiteX21" fmla="*/ 0 w 970852"/>
                <a:gd name="connsiteY21" fmla="*/ 456797 h 1076474"/>
                <a:gd name="connsiteX22" fmla="*/ 158740 w 970852"/>
                <a:gd name="connsiteY22" fmla="*/ 458008 h 1076474"/>
                <a:gd name="connsiteX23" fmla="*/ 160750 w 970852"/>
                <a:gd name="connsiteY23" fmla="*/ 512924 h 1076474"/>
                <a:gd name="connsiteX24" fmla="*/ 0 w 970852"/>
                <a:gd name="connsiteY24" fmla="*/ 513444 h 1076474"/>
                <a:gd name="connsiteX25" fmla="*/ 488423 w 970852"/>
                <a:gd name="connsiteY25" fmla="*/ 338933 h 1076474"/>
                <a:gd name="connsiteX26" fmla="*/ 418132 w 970852"/>
                <a:gd name="connsiteY26" fmla="*/ 363754 h 1076474"/>
                <a:gd name="connsiteX27" fmla="*/ 382719 w 970852"/>
                <a:gd name="connsiteY27" fmla="*/ 436933 h 1076474"/>
                <a:gd name="connsiteX28" fmla="*/ 441348 w 970852"/>
                <a:gd name="connsiteY28" fmla="*/ 445278 h 1076474"/>
                <a:gd name="connsiteX29" fmla="*/ 483929 w 970852"/>
                <a:gd name="connsiteY29" fmla="*/ 391784 h 1076474"/>
                <a:gd name="connsiteX30" fmla="*/ 508323 w 970852"/>
                <a:gd name="connsiteY30" fmla="*/ 400879 h 1076474"/>
                <a:gd name="connsiteX31" fmla="*/ 518379 w 970852"/>
                <a:gd name="connsiteY31" fmla="*/ 425807 h 1076474"/>
                <a:gd name="connsiteX32" fmla="*/ 513030 w 970852"/>
                <a:gd name="connsiteY32" fmla="*/ 447311 h 1076474"/>
                <a:gd name="connsiteX33" fmla="*/ 493986 w 970852"/>
                <a:gd name="connsiteY33" fmla="*/ 466034 h 1076474"/>
                <a:gd name="connsiteX34" fmla="*/ 461783 w 970852"/>
                <a:gd name="connsiteY34" fmla="*/ 495456 h 1076474"/>
                <a:gd name="connsiteX35" fmla="*/ 455685 w 970852"/>
                <a:gd name="connsiteY35" fmla="*/ 544563 h 1076474"/>
                <a:gd name="connsiteX36" fmla="*/ 455685 w 970852"/>
                <a:gd name="connsiteY36" fmla="*/ 552694 h 1076474"/>
                <a:gd name="connsiteX37" fmla="*/ 510890 w 970852"/>
                <a:gd name="connsiteY37" fmla="*/ 552694 h 1076474"/>
                <a:gd name="connsiteX38" fmla="*/ 515277 w 970852"/>
                <a:gd name="connsiteY38" fmla="*/ 524235 h 1076474"/>
                <a:gd name="connsiteX39" fmla="*/ 540419 w 970852"/>
                <a:gd name="connsiteY39" fmla="*/ 502838 h 1076474"/>
                <a:gd name="connsiteX40" fmla="*/ 588135 w 970852"/>
                <a:gd name="connsiteY40" fmla="*/ 425165 h 1076474"/>
                <a:gd name="connsiteX41" fmla="*/ 559463 w 970852"/>
                <a:gd name="connsiteY41" fmla="*/ 363326 h 1076474"/>
                <a:gd name="connsiteX42" fmla="*/ 488423 w 970852"/>
                <a:gd name="connsiteY42" fmla="*/ 338933 h 1076474"/>
                <a:gd name="connsiteX43" fmla="*/ 486098 w 970852"/>
                <a:gd name="connsiteY43" fmla="*/ 236621 h 1076474"/>
                <a:gd name="connsiteX44" fmla="*/ 743870 w 970852"/>
                <a:gd name="connsiteY44" fmla="*/ 494393 h 1076474"/>
                <a:gd name="connsiteX45" fmla="*/ 630221 w 970852"/>
                <a:gd name="connsiteY45" fmla="*/ 708141 h 1076474"/>
                <a:gd name="connsiteX46" fmla="*/ 624717 w 970852"/>
                <a:gd name="connsiteY46" fmla="*/ 711129 h 1076474"/>
                <a:gd name="connsiteX47" fmla="*/ 624717 w 970852"/>
                <a:gd name="connsiteY47" fmla="*/ 740115 h 1076474"/>
                <a:gd name="connsiteX48" fmla="*/ 652037 w 970852"/>
                <a:gd name="connsiteY48" fmla="*/ 737794 h 1076474"/>
                <a:gd name="connsiteX49" fmla="*/ 663012 w 970852"/>
                <a:gd name="connsiteY49" fmla="*/ 844693 h 1076474"/>
                <a:gd name="connsiteX50" fmla="*/ 643608 w 970852"/>
                <a:gd name="connsiteY50" fmla="*/ 954045 h 1076474"/>
                <a:gd name="connsiteX51" fmla="*/ 331388 w 970852"/>
                <a:gd name="connsiteY51" fmla="*/ 982311 h 1076474"/>
                <a:gd name="connsiteX52" fmla="*/ 327176 w 970852"/>
                <a:gd name="connsiteY52" fmla="*/ 873054 h 1076474"/>
                <a:gd name="connsiteX53" fmla="*/ 324979 w 970852"/>
                <a:gd name="connsiteY53" fmla="*/ 765578 h 1076474"/>
                <a:gd name="connsiteX54" fmla="*/ 353742 w 970852"/>
                <a:gd name="connsiteY54" fmla="*/ 763134 h 1076474"/>
                <a:gd name="connsiteX55" fmla="*/ 353742 w 970852"/>
                <a:gd name="connsiteY55" fmla="*/ 714528 h 1076474"/>
                <a:gd name="connsiteX56" fmla="*/ 341975 w 970852"/>
                <a:gd name="connsiteY56" fmla="*/ 708141 h 1076474"/>
                <a:gd name="connsiteX57" fmla="*/ 228326 w 970852"/>
                <a:gd name="connsiteY57" fmla="*/ 494393 h 1076474"/>
                <a:gd name="connsiteX58" fmla="*/ 486098 w 970852"/>
                <a:gd name="connsiteY58" fmla="*/ 236621 h 1076474"/>
                <a:gd name="connsiteX59" fmla="*/ 891740 w 970852"/>
                <a:gd name="connsiteY59" fmla="*/ 215967 h 1076474"/>
                <a:gd name="connsiteX60" fmla="*/ 922763 w 970852"/>
                <a:gd name="connsiteY60" fmla="*/ 271636 h 1076474"/>
                <a:gd name="connsiteX61" fmla="*/ 779002 w 970852"/>
                <a:gd name="connsiteY61" fmla="*/ 350190 h 1076474"/>
                <a:gd name="connsiteX62" fmla="*/ 747828 w 970852"/>
                <a:gd name="connsiteY62" fmla="*/ 294249 h 1076474"/>
                <a:gd name="connsiteX63" fmla="*/ 891740 w 970852"/>
                <a:gd name="connsiteY63" fmla="*/ 215967 h 1076474"/>
                <a:gd name="connsiteX64" fmla="*/ 81228 w 970852"/>
                <a:gd name="connsiteY64" fmla="*/ 213124 h 1076474"/>
                <a:gd name="connsiteX65" fmla="*/ 214248 w 970852"/>
                <a:gd name="connsiteY65" fmla="*/ 289529 h 1076474"/>
                <a:gd name="connsiteX66" fmla="*/ 180468 w 970852"/>
                <a:gd name="connsiteY66" fmla="*/ 337713 h 1076474"/>
                <a:gd name="connsiteX67" fmla="*/ 50137 w 970852"/>
                <a:gd name="connsiteY67" fmla="*/ 266124 h 1076474"/>
                <a:gd name="connsiteX68" fmla="*/ 700284 w 970852"/>
                <a:gd name="connsiteY68" fmla="*/ 50536 h 1076474"/>
                <a:gd name="connsiteX69" fmla="*/ 755557 w 970852"/>
                <a:gd name="connsiteY69" fmla="*/ 82259 h 1076474"/>
                <a:gd name="connsiteX70" fmla="*/ 672831 w 970852"/>
                <a:gd name="connsiteY70" fmla="*/ 223661 h 1076474"/>
                <a:gd name="connsiteX71" fmla="*/ 617288 w 970852"/>
                <a:gd name="connsiteY71" fmla="*/ 191783 h 1076474"/>
                <a:gd name="connsiteX72" fmla="*/ 700284 w 970852"/>
                <a:gd name="connsiteY72" fmla="*/ 50536 h 1076474"/>
                <a:gd name="connsiteX73" fmla="*/ 267111 w 970852"/>
                <a:gd name="connsiteY73" fmla="*/ 49440 h 1076474"/>
                <a:gd name="connsiteX74" fmla="*/ 349941 w 970852"/>
                <a:gd name="connsiteY74" fmla="*/ 190780 h 1076474"/>
                <a:gd name="connsiteX75" fmla="*/ 296920 w 970852"/>
                <a:gd name="connsiteY75" fmla="*/ 222426 h 1076474"/>
                <a:gd name="connsiteX76" fmla="*/ 214348 w 970852"/>
                <a:gd name="connsiteY76" fmla="*/ 80932 h 1076474"/>
                <a:gd name="connsiteX77" fmla="*/ 458414 w 970852"/>
                <a:gd name="connsiteY77" fmla="*/ 0 h 1076474"/>
                <a:gd name="connsiteX78" fmla="*/ 522401 w 970852"/>
                <a:gd name="connsiteY78" fmla="*/ 0 h 1076474"/>
                <a:gd name="connsiteX79" fmla="*/ 521087 w 970852"/>
                <a:gd name="connsiteY79" fmla="*/ 163817 h 1076474"/>
                <a:gd name="connsiteX80" fmla="*/ 459340 w 970852"/>
                <a:gd name="connsiteY80" fmla="*/ 163817 h 1076474"/>
                <a:gd name="connsiteX81" fmla="*/ 458414 w 970852"/>
                <a:gd name="connsiteY81" fmla="*/ 0 h 107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Lst>
              <a:rect l="l" t="t" r="r" b="b"/>
              <a:pathLst>
                <a:path w="970852" h="1076474">
                  <a:moveTo>
                    <a:pt x="567060" y="996925"/>
                  </a:moveTo>
                  <a:cubicBezTo>
                    <a:pt x="554278" y="1049184"/>
                    <a:pt x="547145" y="1075073"/>
                    <a:pt x="485393" y="1076474"/>
                  </a:cubicBezTo>
                  <a:cubicBezTo>
                    <a:pt x="433816" y="1067479"/>
                    <a:pt x="423676" y="1045301"/>
                    <a:pt x="413537" y="1008052"/>
                  </a:cubicBezTo>
                  <a:close/>
                  <a:moveTo>
                    <a:pt x="612721" y="883807"/>
                  </a:moveTo>
                  <a:lnTo>
                    <a:pt x="358904" y="906012"/>
                  </a:lnTo>
                  <a:lnTo>
                    <a:pt x="360875" y="928538"/>
                  </a:lnTo>
                  <a:lnTo>
                    <a:pt x="614691" y="906332"/>
                  </a:lnTo>
                  <a:close/>
                  <a:moveTo>
                    <a:pt x="616485" y="791514"/>
                  </a:moveTo>
                  <a:lnTo>
                    <a:pt x="362668" y="813719"/>
                  </a:lnTo>
                  <a:lnTo>
                    <a:pt x="364639" y="836245"/>
                  </a:lnTo>
                  <a:lnTo>
                    <a:pt x="618455" y="814039"/>
                  </a:lnTo>
                  <a:close/>
                  <a:moveTo>
                    <a:pt x="485122" y="565293"/>
                  </a:moveTo>
                  <a:cubicBezTo>
                    <a:pt x="465462" y="565293"/>
                    <a:pt x="449525" y="581231"/>
                    <a:pt x="449525" y="600891"/>
                  </a:cubicBezTo>
                  <a:cubicBezTo>
                    <a:pt x="449525" y="620551"/>
                    <a:pt x="465462" y="636489"/>
                    <a:pt x="485122" y="636489"/>
                  </a:cubicBezTo>
                  <a:cubicBezTo>
                    <a:pt x="504782" y="636489"/>
                    <a:pt x="520720" y="620551"/>
                    <a:pt x="520720" y="600891"/>
                  </a:cubicBezTo>
                  <a:cubicBezTo>
                    <a:pt x="520720" y="581231"/>
                    <a:pt x="504782" y="565293"/>
                    <a:pt x="485122" y="565293"/>
                  </a:cubicBezTo>
                  <a:close/>
                  <a:moveTo>
                    <a:pt x="970852" y="456919"/>
                  </a:moveTo>
                  <a:lnTo>
                    <a:pt x="970729" y="510919"/>
                  </a:lnTo>
                  <a:cubicBezTo>
                    <a:pt x="918006" y="510517"/>
                    <a:pt x="863118" y="512122"/>
                    <a:pt x="810395" y="511721"/>
                  </a:cubicBezTo>
                  <a:cubicBezTo>
                    <a:pt x="806577" y="476146"/>
                    <a:pt x="809748" y="478229"/>
                    <a:pt x="808918" y="457104"/>
                  </a:cubicBezTo>
                  <a:cubicBezTo>
                    <a:pt x="861013" y="457597"/>
                    <a:pt x="918758" y="456426"/>
                    <a:pt x="970852" y="456919"/>
                  </a:cubicBezTo>
                  <a:close/>
                  <a:moveTo>
                    <a:pt x="0" y="456797"/>
                  </a:moveTo>
                  <a:cubicBezTo>
                    <a:pt x="52723" y="457200"/>
                    <a:pt x="106018" y="457604"/>
                    <a:pt x="158740" y="458008"/>
                  </a:cubicBezTo>
                  <a:cubicBezTo>
                    <a:pt x="161612" y="484663"/>
                    <a:pt x="158858" y="491686"/>
                    <a:pt x="160750" y="512924"/>
                  </a:cubicBezTo>
                  <a:cubicBezTo>
                    <a:pt x="108656" y="512428"/>
                    <a:pt x="52094" y="513940"/>
                    <a:pt x="0" y="513444"/>
                  </a:cubicBezTo>
                  <a:close/>
                  <a:moveTo>
                    <a:pt x="488423" y="338933"/>
                  </a:moveTo>
                  <a:cubicBezTo>
                    <a:pt x="460749" y="338933"/>
                    <a:pt x="437319" y="347206"/>
                    <a:pt x="418132" y="363754"/>
                  </a:cubicBezTo>
                  <a:cubicBezTo>
                    <a:pt x="398946" y="380301"/>
                    <a:pt x="387141" y="404694"/>
                    <a:pt x="382719" y="436933"/>
                  </a:cubicBezTo>
                  <a:lnTo>
                    <a:pt x="441348" y="445278"/>
                  </a:lnTo>
                  <a:cubicBezTo>
                    <a:pt x="444487" y="409616"/>
                    <a:pt x="458680" y="391784"/>
                    <a:pt x="483929" y="391784"/>
                  </a:cubicBezTo>
                  <a:cubicBezTo>
                    <a:pt x="493487" y="391784"/>
                    <a:pt x="501618" y="394816"/>
                    <a:pt x="508323" y="400879"/>
                  </a:cubicBezTo>
                  <a:cubicBezTo>
                    <a:pt x="515027" y="406941"/>
                    <a:pt x="518379" y="415250"/>
                    <a:pt x="518379" y="425807"/>
                  </a:cubicBezTo>
                  <a:cubicBezTo>
                    <a:pt x="518379" y="434366"/>
                    <a:pt x="516596" y="441534"/>
                    <a:pt x="513030" y="447311"/>
                  </a:cubicBezTo>
                  <a:cubicBezTo>
                    <a:pt x="509464" y="453088"/>
                    <a:pt x="503116" y="459329"/>
                    <a:pt x="493986" y="466034"/>
                  </a:cubicBezTo>
                  <a:cubicBezTo>
                    <a:pt x="476583" y="478873"/>
                    <a:pt x="465848" y="488680"/>
                    <a:pt x="461783" y="495456"/>
                  </a:cubicBezTo>
                  <a:cubicBezTo>
                    <a:pt x="457718" y="502231"/>
                    <a:pt x="455685" y="518601"/>
                    <a:pt x="455685" y="544563"/>
                  </a:cubicBezTo>
                  <a:lnTo>
                    <a:pt x="455685" y="552694"/>
                  </a:lnTo>
                  <a:lnTo>
                    <a:pt x="510890" y="552694"/>
                  </a:lnTo>
                  <a:cubicBezTo>
                    <a:pt x="510890" y="538857"/>
                    <a:pt x="512352" y="529371"/>
                    <a:pt x="515277" y="524235"/>
                  </a:cubicBezTo>
                  <a:cubicBezTo>
                    <a:pt x="518201" y="519100"/>
                    <a:pt x="526582" y="511967"/>
                    <a:pt x="540419" y="502838"/>
                  </a:cubicBezTo>
                  <a:cubicBezTo>
                    <a:pt x="572230" y="482011"/>
                    <a:pt x="588135" y="456120"/>
                    <a:pt x="588135" y="425165"/>
                  </a:cubicBezTo>
                  <a:cubicBezTo>
                    <a:pt x="588135" y="400201"/>
                    <a:pt x="578578" y="379588"/>
                    <a:pt x="559463" y="363326"/>
                  </a:cubicBezTo>
                  <a:cubicBezTo>
                    <a:pt x="540348" y="347064"/>
                    <a:pt x="516668" y="338933"/>
                    <a:pt x="488423" y="338933"/>
                  </a:cubicBezTo>
                  <a:close/>
                  <a:moveTo>
                    <a:pt x="486098" y="236621"/>
                  </a:moveTo>
                  <a:cubicBezTo>
                    <a:pt x="628462" y="236621"/>
                    <a:pt x="743870" y="352029"/>
                    <a:pt x="743870" y="494393"/>
                  </a:cubicBezTo>
                  <a:cubicBezTo>
                    <a:pt x="743870" y="583370"/>
                    <a:pt x="698789" y="661818"/>
                    <a:pt x="630221" y="708141"/>
                  </a:cubicBezTo>
                  <a:lnTo>
                    <a:pt x="624717" y="711129"/>
                  </a:lnTo>
                  <a:lnTo>
                    <a:pt x="624717" y="740115"/>
                  </a:lnTo>
                  <a:lnTo>
                    <a:pt x="652037" y="737794"/>
                  </a:lnTo>
                  <a:cubicBezTo>
                    <a:pt x="678296" y="760243"/>
                    <a:pt x="697022" y="814710"/>
                    <a:pt x="663012" y="844693"/>
                  </a:cubicBezTo>
                  <a:cubicBezTo>
                    <a:pt x="694212" y="883028"/>
                    <a:pt x="683980" y="945850"/>
                    <a:pt x="643608" y="954045"/>
                  </a:cubicBezTo>
                  <a:lnTo>
                    <a:pt x="331388" y="982311"/>
                  </a:lnTo>
                  <a:cubicBezTo>
                    <a:pt x="308009" y="955310"/>
                    <a:pt x="292166" y="898170"/>
                    <a:pt x="327176" y="873054"/>
                  </a:cubicBezTo>
                  <a:cubicBezTo>
                    <a:pt x="296308" y="840996"/>
                    <a:pt x="308762" y="795753"/>
                    <a:pt x="324979" y="765578"/>
                  </a:cubicBezTo>
                  <a:lnTo>
                    <a:pt x="353742" y="763134"/>
                  </a:lnTo>
                  <a:lnTo>
                    <a:pt x="353742" y="714528"/>
                  </a:lnTo>
                  <a:lnTo>
                    <a:pt x="341975" y="708141"/>
                  </a:lnTo>
                  <a:cubicBezTo>
                    <a:pt x="273407" y="661818"/>
                    <a:pt x="228326" y="583370"/>
                    <a:pt x="228326" y="494393"/>
                  </a:cubicBezTo>
                  <a:cubicBezTo>
                    <a:pt x="228326" y="352029"/>
                    <a:pt x="343734" y="236621"/>
                    <a:pt x="486098" y="236621"/>
                  </a:cubicBezTo>
                  <a:close/>
                  <a:moveTo>
                    <a:pt x="891740" y="215967"/>
                  </a:moveTo>
                  <a:lnTo>
                    <a:pt x="922763" y="271636"/>
                  </a:lnTo>
                  <a:cubicBezTo>
                    <a:pt x="876488" y="296904"/>
                    <a:pt x="825277" y="324922"/>
                    <a:pt x="779002" y="350190"/>
                  </a:cubicBezTo>
                  <a:cubicBezTo>
                    <a:pt x="763551" y="317931"/>
                    <a:pt x="761111" y="314199"/>
                    <a:pt x="747828" y="294249"/>
                  </a:cubicBezTo>
                  <a:cubicBezTo>
                    <a:pt x="793605" y="269377"/>
                    <a:pt x="845963" y="240838"/>
                    <a:pt x="891740" y="215967"/>
                  </a:cubicBezTo>
                  <a:close/>
                  <a:moveTo>
                    <a:pt x="81228" y="213124"/>
                  </a:moveTo>
                  <a:cubicBezTo>
                    <a:pt x="126482" y="240179"/>
                    <a:pt x="168993" y="262475"/>
                    <a:pt x="214248" y="289529"/>
                  </a:cubicBezTo>
                  <a:cubicBezTo>
                    <a:pt x="194928" y="320641"/>
                    <a:pt x="193030" y="321965"/>
                    <a:pt x="180468" y="337713"/>
                  </a:cubicBezTo>
                  <a:cubicBezTo>
                    <a:pt x="135806" y="310890"/>
                    <a:pt x="94799" y="292947"/>
                    <a:pt x="50137" y="266124"/>
                  </a:cubicBezTo>
                  <a:close/>
                  <a:moveTo>
                    <a:pt x="700284" y="50536"/>
                  </a:moveTo>
                  <a:cubicBezTo>
                    <a:pt x="726739" y="67134"/>
                    <a:pt x="737132" y="71686"/>
                    <a:pt x="755557" y="82259"/>
                  </a:cubicBezTo>
                  <a:cubicBezTo>
                    <a:pt x="728919" y="127760"/>
                    <a:pt x="699469" y="178160"/>
                    <a:pt x="672831" y="223661"/>
                  </a:cubicBezTo>
                  <a:cubicBezTo>
                    <a:pt x="638951" y="203977"/>
                    <a:pt x="636945" y="206051"/>
                    <a:pt x="617288" y="191783"/>
                  </a:cubicBezTo>
                  <a:cubicBezTo>
                    <a:pt x="643703" y="146879"/>
                    <a:pt x="673868" y="95440"/>
                    <a:pt x="700284" y="50536"/>
                  </a:cubicBezTo>
                  <a:close/>
                  <a:moveTo>
                    <a:pt x="267111" y="49440"/>
                  </a:moveTo>
                  <a:cubicBezTo>
                    <a:pt x="293756" y="94937"/>
                    <a:pt x="323296" y="145284"/>
                    <a:pt x="349941" y="190780"/>
                  </a:cubicBezTo>
                  <a:cubicBezTo>
                    <a:pt x="321791" y="211605"/>
                    <a:pt x="320809" y="211534"/>
                    <a:pt x="296920" y="222426"/>
                  </a:cubicBezTo>
                  <a:cubicBezTo>
                    <a:pt x="270684" y="177418"/>
                    <a:pt x="240585" y="125940"/>
                    <a:pt x="214348" y="80932"/>
                  </a:cubicBezTo>
                  <a:close/>
                  <a:moveTo>
                    <a:pt x="458414" y="0"/>
                  </a:moveTo>
                  <a:lnTo>
                    <a:pt x="522401" y="0"/>
                  </a:lnTo>
                  <a:cubicBezTo>
                    <a:pt x="521963" y="52722"/>
                    <a:pt x="521525" y="111095"/>
                    <a:pt x="521087" y="163817"/>
                  </a:cubicBezTo>
                  <a:cubicBezTo>
                    <a:pt x="484235" y="163255"/>
                    <a:pt x="489451" y="162691"/>
                    <a:pt x="459340" y="163817"/>
                  </a:cubicBezTo>
                  <a:cubicBezTo>
                    <a:pt x="459878" y="111723"/>
                    <a:pt x="457875" y="52094"/>
                    <a:pt x="458414" y="0"/>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grpSp>
      <p:sp>
        <p:nvSpPr>
          <p:cNvPr id="141" name="Freeform 140"/>
          <p:cNvSpPr/>
          <p:nvPr/>
        </p:nvSpPr>
        <p:spPr>
          <a:xfrm>
            <a:off x="4791126" y="4725144"/>
            <a:ext cx="212922" cy="288855"/>
          </a:xfrm>
          <a:custGeom>
            <a:avLst/>
            <a:gdLst>
              <a:gd name="connsiteX0" fmla="*/ 0 w 671220"/>
              <a:gd name="connsiteY0" fmla="*/ 859669 h 910593"/>
              <a:gd name="connsiteX1" fmla="*/ 91308 w 671220"/>
              <a:gd name="connsiteY1" fmla="*/ 897769 h 910593"/>
              <a:gd name="connsiteX2" fmla="*/ 86142 w 671220"/>
              <a:gd name="connsiteY2" fmla="*/ 901904 h 910593"/>
              <a:gd name="connsiteX3" fmla="*/ 36336 w 671220"/>
              <a:gd name="connsiteY3" fmla="*/ 906407 h 910593"/>
              <a:gd name="connsiteX4" fmla="*/ 31771 w 671220"/>
              <a:gd name="connsiteY4" fmla="*/ 904485 h 910593"/>
              <a:gd name="connsiteX5" fmla="*/ 3121 w 671220"/>
              <a:gd name="connsiteY5" fmla="*/ 875499 h 910593"/>
              <a:gd name="connsiteX6" fmla="*/ 81543 w 671220"/>
              <a:gd name="connsiteY6" fmla="*/ 732866 h 910593"/>
              <a:gd name="connsiteX7" fmla="*/ 102269 w 671220"/>
              <a:gd name="connsiteY7" fmla="*/ 737052 h 910593"/>
              <a:gd name="connsiteX8" fmla="*/ 106834 w 671220"/>
              <a:gd name="connsiteY8" fmla="*/ 738974 h 910593"/>
              <a:gd name="connsiteX9" fmla="*/ 135247 w 671220"/>
              <a:gd name="connsiteY9" fmla="*/ 808715 h 910593"/>
              <a:gd name="connsiteX10" fmla="*/ 106077 w 671220"/>
              <a:gd name="connsiteY10" fmla="*/ 877994 h 910593"/>
              <a:gd name="connsiteX11" fmla="*/ 101977 w 671220"/>
              <a:gd name="connsiteY11" fmla="*/ 884015 h 910593"/>
              <a:gd name="connsiteX12" fmla="*/ 1147 w 671220"/>
              <a:gd name="connsiteY12" fmla="*/ 841942 h 910593"/>
              <a:gd name="connsiteX13" fmla="*/ 3359 w 671220"/>
              <a:gd name="connsiteY13" fmla="*/ 834744 h 910593"/>
              <a:gd name="connsiteX14" fmla="*/ 32529 w 671220"/>
              <a:gd name="connsiteY14" fmla="*/ 765465 h 910593"/>
              <a:gd name="connsiteX15" fmla="*/ 81543 w 671220"/>
              <a:gd name="connsiteY15" fmla="*/ 732866 h 910593"/>
              <a:gd name="connsiteX16" fmla="*/ 517201 w 671220"/>
              <a:gd name="connsiteY16" fmla="*/ 533623 h 910593"/>
              <a:gd name="connsiteX17" fmla="*/ 512591 w 671220"/>
              <a:gd name="connsiteY17" fmla="*/ 538233 h 910593"/>
              <a:gd name="connsiteX18" fmla="*/ 512591 w 671220"/>
              <a:gd name="connsiteY18" fmla="*/ 556672 h 910593"/>
              <a:gd name="connsiteX19" fmla="*/ 517201 w 671220"/>
              <a:gd name="connsiteY19" fmla="*/ 561281 h 910593"/>
              <a:gd name="connsiteX20" fmla="*/ 630900 w 671220"/>
              <a:gd name="connsiteY20" fmla="*/ 561281 h 910593"/>
              <a:gd name="connsiteX21" fmla="*/ 635510 w 671220"/>
              <a:gd name="connsiteY21" fmla="*/ 556672 h 910593"/>
              <a:gd name="connsiteX22" fmla="*/ 635510 w 671220"/>
              <a:gd name="connsiteY22" fmla="*/ 538233 h 910593"/>
              <a:gd name="connsiteX23" fmla="*/ 630900 w 671220"/>
              <a:gd name="connsiteY23" fmla="*/ 533623 h 910593"/>
              <a:gd name="connsiteX24" fmla="*/ 517201 w 671220"/>
              <a:gd name="connsiteY24" fmla="*/ 457944 h 910593"/>
              <a:gd name="connsiteX25" fmla="*/ 512591 w 671220"/>
              <a:gd name="connsiteY25" fmla="*/ 462554 h 910593"/>
              <a:gd name="connsiteX26" fmla="*/ 512591 w 671220"/>
              <a:gd name="connsiteY26" fmla="*/ 480993 h 910593"/>
              <a:gd name="connsiteX27" fmla="*/ 517201 w 671220"/>
              <a:gd name="connsiteY27" fmla="*/ 485603 h 910593"/>
              <a:gd name="connsiteX28" fmla="*/ 630900 w 671220"/>
              <a:gd name="connsiteY28" fmla="*/ 485603 h 910593"/>
              <a:gd name="connsiteX29" fmla="*/ 635510 w 671220"/>
              <a:gd name="connsiteY29" fmla="*/ 480993 h 910593"/>
              <a:gd name="connsiteX30" fmla="*/ 635510 w 671220"/>
              <a:gd name="connsiteY30" fmla="*/ 462554 h 910593"/>
              <a:gd name="connsiteX31" fmla="*/ 630900 w 671220"/>
              <a:gd name="connsiteY31" fmla="*/ 457944 h 910593"/>
              <a:gd name="connsiteX32" fmla="*/ 272472 w 671220"/>
              <a:gd name="connsiteY32" fmla="*/ 423052 h 910593"/>
              <a:gd name="connsiteX33" fmla="*/ 276649 w 671220"/>
              <a:gd name="connsiteY33" fmla="*/ 424698 h 910593"/>
              <a:gd name="connsiteX34" fmla="*/ 293528 w 671220"/>
              <a:gd name="connsiteY34" fmla="*/ 440998 h 910593"/>
              <a:gd name="connsiteX35" fmla="*/ 293673 w 671220"/>
              <a:gd name="connsiteY35" fmla="*/ 449293 h 910593"/>
              <a:gd name="connsiteX36" fmla="*/ 200587 w 671220"/>
              <a:gd name="connsiteY36" fmla="*/ 545686 h 910593"/>
              <a:gd name="connsiteX37" fmla="*/ 200360 w 671220"/>
              <a:gd name="connsiteY37" fmla="*/ 546235 h 910593"/>
              <a:gd name="connsiteX38" fmla="*/ 196212 w 671220"/>
              <a:gd name="connsiteY38" fmla="*/ 547954 h 910593"/>
              <a:gd name="connsiteX39" fmla="*/ 172747 w 671220"/>
              <a:gd name="connsiteY39" fmla="*/ 547954 h 910593"/>
              <a:gd name="connsiteX40" fmla="*/ 166881 w 671220"/>
              <a:gd name="connsiteY40" fmla="*/ 542087 h 910593"/>
              <a:gd name="connsiteX41" fmla="*/ 166880 w 671220"/>
              <a:gd name="connsiteY41" fmla="*/ 461813 h 910593"/>
              <a:gd name="connsiteX42" fmla="*/ 172747 w 671220"/>
              <a:gd name="connsiteY42" fmla="*/ 455947 h 910593"/>
              <a:gd name="connsiteX43" fmla="*/ 196212 w 671220"/>
              <a:gd name="connsiteY43" fmla="*/ 455947 h 910593"/>
              <a:gd name="connsiteX44" fmla="*/ 202078 w 671220"/>
              <a:gd name="connsiteY44" fmla="*/ 461813 h 910593"/>
              <a:gd name="connsiteX45" fmla="*/ 202078 w 671220"/>
              <a:gd name="connsiteY45" fmla="*/ 493473 h 910593"/>
              <a:gd name="connsiteX46" fmla="*/ 268354 w 671220"/>
              <a:gd name="connsiteY46" fmla="*/ 424842 h 910593"/>
              <a:gd name="connsiteX47" fmla="*/ 272472 w 671220"/>
              <a:gd name="connsiteY47" fmla="*/ 423052 h 910593"/>
              <a:gd name="connsiteX48" fmla="*/ 517201 w 671220"/>
              <a:gd name="connsiteY48" fmla="*/ 382266 h 910593"/>
              <a:gd name="connsiteX49" fmla="*/ 512591 w 671220"/>
              <a:gd name="connsiteY49" fmla="*/ 386875 h 910593"/>
              <a:gd name="connsiteX50" fmla="*/ 512591 w 671220"/>
              <a:gd name="connsiteY50" fmla="*/ 405314 h 910593"/>
              <a:gd name="connsiteX51" fmla="*/ 517201 w 671220"/>
              <a:gd name="connsiteY51" fmla="*/ 409924 h 910593"/>
              <a:gd name="connsiteX52" fmla="*/ 630900 w 671220"/>
              <a:gd name="connsiteY52" fmla="*/ 409924 h 910593"/>
              <a:gd name="connsiteX53" fmla="*/ 635510 w 671220"/>
              <a:gd name="connsiteY53" fmla="*/ 405314 h 910593"/>
              <a:gd name="connsiteX54" fmla="*/ 635510 w 671220"/>
              <a:gd name="connsiteY54" fmla="*/ 386875 h 910593"/>
              <a:gd name="connsiteX55" fmla="*/ 630900 w 671220"/>
              <a:gd name="connsiteY55" fmla="*/ 382266 h 910593"/>
              <a:gd name="connsiteX56" fmla="*/ 224580 w 671220"/>
              <a:gd name="connsiteY56" fmla="*/ 343640 h 910593"/>
              <a:gd name="connsiteX57" fmla="*/ 79131 w 671220"/>
              <a:gd name="connsiteY57" fmla="*/ 489089 h 910593"/>
              <a:gd name="connsiteX58" fmla="*/ 224580 w 671220"/>
              <a:gd name="connsiteY58" fmla="*/ 634537 h 910593"/>
              <a:gd name="connsiteX59" fmla="*/ 370029 w 671220"/>
              <a:gd name="connsiteY59" fmla="*/ 489089 h 910593"/>
              <a:gd name="connsiteX60" fmla="*/ 224580 w 671220"/>
              <a:gd name="connsiteY60" fmla="*/ 343640 h 910593"/>
              <a:gd name="connsiteX61" fmla="*/ 517201 w 671220"/>
              <a:gd name="connsiteY61" fmla="*/ 306587 h 910593"/>
              <a:gd name="connsiteX62" fmla="*/ 512591 w 671220"/>
              <a:gd name="connsiteY62" fmla="*/ 311197 h 910593"/>
              <a:gd name="connsiteX63" fmla="*/ 512591 w 671220"/>
              <a:gd name="connsiteY63" fmla="*/ 329636 h 910593"/>
              <a:gd name="connsiteX64" fmla="*/ 517201 w 671220"/>
              <a:gd name="connsiteY64" fmla="*/ 334246 h 910593"/>
              <a:gd name="connsiteX65" fmla="*/ 630900 w 671220"/>
              <a:gd name="connsiteY65" fmla="*/ 334246 h 910593"/>
              <a:gd name="connsiteX66" fmla="*/ 635510 w 671220"/>
              <a:gd name="connsiteY66" fmla="*/ 329636 h 910593"/>
              <a:gd name="connsiteX67" fmla="*/ 635510 w 671220"/>
              <a:gd name="connsiteY67" fmla="*/ 311197 h 910593"/>
              <a:gd name="connsiteX68" fmla="*/ 630900 w 671220"/>
              <a:gd name="connsiteY68" fmla="*/ 306587 h 910593"/>
              <a:gd name="connsiteX69" fmla="*/ 224580 w 671220"/>
              <a:gd name="connsiteY69" fmla="*/ 275407 h 910593"/>
              <a:gd name="connsiteX70" fmla="*/ 438262 w 671220"/>
              <a:gd name="connsiteY70" fmla="*/ 489089 h 910593"/>
              <a:gd name="connsiteX71" fmla="*/ 224580 w 671220"/>
              <a:gd name="connsiteY71" fmla="*/ 702770 h 910593"/>
              <a:gd name="connsiteX72" fmla="*/ 181516 w 671220"/>
              <a:gd name="connsiteY72" fmla="*/ 698429 h 910593"/>
              <a:gd name="connsiteX73" fmla="*/ 171647 w 671220"/>
              <a:gd name="connsiteY73" fmla="*/ 695891 h 910593"/>
              <a:gd name="connsiteX74" fmla="*/ 145365 w 671220"/>
              <a:gd name="connsiteY74" fmla="*/ 755111 h 910593"/>
              <a:gd name="connsiteX75" fmla="*/ 140775 w 671220"/>
              <a:gd name="connsiteY75" fmla="*/ 746345 h 910593"/>
              <a:gd name="connsiteX76" fmla="*/ 116865 w 671220"/>
              <a:gd name="connsiteY76" fmla="*/ 726411 h 910593"/>
              <a:gd name="connsiteX77" fmla="*/ 112299 w 671220"/>
              <a:gd name="connsiteY77" fmla="*/ 724489 h 910593"/>
              <a:gd name="connsiteX78" fmla="*/ 91573 w 671220"/>
              <a:gd name="connsiteY78" fmla="*/ 720302 h 910593"/>
              <a:gd name="connsiteX79" fmla="*/ 81118 w 671220"/>
              <a:gd name="connsiteY79" fmla="*/ 722364 h 910593"/>
              <a:gd name="connsiteX80" fmla="*/ 105818 w 671220"/>
              <a:gd name="connsiteY80" fmla="*/ 666708 h 910593"/>
              <a:gd name="connsiteX81" fmla="*/ 105108 w 671220"/>
              <a:gd name="connsiteY81" fmla="*/ 666277 h 910593"/>
              <a:gd name="connsiteX82" fmla="*/ 10898 w 671220"/>
              <a:gd name="connsiteY82" fmla="*/ 489089 h 910593"/>
              <a:gd name="connsiteX83" fmla="*/ 224580 w 671220"/>
              <a:gd name="connsiteY83" fmla="*/ 275407 h 910593"/>
              <a:gd name="connsiteX84" fmla="*/ 513521 w 671220"/>
              <a:gd name="connsiteY84" fmla="*/ 72182 h 910593"/>
              <a:gd name="connsiteX85" fmla="*/ 527289 w 671220"/>
              <a:gd name="connsiteY85" fmla="*/ 72182 h 910593"/>
              <a:gd name="connsiteX86" fmla="*/ 537062 w 671220"/>
              <a:gd name="connsiteY86" fmla="*/ 72825 h 910593"/>
              <a:gd name="connsiteX87" fmla="*/ 546098 w 671220"/>
              <a:gd name="connsiteY87" fmla="*/ 75925 h 910593"/>
              <a:gd name="connsiteX88" fmla="*/ 553351 w 671220"/>
              <a:gd name="connsiteY88" fmla="*/ 83527 h 910593"/>
              <a:gd name="connsiteX89" fmla="*/ 556301 w 671220"/>
              <a:gd name="connsiteY89" fmla="*/ 96627 h 910593"/>
              <a:gd name="connsiteX90" fmla="*/ 554580 w 671220"/>
              <a:gd name="connsiteY90" fmla="*/ 107447 h 910593"/>
              <a:gd name="connsiteX91" fmla="*/ 549540 w 671220"/>
              <a:gd name="connsiteY91" fmla="*/ 115985 h 910593"/>
              <a:gd name="connsiteX92" fmla="*/ 540996 w 671220"/>
              <a:gd name="connsiteY92" fmla="*/ 121541 h 910593"/>
              <a:gd name="connsiteX93" fmla="*/ 528027 w 671220"/>
              <a:gd name="connsiteY93" fmla="*/ 123529 h 910593"/>
              <a:gd name="connsiteX94" fmla="*/ 513521 w 671220"/>
              <a:gd name="connsiteY94" fmla="*/ 123529 h 910593"/>
              <a:gd name="connsiteX95" fmla="*/ 492131 w 671220"/>
              <a:gd name="connsiteY95" fmla="*/ 48438 h 910593"/>
              <a:gd name="connsiteX96" fmla="*/ 484202 w 671220"/>
              <a:gd name="connsiteY96" fmla="*/ 51187 h 910593"/>
              <a:gd name="connsiteX97" fmla="*/ 481190 w 671220"/>
              <a:gd name="connsiteY97" fmla="*/ 59433 h 910593"/>
              <a:gd name="connsiteX98" fmla="*/ 481190 w 671220"/>
              <a:gd name="connsiteY98" fmla="*/ 195579 h 910593"/>
              <a:gd name="connsiteX99" fmla="*/ 481928 w 671220"/>
              <a:gd name="connsiteY99" fmla="*/ 197685 h 910593"/>
              <a:gd name="connsiteX100" fmla="*/ 484509 w 671220"/>
              <a:gd name="connsiteY100" fmla="*/ 199205 h 910593"/>
              <a:gd name="connsiteX101" fmla="*/ 489488 w 671220"/>
              <a:gd name="connsiteY101" fmla="*/ 200141 h 910593"/>
              <a:gd name="connsiteX102" fmla="*/ 497294 w 671220"/>
              <a:gd name="connsiteY102" fmla="*/ 200492 h 910593"/>
              <a:gd name="connsiteX103" fmla="*/ 505162 w 671220"/>
              <a:gd name="connsiteY103" fmla="*/ 200141 h 910593"/>
              <a:gd name="connsiteX104" fmla="*/ 510079 w 671220"/>
              <a:gd name="connsiteY104" fmla="*/ 199205 h 910593"/>
              <a:gd name="connsiteX105" fmla="*/ 512722 w 671220"/>
              <a:gd name="connsiteY105" fmla="*/ 197685 h 910593"/>
              <a:gd name="connsiteX106" fmla="*/ 513521 w 671220"/>
              <a:gd name="connsiteY106" fmla="*/ 195579 h 910593"/>
              <a:gd name="connsiteX107" fmla="*/ 513521 w 671220"/>
              <a:gd name="connsiteY107" fmla="*/ 147273 h 910593"/>
              <a:gd name="connsiteX108" fmla="*/ 526798 w 671220"/>
              <a:gd name="connsiteY108" fmla="*/ 147273 h 910593"/>
              <a:gd name="connsiteX109" fmla="*/ 554150 w 671220"/>
              <a:gd name="connsiteY109" fmla="*/ 143764 h 910593"/>
              <a:gd name="connsiteX110" fmla="*/ 573757 w 671220"/>
              <a:gd name="connsiteY110" fmla="*/ 133530 h 910593"/>
              <a:gd name="connsiteX111" fmla="*/ 585928 w 671220"/>
              <a:gd name="connsiteY111" fmla="*/ 116979 h 910593"/>
              <a:gd name="connsiteX112" fmla="*/ 590107 w 671220"/>
              <a:gd name="connsiteY112" fmla="*/ 94405 h 910593"/>
              <a:gd name="connsiteX113" fmla="*/ 587403 w 671220"/>
              <a:gd name="connsiteY113" fmla="*/ 77738 h 910593"/>
              <a:gd name="connsiteX114" fmla="*/ 579535 w 671220"/>
              <a:gd name="connsiteY114" fmla="*/ 64755 h 910593"/>
              <a:gd name="connsiteX115" fmla="*/ 567058 w 671220"/>
              <a:gd name="connsiteY115" fmla="*/ 55573 h 910593"/>
              <a:gd name="connsiteX116" fmla="*/ 552613 w 671220"/>
              <a:gd name="connsiteY116" fmla="*/ 50602 h 910593"/>
              <a:gd name="connsiteX117" fmla="*/ 540382 w 671220"/>
              <a:gd name="connsiteY117" fmla="*/ 48847 h 910593"/>
              <a:gd name="connsiteX118" fmla="*/ 529625 w 671220"/>
              <a:gd name="connsiteY118" fmla="*/ 48438 h 910593"/>
              <a:gd name="connsiteX119" fmla="*/ 622514 w 671220"/>
              <a:gd name="connsiteY119" fmla="*/ 41600 h 910593"/>
              <a:gd name="connsiteX120" fmla="*/ 614770 w 671220"/>
              <a:gd name="connsiteY120" fmla="*/ 41951 h 910593"/>
              <a:gd name="connsiteX121" fmla="*/ 609791 w 671220"/>
              <a:gd name="connsiteY121" fmla="*/ 42887 h 910593"/>
              <a:gd name="connsiteX122" fmla="*/ 607087 w 671220"/>
              <a:gd name="connsiteY122" fmla="*/ 44407 h 910593"/>
              <a:gd name="connsiteX123" fmla="*/ 606287 w 671220"/>
              <a:gd name="connsiteY123" fmla="*/ 46512 h 910593"/>
              <a:gd name="connsiteX124" fmla="*/ 606287 w 671220"/>
              <a:gd name="connsiteY124" fmla="*/ 189443 h 910593"/>
              <a:gd name="connsiteX125" fmla="*/ 607087 w 671220"/>
              <a:gd name="connsiteY125" fmla="*/ 191548 h 910593"/>
              <a:gd name="connsiteX126" fmla="*/ 609729 w 671220"/>
              <a:gd name="connsiteY126" fmla="*/ 193069 h 910593"/>
              <a:gd name="connsiteX127" fmla="*/ 614708 w 671220"/>
              <a:gd name="connsiteY127" fmla="*/ 194004 h 910593"/>
              <a:gd name="connsiteX128" fmla="*/ 622514 w 671220"/>
              <a:gd name="connsiteY128" fmla="*/ 194355 h 910593"/>
              <a:gd name="connsiteX129" fmla="*/ 630382 w 671220"/>
              <a:gd name="connsiteY129" fmla="*/ 194004 h 910593"/>
              <a:gd name="connsiteX130" fmla="*/ 635299 w 671220"/>
              <a:gd name="connsiteY130" fmla="*/ 193069 h 910593"/>
              <a:gd name="connsiteX131" fmla="*/ 637942 w 671220"/>
              <a:gd name="connsiteY131" fmla="*/ 191548 h 910593"/>
              <a:gd name="connsiteX132" fmla="*/ 638741 w 671220"/>
              <a:gd name="connsiteY132" fmla="*/ 189443 h 910593"/>
              <a:gd name="connsiteX133" fmla="*/ 638741 w 671220"/>
              <a:gd name="connsiteY133" fmla="*/ 46512 h 910593"/>
              <a:gd name="connsiteX134" fmla="*/ 637942 w 671220"/>
              <a:gd name="connsiteY134" fmla="*/ 44407 h 910593"/>
              <a:gd name="connsiteX135" fmla="*/ 635299 w 671220"/>
              <a:gd name="connsiteY135" fmla="*/ 42887 h 910593"/>
              <a:gd name="connsiteX136" fmla="*/ 630382 w 671220"/>
              <a:gd name="connsiteY136" fmla="*/ 41951 h 910593"/>
              <a:gd name="connsiteX137" fmla="*/ 622514 w 671220"/>
              <a:gd name="connsiteY137" fmla="*/ 41600 h 910593"/>
              <a:gd name="connsiteX138" fmla="*/ 358948 w 671220"/>
              <a:gd name="connsiteY138" fmla="*/ 39555 h 910593"/>
              <a:gd name="connsiteX139" fmla="*/ 351142 w 671220"/>
              <a:gd name="connsiteY139" fmla="*/ 39906 h 910593"/>
              <a:gd name="connsiteX140" fmla="*/ 346163 w 671220"/>
              <a:gd name="connsiteY140" fmla="*/ 40841 h 910593"/>
              <a:gd name="connsiteX141" fmla="*/ 343520 w 671220"/>
              <a:gd name="connsiteY141" fmla="*/ 42362 h 910593"/>
              <a:gd name="connsiteX142" fmla="*/ 342721 w 671220"/>
              <a:gd name="connsiteY142" fmla="*/ 44584 h 910593"/>
              <a:gd name="connsiteX143" fmla="*/ 342721 w 671220"/>
              <a:gd name="connsiteY143" fmla="*/ 187164 h 910593"/>
              <a:gd name="connsiteX144" fmla="*/ 343520 w 671220"/>
              <a:gd name="connsiteY144" fmla="*/ 189386 h 910593"/>
              <a:gd name="connsiteX145" fmla="*/ 346163 w 671220"/>
              <a:gd name="connsiteY145" fmla="*/ 190965 h 910593"/>
              <a:gd name="connsiteX146" fmla="*/ 351142 w 671220"/>
              <a:gd name="connsiteY146" fmla="*/ 191959 h 910593"/>
              <a:gd name="connsiteX147" fmla="*/ 358948 w 671220"/>
              <a:gd name="connsiteY147" fmla="*/ 192310 h 910593"/>
              <a:gd name="connsiteX148" fmla="*/ 366816 w 671220"/>
              <a:gd name="connsiteY148" fmla="*/ 191959 h 910593"/>
              <a:gd name="connsiteX149" fmla="*/ 371733 w 671220"/>
              <a:gd name="connsiteY149" fmla="*/ 190965 h 910593"/>
              <a:gd name="connsiteX150" fmla="*/ 374314 w 671220"/>
              <a:gd name="connsiteY150" fmla="*/ 189386 h 910593"/>
              <a:gd name="connsiteX151" fmla="*/ 375052 w 671220"/>
              <a:gd name="connsiteY151" fmla="*/ 187164 h 910593"/>
              <a:gd name="connsiteX152" fmla="*/ 375052 w 671220"/>
              <a:gd name="connsiteY152" fmla="*/ 115347 h 910593"/>
              <a:gd name="connsiteX153" fmla="*/ 423118 w 671220"/>
              <a:gd name="connsiteY153" fmla="*/ 187164 h 910593"/>
              <a:gd name="connsiteX154" fmla="*/ 425515 w 671220"/>
              <a:gd name="connsiteY154" fmla="*/ 189971 h 910593"/>
              <a:gd name="connsiteX155" fmla="*/ 430555 w 671220"/>
              <a:gd name="connsiteY155" fmla="*/ 191725 h 910593"/>
              <a:gd name="connsiteX156" fmla="*/ 442049 w 671220"/>
              <a:gd name="connsiteY156" fmla="*/ 192310 h 910593"/>
              <a:gd name="connsiteX157" fmla="*/ 450409 w 671220"/>
              <a:gd name="connsiteY157" fmla="*/ 191959 h 910593"/>
              <a:gd name="connsiteX158" fmla="*/ 455633 w 671220"/>
              <a:gd name="connsiteY158" fmla="*/ 190965 h 910593"/>
              <a:gd name="connsiteX159" fmla="*/ 458215 w 671220"/>
              <a:gd name="connsiteY159" fmla="*/ 189327 h 910593"/>
              <a:gd name="connsiteX160" fmla="*/ 458891 w 671220"/>
              <a:gd name="connsiteY160" fmla="*/ 187047 h 910593"/>
              <a:gd name="connsiteX161" fmla="*/ 458338 w 671220"/>
              <a:gd name="connsiteY161" fmla="*/ 184532 h 910593"/>
              <a:gd name="connsiteX162" fmla="*/ 455080 w 671220"/>
              <a:gd name="connsiteY162" fmla="*/ 178157 h 910593"/>
              <a:gd name="connsiteX163" fmla="*/ 407506 w 671220"/>
              <a:gd name="connsiteY163" fmla="*/ 109733 h 910593"/>
              <a:gd name="connsiteX164" fmla="*/ 451146 w 671220"/>
              <a:gd name="connsiteY164" fmla="*/ 55345 h 910593"/>
              <a:gd name="connsiteX165" fmla="*/ 455326 w 671220"/>
              <a:gd name="connsiteY165" fmla="*/ 48678 h 910593"/>
              <a:gd name="connsiteX166" fmla="*/ 456432 w 671220"/>
              <a:gd name="connsiteY166" fmla="*/ 44584 h 910593"/>
              <a:gd name="connsiteX167" fmla="*/ 455695 w 671220"/>
              <a:gd name="connsiteY167" fmla="*/ 42479 h 910593"/>
              <a:gd name="connsiteX168" fmla="*/ 453052 w 671220"/>
              <a:gd name="connsiteY168" fmla="*/ 40900 h 910593"/>
              <a:gd name="connsiteX169" fmla="*/ 447950 w 671220"/>
              <a:gd name="connsiteY169" fmla="*/ 39906 h 910593"/>
              <a:gd name="connsiteX170" fmla="*/ 439837 w 671220"/>
              <a:gd name="connsiteY170" fmla="*/ 39555 h 910593"/>
              <a:gd name="connsiteX171" fmla="*/ 431969 w 671220"/>
              <a:gd name="connsiteY171" fmla="*/ 39789 h 910593"/>
              <a:gd name="connsiteX172" fmla="*/ 426929 w 671220"/>
              <a:gd name="connsiteY172" fmla="*/ 40607 h 910593"/>
              <a:gd name="connsiteX173" fmla="*/ 423733 w 671220"/>
              <a:gd name="connsiteY173" fmla="*/ 42186 h 910593"/>
              <a:gd name="connsiteX174" fmla="*/ 421643 w 671220"/>
              <a:gd name="connsiteY174" fmla="*/ 44701 h 910593"/>
              <a:gd name="connsiteX175" fmla="*/ 375052 w 671220"/>
              <a:gd name="connsiteY175" fmla="*/ 109031 h 910593"/>
              <a:gd name="connsiteX176" fmla="*/ 375052 w 671220"/>
              <a:gd name="connsiteY176" fmla="*/ 44584 h 910593"/>
              <a:gd name="connsiteX177" fmla="*/ 374314 w 671220"/>
              <a:gd name="connsiteY177" fmla="*/ 42362 h 910593"/>
              <a:gd name="connsiteX178" fmla="*/ 371733 w 671220"/>
              <a:gd name="connsiteY178" fmla="*/ 40841 h 910593"/>
              <a:gd name="connsiteX179" fmla="*/ 366816 w 671220"/>
              <a:gd name="connsiteY179" fmla="*/ 39906 h 910593"/>
              <a:gd name="connsiteX180" fmla="*/ 358948 w 671220"/>
              <a:gd name="connsiteY180" fmla="*/ 39555 h 910593"/>
              <a:gd name="connsiteX181" fmla="*/ 115340 w 671220"/>
              <a:gd name="connsiteY181" fmla="*/ 0 h 910593"/>
              <a:gd name="connsiteX182" fmla="*/ 671220 w 671220"/>
              <a:gd name="connsiteY182" fmla="*/ 0 h 910593"/>
              <a:gd name="connsiteX183" fmla="*/ 671220 w 671220"/>
              <a:gd name="connsiteY183" fmla="*/ 674798 h 910593"/>
              <a:gd name="connsiteX184" fmla="*/ 411483 w 671220"/>
              <a:gd name="connsiteY184" fmla="*/ 674798 h 910593"/>
              <a:gd name="connsiteX185" fmla="*/ 424114 w 671220"/>
              <a:gd name="connsiteY185" fmla="*/ 660901 h 910593"/>
              <a:gd name="connsiteX186" fmla="*/ 483161 w 671220"/>
              <a:gd name="connsiteY186" fmla="*/ 496419 h 910593"/>
              <a:gd name="connsiteX187" fmla="*/ 224581 w 671220"/>
              <a:gd name="connsiteY187" fmla="*/ 237839 h 910593"/>
              <a:gd name="connsiteX188" fmla="*/ 123929 w 671220"/>
              <a:gd name="connsiteY188" fmla="*/ 258159 h 910593"/>
              <a:gd name="connsiteX189" fmla="*/ 115340 w 671220"/>
              <a:gd name="connsiteY189" fmla="*/ 262297 h 91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671220" h="910593">
                <a:moveTo>
                  <a:pt x="0" y="859669"/>
                </a:moveTo>
                <a:lnTo>
                  <a:pt x="91308" y="897769"/>
                </a:lnTo>
                <a:lnTo>
                  <a:pt x="86142" y="901904"/>
                </a:lnTo>
                <a:cubicBezTo>
                  <a:pt x="71826" y="911245"/>
                  <a:pt x="53276" y="913540"/>
                  <a:pt x="36336" y="906407"/>
                </a:cubicBezTo>
                <a:lnTo>
                  <a:pt x="31771" y="904485"/>
                </a:lnTo>
                <a:cubicBezTo>
                  <a:pt x="18219" y="898779"/>
                  <a:pt x="8263" y="888120"/>
                  <a:pt x="3121" y="875499"/>
                </a:cubicBezTo>
                <a:close/>
                <a:moveTo>
                  <a:pt x="81543" y="732866"/>
                </a:moveTo>
                <a:cubicBezTo>
                  <a:pt x="88460" y="732854"/>
                  <a:pt x="95493" y="734199"/>
                  <a:pt x="102269" y="737052"/>
                </a:cubicBezTo>
                <a:lnTo>
                  <a:pt x="106834" y="738974"/>
                </a:lnTo>
                <a:cubicBezTo>
                  <a:pt x="133939" y="750387"/>
                  <a:pt x="146660" y="781610"/>
                  <a:pt x="135247" y="808715"/>
                </a:cubicBezTo>
                <a:lnTo>
                  <a:pt x="106077" y="877994"/>
                </a:lnTo>
                <a:lnTo>
                  <a:pt x="101977" y="884015"/>
                </a:lnTo>
                <a:lnTo>
                  <a:pt x="1147" y="841942"/>
                </a:lnTo>
                <a:lnTo>
                  <a:pt x="3359" y="834744"/>
                </a:lnTo>
                <a:lnTo>
                  <a:pt x="32529" y="765465"/>
                </a:lnTo>
                <a:cubicBezTo>
                  <a:pt x="41088" y="745137"/>
                  <a:pt x="60791" y="732899"/>
                  <a:pt x="81543" y="732866"/>
                </a:cubicBezTo>
                <a:close/>
                <a:moveTo>
                  <a:pt x="517201" y="533623"/>
                </a:moveTo>
                <a:cubicBezTo>
                  <a:pt x="514655" y="533623"/>
                  <a:pt x="512591" y="535687"/>
                  <a:pt x="512591" y="538233"/>
                </a:cubicBezTo>
                <a:lnTo>
                  <a:pt x="512591" y="556672"/>
                </a:lnTo>
                <a:cubicBezTo>
                  <a:pt x="512591" y="559218"/>
                  <a:pt x="514655" y="561281"/>
                  <a:pt x="517201" y="561281"/>
                </a:cubicBezTo>
                <a:lnTo>
                  <a:pt x="630900" y="561281"/>
                </a:lnTo>
                <a:cubicBezTo>
                  <a:pt x="633446" y="561281"/>
                  <a:pt x="635510" y="559218"/>
                  <a:pt x="635510" y="556672"/>
                </a:cubicBezTo>
                <a:lnTo>
                  <a:pt x="635510" y="538233"/>
                </a:lnTo>
                <a:cubicBezTo>
                  <a:pt x="635510" y="535687"/>
                  <a:pt x="633446" y="533623"/>
                  <a:pt x="630900" y="533623"/>
                </a:cubicBezTo>
                <a:close/>
                <a:moveTo>
                  <a:pt x="517201" y="457944"/>
                </a:moveTo>
                <a:cubicBezTo>
                  <a:pt x="514655" y="457944"/>
                  <a:pt x="512591" y="460008"/>
                  <a:pt x="512591" y="462554"/>
                </a:cubicBezTo>
                <a:lnTo>
                  <a:pt x="512591" y="480993"/>
                </a:lnTo>
                <a:cubicBezTo>
                  <a:pt x="512591" y="483539"/>
                  <a:pt x="514655" y="485603"/>
                  <a:pt x="517201" y="485603"/>
                </a:cubicBezTo>
                <a:lnTo>
                  <a:pt x="630900" y="485603"/>
                </a:lnTo>
                <a:cubicBezTo>
                  <a:pt x="633446" y="485603"/>
                  <a:pt x="635510" y="483539"/>
                  <a:pt x="635510" y="480993"/>
                </a:cubicBezTo>
                <a:lnTo>
                  <a:pt x="635510" y="462554"/>
                </a:lnTo>
                <a:cubicBezTo>
                  <a:pt x="635510" y="460008"/>
                  <a:pt x="633446" y="457944"/>
                  <a:pt x="630900" y="457944"/>
                </a:cubicBezTo>
                <a:close/>
                <a:moveTo>
                  <a:pt x="272472" y="423052"/>
                </a:moveTo>
                <a:cubicBezTo>
                  <a:pt x="273972" y="423026"/>
                  <a:pt x="275484" y="423572"/>
                  <a:pt x="276649" y="424698"/>
                </a:cubicBezTo>
                <a:lnTo>
                  <a:pt x="293528" y="440998"/>
                </a:lnTo>
                <a:cubicBezTo>
                  <a:pt x="295859" y="443248"/>
                  <a:pt x="295923" y="446962"/>
                  <a:pt x="293673" y="449293"/>
                </a:cubicBezTo>
                <a:lnTo>
                  <a:pt x="200587" y="545686"/>
                </a:lnTo>
                <a:lnTo>
                  <a:pt x="200360" y="546235"/>
                </a:lnTo>
                <a:cubicBezTo>
                  <a:pt x="199298" y="547297"/>
                  <a:pt x="197832" y="547954"/>
                  <a:pt x="196212" y="547954"/>
                </a:cubicBezTo>
                <a:lnTo>
                  <a:pt x="172747" y="547954"/>
                </a:lnTo>
                <a:cubicBezTo>
                  <a:pt x="169507" y="547954"/>
                  <a:pt x="166881" y="545327"/>
                  <a:pt x="166881" y="542087"/>
                </a:cubicBezTo>
                <a:lnTo>
                  <a:pt x="166880" y="461813"/>
                </a:lnTo>
                <a:cubicBezTo>
                  <a:pt x="166881" y="458573"/>
                  <a:pt x="169507" y="455947"/>
                  <a:pt x="172747" y="455947"/>
                </a:cubicBezTo>
                <a:lnTo>
                  <a:pt x="196212" y="455947"/>
                </a:lnTo>
                <a:cubicBezTo>
                  <a:pt x="199452" y="455947"/>
                  <a:pt x="202078" y="458573"/>
                  <a:pt x="202078" y="461813"/>
                </a:cubicBezTo>
                <a:lnTo>
                  <a:pt x="202078" y="493473"/>
                </a:lnTo>
                <a:lnTo>
                  <a:pt x="268354" y="424842"/>
                </a:lnTo>
                <a:cubicBezTo>
                  <a:pt x="269479" y="423677"/>
                  <a:pt x="270970" y="423078"/>
                  <a:pt x="272472" y="423052"/>
                </a:cubicBezTo>
                <a:close/>
                <a:moveTo>
                  <a:pt x="517201" y="382266"/>
                </a:moveTo>
                <a:cubicBezTo>
                  <a:pt x="514655" y="382266"/>
                  <a:pt x="512591" y="384330"/>
                  <a:pt x="512591" y="386875"/>
                </a:cubicBezTo>
                <a:lnTo>
                  <a:pt x="512591" y="405314"/>
                </a:lnTo>
                <a:cubicBezTo>
                  <a:pt x="512591" y="407860"/>
                  <a:pt x="514655" y="409924"/>
                  <a:pt x="517201" y="409924"/>
                </a:cubicBezTo>
                <a:lnTo>
                  <a:pt x="630900" y="409924"/>
                </a:lnTo>
                <a:cubicBezTo>
                  <a:pt x="633446" y="409924"/>
                  <a:pt x="635510" y="407860"/>
                  <a:pt x="635510" y="405314"/>
                </a:cubicBezTo>
                <a:lnTo>
                  <a:pt x="635510" y="386875"/>
                </a:lnTo>
                <a:cubicBezTo>
                  <a:pt x="635510" y="384330"/>
                  <a:pt x="633446" y="382266"/>
                  <a:pt x="630900" y="382266"/>
                </a:cubicBezTo>
                <a:close/>
                <a:moveTo>
                  <a:pt x="224580" y="343640"/>
                </a:moveTo>
                <a:cubicBezTo>
                  <a:pt x="144251" y="343640"/>
                  <a:pt x="79131" y="408760"/>
                  <a:pt x="79131" y="489089"/>
                </a:cubicBezTo>
                <a:cubicBezTo>
                  <a:pt x="79131" y="569418"/>
                  <a:pt x="144251" y="634537"/>
                  <a:pt x="224580" y="634537"/>
                </a:cubicBezTo>
                <a:cubicBezTo>
                  <a:pt x="304909" y="634537"/>
                  <a:pt x="370029" y="569418"/>
                  <a:pt x="370029" y="489089"/>
                </a:cubicBezTo>
                <a:cubicBezTo>
                  <a:pt x="370029" y="408760"/>
                  <a:pt x="304909" y="343640"/>
                  <a:pt x="224580" y="343640"/>
                </a:cubicBezTo>
                <a:close/>
                <a:moveTo>
                  <a:pt x="517201" y="306587"/>
                </a:moveTo>
                <a:cubicBezTo>
                  <a:pt x="514655" y="306587"/>
                  <a:pt x="512591" y="308651"/>
                  <a:pt x="512591" y="311197"/>
                </a:cubicBezTo>
                <a:lnTo>
                  <a:pt x="512591" y="329636"/>
                </a:lnTo>
                <a:cubicBezTo>
                  <a:pt x="512591" y="332182"/>
                  <a:pt x="514655" y="334246"/>
                  <a:pt x="517201" y="334246"/>
                </a:cubicBezTo>
                <a:lnTo>
                  <a:pt x="630900" y="334246"/>
                </a:lnTo>
                <a:cubicBezTo>
                  <a:pt x="633446" y="334246"/>
                  <a:pt x="635510" y="332182"/>
                  <a:pt x="635510" y="329636"/>
                </a:cubicBezTo>
                <a:lnTo>
                  <a:pt x="635510" y="311197"/>
                </a:lnTo>
                <a:cubicBezTo>
                  <a:pt x="635510" y="308651"/>
                  <a:pt x="633446" y="306587"/>
                  <a:pt x="630900" y="306587"/>
                </a:cubicBezTo>
                <a:close/>
                <a:moveTo>
                  <a:pt x="224580" y="275407"/>
                </a:moveTo>
                <a:cubicBezTo>
                  <a:pt x="342593" y="275407"/>
                  <a:pt x="438262" y="371076"/>
                  <a:pt x="438262" y="489089"/>
                </a:cubicBezTo>
                <a:cubicBezTo>
                  <a:pt x="438262" y="607102"/>
                  <a:pt x="342593" y="702770"/>
                  <a:pt x="224580" y="702770"/>
                </a:cubicBezTo>
                <a:cubicBezTo>
                  <a:pt x="209829" y="702770"/>
                  <a:pt x="195426" y="701276"/>
                  <a:pt x="181516" y="698429"/>
                </a:cubicBezTo>
                <a:lnTo>
                  <a:pt x="171647" y="695891"/>
                </a:lnTo>
                <a:lnTo>
                  <a:pt x="145365" y="755111"/>
                </a:lnTo>
                <a:lnTo>
                  <a:pt x="140775" y="746345"/>
                </a:lnTo>
                <a:cubicBezTo>
                  <a:pt x="135170" y="737756"/>
                  <a:pt x="127029" y="730690"/>
                  <a:pt x="116865" y="726411"/>
                </a:cubicBezTo>
                <a:lnTo>
                  <a:pt x="112299" y="724489"/>
                </a:lnTo>
                <a:cubicBezTo>
                  <a:pt x="105523" y="721636"/>
                  <a:pt x="98490" y="720291"/>
                  <a:pt x="91573" y="720302"/>
                </a:cubicBezTo>
                <a:lnTo>
                  <a:pt x="81118" y="722364"/>
                </a:lnTo>
                <a:lnTo>
                  <a:pt x="105818" y="666708"/>
                </a:lnTo>
                <a:lnTo>
                  <a:pt x="105108" y="666277"/>
                </a:lnTo>
                <a:cubicBezTo>
                  <a:pt x="48268" y="627877"/>
                  <a:pt x="10898" y="562847"/>
                  <a:pt x="10898" y="489089"/>
                </a:cubicBezTo>
                <a:cubicBezTo>
                  <a:pt x="10898" y="371076"/>
                  <a:pt x="106567" y="275407"/>
                  <a:pt x="224580" y="275407"/>
                </a:cubicBezTo>
                <a:close/>
                <a:moveTo>
                  <a:pt x="513521" y="72182"/>
                </a:moveTo>
                <a:lnTo>
                  <a:pt x="527289" y="72182"/>
                </a:lnTo>
                <a:cubicBezTo>
                  <a:pt x="530649" y="72182"/>
                  <a:pt x="533907" y="72397"/>
                  <a:pt x="537062" y="72825"/>
                </a:cubicBezTo>
                <a:cubicBezTo>
                  <a:pt x="540218" y="73254"/>
                  <a:pt x="543230" y="74288"/>
                  <a:pt x="546098" y="75925"/>
                </a:cubicBezTo>
                <a:cubicBezTo>
                  <a:pt x="548966" y="77562"/>
                  <a:pt x="551384" y="80097"/>
                  <a:pt x="553351" y="83527"/>
                </a:cubicBezTo>
                <a:cubicBezTo>
                  <a:pt x="555318" y="86958"/>
                  <a:pt x="556301" y="91325"/>
                  <a:pt x="556301" y="96627"/>
                </a:cubicBezTo>
                <a:cubicBezTo>
                  <a:pt x="556301" y="100526"/>
                  <a:pt x="555728" y="104133"/>
                  <a:pt x="554580" y="107447"/>
                </a:cubicBezTo>
                <a:cubicBezTo>
                  <a:pt x="553433" y="110761"/>
                  <a:pt x="551753" y="113607"/>
                  <a:pt x="549540" y="115985"/>
                </a:cubicBezTo>
                <a:cubicBezTo>
                  <a:pt x="547327" y="118363"/>
                  <a:pt x="544479" y="120215"/>
                  <a:pt x="540996" y="121541"/>
                </a:cubicBezTo>
                <a:cubicBezTo>
                  <a:pt x="537513" y="122867"/>
                  <a:pt x="533190" y="123529"/>
                  <a:pt x="528027" y="123529"/>
                </a:cubicBezTo>
                <a:lnTo>
                  <a:pt x="513521" y="123529"/>
                </a:lnTo>
                <a:close/>
                <a:moveTo>
                  <a:pt x="492131" y="48438"/>
                </a:moveTo>
                <a:cubicBezTo>
                  <a:pt x="488853" y="48438"/>
                  <a:pt x="486210" y="49354"/>
                  <a:pt x="484202" y="51187"/>
                </a:cubicBezTo>
                <a:cubicBezTo>
                  <a:pt x="482194" y="53019"/>
                  <a:pt x="481190" y="55768"/>
                  <a:pt x="481190" y="59433"/>
                </a:cubicBezTo>
                <a:lnTo>
                  <a:pt x="481190" y="195579"/>
                </a:lnTo>
                <a:cubicBezTo>
                  <a:pt x="481190" y="196359"/>
                  <a:pt x="481436" y="197061"/>
                  <a:pt x="481928" y="197685"/>
                </a:cubicBezTo>
                <a:cubicBezTo>
                  <a:pt x="482420" y="198309"/>
                  <a:pt x="483280" y="198815"/>
                  <a:pt x="484509" y="199205"/>
                </a:cubicBezTo>
                <a:cubicBezTo>
                  <a:pt x="485739" y="199595"/>
                  <a:pt x="487398" y="199907"/>
                  <a:pt x="489488" y="200141"/>
                </a:cubicBezTo>
                <a:cubicBezTo>
                  <a:pt x="491578" y="200375"/>
                  <a:pt x="494180" y="200492"/>
                  <a:pt x="497294" y="200492"/>
                </a:cubicBezTo>
                <a:cubicBezTo>
                  <a:pt x="500490" y="200492"/>
                  <a:pt x="503113" y="200375"/>
                  <a:pt x="505162" y="200141"/>
                </a:cubicBezTo>
                <a:cubicBezTo>
                  <a:pt x="507211" y="199907"/>
                  <a:pt x="508850" y="199595"/>
                  <a:pt x="510079" y="199205"/>
                </a:cubicBezTo>
                <a:cubicBezTo>
                  <a:pt x="511308" y="198815"/>
                  <a:pt x="512189" y="198309"/>
                  <a:pt x="512722" y="197685"/>
                </a:cubicBezTo>
                <a:cubicBezTo>
                  <a:pt x="513255" y="197061"/>
                  <a:pt x="513521" y="196359"/>
                  <a:pt x="513521" y="195579"/>
                </a:cubicBezTo>
                <a:lnTo>
                  <a:pt x="513521" y="147273"/>
                </a:lnTo>
                <a:lnTo>
                  <a:pt x="526798" y="147273"/>
                </a:lnTo>
                <a:cubicBezTo>
                  <a:pt x="537288" y="147273"/>
                  <a:pt x="546405" y="146103"/>
                  <a:pt x="554150" y="143764"/>
                </a:cubicBezTo>
                <a:cubicBezTo>
                  <a:pt x="561894" y="141425"/>
                  <a:pt x="568430" y="138013"/>
                  <a:pt x="573757" y="133530"/>
                </a:cubicBezTo>
                <a:cubicBezTo>
                  <a:pt x="579084" y="129046"/>
                  <a:pt x="583141" y="123529"/>
                  <a:pt x="585928" y="116979"/>
                </a:cubicBezTo>
                <a:cubicBezTo>
                  <a:pt x="588714" y="110429"/>
                  <a:pt x="590107" y="102905"/>
                  <a:pt x="590107" y="94405"/>
                </a:cubicBezTo>
                <a:cubicBezTo>
                  <a:pt x="590107" y="88245"/>
                  <a:pt x="589206" y="82689"/>
                  <a:pt x="587403" y="77738"/>
                </a:cubicBezTo>
                <a:cubicBezTo>
                  <a:pt x="585600" y="72786"/>
                  <a:pt x="582977" y="68459"/>
                  <a:pt x="579535" y="64755"/>
                </a:cubicBezTo>
                <a:cubicBezTo>
                  <a:pt x="576093" y="61051"/>
                  <a:pt x="571934" y="57990"/>
                  <a:pt x="567058" y="55573"/>
                </a:cubicBezTo>
                <a:cubicBezTo>
                  <a:pt x="562181" y="53156"/>
                  <a:pt x="557367" y="51499"/>
                  <a:pt x="552613" y="50602"/>
                </a:cubicBezTo>
                <a:cubicBezTo>
                  <a:pt x="547860" y="49705"/>
                  <a:pt x="543783" y="49121"/>
                  <a:pt x="540382" y="48847"/>
                </a:cubicBezTo>
                <a:cubicBezTo>
                  <a:pt x="536980" y="48575"/>
                  <a:pt x="533395" y="48438"/>
                  <a:pt x="529625" y="48438"/>
                </a:cubicBezTo>
                <a:close/>
                <a:moveTo>
                  <a:pt x="622514" y="41600"/>
                </a:moveTo>
                <a:cubicBezTo>
                  <a:pt x="619400" y="41600"/>
                  <a:pt x="616819" y="41717"/>
                  <a:pt x="614770" y="41951"/>
                </a:cubicBezTo>
                <a:cubicBezTo>
                  <a:pt x="612721" y="42185"/>
                  <a:pt x="611061" y="42496"/>
                  <a:pt x="609791" y="42887"/>
                </a:cubicBezTo>
                <a:cubicBezTo>
                  <a:pt x="608521" y="43276"/>
                  <a:pt x="607619" y="43783"/>
                  <a:pt x="607087" y="44407"/>
                </a:cubicBezTo>
                <a:cubicBezTo>
                  <a:pt x="606554" y="45031"/>
                  <a:pt x="606287" y="45733"/>
                  <a:pt x="606287" y="46512"/>
                </a:cubicBezTo>
                <a:lnTo>
                  <a:pt x="606287" y="189443"/>
                </a:lnTo>
                <a:cubicBezTo>
                  <a:pt x="606287" y="190222"/>
                  <a:pt x="606554" y="190924"/>
                  <a:pt x="607087" y="191548"/>
                </a:cubicBezTo>
                <a:cubicBezTo>
                  <a:pt x="607619" y="192172"/>
                  <a:pt x="608500" y="192679"/>
                  <a:pt x="609729" y="193069"/>
                </a:cubicBezTo>
                <a:cubicBezTo>
                  <a:pt x="610959" y="193458"/>
                  <a:pt x="612619" y="193770"/>
                  <a:pt x="614708" y="194004"/>
                </a:cubicBezTo>
                <a:cubicBezTo>
                  <a:pt x="616798" y="194238"/>
                  <a:pt x="619400" y="194355"/>
                  <a:pt x="622514" y="194355"/>
                </a:cubicBezTo>
                <a:cubicBezTo>
                  <a:pt x="625710" y="194355"/>
                  <a:pt x="628333" y="194238"/>
                  <a:pt x="630382" y="194004"/>
                </a:cubicBezTo>
                <a:cubicBezTo>
                  <a:pt x="632431" y="193770"/>
                  <a:pt x="634070" y="193458"/>
                  <a:pt x="635299" y="193069"/>
                </a:cubicBezTo>
                <a:cubicBezTo>
                  <a:pt x="636528" y="192679"/>
                  <a:pt x="637409" y="192172"/>
                  <a:pt x="637942" y="191548"/>
                </a:cubicBezTo>
                <a:cubicBezTo>
                  <a:pt x="638475" y="190924"/>
                  <a:pt x="638741" y="190222"/>
                  <a:pt x="638741" y="189443"/>
                </a:cubicBezTo>
                <a:lnTo>
                  <a:pt x="638741" y="46512"/>
                </a:lnTo>
                <a:cubicBezTo>
                  <a:pt x="638741" y="45733"/>
                  <a:pt x="638475" y="45031"/>
                  <a:pt x="637942" y="44407"/>
                </a:cubicBezTo>
                <a:cubicBezTo>
                  <a:pt x="637409" y="43783"/>
                  <a:pt x="636528" y="43276"/>
                  <a:pt x="635299" y="42887"/>
                </a:cubicBezTo>
                <a:cubicBezTo>
                  <a:pt x="634070" y="42496"/>
                  <a:pt x="632431" y="42185"/>
                  <a:pt x="630382" y="41951"/>
                </a:cubicBezTo>
                <a:cubicBezTo>
                  <a:pt x="628333" y="41717"/>
                  <a:pt x="625710" y="41600"/>
                  <a:pt x="622514" y="41600"/>
                </a:cubicBezTo>
                <a:close/>
                <a:moveTo>
                  <a:pt x="358948" y="39555"/>
                </a:moveTo>
                <a:cubicBezTo>
                  <a:pt x="355834" y="39555"/>
                  <a:pt x="353232" y="39672"/>
                  <a:pt x="351142" y="39906"/>
                </a:cubicBezTo>
                <a:cubicBezTo>
                  <a:pt x="349052" y="40139"/>
                  <a:pt x="347393" y="40451"/>
                  <a:pt x="346163" y="40841"/>
                </a:cubicBezTo>
                <a:cubicBezTo>
                  <a:pt x="344934" y="41231"/>
                  <a:pt x="344053" y="41738"/>
                  <a:pt x="343520" y="42362"/>
                </a:cubicBezTo>
                <a:cubicBezTo>
                  <a:pt x="342987" y="42986"/>
                  <a:pt x="342721" y="43726"/>
                  <a:pt x="342721" y="44584"/>
                </a:cubicBezTo>
                <a:lnTo>
                  <a:pt x="342721" y="187164"/>
                </a:lnTo>
                <a:cubicBezTo>
                  <a:pt x="342721" y="188021"/>
                  <a:pt x="342987" y="188762"/>
                  <a:pt x="343520" y="189386"/>
                </a:cubicBezTo>
                <a:cubicBezTo>
                  <a:pt x="344053" y="190010"/>
                  <a:pt x="344934" y="190536"/>
                  <a:pt x="346163" y="190965"/>
                </a:cubicBezTo>
                <a:cubicBezTo>
                  <a:pt x="347393" y="191394"/>
                  <a:pt x="349052" y="191725"/>
                  <a:pt x="351142" y="191959"/>
                </a:cubicBezTo>
                <a:cubicBezTo>
                  <a:pt x="353232" y="192193"/>
                  <a:pt x="355834" y="192310"/>
                  <a:pt x="358948" y="192310"/>
                </a:cubicBezTo>
                <a:cubicBezTo>
                  <a:pt x="362144" y="192310"/>
                  <a:pt x="364767" y="192193"/>
                  <a:pt x="366816" y="191959"/>
                </a:cubicBezTo>
                <a:cubicBezTo>
                  <a:pt x="368865" y="191725"/>
                  <a:pt x="370504" y="191394"/>
                  <a:pt x="371733" y="190965"/>
                </a:cubicBezTo>
                <a:cubicBezTo>
                  <a:pt x="372962" y="190536"/>
                  <a:pt x="373823" y="190010"/>
                  <a:pt x="374314" y="189386"/>
                </a:cubicBezTo>
                <a:cubicBezTo>
                  <a:pt x="374806" y="188762"/>
                  <a:pt x="375052" y="188021"/>
                  <a:pt x="375052" y="187164"/>
                </a:cubicBezTo>
                <a:lnTo>
                  <a:pt x="375052" y="115347"/>
                </a:lnTo>
                <a:lnTo>
                  <a:pt x="423118" y="187164"/>
                </a:lnTo>
                <a:cubicBezTo>
                  <a:pt x="423692" y="188255"/>
                  <a:pt x="424491" y="189191"/>
                  <a:pt x="425515" y="189971"/>
                </a:cubicBezTo>
                <a:cubicBezTo>
                  <a:pt x="426540" y="190751"/>
                  <a:pt x="428220" y="191335"/>
                  <a:pt x="430555" y="191725"/>
                </a:cubicBezTo>
                <a:cubicBezTo>
                  <a:pt x="432891" y="192115"/>
                  <a:pt x="436722" y="192310"/>
                  <a:pt x="442049" y="192310"/>
                </a:cubicBezTo>
                <a:cubicBezTo>
                  <a:pt x="445410" y="192310"/>
                  <a:pt x="448196" y="192193"/>
                  <a:pt x="450409" y="191959"/>
                </a:cubicBezTo>
                <a:cubicBezTo>
                  <a:pt x="452622" y="191725"/>
                  <a:pt x="454363" y="191394"/>
                  <a:pt x="455633" y="190965"/>
                </a:cubicBezTo>
                <a:cubicBezTo>
                  <a:pt x="456903" y="190536"/>
                  <a:pt x="457764" y="189990"/>
                  <a:pt x="458215" y="189327"/>
                </a:cubicBezTo>
                <a:cubicBezTo>
                  <a:pt x="458665" y="188664"/>
                  <a:pt x="458891" y="187904"/>
                  <a:pt x="458891" y="187047"/>
                </a:cubicBezTo>
                <a:cubicBezTo>
                  <a:pt x="458891" y="186423"/>
                  <a:pt x="458706" y="185585"/>
                  <a:pt x="458338" y="184532"/>
                </a:cubicBezTo>
                <a:cubicBezTo>
                  <a:pt x="457969" y="183479"/>
                  <a:pt x="456883" y="181354"/>
                  <a:pt x="455080" y="178157"/>
                </a:cubicBezTo>
                <a:lnTo>
                  <a:pt x="407506" y="109733"/>
                </a:lnTo>
                <a:lnTo>
                  <a:pt x="451146" y="55345"/>
                </a:lnTo>
                <a:cubicBezTo>
                  <a:pt x="453195" y="52304"/>
                  <a:pt x="454588" y="50081"/>
                  <a:pt x="455326" y="48678"/>
                </a:cubicBezTo>
                <a:cubicBezTo>
                  <a:pt x="456064" y="47274"/>
                  <a:pt x="456432" y="45910"/>
                  <a:pt x="456432" y="44584"/>
                </a:cubicBezTo>
                <a:cubicBezTo>
                  <a:pt x="456432" y="43804"/>
                  <a:pt x="456186" y="43103"/>
                  <a:pt x="455695" y="42479"/>
                </a:cubicBezTo>
                <a:cubicBezTo>
                  <a:pt x="455203" y="41855"/>
                  <a:pt x="454322" y="41329"/>
                  <a:pt x="453052" y="40900"/>
                </a:cubicBezTo>
                <a:cubicBezTo>
                  <a:pt x="451781" y="40471"/>
                  <a:pt x="450081" y="40139"/>
                  <a:pt x="447950" y="39906"/>
                </a:cubicBezTo>
                <a:cubicBezTo>
                  <a:pt x="445819" y="39672"/>
                  <a:pt x="443115" y="39555"/>
                  <a:pt x="439837" y="39555"/>
                </a:cubicBezTo>
                <a:cubicBezTo>
                  <a:pt x="436640" y="39555"/>
                  <a:pt x="434018" y="39633"/>
                  <a:pt x="431969" y="39789"/>
                </a:cubicBezTo>
                <a:cubicBezTo>
                  <a:pt x="429920" y="39944"/>
                  <a:pt x="428240" y="40217"/>
                  <a:pt x="426929" y="40607"/>
                </a:cubicBezTo>
                <a:cubicBezTo>
                  <a:pt x="425618" y="40997"/>
                  <a:pt x="424552" y="41524"/>
                  <a:pt x="423733" y="42186"/>
                </a:cubicBezTo>
                <a:cubicBezTo>
                  <a:pt x="422913" y="42849"/>
                  <a:pt x="422217" y="43687"/>
                  <a:pt x="421643" y="44701"/>
                </a:cubicBezTo>
                <a:lnTo>
                  <a:pt x="375052" y="109031"/>
                </a:lnTo>
                <a:lnTo>
                  <a:pt x="375052" y="44584"/>
                </a:lnTo>
                <a:cubicBezTo>
                  <a:pt x="375052" y="43726"/>
                  <a:pt x="374806" y="42986"/>
                  <a:pt x="374314" y="42362"/>
                </a:cubicBezTo>
                <a:cubicBezTo>
                  <a:pt x="373823" y="41738"/>
                  <a:pt x="372962" y="41231"/>
                  <a:pt x="371733" y="40841"/>
                </a:cubicBezTo>
                <a:cubicBezTo>
                  <a:pt x="370504" y="40451"/>
                  <a:pt x="368865" y="40139"/>
                  <a:pt x="366816" y="39906"/>
                </a:cubicBezTo>
                <a:cubicBezTo>
                  <a:pt x="364767" y="39672"/>
                  <a:pt x="362144" y="39555"/>
                  <a:pt x="358948" y="39555"/>
                </a:cubicBezTo>
                <a:close/>
                <a:moveTo>
                  <a:pt x="115340" y="0"/>
                </a:moveTo>
                <a:lnTo>
                  <a:pt x="671220" y="0"/>
                </a:lnTo>
                <a:lnTo>
                  <a:pt x="671220" y="674798"/>
                </a:lnTo>
                <a:lnTo>
                  <a:pt x="411483" y="674798"/>
                </a:lnTo>
                <a:lnTo>
                  <a:pt x="424114" y="660901"/>
                </a:lnTo>
                <a:cubicBezTo>
                  <a:pt x="461002" y="616203"/>
                  <a:pt x="483161" y="558899"/>
                  <a:pt x="483161" y="496419"/>
                </a:cubicBezTo>
                <a:cubicBezTo>
                  <a:pt x="483161" y="353609"/>
                  <a:pt x="367391" y="237839"/>
                  <a:pt x="224581" y="237839"/>
                </a:cubicBezTo>
                <a:cubicBezTo>
                  <a:pt x="188878" y="237839"/>
                  <a:pt x="154866" y="245075"/>
                  <a:pt x="123929" y="258159"/>
                </a:cubicBezTo>
                <a:lnTo>
                  <a:pt x="115340" y="262297"/>
                </a:ln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92" name="Picture 2" descr="mage result for pyl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09925" y="2915060"/>
            <a:ext cx="1151147" cy="959640"/>
          </a:xfrm>
          <a:prstGeom prst="rect">
            <a:avLst/>
          </a:prstGeom>
          <a:noFill/>
          <a:extLst>
            <a:ext uri="{909E8E84-426E-40DD-AFC4-6F175D3DCCD1}">
              <a14:hiddenFill xmlns:a14="http://schemas.microsoft.com/office/drawing/2010/main">
                <a:solidFill>
                  <a:srgbClr val="FFFFFF"/>
                </a:solidFill>
              </a14:hiddenFill>
            </a:ext>
          </a:extLst>
        </p:spPr>
      </p:pic>
      <p:sp>
        <p:nvSpPr>
          <p:cNvPr id="104" name="TextBox 103"/>
          <p:cNvSpPr txBox="1"/>
          <p:nvPr/>
        </p:nvSpPr>
        <p:spPr>
          <a:xfrm>
            <a:off x="3875189" y="2187982"/>
            <a:ext cx="2496133" cy="646331"/>
          </a:xfrm>
          <a:prstGeom prst="rect">
            <a:avLst/>
          </a:prstGeom>
          <a:solidFill>
            <a:schemeClr val="bg2"/>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Political decision-making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Minister level</a:t>
            </a:r>
          </a:p>
        </p:txBody>
      </p:sp>
    </p:spTree>
    <p:extLst>
      <p:ext uri="{BB962C8B-B14F-4D97-AF65-F5344CB8AC3E}">
        <p14:creationId xmlns:p14="http://schemas.microsoft.com/office/powerpoint/2010/main" val="402122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
                                        </p:tgtEl>
                                        <p:attrNameLst>
                                          <p:attrName>style.visibility</p:attrName>
                                        </p:attrNameLst>
                                      </p:cBhvr>
                                      <p:to>
                                        <p:strVal val="visible"/>
                                      </p:to>
                                    </p:set>
                                    <p:anim calcmode="lin" valueType="num">
                                      <p:cBhvr additive="base">
                                        <p:cTn id="7" dur="500" fill="hold"/>
                                        <p:tgtEl>
                                          <p:spTgt spid="92"/>
                                        </p:tgtEl>
                                        <p:attrNameLst>
                                          <p:attrName>ppt_x</p:attrName>
                                        </p:attrNameLst>
                                      </p:cBhvr>
                                      <p:tavLst>
                                        <p:tav tm="0">
                                          <p:val>
                                            <p:strVal val="#ppt_x"/>
                                          </p:val>
                                        </p:tav>
                                        <p:tav tm="100000">
                                          <p:val>
                                            <p:strVal val="#ppt_x"/>
                                          </p:val>
                                        </p:tav>
                                      </p:tavLst>
                                    </p:anim>
                                    <p:anim calcmode="lin" valueType="num">
                                      <p:cBhvr additive="base">
                                        <p:cTn id="8" dur="500" fill="hold"/>
                                        <p:tgtEl>
                                          <p:spTgt spid="9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4"/>
                                        </p:tgtEl>
                                        <p:attrNameLst>
                                          <p:attrName>style.visibility</p:attrName>
                                        </p:attrNameLst>
                                      </p:cBhvr>
                                      <p:to>
                                        <p:strVal val="visible"/>
                                      </p:to>
                                    </p:set>
                                    <p:anim calcmode="lin" valueType="num">
                                      <p:cBhvr additive="base">
                                        <p:cTn id="11" dur="500" fill="hold"/>
                                        <p:tgtEl>
                                          <p:spTgt spid="104"/>
                                        </p:tgtEl>
                                        <p:attrNameLst>
                                          <p:attrName>ppt_x</p:attrName>
                                        </p:attrNameLst>
                                      </p:cBhvr>
                                      <p:tavLst>
                                        <p:tav tm="0">
                                          <p:val>
                                            <p:strVal val="#ppt_x"/>
                                          </p:val>
                                        </p:tav>
                                        <p:tav tm="100000">
                                          <p:val>
                                            <p:strVal val="#ppt_x"/>
                                          </p:val>
                                        </p:tav>
                                      </p:tavLst>
                                    </p:anim>
                                    <p:anim calcmode="lin" valueType="num">
                                      <p:cBhvr additive="base">
                                        <p:cTn id="12"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dirty="0" smtClean="0"/>
              <a:t>Civil construction</a:t>
            </a:r>
          </a:p>
          <a:p>
            <a:pPr lvl="1"/>
            <a:r>
              <a:rPr lang="en-US" dirty="0"/>
              <a:t>Accelerator</a:t>
            </a:r>
          </a:p>
          <a:p>
            <a:pPr lvl="1"/>
            <a:r>
              <a:rPr lang="en-US" dirty="0" smtClean="0"/>
              <a:t>Target</a:t>
            </a:r>
          </a:p>
          <a:p>
            <a:pPr lvl="1"/>
            <a:r>
              <a:rPr lang="en-US" dirty="0"/>
              <a:t>Controls</a:t>
            </a:r>
          </a:p>
          <a:p>
            <a:r>
              <a:rPr lang="en-US" dirty="0"/>
              <a:t>“New” baseline </a:t>
            </a:r>
            <a:r>
              <a:rPr lang="en-US" dirty="0"/>
              <a:t>schedule</a:t>
            </a:r>
          </a:p>
          <a:p>
            <a:r>
              <a:rPr lang="en-US" b="1" dirty="0" smtClean="0">
                <a:solidFill>
                  <a:srgbClr val="0070C0"/>
                </a:solidFill>
              </a:rPr>
              <a:t>Summary</a:t>
            </a:r>
            <a:endParaRPr lang="en-US" b="1" dirty="0">
              <a:solidFill>
                <a:srgbClr val="0070C0"/>
              </a:solidFill>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Right Arrow 4"/>
          <p:cNvSpPr/>
          <p:nvPr/>
        </p:nvSpPr>
        <p:spPr>
          <a:xfrm>
            <a:off x="251520" y="4437112"/>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775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Summary</a:t>
            </a:r>
            <a:endParaRPr lang="en-GB" dirty="0"/>
          </a:p>
        </p:txBody>
      </p:sp>
      <p:sp>
        <p:nvSpPr>
          <p:cNvPr id="3" name="Content Placeholder 2"/>
          <p:cNvSpPr>
            <a:spLocks noGrp="1"/>
          </p:cNvSpPr>
          <p:nvPr>
            <p:ph idx="1"/>
          </p:nvPr>
        </p:nvSpPr>
        <p:spPr>
          <a:xfrm>
            <a:off x="457200" y="1600200"/>
            <a:ext cx="8229600" cy="4756150"/>
          </a:xfrm>
        </p:spPr>
        <p:txBody>
          <a:bodyPr>
            <a:normAutofit lnSpcReduction="10000"/>
          </a:bodyPr>
          <a:lstStyle/>
          <a:p>
            <a:r>
              <a:rPr lang="en-US" dirty="0" smtClean="0"/>
              <a:t>ESS construction advances regularly, both at the in-kind partners and </a:t>
            </a:r>
            <a:r>
              <a:rPr lang="en-US" dirty="0"/>
              <a:t>i</a:t>
            </a:r>
            <a:r>
              <a:rPr lang="en-US" dirty="0" smtClean="0"/>
              <a:t>n Lund. Progress in testing and fabrication confirm that the planned performance will be met. </a:t>
            </a:r>
          </a:p>
          <a:p>
            <a:r>
              <a:rPr lang="en-US" dirty="0" smtClean="0"/>
              <a:t>Realistic delivery dates from in-kind contributions and delay in the construction of the Target building </a:t>
            </a:r>
            <a:r>
              <a:rPr lang="en-US" dirty="0" smtClean="0"/>
              <a:t>led to the </a:t>
            </a:r>
            <a:r>
              <a:rPr lang="en-US" dirty="0" smtClean="0"/>
              <a:t>new baseline schedule.</a:t>
            </a:r>
          </a:p>
          <a:p>
            <a:r>
              <a:rPr lang="en-US" dirty="0" smtClean="0"/>
              <a:t>Budget includes our improved knowledge of costs and the impact of delays</a:t>
            </a:r>
            <a:r>
              <a:rPr lang="en-US" dirty="0" smtClean="0"/>
              <a:t>.</a:t>
            </a:r>
          </a:p>
          <a:p>
            <a:r>
              <a:rPr lang="en-US" dirty="0" smtClean="0"/>
              <a:t>We look forward to the feedback from next week’s review…</a:t>
            </a:r>
            <a:endParaRPr lang="en-US" dirty="0" smtClean="0"/>
          </a:p>
          <a:p>
            <a:pPr marL="0" indent="0">
              <a:buNone/>
            </a:pPr>
            <a:endParaRPr lang="en-US"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29</a:t>
            </a:fld>
            <a:endParaRPr lang="en-GB" noProof="0"/>
          </a:p>
        </p:txBody>
      </p:sp>
      <p:sp>
        <p:nvSpPr>
          <p:cNvPr id="5" name="Rounded Rectangular Callout 4"/>
          <p:cNvSpPr/>
          <p:nvPr/>
        </p:nvSpPr>
        <p:spPr>
          <a:xfrm>
            <a:off x="3491880" y="1417638"/>
            <a:ext cx="4464496" cy="1363290"/>
          </a:xfrm>
          <a:prstGeom prst="wedgeRoundRectCallout">
            <a:avLst>
              <a:gd name="adj1" fmla="val -26386"/>
              <a:gd name="adj2" fmla="val 9305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t>Multiple deliveries from in-kind partners are on critical path…</a:t>
            </a:r>
          </a:p>
          <a:p>
            <a:pPr algn="ctr"/>
            <a:r>
              <a:rPr lang="en-GB" sz="2400" dirty="0" smtClean="0"/>
              <a:t>IKRC will now follow-up.</a:t>
            </a:r>
            <a:endParaRPr lang="en-GB" sz="2400" dirty="0"/>
          </a:p>
        </p:txBody>
      </p:sp>
    </p:spTree>
    <p:extLst>
      <p:ext uri="{BB962C8B-B14F-4D97-AF65-F5344CB8AC3E}">
        <p14:creationId xmlns:p14="http://schemas.microsoft.com/office/powerpoint/2010/main" val="120731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Civil construction status</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noProof="0" smtClean="0"/>
              <a:t>3</a:t>
            </a:fld>
            <a:endParaRPr lang="en-GB" noProof="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4326" t="23258" r="2751" b="9888"/>
          <a:stretch/>
        </p:blipFill>
        <p:spPr>
          <a:xfrm>
            <a:off x="45097" y="1700808"/>
            <a:ext cx="9063407" cy="4608512"/>
          </a:xfrm>
          <a:prstGeom prst="rect">
            <a:avLst/>
          </a:prstGeom>
        </p:spPr>
      </p:pic>
    </p:spTree>
    <p:extLst>
      <p:ext uri="{BB962C8B-B14F-4D97-AF65-F5344CB8AC3E}">
        <p14:creationId xmlns:p14="http://schemas.microsoft.com/office/powerpoint/2010/main" val="2220709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9180000" cy="6858000"/>
          </a:xfrm>
          <a:prstGeom prst="rect">
            <a:avLst/>
          </a:prstGeom>
          <a:solidFill>
            <a:schemeClr val="bg1">
              <a:lumMod val="85000"/>
            </a:schemeClr>
          </a:solidFill>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sv-SE"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sv-SE"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Rectangle 6"/>
          <p:cNvSpPr/>
          <p:nvPr/>
        </p:nvSpPr>
        <p:spPr>
          <a:xfrm>
            <a:off x="4679332" y="4582582"/>
            <a:ext cx="1253665" cy="1006657"/>
          </a:xfrm>
          <a:prstGeom prst="rect">
            <a:avLst/>
          </a:prstGeom>
          <a:solidFill>
            <a:srgbClr val="FFC000">
              <a:alpha val="37000"/>
            </a:srgbClr>
          </a:solidFill>
          <a:ln w="53975" cmpd="sng">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Pie 9"/>
          <p:cNvSpPr/>
          <p:nvPr/>
        </p:nvSpPr>
        <p:spPr>
          <a:xfrm>
            <a:off x="971770" y="2501615"/>
            <a:ext cx="2735792" cy="3096344"/>
          </a:xfrm>
          <a:prstGeom prst="pie">
            <a:avLst>
              <a:gd name="adj1" fmla="val 5250430"/>
              <a:gd name="adj2" fmla="val 12222113"/>
            </a:avLst>
          </a:prstGeom>
          <a:solidFill>
            <a:srgbClr val="FFC000">
              <a:alpha val="50000"/>
            </a:srgbClr>
          </a:solidFill>
          <a:ln w="635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2" name="Freeform 11"/>
          <p:cNvSpPr/>
          <p:nvPr/>
        </p:nvSpPr>
        <p:spPr>
          <a:xfrm>
            <a:off x="5512189" y="5804527"/>
            <a:ext cx="3367314" cy="792825"/>
          </a:xfrm>
          <a:custGeom>
            <a:avLst/>
            <a:gdLst>
              <a:gd name="connsiteX0" fmla="*/ 0 w 3367314"/>
              <a:gd name="connsiteY0" fmla="*/ 1059543 h 1059543"/>
              <a:gd name="connsiteX1" fmla="*/ 3367314 w 3367314"/>
              <a:gd name="connsiteY1" fmla="*/ 1059543 h 1059543"/>
              <a:gd name="connsiteX2" fmla="*/ 3352800 w 3367314"/>
              <a:gd name="connsiteY2" fmla="*/ 0 h 1059543"/>
              <a:gd name="connsiteX3" fmla="*/ 885371 w 3367314"/>
              <a:gd name="connsiteY3" fmla="*/ 0 h 1059543"/>
            </a:gdLst>
            <a:ahLst/>
            <a:cxnLst>
              <a:cxn ang="0">
                <a:pos x="connsiteX0" y="connsiteY0"/>
              </a:cxn>
              <a:cxn ang="0">
                <a:pos x="connsiteX1" y="connsiteY1"/>
              </a:cxn>
              <a:cxn ang="0">
                <a:pos x="connsiteX2" y="connsiteY2"/>
              </a:cxn>
              <a:cxn ang="0">
                <a:pos x="connsiteX3" y="connsiteY3"/>
              </a:cxn>
            </a:cxnLst>
            <a:rect l="l" t="t" r="r" b="b"/>
            <a:pathLst>
              <a:path w="3367314" h="1059543">
                <a:moveTo>
                  <a:pt x="0" y="1059543"/>
                </a:moveTo>
                <a:lnTo>
                  <a:pt x="3367314" y="1059543"/>
                </a:lnTo>
                <a:lnTo>
                  <a:pt x="3352800" y="0"/>
                </a:lnTo>
                <a:lnTo>
                  <a:pt x="885371" y="0"/>
                </a:lnTo>
              </a:path>
            </a:pathLst>
          </a:cu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TextBox 14"/>
          <p:cNvSpPr txBox="1"/>
          <p:nvPr/>
        </p:nvSpPr>
        <p:spPr>
          <a:xfrm>
            <a:off x="6535057" y="6016273"/>
            <a:ext cx="2151743"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Lund Tramway Depot</a:t>
            </a:r>
          </a:p>
        </p:txBody>
      </p:sp>
      <p:sp>
        <p:nvSpPr>
          <p:cNvPr id="16" name="TextBox 15"/>
          <p:cNvSpPr txBox="1"/>
          <p:nvPr/>
        </p:nvSpPr>
        <p:spPr>
          <a:xfrm>
            <a:off x="341614" y="2512032"/>
            <a:ext cx="1234912" cy="120032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Permanent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Office Campus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2021</a:t>
            </a:r>
          </a:p>
        </p:txBody>
      </p:sp>
      <p:pic>
        <p:nvPicPr>
          <p:cNvPr id="17" name="Picture 16">
            <a:extLst>
              <a:ext uri="{FF2B5EF4-FFF2-40B4-BE49-F238E27FC236}">
                <a16:creationId xmlns:a16="http://schemas.microsoft.com/office/drawing/2014/main" id="{F8AD3856-EC62-4A4B-AF84-EE089AC4DED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0031" y="272566"/>
            <a:ext cx="4161392" cy="2713795"/>
          </a:xfrm>
          <a:prstGeom prst="rect">
            <a:avLst/>
          </a:prstGeom>
          <a:ln w="25400">
            <a:solidFill>
              <a:srgbClr val="FFC000"/>
            </a:solidFill>
          </a:ln>
        </p:spPr>
      </p:pic>
      <p:sp>
        <p:nvSpPr>
          <p:cNvPr id="14" name="TextBox 13"/>
          <p:cNvSpPr txBox="1"/>
          <p:nvPr/>
        </p:nvSpPr>
        <p:spPr>
          <a:xfrm>
            <a:off x="5861409" y="4259416"/>
            <a:ext cx="2382449"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2018 ESS offices for all staff</a:t>
            </a:r>
          </a:p>
        </p:txBody>
      </p:sp>
      <p:cxnSp>
        <p:nvCxnSpPr>
          <p:cNvPr id="8" name="Straight Arrow Connector 7">
            <a:extLst>
              <a:ext uri="{FF2B5EF4-FFF2-40B4-BE49-F238E27FC236}">
                <a16:creationId xmlns:a16="http://schemas.microsoft.com/office/drawing/2014/main" id="{66FC09C8-5FB3-A84D-A501-A59DB3ACDCC7}"/>
              </a:ext>
            </a:extLst>
          </p:cNvPr>
          <p:cNvCxnSpPr>
            <a:stCxn id="17" idx="2"/>
          </p:cNvCxnSpPr>
          <p:nvPr/>
        </p:nvCxnSpPr>
        <p:spPr>
          <a:xfrm flipH="1">
            <a:off x="5306163" y="2986361"/>
            <a:ext cx="1634564" cy="1609952"/>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AE4B21A4-448A-D841-8286-37FE2A847FA6}"/>
              </a:ext>
            </a:extLst>
          </p:cNvPr>
          <p:cNvCxnSpPr>
            <a:cxnSpLocks/>
          </p:cNvCxnSpPr>
          <p:nvPr/>
        </p:nvCxnSpPr>
        <p:spPr>
          <a:xfrm flipV="1">
            <a:off x="3779912" y="5849694"/>
            <a:ext cx="763852" cy="38723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AAFD8FB9-941B-6141-8356-E2DEC66A77F4}"/>
              </a:ext>
            </a:extLst>
          </p:cNvPr>
          <p:cNvSpPr txBox="1"/>
          <p:nvPr/>
        </p:nvSpPr>
        <p:spPr>
          <a:xfrm>
            <a:off x="2967712" y="6043313"/>
            <a:ext cx="1479700" cy="3693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New Bus Stop</a:t>
            </a:r>
          </a:p>
        </p:txBody>
      </p:sp>
    </p:spTree>
    <p:extLst>
      <p:ext uri="{BB962C8B-B14F-4D97-AF65-F5344CB8AC3E}">
        <p14:creationId xmlns:p14="http://schemas.microsoft.com/office/powerpoint/2010/main" val="1851532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Campus </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1115BC-487E-4422-894C-CB7CD3E79223}"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6" name="Content Placeholder 8"/>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0" y="-99392"/>
            <a:ext cx="9144000" cy="6982181"/>
          </a:xfrm>
          <a:prstGeom prst="rect">
            <a:avLst/>
          </a:prstGeom>
        </p:spPr>
      </p:pic>
      <p:sp>
        <p:nvSpPr>
          <p:cNvPr id="3" name="TextBox 2">
            <a:extLst>
              <a:ext uri="{FF2B5EF4-FFF2-40B4-BE49-F238E27FC236}">
                <a16:creationId xmlns:a16="http://schemas.microsoft.com/office/drawing/2014/main" id="{769CAFE5-3A9D-A544-A65E-19ECC706301A}"/>
              </a:ext>
            </a:extLst>
          </p:cNvPr>
          <p:cNvSpPr txBox="1"/>
          <p:nvPr/>
        </p:nvSpPr>
        <p:spPr>
          <a:xfrm>
            <a:off x="6894748" y="2305077"/>
            <a:ext cx="1277652"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Labs and Workshops</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0C1E8B51-AFA7-DE4E-B695-92CAF763CEE2}"/>
              </a:ext>
            </a:extLst>
          </p:cNvPr>
          <p:cNvSpPr/>
          <p:nvPr/>
        </p:nvSpPr>
        <p:spPr>
          <a:xfrm>
            <a:off x="107505" y="2060848"/>
            <a:ext cx="3096344" cy="2599341"/>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8297FCBB-607A-F140-965D-649588B91135}"/>
              </a:ext>
            </a:extLst>
          </p:cNvPr>
          <p:cNvSpPr txBox="1"/>
          <p:nvPr/>
        </p:nvSpPr>
        <p:spPr>
          <a:xfrm>
            <a:off x="231779" y="2131270"/>
            <a:ext cx="2021158"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Offices, auditorium canteen</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Content Placeholder 4">
            <a:extLst>
              <a:ext uri="{FF2B5EF4-FFF2-40B4-BE49-F238E27FC236}">
                <a16:creationId xmlns:a16="http://schemas.microsoft.com/office/drawing/2014/main" id="{269DA004-DE5F-4A4E-8C23-2618BF1078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5517" y="2777601"/>
            <a:ext cx="2880320" cy="1801161"/>
          </a:xfrm>
          <a:prstGeom prst="rect">
            <a:avLst/>
          </a:prstGeom>
        </p:spPr>
      </p:pic>
      <p:sp>
        <p:nvSpPr>
          <p:cNvPr id="9" name="TextBox 8">
            <a:extLst>
              <a:ext uri="{FF2B5EF4-FFF2-40B4-BE49-F238E27FC236}">
                <a16:creationId xmlns:a16="http://schemas.microsoft.com/office/drawing/2014/main" id="{EBF70B63-3604-0B48-8310-1B305A0BCE07}"/>
              </a:ext>
            </a:extLst>
          </p:cNvPr>
          <p:cNvSpPr txBox="1"/>
          <p:nvPr/>
        </p:nvSpPr>
        <p:spPr>
          <a:xfrm>
            <a:off x="6185701" y="4904418"/>
            <a:ext cx="1050595" cy="646331"/>
          </a:xfrm>
          <a:prstGeom prst="rect">
            <a:avLst/>
          </a:prstGeom>
          <a:solidFill>
            <a:schemeClr val="bg1">
              <a:lumMod val="75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a:ea typeface="+mn-ea"/>
                <a:cs typeface="+mn-cs"/>
              </a:rPr>
              <a:t>Entrance Building</a:t>
            </a:r>
            <a:endParaRPr kumimoji="0" lang="sv-SE"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65D8E4F5-0B23-F743-BDC2-29443E30831C}"/>
              </a:ext>
            </a:extLst>
          </p:cNvPr>
          <p:cNvSpPr txBox="1"/>
          <p:nvPr/>
        </p:nvSpPr>
        <p:spPr>
          <a:xfrm>
            <a:off x="107505" y="4894326"/>
            <a:ext cx="3996966" cy="1754326"/>
          </a:xfrm>
          <a:prstGeom prst="rect">
            <a:avLst/>
          </a:prstGeom>
          <a:solidFill>
            <a:schemeClr val="bg1"/>
          </a:solidFill>
          <a:ln w="44450">
            <a:no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Signed construction and financing agreements in February</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Now in detailed design before target cost is agreed</a:t>
            </a:r>
          </a:p>
          <a:p>
            <a:pPr marL="285750" marR="0" lvl="0" indent="-285750"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Cost of the lease is included in the operations costs</a:t>
            </a:r>
          </a:p>
        </p:txBody>
      </p:sp>
    </p:spTree>
    <p:extLst>
      <p:ext uri="{BB962C8B-B14F-4D97-AF65-F5344CB8AC3E}">
        <p14:creationId xmlns:p14="http://schemas.microsoft.com/office/powerpoint/2010/main" val="1198297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77280" y="1600200"/>
            <a:ext cx="6563072" cy="4525963"/>
          </a:xfrm>
        </p:spPr>
        <p:txBody>
          <a:bodyPr/>
          <a:lstStyle/>
          <a:p>
            <a:r>
              <a:rPr lang="en-US" dirty="0" smtClean="0"/>
              <a:t>Status </a:t>
            </a:r>
            <a:r>
              <a:rPr lang="en-US" dirty="0" smtClean="0"/>
              <a:t>of construction:</a:t>
            </a:r>
          </a:p>
          <a:p>
            <a:pPr lvl="1"/>
            <a:r>
              <a:rPr lang="en-US" dirty="0" smtClean="0"/>
              <a:t>Civil construction</a:t>
            </a:r>
          </a:p>
          <a:p>
            <a:pPr lvl="1"/>
            <a:r>
              <a:rPr lang="en-US" b="1" dirty="0" smtClean="0">
                <a:solidFill>
                  <a:srgbClr val="0070C0"/>
                </a:solidFill>
              </a:rPr>
              <a:t>Accelerator</a:t>
            </a:r>
            <a:endParaRPr lang="en-US" b="1" dirty="0" smtClean="0">
              <a:solidFill>
                <a:srgbClr val="0070C0"/>
              </a:solidFill>
            </a:endParaRPr>
          </a:p>
          <a:p>
            <a:pPr lvl="1"/>
            <a:r>
              <a:rPr lang="en-US" dirty="0" smtClean="0"/>
              <a:t>Target</a:t>
            </a:r>
          </a:p>
          <a:p>
            <a:pPr lvl="1"/>
            <a:r>
              <a:rPr lang="en-US" dirty="0" smtClean="0"/>
              <a:t>Controls</a:t>
            </a:r>
          </a:p>
          <a:p>
            <a:r>
              <a:rPr lang="en-US" dirty="0" smtClean="0"/>
              <a:t>“New” baseline </a:t>
            </a:r>
            <a:r>
              <a:rPr lang="en-US" dirty="0" smtClean="0"/>
              <a:t>schedule</a:t>
            </a:r>
          </a:p>
          <a:p>
            <a:r>
              <a:rPr lang="en-US" dirty="0" smtClean="0"/>
              <a:t>Summary</a:t>
            </a: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551115BC-487E-4422-894C-CB7CD3E79223}" type="slidenum">
              <a:rPr lang="en-GB" noProof="0" smtClean="0"/>
              <a:t>6</a:t>
            </a:fld>
            <a:endParaRPr lang="en-GB" noProof="0"/>
          </a:p>
        </p:txBody>
      </p:sp>
      <p:sp>
        <p:nvSpPr>
          <p:cNvPr id="5" name="Right Arrow 4"/>
          <p:cNvSpPr/>
          <p:nvPr/>
        </p:nvSpPr>
        <p:spPr>
          <a:xfrm>
            <a:off x="539552" y="2564904"/>
            <a:ext cx="1152128"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6218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51115BC-487E-4422-894C-CB7CD3E79223}" type="slidenum">
              <a:rPr lang="sv-SE" smtClean="0">
                <a:solidFill>
                  <a:prstClr val="black">
                    <a:tint val="75000"/>
                  </a:prstClr>
                </a:solidFill>
                <a:latin typeface="Calibri"/>
              </a:rPr>
              <a:pPr/>
              <a:t>7</a:t>
            </a:fld>
            <a:endParaRPr lang="sv-SE" dirty="0">
              <a:solidFill>
                <a:prstClr val="black">
                  <a:tint val="75000"/>
                </a:prstClr>
              </a:solidFill>
              <a:latin typeface="Calibri"/>
            </a:endParaRPr>
          </a:p>
        </p:txBody>
      </p:sp>
      <p:sp>
        <p:nvSpPr>
          <p:cNvPr id="5" name="Title 1"/>
          <p:cNvSpPr>
            <a:spLocks noGrp="1"/>
          </p:cNvSpPr>
          <p:nvPr>
            <p:ph type="title"/>
          </p:nvPr>
        </p:nvSpPr>
        <p:spPr>
          <a:xfrm>
            <a:off x="314035" y="274638"/>
            <a:ext cx="7311407" cy="1143000"/>
          </a:xfrm>
        </p:spPr>
        <p:txBody>
          <a:bodyPr>
            <a:normAutofit/>
          </a:bodyPr>
          <a:lstStyle/>
          <a:p>
            <a:r>
              <a:rPr lang="en-US" dirty="0" smtClean="0"/>
              <a:t>Equipment construction is progressing</a:t>
            </a:r>
            <a:br>
              <a:rPr lang="en-US" dirty="0" smtClean="0"/>
            </a:br>
            <a:r>
              <a:rPr lang="en-US" dirty="0" smtClean="0"/>
              <a:t>at in-kind partners (e.g. CEA &amp; INFN)…</a:t>
            </a:r>
            <a:endParaRPr lang="en-US" dirty="0"/>
          </a:p>
        </p:txBody>
      </p:sp>
      <p:pic>
        <p:nvPicPr>
          <p:cNvPr id="6"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632259" y="1674667"/>
            <a:ext cx="3336000" cy="5004000"/>
          </a:xfrm>
          <a:prstGeom prst="rect">
            <a:avLst/>
          </a:prstGeom>
        </p:spPr>
      </p:pic>
      <p:pic>
        <p:nvPicPr>
          <p:cNvPr id="7" name="Imag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766144"/>
            <a:ext cx="5495925" cy="4975307"/>
          </a:xfrm>
          <a:prstGeom prst="rect">
            <a:avLst/>
          </a:prstGeom>
        </p:spPr>
      </p:pic>
      <p:sp>
        <p:nvSpPr>
          <p:cNvPr id="8" name="Content Placeholder 2"/>
          <p:cNvSpPr txBox="1">
            <a:spLocks/>
          </p:cNvSpPr>
          <p:nvPr/>
        </p:nvSpPr>
        <p:spPr>
          <a:xfrm>
            <a:off x="392559" y="1548247"/>
            <a:ext cx="5837381" cy="348097"/>
          </a:xfrm>
          <a:prstGeom prst="rect">
            <a:avLst/>
          </a:prstGeom>
          <a:solidFill>
            <a:schemeClr val="bg1"/>
          </a:solidFill>
        </p:spPr>
        <p:txBody>
          <a:bodyPr vert="horz" lIns="91432" tIns="45716" rIns="91432" bIns="45716" rtlCol="0">
            <a:normAutofit lnSpcReduction="10000"/>
          </a:bodyPr>
          <a:lstStyle>
            <a:lvl1pPr marL="342870" indent="-342870" algn="l" defTabSz="914319" rtl="0" eaLnBrk="1" latinLnBrk="0" hangingPunct="1">
              <a:spcBef>
                <a:spcPct val="20000"/>
              </a:spcBef>
              <a:buFont typeface="Arial" panose="020B0604020202020204" pitchFamily="34" charset="0"/>
              <a:buChar char="•"/>
              <a:defRPr sz="2800" kern="1200" baseline="0">
                <a:solidFill>
                  <a:srgbClr val="000000"/>
                </a:solidFill>
                <a:latin typeface="+mn-lt"/>
                <a:ea typeface="+mn-ea"/>
                <a:cs typeface="+mn-cs"/>
              </a:defRPr>
            </a:lvl1pPr>
            <a:lvl2pPr marL="742884" indent="-285725" algn="l" defTabSz="914319" rtl="0" eaLnBrk="1" latinLnBrk="0" hangingPunct="1">
              <a:spcBef>
                <a:spcPct val="20000"/>
              </a:spcBef>
              <a:buFont typeface="Arial" panose="020B0604020202020204" pitchFamily="34" charset="0"/>
              <a:buChar char="–"/>
              <a:defRPr sz="2400" kern="1200" baseline="0">
                <a:solidFill>
                  <a:srgbClr val="000000"/>
                </a:solidFill>
                <a:latin typeface="+mn-lt"/>
                <a:ea typeface="+mn-ea"/>
                <a:cs typeface="+mn-cs"/>
              </a:defRPr>
            </a:lvl2pPr>
            <a:lvl3pPr marL="1142899" indent="-228579" algn="l" defTabSz="914319" rtl="0" eaLnBrk="1" latinLnBrk="0" hangingPunct="1">
              <a:spcBef>
                <a:spcPct val="20000"/>
              </a:spcBef>
              <a:buFont typeface="Arial" panose="020B0604020202020204" pitchFamily="34" charset="0"/>
              <a:buChar char="•"/>
              <a:defRPr sz="2000" kern="1200" baseline="0">
                <a:solidFill>
                  <a:srgbClr val="000000"/>
                </a:solidFill>
                <a:latin typeface="+mn-lt"/>
                <a:ea typeface="+mn-ea"/>
                <a:cs typeface="+mn-cs"/>
              </a:defRPr>
            </a:lvl3pPr>
            <a:lvl4pPr marL="1600058" indent="-228579" algn="l" defTabSz="914319" rtl="0" eaLnBrk="1" latinLnBrk="0" hangingPunct="1">
              <a:spcBef>
                <a:spcPct val="20000"/>
              </a:spcBef>
              <a:buFont typeface="Arial" panose="020B0604020202020204" pitchFamily="34" charset="0"/>
              <a:buChar char="–"/>
              <a:defRPr sz="1800" kern="1200" baseline="0">
                <a:solidFill>
                  <a:srgbClr val="000000"/>
                </a:solidFill>
                <a:latin typeface="+mn-lt"/>
                <a:ea typeface="+mn-ea"/>
                <a:cs typeface="+mn-cs"/>
              </a:defRPr>
            </a:lvl4pPr>
            <a:lvl5pPr marL="2057218" indent="-228579" algn="l" defTabSz="914319" rtl="0" eaLnBrk="1" latinLnBrk="0" hangingPunct="1">
              <a:spcBef>
                <a:spcPct val="20000"/>
              </a:spcBef>
              <a:buFont typeface="Arial" panose="020B0604020202020204" pitchFamily="34" charset="0"/>
              <a:buChar char="»"/>
              <a:defRPr sz="2000" kern="1200">
                <a:solidFill>
                  <a:srgbClr val="000000"/>
                </a:solidFill>
                <a:latin typeface="+mn-lt"/>
                <a:ea typeface="+mn-ea"/>
                <a:cs typeface="+mn-cs"/>
              </a:defRPr>
            </a:lvl5pPr>
            <a:lvl6pPr marL="2514378"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53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697"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856" indent="-228579" algn="l" defTabSz="914319"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1800" b="1" dirty="0" smtClean="0"/>
              <a:t>Medium </a:t>
            </a:r>
            <a:r>
              <a:rPr lang="en-US" sz="1800" b="1" dirty="0" smtClean="0">
                <a:latin typeface="Symbol" panose="05050102010706020507" pitchFamily="18" charset="2"/>
              </a:rPr>
              <a:t>b</a:t>
            </a:r>
            <a:r>
              <a:rPr lang="en-US" sz="1800" b="1" dirty="0" smtClean="0"/>
              <a:t> elliptical cavities (CEA-</a:t>
            </a:r>
            <a:r>
              <a:rPr lang="en-US" sz="1800" b="1" dirty="0" err="1" smtClean="0"/>
              <a:t>Saclay</a:t>
            </a:r>
            <a:r>
              <a:rPr lang="en-US" sz="1800" b="1" dirty="0" smtClean="0"/>
              <a:t> and INFN-Milano)</a:t>
            </a:r>
            <a:endParaRPr lang="en-US" sz="1600" dirty="0"/>
          </a:p>
        </p:txBody>
      </p:sp>
    </p:spTree>
    <p:extLst>
      <p:ext uri="{BB962C8B-B14F-4D97-AF65-F5344CB8AC3E}">
        <p14:creationId xmlns:p14="http://schemas.microsoft.com/office/powerpoint/2010/main" val="2757309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20" y="174811"/>
            <a:ext cx="7848800" cy="1143000"/>
          </a:xfrm>
        </p:spPr>
        <p:txBody>
          <a:bodyPr>
            <a:normAutofit fontScale="90000"/>
          </a:bodyPr>
          <a:lstStyle/>
          <a:p>
            <a:r>
              <a:rPr lang="en-GB" dirty="0"/>
              <a:t>s</a:t>
            </a:r>
            <a:r>
              <a:rPr lang="en-GB" dirty="0" smtClean="0"/>
              <a:t>ome in-kind equipment is already being installed in Lund [</a:t>
            </a:r>
            <a:r>
              <a:rPr lang="en-GB" dirty="0" err="1" smtClean="0"/>
              <a:t>e.g</a:t>
            </a:r>
            <a:r>
              <a:rPr lang="en-GB" dirty="0" smtClean="0"/>
              <a:t> ion source from INFN (+ CEA)]…</a:t>
            </a:r>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050" y="1446585"/>
            <a:ext cx="8523189" cy="54110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6" name="Straight Arrow Connector 5"/>
          <p:cNvCxnSpPr/>
          <p:nvPr/>
        </p:nvCxnSpPr>
        <p:spPr>
          <a:xfrm>
            <a:off x="7292622" y="2847133"/>
            <a:ext cx="1211298" cy="1583552"/>
          </a:xfrm>
          <a:prstGeom prst="straightConnector1">
            <a:avLst/>
          </a:prstGeom>
          <a:ln w="31750">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572320" y="2200802"/>
            <a:ext cx="2219967" cy="646331"/>
          </a:xfrm>
          <a:prstGeom prst="rect">
            <a:avLst/>
          </a:prstGeom>
          <a:solidFill>
            <a:schemeClr val="bg1"/>
          </a:solidFill>
        </p:spPr>
        <p:txBody>
          <a:bodyPr wrap="none" rtlCol="0">
            <a:spAutoFit/>
          </a:bodyPr>
          <a:lstStyle/>
          <a:p>
            <a:r>
              <a:rPr lang="en-GB" dirty="0" smtClean="0">
                <a:solidFill>
                  <a:prstClr val="black"/>
                </a:solidFill>
              </a:rPr>
              <a:t>Accelerator Front End</a:t>
            </a:r>
          </a:p>
          <a:p>
            <a:r>
              <a:rPr lang="en-GB" dirty="0" smtClean="0">
                <a:solidFill>
                  <a:prstClr val="black"/>
                </a:solidFill>
              </a:rPr>
              <a:t>(Ion Source and LEBT)</a:t>
            </a:r>
            <a:endParaRPr lang="en-GB" dirty="0">
              <a:solidFill>
                <a:prstClr val="black"/>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556792"/>
            <a:ext cx="4416490" cy="3312368"/>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83933" y="3362605"/>
            <a:ext cx="4660067" cy="3495050"/>
          </a:xfrm>
          <a:prstGeom prst="rect">
            <a:avLst/>
          </a:prstGeom>
        </p:spPr>
      </p:pic>
      <p:sp>
        <p:nvSpPr>
          <p:cNvPr id="3" name="TextBox 2"/>
          <p:cNvSpPr txBox="1"/>
          <p:nvPr/>
        </p:nvSpPr>
        <p:spPr>
          <a:xfrm rot="20406032">
            <a:off x="1026300" y="3736621"/>
            <a:ext cx="6937668" cy="830997"/>
          </a:xfrm>
          <a:prstGeom prst="rect">
            <a:avLst/>
          </a:prstGeom>
          <a:solidFill>
            <a:schemeClr val="accent5">
              <a:lumMod val="20000"/>
              <a:lumOff val="80000"/>
            </a:schemeClr>
          </a:solidFill>
        </p:spPr>
        <p:txBody>
          <a:bodyPr wrap="none" rtlCol="0">
            <a:spAutoFit/>
          </a:bodyPr>
          <a:lstStyle>
            <a:defPPr>
              <a:defRPr lang="sv-SE"/>
            </a:defPPr>
            <a:lvl1pPr algn="ctr">
              <a:defRPr sz="2400"/>
            </a:lvl1pPr>
          </a:lstStyle>
          <a:p>
            <a:r>
              <a:rPr lang="en-GB" dirty="0"/>
              <a:t>… an opportunity for lessons that led to a new</a:t>
            </a:r>
          </a:p>
          <a:p>
            <a:r>
              <a:rPr lang="en-GB" dirty="0" smtClean="0"/>
              <a:t>organization </a:t>
            </a:r>
            <a:r>
              <a:rPr lang="en-GB" dirty="0"/>
              <a:t>for the installation of the infrastructure…</a:t>
            </a:r>
          </a:p>
        </p:txBody>
      </p:sp>
    </p:spTree>
    <p:extLst>
      <p:ext uri="{BB962C8B-B14F-4D97-AF65-F5344CB8AC3E}">
        <p14:creationId xmlns:p14="http://schemas.microsoft.com/office/powerpoint/2010/main" val="74587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5331" y="193350"/>
            <a:ext cx="7253480" cy="1143000"/>
          </a:xfrm>
        </p:spPr>
        <p:txBody>
          <a:bodyPr>
            <a:normAutofit/>
          </a:bodyPr>
          <a:lstStyle/>
          <a:p>
            <a:r>
              <a:rPr lang="en-GB" dirty="0" smtClean="0"/>
              <a:t>… and Test infrastructure is operational at some partners’ premises (e.g. Uppsala)</a:t>
            </a:r>
            <a:endParaRPr lang="en-GB" dirty="0"/>
          </a:p>
        </p:txBody>
      </p:sp>
      <p:sp>
        <p:nvSpPr>
          <p:cNvPr id="4" name="Slide Number Placeholder 3"/>
          <p:cNvSpPr>
            <a:spLocks noGrp="1"/>
          </p:cNvSpPr>
          <p:nvPr>
            <p:ph type="sldNum" sz="quarter" idx="12"/>
          </p:nvPr>
        </p:nvSpPr>
        <p:spPr/>
        <p:txBody>
          <a:bodyPr/>
          <a:lstStyle/>
          <a:p>
            <a:fld id="{551115BC-487E-4422-894C-CB7CD3E79223}" type="slidenum">
              <a:rPr lang="en-GB" smtClean="0"/>
              <a:t>9</a:t>
            </a:fld>
            <a:endParaRPr lang="en-GB"/>
          </a:p>
        </p:txBody>
      </p:sp>
      <p:grpSp>
        <p:nvGrpSpPr>
          <p:cNvPr id="11" name="Group 10">
            <a:extLst>
              <a:ext uri="{FF2B5EF4-FFF2-40B4-BE49-F238E27FC236}">
                <a16:creationId xmlns:a16="http://schemas.microsoft.com/office/drawing/2014/main" id="{DA8EBF4C-D04C-7F4E-99FD-0A4BA5DADAFE}"/>
              </a:ext>
            </a:extLst>
          </p:cNvPr>
          <p:cNvGrpSpPr/>
          <p:nvPr/>
        </p:nvGrpSpPr>
        <p:grpSpPr>
          <a:xfrm>
            <a:off x="6982108" y="1783328"/>
            <a:ext cx="2009492" cy="2941072"/>
            <a:chOff x="7066996" y="2628900"/>
            <a:chExt cx="2009492" cy="2941072"/>
          </a:xfrm>
        </p:grpSpPr>
        <p:pic>
          <p:nvPicPr>
            <p:cNvPr id="8" name="Picture 7">
              <a:extLst>
                <a:ext uri="{FF2B5EF4-FFF2-40B4-BE49-F238E27FC236}">
                  <a16:creationId xmlns:a16="http://schemas.microsoft.com/office/drawing/2014/main" id="{0FE54A0C-2DC3-1848-89F7-AA29CD38CBD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66996" y="2628900"/>
              <a:ext cx="2009492" cy="1600200"/>
            </a:xfrm>
            <a:prstGeom prst="rect">
              <a:avLst/>
            </a:prstGeom>
          </p:spPr>
        </p:pic>
        <p:pic>
          <p:nvPicPr>
            <p:cNvPr id="9" name="Picture 8">
              <a:extLst>
                <a:ext uri="{FF2B5EF4-FFF2-40B4-BE49-F238E27FC236}">
                  <a16:creationId xmlns:a16="http://schemas.microsoft.com/office/drawing/2014/main" id="{63D24ABE-BE40-2644-A9B6-2629DAE341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4699" y="4229100"/>
              <a:ext cx="2001789" cy="1340872"/>
            </a:xfrm>
            <a:prstGeom prst="rect">
              <a:avLst/>
            </a:prstGeom>
          </p:spPr>
        </p:pic>
        <p:sp>
          <p:nvSpPr>
            <p:cNvPr id="10" name="TextBox 9">
              <a:extLst>
                <a:ext uri="{FF2B5EF4-FFF2-40B4-BE49-F238E27FC236}">
                  <a16:creationId xmlns:a16="http://schemas.microsoft.com/office/drawing/2014/main" id="{FC2C7DFB-3B82-3B48-A353-07D267650FD2}"/>
                </a:ext>
              </a:extLst>
            </p:cNvPr>
            <p:cNvSpPr txBox="1"/>
            <p:nvPr/>
          </p:nvSpPr>
          <p:spPr>
            <a:xfrm>
              <a:off x="7493699" y="4166558"/>
              <a:ext cx="1156086" cy="261610"/>
            </a:xfrm>
            <a:prstGeom prst="rect">
              <a:avLst/>
            </a:prstGeom>
            <a:noFill/>
          </p:spPr>
          <p:txBody>
            <a:bodyPr wrap="none" rtlCol="0">
              <a:spAutoFit/>
            </a:bodyPr>
            <a:lstStyle/>
            <a:p>
              <a:r>
                <a:rPr lang="en-US" sz="1100" dirty="0" err="1">
                  <a:solidFill>
                    <a:schemeClr val="bg1"/>
                  </a:solidFill>
                </a:rPr>
                <a:t>Romea</a:t>
              </a:r>
              <a:r>
                <a:rPr lang="en-US" sz="1100" dirty="0">
                  <a:solidFill>
                    <a:schemeClr val="bg1"/>
                  </a:solidFill>
                </a:rPr>
                <a:t> in HNOSS</a:t>
              </a:r>
            </a:p>
          </p:txBody>
        </p:sp>
      </p:grpSp>
      <p:grpSp>
        <p:nvGrpSpPr>
          <p:cNvPr id="12" name="Group 11">
            <a:extLst>
              <a:ext uri="{FF2B5EF4-FFF2-40B4-BE49-F238E27FC236}">
                <a16:creationId xmlns:a16="http://schemas.microsoft.com/office/drawing/2014/main" id="{E5F1AB63-9D05-654A-B49E-47B34AE96C86}"/>
              </a:ext>
            </a:extLst>
          </p:cNvPr>
          <p:cNvGrpSpPr>
            <a:grpSpLocks noChangeAspect="1"/>
          </p:cNvGrpSpPr>
          <p:nvPr/>
        </p:nvGrpSpPr>
        <p:grpSpPr>
          <a:xfrm>
            <a:off x="678195" y="2648460"/>
            <a:ext cx="6300061" cy="4114800"/>
            <a:chOff x="1952370" y="1648175"/>
            <a:chExt cx="7040392" cy="4598337"/>
          </a:xfrm>
        </p:grpSpPr>
        <p:grpSp>
          <p:nvGrpSpPr>
            <p:cNvPr id="13" name="Group 12">
              <a:extLst>
                <a:ext uri="{FF2B5EF4-FFF2-40B4-BE49-F238E27FC236}">
                  <a16:creationId xmlns:a16="http://schemas.microsoft.com/office/drawing/2014/main" id="{74ABA2FE-5E3D-9442-8B87-A5366EBD52E3}"/>
                </a:ext>
              </a:extLst>
            </p:cNvPr>
            <p:cNvGrpSpPr/>
            <p:nvPr/>
          </p:nvGrpSpPr>
          <p:grpSpPr>
            <a:xfrm>
              <a:off x="1952370" y="1648175"/>
              <a:ext cx="7040392" cy="4598337"/>
              <a:chOff x="1977084" y="1755269"/>
              <a:chExt cx="7040392" cy="4598337"/>
            </a:xfrm>
          </p:grpSpPr>
          <p:pic>
            <p:nvPicPr>
              <p:cNvPr id="15" name="Picture 3" descr="\\cern.ch\dfs\Users\r\ruber\Documents\FREIA\Documentation\Illustrations\Hall\freia-hall-layout-20140319.jpg">
                <a:extLst>
                  <a:ext uri="{FF2B5EF4-FFF2-40B4-BE49-F238E27FC236}">
                    <a16:creationId xmlns:a16="http://schemas.microsoft.com/office/drawing/2014/main" id="{9C60B3DC-149D-5B40-AC5B-6240482ABFC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977084" y="1755269"/>
                <a:ext cx="7040392" cy="459833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0EA12CA-0C45-BB41-85EE-3D8C016DF902}"/>
                  </a:ext>
                </a:extLst>
              </p:cNvPr>
              <p:cNvSpPr txBox="1"/>
              <p:nvPr/>
            </p:nvSpPr>
            <p:spPr>
              <a:xfrm>
                <a:off x="3267599" y="2391471"/>
                <a:ext cx="1401159" cy="671565"/>
              </a:xfrm>
              <a:prstGeom prst="rect">
                <a:avLst/>
              </a:prstGeom>
              <a:noFill/>
            </p:spPr>
            <p:txBody>
              <a:bodyPr wrap="square" rtlCol="0">
                <a:spAutoFit/>
              </a:bodyPr>
              <a:lstStyle/>
              <a:p>
                <a:r>
                  <a:rPr lang="en-GB" sz="1200" dirty="0"/>
                  <a:t>cryogenics</a:t>
                </a:r>
              </a:p>
              <a:p>
                <a:r>
                  <a:rPr lang="en-GB" sz="1200" dirty="0"/>
                  <a:t>- liquid helium</a:t>
                </a:r>
              </a:p>
              <a:p>
                <a:r>
                  <a:rPr lang="en-GB" sz="1200" dirty="0"/>
                  <a:t>- liquid nitrogen</a:t>
                </a:r>
              </a:p>
            </p:txBody>
          </p:sp>
          <p:sp>
            <p:nvSpPr>
              <p:cNvPr id="17" name="TextBox 16">
                <a:extLst>
                  <a:ext uri="{FF2B5EF4-FFF2-40B4-BE49-F238E27FC236}">
                    <a16:creationId xmlns:a16="http://schemas.microsoft.com/office/drawing/2014/main" id="{DA87770F-D088-4F40-B771-BAF18153C2E4}"/>
                  </a:ext>
                </a:extLst>
              </p:cNvPr>
              <p:cNvSpPr txBox="1"/>
              <p:nvPr/>
            </p:nvSpPr>
            <p:spPr>
              <a:xfrm>
                <a:off x="4790286" y="2400622"/>
                <a:ext cx="1653491" cy="671565"/>
              </a:xfrm>
              <a:prstGeom prst="rect">
                <a:avLst/>
              </a:prstGeom>
              <a:noFill/>
            </p:spPr>
            <p:txBody>
              <a:bodyPr wrap="square" rtlCol="0">
                <a:spAutoFit/>
              </a:bodyPr>
              <a:lstStyle/>
              <a:p>
                <a:r>
                  <a:rPr lang="en-GB" sz="1200" dirty="0"/>
                  <a:t>control room</a:t>
                </a:r>
              </a:p>
              <a:p>
                <a:r>
                  <a:rPr lang="en-GB" sz="1200" dirty="0"/>
                  <a:t>- equipment controls</a:t>
                </a:r>
              </a:p>
              <a:p>
                <a:r>
                  <a:rPr lang="en-GB" sz="1200" dirty="0"/>
                  <a:t>- data acquisition</a:t>
                </a:r>
              </a:p>
            </p:txBody>
          </p:sp>
          <p:sp>
            <p:nvSpPr>
              <p:cNvPr id="18" name="TextBox 17">
                <a:extLst>
                  <a:ext uri="{FF2B5EF4-FFF2-40B4-BE49-F238E27FC236}">
                    <a16:creationId xmlns:a16="http://schemas.microsoft.com/office/drawing/2014/main" id="{E1DA1ADF-345E-0F41-A5EF-91DDB2A87777}"/>
                  </a:ext>
                </a:extLst>
              </p:cNvPr>
              <p:cNvSpPr txBox="1"/>
              <p:nvPr/>
            </p:nvSpPr>
            <p:spPr>
              <a:xfrm>
                <a:off x="4565062" y="5859360"/>
                <a:ext cx="1677200" cy="461665"/>
              </a:xfrm>
              <a:prstGeom prst="rect">
                <a:avLst/>
              </a:prstGeom>
              <a:noFill/>
            </p:spPr>
            <p:txBody>
              <a:bodyPr wrap="square" rtlCol="0">
                <a:spAutoFit/>
              </a:bodyPr>
              <a:lstStyle/>
              <a:p>
                <a:pPr algn="ctr"/>
                <a:r>
                  <a:rPr lang="en-GB" sz="1200" dirty="0"/>
                  <a:t>radio-frequency (RF) power sources</a:t>
                </a:r>
              </a:p>
            </p:txBody>
          </p:sp>
          <p:sp>
            <p:nvSpPr>
              <p:cNvPr id="19" name="TextBox 18">
                <a:extLst>
                  <a:ext uri="{FF2B5EF4-FFF2-40B4-BE49-F238E27FC236}">
                    <a16:creationId xmlns:a16="http://schemas.microsoft.com/office/drawing/2014/main" id="{B44E6CA1-B35A-BA47-B113-914EA67ED254}"/>
                  </a:ext>
                </a:extLst>
              </p:cNvPr>
              <p:cNvSpPr txBox="1"/>
              <p:nvPr/>
            </p:nvSpPr>
            <p:spPr>
              <a:xfrm>
                <a:off x="6096283" y="5489311"/>
                <a:ext cx="1557823" cy="671565"/>
              </a:xfrm>
              <a:prstGeom prst="rect">
                <a:avLst/>
              </a:prstGeom>
              <a:noFill/>
            </p:spPr>
            <p:txBody>
              <a:bodyPr wrap="square" rtlCol="0">
                <a:spAutoFit/>
              </a:bodyPr>
              <a:lstStyle/>
              <a:p>
                <a:pPr algn="r"/>
                <a:r>
                  <a:rPr lang="en-GB" sz="1200" dirty="0"/>
                  <a:t>3 bunkers</a:t>
                </a:r>
              </a:p>
              <a:p>
                <a:pPr algn="r"/>
                <a:r>
                  <a:rPr lang="en-GB" sz="1200" dirty="0"/>
                  <a:t>with test stands</a:t>
                </a:r>
              </a:p>
              <a:p>
                <a:pPr algn="r"/>
                <a:r>
                  <a:rPr lang="en-GB" sz="1200" dirty="0"/>
                  <a:t>horizontal cryostat</a:t>
                </a:r>
              </a:p>
            </p:txBody>
          </p:sp>
          <p:sp>
            <p:nvSpPr>
              <p:cNvPr id="20" name="TextBox 19">
                <a:extLst>
                  <a:ext uri="{FF2B5EF4-FFF2-40B4-BE49-F238E27FC236}">
                    <a16:creationId xmlns:a16="http://schemas.microsoft.com/office/drawing/2014/main" id="{E732F98F-2D7B-4E48-8143-530C43AE138B}"/>
                  </a:ext>
                </a:extLst>
              </p:cNvPr>
              <p:cNvSpPr txBox="1"/>
              <p:nvPr/>
            </p:nvSpPr>
            <p:spPr>
              <a:xfrm>
                <a:off x="7384757" y="5147656"/>
                <a:ext cx="1557823" cy="279819"/>
              </a:xfrm>
              <a:prstGeom prst="rect">
                <a:avLst/>
              </a:prstGeom>
              <a:noFill/>
            </p:spPr>
            <p:txBody>
              <a:bodyPr wrap="square" rtlCol="0">
                <a:spAutoFit/>
              </a:bodyPr>
              <a:lstStyle/>
              <a:p>
                <a:pPr algn="ctr"/>
                <a:r>
                  <a:rPr lang="en-GB" sz="1200" dirty="0"/>
                  <a:t>vertical cryostat</a:t>
                </a:r>
              </a:p>
            </p:txBody>
          </p:sp>
        </p:grpSp>
        <p:sp>
          <p:nvSpPr>
            <p:cNvPr id="14" name="TextBox 13">
              <a:extLst>
                <a:ext uri="{FF2B5EF4-FFF2-40B4-BE49-F238E27FC236}">
                  <a16:creationId xmlns:a16="http://schemas.microsoft.com/office/drawing/2014/main" id="{DB0C4D74-B823-F749-A1A2-823234ECF3BA}"/>
                </a:ext>
              </a:extLst>
            </p:cNvPr>
            <p:cNvSpPr txBox="1"/>
            <p:nvPr/>
          </p:nvSpPr>
          <p:spPr>
            <a:xfrm>
              <a:off x="3255432" y="2010465"/>
              <a:ext cx="2954375" cy="307777"/>
            </a:xfrm>
            <a:prstGeom prst="rect">
              <a:avLst/>
            </a:prstGeom>
            <a:noFill/>
          </p:spPr>
          <p:txBody>
            <a:bodyPr wrap="square" rtlCol="0">
              <a:spAutoFit/>
            </a:bodyPr>
            <a:lstStyle/>
            <a:p>
              <a:r>
                <a:rPr lang="en-GB" sz="1400" b="1" u="sng" dirty="0"/>
                <a:t>State-of-the-art Equipment</a:t>
              </a:r>
              <a:endParaRPr lang="en-GB" sz="1400" dirty="0"/>
            </a:p>
          </p:txBody>
        </p:sp>
      </p:grpSp>
      <p:pic>
        <p:nvPicPr>
          <p:cNvPr id="6" name="Picture 5">
            <a:extLst>
              <a:ext uri="{FF2B5EF4-FFF2-40B4-BE49-F238E27FC236}">
                <a16:creationId xmlns:a16="http://schemas.microsoft.com/office/drawing/2014/main" id="{8F40B65E-840D-0B48-9303-46AC2E7328A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92792" y="4898688"/>
            <a:ext cx="1883696" cy="1864572"/>
          </a:xfrm>
          <a:prstGeom prst="rect">
            <a:avLst/>
          </a:prstGeom>
        </p:spPr>
      </p:pic>
      <p:sp>
        <p:nvSpPr>
          <p:cNvPr id="21" name="TextBox 20">
            <a:extLst>
              <a:ext uri="{FF2B5EF4-FFF2-40B4-BE49-F238E27FC236}">
                <a16:creationId xmlns:a16="http://schemas.microsoft.com/office/drawing/2014/main" id="{ED384E6F-3A5C-4748-99EE-D82BF4827CF9}"/>
              </a:ext>
            </a:extLst>
          </p:cNvPr>
          <p:cNvSpPr txBox="1"/>
          <p:nvPr/>
        </p:nvSpPr>
        <p:spPr>
          <a:xfrm>
            <a:off x="7550735" y="4870005"/>
            <a:ext cx="1354858" cy="261610"/>
          </a:xfrm>
          <a:prstGeom prst="rect">
            <a:avLst/>
          </a:prstGeom>
          <a:noFill/>
        </p:spPr>
        <p:txBody>
          <a:bodyPr wrap="none" rtlCol="0">
            <a:spAutoFit/>
          </a:bodyPr>
          <a:lstStyle/>
          <a:p>
            <a:r>
              <a:rPr lang="en-US" sz="1100" dirty="0">
                <a:solidFill>
                  <a:schemeClr val="bg1"/>
                </a:solidFill>
              </a:rPr>
              <a:t>HB package at FREIA</a:t>
            </a:r>
          </a:p>
        </p:txBody>
      </p:sp>
      <p:pic>
        <p:nvPicPr>
          <p:cNvPr id="22" name="Picture 2">
            <a:extLst>
              <a:ext uri="{FF2B5EF4-FFF2-40B4-BE49-F238E27FC236}">
                <a16:creationId xmlns:a16="http://schemas.microsoft.com/office/drawing/2014/main" id="{899FE4FD-875E-254F-8DB9-65F00AE54A4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55331" y="3511086"/>
            <a:ext cx="1956882" cy="948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57200" y="1591781"/>
            <a:ext cx="8229600" cy="1222322"/>
          </a:xfrm>
        </p:spPr>
        <p:txBody>
          <a:bodyPr>
            <a:normAutofit fontScale="92500" lnSpcReduction="10000"/>
          </a:bodyPr>
          <a:lstStyle/>
          <a:p>
            <a:r>
              <a:rPr lang="en-GB" sz="2400" dirty="0"/>
              <a:t>Several Spoke prototypes tested in HNOSS</a:t>
            </a:r>
          </a:p>
          <a:p>
            <a:r>
              <a:rPr lang="en-GB" sz="2400" dirty="0"/>
              <a:t>Preparation of HB validation test  (&gt;March)</a:t>
            </a:r>
          </a:p>
          <a:p>
            <a:r>
              <a:rPr lang="en-GB" sz="2400" dirty="0"/>
              <a:t>Preparation of Spoke Prototype test (&gt;May)</a:t>
            </a:r>
          </a:p>
        </p:txBody>
      </p:sp>
      <p:pic>
        <p:nvPicPr>
          <p:cNvPr id="24" name="Picture 23">
            <a:extLst>
              <a:ext uri="{FF2B5EF4-FFF2-40B4-BE49-F238E27FC236}">
                <a16:creationId xmlns:a16="http://schemas.microsoft.com/office/drawing/2014/main" id="{966C9357-4CD2-224D-BB8D-25E8622DF41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85125" y="1783328"/>
            <a:ext cx="772394" cy="621909"/>
          </a:xfrm>
          <a:prstGeom prst="rect">
            <a:avLst/>
          </a:prstGeom>
        </p:spPr>
      </p:pic>
    </p:spTree>
    <p:extLst>
      <p:ext uri="{BB962C8B-B14F-4D97-AF65-F5344CB8AC3E}">
        <p14:creationId xmlns:p14="http://schemas.microsoft.com/office/powerpoint/2010/main" val="332254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50.xml><?xml version="1.0" encoding="utf-8"?>
<p:tagLst xmlns:a="http://schemas.openxmlformats.org/drawingml/2006/main" xmlns:r="http://schemas.openxmlformats.org/officeDocument/2006/relationships" xmlns:p="http://schemas.openxmlformats.org/presentationml/2006/main">
  <p:tag name="OTLMARKERSHAPE" val="OTL"/>
</p:tagLst>
</file>

<file path=ppt/tags/tag51.xml><?xml version="1.0" encoding="utf-8"?>
<p:tagLst xmlns:a="http://schemas.openxmlformats.org/drawingml/2006/main" xmlns:r="http://schemas.openxmlformats.org/officeDocument/2006/relationships" xmlns:p="http://schemas.openxmlformats.org/presentationml/2006/main">
  <p:tag name="OTLMARKERSHAPE" val="OTL"/>
</p:tagLst>
</file>

<file path=ppt/tags/tag52.xml><?xml version="1.0" encoding="utf-8"?>
<p:tagLst xmlns:a="http://schemas.openxmlformats.org/drawingml/2006/main" xmlns:r="http://schemas.openxmlformats.org/officeDocument/2006/relationships" xmlns:p="http://schemas.openxmlformats.org/presentationml/2006/main">
  <p:tag name="OTLMARKERSHAPE" val="OTL"/>
</p:tagLst>
</file>

<file path=ppt/tags/tag53.xml><?xml version="1.0" encoding="utf-8"?>
<p:tagLst xmlns:a="http://schemas.openxmlformats.org/drawingml/2006/main" xmlns:r="http://schemas.openxmlformats.org/officeDocument/2006/relationships" xmlns:p="http://schemas.openxmlformats.org/presentationml/2006/main">
  <p:tag name="OTLMARKERSHAPE" val="OTL"/>
</p:tagLst>
</file>

<file path=ppt/tags/tag54.xml><?xml version="1.0" encoding="utf-8"?>
<p:tagLst xmlns:a="http://schemas.openxmlformats.org/drawingml/2006/main" xmlns:r="http://schemas.openxmlformats.org/officeDocument/2006/relationships" xmlns:p="http://schemas.openxmlformats.org/presentationml/2006/main">
  <p:tag name="OTLMARKERSHAPE" val="OTL"/>
</p:tagLst>
</file>

<file path=ppt/tags/tag55.xml><?xml version="1.0" encoding="utf-8"?>
<p:tagLst xmlns:a="http://schemas.openxmlformats.org/drawingml/2006/main" xmlns:r="http://schemas.openxmlformats.org/officeDocument/2006/relationships" xmlns:p="http://schemas.openxmlformats.org/presentationml/2006/main">
  <p:tag name="OTLMARKERSHAPE" val="OTL"/>
</p:tagLst>
</file>

<file path=ppt/tags/tag56.xml><?xml version="1.0" encoding="utf-8"?>
<p:tagLst xmlns:a="http://schemas.openxmlformats.org/drawingml/2006/main" xmlns:r="http://schemas.openxmlformats.org/officeDocument/2006/relationships" xmlns:p="http://schemas.openxmlformats.org/presentationml/2006/main">
  <p:tag name="OTLMARKERSHAPE" val="OTL"/>
</p:tagLst>
</file>

<file path=ppt/tags/tag57.xml><?xml version="1.0" encoding="utf-8"?>
<p:tagLst xmlns:a="http://schemas.openxmlformats.org/drawingml/2006/main" xmlns:r="http://schemas.openxmlformats.org/officeDocument/2006/relationships" xmlns:p="http://schemas.openxmlformats.org/presentationml/2006/main">
  <p:tag name="OTLMARKERSHAPE" val="OTL"/>
</p:tagLst>
</file>

<file path=ppt/tags/tag58.xml><?xml version="1.0" encoding="utf-8"?>
<p:tagLst xmlns:a="http://schemas.openxmlformats.org/drawingml/2006/main" xmlns:r="http://schemas.openxmlformats.org/officeDocument/2006/relationships" xmlns:p="http://schemas.openxmlformats.org/presentationml/2006/main">
  <p:tag name="OTLMARKERSHAPE" val="OTL"/>
</p:tagLst>
</file>

<file path=ppt/tags/tag59.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60.xml><?xml version="1.0" encoding="utf-8"?>
<p:tagLst xmlns:a="http://schemas.openxmlformats.org/drawingml/2006/main" xmlns:r="http://schemas.openxmlformats.org/officeDocument/2006/relationships" xmlns:p="http://schemas.openxmlformats.org/presentationml/2006/main">
  <p:tag name="OTLMARKERSHAPE" val="OTL"/>
</p:tagLst>
</file>

<file path=ppt/tags/tag61.xml><?xml version="1.0" encoding="utf-8"?>
<p:tagLst xmlns:a="http://schemas.openxmlformats.org/drawingml/2006/main" xmlns:r="http://schemas.openxmlformats.org/officeDocument/2006/relationships" xmlns:p="http://schemas.openxmlformats.org/presentationml/2006/main">
  <p:tag name="OTLMARKERSHAPE" val="OTL"/>
</p:tagLst>
</file>

<file path=ppt/tags/tag62.xml><?xml version="1.0" encoding="utf-8"?>
<p:tagLst xmlns:a="http://schemas.openxmlformats.org/drawingml/2006/main" xmlns:r="http://schemas.openxmlformats.org/officeDocument/2006/relationships" xmlns:p="http://schemas.openxmlformats.org/presentationml/2006/main">
  <p:tag name="OTLMARKERSHAPE" val="OTL"/>
</p:tagLst>
</file>

<file path=ppt/tags/tag63.xml><?xml version="1.0" encoding="utf-8"?>
<p:tagLst xmlns:a="http://schemas.openxmlformats.org/drawingml/2006/main" xmlns:r="http://schemas.openxmlformats.org/officeDocument/2006/relationships" xmlns:p="http://schemas.openxmlformats.org/presentationml/2006/main">
  <p:tag name="OTLMARKERSHAPE" val="OTL"/>
</p:tagLst>
</file>

<file path=ppt/tags/tag64.xml><?xml version="1.0" encoding="utf-8"?>
<p:tagLst xmlns:a="http://schemas.openxmlformats.org/drawingml/2006/main" xmlns:r="http://schemas.openxmlformats.org/officeDocument/2006/relationships" xmlns:p="http://schemas.openxmlformats.org/presentationml/2006/main">
  <p:tag name="OTLMARKERSHAPE" val="OTL"/>
</p:tagLst>
</file>

<file path=ppt/tags/tag65.xml><?xml version="1.0" encoding="utf-8"?>
<p:tagLst xmlns:a="http://schemas.openxmlformats.org/drawingml/2006/main" xmlns:r="http://schemas.openxmlformats.org/officeDocument/2006/relationships" xmlns:p="http://schemas.openxmlformats.org/presentationml/2006/main">
  <p:tag name="OTLMARKERSHAPE" val="OTL"/>
</p:tagLst>
</file>

<file path=ppt/tags/tag66.xml><?xml version="1.0" encoding="utf-8"?>
<p:tagLst xmlns:a="http://schemas.openxmlformats.org/drawingml/2006/main" xmlns:r="http://schemas.openxmlformats.org/officeDocument/2006/relationships" xmlns:p="http://schemas.openxmlformats.org/presentationml/2006/main">
  <p:tag name="OTLMARKERSHAPE" val="OTL"/>
</p:tagLst>
</file>

<file path=ppt/tags/tag67.xml><?xml version="1.0" encoding="utf-8"?>
<p:tagLst xmlns:a="http://schemas.openxmlformats.org/drawingml/2006/main" xmlns:r="http://schemas.openxmlformats.org/officeDocument/2006/relationships" xmlns:p="http://schemas.openxmlformats.org/presentationml/2006/main">
  <p:tag name="OTLMARKERSHAPE" val="OTL"/>
</p:tagLst>
</file>

<file path=ppt/tags/tag68.xml><?xml version="1.0" encoding="utf-8"?>
<p:tagLst xmlns:a="http://schemas.openxmlformats.org/drawingml/2006/main" xmlns:r="http://schemas.openxmlformats.org/officeDocument/2006/relationships" xmlns:p="http://schemas.openxmlformats.org/presentationml/2006/main">
  <p:tag name="OTLMARKERSHAPE" val="OTL"/>
</p:tagLst>
</file>

<file path=ppt/tags/tag69.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70.xml><?xml version="1.0" encoding="utf-8"?>
<p:tagLst xmlns:a="http://schemas.openxmlformats.org/drawingml/2006/main" xmlns:r="http://schemas.openxmlformats.org/officeDocument/2006/relationships" xmlns:p="http://schemas.openxmlformats.org/presentationml/2006/main">
  <p:tag name="OTLMARKERSHAPE" val="OTL"/>
</p:tagLst>
</file>

<file path=ppt/tags/tag71.xml><?xml version="1.0" encoding="utf-8"?>
<p:tagLst xmlns:a="http://schemas.openxmlformats.org/drawingml/2006/main" xmlns:r="http://schemas.openxmlformats.org/officeDocument/2006/relationships" xmlns:p="http://schemas.openxmlformats.org/presentationml/2006/main">
  <p:tag name="OTLMARKERSHAPE" val="OTL"/>
</p:tagLst>
</file>

<file path=ppt/tags/tag72.xml><?xml version="1.0" encoding="utf-8"?>
<p:tagLst xmlns:a="http://schemas.openxmlformats.org/drawingml/2006/main" xmlns:r="http://schemas.openxmlformats.org/officeDocument/2006/relationships" xmlns:p="http://schemas.openxmlformats.org/presentationml/2006/main">
  <p:tag name="OTLMARKERSHAPE" val="OTL"/>
</p:tagLst>
</file>

<file path=ppt/tags/tag73.xml><?xml version="1.0" encoding="utf-8"?>
<p:tagLst xmlns:a="http://schemas.openxmlformats.org/drawingml/2006/main" xmlns:r="http://schemas.openxmlformats.org/officeDocument/2006/relationships" xmlns:p="http://schemas.openxmlformats.org/presentationml/2006/main">
  <p:tag name="OTLMARKERSHAPE" val="OTL"/>
</p:tagLst>
</file>

<file path=ppt/tags/tag74.xml><?xml version="1.0" encoding="utf-8"?>
<p:tagLst xmlns:a="http://schemas.openxmlformats.org/drawingml/2006/main" xmlns:r="http://schemas.openxmlformats.org/officeDocument/2006/relationships" xmlns:p="http://schemas.openxmlformats.org/presentationml/2006/main">
  <p:tag name="OTLMARKERSHAPE" val="OTL"/>
</p:tagLst>
</file>

<file path=ppt/tags/tag75.xml><?xml version="1.0" encoding="utf-8"?>
<p:tagLst xmlns:a="http://schemas.openxmlformats.org/drawingml/2006/main" xmlns:r="http://schemas.openxmlformats.org/officeDocument/2006/relationships" xmlns:p="http://schemas.openxmlformats.org/presentationml/2006/main">
  <p:tag name="OTLMARKERSHAPE" val="OTL"/>
</p:tagLst>
</file>

<file path=ppt/tags/tag76.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2.xml><?xml version="1.0" encoding="utf-8"?>
<a:theme xmlns:a="http://schemas.openxmlformats.org/drawingml/2006/main" name="4_ESS Core Powerpoi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5" id="{B44B2280-2390-4D03-8D38-6C24B0BAA245}" vid="{0B7C071A-F5F7-47CF-A93A-F42DBF6073EC}"/>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Chess Core Powerpoint</Template>
  <TotalTime>3034</TotalTime>
  <Words>1469</Words>
  <Application>Microsoft Office PowerPoint</Application>
  <PresentationFormat>On-screen Show (4:3)</PresentationFormat>
  <Paragraphs>386</Paragraphs>
  <Slides>29</Slides>
  <Notes>5</Notes>
  <HiddenSlides>0</HiddenSlides>
  <MMClips>0</MMClips>
  <ScaleCrop>false</ScaleCrop>
  <HeadingPairs>
    <vt:vector size="6" baseType="variant">
      <vt:variant>
        <vt:lpstr>Fonts Used</vt:lpstr>
      </vt:variant>
      <vt:variant>
        <vt:i4>9</vt:i4>
      </vt:variant>
      <vt:variant>
        <vt:lpstr>Theme</vt:lpstr>
      </vt:variant>
      <vt:variant>
        <vt:i4>6</vt:i4>
      </vt:variant>
      <vt:variant>
        <vt:lpstr>Slide Titles</vt:lpstr>
      </vt:variant>
      <vt:variant>
        <vt:i4>29</vt:i4>
      </vt:variant>
    </vt:vector>
  </HeadingPairs>
  <TitlesOfParts>
    <vt:vector size="44" baseType="lpstr">
      <vt:lpstr>Batang</vt:lpstr>
      <vt:lpstr>Arial</vt:lpstr>
      <vt:lpstr>Calibri</vt:lpstr>
      <vt:lpstr>Century Gothic</vt:lpstr>
      <vt:lpstr>Lucida Grande</vt:lpstr>
      <vt:lpstr>Symbol</vt:lpstr>
      <vt:lpstr>Verdana</vt:lpstr>
      <vt:lpstr>Wingdings</vt:lpstr>
      <vt:lpstr>ZapfDingbatsITC</vt:lpstr>
      <vt:lpstr>Office Theme</vt:lpstr>
      <vt:lpstr>4_ESS Core Powerpoint</vt:lpstr>
      <vt:lpstr>5_Office Theme</vt:lpstr>
      <vt:lpstr>6_Office Theme</vt:lpstr>
      <vt:lpstr>3_Office Theme</vt:lpstr>
      <vt:lpstr>4_Office Theme</vt:lpstr>
      <vt:lpstr>PowerPoint Presentation</vt:lpstr>
      <vt:lpstr>Outline</vt:lpstr>
      <vt:lpstr>Civil construction status</vt:lpstr>
      <vt:lpstr>PowerPoint Presentation</vt:lpstr>
      <vt:lpstr>Campus </vt:lpstr>
      <vt:lpstr>PowerPoint Presentation</vt:lpstr>
      <vt:lpstr>Equipment construction is progressing at in-kind partners (e.g. CEA &amp; INFN)…</vt:lpstr>
      <vt:lpstr>some in-kind equipment is already being installed in Lund [e.g ion source from INFN (+ CEA)]…</vt:lpstr>
      <vt:lpstr>… and Test infrastructure is operational at some partners’ premises (e.g. Uppsala)</vt:lpstr>
      <vt:lpstr>ESS development of high power/ compact/ high efficiency modulator is successful</vt:lpstr>
      <vt:lpstr>Helium Systems procured by ESS are in commissioning</vt:lpstr>
      <vt:lpstr>PowerPoint Presentation</vt:lpstr>
      <vt:lpstr>Equipment construction is progressing at in-kind partners (e.g. ESS-Bilbao, FZJ)…</vt:lpstr>
      <vt:lpstr>ESS procured equipment is being installed (e.g. storage pits in Active cell)</vt:lpstr>
      <vt:lpstr>PowerPoint Presentation</vt:lpstr>
      <vt:lpstr>ESS Control System network</vt:lpstr>
      <vt:lpstr>In-kind contributions are materializing and installation has started</vt:lpstr>
      <vt:lpstr>First steps of commissioning from the local control room</vt:lpstr>
      <vt:lpstr>PowerPoint Presentation</vt:lpstr>
      <vt:lpstr>Construction is 45% complete relative to the current baseline plan</vt:lpstr>
      <vt:lpstr>Background</vt:lpstr>
      <vt:lpstr>Addressing the Schedule</vt:lpstr>
      <vt:lpstr>Re-baselined Schedule (under review next week)</vt:lpstr>
      <vt:lpstr>Main delays for the Accelerator are due to in-kind partners…</vt:lpstr>
      <vt:lpstr>Main delays for the Target are due to the Target Building, but in-kind contributions are critical…</vt:lpstr>
      <vt:lpstr>Estimate At Completion (EAC) of the neutron source increases with the new baseline</vt:lpstr>
      <vt:lpstr>Funding decisions in 2018</vt:lpstr>
      <vt:lpstr>PowerPoint Presentation</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Microsoft Office User</dc:creator>
  <cp:lastModifiedBy>Roland Garoby</cp:lastModifiedBy>
  <cp:revision>99</cp:revision>
  <cp:lastPrinted>2018-04-13T06:09:56Z</cp:lastPrinted>
  <dcterms:created xsi:type="dcterms:W3CDTF">2017-08-15T13:16:57Z</dcterms:created>
  <dcterms:modified xsi:type="dcterms:W3CDTF">2018-05-17T14:49:49Z</dcterms:modified>
</cp:coreProperties>
</file>