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469" r:id="rId3"/>
    <p:sldId id="470" r:id="rId4"/>
    <p:sldId id="471" r:id="rId5"/>
    <p:sldId id="467" r:id="rId6"/>
    <p:sldId id="480" r:id="rId7"/>
    <p:sldId id="481" r:id="rId8"/>
    <p:sldId id="482" r:id="rId9"/>
    <p:sldId id="472" r:id="rId10"/>
    <p:sldId id="489" r:id="rId11"/>
    <p:sldId id="491" r:id="rId12"/>
    <p:sldId id="492" r:id="rId13"/>
    <p:sldId id="483" r:id="rId14"/>
    <p:sldId id="479" r:id="rId15"/>
    <p:sldId id="488" r:id="rId16"/>
    <p:sldId id="486" r:id="rId17"/>
    <p:sldId id="485" r:id="rId18"/>
    <p:sldId id="493" r:id="rId19"/>
    <p:sldId id="484" r:id="rId20"/>
    <p:sldId id="477" r:id="rId21"/>
    <p:sldId id="474" r:id="rId22"/>
    <p:sldId id="473" r:id="rId23"/>
    <p:sldId id="475" r:id="rId24"/>
    <p:sldId id="476" r:id="rId25"/>
    <p:sldId id="303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  <a:srgbClr val="102A31"/>
    <a:srgbClr val="EF5FA7"/>
    <a:srgbClr val="EAEDF4"/>
    <a:srgbClr val="FFC107"/>
    <a:srgbClr val="FFFFFF"/>
    <a:srgbClr val="DBEEF4"/>
    <a:srgbClr val="7AB252"/>
    <a:srgbClr val="90C1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28" autoAdjust="0"/>
    <p:restoredTop sz="81285" autoAdjust="0"/>
  </p:normalViewPr>
  <p:slideViewPr>
    <p:cSldViewPr>
      <p:cViewPr varScale="1">
        <p:scale>
          <a:sx n="101" d="100"/>
          <a:sy n="101" d="100"/>
        </p:scale>
        <p:origin x="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2018-09-18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SasView</a:t>
            </a:r>
            <a:r>
              <a:rPr lang="sv-SE" dirty="0"/>
              <a:t>: </a:t>
            </a:r>
          </a:p>
          <a:p>
            <a:pPr marL="228600" indent="-228600">
              <a:buAutoNum type="arabicParenR"/>
            </a:pPr>
            <a:r>
              <a:rPr lang="sv-SE" dirty="0" err="1"/>
              <a:t>Serious</a:t>
            </a:r>
            <a:r>
              <a:rPr lang="sv-SE" dirty="0"/>
              <a:t> QA (Richard </a:t>
            </a:r>
            <a:r>
              <a:rPr lang="sv-SE" dirty="0" err="1"/>
              <a:t>Heenan</a:t>
            </a:r>
            <a:r>
              <a:rPr lang="sv-SE" dirty="0"/>
              <a:t>) at </a:t>
            </a:r>
            <a:r>
              <a:rPr lang="sv-SE" dirty="0" err="1"/>
              <a:t>codecamp</a:t>
            </a:r>
            <a:r>
              <a:rPr lang="sv-SE" dirty="0"/>
              <a:t> </a:t>
            </a:r>
            <a:r>
              <a:rPr lang="sv-SE" dirty="0" err="1"/>
              <a:t>revealed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bugs</a:t>
            </a:r>
            <a:r>
              <a:rPr lang="sv-SE" dirty="0"/>
              <a:t>. Thus,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alpha</a:t>
            </a:r>
            <a:r>
              <a:rPr lang="sv-SE" dirty="0"/>
              <a:t> version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at </a:t>
            </a:r>
            <a:r>
              <a:rPr lang="sv-SE" dirty="0" err="1"/>
              <a:t>codecamp</a:t>
            </a:r>
            <a:r>
              <a:rPr lang="sv-SE" dirty="0"/>
              <a:t>. </a:t>
            </a:r>
          </a:p>
          <a:p>
            <a:pPr marL="228600" indent="-228600">
              <a:buAutoNum type="arabicParenR"/>
            </a:pPr>
            <a:r>
              <a:rPr lang="sv-SE" dirty="0"/>
              <a:t>Proper resolution </a:t>
            </a:r>
            <a:r>
              <a:rPr lang="sv-SE" dirty="0" err="1"/>
              <a:t>function</a:t>
            </a:r>
            <a:r>
              <a:rPr lang="sv-SE" dirty="0"/>
              <a:t> for </a:t>
            </a:r>
            <a:r>
              <a:rPr lang="sv-SE" dirty="0" err="1"/>
              <a:t>ToF</a:t>
            </a:r>
            <a:r>
              <a:rPr lang="sv-SE" dirty="0"/>
              <a:t> is not </a:t>
            </a:r>
            <a:r>
              <a:rPr lang="sv-SE" dirty="0" err="1"/>
              <a:t>implemented</a:t>
            </a:r>
            <a:r>
              <a:rPr lang="sv-SE" dirty="0"/>
              <a:t> (version 5.1)</a:t>
            </a:r>
          </a:p>
          <a:p>
            <a:pPr marL="228600" indent="-228600">
              <a:buAutoNum type="arabicParenR"/>
            </a:pPr>
            <a:endParaRPr lang="sv-SE" dirty="0"/>
          </a:p>
          <a:p>
            <a:pPr marL="228600" indent="-228600">
              <a:buAutoNum type="arabicParenR"/>
            </a:pPr>
            <a:r>
              <a:rPr lang="sv-SE" dirty="0" err="1"/>
              <a:t>Lessons-learned</a:t>
            </a:r>
            <a:r>
              <a:rPr lang="sv-SE" dirty="0"/>
              <a:t> for </a:t>
            </a:r>
            <a:r>
              <a:rPr lang="sv-SE" dirty="0" err="1"/>
              <a:t>next</a:t>
            </a:r>
            <a:r>
              <a:rPr lang="sv-SE" dirty="0"/>
              <a:t> STAP meeting</a:t>
            </a:r>
          </a:p>
          <a:p>
            <a:pPr marL="228600" indent="-228600">
              <a:buAutoNum type="arabicParenR"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Fullprof</a:t>
            </a:r>
            <a:r>
              <a:rPr lang="sv-SE" dirty="0"/>
              <a:t>:</a:t>
            </a:r>
          </a:p>
          <a:p>
            <a:pPr marL="0" indent="0">
              <a:buNone/>
            </a:pPr>
            <a:r>
              <a:rPr lang="sv-SE" dirty="0" err="1"/>
              <a:t>We</a:t>
            </a:r>
            <a:r>
              <a:rPr lang="sv-SE" dirty="0"/>
              <a:t> do not get the feeling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diffraction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at ILL is </a:t>
            </a:r>
            <a:r>
              <a:rPr lang="sv-SE" dirty="0" err="1"/>
              <a:t>embracing</a:t>
            </a:r>
            <a:r>
              <a:rPr lang="sv-SE" dirty="0"/>
              <a:t> the </a:t>
            </a:r>
            <a:r>
              <a:rPr lang="sv-SE" dirty="0" err="1"/>
              <a:t>collaboration</a:t>
            </a:r>
            <a:r>
              <a:rPr lang="sv-SE" dirty="0"/>
              <a:t> or </a:t>
            </a:r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sourcing</a:t>
            </a:r>
            <a:r>
              <a:rPr lang="sv-SE" dirty="0"/>
              <a:t> the software.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not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able</a:t>
            </a:r>
            <a:r>
              <a:rPr lang="sv-SE" dirty="0"/>
              <a:t> to setup a meeting so far,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lot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r>
              <a:rPr lang="sv-SE" dirty="0"/>
              <a:t> for </a:t>
            </a:r>
            <a:r>
              <a:rPr lang="sv-SE" dirty="0" err="1"/>
              <a:t>such</a:t>
            </a:r>
            <a:r>
              <a:rPr lang="sv-SE" dirty="0"/>
              <a:t> a </a:t>
            </a:r>
            <a:r>
              <a:rPr lang="sv-SE" dirty="0" err="1"/>
              <a:t>collaboration</a:t>
            </a:r>
            <a:r>
              <a:rPr lang="sv-SE" dirty="0"/>
              <a:t>. </a:t>
            </a:r>
            <a:r>
              <a:rPr lang="sv-SE" dirty="0" err="1"/>
              <a:t>Scientific</a:t>
            </a:r>
            <a:r>
              <a:rPr lang="sv-SE" dirty="0"/>
              <a:t> </a:t>
            </a:r>
            <a:r>
              <a:rPr lang="sv-SE" dirty="0" err="1"/>
              <a:t>computing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has not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involved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Conclusion</a:t>
            </a:r>
            <a:r>
              <a:rPr lang="sv-SE" dirty="0"/>
              <a:t>:</a:t>
            </a:r>
          </a:p>
          <a:p>
            <a:pPr marL="0" indent="0">
              <a:buNone/>
            </a:pPr>
            <a:r>
              <a:rPr lang="sv-SE" dirty="0"/>
              <a:t>1)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collaborate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ILL </a:t>
            </a:r>
            <a:r>
              <a:rPr lang="sv-SE" dirty="0" err="1"/>
              <a:t>diffraction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not </a:t>
            </a:r>
            <a:r>
              <a:rPr lang="sv-SE" dirty="0" err="1"/>
              <a:t>rely</a:t>
            </a:r>
            <a:r>
              <a:rPr lang="sv-SE" dirty="0"/>
              <a:t> on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collaboration</a:t>
            </a:r>
            <a:endParaRPr lang="sv-SE" dirty="0"/>
          </a:p>
          <a:p>
            <a:pPr marL="228600" indent="-228600">
              <a:buAutoNum type="arabicParenR"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267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564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068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Xds</a:t>
            </a:r>
            <a:r>
              <a:rPr lang="sv-SE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985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Xds</a:t>
            </a:r>
            <a:r>
              <a:rPr lang="sv-SE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009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Two-fold</a:t>
            </a:r>
            <a:r>
              <a:rPr lang="sv-SE" dirty="0"/>
              <a:t> </a:t>
            </a:r>
            <a:r>
              <a:rPr lang="sv-SE" dirty="0" err="1"/>
              <a:t>strategy</a:t>
            </a:r>
            <a:r>
              <a:rPr lang="sv-SE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Work</a:t>
            </a:r>
            <a:r>
              <a:rPr lang="sv-SE" dirty="0"/>
              <a:t> on </a:t>
            </a:r>
            <a:r>
              <a:rPr lang="sv-SE" dirty="0" err="1"/>
              <a:t>Fullprof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Become</a:t>
            </a:r>
            <a:r>
              <a:rPr lang="sv-SE" dirty="0"/>
              <a:t> independent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Fullprof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Fullprof</a:t>
            </a:r>
            <a:r>
              <a:rPr lang="sv-SE" dirty="0"/>
              <a:t> -&gt; </a:t>
            </a:r>
            <a:r>
              <a:rPr lang="sv-SE" dirty="0" err="1"/>
              <a:t>CrysFML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is </a:t>
            </a:r>
            <a:r>
              <a:rPr lang="sv-SE" dirty="0" err="1"/>
              <a:t>open</a:t>
            </a:r>
            <a:r>
              <a:rPr lang="sv-SE" dirty="0"/>
              <a:t> source and under version </a:t>
            </a:r>
            <a:r>
              <a:rPr lang="sv-SE" dirty="0" err="1"/>
              <a:t>control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901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Draft </a:t>
            </a:r>
            <a:r>
              <a:rPr lang="sv-SE" dirty="0" err="1"/>
              <a:t>report</a:t>
            </a:r>
            <a:r>
              <a:rPr lang="sv-SE" dirty="0"/>
              <a:t> on </a:t>
            </a:r>
            <a:r>
              <a:rPr lang="sv-SE" dirty="0" err="1"/>
              <a:t>confluence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747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18/09/2018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18/09/2018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18/09/2018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18/09/2018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18/09/2018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notesSlide" Target="../notesSlides/notesSlide3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700" dirty="0"/>
              <a:t>Data Reduction, Analysis &amp; Modelling (DRAM) updates</a:t>
            </a:r>
            <a:br>
              <a:rPr lang="en-GB" sz="2700" dirty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Thomas Holm Rod</a:t>
            </a:r>
          </a:p>
          <a:p>
            <a:r>
              <a:rPr lang="en-GB" sz="2000" dirty="0">
                <a:solidFill>
                  <a:schemeClr val="bg1"/>
                </a:solidFill>
              </a:rPr>
              <a:t>Group Leader Data Reduction, Analysis and Modelling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19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AAF0-DAA2-9648-88E0-151B534A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Sep 7 2018 </a:t>
            </a:r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ESS </a:t>
            </a:r>
            <a:r>
              <a:rPr lang="sv-SE" dirty="0" err="1"/>
              <a:t>readiness</a:t>
            </a:r>
            <a:br>
              <a:rPr lang="sv-SE" dirty="0"/>
            </a:br>
            <a:r>
              <a:rPr lang="sv-SE" sz="2200" i="1" dirty="0" err="1"/>
              <a:t>where</a:t>
            </a:r>
            <a:r>
              <a:rPr lang="sv-SE" sz="2200" i="1" dirty="0"/>
              <a:t> </a:t>
            </a:r>
            <a:r>
              <a:rPr lang="sv-SE" sz="2200" i="1" dirty="0" err="1"/>
              <a:t>we</a:t>
            </a:r>
            <a:r>
              <a:rPr lang="sv-SE" sz="2200" i="1" dirty="0"/>
              <a:t> </a:t>
            </a:r>
            <a:r>
              <a:rPr lang="sv-SE" sz="2200" i="1" dirty="0" err="1"/>
              <a:t>are</a:t>
            </a:r>
            <a:r>
              <a:rPr lang="sv-SE" sz="2200" i="1" dirty="0"/>
              <a:t> </a:t>
            </a:r>
            <a:r>
              <a:rPr lang="sv-SE" sz="2200" i="1" dirty="0" err="1"/>
              <a:t>now</a:t>
            </a:r>
            <a:r>
              <a:rPr lang="sv-SE" sz="2200" i="1" dirty="0"/>
              <a:t> </a:t>
            </a:r>
            <a:r>
              <a:rPr lang="sv-SE" sz="2200" i="1" dirty="0" err="1"/>
              <a:t>compared</a:t>
            </a:r>
            <a:r>
              <a:rPr lang="sv-SE" sz="2200" i="1" dirty="0"/>
              <a:t> to </a:t>
            </a:r>
            <a:r>
              <a:rPr lang="sv-SE" sz="2200" i="1" dirty="0" err="1"/>
              <a:t>when</a:t>
            </a:r>
            <a:r>
              <a:rPr lang="sv-SE" sz="2200" i="1" dirty="0"/>
              <a:t> </a:t>
            </a:r>
            <a:r>
              <a:rPr lang="sv-SE" sz="2200" i="1" dirty="0" err="1"/>
              <a:t>we</a:t>
            </a:r>
            <a:r>
              <a:rPr lang="sv-SE" sz="2200" i="1" dirty="0"/>
              <a:t> </a:t>
            </a:r>
            <a:r>
              <a:rPr lang="sv-SE" sz="2200" i="1" dirty="0" err="1"/>
              <a:t>started</a:t>
            </a:r>
            <a:r>
              <a:rPr lang="sv-SE" sz="2200" i="1" dirty="0"/>
              <a:t> – </a:t>
            </a:r>
            <a:r>
              <a:rPr lang="sv-SE" sz="2200" i="1" u="sng" dirty="0"/>
              <a:t>trends </a:t>
            </a:r>
            <a:r>
              <a:rPr lang="sv-SE" sz="2200" i="1" u="sng" dirty="0" err="1"/>
              <a:t>only</a:t>
            </a:r>
            <a:r>
              <a:rPr lang="sv-SE" sz="2200" i="1" dirty="0"/>
              <a:t>!</a:t>
            </a:r>
            <a:br>
              <a:rPr lang="sv-SE" sz="22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ABF2B-A768-8845-B5B8-EF31694C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60AF806-6A62-3846-A09D-083D8B4E7469}"/>
              </a:ext>
            </a:extLst>
          </p:cNvPr>
          <p:cNvSpPr/>
          <p:nvPr/>
        </p:nvSpPr>
        <p:spPr>
          <a:xfrm rot="20748090">
            <a:off x="2450667" y="3253685"/>
            <a:ext cx="593899" cy="504000"/>
          </a:xfrm>
          <a:prstGeom prst="rightArrow">
            <a:avLst/>
          </a:prstGeom>
          <a:solidFill>
            <a:srgbClr val="EF5FA7"/>
          </a:solidFill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endParaRPr lang="sv-SE" sz="1547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0CA420-7672-DC42-93AF-8DEC383D7594}"/>
              </a:ext>
            </a:extLst>
          </p:cNvPr>
          <p:cNvSpPr/>
          <p:nvPr/>
        </p:nvSpPr>
        <p:spPr>
          <a:xfrm>
            <a:off x="6554408" y="2500037"/>
            <a:ext cx="1329960" cy="726370"/>
          </a:xfrm>
          <a:prstGeom prst="roundRect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Mantid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(</a:t>
            </a:r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reduction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, QENS, </a:t>
            </a:r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Sxtal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DBC2A99-2F2E-A848-AE8A-311F6B108799}"/>
              </a:ext>
            </a:extLst>
          </p:cNvPr>
          <p:cNvSpPr/>
          <p:nvPr/>
        </p:nvSpPr>
        <p:spPr>
          <a:xfrm>
            <a:off x="6415618" y="4645838"/>
            <a:ext cx="1180718" cy="295330"/>
          </a:xfrm>
          <a:prstGeom prst="roundRect">
            <a:avLst/>
          </a:prstGeom>
          <a:solidFill>
            <a:schemeClr val="tx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NI software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C41C4-2993-1843-A0D1-6F5EA2549246}"/>
              </a:ext>
            </a:extLst>
          </p:cNvPr>
          <p:cNvSpPr txBox="1"/>
          <p:nvPr/>
        </p:nvSpPr>
        <p:spPr>
          <a:xfrm>
            <a:off x="1707279" y="6021288"/>
            <a:ext cx="5584029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sv-SE" b="1" dirty="0"/>
              <a:t>ESS non-</a:t>
            </a:r>
            <a:r>
              <a:rPr lang="sv-SE" b="1" dirty="0" err="1"/>
              <a:t>functional</a:t>
            </a:r>
            <a:r>
              <a:rPr lang="sv-SE" b="1" dirty="0"/>
              <a:t> </a:t>
            </a:r>
            <a:r>
              <a:rPr lang="sv-SE" b="1" dirty="0" err="1"/>
              <a:t>requirements</a:t>
            </a:r>
            <a:endParaRPr lang="sv-SE" b="1" dirty="0"/>
          </a:p>
          <a:p>
            <a:pPr algn="ctr" defTabSz="410751" hangingPunct="0"/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sv-S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sustainability</a:t>
            </a: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sv-S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maintainability</a:t>
            </a: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sv-S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extensibility</a:t>
            </a: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sv-S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reliability</a:t>
            </a: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24A8B9-496E-6746-841E-D98100606000}"/>
              </a:ext>
            </a:extLst>
          </p:cNvPr>
          <p:cNvCxnSpPr>
            <a:cxnSpLocks/>
          </p:cNvCxnSpPr>
          <p:nvPr/>
        </p:nvCxnSpPr>
        <p:spPr>
          <a:xfrm>
            <a:off x="6379058" y="6237312"/>
            <a:ext cx="89357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BAD51C-4C0E-3547-BC80-3E7CCBBFCF5F}"/>
              </a:ext>
            </a:extLst>
          </p:cNvPr>
          <p:cNvSpPr txBox="1"/>
          <p:nvPr/>
        </p:nvSpPr>
        <p:spPr>
          <a:xfrm rot="16200000">
            <a:off x="-1081974" y="4327939"/>
            <a:ext cx="3599833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sv-SE" b="1" dirty="0"/>
              <a:t>ESS </a:t>
            </a:r>
            <a:r>
              <a:rPr lang="sv-SE" b="1" dirty="0" err="1"/>
              <a:t>f</a:t>
            </a:r>
            <a:r>
              <a:rPr lang="sv-SE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unctional</a:t>
            </a:r>
            <a:r>
              <a:rPr lang="sv-SE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v-SE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requirements</a:t>
            </a:r>
            <a:endParaRPr lang="sv-SE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410751" hangingPunct="0"/>
            <a:r>
              <a:rPr lang="sv-SE" dirty="0"/>
              <a:t>(</a:t>
            </a:r>
            <a:r>
              <a:rPr lang="sv-SE" dirty="0" err="1"/>
              <a:t>functionality</a:t>
            </a:r>
            <a:r>
              <a:rPr lang="sv-SE" dirty="0"/>
              <a:t>, </a:t>
            </a:r>
            <a:r>
              <a:rPr lang="sv-SE" dirty="0" err="1"/>
              <a:t>performance</a:t>
            </a:r>
            <a:r>
              <a:rPr lang="sv-SE" dirty="0"/>
              <a:t>, </a:t>
            </a:r>
            <a:r>
              <a:rPr lang="sv-SE" dirty="0" err="1"/>
              <a:t>usability</a:t>
            </a:r>
            <a:r>
              <a:rPr lang="sv-SE" dirty="0"/>
              <a:t>)</a:t>
            </a:r>
            <a:endParaRPr lang="sv-S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9D1748-EE81-FF4B-B420-25645D9D10A4}"/>
              </a:ext>
            </a:extLst>
          </p:cNvPr>
          <p:cNvCxnSpPr>
            <a:cxnSpLocks/>
          </p:cNvCxnSpPr>
          <p:nvPr/>
        </p:nvCxnSpPr>
        <p:spPr>
          <a:xfrm flipV="1">
            <a:off x="588703" y="2194574"/>
            <a:ext cx="0" cy="7718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52329A0-09A5-B340-8BBA-4DBB967D7AA7}"/>
              </a:ext>
            </a:extLst>
          </p:cNvPr>
          <p:cNvSpPr/>
          <p:nvPr/>
        </p:nvSpPr>
        <p:spPr>
          <a:xfrm>
            <a:off x="6876256" y="5517232"/>
            <a:ext cx="1187800" cy="295330"/>
          </a:xfrm>
          <a:prstGeom prst="roundRect">
            <a:avLst/>
          </a:prstGeom>
          <a:solidFill>
            <a:schemeClr val="accent1">
              <a:alpha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BornAgain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186073F-EAA6-874C-9ADB-3D4851EEA816}"/>
              </a:ext>
            </a:extLst>
          </p:cNvPr>
          <p:cNvSpPr/>
          <p:nvPr/>
        </p:nvSpPr>
        <p:spPr>
          <a:xfrm>
            <a:off x="6876256" y="2719250"/>
            <a:ext cx="1187800" cy="295330"/>
          </a:xfrm>
          <a:prstGeom prst="roundRect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BornAgain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19BAD5B-29B1-CC40-8E43-8B562A20CA0E}"/>
              </a:ext>
            </a:extLst>
          </p:cNvPr>
          <p:cNvSpPr/>
          <p:nvPr/>
        </p:nvSpPr>
        <p:spPr>
          <a:xfrm>
            <a:off x="3779912" y="2296208"/>
            <a:ext cx="1187800" cy="295330"/>
          </a:xfrm>
          <a:prstGeom prst="roundRect">
            <a:avLst/>
          </a:prstGeom>
          <a:solidFill>
            <a:schemeClr val="accent3">
              <a:alpha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SasView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 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8D96CB2-9FC1-F342-BD5D-B9278BCB3C67}"/>
              </a:ext>
            </a:extLst>
          </p:cNvPr>
          <p:cNvSpPr/>
          <p:nvPr/>
        </p:nvSpPr>
        <p:spPr>
          <a:xfrm>
            <a:off x="6624560" y="1874998"/>
            <a:ext cx="1187800" cy="295330"/>
          </a:xfrm>
          <a:prstGeom prst="roundRect">
            <a:avLst/>
          </a:prstGeom>
          <a:solidFill>
            <a:schemeClr val="accent3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SasView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 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8ED593-547E-FA48-8ED1-698A029C6E38}"/>
              </a:ext>
            </a:extLst>
          </p:cNvPr>
          <p:cNvSpPr/>
          <p:nvPr/>
        </p:nvSpPr>
        <p:spPr>
          <a:xfrm>
            <a:off x="1352005" y="4466155"/>
            <a:ext cx="1187800" cy="295330"/>
          </a:xfrm>
          <a:prstGeom prst="roundRect">
            <a:avLst/>
          </a:prstGeom>
          <a:solidFill>
            <a:srgbClr val="EF5FA7">
              <a:alpha val="74902"/>
            </a:srgb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SpinW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8597387-85CC-7B41-A58E-BAD7DC4CFB0A}"/>
              </a:ext>
            </a:extLst>
          </p:cNvPr>
          <p:cNvSpPr/>
          <p:nvPr/>
        </p:nvSpPr>
        <p:spPr>
          <a:xfrm>
            <a:off x="4641199" y="4068431"/>
            <a:ext cx="1367605" cy="726370"/>
          </a:xfrm>
          <a:prstGeom prst="roundRect">
            <a:avLst/>
          </a:prstGeom>
          <a:solidFill>
            <a:srgbClr val="EF5FA7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SpinW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(</a:t>
            </a:r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pySpinW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, </a:t>
            </a:r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SpinWcore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055A37A-06DE-1D46-AA86-CC86A0AE0834}"/>
              </a:ext>
            </a:extLst>
          </p:cNvPr>
          <p:cNvSpPr/>
          <p:nvPr/>
        </p:nvSpPr>
        <p:spPr>
          <a:xfrm>
            <a:off x="5940152" y="3926766"/>
            <a:ext cx="1329960" cy="726370"/>
          </a:xfrm>
          <a:prstGeom prst="roundRect">
            <a:avLst/>
          </a:prstGeom>
          <a:solidFill>
            <a:srgbClr val="FFC000">
              <a:alpha val="75000"/>
            </a:srgb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Mantid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(</a:t>
            </a:r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reduction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, QENS, </a:t>
            </a:r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Sxtal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C86123-99DC-9840-A778-6DE5CBA947DD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4967712" y="2022663"/>
            <a:ext cx="1656848" cy="421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70E7B8-DDA1-8A4A-9D0B-769152A6E139}"/>
              </a:ext>
            </a:extLst>
          </p:cNvPr>
          <p:cNvCxnSpPr>
            <a:stCxn id="20" idx="0"/>
            <a:endCxn id="7" idx="2"/>
          </p:cNvCxnSpPr>
          <p:nvPr/>
        </p:nvCxnSpPr>
        <p:spPr>
          <a:xfrm flipV="1">
            <a:off x="6605132" y="3226407"/>
            <a:ext cx="614256" cy="70035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894659-B7AA-1D42-A65A-1D50DA47D847}"/>
              </a:ext>
            </a:extLst>
          </p:cNvPr>
          <p:cNvCxnSpPr>
            <a:stCxn id="23" idx="3"/>
            <a:endCxn id="8" idx="1"/>
          </p:cNvCxnSpPr>
          <p:nvPr/>
        </p:nvCxnSpPr>
        <p:spPr>
          <a:xfrm flipV="1">
            <a:off x="4732818" y="4793503"/>
            <a:ext cx="1682800" cy="5691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F5B435-A534-1B48-96FF-C5C85DB54329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flipV="1">
            <a:off x="7470156" y="3014580"/>
            <a:ext cx="0" cy="25026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082A140-A752-4E48-85CA-3F44125B4699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2539805" y="4431616"/>
            <a:ext cx="2101394" cy="182204"/>
          </a:xfrm>
          <a:prstGeom prst="straightConnector1">
            <a:avLst/>
          </a:prstGeom>
          <a:ln>
            <a:solidFill>
              <a:srgbClr val="EF5FA7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38364D9-553B-3245-9CEF-31817672830D}"/>
              </a:ext>
            </a:extLst>
          </p:cNvPr>
          <p:cNvSpPr/>
          <p:nvPr/>
        </p:nvSpPr>
        <p:spPr>
          <a:xfrm>
            <a:off x="1389404" y="3406928"/>
            <a:ext cx="1187800" cy="295330"/>
          </a:xfrm>
          <a:prstGeom prst="roundRect">
            <a:avLst/>
          </a:prstGeom>
          <a:solidFill>
            <a:srgbClr val="EF5FA7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HORACE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52A4A01-50C8-1F42-953C-25F3F2983904}"/>
              </a:ext>
            </a:extLst>
          </p:cNvPr>
          <p:cNvSpPr/>
          <p:nvPr/>
        </p:nvSpPr>
        <p:spPr>
          <a:xfrm>
            <a:off x="3679638" y="5214983"/>
            <a:ext cx="1053180" cy="295330"/>
          </a:xfrm>
          <a:prstGeom prst="roundRect">
            <a:avLst/>
          </a:prstGeom>
          <a:solidFill>
            <a:schemeClr val="tx2">
              <a:alpha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NI software</a:t>
            </a:r>
          </a:p>
        </p:txBody>
      </p:sp>
    </p:spTree>
    <p:extLst>
      <p:ext uri="{BB962C8B-B14F-4D97-AF65-F5344CB8AC3E}">
        <p14:creationId xmlns:p14="http://schemas.microsoft.com/office/powerpoint/2010/main" val="234827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26CDB1-AFB0-614C-B928-41B65098E6EA}"/>
              </a:ext>
            </a:extLst>
          </p:cNvPr>
          <p:cNvSpPr/>
          <p:nvPr/>
        </p:nvSpPr>
        <p:spPr>
          <a:xfrm>
            <a:off x="0" y="0"/>
            <a:ext cx="9144000" cy="7118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d </a:t>
            </a:r>
            <a:r>
              <a:rPr lang="sv-SE" dirty="0" err="1"/>
              <a:t>dd</a:t>
            </a:r>
            <a:endParaRPr lang="sv-SE" dirty="0"/>
          </a:p>
        </p:txBody>
      </p:sp>
      <p:sp>
        <p:nvSpPr>
          <p:cNvPr id="46" name="Mag2Pol">
            <a:extLst>
              <a:ext uri="{FF2B5EF4-FFF2-40B4-BE49-F238E27FC236}">
                <a16:creationId xmlns:a16="http://schemas.microsoft.com/office/drawing/2014/main" id="{D0D7089E-6E6F-DB41-9D7F-185517B51294}"/>
              </a:ext>
            </a:extLst>
          </p:cNvPr>
          <p:cNvSpPr/>
          <p:nvPr/>
        </p:nvSpPr>
        <p:spPr>
          <a:xfrm>
            <a:off x="6156176" y="4511582"/>
            <a:ext cx="963360" cy="9336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Mag2</a:t>
            </a:r>
            <a:endParaRPr lang="en-US" sz="1547" dirty="0"/>
          </a:p>
          <a:p>
            <a:pPr algn="ctr"/>
            <a:r>
              <a:rPr sz="1547" dirty="0"/>
              <a:t>Pol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36093C-81F1-C644-91D2-EDAC43499757}"/>
              </a:ext>
            </a:extLst>
          </p:cNvPr>
          <p:cNvSpPr/>
          <p:nvPr/>
        </p:nvSpPr>
        <p:spPr>
          <a:xfrm>
            <a:off x="0" y="0"/>
            <a:ext cx="9144000" cy="729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5" name="F.O.X."/>
          <p:cNvSpPr/>
          <p:nvPr/>
        </p:nvSpPr>
        <p:spPr>
          <a:xfrm>
            <a:off x="7778281" y="3863510"/>
            <a:ext cx="963360" cy="9336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F.O.X.</a:t>
            </a:r>
          </a:p>
        </p:txBody>
      </p:sp>
      <p:sp>
        <p:nvSpPr>
          <p:cNvPr id="179" name="Fullprof"/>
          <p:cNvSpPr/>
          <p:nvPr/>
        </p:nvSpPr>
        <p:spPr>
          <a:xfrm>
            <a:off x="1026914" y="4177244"/>
            <a:ext cx="963360" cy="933642"/>
          </a:xfrm>
          <a:prstGeom prst="ellipse">
            <a:avLst/>
          </a:prstGeom>
          <a:pattFill prst="lgCheck">
            <a:fgClr>
              <a:schemeClr val="accent2">
                <a:lumMod val="75000"/>
              </a:schemeClr>
            </a:fgClr>
            <a:bgClr>
              <a:schemeClr val="accent3">
                <a:lumMod val="75000"/>
              </a:schemeClr>
            </a:bgClr>
          </a:patt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Full</a:t>
            </a:r>
            <a:r>
              <a:rPr lang="en-US" sz="1547" dirty="0"/>
              <a:t>-</a:t>
            </a:r>
            <a:r>
              <a:rPr sz="1547" dirty="0"/>
              <a:t>prof</a:t>
            </a:r>
          </a:p>
        </p:txBody>
      </p:sp>
      <p:sp>
        <p:nvSpPr>
          <p:cNvPr id="180" name="GSASII"/>
          <p:cNvSpPr/>
          <p:nvPr/>
        </p:nvSpPr>
        <p:spPr>
          <a:xfrm>
            <a:off x="5148064" y="3771554"/>
            <a:ext cx="963361" cy="933642"/>
          </a:xfrm>
          <a:prstGeom prst="ellipse">
            <a:avLst/>
          </a:prstGeom>
          <a:pattFill prst="lgCheck">
            <a:fgClr>
              <a:schemeClr val="accent2">
                <a:lumMod val="75000"/>
              </a:schemeClr>
            </a:fgClr>
            <a:bgClr>
              <a:schemeClr val="accent3">
                <a:lumMod val="75000"/>
              </a:schemeClr>
            </a:bgClr>
          </a:pattFill>
          <a:ln w="5715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GSAS</a:t>
            </a:r>
            <a:r>
              <a:rPr lang="en-US" sz="1547" dirty="0"/>
              <a:t> </a:t>
            </a:r>
            <a:r>
              <a:rPr sz="1547" dirty="0"/>
              <a:t>II</a:t>
            </a:r>
          </a:p>
        </p:txBody>
      </p:sp>
      <p:sp>
        <p:nvSpPr>
          <p:cNvPr id="181" name="MAUD"/>
          <p:cNvSpPr/>
          <p:nvPr/>
        </p:nvSpPr>
        <p:spPr>
          <a:xfrm>
            <a:off x="3127501" y="3184393"/>
            <a:ext cx="963361" cy="9336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MAUD </a:t>
            </a:r>
          </a:p>
        </p:txBody>
      </p:sp>
      <p:sp>
        <p:nvSpPr>
          <p:cNvPr id="182" name="CrysFML"/>
          <p:cNvSpPr/>
          <p:nvPr/>
        </p:nvSpPr>
        <p:spPr>
          <a:xfrm>
            <a:off x="1616273" y="3697295"/>
            <a:ext cx="963360" cy="933642"/>
          </a:xfrm>
          <a:prstGeom prst="ellipse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 err="1"/>
              <a:t>Crys</a:t>
            </a:r>
            <a:r>
              <a:rPr lang="en-US" sz="1547" dirty="0"/>
              <a:t>-</a:t>
            </a:r>
            <a:r>
              <a:rPr sz="1547" dirty="0"/>
              <a:t>FML</a:t>
            </a:r>
          </a:p>
        </p:txBody>
      </p:sp>
      <p:sp>
        <p:nvSpPr>
          <p:cNvPr id="183" name="CCTBX"/>
          <p:cNvSpPr/>
          <p:nvPr/>
        </p:nvSpPr>
        <p:spPr>
          <a:xfrm>
            <a:off x="7778281" y="870471"/>
            <a:ext cx="963360" cy="933641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CCTBX</a:t>
            </a:r>
          </a:p>
        </p:txBody>
      </p:sp>
      <p:sp>
        <p:nvSpPr>
          <p:cNvPr id="184" name="Jana"/>
          <p:cNvSpPr/>
          <p:nvPr/>
        </p:nvSpPr>
        <p:spPr>
          <a:xfrm>
            <a:off x="1026914" y="4967312"/>
            <a:ext cx="963360" cy="933642"/>
          </a:xfrm>
          <a:prstGeom prst="ellipse">
            <a:avLst/>
          </a:prstGeom>
          <a:pattFill prst="lgCheck">
            <a:fgClr>
              <a:schemeClr val="accent2">
                <a:lumMod val="75000"/>
              </a:schemeClr>
            </a:fgClr>
            <a:bgClr>
              <a:schemeClr val="accent3">
                <a:lumMod val="75000"/>
              </a:schemeClr>
            </a:bgClr>
          </a:patt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Jana</a:t>
            </a:r>
          </a:p>
        </p:txBody>
      </p:sp>
      <p:sp>
        <p:nvSpPr>
          <p:cNvPr id="185" name="NSXTool"/>
          <p:cNvSpPr/>
          <p:nvPr/>
        </p:nvSpPr>
        <p:spPr>
          <a:xfrm>
            <a:off x="7778281" y="2516323"/>
            <a:ext cx="963360" cy="9336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1547" dirty="0" err="1"/>
              <a:t>nsxt</a:t>
            </a:r>
            <a:r>
              <a:rPr sz="1547" dirty="0" err="1"/>
              <a:t>ool</a:t>
            </a:r>
            <a:endParaRPr sz="1547" dirty="0"/>
          </a:p>
        </p:txBody>
      </p:sp>
      <p:sp>
        <p:nvSpPr>
          <p:cNvPr id="186" name="Mantid"/>
          <p:cNvSpPr/>
          <p:nvPr/>
        </p:nvSpPr>
        <p:spPr>
          <a:xfrm>
            <a:off x="7260359" y="280761"/>
            <a:ext cx="963360" cy="9336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Mantid</a:t>
            </a:r>
          </a:p>
        </p:txBody>
      </p:sp>
      <p:sp>
        <p:nvSpPr>
          <p:cNvPr id="188" name="DIALS"/>
          <p:cNvSpPr/>
          <p:nvPr/>
        </p:nvSpPr>
        <p:spPr>
          <a:xfrm>
            <a:off x="7778281" y="1361132"/>
            <a:ext cx="963360" cy="93364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DIALS</a:t>
            </a:r>
          </a:p>
        </p:txBody>
      </p:sp>
      <p:sp>
        <p:nvSpPr>
          <p:cNvPr id="189" name="Phenix"/>
          <p:cNvSpPr/>
          <p:nvPr/>
        </p:nvSpPr>
        <p:spPr>
          <a:xfrm>
            <a:off x="6588224" y="1196752"/>
            <a:ext cx="963360" cy="9336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Phenix</a:t>
            </a:r>
          </a:p>
        </p:txBody>
      </p:sp>
      <p:sp>
        <p:nvSpPr>
          <p:cNvPr id="190" name="CCSL"/>
          <p:cNvSpPr/>
          <p:nvPr/>
        </p:nvSpPr>
        <p:spPr>
          <a:xfrm>
            <a:off x="1026914" y="5652493"/>
            <a:ext cx="963360" cy="933641"/>
          </a:xfrm>
          <a:prstGeom prst="ellipse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CCSL</a:t>
            </a:r>
          </a:p>
        </p:txBody>
      </p:sp>
      <p:sp>
        <p:nvSpPr>
          <p:cNvPr id="192" name="MagLSQ"/>
          <p:cNvSpPr/>
          <p:nvPr/>
        </p:nvSpPr>
        <p:spPr>
          <a:xfrm>
            <a:off x="1833045" y="5777508"/>
            <a:ext cx="963361" cy="93364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Mag</a:t>
            </a:r>
            <a:r>
              <a:rPr lang="en-US" sz="1547" dirty="0"/>
              <a:t>-</a:t>
            </a:r>
            <a:r>
              <a:rPr sz="1547" dirty="0"/>
              <a:t>LSQ</a:t>
            </a:r>
          </a:p>
        </p:txBody>
      </p:sp>
      <p:sp>
        <p:nvSpPr>
          <p:cNvPr id="193" name="Davinci"/>
          <p:cNvSpPr/>
          <p:nvPr/>
        </p:nvSpPr>
        <p:spPr>
          <a:xfrm>
            <a:off x="7778281" y="4993108"/>
            <a:ext cx="963360" cy="93364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Davinci</a:t>
            </a:r>
          </a:p>
        </p:txBody>
      </p:sp>
      <p:sp>
        <p:nvSpPr>
          <p:cNvPr id="194" name="Topaz"/>
          <p:cNvSpPr/>
          <p:nvPr/>
        </p:nvSpPr>
        <p:spPr>
          <a:xfrm>
            <a:off x="788272" y="3389584"/>
            <a:ext cx="963361" cy="933641"/>
          </a:xfrm>
          <a:prstGeom prst="ellipse">
            <a:avLst/>
          </a:prstGeom>
          <a:pattFill prst="lgCheck">
            <a:fgClr>
              <a:schemeClr val="accent2">
                <a:lumMod val="75000"/>
              </a:schemeClr>
            </a:fgClr>
            <a:bgClr>
              <a:schemeClr val="accent3">
                <a:lumMod val="75000"/>
              </a:schemeClr>
            </a:bgClr>
          </a:patt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 err="1"/>
              <a:t>Topa</a:t>
            </a:r>
            <a:r>
              <a:rPr lang="en-US" sz="1547" dirty="0" err="1"/>
              <a:t>s</a:t>
            </a:r>
            <a:endParaRPr sz="1547" dirty="0"/>
          </a:p>
        </p:txBody>
      </p:sp>
      <p:sp>
        <p:nvSpPr>
          <p:cNvPr id="196" name="Esmeralda"/>
          <p:cNvSpPr/>
          <p:nvPr/>
        </p:nvSpPr>
        <p:spPr>
          <a:xfrm>
            <a:off x="1725889" y="4737402"/>
            <a:ext cx="963361" cy="9336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Esme</a:t>
            </a:r>
            <a:r>
              <a:rPr lang="en-US" sz="1547" dirty="0"/>
              <a:t>-</a:t>
            </a:r>
            <a:r>
              <a:rPr sz="1547" dirty="0" err="1"/>
              <a:t>ralda</a:t>
            </a:r>
            <a:endParaRPr sz="1547" dirty="0"/>
          </a:p>
        </p:txBody>
      </p:sp>
      <p:sp>
        <p:nvSpPr>
          <p:cNvPr id="197" name="ESS Sustainability"/>
          <p:cNvSpPr txBox="1"/>
          <p:nvPr/>
        </p:nvSpPr>
        <p:spPr>
          <a:xfrm rot="16200000">
            <a:off x="-1054067" y="2821098"/>
            <a:ext cx="3054812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dirty="0"/>
              <a:t>Health of developer community</a:t>
            </a:r>
            <a:endParaRPr dirty="0"/>
          </a:p>
        </p:txBody>
      </p:sp>
      <p:sp>
        <p:nvSpPr>
          <p:cNvPr id="198" name="ShellX"/>
          <p:cNvSpPr/>
          <p:nvPr/>
        </p:nvSpPr>
        <p:spPr>
          <a:xfrm>
            <a:off x="256353" y="5254947"/>
            <a:ext cx="963361" cy="93364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ShellX</a:t>
            </a:r>
          </a:p>
        </p:txBody>
      </p:sp>
      <p:sp>
        <p:nvSpPr>
          <p:cNvPr id="199" name="Framework"/>
          <p:cNvSpPr txBox="1"/>
          <p:nvPr/>
        </p:nvSpPr>
        <p:spPr>
          <a:xfrm>
            <a:off x="4227779" y="6411566"/>
            <a:ext cx="1131721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dirty="0"/>
              <a:t>Framework</a:t>
            </a:r>
          </a:p>
        </p:txBody>
      </p:sp>
      <p:sp>
        <p:nvSpPr>
          <p:cNvPr id="200" name="Arrow"/>
          <p:cNvSpPr/>
          <p:nvPr/>
        </p:nvSpPr>
        <p:spPr>
          <a:xfrm rot="19637651">
            <a:off x="3784271" y="3009736"/>
            <a:ext cx="891470" cy="482204"/>
          </a:xfrm>
          <a:prstGeom prst="rightArrow">
            <a:avLst>
              <a:gd name="adj1" fmla="val 45938"/>
              <a:gd name="adj2" fmla="val 70425"/>
            </a:avLst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1" name="Line"/>
          <p:cNvSpPr/>
          <p:nvPr/>
        </p:nvSpPr>
        <p:spPr>
          <a:xfrm flipV="1">
            <a:off x="5483188" y="6586133"/>
            <a:ext cx="60565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2" name="Line"/>
          <p:cNvSpPr/>
          <p:nvPr/>
        </p:nvSpPr>
        <p:spPr>
          <a:xfrm flipV="1">
            <a:off x="491133" y="530858"/>
            <a:ext cx="1" cy="78180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92361D-73ED-AD4D-9CE6-55238BED4296}"/>
              </a:ext>
            </a:extLst>
          </p:cNvPr>
          <p:cNvSpPr txBox="1"/>
          <p:nvPr/>
        </p:nvSpPr>
        <p:spPr>
          <a:xfrm>
            <a:off x="1584421" y="205225"/>
            <a:ext cx="5355826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sv-SE" sz="1687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Assessment</a:t>
            </a:r>
            <a:r>
              <a:rPr lang="sv-SE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v-SE" sz="1687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sv-SE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v-SE" sz="1687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sustainability</a:t>
            </a:r>
            <a:r>
              <a:rPr lang="sv-SE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v-SE" sz="1687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sv-SE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v-SE" sz="1687" b="1" i="1" u="sng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diffraction</a:t>
            </a:r>
            <a:r>
              <a:rPr lang="sv-SE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64234-DAAB-F645-BB93-5612588EC109}"/>
              </a:ext>
            </a:extLst>
          </p:cNvPr>
          <p:cNvSpPr txBox="1"/>
          <p:nvPr/>
        </p:nvSpPr>
        <p:spPr>
          <a:xfrm>
            <a:off x="7651620" y="6244296"/>
            <a:ext cx="1216681" cy="461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Python</a:t>
            </a:r>
            <a:r>
              <a:rPr lang="sv-SE" sz="1266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/C++/</a:t>
            </a:r>
            <a:r>
              <a:rPr lang="sv-SE" sz="1266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Qt</a:t>
            </a:r>
            <a:r>
              <a:rPr lang="sv-SE" sz="1266" dirty="0"/>
              <a:t> </a:t>
            </a:r>
          </a:p>
          <a:p>
            <a:pPr algn="ctr" defTabSz="410751" hangingPunct="0"/>
            <a:r>
              <a:rPr lang="sv-SE" sz="1266" dirty="0"/>
              <a:t>@ </a:t>
            </a:r>
            <a:r>
              <a:rPr lang="sv-SE" sz="1266" dirty="0" err="1"/>
              <a:t>github</a:t>
            </a:r>
            <a:endParaRPr lang="sv-SE" sz="1266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8D146C-894A-4645-AAAA-330FFE192AAE}"/>
              </a:ext>
            </a:extLst>
          </p:cNvPr>
          <p:cNvGrpSpPr/>
          <p:nvPr/>
        </p:nvGrpSpPr>
        <p:grpSpPr>
          <a:xfrm>
            <a:off x="788272" y="727730"/>
            <a:ext cx="3482017" cy="1909182"/>
            <a:chOff x="788272" y="548680"/>
            <a:chExt cx="3482017" cy="1909182"/>
          </a:xfrm>
        </p:grpSpPr>
        <p:sp>
          <p:nvSpPr>
            <p:cNvPr id="36" name="CrysFML">
              <a:extLst>
                <a:ext uri="{FF2B5EF4-FFF2-40B4-BE49-F238E27FC236}">
                  <a16:creationId xmlns:a16="http://schemas.microsoft.com/office/drawing/2014/main" id="{74A51DCE-2DC7-0146-A605-B7A2196B0A5E}"/>
                </a:ext>
              </a:extLst>
            </p:cNvPr>
            <p:cNvSpPr/>
            <p:nvPr/>
          </p:nvSpPr>
          <p:spPr>
            <a:xfrm>
              <a:off x="1070442" y="1990282"/>
              <a:ext cx="298916" cy="289695"/>
            </a:xfrm>
            <a:prstGeom prst="ellipse">
              <a:avLst/>
            </a:prstGeom>
            <a:noFill/>
            <a:ln w="50800">
              <a:solidFill>
                <a:schemeClr val="accent6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endParaRPr sz="1547" dirty="0"/>
            </a:p>
          </p:txBody>
        </p:sp>
        <p:sp>
          <p:nvSpPr>
            <p:cNvPr id="37" name="CrysFML">
              <a:extLst>
                <a:ext uri="{FF2B5EF4-FFF2-40B4-BE49-F238E27FC236}">
                  <a16:creationId xmlns:a16="http://schemas.microsoft.com/office/drawing/2014/main" id="{50EFAD25-45D3-204C-87D9-35866A7D171F}"/>
                </a:ext>
              </a:extLst>
            </p:cNvPr>
            <p:cNvSpPr/>
            <p:nvPr/>
          </p:nvSpPr>
          <p:spPr>
            <a:xfrm>
              <a:off x="1073555" y="1513257"/>
              <a:ext cx="298916" cy="28969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08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endParaRPr sz="1547" dirty="0"/>
            </a:p>
          </p:txBody>
        </p:sp>
        <p:sp>
          <p:nvSpPr>
            <p:cNvPr id="38" name="CrysFML">
              <a:extLst>
                <a:ext uri="{FF2B5EF4-FFF2-40B4-BE49-F238E27FC236}">
                  <a16:creationId xmlns:a16="http://schemas.microsoft.com/office/drawing/2014/main" id="{915F5979-FD95-A74E-854F-0F49B910D1F4}"/>
                </a:ext>
              </a:extLst>
            </p:cNvPr>
            <p:cNvSpPr/>
            <p:nvPr/>
          </p:nvSpPr>
          <p:spPr>
            <a:xfrm>
              <a:off x="1073555" y="1093845"/>
              <a:ext cx="298916" cy="28969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508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endParaRPr sz="1547" dirty="0"/>
            </a:p>
          </p:txBody>
        </p:sp>
        <p:sp>
          <p:nvSpPr>
            <p:cNvPr id="39" name="CrysFML">
              <a:extLst>
                <a:ext uri="{FF2B5EF4-FFF2-40B4-BE49-F238E27FC236}">
                  <a16:creationId xmlns:a16="http://schemas.microsoft.com/office/drawing/2014/main" id="{4F063F10-0AC2-3C40-B072-2D14DD76E58A}"/>
                </a:ext>
              </a:extLst>
            </p:cNvPr>
            <p:cNvSpPr/>
            <p:nvPr/>
          </p:nvSpPr>
          <p:spPr>
            <a:xfrm>
              <a:off x="1073555" y="680116"/>
              <a:ext cx="298916" cy="28969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508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endParaRPr sz="1547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4A67F9-EF0E-E14A-A83C-FA215D8DA278}"/>
                </a:ext>
              </a:extLst>
            </p:cNvPr>
            <p:cNvSpPr txBox="1"/>
            <p:nvPr/>
          </p:nvSpPr>
          <p:spPr>
            <a:xfrm>
              <a:off x="1452294" y="620688"/>
              <a:ext cx="828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/>
                <a:t>Library</a:t>
              </a:r>
              <a:endParaRPr lang="sv-SE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C8E3718-FE1D-A04B-A6A5-168DBC46EE57}"/>
                </a:ext>
              </a:extLst>
            </p:cNvPr>
            <p:cNvSpPr txBox="1"/>
            <p:nvPr/>
          </p:nvSpPr>
          <p:spPr>
            <a:xfrm>
              <a:off x="1442912" y="1019160"/>
              <a:ext cx="2767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/>
                <a:t>Sxtal</a:t>
              </a:r>
              <a:r>
                <a:rPr lang="sv-SE" dirty="0"/>
                <a:t> (</a:t>
              </a:r>
              <a:r>
                <a:rPr lang="sv-SE" dirty="0" err="1"/>
                <a:t>reduction</a:t>
              </a:r>
              <a:r>
                <a:rPr lang="sv-SE" dirty="0"/>
                <a:t> or </a:t>
              </a:r>
              <a:r>
                <a:rPr lang="sv-SE" dirty="0" err="1"/>
                <a:t>analysis</a:t>
              </a:r>
              <a:r>
                <a:rPr lang="sv-SE" dirty="0"/>
                <a:t>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75E889-AE20-DA44-BC73-233B4AE838BC}"/>
                </a:ext>
              </a:extLst>
            </p:cNvPr>
            <p:cNvSpPr txBox="1"/>
            <p:nvPr/>
          </p:nvSpPr>
          <p:spPr>
            <a:xfrm>
              <a:off x="1442912" y="1461848"/>
              <a:ext cx="1855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/>
                <a:t>Powder</a:t>
              </a:r>
              <a:r>
                <a:rPr lang="sv-SE" dirty="0"/>
                <a:t> (</a:t>
              </a:r>
              <a:r>
                <a:rPr lang="sv-SE" dirty="0" err="1"/>
                <a:t>Rietveld</a:t>
              </a:r>
              <a:r>
                <a:rPr lang="sv-SE" dirty="0"/>
                <a:t>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D7B4B-5B17-A84C-BC77-A20DD15DE1A2}"/>
                </a:ext>
              </a:extLst>
            </p:cNvPr>
            <p:cNvSpPr txBox="1"/>
            <p:nvPr/>
          </p:nvSpPr>
          <p:spPr>
            <a:xfrm>
              <a:off x="1442912" y="1904536"/>
              <a:ext cx="282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Support for </a:t>
              </a:r>
              <a:r>
                <a:rPr lang="sv-SE" dirty="0" err="1"/>
                <a:t>magnetic</a:t>
              </a:r>
              <a:r>
                <a:rPr lang="sv-SE" dirty="0"/>
                <a:t> </a:t>
              </a:r>
              <a:r>
                <a:rPr lang="sv-SE" dirty="0" err="1"/>
                <a:t>struct</a:t>
              </a:r>
              <a:r>
                <a:rPr lang="sv-SE" dirty="0"/>
                <a:t>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3FF67F-D895-114D-8E7D-EA87F22696D2}"/>
                </a:ext>
              </a:extLst>
            </p:cNvPr>
            <p:cNvSpPr/>
            <p:nvPr/>
          </p:nvSpPr>
          <p:spPr>
            <a:xfrm>
              <a:off x="788272" y="548680"/>
              <a:ext cx="3482017" cy="19091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07666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26CDB1-AFB0-614C-B928-41B65098E6EA}"/>
              </a:ext>
            </a:extLst>
          </p:cNvPr>
          <p:cNvSpPr/>
          <p:nvPr/>
        </p:nvSpPr>
        <p:spPr>
          <a:xfrm>
            <a:off x="0" y="0"/>
            <a:ext cx="9144000" cy="7118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d </a:t>
            </a:r>
            <a:r>
              <a:rPr lang="sv-SE" dirty="0" err="1"/>
              <a:t>dd</a:t>
            </a:r>
            <a:endParaRPr lang="sv-SE" dirty="0"/>
          </a:p>
        </p:txBody>
      </p:sp>
      <p:sp>
        <p:nvSpPr>
          <p:cNvPr id="46" name="Mag2Pol">
            <a:extLst>
              <a:ext uri="{FF2B5EF4-FFF2-40B4-BE49-F238E27FC236}">
                <a16:creationId xmlns:a16="http://schemas.microsoft.com/office/drawing/2014/main" id="{D0D7089E-6E6F-DB41-9D7F-185517B51294}"/>
              </a:ext>
            </a:extLst>
          </p:cNvPr>
          <p:cNvSpPr/>
          <p:nvPr/>
        </p:nvSpPr>
        <p:spPr>
          <a:xfrm>
            <a:off x="6156176" y="4511582"/>
            <a:ext cx="963360" cy="9336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Mag2</a:t>
            </a:r>
            <a:endParaRPr lang="en-US" sz="1547" dirty="0"/>
          </a:p>
          <a:p>
            <a:pPr algn="ctr"/>
            <a:r>
              <a:rPr sz="1547" dirty="0"/>
              <a:t>Pol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36093C-81F1-C644-91D2-EDAC43499757}"/>
              </a:ext>
            </a:extLst>
          </p:cNvPr>
          <p:cNvSpPr/>
          <p:nvPr/>
        </p:nvSpPr>
        <p:spPr>
          <a:xfrm>
            <a:off x="0" y="0"/>
            <a:ext cx="9144000" cy="729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5" name="F.O.X."/>
          <p:cNvSpPr/>
          <p:nvPr/>
        </p:nvSpPr>
        <p:spPr>
          <a:xfrm>
            <a:off x="7778281" y="3863510"/>
            <a:ext cx="963360" cy="9336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F.O.X.</a:t>
            </a:r>
          </a:p>
        </p:txBody>
      </p:sp>
      <p:sp>
        <p:nvSpPr>
          <p:cNvPr id="179" name="Fullprof"/>
          <p:cNvSpPr/>
          <p:nvPr/>
        </p:nvSpPr>
        <p:spPr>
          <a:xfrm>
            <a:off x="1026914" y="4177244"/>
            <a:ext cx="963360" cy="933642"/>
          </a:xfrm>
          <a:prstGeom prst="ellipse">
            <a:avLst/>
          </a:prstGeom>
          <a:pattFill prst="lgCheck">
            <a:fgClr>
              <a:schemeClr val="accent2">
                <a:lumMod val="75000"/>
              </a:schemeClr>
            </a:fgClr>
            <a:bgClr>
              <a:schemeClr val="accent3">
                <a:lumMod val="75000"/>
              </a:schemeClr>
            </a:bgClr>
          </a:patt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Full</a:t>
            </a:r>
            <a:r>
              <a:rPr lang="en-US" sz="1547" dirty="0"/>
              <a:t>-</a:t>
            </a:r>
            <a:r>
              <a:rPr sz="1547" dirty="0"/>
              <a:t>prof</a:t>
            </a:r>
          </a:p>
        </p:txBody>
      </p:sp>
      <p:sp>
        <p:nvSpPr>
          <p:cNvPr id="180" name="GSASII"/>
          <p:cNvSpPr/>
          <p:nvPr/>
        </p:nvSpPr>
        <p:spPr>
          <a:xfrm>
            <a:off x="5148064" y="3771554"/>
            <a:ext cx="963361" cy="933642"/>
          </a:xfrm>
          <a:prstGeom prst="ellipse">
            <a:avLst/>
          </a:prstGeom>
          <a:pattFill prst="lgCheck">
            <a:fgClr>
              <a:schemeClr val="accent2">
                <a:lumMod val="75000"/>
              </a:schemeClr>
            </a:fgClr>
            <a:bgClr>
              <a:schemeClr val="accent3">
                <a:lumMod val="75000"/>
              </a:schemeClr>
            </a:bgClr>
          </a:pattFill>
          <a:ln w="5715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GSAS</a:t>
            </a:r>
            <a:r>
              <a:rPr lang="en-US" sz="1547" dirty="0"/>
              <a:t> </a:t>
            </a:r>
            <a:r>
              <a:rPr sz="1547" dirty="0"/>
              <a:t>II</a:t>
            </a:r>
          </a:p>
        </p:txBody>
      </p:sp>
      <p:sp>
        <p:nvSpPr>
          <p:cNvPr id="181" name="MAUD"/>
          <p:cNvSpPr/>
          <p:nvPr/>
        </p:nvSpPr>
        <p:spPr>
          <a:xfrm>
            <a:off x="3127501" y="3184393"/>
            <a:ext cx="963361" cy="9336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MAUD </a:t>
            </a:r>
          </a:p>
        </p:txBody>
      </p:sp>
      <p:sp>
        <p:nvSpPr>
          <p:cNvPr id="182" name="CrysFML"/>
          <p:cNvSpPr/>
          <p:nvPr/>
        </p:nvSpPr>
        <p:spPr>
          <a:xfrm>
            <a:off x="1616273" y="3697295"/>
            <a:ext cx="963360" cy="933642"/>
          </a:xfrm>
          <a:prstGeom prst="ellipse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 err="1"/>
              <a:t>Crys</a:t>
            </a:r>
            <a:r>
              <a:rPr lang="en-US" sz="1547" dirty="0"/>
              <a:t>-</a:t>
            </a:r>
            <a:r>
              <a:rPr sz="1547" dirty="0"/>
              <a:t>FML</a:t>
            </a:r>
          </a:p>
        </p:txBody>
      </p:sp>
      <p:sp>
        <p:nvSpPr>
          <p:cNvPr id="183" name="CCTBX"/>
          <p:cNvSpPr/>
          <p:nvPr/>
        </p:nvSpPr>
        <p:spPr>
          <a:xfrm>
            <a:off x="7778281" y="870471"/>
            <a:ext cx="963360" cy="933641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CCTBX</a:t>
            </a:r>
          </a:p>
        </p:txBody>
      </p:sp>
      <p:sp>
        <p:nvSpPr>
          <p:cNvPr id="184" name="Jana"/>
          <p:cNvSpPr/>
          <p:nvPr/>
        </p:nvSpPr>
        <p:spPr>
          <a:xfrm>
            <a:off x="1026914" y="4967312"/>
            <a:ext cx="963360" cy="933642"/>
          </a:xfrm>
          <a:prstGeom prst="ellipse">
            <a:avLst/>
          </a:prstGeom>
          <a:pattFill prst="lgCheck">
            <a:fgClr>
              <a:schemeClr val="accent2">
                <a:lumMod val="75000"/>
              </a:schemeClr>
            </a:fgClr>
            <a:bgClr>
              <a:schemeClr val="accent3">
                <a:lumMod val="75000"/>
              </a:schemeClr>
            </a:bgClr>
          </a:patt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Jana</a:t>
            </a:r>
          </a:p>
        </p:txBody>
      </p:sp>
      <p:sp>
        <p:nvSpPr>
          <p:cNvPr id="185" name="NSXTool"/>
          <p:cNvSpPr/>
          <p:nvPr/>
        </p:nvSpPr>
        <p:spPr>
          <a:xfrm>
            <a:off x="7778281" y="2516323"/>
            <a:ext cx="963360" cy="9336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sz="1547" dirty="0" err="1"/>
              <a:t>nsxt</a:t>
            </a:r>
            <a:r>
              <a:rPr sz="1547" dirty="0" err="1"/>
              <a:t>ool</a:t>
            </a:r>
            <a:endParaRPr sz="1547" dirty="0"/>
          </a:p>
        </p:txBody>
      </p:sp>
      <p:sp>
        <p:nvSpPr>
          <p:cNvPr id="186" name="Mantid"/>
          <p:cNvSpPr/>
          <p:nvPr/>
        </p:nvSpPr>
        <p:spPr>
          <a:xfrm>
            <a:off x="7260359" y="280761"/>
            <a:ext cx="963360" cy="9336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Mantid</a:t>
            </a:r>
          </a:p>
        </p:txBody>
      </p:sp>
      <p:sp>
        <p:nvSpPr>
          <p:cNvPr id="188" name="DIALS"/>
          <p:cNvSpPr/>
          <p:nvPr/>
        </p:nvSpPr>
        <p:spPr>
          <a:xfrm>
            <a:off x="7778281" y="1361132"/>
            <a:ext cx="963360" cy="93364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DIALS</a:t>
            </a:r>
          </a:p>
        </p:txBody>
      </p:sp>
      <p:sp>
        <p:nvSpPr>
          <p:cNvPr id="189" name="Phenix"/>
          <p:cNvSpPr/>
          <p:nvPr/>
        </p:nvSpPr>
        <p:spPr>
          <a:xfrm>
            <a:off x="6588224" y="1196752"/>
            <a:ext cx="963360" cy="9336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Phenix</a:t>
            </a:r>
          </a:p>
        </p:txBody>
      </p:sp>
      <p:sp>
        <p:nvSpPr>
          <p:cNvPr id="190" name="CCSL"/>
          <p:cNvSpPr/>
          <p:nvPr/>
        </p:nvSpPr>
        <p:spPr>
          <a:xfrm>
            <a:off x="1026914" y="5652493"/>
            <a:ext cx="963360" cy="933641"/>
          </a:xfrm>
          <a:prstGeom prst="ellipse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CCSL</a:t>
            </a:r>
          </a:p>
        </p:txBody>
      </p:sp>
      <p:sp>
        <p:nvSpPr>
          <p:cNvPr id="192" name="MagLSQ"/>
          <p:cNvSpPr/>
          <p:nvPr/>
        </p:nvSpPr>
        <p:spPr>
          <a:xfrm>
            <a:off x="1833045" y="5777508"/>
            <a:ext cx="963361" cy="93364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Mag</a:t>
            </a:r>
            <a:r>
              <a:rPr lang="en-US" sz="1547" dirty="0"/>
              <a:t>-</a:t>
            </a:r>
            <a:r>
              <a:rPr sz="1547" dirty="0"/>
              <a:t>LSQ</a:t>
            </a:r>
          </a:p>
        </p:txBody>
      </p:sp>
      <p:sp>
        <p:nvSpPr>
          <p:cNvPr id="193" name="Davinci"/>
          <p:cNvSpPr/>
          <p:nvPr/>
        </p:nvSpPr>
        <p:spPr>
          <a:xfrm>
            <a:off x="7778281" y="4993108"/>
            <a:ext cx="963360" cy="93364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Davinci</a:t>
            </a:r>
          </a:p>
        </p:txBody>
      </p:sp>
      <p:sp>
        <p:nvSpPr>
          <p:cNvPr id="194" name="Topaz"/>
          <p:cNvSpPr/>
          <p:nvPr/>
        </p:nvSpPr>
        <p:spPr>
          <a:xfrm>
            <a:off x="788272" y="3389584"/>
            <a:ext cx="963361" cy="933641"/>
          </a:xfrm>
          <a:prstGeom prst="ellipse">
            <a:avLst/>
          </a:prstGeom>
          <a:pattFill prst="lgCheck">
            <a:fgClr>
              <a:schemeClr val="accent2">
                <a:lumMod val="75000"/>
              </a:schemeClr>
            </a:fgClr>
            <a:bgClr>
              <a:schemeClr val="accent3">
                <a:lumMod val="75000"/>
              </a:schemeClr>
            </a:bgClr>
          </a:patt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 err="1"/>
              <a:t>Topa</a:t>
            </a:r>
            <a:r>
              <a:rPr lang="en-US" sz="1547" dirty="0" err="1"/>
              <a:t>s</a:t>
            </a:r>
            <a:endParaRPr sz="1547" dirty="0"/>
          </a:p>
        </p:txBody>
      </p:sp>
      <p:sp>
        <p:nvSpPr>
          <p:cNvPr id="196" name="Esmeralda"/>
          <p:cNvSpPr/>
          <p:nvPr/>
        </p:nvSpPr>
        <p:spPr>
          <a:xfrm>
            <a:off x="1725889" y="4737402"/>
            <a:ext cx="963361" cy="9336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/>
              <a:t>Esme</a:t>
            </a:r>
            <a:r>
              <a:rPr lang="en-US" sz="1547" dirty="0"/>
              <a:t>-</a:t>
            </a:r>
            <a:r>
              <a:rPr sz="1547" dirty="0" err="1"/>
              <a:t>ralda</a:t>
            </a:r>
            <a:endParaRPr sz="1547" dirty="0"/>
          </a:p>
        </p:txBody>
      </p:sp>
      <p:sp>
        <p:nvSpPr>
          <p:cNvPr id="197" name="ESS Sustainability"/>
          <p:cNvSpPr txBox="1"/>
          <p:nvPr/>
        </p:nvSpPr>
        <p:spPr>
          <a:xfrm rot="16200000">
            <a:off x="-1054067" y="2821098"/>
            <a:ext cx="3054812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dirty="0"/>
              <a:t>Health of developer community</a:t>
            </a:r>
            <a:endParaRPr dirty="0"/>
          </a:p>
        </p:txBody>
      </p:sp>
      <p:sp>
        <p:nvSpPr>
          <p:cNvPr id="198" name="ShellX"/>
          <p:cNvSpPr/>
          <p:nvPr/>
        </p:nvSpPr>
        <p:spPr>
          <a:xfrm>
            <a:off x="256353" y="5254947"/>
            <a:ext cx="963361" cy="93364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/>
              <a:t>ShellX</a:t>
            </a:r>
          </a:p>
        </p:txBody>
      </p:sp>
      <p:sp>
        <p:nvSpPr>
          <p:cNvPr id="199" name="Framework"/>
          <p:cNvSpPr txBox="1"/>
          <p:nvPr/>
        </p:nvSpPr>
        <p:spPr>
          <a:xfrm>
            <a:off x="4227779" y="6411566"/>
            <a:ext cx="1131721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dirty="0"/>
              <a:t>Framework</a:t>
            </a:r>
          </a:p>
        </p:txBody>
      </p:sp>
      <p:sp>
        <p:nvSpPr>
          <p:cNvPr id="200" name="Arrow"/>
          <p:cNvSpPr/>
          <p:nvPr/>
        </p:nvSpPr>
        <p:spPr>
          <a:xfrm rot="19637651">
            <a:off x="3784271" y="3009736"/>
            <a:ext cx="891470" cy="482204"/>
          </a:xfrm>
          <a:prstGeom prst="rightArrow">
            <a:avLst>
              <a:gd name="adj1" fmla="val 45938"/>
              <a:gd name="adj2" fmla="val 70425"/>
            </a:avLst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1" name="Line"/>
          <p:cNvSpPr/>
          <p:nvPr/>
        </p:nvSpPr>
        <p:spPr>
          <a:xfrm flipV="1">
            <a:off x="5483188" y="6586133"/>
            <a:ext cx="60565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2" name="Line"/>
          <p:cNvSpPr/>
          <p:nvPr/>
        </p:nvSpPr>
        <p:spPr>
          <a:xfrm flipV="1">
            <a:off x="491133" y="530858"/>
            <a:ext cx="1" cy="78180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3" name="SasView…"/>
          <p:cNvSpPr>
            <a:spLocks noChangeAspect="1"/>
          </p:cNvSpPr>
          <p:nvPr/>
        </p:nvSpPr>
        <p:spPr>
          <a:xfrm>
            <a:off x="4672742" y="2151185"/>
            <a:ext cx="961875" cy="854392"/>
          </a:xfrm>
          <a:prstGeom prst="roundRect">
            <a:avLst>
              <a:gd name="adj" fmla="val 15000"/>
            </a:avLst>
          </a:prstGeom>
          <a:solidFill>
            <a:schemeClr val="accent1">
              <a:alpha val="6952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/>
          <a:p>
            <a:pPr algn="ctr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dirty="0" err="1"/>
              <a:t>SasView</a:t>
            </a:r>
            <a:endParaRPr sz="1547" dirty="0"/>
          </a:p>
          <a:p>
            <a:pPr algn="ctr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dirty="0"/>
              <a:t>4</a:t>
            </a:r>
          </a:p>
        </p:txBody>
      </p:sp>
      <p:sp>
        <p:nvSpPr>
          <p:cNvPr id="204" name="SasView…"/>
          <p:cNvSpPr/>
          <p:nvPr/>
        </p:nvSpPr>
        <p:spPr>
          <a:xfrm>
            <a:off x="7710695" y="222154"/>
            <a:ext cx="971914" cy="971914"/>
          </a:xfrm>
          <a:prstGeom prst="roundRect">
            <a:avLst>
              <a:gd name="adj" fmla="val 15000"/>
            </a:avLst>
          </a:prstGeom>
          <a:solidFill>
            <a:schemeClr val="accent1">
              <a:alpha val="7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/>
          <a:p>
            <a:pPr algn="ctr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dirty="0" err="1"/>
              <a:t>SasView</a:t>
            </a:r>
            <a:endParaRPr sz="1547" dirty="0"/>
          </a:p>
          <a:p>
            <a:pPr algn="ctr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dirty="0"/>
              <a:t>5</a:t>
            </a:r>
          </a:p>
        </p:txBody>
      </p:sp>
      <p:sp>
        <p:nvSpPr>
          <p:cNvPr id="205" name="Line"/>
          <p:cNvSpPr/>
          <p:nvPr/>
        </p:nvSpPr>
        <p:spPr>
          <a:xfrm flipV="1">
            <a:off x="5571871" y="729918"/>
            <a:ext cx="2221997" cy="1460332"/>
          </a:xfrm>
          <a:prstGeom prst="line">
            <a:avLst/>
          </a:prstGeom>
          <a:ln w="76200">
            <a:solidFill>
              <a:schemeClr val="accent1">
                <a:lumOff val="16847"/>
                <a:alpha val="70000"/>
              </a:schemeClr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06" name="SpinW"/>
          <p:cNvSpPr>
            <a:spLocks noChangeAspect="1"/>
          </p:cNvSpPr>
          <p:nvPr/>
        </p:nvSpPr>
        <p:spPr>
          <a:xfrm>
            <a:off x="1376617" y="5353256"/>
            <a:ext cx="961875" cy="961875"/>
          </a:xfrm>
          <a:prstGeom prst="roundRect">
            <a:avLst>
              <a:gd name="adj" fmla="val 15000"/>
            </a:avLst>
          </a:prstGeom>
          <a:solidFill>
            <a:schemeClr val="accent1">
              <a:alpha val="6952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 err="1"/>
              <a:t>SpinW</a:t>
            </a:r>
            <a:endParaRPr lang="en-GB" sz="1547" dirty="0"/>
          </a:p>
          <a:p>
            <a:pPr algn="ctr"/>
            <a:r>
              <a:rPr lang="en-GB" sz="1547" dirty="0"/>
              <a:t>(</a:t>
            </a:r>
            <a:r>
              <a:rPr lang="en-GB" sz="1547" dirty="0" err="1"/>
              <a:t>matlab</a:t>
            </a:r>
            <a:r>
              <a:rPr lang="en-GB" sz="1547" dirty="0"/>
              <a:t>)</a:t>
            </a:r>
            <a:endParaRPr sz="1547" dirty="0"/>
          </a:p>
        </p:txBody>
      </p:sp>
      <p:sp>
        <p:nvSpPr>
          <p:cNvPr id="32" name="SpinW">
            <a:extLst>
              <a:ext uri="{FF2B5EF4-FFF2-40B4-BE49-F238E27FC236}">
                <a16:creationId xmlns:a16="http://schemas.microsoft.com/office/drawing/2014/main" id="{40B74A42-E31B-4C3D-81C7-11253D4D1248}"/>
              </a:ext>
            </a:extLst>
          </p:cNvPr>
          <p:cNvSpPr>
            <a:spLocks noChangeAspect="1"/>
          </p:cNvSpPr>
          <p:nvPr/>
        </p:nvSpPr>
        <p:spPr>
          <a:xfrm>
            <a:off x="7237399" y="3103792"/>
            <a:ext cx="960846" cy="961875"/>
          </a:xfrm>
          <a:prstGeom prst="roundRect">
            <a:avLst>
              <a:gd name="adj" fmla="val 15000"/>
            </a:avLst>
          </a:prstGeom>
          <a:solidFill>
            <a:schemeClr val="accent1">
              <a:alpha val="6952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lang="en-GB" sz="1547" dirty="0" err="1"/>
              <a:t>py</a:t>
            </a:r>
            <a:r>
              <a:rPr sz="1547" dirty="0" err="1"/>
              <a:t>SpinW</a:t>
            </a:r>
            <a:endParaRPr sz="1547" dirty="0"/>
          </a:p>
        </p:txBody>
      </p:sp>
      <p:sp>
        <p:nvSpPr>
          <p:cNvPr id="33" name="SpinW">
            <a:extLst>
              <a:ext uri="{FF2B5EF4-FFF2-40B4-BE49-F238E27FC236}">
                <a16:creationId xmlns:a16="http://schemas.microsoft.com/office/drawing/2014/main" id="{24BCE759-9163-4888-ACE4-7E2A895B03C4}"/>
              </a:ext>
            </a:extLst>
          </p:cNvPr>
          <p:cNvSpPr/>
          <p:nvPr/>
        </p:nvSpPr>
        <p:spPr>
          <a:xfrm>
            <a:off x="6207080" y="3992971"/>
            <a:ext cx="1158822" cy="892969"/>
          </a:xfrm>
          <a:prstGeom prst="roundRect">
            <a:avLst>
              <a:gd name="adj" fmla="val 15000"/>
            </a:avLst>
          </a:prstGeom>
          <a:solidFill>
            <a:schemeClr val="accent1">
              <a:alpha val="6952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dirty="0" err="1"/>
              <a:t>SpinW</a:t>
            </a:r>
            <a:r>
              <a:rPr lang="en-GB" sz="1547" dirty="0"/>
              <a:t>core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90E006-213B-433D-9B14-A4580C8CC435}"/>
              </a:ext>
            </a:extLst>
          </p:cNvPr>
          <p:cNvCxnSpPr>
            <a:cxnSpLocks/>
            <a:stCxn id="206" idx="3"/>
            <a:endCxn id="33" idx="1"/>
          </p:cNvCxnSpPr>
          <p:nvPr/>
        </p:nvCxnSpPr>
        <p:spPr>
          <a:xfrm flipV="1">
            <a:off x="2338492" y="4439456"/>
            <a:ext cx="3868588" cy="1394738"/>
          </a:xfrm>
          <a:prstGeom prst="line">
            <a:avLst/>
          </a:prstGeom>
          <a:ln w="76200">
            <a:solidFill>
              <a:schemeClr val="accent1">
                <a:lumOff val="16847"/>
                <a:alpha val="70000"/>
              </a:schemeClr>
            </a:solidFill>
            <a:miter lim="400000"/>
            <a:tailEnd type="triangle"/>
          </a:ln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4D6133-DC0C-4C20-A798-2C6438F15E85}"/>
              </a:ext>
            </a:extLst>
          </p:cNvPr>
          <p:cNvCxnSpPr>
            <a:cxnSpLocks/>
            <a:stCxn id="33" idx="0"/>
            <a:endCxn id="32" idx="1"/>
          </p:cNvCxnSpPr>
          <p:nvPr/>
        </p:nvCxnSpPr>
        <p:spPr>
          <a:xfrm flipV="1">
            <a:off x="6786491" y="3584730"/>
            <a:ext cx="450908" cy="408241"/>
          </a:xfrm>
          <a:prstGeom prst="straightConnector1">
            <a:avLst/>
          </a:prstGeom>
          <a:ln w="76200">
            <a:solidFill>
              <a:schemeClr val="accent1">
                <a:lumOff val="16847"/>
                <a:alpha val="70000"/>
              </a:schemeClr>
            </a:solidFill>
            <a:miter lim="400000"/>
            <a:tailEnd type="triangle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92361D-73ED-AD4D-9CE6-55238BED4296}"/>
              </a:ext>
            </a:extLst>
          </p:cNvPr>
          <p:cNvSpPr txBox="1"/>
          <p:nvPr/>
        </p:nvSpPr>
        <p:spPr>
          <a:xfrm>
            <a:off x="1584421" y="205225"/>
            <a:ext cx="5355826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sv-SE" sz="1687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Assessment</a:t>
            </a:r>
            <a:r>
              <a:rPr lang="sv-SE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v-SE" sz="1687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sv-SE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v-SE" sz="1687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sustainability</a:t>
            </a:r>
            <a:r>
              <a:rPr lang="sv-SE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v-SE" sz="1687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sv-SE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v-SE" sz="1687" b="1" i="1" u="sng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diffraction</a:t>
            </a:r>
            <a:r>
              <a:rPr lang="sv-SE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64234-DAAB-F645-BB93-5612588EC109}"/>
              </a:ext>
            </a:extLst>
          </p:cNvPr>
          <p:cNvSpPr txBox="1"/>
          <p:nvPr/>
        </p:nvSpPr>
        <p:spPr>
          <a:xfrm>
            <a:off x="7651620" y="6244296"/>
            <a:ext cx="1216681" cy="461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Python</a:t>
            </a:r>
            <a:r>
              <a:rPr lang="sv-SE" sz="1266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/C++/</a:t>
            </a:r>
            <a:r>
              <a:rPr lang="sv-SE" sz="1266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Qt</a:t>
            </a:r>
            <a:r>
              <a:rPr lang="sv-SE" sz="1266" dirty="0"/>
              <a:t> </a:t>
            </a:r>
          </a:p>
          <a:p>
            <a:pPr algn="ctr" defTabSz="410751" hangingPunct="0"/>
            <a:r>
              <a:rPr lang="sv-SE" sz="1266" dirty="0"/>
              <a:t>@ </a:t>
            </a:r>
            <a:r>
              <a:rPr lang="sv-SE" sz="1266" dirty="0" err="1"/>
              <a:t>github</a:t>
            </a:r>
            <a:endParaRPr lang="sv-SE" sz="1266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8D146C-894A-4645-AAAA-330FFE192AAE}"/>
              </a:ext>
            </a:extLst>
          </p:cNvPr>
          <p:cNvGrpSpPr/>
          <p:nvPr/>
        </p:nvGrpSpPr>
        <p:grpSpPr>
          <a:xfrm>
            <a:off x="788272" y="727730"/>
            <a:ext cx="3482017" cy="1909182"/>
            <a:chOff x="788272" y="548680"/>
            <a:chExt cx="3482017" cy="1909182"/>
          </a:xfrm>
        </p:grpSpPr>
        <p:sp>
          <p:nvSpPr>
            <p:cNvPr id="36" name="CrysFML">
              <a:extLst>
                <a:ext uri="{FF2B5EF4-FFF2-40B4-BE49-F238E27FC236}">
                  <a16:creationId xmlns:a16="http://schemas.microsoft.com/office/drawing/2014/main" id="{74A51DCE-2DC7-0146-A605-B7A2196B0A5E}"/>
                </a:ext>
              </a:extLst>
            </p:cNvPr>
            <p:cNvSpPr/>
            <p:nvPr/>
          </p:nvSpPr>
          <p:spPr>
            <a:xfrm>
              <a:off x="1070442" y="1990282"/>
              <a:ext cx="298916" cy="289695"/>
            </a:xfrm>
            <a:prstGeom prst="ellipse">
              <a:avLst/>
            </a:prstGeom>
            <a:noFill/>
            <a:ln w="50800">
              <a:solidFill>
                <a:schemeClr val="accent6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endParaRPr sz="1547" dirty="0"/>
            </a:p>
          </p:txBody>
        </p:sp>
        <p:sp>
          <p:nvSpPr>
            <p:cNvPr id="37" name="CrysFML">
              <a:extLst>
                <a:ext uri="{FF2B5EF4-FFF2-40B4-BE49-F238E27FC236}">
                  <a16:creationId xmlns:a16="http://schemas.microsoft.com/office/drawing/2014/main" id="{50EFAD25-45D3-204C-87D9-35866A7D171F}"/>
                </a:ext>
              </a:extLst>
            </p:cNvPr>
            <p:cNvSpPr/>
            <p:nvPr/>
          </p:nvSpPr>
          <p:spPr>
            <a:xfrm>
              <a:off x="1073555" y="1513257"/>
              <a:ext cx="298916" cy="28969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08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endParaRPr sz="1547" dirty="0"/>
            </a:p>
          </p:txBody>
        </p:sp>
        <p:sp>
          <p:nvSpPr>
            <p:cNvPr id="38" name="CrysFML">
              <a:extLst>
                <a:ext uri="{FF2B5EF4-FFF2-40B4-BE49-F238E27FC236}">
                  <a16:creationId xmlns:a16="http://schemas.microsoft.com/office/drawing/2014/main" id="{915F5979-FD95-A74E-854F-0F49B910D1F4}"/>
                </a:ext>
              </a:extLst>
            </p:cNvPr>
            <p:cNvSpPr/>
            <p:nvPr/>
          </p:nvSpPr>
          <p:spPr>
            <a:xfrm>
              <a:off x="1073555" y="1093845"/>
              <a:ext cx="298916" cy="28969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508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endParaRPr sz="1547" dirty="0"/>
            </a:p>
          </p:txBody>
        </p:sp>
        <p:sp>
          <p:nvSpPr>
            <p:cNvPr id="39" name="CrysFML">
              <a:extLst>
                <a:ext uri="{FF2B5EF4-FFF2-40B4-BE49-F238E27FC236}">
                  <a16:creationId xmlns:a16="http://schemas.microsoft.com/office/drawing/2014/main" id="{4F063F10-0AC2-3C40-B072-2D14DD76E58A}"/>
                </a:ext>
              </a:extLst>
            </p:cNvPr>
            <p:cNvSpPr/>
            <p:nvPr/>
          </p:nvSpPr>
          <p:spPr>
            <a:xfrm>
              <a:off x="1073555" y="680116"/>
              <a:ext cx="298916" cy="28969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508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endParaRPr sz="1547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4A67F9-EF0E-E14A-A83C-FA215D8DA278}"/>
                </a:ext>
              </a:extLst>
            </p:cNvPr>
            <p:cNvSpPr txBox="1"/>
            <p:nvPr/>
          </p:nvSpPr>
          <p:spPr>
            <a:xfrm>
              <a:off x="1452294" y="620688"/>
              <a:ext cx="828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/>
                <a:t>Library</a:t>
              </a:r>
              <a:endParaRPr lang="sv-SE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C8E3718-FE1D-A04B-A6A5-168DBC46EE57}"/>
                </a:ext>
              </a:extLst>
            </p:cNvPr>
            <p:cNvSpPr txBox="1"/>
            <p:nvPr/>
          </p:nvSpPr>
          <p:spPr>
            <a:xfrm>
              <a:off x="1442912" y="1019160"/>
              <a:ext cx="2767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/>
                <a:t>Sxtal</a:t>
              </a:r>
              <a:r>
                <a:rPr lang="sv-SE" dirty="0"/>
                <a:t> (</a:t>
              </a:r>
              <a:r>
                <a:rPr lang="sv-SE" dirty="0" err="1"/>
                <a:t>reduction</a:t>
              </a:r>
              <a:r>
                <a:rPr lang="sv-SE" dirty="0"/>
                <a:t> or </a:t>
              </a:r>
              <a:r>
                <a:rPr lang="sv-SE" dirty="0" err="1"/>
                <a:t>analysis</a:t>
              </a:r>
              <a:r>
                <a:rPr lang="sv-SE" dirty="0"/>
                <a:t>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75E889-AE20-DA44-BC73-233B4AE838BC}"/>
                </a:ext>
              </a:extLst>
            </p:cNvPr>
            <p:cNvSpPr txBox="1"/>
            <p:nvPr/>
          </p:nvSpPr>
          <p:spPr>
            <a:xfrm>
              <a:off x="1442912" y="1461848"/>
              <a:ext cx="1855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/>
                <a:t>Powder</a:t>
              </a:r>
              <a:r>
                <a:rPr lang="sv-SE" dirty="0"/>
                <a:t> (</a:t>
              </a:r>
              <a:r>
                <a:rPr lang="sv-SE" dirty="0" err="1"/>
                <a:t>Rietveld</a:t>
              </a:r>
              <a:r>
                <a:rPr lang="sv-SE" dirty="0"/>
                <a:t>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D7B4B-5B17-A84C-BC77-A20DD15DE1A2}"/>
                </a:ext>
              </a:extLst>
            </p:cNvPr>
            <p:cNvSpPr txBox="1"/>
            <p:nvPr/>
          </p:nvSpPr>
          <p:spPr>
            <a:xfrm>
              <a:off x="1442912" y="1904536"/>
              <a:ext cx="282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Support for </a:t>
              </a:r>
              <a:r>
                <a:rPr lang="sv-SE" dirty="0" err="1"/>
                <a:t>magnetic</a:t>
              </a:r>
              <a:r>
                <a:rPr lang="sv-SE" dirty="0"/>
                <a:t> </a:t>
              </a:r>
              <a:r>
                <a:rPr lang="sv-SE" dirty="0" err="1"/>
                <a:t>struct</a:t>
              </a:r>
              <a:r>
                <a:rPr lang="sv-SE" dirty="0"/>
                <a:t>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3FF67F-D895-114D-8E7D-EA87F22696D2}"/>
                </a:ext>
              </a:extLst>
            </p:cNvPr>
            <p:cNvSpPr/>
            <p:nvPr/>
          </p:nvSpPr>
          <p:spPr>
            <a:xfrm>
              <a:off x="788272" y="548680"/>
              <a:ext cx="3482017" cy="19091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2042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FC95985-F789-0C42-AEEB-388B1BC3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Tentative </a:t>
            </a:r>
            <a:r>
              <a:rPr lang="sv-SE" dirty="0" err="1"/>
              <a:t>strategy</a:t>
            </a:r>
            <a:r>
              <a:rPr lang="sv-SE" dirty="0"/>
              <a:t> for </a:t>
            </a:r>
            <a:r>
              <a:rPr lang="sv-SE" dirty="0" err="1"/>
              <a:t>powder</a:t>
            </a:r>
            <a:r>
              <a:rPr lang="sv-SE" dirty="0"/>
              <a:t> </a:t>
            </a:r>
            <a:r>
              <a:rPr lang="sv-SE" dirty="0" err="1"/>
              <a:t>diffraction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1BBC5-2218-6743-B82D-B3223FFD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D2E82C-8E35-104F-9C48-530D80461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04250"/>
              </p:ext>
            </p:extLst>
          </p:nvPr>
        </p:nvGraphicFramePr>
        <p:xfrm>
          <a:off x="0" y="1420480"/>
          <a:ext cx="9139674" cy="543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558">
                  <a:extLst>
                    <a:ext uri="{9D8B030D-6E8A-4147-A177-3AD203B41FA5}">
                      <a16:colId xmlns:a16="http://schemas.microsoft.com/office/drawing/2014/main" val="1031539683"/>
                    </a:ext>
                  </a:extLst>
                </a:gridCol>
                <a:gridCol w="1523279">
                  <a:extLst>
                    <a:ext uri="{9D8B030D-6E8A-4147-A177-3AD203B41FA5}">
                      <a16:colId xmlns:a16="http://schemas.microsoft.com/office/drawing/2014/main" val="1302023184"/>
                    </a:ext>
                  </a:extLst>
                </a:gridCol>
                <a:gridCol w="1523279">
                  <a:extLst>
                    <a:ext uri="{9D8B030D-6E8A-4147-A177-3AD203B41FA5}">
                      <a16:colId xmlns:a16="http://schemas.microsoft.com/office/drawing/2014/main" val="2387262226"/>
                    </a:ext>
                  </a:extLst>
                </a:gridCol>
                <a:gridCol w="3046558">
                  <a:extLst>
                    <a:ext uri="{9D8B030D-6E8A-4147-A177-3AD203B41FA5}">
                      <a16:colId xmlns:a16="http://schemas.microsoft.com/office/drawing/2014/main" val="1830126562"/>
                    </a:ext>
                  </a:extLst>
                </a:gridCol>
              </a:tblGrid>
              <a:tr h="376893">
                <a:tc gridSpan="4"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Near term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rgbClr val="102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72830"/>
                  </a:ext>
                </a:extLst>
              </a:tr>
              <a:tr h="942232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Clarify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support from </a:t>
                      </a:r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Recruit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domain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expert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Seek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external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funding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Setup DMSC </a:t>
                      </a:r>
                      <a:r>
                        <a:rPr lang="sv-SE" dirty="0" err="1"/>
                        <a:t>diffraction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group</a:t>
                      </a:r>
                      <a:endParaRPr lang="sv-S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 err="1"/>
                        <a:t>Maintain</a:t>
                      </a:r>
                      <a:r>
                        <a:rPr lang="sv-SE" dirty="0"/>
                        <a:t> and </a:t>
                      </a:r>
                      <a:r>
                        <a:rPr lang="sv-SE" dirty="0" err="1"/>
                        <a:t>update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resource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loaded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schedule</a:t>
                      </a:r>
                      <a:r>
                        <a:rPr lang="sv-SE" dirty="0"/>
                        <a:t> and </a:t>
                      </a:r>
                      <a:r>
                        <a:rPr lang="sv-SE" dirty="0" err="1"/>
                        <a:t>roadmap</a:t>
                      </a:r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rgbClr val="102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417911"/>
                  </a:ext>
                </a:extLst>
              </a:tr>
              <a:tr h="376893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bg1"/>
                          </a:solidFill>
                        </a:rPr>
                        <a:t>Hot </a:t>
                      </a:r>
                      <a:r>
                        <a:rPr lang="sv-SE" b="1" dirty="0" err="1">
                          <a:solidFill>
                            <a:schemeClr val="bg1"/>
                          </a:solidFill>
                        </a:rPr>
                        <a:t>commissioning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bg1"/>
                          </a:solidFill>
                        </a:rPr>
                        <a:t>SOUP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bg1"/>
                          </a:solidFill>
                        </a:rPr>
                        <a:t>Operation</a:t>
                      </a:r>
                    </a:p>
                  </a:txBody>
                  <a:tcPr>
                    <a:solidFill>
                      <a:srgbClr val="102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58464"/>
                  </a:ext>
                </a:extLst>
              </a:tr>
              <a:tr h="3741502"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err="1"/>
                        <a:t>Fullprof</a:t>
                      </a:r>
                      <a:r>
                        <a:rPr lang="en-US" b="0" dirty="0"/>
                        <a:t> is ready with as-is UI (collaboration with ILL)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MAUD ready (</a:t>
                      </a:r>
                      <a:r>
                        <a:rPr lang="en-US" b="0" dirty="0" err="1"/>
                        <a:t>collab</a:t>
                      </a:r>
                      <a:r>
                        <a:rPr lang="en-US" b="0" dirty="0"/>
                        <a:t>. w. Luca)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Sustainable Python/Qt alternative for structural chemistry possibly based on ASE and exploiting or learning from ‘likeable’ frameworks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2D Rietveld is properly assessed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New sustainable (and uniform) Python and Qt interface to </a:t>
                      </a:r>
                      <a:r>
                        <a:rPr lang="en-US" dirty="0" err="1"/>
                        <a:t>Fullprof</a:t>
                      </a:r>
                      <a:r>
                        <a:rPr lang="en-US" dirty="0"/>
                        <a:t> and MAUD perhaps some other Rietveld programs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2D</a:t>
                      </a:r>
                      <a:r>
                        <a:rPr lang="en-US" baseline="0" dirty="0"/>
                        <a:t> Rietveld implemented for structural chemistry (if useful)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Sustainable solution for magnetic structure refinement based on </a:t>
                      </a:r>
                      <a:r>
                        <a:rPr lang="en-US" dirty="0" err="1"/>
                        <a:t>Fullprof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or</a:t>
                      </a:r>
                      <a:r>
                        <a:rPr lang="en-US" i="0" dirty="0"/>
                        <a:t> something else</a:t>
                      </a:r>
                      <a:endParaRPr lang="en-US" dirty="0"/>
                    </a:p>
                    <a:p>
                      <a:endParaRPr lang="sv-SE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67950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E23A34-9EFF-D646-B971-7F25BCC4654F}"/>
              </a:ext>
            </a:extLst>
          </p:cNvPr>
          <p:cNvCxnSpPr/>
          <p:nvPr/>
        </p:nvCxnSpPr>
        <p:spPr>
          <a:xfrm flipV="1">
            <a:off x="2771800" y="4149080"/>
            <a:ext cx="504056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426B65-7481-2944-BACF-6A52F0DC59A1}"/>
              </a:ext>
            </a:extLst>
          </p:cNvPr>
          <p:cNvCxnSpPr/>
          <p:nvPr/>
        </p:nvCxnSpPr>
        <p:spPr>
          <a:xfrm flipV="1">
            <a:off x="2627784" y="5780286"/>
            <a:ext cx="504056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1D7FB3-EE16-DA4C-BAD0-E05ED9A0218B}"/>
              </a:ext>
            </a:extLst>
          </p:cNvPr>
          <p:cNvCxnSpPr>
            <a:cxnSpLocks/>
          </p:cNvCxnSpPr>
          <p:nvPr/>
        </p:nvCxnSpPr>
        <p:spPr>
          <a:xfrm>
            <a:off x="5796136" y="3861048"/>
            <a:ext cx="4116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2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8AD06-F701-EE43-95DF-360836E1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Strategy</a:t>
            </a:r>
            <a:r>
              <a:rPr lang="sv-SE" dirty="0"/>
              <a:t> for </a:t>
            </a:r>
            <a:r>
              <a:rPr lang="sv-SE" dirty="0" err="1"/>
              <a:t>Sxtal</a:t>
            </a:r>
            <a:r>
              <a:rPr lang="sv-SE" dirty="0"/>
              <a:t> </a:t>
            </a:r>
            <a:r>
              <a:rPr lang="sv-SE" dirty="0" err="1"/>
              <a:t>diffraction</a:t>
            </a:r>
            <a:endParaRPr lang="sv-S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615067-B137-1441-BF44-F9FBED92A6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295" y="2845995"/>
          <a:ext cx="3925896" cy="3772674"/>
        </p:xfrm>
        <a:graphic>
          <a:graphicData uri="http://schemas.openxmlformats.org/drawingml/2006/table">
            <a:tbl>
              <a:tblPr/>
              <a:tblGrid>
                <a:gridCol w="3925896">
                  <a:extLst>
                    <a:ext uri="{9D8B030D-6E8A-4147-A177-3AD203B41FA5}">
                      <a16:colId xmlns:a16="http://schemas.microsoft.com/office/drawing/2014/main" val="502945795"/>
                    </a:ext>
                  </a:extLst>
                </a:gridCol>
              </a:tblGrid>
              <a:tr h="160524">
                <a:tc>
                  <a:txBody>
                    <a:bodyPr/>
                    <a:lstStyle/>
                    <a:p>
                      <a:r>
                        <a:rPr lang="sv-SE" sz="1800" b="1" dirty="0" err="1">
                          <a:solidFill>
                            <a:schemeClr val="bg1"/>
                          </a:solidFill>
                        </a:rPr>
                        <a:t>Topic</a:t>
                      </a:r>
                      <a:r>
                        <a:rPr lang="sv-SE" sz="18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60962" marR="60962" marT="30482" marB="30482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76303"/>
                  </a:ext>
                </a:extLst>
              </a:tr>
              <a:tr h="202344">
                <a:tc>
                  <a:txBody>
                    <a:bodyPr/>
                    <a:lstStyle/>
                    <a:p>
                      <a:r>
                        <a:rPr lang="sv-SE" sz="1800" dirty="0" err="1"/>
                        <a:t>Welcome</a:t>
                      </a:r>
                      <a:r>
                        <a:rPr lang="sv-SE" sz="1800" dirty="0"/>
                        <a:t>, </a:t>
                      </a:r>
                      <a:r>
                        <a:rPr lang="sv-SE" sz="1800" dirty="0" err="1"/>
                        <a:t>objectives</a:t>
                      </a:r>
                      <a:r>
                        <a:rPr lang="sv-SE" sz="1800" dirty="0"/>
                        <a:t> (Thomas Rod) 15min</a:t>
                      </a:r>
                    </a:p>
                  </a:txBody>
                  <a:tcPr marL="60962" marR="60962" marT="30482" marB="30482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48835"/>
                  </a:ext>
                </a:extLst>
              </a:tr>
              <a:tr h="278239">
                <a:tc>
                  <a:txBody>
                    <a:bodyPr/>
                    <a:lstStyle/>
                    <a:p>
                      <a:r>
                        <a:rPr lang="sv-SE" sz="1800" dirty="0"/>
                        <a:t>ESS Instruments / </a:t>
                      </a:r>
                      <a:r>
                        <a:rPr lang="sv-SE" sz="1800" dirty="0" err="1"/>
                        <a:t>Diffractometers</a:t>
                      </a:r>
                      <a:r>
                        <a:rPr lang="sv-SE" sz="1800" dirty="0"/>
                        <a:t> (Werner </a:t>
                      </a:r>
                      <a:r>
                        <a:rPr lang="sv-SE" sz="1800" dirty="0" err="1"/>
                        <a:t>Schweika</a:t>
                      </a:r>
                      <a:r>
                        <a:rPr lang="sv-SE" sz="1800" dirty="0"/>
                        <a:t>) 15 </a:t>
                      </a:r>
                      <a:r>
                        <a:rPr lang="sv-SE" sz="1800" dirty="0" err="1"/>
                        <a:t>minutes</a:t>
                      </a:r>
                      <a:endParaRPr lang="sv-SE" sz="1800" dirty="0"/>
                    </a:p>
                  </a:txBody>
                  <a:tcPr marL="60962" marR="60962" marT="30482" marB="304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240330"/>
                  </a:ext>
                </a:extLst>
              </a:tr>
              <a:tr h="160524">
                <a:tc>
                  <a:txBody>
                    <a:bodyPr/>
                    <a:lstStyle/>
                    <a:p>
                      <a:r>
                        <a:rPr lang="sv-SE" sz="1800" dirty="0"/>
                        <a:t>MAGIC (Xavier </a:t>
                      </a:r>
                      <a:r>
                        <a:rPr lang="sv-SE" sz="1800" dirty="0" err="1"/>
                        <a:t>Fabrèges</a:t>
                      </a:r>
                      <a:r>
                        <a:rPr lang="sv-SE" sz="1800" dirty="0"/>
                        <a:t>) 20 </a:t>
                      </a:r>
                      <a:r>
                        <a:rPr lang="sv-SE" sz="1800" dirty="0" err="1"/>
                        <a:t>minutes</a:t>
                      </a:r>
                      <a:endParaRPr lang="sv-SE" sz="1800" dirty="0"/>
                    </a:p>
                  </a:txBody>
                  <a:tcPr marL="60962" marR="60962" marT="30482" marB="304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146763"/>
                  </a:ext>
                </a:extLst>
              </a:tr>
              <a:tr h="160524">
                <a:tc>
                  <a:txBody>
                    <a:bodyPr/>
                    <a:lstStyle/>
                    <a:p>
                      <a:r>
                        <a:rPr lang="sv-SE" sz="1800"/>
                        <a:t>DREAM (Florence Porcher) 20 minutes</a:t>
                      </a:r>
                    </a:p>
                  </a:txBody>
                  <a:tcPr marL="60962" marR="60962" marT="30482" marB="304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94775"/>
                  </a:ext>
                </a:extLst>
              </a:tr>
              <a:tr h="160524">
                <a:tc>
                  <a:txBody>
                    <a:bodyPr/>
                    <a:lstStyle/>
                    <a:p>
                      <a:r>
                        <a:rPr lang="sv-SE" sz="1800"/>
                        <a:t>Discussions 20 minutes</a:t>
                      </a:r>
                    </a:p>
                  </a:txBody>
                  <a:tcPr marL="60962" marR="60962" marT="30482" marB="304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065"/>
                  </a:ext>
                </a:extLst>
              </a:tr>
              <a:tr h="160524">
                <a:tc>
                  <a:txBody>
                    <a:bodyPr/>
                    <a:lstStyle/>
                    <a:p>
                      <a:r>
                        <a:rPr lang="sv-SE" sz="1800" dirty="0" err="1"/>
                        <a:t>Coffee</a:t>
                      </a:r>
                      <a:r>
                        <a:rPr lang="sv-SE" sz="1800" dirty="0"/>
                        <a:t> break</a:t>
                      </a:r>
                    </a:p>
                  </a:txBody>
                  <a:tcPr marL="60962" marR="60962" marT="30482" marB="304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728994"/>
                  </a:ext>
                </a:extLst>
              </a:tr>
              <a:tr h="252007">
                <a:tc>
                  <a:txBody>
                    <a:bodyPr/>
                    <a:lstStyle/>
                    <a:p>
                      <a:r>
                        <a:rPr lang="sv-SE" sz="1800" dirty="0"/>
                        <a:t>TOPAZ (SNS) (2 instrument scientists: Christina Hoffmann and Xiaoping Wang) 40 </a:t>
                      </a:r>
                      <a:r>
                        <a:rPr lang="sv-SE" sz="1800" dirty="0" err="1"/>
                        <a:t>minutes</a:t>
                      </a:r>
                      <a:endParaRPr lang="sv-SE" sz="1800" dirty="0"/>
                    </a:p>
                  </a:txBody>
                  <a:tcPr marL="54084" marR="54084" marT="27043" marB="27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7648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35C01D-6964-514E-A5BE-2B73E936F1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88024" y="1742775"/>
          <a:ext cx="3888432" cy="4875894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502945795"/>
                    </a:ext>
                  </a:extLst>
                </a:gridCol>
              </a:tblGrid>
              <a:tr h="207359">
                <a:tc>
                  <a:txBody>
                    <a:bodyPr/>
                    <a:lstStyle/>
                    <a:p>
                      <a:r>
                        <a:rPr lang="sv-SE" sz="1800" dirty="0"/>
                        <a:t>WISH (ISIS) (Pascal Manuel and Fabio </a:t>
                      </a:r>
                      <a:r>
                        <a:rPr lang="sv-SE" sz="1800" dirty="0" err="1"/>
                        <a:t>Orlandi</a:t>
                      </a:r>
                      <a:r>
                        <a:rPr lang="sv-SE" sz="1800" dirty="0"/>
                        <a:t>) 30 </a:t>
                      </a:r>
                      <a:r>
                        <a:rPr lang="sv-SE" sz="1800" dirty="0" err="1"/>
                        <a:t>minutes</a:t>
                      </a:r>
                      <a:endParaRPr lang="sv-SE" sz="1800" dirty="0"/>
                    </a:p>
                  </a:txBody>
                  <a:tcPr marL="54084" marR="54084" marT="27043" marB="2704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02353"/>
                  </a:ext>
                </a:extLst>
              </a:tr>
              <a:tr h="207359">
                <a:tc>
                  <a:txBody>
                    <a:bodyPr/>
                    <a:lstStyle/>
                    <a:p>
                      <a:r>
                        <a:rPr lang="sv-SE" sz="1800" dirty="0" err="1"/>
                        <a:t>User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experience</a:t>
                      </a:r>
                      <a:r>
                        <a:rPr lang="sv-SE" sz="1800" dirty="0"/>
                        <a:t> (Emil Andreasen </a:t>
                      </a:r>
                      <a:r>
                        <a:rPr lang="sv-SE" sz="1800" dirty="0" err="1"/>
                        <a:t>Klahn</a:t>
                      </a:r>
                      <a:r>
                        <a:rPr lang="sv-SE" sz="1800" dirty="0"/>
                        <a:t>) 20 </a:t>
                      </a:r>
                      <a:r>
                        <a:rPr lang="sv-SE" sz="1800" dirty="0" err="1"/>
                        <a:t>minutes</a:t>
                      </a:r>
                      <a:endParaRPr lang="sv-SE" sz="1800" dirty="0"/>
                    </a:p>
                  </a:txBody>
                  <a:tcPr marL="54084" marR="54084" marT="27043" marB="27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66549"/>
                  </a:ext>
                </a:extLst>
              </a:tr>
              <a:tr h="207359">
                <a:tc>
                  <a:txBody>
                    <a:bodyPr/>
                    <a:lstStyle/>
                    <a:p>
                      <a:r>
                        <a:rPr lang="sv-SE" sz="1800" dirty="0" err="1"/>
                        <a:t>cctbx</a:t>
                      </a:r>
                      <a:r>
                        <a:rPr lang="sv-SE" sz="1800" dirty="0"/>
                        <a:t> (Paul Adams) 40 </a:t>
                      </a:r>
                      <a:r>
                        <a:rPr lang="sv-SE" sz="1800" dirty="0" err="1"/>
                        <a:t>minutes</a:t>
                      </a:r>
                      <a:endParaRPr lang="sv-SE" sz="1800" dirty="0"/>
                    </a:p>
                  </a:txBody>
                  <a:tcPr marL="54084" marR="54084" marT="27043" marB="27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35782"/>
                  </a:ext>
                </a:extLst>
              </a:tr>
              <a:tr h="207359">
                <a:tc>
                  <a:txBody>
                    <a:bodyPr/>
                    <a:lstStyle/>
                    <a:p>
                      <a:r>
                        <a:rPr lang="sv-SE" sz="1800" dirty="0" err="1"/>
                        <a:t>reduction</a:t>
                      </a:r>
                      <a:r>
                        <a:rPr lang="sv-SE" sz="1800" dirty="0"/>
                        <a:t>: </a:t>
                      </a:r>
                      <a:r>
                        <a:rPr lang="sv-SE" sz="1800" dirty="0" err="1"/>
                        <a:t>Mantid</a:t>
                      </a:r>
                      <a:r>
                        <a:rPr lang="sv-SE" sz="1800" dirty="0"/>
                        <a:t> (</a:t>
                      </a:r>
                      <a:r>
                        <a:rPr lang="sv-SE" sz="1800" dirty="0" err="1"/>
                        <a:t>Vickie</a:t>
                      </a:r>
                      <a:r>
                        <a:rPr lang="sv-SE" sz="1800" dirty="0"/>
                        <a:t> Lynch) 40 </a:t>
                      </a:r>
                      <a:r>
                        <a:rPr lang="sv-SE" sz="1800" dirty="0" err="1"/>
                        <a:t>minutes</a:t>
                      </a:r>
                      <a:endParaRPr lang="sv-SE" sz="1800" dirty="0"/>
                    </a:p>
                  </a:txBody>
                  <a:tcPr marL="54084" marR="54084" marT="27043" marB="27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31261"/>
                  </a:ext>
                </a:extLst>
              </a:tr>
              <a:tr h="456190">
                <a:tc>
                  <a:txBody>
                    <a:bodyPr/>
                    <a:lstStyle/>
                    <a:p>
                      <a:r>
                        <a:rPr lang="sv-SE" sz="1800" dirty="0" err="1"/>
                        <a:t>analysis</a:t>
                      </a:r>
                      <a:r>
                        <a:rPr lang="sv-SE" sz="1800" dirty="0"/>
                        <a:t> and </a:t>
                      </a:r>
                      <a:r>
                        <a:rPr lang="sv-SE" sz="1800" dirty="0" err="1"/>
                        <a:t>user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experience</a:t>
                      </a:r>
                      <a:r>
                        <a:rPr lang="sv-SE" sz="1800" dirty="0"/>
                        <a:t>: Jana2006 (Vaclav </a:t>
                      </a:r>
                      <a:r>
                        <a:rPr lang="sv-SE" sz="1800" dirty="0" err="1"/>
                        <a:t>Petricek</a:t>
                      </a:r>
                      <a:r>
                        <a:rPr lang="sv-SE" sz="1800" dirty="0"/>
                        <a:t> and </a:t>
                      </a:r>
                      <a:r>
                        <a:rPr lang="sv-SE" sz="1800" dirty="0" err="1"/>
                        <a:t>Margarida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Henriques</a:t>
                      </a:r>
                      <a:r>
                        <a:rPr lang="sv-SE" sz="1800" dirty="0"/>
                        <a:t>) 40 </a:t>
                      </a:r>
                      <a:r>
                        <a:rPr lang="sv-SE" sz="1800" dirty="0" err="1"/>
                        <a:t>minutes</a:t>
                      </a:r>
                      <a:endParaRPr lang="sv-SE" sz="1800" dirty="0"/>
                    </a:p>
                  </a:txBody>
                  <a:tcPr marL="54084" marR="54084" marT="27043" marB="27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75943"/>
                  </a:ext>
                </a:extLst>
              </a:tr>
              <a:tr h="145151">
                <a:tc>
                  <a:txBody>
                    <a:bodyPr/>
                    <a:lstStyle/>
                    <a:p>
                      <a:r>
                        <a:rPr lang="sv-SE" sz="1800" dirty="0" err="1"/>
                        <a:t>Coffee</a:t>
                      </a:r>
                      <a:r>
                        <a:rPr lang="sv-SE" sz="1800" dirty="0"/>
                        <a:t> break</a:t>
                      </a:r>
                    </a:p>
                  </a:txBody>
                  <a:tcPr marL="54084" marR="54084" marT="27043" marB="27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790457"/>
                  </a:ext>
                </a:extLst>
              </a:tr>
              <a:tr h="518397">
                <a:tc>
                  <a:txBody>
                    <a:bodyPr/>
                    <a:lstStyle/>
                    <a:p>
                      <a:r>
                        <a:rPr lang="sv-SE" sz="1800" dirty="0" err="1"/>
                        <a:t>FullProf</a:t>
                      </a:r>
                      <a:r>
                        <a:rPr lang="sv-SE" sz="1800" dirty="0"/>
                        <a:t> and Esmeralda </a:t>
                      </a:r>
                      <a:r>
                        <a:rPr lang="sv-SE" sz="1800" dirty="0" err="1"/>
                        <a:t>Laue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Suite</a:t>
                      </a:r>
                      <a:r>
                        <a:rPr lang="sv-SE" sz="1800" dirty="0"/>
                        <a:t> (input from Juan Rodriguez </a:t>
                      </a:r>
                      <a:r>
                        <a:rPr lang="sv-SE" sz="1800" dirty="0" err="1"/>
                        <a:t>Carvajal</a:t>
                      </a:r>
                      <a:r>
                        <a:rPr lang="sv-SE" sz="1800" dirty="0"/>
                        <a:t>, </a:t>
                      </a:r>
                      <a:r>
                        <a:rPr lang="sv-SE" sz="1800" dirty="0" err="1"/>
                        <a:t>presented</a:t>
                      </a:r>
                      <a:r>
                        <a:rPr lang="sv-SE" sz="1800" dirty="0"/>
                        <a:t> by Céline </a:t>
                      </a:r>
                      <a:r>
                        <a:rPr lang="sv-SE" sz="1800" dirty="0" err="1"/>
                        <a:t>Durniak</a:t>
                      </a:r>
                      <a:r>
                        <a:rPr lang="sv-SE" sz="1800" dirty="0"/>
                        <a:t>) 20 </a:t>
                      </a:r>
                      <a:r>
                        <a:rPr lang="sv-SE" sz="1800" dirty="0" err="1"/>
                        <a:t>minutes</a:t>
                      </a:r>
                      <a:endParaRPr lang="sv-SE" sz="1800" dirty="0"/>
                    </a:p>
                  </a:txBody>
                  <a:tcPr marL="54084" marR="54084" marT="27043" marB="27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88715"/>
                  </a:ext>
                </a:extLst>
              </a:tr>
              <a:tr h="207359">
                <a:tc>
                  <a:txBody>
                    <a:bodyPr/>
                    <a:lstStyle/>
                    <a:p>
                      <a:r>
                        <a:rPr lang="sv-SE" sz="1800" dirty="0" err="1"/>
                        <a:t>DaVinci</a:t>
                      </a:r>
                      <a:r>
                        <a:rPr lang="sv-SE" sz="1800" dirty="0"/>
                        <a:t> (Andrew </a:t>
                      </a:r>
                      <a:r>
                        <a:rPr lang="sv-SE" sz="1800" dirty="0" err="1"/>
                        <a:t>Sazonov</a:t>
                      </a:r>
                      <a:r>
                        <a:rPr lang="sv-SE" sz="1800" dirty="0"/>
                        <a:t>) 20 </a:t>
                      </a:r>
                      <a:r>
                        <a:rPr lang="sv-SE" sz="1800" dirty="0" err="1"/>
                        <a:t>minutes</a:t>
                      </a:r>
                      <a:endParaRPr lang="sv-SE" sz="1800" dirty="0"/>
                    </a:p>
                  </a:txBody>
                  <a:tcPr marL="54084" marR="54084" marT="27043" marB="27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06816"/>
                  </a:ext>
                </a:extLst>
              </a:tr>
              <a:tr h="122018">
                <a:tc>
                  <a:txBody>
                    <a:bodyPr/>
                    <a:lstStyle/>
                    <a:p>
                      <a:r>
                        <a:rPr lang="sv-SE" sz="1800" dirty="0" err="1"/>
                        <a:t>Discussions</a:t>
                      </a:r>
                      <a:endParaRPr lang="sv-SE" sz="1800" dirty="0"/>
                    </a:p>
                  </a:txBody>
                  <a:tcPr marL="54084" marR="54084" marT="27043" marB="27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09281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04760AD-9E82-6B49-B384-089B032BA1E4}"/>
              </a:ext>
            </a:extLst>
          </p:cNvPr>
          <p:cNvSpPr txBox="1"/>
          <p:nvPr/>
        </p:nvSpPr>
        <p:spPr>
          <a:xfrm>
            <a:off x="457200" y="1628800"/>
            <a:ext cx="402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err="1"/>
              <a:t>Have</a:t>
            </a:r>
            <a:r>
              <a:rPr lang="sv-SE" b="1" i="1" dirty="0"/>
              <a:t> a workshop and make a </a:t>
            </a:r>
            <a:r>
              <a:rPr lang="sv-SE" b="1" i="1" dirty="0" err="1"/>
              <a:t>strategy</a:t>
            </a:r>
            <a:r>
              <a:rPr lang="sv-SE" b="1" i="1" dirty="0"/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66FAC-A637-7E47-AD30-0AFC13E52418}"/>
              </a:ext>
            </a:extLst>
          </p:cNvPr>
          <p:cNvSpPr txBox="1"/>
          <p:nvPr/>
        </p:nvSpPr>
        <p:spPr>
          <a:xfrm>
            <a:off x="457200" y="2480172"/>
            <a:ext cx="366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IKON </a:t>
            </a:r>
            <a:r>
              <a:rPr lang="sv-SE" dirty="0" err="1"/>
              <a:t>satellite</a:t>
            </a:r>
            <a:r>
              <a:rPr lang="sv-SE" dirty="0"/>
              <a:t> meeting </a:t>
            </a:r>
            <a:r>
              <a:rPr lang="sv-SE" dirty="0" err="1"/>
              <a:t>Sept</a:t>
            </a:r>
            <a:r>
              <a:rPr lang="sv-SE" dirty="0"/>
              <a:t> 12, 2018 </a:t>
            </a:r>
          </a:p>
        </p:txBody>
      </p:sp>
    </p:spTree>
    <p:extLst>
      <p:ext uri="{BB962C8B-B14F-4D97-AF65-F5344CB8AC3E}">
        <p14:creationId xmlns:p14="http://schemas.microsoft.com/office/powerpoint/2010/main" val="171130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B97B-B4A4-1E41-AB99-9BFB3B91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Tentative </a:t>
            </a:r>
            <a:r>
              <a:rPr lang="sv-SE" dirty="0" err="1"/>
              <a:t>conclusions</a:t>
            </a:r>
            <a:r>
              <a:rPr lang="sv-SE" dirty="0"/>
              <a:t> / </a:t>
            </a:r>
            <a:r>
              <a:rPr lang="sv-SE" dirty="0" err="1"/>
              <a:t>questions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CC29A-3013-1348-B1E5-3A6E25F75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25" y="1556792"/>
            <a:ext cx="8624555" cy="515719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v-SE" sz="2000" b="1" dirty="0"/>
              <a:t>Data </a:t>
            </a:r>
            <a:r>
              <a:rPr lang="sv-SE" sz="2000" b="1" dirty="0" err="1"/>
              <a:t>reduction</a:t>
            </a:r>
            <a:r>
              <a:rPr lang="sv-SE" sz="2000" b="1" dirty="0"/>
              <a:t>. </a:t>
            </a:r>
            <a:r>
              <a:rPr lang="sv-SE" sz="2000" i="1" dirty="0"/>
              <a:t>Stick </a:t>
            </a:r>
            <a:r>
              <a:rPr lang="sv-SE" sz="2000" i="1" dirty="0" err="1"/>
              <a:t>with</a:t>
            </a:r>
            <a:r>
              <a:rPr lang="sv-SE" sz="2000" i="1" dirty="0"/>
              <a:t> </a:t>
            </a:r>
            <a:r>
              <a:rPr lang="sv-SE" sz="2000" i="1" dirty="0" err="1"/>
              <a:t>Mantid</a:t>
            </a:r>
            <a:r>
              <a:rPr lang="sv-SE" sz="2000" i="1" dirty="0"/>
              <a:t> </a:t>
            </a:r>
            <a:r>
              <a:rPr lang="sv-SE" sz="2000" dirty="0"/>
              <a:t>for </a:t>
            </a:r>
            <a:r>
              <a:rPr lang="sv-SE" sz="2000" dirty="0" err="1"/>
              <a:t>peak</a:t>
            </a:r>
            <a:r>
              <a:rPr lang="sv-SE" sz="2000" dirty="0"/>
              <a:t> </a:t>
            </a:r>
            <a:r>
              <a:rPr lang="sv-SE" sz="2000" dirty="0" err="1"/>
              <a:t>finding</a:t>
            </a:r>
            <a:r>
              <a:rPr lang="sv-SE" sz="2000" dirty="0"/>
              <a:t> and integration and support </a:t>
            </a:r>
            <a:r>
              <a:rPr lang="sv-SE" sz="2000" dirty="0" err="1"/>
              <a:t>further</a:t>
            </a:r>
            <a:r>
              <a:rPr lang="sv-SE" sz="2000" dirty="0"/>
              <a:t> </a:t>
            </a:r>
            <a:r>
              <a:rPr lang="sv-SE" sz="2000" dirty="0" err="1"/>
              <a:t>improvements</a:t>
            </a:r>
            <a:endParaRPr lang="sv-SE" sz="2000" dirty="0"/>
          </a:p>
          <a:p>
            <a:pPr marL="0" indent="0">
              <a:spcAft>
                <a:spcPts val="600"/>
              </a:spcAft>
              <a:buNone/>
            </a:pPr>
            <a:r>
              <a:rPr lang="sv-SE" sz="2000" b="1" dirty="0" err="1"/>
              <a:t>Analysis</a:t>
            </a:r>
            <a:r>
              <a:rPr lang="sv-SE" sz="2000" b="1" dirty="0"/>
              <a:t>. </a:t>
            </a:r>
            <a:r>
              <a:rPr lang="sv-SE" sz="2000" dirty="0" err="1"/>
              <a:t>Have</a:t>
            </a:r>
            <a:r>
              <a:rPr lang="sv-SE" sz="2000" dirty="0"/>
              <a:t> </a:t>
            </a:r>
            <a:r>
              <a:rPr lang="sv-SE" sz="2000" i="1" dirty="0" err="1"/>
              <a:t>three</a:t>
            </a:r>
            <a:r>
              <a:rPr lang="sv-SE" sz="2000" dirty="0"/>
              <a:t> </a:t>
            </a:r>
            <a:r>
              <a:rPr lang="sv-SE" sz="2000" dirty="0" err="1"/>
              <a:t>separate</a:t>
            </a:r>
            <a:r>
              <a:rPr lang="sv-SE" sz="2000" dirty="0"/>
              <a:t> solutions:</a:t>
            </a:r>
          </a:p>
          <a:p>
            <a:pPr marL="857250" lvl="2" indent="0">
              <a:spcAft>
                <a:spcPts val="600"/>
              </a:spcAft>
              <a:buNone/>
            </a:pPr>
            <a:r>
              <a:rPr lang="sv-SE" u="sng" dirty="0"/>
              <a:t>Life science </a:t>
            </a:r>
            <a:r>
              <a:rPr lang="sv-SE" u="sng" dirty="0" err="1"/>
              <a:t>based</a:t>
            </a:r>
            <a:r>
              <a:rPr lang="sv-SE" u="sng" dirty="0"/>
              <a:t> on </a:t>
            </a:r>
            <a:r>
              <a:rPr lang="sv-SE" u="sng" dirty="0" err="1"/>
              <a:t>cctbx</a:t>
            </a:r>
            <a:endParaRPr lang="sv-SE" u="sng" dirty="0"/>
          </a:p>
          <a:p>
            <a:pPr lvl="2">
              <a:spcAft>
                <a:spcPts val="600"/>
              </a:spcAft>
            </a:pPr>
            <a:r>
              <a:rPr lang="sv-SE" dirty="0"/>
              <a:t>Is </a:t>
            </a:r>
            <a:r>
              <a:rPr lang="sv-SE" dirty="0" err="1"/>
              <a:t>Phenix</a:t>
            </a:r>
            <a:r>
              <a:rPr lang="sv-SE" dirty="0"/>
              <a:t> </a:t>
            </a:r>
            <a:r>
              <a:rPr lang="sv-SE" dirty="0" err="1"/>
              <a:t>closed</a:t>
            </a:r>
            <a:r>
              <a:rPr lang="sv-SE" dirty="0"/>
              <a:t> source / </a:t>
            </a:r>
            <a:r>
              <a:rPr lang="sv-SE" dirty="0" err="1"/>
              <a:t>license</a:t>
            </a:r>
            <a:r>
              <a:rPr lang="sv-SE" dirty="0"/>
              <a:t> an </a:t>
            </a:r>
            <a:r>
              <a:rPr lang="sv-SE" dirty="0" err="1"/>
              <a:t>issue</a:t>
            </a:r>
            <a:r>
              <a:rPr lang="sv-SE" dirty="0"/>
              <a:t>?</a:t>
            </a:r>
          </a:p>
          <a:p>
            <a:pPr marL="857250" lvl="2" indent="0">
              <a:spcAft>
                <a:spcPts val="600"/>
              </a:spcAft>
              <a:buNone/>
            </a:pPr>
            <a:r>
              <a:rPr lang="sv-SE" u="sng" dirty="0"/>
              <a:t>Hard </a:t>
            </a:r>
            <a:r>
              <a:rPr lang="sv-SE" u="sng" dirty="0" err="1"/>
              <a:t>condensed</a:t>
            </a:r>
            <a:r>
              <a:rPr lang="sv-SE" u="sng" dirty="0"/>
              <a:t> </a:t>
            </a:r>
            <a:r>
              <a:rPr lang="sv-SE" u="sng" dirty="0" err="1"/>
              <a:t>matter</a:t>
            </a:r>
            <a:r>
              <a:rPr lang="sv-SE" u="sng" dirty="0"/>
              <a:t> </a:t>
            </a:r>
            <a:r>
              <a:rPr lang="sv-SE" u="sng" dirty="0" err="1"/>
              <a:t>based</a:t>
            </a:r>
            <a:r>
              <a:rPr lang="sv-SE" u="sng" dirty="0"/>
              <a:t> on  </a:t>
            </a:r>
            <a:r>
              <a:rPr lang="sv-SE" u="sng" dirty="0" err="1"/>
              <a:t>CrysFML</a:t>
            </a:r>
            <a:r>
              <a:rPr lang="sv-SE" b="1" dirty="0"/>
              <a:t> </a:t>
            </a:r>
            <a:r>
              <a:rPr lang="sv-SE" dirty="0"/>
              <a:t>as a </a:t>
            </a:r>
            <a:r>
              <a:rPr lang="sv-SE" dirty="0" err="1"/>
              <a:t>starting</a:t>
            </a:r>
            <a:r>
              <a:rPr lang="sv-SE" dirty="0"/>
              <a:t> </a:t>
            </a:r>
            <a:r>
              <a:rPr lang="sv-SE" dirty="0" err="1"/>
              <a:t>point</a:t>
            </a:r>
            <a:endParaRPr lang="sv-SE" dirty="0"/>
          </a:p>
          <a:p>
            <a:pPr lvl="2">
              <a:spcAft>
                <a:spcPts val="600"/>
              </a:spcAft>
            </a:pPr>
            <a:r>
              <a:rPr lang="sv-SE" dirty="0" err="1"/>
              <a:t>Use</a:t>
            </a:r>
            <a:r>
              <a:rPr lang="sv-SE" dirty="0"/>
              <a:t> ASE as interface? </a:t>
            </a:r>
            <a:r>
              <a:rPr lang="sv-SE" dirty="0" err="1"/>
              <a:t>Where</a:t>
            </a:r>
            <a:r>
              <a:rPr lang="sv-SE" dirty="0"/>
              <a:t> do </a:t>
            </a:r>
            <a:r>
              <a:rPr lang="sv-SE" dirty="0" err="1"/>
              <a:t>we</a:t>
            </a:r>
            <a:r>
              <a:rPr lang="sv-SE" dirty="0"/>
              <a:t> get inspiration from? GSASII?</a:t>
            </a:r>
          </a:p>
          <a:p>
            <a:pPr lvl="2">
              <a:spcAft>
                <a:spcPts val="600"/>
              </a:spcAft>
            </a:pPr>
            <a:r>
              <a:rPr lang="sv-SE" dirty="0" err="1"/>
              <a:t>Expand</a:t>
            </a:r>
            <a:r>
              <a:rPr lang="sv-SE" dirty="0"/>
              <a:t> CCTBX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CrysFML</a:t>
            </a:r>
            <a:r>
              <a:rPr lang="sv-SE" dirty="0"/>
              <a:t> </a:t>
            </a:r>
            <a:r>
              <a:rPr lang="sv-SE" dirty="0" err="1"/>
              <a:t>functionality</a:t>
            </a:r>
            <a:r>
              <a:rPr lang="sv-SE" dirty="0"/>
              <a:t>? / </a:t>
            </a:r>
            <a:r>
              <a:rPr lang="sv-SE" dirty="0" err="1"/>
              <a:t>Convert</a:t>
            </a:r>
            <a:r>
              <a:rPr lang="sv-SE" dirty="0"/>
              <a:t> </a:t>
            </a:r>
            <a:r>
              <a:rPr lang="sv-SE" dirty="0" err="1"/>
              <a:t>CrysFML</a:t>
            </a:r>
            <a:r>
              <a:rPr lang="sv-SE" dirty="0"/>
              <a:t> to C++/</a:t>
            </a:r>
            <a:r>
              <a:rPr lang="sv-SE" dirty="0" err="1"/>
              <a:t>Python</a:t>
            </a:r>
            <a:r>
              <a:rPr lang="sv-SE" dirty="0"/>
              <a:t>?</a:t>
            </a:r>
          </a:p>
          <a:p>
            <a:pPr lvl="2">
              <a:spcAft>
                <a:spcPts val="600"/>
              </a:spcAft>
            </a:pPr>
            <a:r>
              <a:rPr lang="sv-SE" dirty="0"/>
              <a:t>Jana &amp; GSASII?</a:t>
            </a:r>
          </a:p>
          <a:p>
            <a:pPr marL="857250" lvl="2" indent="0">
              <a:spcAft>
                <a:spcPts val="600"/>
              </a:spcAft>
              <a:buNone/>
            </a:pPr>
            <a:r>
              <a:rPr lang="sv-SE" u="sng" dirty="0" err="1"/>
              <a:t>Engineering</a:t>
            </a:r>
            <a:r>
              <a:rPr lang="sv-SE" u="sng" dirty="0"/>
              <a:t> </a:t>
            </a:r>
            <a:r>
              <a:rPr lang="sv-SE" u="sng" dirty="0" err="1"/>
              <a:t>diffraction</a:t>
            </a:r>
            <a:r>
              <a:rPr lang="sv-SE" u="sng" dirty="0"/>
              <a:t> </a:t>
            </a:r>
            <a:r>
              <a:rPr lang="sv-SE" u="sng" dirty="0" err="1"/>
              <a:t>based</a:t>
            </a:r>
            <a:r>
              <a:rPr lang="sv-SE" u="sng" dirty="0"/>
              <a:t> on MAUD</a:t>
            </a:r>
            <a:r>
              <a:rPr lang="sv-SE" dirty="0"/>
              <a:t> (and </a:t>
            </a:r>
            <a:r>
              <a:rPr lang="sv-SE" dirty="0" err="1"/>
              <a:t>thus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cctbx</a:t>
            </a:r>
            <a:r>
              <a:rPr lang="sv-SE" dirty="0"/>
              <a:t>)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sv-SE" sz="2000" b="1" dirty="0" err="1"/>
              <a:t>Visualization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structures</a:t>
            </a:r>
            <a:r>
              <a:rPr lang="sv-SE" sz="20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71871-291C-C943-AE66-9E206007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C074D7-7808-AD48-9A89-58A6EF4EA813}"/>
              </a:ext>
            </a:extLst>
          </p:cNvPr>
          <p:cNvSpPr/>
          <p:nvPr/>
        </p:nvSpPr>
        <p:spPr>
          <a:xfrm>
            <a:off x="694284" y="2780928"/>
            <a:ext cx="360040" cy="360040"/>
          </a:xfrm>
          <a:prstGeom prst="ellipse">
            <a:avLst/>
          </a:prstGeom>
          <a:solidFill>
            <a:srgbClr val="00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FCCDD1-1320-3341-8A83-10BF581752C4}"/>
              </a:ext>
            </a:extLst>
          </p:cNvPr>
          <p:cNvSpPr/>
          <p:nvPr/>
        </p:nvSpPr>
        <p:spPr>
          <a:xfrm>
            <a:off x="694284" y="3625131"/>
            <a:ext cx="360040" cy="360040"/>
          </a:xfrm>
          <a:prstGeom prst="ellipse">
            <a:avLst/>
          </a:prstGeom>
          <a:solidFill>
            <a:srgbClr val="00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FEE272-6CA8-3642-A94A-E99CB2DF8E4F}"/>
              </a:ext>
            </a:extLst>
          </p:cNvPr>
          <p:cNvSpPr/>
          <p:nvPr/>
        </p:nvSpPr>
        <p:spPr>
          <a:xfrm>
            <a:off x="685900" y="5713363"/>
            <a:ext cx="368424" cy="360040"/>
          </a:xfrm>
          <a:prstGeom prst="ellipse">
            <a:avLst/>
          </a:prstGeom>
          <a:solidFill>
            <a:srgbClr val="00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7156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5403-793A-5A49-AEE3-DED2D366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reinvent</a:t>
            </a:r>
            <a:r>
              <a:rPr lang="sv-SE" dirty="0"/>
              <a:t> the </a:t>
            </a:r>
            <a:r>
              <a:rPr lang="sv-SE" dirty="0" err="1"/>
              <a:t>wheel</a:t>
            </a:r>
            <a:r>
              <a:rPr lang="sv-SE" dirty="0"/>
              <a:t>!</a:t>
            </a:r>
            <a:br>
              <a:rPr lang="sv-SE" dirty="0"/>
            </a:br>
            <a:r>
              <a:rPr lang="sv-SE" i="1" dirty="0"/>
              <a:t>(</a:t>
            </a:r>
            <a:r>
              <a:rPr lang="sv-SE" i="1" dirty="0" err="1"/>
              <a:t>although</a:t>
            </a:r>
            <a:r>
              <a:rPr lang="sv-SE" i="1" dirty="0"/>
              <a:t> </a:t>
            </a:r>
            <a:r>
              <a:rPr lang="sv-SE" i="1" dirty="0" err="1"/>
              <a:t>we</a:t>
            </a:r>
            <a:r>
              <a:rPr lang="sv-SE" i="1" dirty="0"/>
              <a:t> </a:t>
            </a:r>
            <a:r>
              <a:rPr lang="sv-SE" i="1" dirty="0" err="1"/>
              <a:t>already</a:t>
            </a:r>
            <a:r>
              <a:rPr lang="sv-SE" i="1" dirty="0"/>
              <a:t> </a:t>
            </a:r>
            <a:r>
              <a:rPr lang="sv-SE" i="1" dirty="0" err="1"/>
              <a:t>did</a:t>
            </a:r>
            <a:r>
              <a:rPr lang="sv-SE" i="1" dirty="0"/>
              <a:t>)</a:t>
            </a:r>
            <a:endParaRPr lang="sv-S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865937-FFEF-014A-BFD7-82E1E0D5C1A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4544" y="1512611"/>
          <a:ext cx="895491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870">
                  <a:extLst>
                    <a:ext uri="{9D8B030D-6E8A-4147-A177-3AD203B41FA5}">
                      <a16:colId xmlns:a16="http://schemas.microsoft.com/office/drawing/2014/main" val="345258050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619712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74090782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0462917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9783518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965453650"/>
                    </a:ext>
                  </a:extLst>
                </a:gridCol>
                <a:gridCol w="3113554">
                  <a:extLst>
                    <a:ext uri="{9D8B030D-6E8A-4147-A177-3AD203B41FA5}">
                      <a16:colId xmlns:a16="http://schemas.microsoft.com/office/drawing/2014/main" val="287263863"/>
                    </a:ext>
                  </a:extLst>
                </a:gridCol>
              </a:tblGrid>
              <a:tr h="414248">
                <a:tc>
                  <a:txBody>
                    <a:bodyPr/>
                    <a:lstStyle/>
                    <a:p>
                      <a:r>
                        <a:rPr lang="sv-SE" dirty="0" err="1"/>
                        <a:t>Library</a:t>
                      </a:r>
                      <a:r>
                        <a:rPr lang="sv-SE" dirty="0"/>
                        <a:t> / </a:t>
                      </a:r>
                      <a:r>
                        <a:rPr lang="sv-SE" dirty="0" err="1"/>
                        <a:t>frameworks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Language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Simple </a:t>
                      </a:r>
                      <a:r>
                        <a:rPr lang="sv-SE" dirty="0" err="1"/>
                        <a:t>struct</a:t>
                      </a:r>
                      <a:r>
                        <a:rPr lang="sv-S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Complex</a:t>
                      </a:r>
                      <a:r>
                        <a:rPr lang="sv-SE" dirty="0"/>
                        <a:t> 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bio str.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err="1"/>
                        <a:t>Domain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09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Mantid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C++/</a:t>
                      </a:r>
                      <a:r>
                        <a:rPr lang="sv-SE" dirty="0" err="1"/>
                        <a:t>Python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Neutron </a:t>
                      </a:r>
                      <a:r>
                        <a:rPr lang="sv-SE" dirty="0" err="1"/>
                        <a:t>scattering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139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CCTBX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C++/</a:t>
                      </a:r>
                      <a:r>
                        <a:rPr lang="sv-SE" dirty="0" err="1"/>
                        <a:t>Python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err="1"/>
                        <a:t>Crystallography</a:t>
                      </a:r>
                      <a:r>
                        <a:rPr lang="sv-SE" dirty="0"/>
                        <a:t> 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43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CrysFML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Fortran95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err="1"/>
                        <a:t>Crystallography</a:t>
                      </a:r>
                      <a:r>
                        <a:rPr lang="sv-SE" dirty="0"/>
                        <a:t> hard </a:t>
                      </a:r>
                      <a:r>
                        <a:rPr lang="sv-SE" dirty="0" err="1"/>
                        <a:t>cond</a:t>
                      </a:r>
                      <a:r>
                        <a:rPr lang="sv-SE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36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Python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Manipulation </a:t>
                      </a:r>
                      <a:r>
                        <a:rPr lang="sv-SE" dirty="0" err="1"/>
                        <a:t>of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atomic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struct</a:t>
                      </a:r>
                      <a:r>
                        <a:rPr lang="sv-SE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19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nsxtool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C++/</a:t>
                      </a:r>
                      <a:r>
                        <a:rPr lang="sv-SE" dirty="0" err="1"/>
                        <a:t>Python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5338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0A413-1D8D-DB49-85A2-80012710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6CB57-A554-5142-A473-DABFEA24BE5F}"/>
              </a:ext>
            </a:extLst>
          </p:cNvPr>
          <p:cNvSpPr txBox="1"/>
          <p:nvPr/>
        </p:nvSpPr>
        <p:spPr>
          <a:xfrm>
            <a:off x="300576" y="4392130"/>
            <a:ext cx="297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Balance</a:t>
            </a:r>
            <a:r>
              <a:rPr lang="sv-SE" sz="2000" dirty="0"/>
              <a:t> </a:t>
            </a:r>
            <a:r>
              <a:rPr lang="sv-SE" sz="2000" dirty="0" err="1"/>
              <a:t>avoidance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dependencies</a:t>
            </a:r>
            <a:r>
              <a:rPr lang="sv-SE" sz="2000" dirty="0"/>
              <a:t> </a:t>
            </a:r>
            <a:r>
              <a:rPr lang="sv-SE" sz="2000" dirty="0" err="1"/>
              <a:t>against</a:t>
            </a:r>
            <a:r>
              <a:rPr lang="sv-SE" sz="2000" dirty="0"/>
              <a:t> </a:t>
            </a:r>
            <a:r>
              <a:rPr lang="sv-SE" sz="2000" dirty="0" err="1"/>
              <a:t>exploitation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domain</a:t>
            </a:r>
            <a:r>
              <a:rPr lang="sv-SE" sz="2000" dirty="0"/>
              <a:t> </a:t>
            </a:r>
            <a:r>
              <a:rPr lang="sv-SE" sz="2000" dirty="0" err="1"/>
              <a:t>knowledge</a:t>
            </a:r>
            <a:endParaRPr lang="sv-SE" sz="2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7C4B43-781A-9D42-97D3-B5F18BAB1F6E}"/>
              </a:ext>
            </a:extLst>
          </p:cNvPr>
          <p:cNvSpPr/>
          <p:nvPr/>
        </p:nvSpPr>
        <p:spPr>
          <a:xfrm>
            <a:off x="3995936" y="5598582"/>
            <a:ext cx="1440160" cy="623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CrysFML</a:t>
            </a:r>
            <a:endParaRPr lang="sv-SE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D918B2-9E72-234B-9A17-019A4A735242}"/>
              </a:ext>
            </a:extLst>
          </p:cNvPr>
          <p:cNvSpPr/>
          <p:nvPr/>
        </p:nvSpPr>
        <p:spPr>
          <a:xfrm>
            <a:off x="6012160" y="5596279"/>
            <a:ext cx="1440160" cy="623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CCTBX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14208A9-8BB6-594E-88ED-B8797A09BB98}"/>
              </a:ext>
            </a:extLst>
          </p:cNvPr>
          <p:cNvSpPr/>
          <p:nvPr/>
        </p:nvSpPr>
        <p:spPr>
          <a:xfrm>
            <a:off x="3995936" y="4437112"/>
            <a:ext cx="1440160" cy="6230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Mantid</a:t>
            </a:r>
            <a:endParaRPr lang="sv-SE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CC84D5F-38F3-A948-BABA-5968F079C275}"/>
              </a:ext>
            </a:extLst>
          </p:cNvPr>
          <p:cNvSpPr/>
          <p:nvPr/>
        </p:nvSpPr>
        <p:spPr>
          <a:xfrm>
            <a:off x="6012160" y="4437112"/>
            <a:ext cx="1440160" cy="6230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16D32A-B23E-4547-8282-FF78BE42D6C5}"/>
              </a:ext>
            </a:extLst>
          </p:cNvPr>
          <p:cNvCxnSpPr>
            <a:stCxn id="10" idx="2"/>
            <a:endCxn id="7" idx="0"/>
          </p:cNvCxnSpPr>
          <p:nvPr/>
        </p:nvCxnSpPr>
        <p:spPr>
          <a:xfrm>
            <a:off x="4716016" y="5060206"/>
            <a:ext cx="0" cy="538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7C2CEB-8365-BE4F-866E-4A041CEB15EC}"/>
              </a:ext>
            </a:extLst>
          </p:cNvPr>
          <p:cNvCxnSpPr>
            <a:stCxn id="10" idx="2"/>
            <a:endCxn id="8" idx="0"/>
          </p:cNvCxnSpPr>
          <p:nvPr/>
        </p:nvCxnSpPr>
        <p:spPr>
          <a:xfrm>
            <a:off x="4716016" y="5060206"/>
            <a:ext cx="2016224" cy="536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6E56CB-DF79-054B-948F-38ABF8BBFD8B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4716016" y="5060206"/>
            <a:ext cx="2016224" cy="538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DB31B0-AFDC-6C4E-BCE8-87611E86FC8C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732240" y="5060206"/>
            <a:ext cx="2" cy="536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84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428A-78F7-5A41-BED0-30460604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software for </a:t>
            </a:r>
            <a:r>
              <a:rPr lang="sv-SE" dirty="0" err="1"/>
              <a:t>sx</a:t>
            </a:r>
            <a:r>
              <a:rPr lang="sv-SE" dirty="0"/>
              <a:t> &amp; </a:t>
            </a:r>
            <a:r>
              <a:rPr lang="sv-SE" dirty="0" err="1"/>
              <a:t>pwd</a:t>
            </a:r>
            <a:r>
              <a:rPr lang="sv-SE" dirty="0"/>
              <a:t> for hard </a:t>
            </a:r>
            <a:r>
              <a:rPr lang="sv-SE" dirty="0" err="1"/>
              <a:t>condensed</a:t>
            </a:r>
            <a:r>
              <a:rPr lang="sv-SE" dirty="0"/>
              <a:t> </a:t>
            </a:r>
            <a:r>
              <a:rPr lang="sv-SE" dirty="0" err="1"/>
              <a:t>matter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EF0D0-721D-0245-9E58-87FA30AD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756F44F-1CEF-E444-B275-BE046934F2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35696" y="1616298"/>
          <a:ext cx="5266925" cy="4565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3385">
                  <a:extLst>
                    <a:ext uri="{9D8B030D-6E8A-4147-A177-3AD203B41FA5}">
                      <a16:colId xmlns:a16="http://schemas.microsoft.com/office/drawing/2014/main" val="3782073030"/>
                    </a:ext>
                  </a:extLst>
                </a:gridCol>
                <a:gridCol w="1053385">
                  <a:extLst>
                    <a:ext uri="{9D8B030D-6E8A-4147-A177-3AD203B41FA5}">
                      <a16:colId xmlns:a16="http://schemas.microsoft.com/office/drawing/2014/main" val="2113267215"/>
                    </a:ext>
                  </a:extLst>
                </a:gridCol>
                <a:gridCol w="1053385">
                  <a:extLst>
                    <a:ext uri="{9D8B030D-6E8A-4147-A177-3AD203B41FA5}">
                      <a16:colId xmlns:a16="http://schemas.microsoft.com/office/drawing/2014/main" val="1917971902"/>
                    </a:ext>
                  </a:extLst>
                </a:gridCol>
                <a:gridCol w="1053385">
                  <a:extLst>
                    <a:ext uri="{9D8B030D-6E8A-4147-A177-3AD203B41FA5}">
                      <a16:colId xmlns:a16="http://schemas.microsoft.com/office/drawing/2014/main" val="907143236"/>
                    </a:ext>
                  </a:extLst>
                </a:gridCol>
                <a:gridCol w="1053385">
                  <a:extLst>
                    <a:ext uri="{9D8B030D-6E8A-4147-A177-3AD203B41FA5}">
                      <a16:colId xmlns:a16="http://schemas.microsoft.com/office/drawing/2014/main" val="2819907438"/>
                    </a:ext>
                  </a:extLst>
                </a:gridCol>
              </a:tblGrid>
              <a:tr h="913021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600" dirty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</a:t>
                      </a:r>
                      <a:endParaRPr lang="sv-SE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949089"/>
                  </a:ext>
                </a:extLst>
              </a:tr>
              <a:tr h="913021">
                <a:tc>
                  <a:txBody>
                    <a:bodyPr/>
                    <a:lstStyle/>
                    <a:p>
                      <a:pPr algn="ctr"/>
                      <a:r>
                        <a:rPr lang="sv-SE" i="1" dirty="0"/>
                        <a:t>CCSL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Jana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/>
                        <a:t>Fullprof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i="1" dirty="0" err="1"/>
                        <a:t>CrysFML</a:t>
                      </a:r>
                      <a:endParaRPr lang="sv-S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120667"/>
                  </a:ext>
                </a:extLst>
              </a:tr>
              <a:tr h="913021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GSASII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8810795"/>
                  </a:ext>
                </a:extLst>
              </a:tr>
              <a:tr h="913021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Topas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MAUD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i="1" dirty="0"/>
                        <a:t>CCTBX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6780890"/>
                  </a:ext>
                </a:extLst>
              </a:tr>
              <a:tr h="913021">
                <a:tc>
                  <a:txBody>
                    <a:bodyPr/>
                    <a:lstStyle/>
                    <a:p>
                      <a:pPr algn="ctr"/>
                      <a:r>
                        <a:rPr lang="sv-SE" sz="3600" dirty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</a:t>
                      </a:r>
                      <a:endParaRPr lang="sv-SE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23293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012DEF9-37B0-3F47-AE73-AA8F189E52A3}"/>
              </a:ext>
            </a:extLst>
          </p:cNvPr>
          <p:cNvSpPr txBox="1"/>
          <p:nvPr/>
        </p:nvSpPr>
        <p:spPr>
          <a:xfrm>
            <a:off x="2699792" y="6339966"/>
            <a:ext cx="326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ESS non-</a:t>
            </a:r>
            <a:r>
              <a:rPr lang="sv-SE" dirty="0" err="1"/>
              <a:t>functional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endParaRPr lang="sv-S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038D5-B083-CC42-8685-4563A9003A6D}"/>
              </a:ext>
            </a:extLst>
          </p:cNvPr>
          <p:cNvSpPr txBox="1"/>
          <p:nvPr/>
        </p:nvSpPr>
        <p:spPr>
          <a:xfrm rot="16200000">
            <a:off x="-42134" y="3703994"/>
            <a:ext cx="282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ESS </a:t>
            </a:r>
            <a:r>
              <a:rPr lang="sv-SE" dirty="0" err="1"/>
              <a:t>functional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917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A435-BA38-2D4A-82EC-AE89D181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Follow-ups</a:t>
            </a:r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0CE34E-27FB-2843-A37B-E6A1784F2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From last STAP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CE088-AB22-C04C-97BE-CB077C153C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sv-SE" dirty="0" err="1"/>
              <a:t>Recruit</a:t>
            </a:r>
            <a:r>
              <a:rPr lang="sv-SE" dirty="0"/>
              <a:t> data scientists (</a:t>
            </a:r>
            <a:r>
              <a:rPr lang="sv-SE" i="1" dirty="0" err="1"/>
              <a:t>next</a:t>
            </a:r>
            <a:r>
              <a:rPr lang="sv-SE" i="1" dirty="0"/>
              <a:t> </a:t>
            </a:r>
            <a:r>
              <a:rPr lang="sv-SE" i="1" dirty="0" err="1"/>
              <a:t>year</a:t>
            </a:r>
            <a:r>
              <a:rPr lang="sv-SE" dirty="0"/>
              <a:t>)</a:t>
            </a:r>
          </a:p>
          <a:p>
            <a:pPr>
              <a:spcAft>
                <a:spcPts val="1200"/>
              </a:spcAft>
            </a:pPr>
            <a:r>
              <a:rPr lang="sv-SE" dirty="0"/>
              <a:t>General look &amp; </a:t>
            </a:r>
            <a:r>
              <a:rPr lang="sv-SE" dirty="0" err="1"/>
              <a:t>feel</a:t>
            </a:r>
            <a:r>
              <a:rPr lang="sv-SE" dirty="0"/>
              <a:t> (</a:t>
            </a:r>
            <a:r>
              <a:rPr lang="sv-SE" i="1" dirty="0"/>
              <a:t>not </a:t>
            </a:r>
            <a:r>
              <a:rPr lang="sv-SE" i="1" dirty="0" err="1"/>
              <a:t>easy</a:t>
            </a:r>
            <a:r>
              <a:rPr lang="sv-SE" i="1" dirty="0"/>
              <a:t>)</a:t>
            </a:r>
          </a:p>
          <a:p>
            <a:pPr>
              <a:spcAft>
                <a:spcPts val="1200"/>
              </a:spcAft>
            </a:pPr>
            <a:r>
              <a:rPr lang="sv-SE" dirty="0"/>
              <a:t>Start </a:t>
            </a: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 (</a:t>
            </a:r>
            <a:r>
              <a:rPr lang="sv-SE" i="1" dirty="0" err="1"/>
              <a:t>SasView</a:t>
            </a:r>
            <a:r>
              <a:rPr lang="sv-SE" i="1" dirty="0"/>
              <a:t> and </a:t>
            </a:r>
            <a:r>
              <a:rPr lang="sv-SE" i="1" dirty="0" err="1"/>
              <a:t>MuhRec</a:t>
            </a:r>
            <a:r>
              <a:rPr lang="sv-SE" i="1" dirty="0"/>
              <a:t>)</a:t>
            </a:r>
            <a:endParaRPr lang="sv-SE" dirty="0"/>
          </a:p>
          <a:p>
            <a:pPr>
              <a:spcAft>
                <a:spcPts val="1200"/>
              </a:spcAft>
            </a:pPr>
            <a:r>
              <a:rPr lang="sv-SE" dirty="0" err="1"/>
              <a:t>Manage</a:t>
            </a:r>
            <a:r>
              <a:rPr lang="sv-SE" dirty="0"/>
              <a:t> </a:t>
            </a:r>
            <a:r>
              <a:rPr lang="sv-SE" dirty="0" err="1"/>
              <a:t>expectations</a:t>
            </a:r>
            <a:r>
              <a:rPr lang="sv-SE" dirty="0"/>
              <a:t> (</a:t>
            </a:r>
            <a:r>
              <a:rPr lang="sv-SE" i="1" dirty="0" err="1"/>
              <a:t>ongoing</a:t>
            </a:r>
            <a:r>
              <a:rPr lang="sv-SE" dirty="0"/>
              <a:t>)</a:t>
            </a:r>
          </a:p>
          <a:p>
            <a:pPr>
              <a:spcAft>
                <a:spcPts val="1200"/>
              </a:spcAft>
            </a:pPr>
            <a:r>
              <a:rPr lang="sv-SE" dirty="0" err="1"/>
              <a:t>Detailed</a:t>
            </a:r>
            <a:r>
              <a:rPr lang="sv-SE" dirty="0"/>
              <a:t> plans (</a:t>
            </a:r>
            <a:r>
              <a:rPr lang="sv-SE" i="1" dirty="0" err="1"/>
              <a:t>Jon’s</a:t>
            </a:r>
            <a:r>
              <a:rPr lang="sv-SE" i="1" dirty="0"/>
              <a:t> presentation</a:t>
            </a:r>
            <a:r>
              <a:rPr lang="sv-SE" dirty="0"/>
              <a:t>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9D36F6-8B80-2C40-9122-D5210C3D0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For </a:t>
            </a:r>
            <a:r>
              <a:rPr lang="sv-SE" dirty="0" err="1"/>
              <a:t>next</a:t>
            </a:r>
            <a:r>
              <a:rPr lang="sv-SE" dirty="0"/>
              <a:t> STAP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1E10D8-2048-D94B-BB44-6B8988D413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sv-SE" dirty="0" err="1"/>
              <a:t>Lessons-learned</a:t>
            </a:r>
            <a:r>
              <a:rPr lang="sv-SE" dirty="0"/>
              <a:t> from </a:t>
            </a:r>
            <a:r>
              <a:rPr lang="sv-SE" dirty="0" err="1"/>
              <a:t>SasView</a:t>
            </a:r>
            <a:r>
              <a:rPr lang="sv-SE" dirty="0"/>
              <a:t> 5 </a:t>
            </a:r>
            <a:r>
              <a:rPr lang="sv-SE" dirty="0" err="1"/>
              <a:t>project</a:t>
            </a:r>
            <a:endParaRPr lang="sv-SE" dirty="0"/>
          </a:p>
          <a:p>
            <a:pPr>
              <a:spcAft>
                <a:spcPts val="600"/>
              </a:spcAft>
            </a:pPr>
            <a:r>
              <a:rPr lang="sv-SE" dirty="0"/>
              <a:t>1st </a:t>
            </a:r>
            <a:r>
              <a:rPr lang="sv-SE" dirty="0" err="1"/>
              <a:t>roadmap</a:t>
            </a:r>
            <a:r>
              <a:rPr lang="sv-SE" dirty="0"/>
              <a:t> for </a:t>
            </a:r>
            <a:r>
              <a:rPr lang="sv-SE" dirty="0" err="1"/>
              <a:t>diffraction</a:t>
            </a:r>
            <a:r>
              <a:rPr lang="sv-SE" dirty="0"/>
              <a:t> to 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community</a:t>
            </a:r>
            <a:endParaRPr lang="sv-SE" dirty="0"/>
          </a:p>
          <a:p>
            <a:pPr>
              <a:spcAft>
                <a:spcPts val="600"/>
              </a:spcAft>
            </a:pPr>
            <a:r>
              <a:rPr lang="sv-SE" dirty="0"/>
              <a:t>Instrument </a:t>
            </a:r>
            <a:r>
              <a:rPr lang="sv-SE" dirty="0" err="1"/>
              <a:t>specific</a:t>
            </a:r>
            <a:r>
              <a:rPr lang="sv-SE" dirty="0"/>
              <a:t> plans for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eight</a:t>
            </a:r>
            <a:r>
              <a:rPr lang="sv-SE" dirty="0"/>
              <a:t> instruments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steady</a:t>
            </a:r>
            <a:r>
              <a:rPr lang="sv-SE" dirty="0"/>
              <a:t> </a:t>
            </a:r>
            <a:r>
              <a:rPr lang="sv-SE" dirty="0" err="1"/>
              <a:t>state</a:t>
            </a:r>
            <a:r>
              <a:rPr lang="sv-SE" dirty="0"/>
              <a:t> operations (</a:t>
            </a:r>
            <a:r>
              <a:rPr lang="sv-SE" dirty="0" err="1"/>
              <a:t>have</a:t>
            </a:r>
            <a:r>
              <a:rPr lang="sv-SE" dirty="0"/>
              <a:t> list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generic</a:t>
            </a:r>
            <a:r>
              <a:rPr lang="sv-SE" dirty="0"/>
              <a:t> </a:t>
            </a:r>
            <a:r>
              <a:rPr lang="sv-SE" dirty="0" err="1"/>
              <a:t>milestones</a:t>
            </a:r>
            <a:r>
              <a:rPr lang="sv-SE" dirty="0"/>
              <a:t>)</a:t>
            </a:r>
          </a:p>
          <a:p>
            <a:pPr marL="0" indent="0">
              <a:spcAft>
                <a:spcPts val="600"/>
              </a:spcAft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0B9F8-EAFB-3D4A-99A2-C2AF35F3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E5E5BF-965B-A149-8BBE-BA8D1874F3E8}"/>
              </a:ext>
            </a:extLst>
          </p:cNvPr>
          <p:cNvCxnSpPr>
            <a:cxnSpLocks/>
          </p:cNvCxnSpPr>
          <p:nvPr/>
        </p:nvCxnSpPr>
        <p:spPr>
          <a:xfrm flipV="1">
            <a:off x="3419872" y="4581128"/>
            <a:ext cx="1368152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0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86241AE-8768-404B-AB3E-B8BE0175C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Software progress </a:t>
            </a:r>
            <a:r>
              <a:rPr lang="sv-SE" dirty="0" err="1"/>
              <a:t>reports</a:t>
            </a:r>
            <a:endParaRPr lang="sv-SE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4D6F87A-3B7C-6C4B-83CA-62605A96CE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bg1">
                    <a:lumMod val="85000"/>
                  </a:schemeClr>
                </a:solidFill>
              </a:rPr>
              <a:t>Background</a:t>
            </a:r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CF31B-BC02-4644-B664-6EA6789C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1821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357D2A2-83E9-3C4E-9E60-C560F443C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723453"/>
              </p:ext>
            </p:extLst>
          </p:nvPr>
        </p:nvGraphicFramePr>
        <p:xfrm>
          <a:off x="0" y="1123764"/>
          <a:ext cx="9144000" cy="573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76">
                  <a:extLst>
                    <a:ext uri="{9D8B030D-6E8A-4147-A177-3AD203B41FA5}">
                      <a16:colId xmlns:a16="http://schemas.microsoft.com/office/drawing/2014/main" val="58782412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08694047"/>
                    </a:ext>
                  </a:extLst>
                </a:gridCol>
                <a:gridCol w="3672103">
                  <a:extLst>
                    <a:ext uri="{9D8B030D-6E8A-4147-A177-3AD203B41FA5}">
                      <a16:colId xmlns:a16="http://schemas.microsoft.com/office/drawing/2014/main" val="3556893790"/>
                    </a:ext>
                  </a:extLst>
                </a:gridCol>
                <a:gridCol w="3996241">
                  <a:extLst>
                    <a:ext uri="{9D8B030D-6E8A-4147-A177-3AD203B41FA5}">
                      <a16:colId xmlns:a16="http://schemas.microsoft.com/office/drawing/2014/main" val="1136595468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r>
                        <a:rPr lang="sv-SE" sz="1600" dirty="0" err="1"/>
                        <a:t>Plann</a:t>
                      </a:r>
                      <a:r>
                        <a:rPr lang="sv-SE" sz="16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dirty="0" err="1"/>
                        <a:t>Antici</a:t>
                      </a:r>
                      <a:r>
                        <a:rPr lang="sv-SE" sz="16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dirty="0" err="1"/>
                        <a:t>Description</a:t>
                      </a:r>
                      <a:endParaRPr lang="sv-SE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Status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7157597"/>
                  </a:ext>
                </a:extLst>
              </a:tr>
              <a:tr h="796208">
                <a:tc>
                  <a:txBody>
                    <a:bodyPr/>
                    <a:lstStyle/>
                    <a:p>
                      <a:r>
                        <a:rPr lang="sv-SE" sz="1600" dirty="0"/>
                        <a:t>’18-07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’19-02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 err="1"/>
                        <a:t>SasView</a:t>
                      </a:r>
                      <a:r>
                        <a:rPr lang="sv-SE" sz="1600" dirty="0"/>
                        <a:t> ready for SOUP (</a:t>
                      </a:r>
                      <a:r>
                        <a:rPr lang="sv-SE" sz="1600" dirty="0" err="1"/>
                        <a:t>aka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SasView</a:t>
                      </a:r>
                      <a:r>
                        <a:rPr lang="sv-SE" sz="1600" dirty="0"/>
                        <a:t> 5 </a:t>
                      </a:r>
                      <a:r>
                        <a:rPr lang="sv-SE" sz="1600" dirty="0" err="1"/>
                        <a:t>released</a:t>
                      </a:r>
                      <a:r>
                        <a:rPr lang="sv-SE" sz="1600" dirty="0"/>
                        <a:t>). </a:t>
                      </a:r>
                      <a:r>
                        <a:rPr lang="sv-SE" sz="1600" dirty="0" err="1"/>
                        <a:t>SasView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compliant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with</a:t>
                      </a:r>
                      <a:r>
                        <a:rPr lang="sv-SE" sz="1600" dirty="0"/>
                        <a:t> non-</a:t>
                      </a:r>
                      <a:r>
                        <a:rPr lang="sv-SE" sz="1600" dirty="0" err="1"/>
                        <a:t>functional</a:t>
                      </a:r>
                      <a:r>
                        <a:rPr lang="sv-SE" sz="1600" dirty="0"/>
                        <a:t> and </a:t>
                      </a:r>
                      <a:r>
                        <a:rPr lang="sv-SE" sz="1600" dirty="0" err="1"/>
                        <a:t>functional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requirements</a:t>
                      </a:r>
                      <a:r>
                        <a:rPr lang="sv-SE" sz="16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 err="1"/>
                        <a:t>Delayed</a:t>
                      </a:r>
                      <a:r>
                        <a:rPr lang="sv-SE" sz="1600" dirty="0"/>
                        <a:t>. </a:t>
                      </a:r>
                      <a:r>
                        <a:rPr lang="sv-SE" sz="1600" dirty="0" err="1"/>
                        <a:t>SasView</a:t>
                      </a:r>
                      <a:r>
                        <a:rPr lang="sv-SE" sz="1600" dirty="0"/>
                        <a:t> 5 </a:t>
                      </a:r>
                      <a:r>
                        <a:rPr lang="sv-SE" sz="1600" dirty="0" err="1"/>
                        <a:t>demonstrated</a:t>
                      </a:r>
                      <a:r>
                        <a:rPr lang="sv-SE" sz="1600" dirty="0"/>
                        <a:t> and </a:t>
                      </a:r>
                      <a:r>
                        <a:rPr lang="sv-SE" sz="1600" dirty="0" err="1"/>
                        <a:t>tested</a:t>
                      </a:r>
                      <a:r>
                        <a:rPr lang="sv-SE" sz="1600" dirty="0"/>
                        <a:t> at </a:t>
                      </a:r>
                      <a:r>
                        <a:rPr lang="sv-SE" sz="1600" dirty="0" err="1"/>
                        <a:t>codecamp</a:t>
                      </a:r>
                      <a:r>
                        <a:rPr lang="sv-SE" sz="1600" dirty="0"/>
                        <a:t> at ESS in September. ⍺-version </a:t>
                      </a:r>
                      <a:r>
                        <a:rPr lang="sv-SE" sz="1600" dirty="0" err="1"/>
                        <a:t>will</a:t>
                      </a:r>
                      <a:r>
                        <a:rPr lang="sv-SE" sz="1600" dirty="0"/>
                        <a:t> be </a:t>
                      </a:r>
                      <a:r>
                        <a:rPr lang="sv-SE" sz="1600" dirty="0" err="1"/>
                        <a:t>presented</a:t>
                      </a:r>
                      <a:r>
                        <a:rPr lang="sv-SE" sz="1600" dirty="0"/>
                        <a:t> at SAS2018 in </a:t>
                      </a:r>
                      <a:r>
                        <a:rPr lang="sv-SE" sz="1600" dirty="0" err="1"/>
                        <a:t>October</a:t>
                      </a:r>
                      <a:r>
                        <a:rPr lang="sv-SE" sz="1600" dirty="0"/>
                        <a:t> at </a:t>
                      </a:r>
                      <a:r>
                        <a:rPr lang="sv-SE" sz="1600" dirty="0" err="1"/>
                        <a:t>dedicated</a:t>
                      </a:r>
                      <a:r>
                        <a:rPr lang="sv-SE" sz="1600" dirty="0"/>
                        <a:t> workshop. +75 persons </a:t>
                      </a:r>
                      <a:r>
                        <a:rPr lang="sv-SE" sz="1600" dirty="0" err="1"/>
                        <a:t>signed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up</a:t>
                      </a:r>
                      <a:endParaRPr lang="sv-SE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876644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sv-SE" sz="1600" dirty="0"/>
                        <a:t>’18-08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/>
                        <a:t>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 err="1"/>
                        <a:t>FullProf</a:t>
                      </a:r>
                      <a:r>
                        <a:rPr lang="sv-SE" sz="1600" b="0" dirty="0"/>
                        <a:t> </a:t>
                      </a:r>
                      <a:r>
                        <a:rPr lang="sv-SE" sz="1600" b="0" dirty="0" err="1"/>
                        <a:t>development</a:t>
                      </a:r>
                      <a:r>
                        <a:rPr lang="sv-SE" sz="1600" b="0" dirty="0"/>
                        <a:t> </a:t>
                      </a:r>
                      <a:r>
                        <a:rPr lang="sv-SE" sz="1600" b="0" dirty="0" err="1"/>
                        <a:t>begun</a:t>
                      </a:r>
                      <a:r>
                        <a:rPr lang="sv-SE" sz="1600" b="0" dirty="0"/>
                        <a:t>. </a:t>
                      </a:r>
                      <a:r>
                        <a:rPr lang="sv-SE" sz="1600" b="0" dirty="0" err="1"/>
                        <a:t>Collaboration</a:t>
                      </a:r>
                      <a:r>
                        <a:rPr lang="sv-SE" sz="1600" b="0" dirty="0"/>
                        <a:t> </a:t>
                      </a:r>
                      <a:r>
                        <a:rPr lang="sv-SE" sz="1600" b="0" dirty="0" err="1"/>
                        <a:t>with</a:t>
                      </a:r>
                      <a:r>
                        <a:rPr lang="sv-SE" sz="1600" b="0" dirty="0"/>
                        <a:t> ILL </a:t>
                      </a:r>
                      <a:r>
                        <a:rPr lang="sv-SE" sz="1600" b="0" dirty="0" err="1"/>
                        <a:t>kicked</a:t>
                      </a:r>
                      <a:r>
                        <a:rPr lang="sv-SE" sz="1600" b="0" dirty="0"/>
                        <a:t> off</a:t>
                      </a:r>
                      <a:endParaRPr lang="sv-SE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 err="1">
                          <a:solidFill>
                            <a:srgbClr val="FF0000"/>
                          </a:solidFill>
                        </a:rPr>
                        <a:t>Uncertain</a:t>
                      </a:r>
                      <a:endParaRPr lang="sv-SE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42703"/>
                  </a:ext>
                </a:extLst>
              </a:tr>
              <a:tr h="505930">
                <a:tc>
                  <a:txBody>
                    <a:bodyPr/>
                    <a:lstStyle/>
                    <a:p>
                      <a:r>
                        <a:rPr lang="sv-SE" sz="1600" dirty="0"/>
                        <a:t>’18-Q3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’18-11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 err="1"/>
                        <a:t>Recruitment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of</a:t>
                      </a:r>
                      <a:r>
                        <a:rPr lang="sv-SE" sz="1600" dirty="0"/>
                        <a:t> 2 persons for </a:t>
                      </a:r>
                      <a:r>
                        <a:rPr lang="sv-SE" sz="1600" dirty="0" err="1"/>
                        <a:t>Mantid</a:t>
                      </a:r>
                      <a:r>
                        <a:rPr lang="sv-SE" sz="1600" dirty="0"/>
                        <a:t>, 1 for </a:t>
                      </a:r>
                      <a:r>
                        <a:rPr lang="sv-SE" sz="1600" dirty="0" err="1"/>
                        <a:t>SpinW</a:t>
                      </a:r>
                      <a:r>
                        <a:rPr lang="sv-SE" sz="1600" dirty="0"/>
                        <a:t>, and 1 for </a:t>
                      </a:r>
                      <a:r>
                        <a:rPr lang="sv-SE" sz="1600" dirty="0" err="1"/>
                        <a:t>analysis</a:t>
                      </a:r>
                      <a:r>
                        <a:rPr lang="sv-SE" sz="1600" dirty="0"/>
                        <a:t> in general.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Neil, Igor, and Simon W </a:t>
                      </a:r>
                      <a:r>
                        <a:rPr lang="sv-SE" sz="1600" dirty="0" err="1"/>
                        <a:t>recruited</a:t>
                      </a:r>
                      <a:r>
                        <a:rPr lang="sv-SE" sz="1600" dirty="0"/>
                        <a:t>. 2nd </a:t>
                      </a:r>
                      <a:r>
                        <a:rPr lang="sv-SE" sz="1600" dirty="0" err="1"/>
                        <a:t>interview</a:t>
                      </a:r>
                      <a:r>
                        <a:rPr lang="sv-SE" sz="1600" dirty="0"/>
                        <a:t> for last position </a:t>
                      </a:r>
                      <a:r>
                        <a:rPr lang="sv-SE" sz="1600" dirty="0" err="1"/>
                        <a:t>Oct</a:t>
                      </a:r>
                      <a:r>
                        <a:rPr lang="sv-SE" sz="1600" dirty="0"/>
                        <a:t> 1-5, 2018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7574010"/>
                  </a:ext>
                </a:extLst>
              </a:tr>
              <a:tr h="291983">
                <a:tc>
                  <a:txBody>
                    <a:bodyPr/>
                    <a:lstStyle/>
                    <a:p>
                      <a:r>
                        <a:rPr lang="sv-SE" sz="1600" dirty="0"/>
                        <a:t>’18-09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0" dirty="0"/>
                        <a:t>’18-09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/>
                        <a:t>Office </a:t>
                      </a:r>
                      <a:r>
                        <a:rPr lang="sv-SE" sz="1600" b="1" dirty="0" err="1"/>
                        <a:t>move</a:t>
                      </a:r>
                      <a:r>
                        <a:rPr lang="sv-SE" sz="1600" b="1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✅ </a:t>
                      </a:r>
                      <a:r>
                        <a:rPr lang="sv-SE" sz="1600" dirty="0" err="1"/>
                        <a:t>Presumably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completed</a:t>
                      </a:r>
                      <a:endParaRPr lang="sv-SE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8403035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sv-SE" sz="1600" dirty="0"/>
                        <a:t>’18-09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’18-08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 err="1"/>
                        <a:t>Reduction</a:t>
                      </a:r>
                      <a:r>
                        <a:rPr lang="sv-SE" sz="1600" b="1" dirty="0"/>
                        <a:t> on the fly. </a:t>
                      </a:r>
                      <a:r>
                        <a:rPr lang="sv-SE" sz="1600" b="0" dirty="0"/>
                        <a:t>Data </a:t>
                      </a:r>
                      <a:r>
                        <a:rPr lang="sv-SE" sz="1600" b="0" dirty="0" err="1"/>
                        <a:t>can</a:t>
                      </a:r>
                      <a:r>
                        <a:rPr lang="sv-SE" sz="1600" b="0" dirty="0"/>
                        <a:t> be </a:t>
                      </a:r>
                      <a:r>
                        <a:rPr lang="sv-SE" sz="1600" b="0" dirty="0" err="1"/>
                        <a:t>reduced</a:t>
                      </a:r>
                      <a:r>
                        <a:rPr lang="sv-SE" sz="1600" b="0" dirty="0"/>
                        <a:t> on the fly for SANS2D  for </a:t>
                      </a:r>
                      <a:r>
                        <a:rPr lang="sv-SE" sz="1600" b="0" dirty="0" err="1"/>
                        <a:t>acceptance</a:t>
                      </a:r>
                      <a:r>
                        <a:rPr lang="sv-SE" sz="1600" b="0" dirty="0"/>
                        <a:t> test </a:t>
                      </a:r>
                      <a:r>
                        <a:rPr lang="sv-SE" sz="1600" b="0" dirty="0" err="1"/>
                        <a:t>but</a:t>
                      </a:r>
                      <a:r>
                        <a:rPr lang="sv-SE" sz="1600" b="0" dirty="0"/>
                        <a:t> </a:t>
                      </a:r>
                      <a:r>
                        <a:rPr lang="sv-SE" sz="1600" b="0" dirty="0" err="1"/>
                        <a:t>only</a:t>
                      </a:r>
                      <a:r>
                        <a:rPr lang="sv-SE" sz="1600" b="0" dirty="0"/>
                        <a:t> </a:t>
                      </a:r>
                      <a:r>
                        <a:rPr lang="sv-SE" sz="1600" b="0" dirty="0" err="1"/>
                        <a:t>low</a:t>
                      </a:r>
                      <a:r>
                        <a:rPr lang="sv-SE" sz="1600" b="0" dirty="0"/>
                        <a:t> flux.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✅ </a:t>
                      </a:r>
                      <a:r>
                        <a:rPr lang="sv-SE" sz="1600" dirty="0" err="1"/>
                        <a:t>Demonstrated</a:t>
                      </a:r>
                      <a:r>
                        <a:rPr lang="sv-SE" sz="1600" dirty="0"/>
                        <a:t> on </a:t>
                      </a:r>
                      <a:r>
                        <a:rPr lang="sv-SE" sz="1600" dirty="0" err="1"/>
                        <a:t>local</a:t>
                      </a:r>
                      <a:r>
                        <a:rPr lang="sv-SE" sz="1600" dirty="0"/>
                        <a:t> setup </a:t>
                      </a:r>
                      <a:r>
                        <a:rPr lang="sv-SE" sz="1600" dirty="0" err="1"/>
                        <a:t>reading</a:t>
                      </a:r>
                      <a:r>
                        <a:rPr lang="sv-SE" sz="1600" dirty="0"/>
                        <a:t> data from </a:t>
                      </a:r>
                      <a:r>
                        <a:rPr lang="sv-SE" sz="1600" dirty="0" err="1"/>
                        <a:t>kafka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stream</a:t>
                      </a:r>
                      <a:r>
                        <a:rPr lang="sv-SE" sz="1600" dirty="0"/>
                        <a:t>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675281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sv-SE" sz="1600" dirty="0"/>
                        <a:t>’18-10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/>
                        <a:t>Data </a:t>
                      </a:r>
                      <a:r>
                        <a:rPr lang="sv-SE" sz="1600" b="1" dirty="0" err="1"/>
                        <a:t>reduction</a:t>
                      </a:r>
                      <a:r>
                        <a:rPr lang="sv-SE" sz="1600" b="1" dirty="0"/>
                        <a:t> from </a:t>
                      </a:r>
                      <a:r>
                        <a:rPr lang="sv-SE" sz="1600" b="1" dirty="0" err="1"/>
                        <a:t>NeXus</a:t>
                      </a:r>
                      <a:r>
                        <a:rPr lang="sv-SE" sz="1600" b="1" dirty="0"/>
                        <a:t>.</a:t>
                      </a:r>
                      <a:r>
                        <a:rPr lang="sv-SE" sz="1600" b="0" dirty="0"/>
                        <a:t> Data </a:t>
                      </a:r>
                      <a:r>
                        <a:rPr lang="sv-SE" sz="1600" b="0" dirty="0" err="1"/>
                        <a:t>reduction</a:t>
                      </a:r>
                      <a:r>
                        <a:rPr lang="sv-SE" sz="1600" b="0" dirty="0"/>
                        <a:t> </a:t>
                      </a:r>
                      <a:r>
                        <a:rPr lang="sv-SE" sz="1600" b="0" dirty="0" err="1"/>
                        <a:t>of</a:t>
                      </a:r>
                      <a:r>
                        <a:rPr lang="sv-SE" sz="1600" b="0" dirty="0"/>
                        <a:t> test workflow </a:t>
                      </a:r>
                      <a:r>
                        <a:rPr lang="sv-SE" sz="1600" b="0" dirty="0" err="1"/>
                        <a:t>available</a:t>
                      </a:r>
                      <a:r>
                        <a:rPr lang="sv-SE" sz="1600" b="0" dirty="0"/>
                        <a:t> from </a:t>
                      </a:r>
                      <a:r>
                        <a:rPr lang="sv-SE" sz="1600" b="0" dirty="0" err="1"/>
                        <a:t>NeXus</a:t>
                      </a:r>
                      <a:r>
                        <a:rPr lang="sv-SE" sz="1600" b="0" dirty="0"/>
                        <a:t> </a:t>
                      </a:r>
                      <a:r>
                        <a:rPr lang="sv-SE" sz="1600" b="0" dirty="0" err="1"/>
                        <a:t>files</a:t>
                      </a:r>
                      <a:r>
                        <a:rPr lang="sv-SE" sz="1600" b="0" dirty="0"/>
                        <a:t>.</a:t>
                      </a:r>
                      <a:r>
                        <a:rPr lang="sv-SE" sz="1600" b="1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✅ </a:t>
                      </a:r>
                      <a:r>
                        <a:rPr lang="sv-SE" sz="1600" dirty="0" err="1"/>
                        <a:t>have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been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possible</a:t>
                      </a:r>
                      <a:r>
                        <a:rPr lang="sv-SE" sz="1600" dirty="0"/>
                        <a:t> for a long </a:t>
                      </a:r>
                      <a:r>
                        <a:rPr lang="sv-SE" sz="1600" dirty="0" err="1"/>
                        <a:t>time</a:t>
                      </a:r>
                      <a:endParaRPr lang="sv-S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939354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sv-SE" sz="1600" dirty="0"/>
                        <a:t>’18-11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’18-11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/>
                        <a:t>Integration </a:t>
                      </a:r>
                      <a:r>
                        <a:rPr lang="sv-SE" sz="1600" b="1" dirty="0" err="1"/>
                        <a:t>of</a:t>
                      </a:r>
                      <a:r>
                        <a:rPr lang="sv-SE" sz="1600" b="1" dirty="0"/>
                        <a:t> </a:t>
                      </a:r>
                      <a:r>
                        <a:rPr lang="sv-SE" sz="1600" b="1" dirty="0" err="1"/>
                        <a:t>reduction</a:t>
                      </a:r>
                      <a:r>
                        <a:rPr lang="sv-SE" sz="1600" b="1" dirty="0"/>
                        <a:t> and </a:t>
                      </a:r>
                      <a:r>
                        <a:rPr lang="sv-SE" sz="1600" b="1" dirty="0" err="1"/>
                        <a:t>analysis</a:t>
                      </a:r>
                      <a:r>
                        <a:rPr lang="sv-SE" sz="1600" b="1" dirty="0"/>
                        <a:t> services. </a:t>
                      </a:r>
                      <a:r>
                        <a:rPr lang="sv-SE" sz="1600" dirty="0"/>
                        <a:t>Data </a:t>
                      </a:r>
                      <a:r>
                        <a:rPr lang="sv-SE" sz="1600" dirty="0" err="1"/>
                        <a:t>can</a:t>
                      </a:r>
                      <a:r>
                        <a:rPr lang="sv-SE" sz="1600" dirty="0"/>
                        <a:t> be </a:t>
                      </a:r>
                      <a:r>
                        <a:rPr lang="sv-SE" sz="1600" dirty="0" err="1"/>
                        <a:t>reduced</a:t>
                      </a:r>
                      <a:r>
                        <a:rPr lang="sv-SE" sz="1600" dirty="0"/>
                        <a:t> and </a:t>
                      </a:r>
                      <a:r>
                        <a:rPr lang="sv-SE" sz="1600" dirty="0" err="1"/>
                        <a:t>analyzed</a:t>
                      </a:r>
                      <a:r>
                        <a:rPr lang="sv-SE" sz="1600" dirty="0"/>
                        <a:t> on the fly for </a:t>
                      </a:r>
                      <a:r>
                        <a:rPr lang="sv-SE" sz="1600" dirty="0" err="1"/>
                        <a:t>limited</a:t>
                      </a:r>
                      <a:r>
                        <a:rPr lang="sv-SE" sz="1600" dirty="0"/>
                        <a:t> flux for instrument(s) chosen for </a:t>
                      </a:r>
                      <a:r>
                        <a:rPr lang="sv-SE" sz="1600" dirty="0" err="1"/>
                        <a:t>acceptance</a:t>
                      </a:r>
                      <a:r>
                        <a:rPr lang="sv-SE" sz="1600" dirty="0"/>
                        <a:t> test.</a:t>
                      </a:r>
                      <a:endParaRPr lang="sv-SE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dirty="0" err="1"/>
                        <a:t>Demonstrated</a:t>
                      </a:r>
                      <a:r>
                        <a:rPr lang="sv-SE" sz="1600" dirty="0"/>
                        <a:t> for </a:t>
                      </a:r>
                      <a:r>
                        <a:rPr lang="sv-SE" sz="1600" dirty="0" err="1"/>
                        <a:t>powder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diffraction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using</a:t>
                      </a:r>
                      <a:r>
                        <a:rPr lang="sv-SE" sz="1600" dirty="0"/>
                        <a:t> a </a:t>
                      </a:r>
                      <a:r>
                        <a:rPr lang="sv-SE" sz="1600" dirty="0" err="1"/>
                        <a:t>file</a:t>
                      </a:r>
                      <a:r>
                        <a:rPr lang="sv-SE" sz="1600" dirty="0"/>
                        <a:t> for </a:t>
                      </a:r>
                      <a:r>
                        <a:rPr lang="sv-SE" sz="1600" dirty="0" err="1"/>
                        <a:t>transfering</a:t>
                      </a:r>
                      <a:r>
                        <a:rPr lang="sv-SE" sz="1600" dirty="0"/>
                        <a:t> histograms. Will be </a:t>
                      </a:r>
                      <a:r>
                        <a:rPr lang="sv-SE" sz="1600" dirty="0" err="1"/>
                        <a:t>demonstrated</a:t>
                      </a:r>
                      <a:r>
                        <a:rPr lang="sv-SE" sz="1600" dirty="0"/>
                        <a:t> for SANS </a:t>
                      </a:r>
                      <a:r>
                        <a:rPr lang="sv-SE" sz="1600" dirty="0" err="1"/>
                        <a:t>using</a:t>
                      </a:r>
                      <a:r>
                        <a:rPr lang="sv-SE" sz="1600" dirty="0"/>
                        <a:t> Kafka histogram streamer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011766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872DE-C8DF-B74C-8039-072D46B1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CA19653-9195-6F4F-BE88-1E048E471664}"/>
              </a:ext>
            </a:extLst>
          </p:cNvPr>
          <p:cNvSpPr txBox="1">
            <a:spLocks/>
          </p:cNvSpPr>
          <p:nvPr/>
        </p:nvSpPr>
        <p:spPr>
          <a:xfrm>
            <a:off x="395536" y="260648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DRAM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and </a:t>
            </a:r>
            <a:r>
              <a:rPr lang="sv-SE" dirty="0" err="1"/>
              <a:t>milestones</a:t>
            </a:r>
            <a:r>
              <a:rPr lang="sv-SE" dirty="0"/>
              <a:t> (Fall 2018)</a:t>
            </a:r>
          </a:p>
        </p:txBody>
      </p:sp>
    </p:spTree>
    <p:extLst>
      <p:ext uri="{BB962C8B-B14F-4D97-AF65-F5344CB8AC3E}">
        <p14:creationId xmlns:p14="http://schemas.microsoft.com/office/powerpoint/2010/main" val="235140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A024-0A13-5B4D-912E-0726E896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Progress: </a:t>
            </a:r>
            <a:r>
              <a:rPr lang="sv-SE" dirty="0" err="1"/>
              <a:t>Mantid</a:t>
            </a:r>
            <a:r>
              <a:rPr lang="sv-SE" dirty="0"/>
              <a:t> for </a:t>
            </a:r>
            <a:r>
              <a:rPr lang="sv-SE" dirty="0" err="1"/>
              <a:t>reduction</a:t>
            </a:r>
            <a:endParaRPr lang="sv-S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FAEC310-5550-FC4E-BE47-DD5772A25E2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417638"/>
          <a:ext cx="9144000" cy="5440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13547826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69989265"/>
                    </a:ext>
                  </a:extLst>
                </a:gridCol>
              </a:tblGrid>
              <a:tr h="383346">
                <a:tc>
                  <a:txBody>
                    <a:bodyPr/>
                    <a:lstStyle/>
                    <a:p>
                      <a:r>
                        <a:rPr lang="sv-SE" sz="1800" b="1" dirty="0" err="1"/>
                        <a:t>McStas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1" dirty="0" err="1"/>
                        <a:t>Mantid</a:t>
                      </a:r>
                      <a:r>
                        <a:rPr lang="sv-SE" sz="1800" b="1" dirty="0"/>
                        <a:t> for data </a:t>
                      </a:r>
                      <a:r>
                        <a:rPr lang="sv-SE" sz="1800" b="1" dirty="0" err="1"/>
                        <a:t>reduction</a:t>
                      </a:r>
                      <a:endParaRPr lang="sv-SE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939217"/>
                  </a:ext>
                </a:extLst>
              </a:tr>
              <a:tr h="5057016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4 </a:t>
                      </a:r>
                      <a:r>
                        <a:rPr lang="sv-SE" sz="1800" dirty="0" err="1"/>
                        <a:t>schools</a:t>
                      </a:r>
                      <a:r>
                        <a:rPr lang="sv-SE" sz="1800" dirty="0"/>
                        <a:t>/</a:t>
                      </a:r>
                      <a:r>
                        <a:rPr lang="sv-SE" sz="1800" dirty="0" err="1"/>
                        <a:t>training</a:t>
                      </a:r>
                      <a:r>
                        <a:rPr lang="sv-SE" sz="1800" dirty="0"/>
                        <a:t> events in 2018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ESS-</a:t>
                      </a:r>
                      <a:r>
                        <a:rPr lang="sv-SE" sz="1800" dirty="0" err="1"/>
                        <a:t>specific</a:t>
                      </a:r>
                      <a:r>
                        <a:rPr lang="sv-SE" sz="1800" baseline="0" dirty="0"/>
                        <a:t> instrument-repo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Magnon</a:t>
                      </a:r>
                      <a:r>
                        <a:rPr lang="sv-SE" sz="1800" baseline="0" dirty="0"/>
                        <a:t> </a:t>
                      </a:r>
                      <a:r>
                        <a:rPr lang="sv-SE" sz="1800" baseline="0" dirty="0" err="1"/>
                        <a:t>sample</a:t>
                      </a:r>
                      <a:r>
                        <a:rPr lang="sv-SE" sz="1800" baseline="0" dirty="0"/>
                        <a:t> </a:t>
                      </a:r>
                      <a:r>
                        <a:rPr lang="sv-SE" sz="1800" baseline="0" dirty="0" err="1"/>
                        <a:t>prototype</a:t>
                      </a:r>
                      <a:r>
                        <a:rPr lang="sv-SE" sz="1800" baseline="0" dirty="0"/>
                        <a:t> from Kim </a:t>
                      </a:r>
                      <a:r>
                        <a:rPr lang="sv-SE" sz="1800" baseline="0" dirty="0" err="1"/>
                        <a:t>Lefmann</a:t>
                      </a:r>
                      <a:endParaRPr lang="sv-SE" sz="1800" baseline="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baseline="0" dirty="0"/>
                        <a:t>”</a:t>
                      </a:r>
                      <a:r>
                        <a:rPr lang="sv-SE" sz="1800" baseline="0" dirty="0" err="1"/>
                        <a:t>mslice-light</a:t>
                      </a:r>
                      <a:r>
                        <a:rPr lang="sv-SE" sz="1800" baseline="0" dirty="0"/>
                        <a:t>” </a:t>
                      </a:r>
                      <a:r>
                        <a:rPr lang="sv-SE" sz="1800" baseline="0" dirty="0" err="1"/>
                        <a:t>oriented</a:t>
                      </a:r>
                      <a:r>
                        <a:rPr lang="sv-SE" sz="1800" baseline="0" dirty="0"/>
                        <a:t> monitor </a:t>
                      </a:r>
                      <a:r>
                        <a:rPr lang="sv-SE" sz="1800" baseline="0" dirty="0" err="1"/>
                        <a:t>component</a:t>
                      </a:r>
                      <a:r>
                        <a:rPr lang="sv-SE" sz="1800" baseline="0" dirty="0"/>
                        <a:t>, </a:t>
                      </a:r>
                      <a:r>
                        <a:rPr lang="sv-SE" sz="1800" baseline="0" dirty="0" err="1"/>
                        <a:t>visualising</a:t>
                      </a:r>
                      <a:r>
                        <a:rPr lang="sv-SE" sz="1800" baseline="0" dirty="0"/>
                        <a:t> S(</a:t>
                      </a:r>
                      <a:r>
                        <a:rPr lang="sv-SE" sz="1800" baseline="0" dirty="0" err="1"/>
                        <a:t>q,w</a:t>
                      </a:r>
                      <a:r>
                        <a:rPr lang="sv-SE" sz="1800" baseline="0" dirty="0"/>
                        <a:t>) on a 2D </a:t>
                      </a:r>
                      <a:r>
                        <a:rPr lang="sv-SE" sz="1800" i="1" baseline="0" dirty="0"/>
                        <a:t>q</a:t>
                      </a:r>
                      <a:r>
                        <a:rPr lang="sv-SE" sz="1800" baseline="0" dirty="0"/>
                        <a:t> ⨉ </a:t>
                      </a:r>
                      <a:r>
                        <a:rPr lang="sv-SE" sz="1800" i="1" baseline="0" dirty="0"/>
                        <a:t>E</a:t>
                      </a:r>
                      <a:r>
                        <a:rPr lang="sv-SE" sz="1800" baseline="0" dirty="0"/>
                        <a:t> </a:t>
                      </a:r>
                      <a:r>
                        <a:rPr lang="sv-SE" sz="1800" baseline="0" dirty="0" err="1"/>
                        <a:t>grid</a:t>
                      </a:r>
                      <a:endParaRPr lang="sv-SE" sz="1800" baseline="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baseline="0" dirty="0" err="1"/>
                        <a:t>Updated</a:t>
                      </a:r>
                      <a:r>
                        <a:rPr lang="sv-SE" sz="1800" baseline="0" dirty="0"/>
                        <a:t> Union </a:t>
                      </a:r>
                      <a:r>
                        <a:rPr lang="sv-SE" sz="1800" baseline="0" dirty="0" err="1"/>
                        <a:t>components</a:t>
                      </a:r>
                      <a:r>
                        <a:rPr lang="sv-SE" sz="1800" baseline="0" dirty="0"/>
                        <a:t> from Mads B.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baseline="0" dirty="0" err="1"/>
                        <a:t>Prototype</a:t>
                      </a:r>
                      <a:r>
                        <a:rPr lang="sv-SE" sz="1800" baseline="0" dirty="0"/>
                        <a:t> for </a:t>
                      </a:r>
                      <a:r>
                        <a:rPr lang="sv-SE" sz="1800" baseline="0" dirty="0" err="1"/>
                        <a:t>visualising</a:t>
                      </a:r>
                      <a:r>
                        <a:rPr lang="sv-SE" sz="1800" baseline="0" dirty="0"/>
                        <a:t> ESS </a:t>
                      </a:r>
                      <a:r>
                        <a:rPr lang="sv-SE" sz="1800" baseline="0" dirty="0" err="1"/>
                        <a:t>engineering-model</a:t>
                      </a:r>
                      <a:r>
                        <a:rPr lang="sv-SE" sz="1800" baseline="0" dirty="0"/>
                        <a:t> </a:t>
                      </a:r>
                      <a:r>
                        <a:rPr lang="sv-SE" sz="1800" baseline="0" dirty="0" err="1"/>
                        <a:t>of</a:t>
                      </a:r>
                      <a:r>
                        <a:rPr lang="sv-SE" sz="1800" baseline="0" dirty="0"/>
                        <a:t> instrument in </a:t>
                      </a:r>
                      <a:r>
                        <a:rPr lang="sv-SE" sz="1800" baseline="0" dirty="0" err="1"/>
                        <a:t>McStas</a:t>
                      </a:r>
                      <a:endParaRPr lang="sv-SE" sz="1800" baseline="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Basic </a:t>
                      </a:r>
                      <a:r>
                        <a:rPr lang="sv-SE" sz="1800" dirty="0" err="1"/>
                        <a:t>needs</a:t>
                      </a:r>
                      <a:r>
                        <a:rPr lang="sv-SE" sz="1800" baseline="0" dirty="0"/>
                        <a:t> for GPU support </a:t>
                      </a:r>
                      <a:r>
                        <a:rPr lang="sv-SE" sz="1800" baseline="0" dirty="0" err="1"/>
                        <a:t>identified</a:t>
                      </a:r>
                      <a:r>
                        <a:rPr lang="sv-SE" sz="1800" baseline="0" dirty="0"/>
                        <a:t> </a:t>
                      </a:r>
                      <a:r>
                        <a:rPr lang="sv-SE" sz="1800" baseline="0" dirty="0" err="1"/>
                        <a:t>after</a:t>
                      </a:r>
                      <a:r>
                        <a:rPr lang="sv-SE" sz="1800" baseline="0" dirty="0"/>
                        <a:t> Dresden </a:t>
                      </a:r>
                      <a:r>
                        <a:rPr lang="sv-SE" sz="1800" baseline="0" dirty="0" err="1"/>
                        <a:t>hackathon</a:t>
                      </a:r>
                      <a:endParaRPr lang="sv-SE" sz="1800" baseline="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Modernised</a:t>
                      </a:r>
                      <a:r>
                        <a:rPr lang="sv-SE" sz="1800" baseline="0" dirty="0"/>
                        <a:t> </a:t>
                      </a:r>
                      <a:r>
                        <a:rPr lang="sv-SE" sz="1800" baseline="0" dirty="0" err="1"/>
                        <a:t>code</a:t>
                      </a:r>
                      <a:r>
                        <a:rPr lang="sv-SE" sz="1800" baseline="0" dirty="0"/>
                        <a:t>-generation </a:t>
                      </a:r>
                      <a:r>
                        <a:rPr lang="sv-SE" sz="1800" baseline="0" dirty="0" err="1"/>
                        <a:t>mechanism</a:t>
                      </a:r>
                      <a:r>
                        <a:rPr lang="sv-SE" sz="1800" baseline="0" dirty="0"/>
                        <a:t> (in preparation for </a:t>
                      </a:r>
                      <a:r>
                        <a:rPr lang="sv-SE" sz="1800" baseline="0" dirty="0" err="1"/>
                        <a:t>McStas</a:t>
                      </a:r>
                      <a:r>
                        <a:rPr lang="sv-SE" sz="1800" baseline="0" dirty="0"/>
                        <a:t> 3.0)</a:t>
                      </a:r>
                    </a:p>
                    <a:p>
                      <a:pPr marL="285750" marR="0" indent="-28575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800" dirty="0" err="1"/>
                        <a:t>Bugfixes</a:t>
                      </a:r>
                      <a:r>
                        <a:rPr lang="sv-SE" sz="1800" baseline="0" dirty="0"/>
                        <a:t> and </a:t>
                      </a:r>
                      <a:r>
                        <a:rPr lang="sv-SE" sz="1800" baseline="0" dirty="0" err="1"/>
                        <a:t>improvements</a:t>
                      </a:r>
                      <a:r>
                        <a:rPr lang="sv-SE" sz="1800" baseline="0" dirty="0"/>
                        <a:t> to </a:t>
                      </a:r>
                      <a:r>
                        <a:rPr lang="sv-SE" sz="1800" baseline="0" dirty="0" err="1"/>
                        <a:t>Python</a:t>
                      </a:r>
                      <a:r>
                        <a:rPr lang="sv-SE" sz="1800" baseline="0" dirty="0"/>
                        <a:t> </a:t>
                      </a:r>
                      <a:r>
                        <a:rPr lang="sv-SE" sz="1800" baseline="0" dirty="0" err="1"/>
                        <a:t>layer</a:t>
                      </a:r>
                      <a:endParaRPr lang="sv-SE" sz="1800" baseline="0" dirty="0"/>
                    </a:p>
                    <a:p>
                      <a:pPr marL="285750" marR="0" indent="-28575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800" baseline="0" dirty="0"/>
                        <a:t>Simulations </a:t>
                      </a:r>
                      <a:r>
                        <a:rPr lang="sv-SE" sz="1800" baseline="0" dirty="0" err="1"/>
                        <a:t>of</a:t>
                      </a:r>
                      <a:r>
                        <a:rPr lang="sv-SE" sz="1800" baseline="0" dirty="0"/>
                        <a:t> V20 Test </a:t>
                      </a:r>
                      <a:r>
                        <a:rPr lang="sv-SE" sz="1800" baseline="0" dirty="0" err="1"/>
                        <a:t>Beamline</a:t>
                      </a:r>
                      <a:endParaRPr lang="sv-SE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implementation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NeXus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Geometry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format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No IDF instruments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comparable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Significant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improvements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instrument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visualisation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speeds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across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framework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kafka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histogram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listening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broadcasting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Hardware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compiled</a:t>
                      </a:r>
                      <a:endParaRPr lang="sv-S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Workspace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2.0 design and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prototype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developed</a:t>
                      </a:r>
                      <a:endParaRPr lang="sv-S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Z-order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prototype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faster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sparse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MD data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endParaRPr lang="sv-S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hires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DMSC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support for V20 Test </a:t>
                      </a:r>
                      <a:r>
                        <a:rPr lang="sv-SE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Beamline</a:t>
                      </a: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v-S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1458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E0970-7BBB-E14F-AABD-320F6101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4BFA85-5E3A-8A4A-9633-471B0AAD9CED}"/>
              </a:ext>
            </a:extLst>
          </p:cNvPr>
          <p:cNvCxnSpPr>
            <a:cxnSpLocks/>
          </p:cNvCxnSpPr>
          <p:nvPr/>
        </p:nvCxnSpPr>
        <p:spPr>
          <a:xfrm flipV="1">
            <a:off x="3563888" y="6433443"/>
            <a:ext cx="1296144" cy="105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2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3C82-2244-8143-A720-CC6463F7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Progress </a:t>
            </a:r>
            <a:r>
              <a:rPr lang="sv-SE" dirty="0" err="1"/>
              <a:t>analysis</a:t>
            </a:r>
            <a:r>
              <a:rPr lang="sv-SE" dirty="0"/>
              <a:t> – </a:t>
            </a:r>
            <a:r>
              <a:rPr lang="sv-SE" dirty="0" err="1"/>
              <a:t>Imaging</a:t>
            </a:r>
            <a:r>
              <a:rPr lang="sv-SE" dirty="0"/>
              <a:t> &amp; </a:t>
            </a:r>
            <a:r>
              <a:rPr lang="sv-SE" dirty="0" err="1"/>
              <a:t>Engineering</a:t>
            </a:r>
            <a:r>
              <a:rPr lang="sv-S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41BFF-E7FC-B54B-A6DF-6D91F834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90EBA5-AF84-F04E-BB32-E94A8FFF7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03959"/>
              </p:ext>
            </p:extLst>
          </p:nvPr>
        </p:nvGraphicFramePr>
        <p:xfrm>
          <a:off x="0" y="1417638"/>
          <a:ext cx="9144000" cy="5440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6176">
                  <a:extLst>
                    <a:ext uri="{9D8B030D-6E8A-4147-A177-3AD203B41FA5}">
                      <a16:colId xmlns:a16="http://schemas.microsoft.com/office/drawing/2014/main" val="1265235640"/>
                    </a:ext>
                  </a:extLst>
                </a:gridCol>
                <a:gridCol w="2987824">
                  <a:extLst>
                    <a:ext uri="{9D8B030D-6E8A-4147-A177-3AD203B41FA5}">
                      <a16:colId xmlns:a16="http://schemas.microsoft.com/office/drawing/2014/main" val="1711954490"/>
                    </a:ext>
                  </a:extLst>
                </a:gridCol>
              </a:tblGrid>
              <a:tr h="39127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sv-SE" sz="1800" b="1" dirty="0"/>
                        <a:t>NI software (</a:t>
                      </a:r>
                      <a:r>
                        <a:rPr lang="sv-SE" sz="1800" b="1" dirty="0" err="1"/>
                        <a:t>MuhRec</a:t>
                      </a:r>
                      <a:r>
                        <a:rPr lang="sv-SE" sz="1800" b="1" dirty="0"/>
                        <a:t>, </a:t>
                      </a:r>
                      <a:r>
                        <a:rPr lang="sv-SE" sz="1800" b="1" dirty="0" err="1"/>
                        <a:t>KipTool</a:t>
                      </a:r>
                      <a:r>
                        <a:rPr lang="sv-SE" sz="1800" b="1" dirty="0"/>
                        <a:t>, </a:t>
                      </a:r>
                      <a:r>
                        <a:rPr lang="sv-SE" sz="1800" b="1" dirty="0" err="1"/>
                        <a:t>Nitools</a:t>
                      </a:r>
                      <a:r>
                        <a:rPr lang="sv-SE" sz="1800" b="1" dirty="0"/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sv-SE" sz="1800" b="1" dirty="0"/>
                        <a:t>Eng. </a:t>
                      </a:r>
                      <a:r>
                        <a:rPr lang="sv-SE" sz="1800" b="1" dirty="0" err="1"/>
                        <a:t>Diffraction</a:t>
                      </a:r>
                      <a:endParaRPr lang="sv-SE" sz="1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7730287"/>
                  </a:ext>
                </a:extLst>
              </a:tr>
              <a:tr h="437372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800" i="1" dirty="0" err="1"/>
                        <a:t>More</a:t>
                      </a:r>
                      <a:r>
                        <a:rPr lang="sv-SE" sz="1800" i="1" dirty="0"/>
                        <a:t> </a:t>
                      </a:r>
                      <a:r>
                        <a:rPr lang="sv-SE" sz="1800" i="1" dirty="0" err="1"/>
                        <a:t>traction</a:t>
                      </a:r>
                      <a:r>
                        <a:rPr lang="sv-SE" sz="1800" i="1" dirty="0"/>
                        <a:t> in </a:t>
                      </a:r>
                      <a:r>
                        <a:rPr lang="sv-SE" sz="1800" i="1" dirty="0" err="1"/>
                        <a:t>community</a:t>
                      </a:r>
                      <a:r>
                        <a:rPr lang="sv-SE" sz="1800" i="1" dirty="0"/>
                        <a:t>.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MuhRec</a:t>
                      </a:r>
                      <a:r>
                        <a:rPr lang="sv-SE" sz="1800" dirty="0"/>
                        <a:t> version </a:t>
                      </a:r>
                      <a:r>
                        <a:rPr lang="sv-SE" sz="1800" dirty="0" err="1"/>
                        <a:t>with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improved</a:t>
                      </a:r>
                      <a:r>
                        <a:rPr lang="sv-SE" sz="1800" dirty="0"/>
                        <a:t> UX </a:t>
                      </a:r>
                      <a:r>
                        <a:rPr lang="sv-SE" sz="1800" dirty="0" err="1"/>
                        <a:t>released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MuhRec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demonstrated</a:t>
                      </a:r>
                      <a:r>
                        <a:rPr lang="sv-SE" sz="1800" dirty="0"/>
                        <a:t> at WCNR-18 (40-50 </a:t>
                      </a:r>
                      <a:r>
                        <a:rPr lang="sv-SE" sz="1800" dirty="0" err="1"/>
                        <a:t>participants</a:t>
                      </a:r>
                      <a:r>
                        <a:rPr lang="sv-SE" sz="1800" dirty="0"/>
                        <a:t>)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Seems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likely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that</a:t>
                      </a:r>
                      <a:r>
                        <a:rPr lang="sv-SE" sz="1800" dirty="0"/>
                        <a:t> J-PARC </a:t>
                      </a:r>
                      <a:r>
                        <a:rPr lang="sv-SE" sz="1800" dirty="0" err="1"/>
                        <a:t>code</a:t>
                      </a:r>
                      <a:r>
                        <a:rPr lang="sv-SE" sz="1800" dirty="0"/>
                        <a:t> for </a:t>
                      </a:r>
                      <a:r>
                        <a:rPr lang="sv-SE" sz="1800" dirty="0" err="1"/>
                        <a:t>Bragg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edge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analysis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will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become</a:t>
                      </a:r>
                      <a:r>
                        <a:rPr lang="sv-SE" sz="1800" dirty="0"/>
                        <a:t> part </a:t>
                      </a:r>
                      <a:r>
                        <a:rPr lang="sv-SE" sz="1800" dirty="0" err="1"/>
                        <a:t>of</a:t>
                      </a:r>
                      <a:r>
                        <a:rPr lang="sv-SE" sz="1800" dirty="0"/>
                        <a:t> NI </a:t>
                      </a:r>
                      <a:r>
                        <a:rPr lang="sv-SE" sz="1800" dirty="0" err="1"/>
                        <a:t>suite</a:t>
                      </a:r>
                      <a:r>
                        <a:rPr lang="sv-SE" sz="1800" dirty="0"/>
                        <a:t> on </a:t>
                      </a:r>
                      <a:r>
                        <a:rPr lang="sv-SE" sz="1800" dirty="0" err="1"/>
                        <a:t>github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Started</a:t>
                      </a:r>
                      <a:r>
                        <a:rPr lang="sv-SE" sz="1800" dirty="0"/>
                        <a:t> to </a:t>
                      </a:r>
                      <a:r>
                        <a:rPr lang="sv-SE" sz="1800" dirty="0" err="1"/>
                        <a:t>consider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Python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bindings</a:t>
                      </a:r>
                      <a:r>
                        <a:rPr lang="sv-SE" sz="1800" dirty="0"/>
                        <a:t> / interface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Steering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committee</a:t>
                      </a:r>
                      <a:r>
                        <a:rPr lang="sv-SE" sz="1800" dirty="0"/>
                        <a:t> meetings and </a:t>
                      </a:r>
                      <a:r>
                        <a:rPr lang="sv-SE" sz="1800" dirty="0" err="1"/>
                        <a:t>rolling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roadmap</a:t>
                      </a:r>
                      <a:r>
                        <a:rPr lang="sv-SE" sz="1800" dirty="0"/>
                        <a:t> in </a:t>
                      </a:r>
                      <a:r>
                        <a:rPr lang="sv-SE" sz="1800"/>
                        <a:t>place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Better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understanding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of</a:t>
                      </a:r>
                      <a:r>
                        <a:rPr lang="sv-SE" sz="1800" dirty="0"/>
                        <a:t> hardware </a:t>
                      </a:r>
                      <a:r>
                        <a:rPr lang="sv-SE" sz="1800" dirty="0" err="1"/>
                        <a:t>requirements</a:t>
                      </a:r>
                      <a:r>
                        <a:rPr lang="sv-SE" sz="1800" dirty="0"/>
                        <a:t> and UX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Convergence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of</a:t>
                      </a:r>
                      <a:r>
                        <a:rPr lang="sv-SE" sz="1800" dirty="0"/>
                        <a:t> DMSC and ODIN </a:t>
                      </a:r>
                      <a:r>
                        <a:rPr lang="sv-SE" sz="1800" dirty="0" err="1"/>
                        <a:t>team’s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understanding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Better</a:t>
                      </a:r>
                      <a:r>
                        <a:rPr lang="sv-SE" sz="1800" dirty="0"/>
                        <a:t> test </a:t>
                      </a:r>
                      <a:r>
                        <a:rPr lang="sv-SE" sz="1800" dirty="0" err="1"/>
                        <a:t>coverage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Full support for </a:t>
                      </a:r>
                      <a:r>
                        <a:rPr lang="sv-SE" sz="1800" dirty="0" err="1"/>
                        <a:t>NeXUS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Scattering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correction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implemented</a:t>
                      </a:r>
                      <a:endParaRPr lang="sv-SE" sz="1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800" i="1" dirty="0"/>
                        <a:t>Starts to </a:t>
                      </a:r>
                      <a:r>
                        <a:rPr lang="sv-SE" sz="1800" i="1" dirty="0" err="1"/>
                        <a:t>see</a:t>
                      </a:r>
                      <a:r>
                        <a:rPr lang="sv-SE" sz="1800" i="1" dirty="0"/>
                        <a:t> </a:t>
                      </a:r>
                      <a:r>
                        <a:rPr lang="sv-SE" sz="1800" i="1" dirty="0" err="1"/>
                        <a:t>way</a:t>
                      </a:r>
                      <a:r>
                        <a:rPr lang="sv-SE" sz="1800" i="1" dirty="0"/>
                        <a:t> forward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Fruitful</a:t>
                      </a:r>
                      <a:r>
                        <a:rPr lang="sv-SE" sz="1800" dirty="0"/>
                        <a:t> workshop at DMSC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Most </a:t>
                      </a:r>
                      <a:r>
                        <a:rPr lang="sv-SE" sz="1800" dirty="0" err="1"/>
                        <a:t>noticeably</a:t>
                      </a:r>
                      <a:r>
                        <a:rPr lang="sv-SE" sz="1800" dirty="0"/>
                        <a:t>, MAUD got </a:t>
                      </a:r>
                      <a:r>
                        <a:rPr lang="sv-SE" sz="1800" dirty="0" err="1"/>
                        <a:t>funding</a:t>
                      </a:r>
                      <a:r>
                        <a:rPr lang="sv-SE" sz="1800" dirty="0"/>
                        <a:t>:</a:t>
                      </a:r>
                    </a:p>
                    <a:p>
                      <a:pPr marL="742950" lvl="1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Java -&gt; C++</a:t>
                      </a:r>
                    </a:p>
                    <a:p>
                      <a:pPr marL="742950" lvl="1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Will </a:t>
                      </a:r>
                      <a:r>
                        <a:rPr lang="sv-SE" sz="1800" dirty="0" err="1"/>
                        <a:t>use</a:t>
                      </a:r>
                      <a:r>
                        <a:rPr lang="sv-SE" sz="1800" dirty="0"/>
                        <a:t> CCTBX </a:t>
                      </a:r>
                      <a:r>
                        <a:rPr lang="sv-SE" sz="1800" dirty="0" err="1"/>
                        <a:t>library</a:t>
                      </a:r>
                      <a:endParaRPr lang="sv-SE" sz="1800" dirty="0"/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Tamas Ungar </a:t>
                      </a:r>
                      <a:r>
                        <a:rPr lang="sv-SE" sz="1800" dirty="0" err="1"/>
                        <a:t>very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interested</a:t>
                      </a:r>
                      <a:r>
                        <a:rPr lang="sv-SE" sz="1800" dirty="0"/>
                        <a:t> in </a:t>
                      </a:r>
                      <a:r>
                        <a:rPr lang="sv-SE" sz="1800" dirty="0" err="1"/>
                        <a:t>collaborating</a:t>
                      </a:r>
                      <a:endParaRPr lang="sv-SE" sz="1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2521194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Instrument team is going for </a:t>
                      </a:r>
                      <a:r>
                        <a:rPr lang="sv-SE" sz="1800" dirty="0" err="1"/>
                        <a:t>latest</a:t>
                      </a:r>
                      <a:r>
                        <a:rPr lang="sv-SE" sz="1800" dirty="0"/>
                        <a:t> (still to be </a:t>
                      </a:r>
                      <a:r>
                        <a:rPr lang="sv-SE" sz="1800" dirty="0" err="1"/>
                        <a:t>developed</a:t>
                      </a:r>
                      <a:r>
                        <a:rPr lang="sv-SE" sz="1800" dirty="0"/>
                        <a:t>) </a:t>
                      </a:r>
                      <a:r>
                        <a:rPr lang="sv-SE" sz="1800" dirty="0" err="1"/>
                        <a:t>detector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technology</a:t>
                      </a:r>
                      <a:endParaRPr lang="sv-SE" sz="1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Need</a:t>
                      </a:r>
                      <a:r>
                        <a:rPr lang="sv-SE" sz="1800" dirty="0"/>
                        <a:t> to setup </a:t>
                      </a:r>
                      <a:r>
                        <a:rPr lang="sv-SE" sz="1800" dirty="0" err="1"/>
                        <a:t>collaboration</a:t>
                      </a:r>
                      <a:endParaRPr lang="sv-SE" sz="1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932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026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9029-3139-B64D-AC79-E6D38E955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Progress </a:t>
            </a:r>
            <a:r>
              <a:rPr lang="sv-SE" dirty="0" err="1"/>
              <a:t>analysis</a:t>
            </a:r>
            <a:r>
              <a:rPr lang="sv-SE" dirty="0"/>
              <a:t> – </a:t>
            </a:r>
            <a:r>
              <a:rPr lang="sv-SE" dirty="0" err="1"/>
              <a:t>Large-scale</a:t>
            </a:r>
            <a:r>
              <a:rPr lang="sv-SE" dirty="0"/>
              <a:t> </a:t>
            </a:r>
            <a:r>
              <a:rPr lang="sv-SE" dirty="0" err="1"/>
              <a:t>structures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007BE-39E6-5F4F-A401-E6EFAAD2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4E71B6-4A8C-F447-8EE7-6D3C81BB60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417638"/>
          <a:ext cx="9142826" cy="5395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413">
                  <a:extLst>
                    <a:ext uri="{9D8B030D-6E8A-4147-A177-3AD203B41FA5}">
                      <a16:colId xmlns:a16="http://schemas.microsoft.com/office/drawing/2014/main" val="2345698699"/>
                    </a:ext>
                  </a:extLst>
                </a:gridCol>
                <a:gridCol w="4571413">
                  <a:extLst>
                    <a:ext uri="{9D8B030D-6E8A-4147-A177-3AD203B41FA5}">
                      <a16:colId xmlns:a16="http://schemas.microsoft.com/office/drawing/2014/main" val="557808798"/>
                    </a:ext>
                  </a:extLst>
                </a:gridCol>
              </a:tblGrid>
              <a:tr h="44709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sv-SE" sz="1800" b="1" dirty="0" err="1"/>
                        <a:t>SasView</a:t>
                      </a:r>
                      <a:endParaRPr lang="sv-SE" sz="1800" b="1" dirty="0"/>
                    </a:p>
                  </a:txBody>
                  <a:tcPr marL="96428" marR="96428" marT="48214" marB="48214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sv-SE" sz="1800" b="1" dirty="0" err="1"/>
                        <a:t>BornAgain</a:t>
                      </a:r>
                      <a:endParaRPr lang="sv-SE" sz="1800" b="1" dirty="0"/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7730287"/>
                  </a:ext>
                </a:extLst>
              </a:tr>
              <a:tr h="2677403">
                <a:tc rowSpan="2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800" i="1" dirty="0"/>
                        <a:t>Close to be ready for SOUP, </a:t>
                      </a:r>
                      <a:r>
                        <a:rPr lang="sv-SE" sz="1800" i="1" dirty="0" err="1"/>
                        <a:t>although</a:t>
                      </a:r>
                      <a:r>
                        <a:rPr lang="sv-SE" sz="1800" i="1" dirty="0"/>
                        <a:t> </a:t>
                      </a:r>
                      <a:r>
                        <a:rPr lang="sv-SE" sz="1800" i="1" dirty="0" err="1"/>
                        <a:t>delayed</a:t>
                      </a:r>
                      <a:endParaRPr lang="sv-SE" sz="1800" i="1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Final </a:t>
                      </a:r>
                      <a:r>
                        <a:rPr lang="sv-SE" sz="1800" dirty="0" err="1"/>
                        <a:t>details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implemented</a:t>
                      </a:r>
                      <a:r>
                        <a:rPr lang="sv-SE" sz="1800" dirty="0"/>
                        <a:t>.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New version 5 </a:t>
                      </a:r>
                      <a:r>
                        <a:rPr lang="sv-SE" sz="1800" dirty="0" err="1"/>
                        <a:t>introduced</a:t>
                      </a:r>
                      <a:r>
                        <a:rPr lang="sv-SE" sz="1800" dirty="0"/>
                        <a:t> to and </a:t>
                      </a:r>
                      <a:r>
                        <a:rPr lang="sv-SE" sz="1800" dirty="0" err="1"/>
                        <a:t>evaluated</a:t>
                      </a:r>
                      <a:r>
                        <a:rPr lang="sv-SE" sz="1800" dirty="0"/>
                        <a:t> by </a:t>
                      </a:r>
                      <a:r>
                        <a:rPr lang="sv-SE" sz="1800" dirty="0" err="1"/>
                        <a:t>other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developers</a:t>
                      </a:r>
                      <a:r>
                        <a:rPr lang="sv-SE" sz="1800" dirty="0"/>
                        <a:t> at </a:t>
                      </a:r>
                      <a:r>
                        <a:rPr lang="sv-SE" sz="1800" dirty="0" err="1"/>
                        <a:t>code</a:t>
                      </a:r>
                      <a:r>
                        <a:rPr lang="sv-SE" sz="1800" dirty="0"/>
                        <a:t> camp</a:t>
                      </a:r>
                    </a:p>
                    <a:p>
                      <a:pPr marL="742950" lvl="1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Serious</a:t>
                      </a:r>
                      <a:r>
                        <a:rPr lang="sv-SE" sz="1800" dirty="0"/>
                        <a:t> QA, </a:t>
                      </a:r>
                      <a:r>
                        <a:rPr lang="sv-SE" sz="1800" dirty="0" err="1"/>
                        <a:t>many</a:t>
                      </a:r>
                      <a:r>
                        <a:rPr lang="sv-SE" sz="1800" dirty="0"/>
                        <a:t> GUI </a:t>
                      </a:r>
                      <a:r>
                        <a:rPr lang="sv-SE" sz="1800" dirty="0" err="1"/>
                        <a:t>bugs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revealed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New </a:t>
                      </a:r>
                      <a:r>
                        <a:rPr lang="sv-SE" sz="1800" dirty="0" err="1"/>
                        <a:t>developer</a:t>
                      </a:r>
                      <a:r>
                        <a:rPr lang="sv-SE" sz="1800" dirty="0"/>
                        <a:t> at ISIS has </a:t>
                      </a:r>
                      <a:r>
                        <a:rPr lang="sv-SE" sz="1800" dirty="0" err="1"/>
                        <a:t>contributed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significantly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Alpha</a:t>
                      </a:r>
                      <a:r>
                        <a:rPr lang="sv-SE" sz="1800" dirty="0"/>
                        <a:t>-version </a:t>
                      </a:r>
                      <a:r>
                        <a:rPr lang="sv-SE" sz="1800" dirty="0" err="1"/>
                        <a:t>will</a:t>
                      </a:r>
                      <a:r>
                        <a:rPr lang="sv-SE" sz="1800" dirty="0"/>
                        <a:t> be </a:t>
                      </a:r>
                      <a:r>
                        <a:rPr lang="sv-SE" sz="1800" dirty="0" err="1"/>
                        <a:t>presented</a:t>
                      </a:r>
                      <a:r>
                        <a:rPr lang="sv-SE" sz="1800" dirty="0"/>
                        <a:t> at SAS2018 </a:t>
                      </a:r>
                      <a:r>
                        <a:rPr lang="sv-SE" sz="1800" dirty="0" err="1"/>
                        <a:t>with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more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than</a:t>
                      </a:r>
                      <a:r>
                        <a:rPr lang="sv-SE" sz="1800" dirty="0"/>
                        <a:t> 75 persons </a:t>
                      </a:r>
                      <a:r>
                        <a:rPr lang="sv-SE" sz="1800" dirty="0" err="1"/>
                        <a:t>participating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Tutorials</a:t>
                      </a:r>
                      <a:r>
                        <a:rPr lang="sv-SE" sz="1800" dirty="0"/>
                        <a:t> at summer </a:t>
                      </a:r>
                      <a:r>
                        <a:rPr lang="sv-SE" sz="1800" dirty="0" err="1"/>
                        <a:t>schools</a:t>
                      </a:r>
                      <a:endParaRPr lang="sv-SE" sz="1800" dirty="0"/>
                    </a:p>
                  </a:txBody>
                  <a:tcPr marL="96428" marR="96428" marT="48214" marB="48214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800" i="1" dirty="0" err="1"/>
                        <a:t>Extended</a:t>
                      </a:r>
                      <a:r>
                        <a:rPr lang="sv-SE" sz="1800" i="1" dirty="0"/>
                        <a:t> to </a:t>
                      </a:r>
                      <a:r>
                        <a:rPr lang="sv-SE" sz="1800" i="1" dirty="0" err="1"/>
                        <a:t>specular</a:t>
                      </a:r>
                      <a:r>
                        <a:rPr lang="sv-SE" sz="1800" i="1" dirty="0"/>
                        <a:t> </a:t>
                      </a:r>
                      <a:r>
                        <a:rPr lang="sv-SE" sz="1800" i="1" dirty="0" err="1"/>
                        <a:t>reflectometry</a:t>
                      </a:r>
                      <a:endParaRPr lang="sv-SE" sz="1800" i="1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Specular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reflectometry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implemented</a:t>
                      </a:r>
                      <a:r>
                        <a:rPr lang="sv-SE" sz="1800" dirty="0"/>
                        <a:t> and ready for </a:t>
                      </a:r>
                      <a:r>
                        <a:rPr lang="sv-SE" sz="1800" dirty="0" err="1"/>
                        <a:t>testing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Better</a:t>
                      </a:r>
                      <a:r>
                        <a:rPr lang="sv-SE" sz="1800" dirty="0"/>
                        <a:t> integration </a:t>
                      </a:r>
                      <a:r>
                        <a:rPr lang="sv-SE" sz="1800" dirty="0" err="1"/>
                        <a:t>between</a:t>
                      </a:r>
                      <a:r>
                        <a:rPr lang="sv-SE" sz="1800" dirty="0"/>
                        <a:t> ESS and MLZ. Wojtek </a:t>
                      </a:r>
                      <a:r>
                        <a:rPr lang="sv-SE" sz="1800" dirty="0" err="1"/>
                        <a:t>involved</a:t>
                      </a:r>
                      <a:r>
                        <a:rPr lang="sv-SE" sz="1800" dirty="0"/>
                        <a:t> in </a:t>
                      </a:r>
                      <a:r>
                        <a:rPr lang="sv-SE" sz="1800" dirty="0" err="1"/>
                        <a:t>reviewing</a:t>
                      </a:r>
                      <a:r>
                        <a:rPr lang="sv-SE" sz="1800" dirty="0"/>
                        <a:t> and </a:t>
                      </a:r>
                      <a:r>
                        <a:rPr lang="sv-SE" sz="1800" dirty="0" err="1"/>
                        <a:t>testing</a:t>
                      </a:r>
                      <a:r>
                        <a:rPr lang="sv-SE" sz="1800" dirty="0"/>
                        <a:t>.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Extra </a:t>
                      </a:r>
                      <a:r>
                        <a:rPr lang="sv-SE" sz="1800" dirty="0" err="1"/>
                        <a:t>developer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started</a:t>
                      </a:r>
                      <a:r>
                        <a:rPr lang="sv-SE" sz="1800" dirty="0"/>
                        <a:t> at MLZ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Instrument scientists (</a:t>
                      </a:r>
                      <a:r>
                        <a:rPr lang="sv-SE" sz="1800" dirty="0" err="1"/>
                        <a:t>promised</a:t>
                      </a:r>
                      <a:r>
                        <a:rPr lang="sv-SE" sz="1800" dirty="0"/>
                        <a:t> to) </a:t>
                      </a:r>
                      <a:r>
                        <a:rPr lang="sv-SE" sz="1800" dirty="0" err="1"/>
                        <a:t>engage</a:t>
                      </a:r>
                      <a:r>
                        <a:rPr lang="sv-SE" sz="1800" dirty="0"/>
                        <a:t> / test</a:t>
                      </a:r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2521194"/>
                  </a:ext>
                </a:extLst>
              </a:tr>
              <a:tr h="50981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Further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improvement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of</a:t>
                      </a:r>
                      <a:r>
                        <a:rPr lang="sv-SE" sz="1800" dirty="0"/>
                        <a:t> MLZ and ESS </a:t>
                      </a:r>
                      <a:r>
                        <a:rPr lang="sv-SE" sz="1800" dirty="0" err="1"/>
                        <a:t>coordination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Small </a:t>
                      </a:r>
                      <a:r>
                        <a:rPr lang="sv-SE" sz="1800" dirty="0" err="1"/>
                        <a:t>developer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community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Alternative </a:t>
                      </a:r>
                      <a:r>
                        <a:rPr lang="sv-SE" sz="1800" dirty="0" err="1"/>
                        <a:t>Python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reflectometry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codes</a:t>
                      </a:r>
                      <a:r>
                        <a:rPr lang="sv-SE" sz="1800" dirty="0"/>
                        <a:t> on </a:t>
                      </a:r>
                      <a:r>
                        <a:rPr lang="sv-SE" sz="1800" dirty="0" err="1"/>
                        <a:t>their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way</a:t>
                      </a:r>
                      <a:r>
                        <a:rPr lang="sv-SE" sz="1800" dirty="0"/>
                        <a:t>, </a:t>
                      </a:r>
                      <a:r>
                        <a:rPr lang="sv-SE" sz="1800" dirty="0" err="1"/>
                        <a:t>making</a:t>
                      </a:r>
                      <a:r>
                        <a:rPr lang="sv-SE" sz="1800" dirty="0"/>
                        <a:t> it </a:t>
                      </a:r>
                      <a:r>
                        <a:rPr lang="sv-SE" sz="1800" dirty="0" err="1"/>
                        <a:t>harder</a:t>
                      </a:r>
                      <a:r>
                        <a:rPr lang="sv-SE" sz="1800" dirty="0"/>
                        <a:t> to </a:t>
                      </a:r>
                      <a:r>
                        <a:rPr lang="sv-SE" sz="1800" dirty="0" err="1"/>
                        <a:t>consolidate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around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BornAgain</a:t>
                      </a:r>
                      <a:r>
                        <a:rPr lang="sv-SE" sz="1800" dirty="0"/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800" dirty="0" err="1"/>
                        <a:t>Need</a:t>
                      </a:r>
                      <a:r>
                        <a:rPr lang="sv-SE" sz="1800" dirty="0"/>
                        <a:t> to </a:t>
                      </a:r>
                      <a:r>
                        <a:rPr lang="sv-SE" sz="1800" dirty="0" err="1"/>
                        <a:t>find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additional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scope</a:t>
                      </a:r>
                      <a:r>
                        <a:rPr lang="sv-SE" sz="1800" dirty="0"/>
                        <a:t> for SCG-MLZ</a:t>
                      </a:r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0053255"/>
                  </a:ext>
                </a:extLst>
              </a:tr>
              <a:tr h="1651813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SasView</a:t>
                      </a:r>
                      <a:r>
                        <a:rPr lang="sv-SE" sz="1800" dirty="0"/>
                        <a:t> management </a:t>
                      </a:r>
                      <a:r>
                        <a:rPr lang="sv-SE" sz="1800" dirty="0" err="1"/>
                        <a:t>slow</a:t>
                      </a:r>
                      <a:r>
                        <a:rPr lang="sv-SE" sz="1800" dirty="0"/>
                        <a:t> to release, </a:t>
                      </a:r>
                      <a:r>
                        <a:rPr lang="sv-SE" sz="1800" dirty="0" err="1"/>
                        <a:t>but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some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promised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changes</a:t>
                      </a:r>
                      <a:r>
                        <a:rPr lang="sv-SE" sz="1800" dirty="0"/>
                        <a:t> for Version 5.x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SasView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developer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community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works</a:t>
                      </a:r>
                      <a:r>
                        <a:rPr lang="sv-SE" sz="1800" dirty="0"/>
                        <a:t> at different </a:t>
                      </a:r>
                      <a:r>
                        <a:rPr lang="sv-SE" sz="1800" dirty="0" err="1"/>
                        <a:t>pace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than</a:t>
                      </a:r>
                      <a:r>
                        <a:rPr lang="sv-SE" sz="1800" dirty="0"/>
                        <a:t> ESS </a:t>
                      </a:r>
                      <a:r>
                        <a:rPr lang="sv-SE" sz="1800" dirty="0" err="1"/>
                        <a:t>developers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Need</a:t>
                      </a:r>
                      <a:r>
                        <a:rPr lang="sv-SE" sz="1800" dirty="0"/>
                        <a:t> to </a:t>
                      </a:r>
                      <a:r>
                        <a:rPr lang="sv-SE" sz="1800" dirty="0" err="1"/>
                        <a:t>compile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lessons-learned</a:t>
                      </a:r>
                      <a:endParaRPr lang="sv-SE" sz="1800" dirty="0"/>
                    </a:p>
                  </a:txBody>
                  <a:tcPr marL="96428" marR="96428" marT="48214" marB="48214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sv-SE" sz="1800" dirty="0"/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932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173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F84C-08D4-AD4E-BBAC-99CCB747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Progress </a:t>
            </a:r>
            <a:r>
              <a:rPr lang="sv-SE" dirty="0" err="1"/>
              <a:t>analysis</a:t>
            </a:r>
            <a:r>
              <a:rPr lang="sv-SE" dirty="0"/>
              <a:t> - </a:t>
            </a:r>
            <a:r>
              <a:rPr lang="sv-SE" dirty="0" err="1"/>
              <a:t>Spectroscopy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B44A0-9FED-CC45-9AB2-60375190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FACA0C-E0C1-1F40-BB78-B72C61C24A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" y="1417639"/>
          <a:ext cx="9142826" cy="54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413">
                  <a:extLst>
                    <a:ext uri="{9D8B030D-6E8A-4147-A177-3AD203B41FA5}">
                      <a16:colId xmlns:a16="http://schemas.microsoft.com/office/drawing/2014/main" val="2345698699"/>
                    </a:ext>
                  </a:extLst>
                </a:gridCol>
                <a:gridCol w="4571413">
                  <a:extLst>
                    <a:ext uri="{9D8B030D-6E8A-4147-A177-3AD203B41FA5}">
                      <a16:colId xmlns:a16="http://schemas.microsoft.com/office/drawing/2014/main" val="557808798"/>
                    </a:ext>
                  </a:extLst>
                </a:gridCol>
              </a:tblGrid>
              <a:tr h="40949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sv-SE" sz="1800" b="1" dirty="0"/>
                        <a:t>QENS</a:t>
                      </a:r>
                    </a:p>
                  </a:txBody>
                  <a:tcPr marL="96428" marR="96428" marT="48214" marB="48214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sv-SE" sz="1800" b="1" dirty="0"/>
                        <a:t>INS</a:t>
                      </a:r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7730287"/>
                  </a:ext>
                </a:extLst>
              </a:tr>
              <a:tr h="318473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Slow but kind of working cross-facility effort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Collaboration between ESS / STFC ISIS / ILL</a:t>
                      </a:r>
                    </a:p>
                    <a:p>
                      <a:pPr marL="342900" marR="0" indent="-342900" algn="l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 of a universal QENS fitting model library (~10 models)</a:t>
                      </a:r>
                    </a:p>
                    <a:p>
                      <a:pPr marL="342900" marR="0" indent="-342900" algn="l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Python / Doc tests / </a:t>
                      </a:r>
                      <a:r>
                        <a:rPr kumimoji="0" lang="en-GB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Repository on </a:t>
                      </a:r>
                      <a:r>
                        <a:rPr kumimoji="0" lang="en-GB" sz="18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github</a:t>
                      </a:r>
                      <a:endParaRPr kumimoji="0" lang="en-GB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Helvetica Neue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marL="342900" marR="0" indent="-342900" algn="l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Examples in </a:t>
                      </a:r>
                      <a:r>
                        <a:rPr kumimoji="0" lang="en-GB" sz="18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Jupyter</a:t>
                      </a:r>
                      <a:r>
                        <a:rPr kumimoji="0" lang="en-GB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 notebooks using different “standard” fitting engines (</a:t>
                      </a:r>
                      <a:r>
                        <a:rPr kumimoji="0" lang="en-GB" sz="18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lmfit</a:t>
                      </a:r>
                      <a:r>
                        <a:rPr kumimoji="0" lang="en-GB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, Mantid, </a:t>
                      </a:r>
                      <a:r>
                        <a:rPr kumimoji="0" lang="en-GB" sz="18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scipy.optimize</a:t>
                      </a:r>
                      <a:r>
                        <a:rPr kumimoji="0" lang="en-GB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)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User testing in progress</a:t>
                      </a:r>
                    </a:p>
                  </a:txBody>
                  <a:tcPr marL="96428" marR="96428" marT="48214" marB="48214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800" i="1" dirty="0" err="1"/>
                        <a:t>Taking</a:t>
                      </a:r>
                      <a:r>
                        <a:rPr lang="sv-SE" sz="1800" i="1" dirty="0"/>
                        <a:t> </a:t>
                      </a:r>
                      <a:r>
                        <a:rPr lang="sv-SE" sz="1800" i="1" dirty="0" err="1"/>
                        <a:t>control</a:t>
                      </a:r>
                      <a:r>
                        <a:rPr lang="sv-SE" sz="1800" i="1" dirty="0"/>
                        <a:t> </a:t>
                      </a:r>
                      <a:r>
                        <a:rPr lang="sv-SE" sz="1800" i="1" dirty="0" err="1"/>
                        <a:t>of</a:t>
                      </a:r>
                      <a:r>
                        <a:rPr lang="sv-SE" sz="1800" i="1" dirty="0"/>
                        <a:t> spin-</a:t>
                      </a:r>
                      <a:r>
                        <a:rPr lang="sv-SE" sz="1800" i="1" dirty="0" err="1"/>
                        <a:t>dynamics</a:t>
                      </a:r>
                      <a:r>
                        <a:rPr lang="sv-SE" sz="1800" i="1" dirty="0"/>
                        <a:t> simulations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i="0" dirty="0" err="1"/>
                        <a:t>Recruited</a:t>
                      </a:r>
                      <a:r>
                        <a:rPr lang="sv-SE" sz="1800" i="0" dirty="0"/>
                        <a:t> Simon </a:t>
                      </a:r>
                      <a:r>
                        <a:rPr lang="sv-SE" sz="1800" i="0" dirty="0" err="1"/>
                        <a:t>Ward</a:t>
                      </a:r>
                      <a:r>
                        <a:rPr lang="sv-SE" sz="1800" i="0" dirty="0"/>
                        <a:t> to drive </a:t>
                      </a:r>
                      <a:r>
                        <a:rPr lang="sv-SE" sz="1800" i="0" dirty="0" err="1"/>
                        <a:t>SpinW</a:t>
                      </a:r>
                      <a:r>
                        <a:rPr lang="sv-SE" sz="1800" i="0" dirty="0"/>
                        <a:t> </a:t>
                      </a:r>
                      <a:r>
                        <a:rPr lang="sv-SE" sz="1800" i="0" dirty="0" err="1"/>
                        <a:t>development</a:t>
                      </a:r>
                      <a:endParaRPr lang="sv-SE" sz="1800" i="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i="0" dirty="0" err="1"/>
                        <a:t>Continuing</a:t>
                      </a:r>
                      <a:r>
                        <a:rPr lang="sv-SE" sz="1800" i="0" dirty="0"/>
                        <a:t> </a:t>
                      </a:r>
                      <a:r>
                        <a:rPr lang="sv-SE" sz="1800" i="0" dirty="0" err="1"/>
                        <a:t>work</a:t>
                      </a:r>
                      <a:r>
                        <a:rPr lang="sv-SE" sz="1800" i="0" dirty="0"/>
                        <a:t> on </a:t>
                      </a:r>
                      <a:r>
                        <a:rPr lang="sv-SE" sz="1800" i="0" dirty="0" err="1"/>
                        <a:t>SpinWcore</a:t>
                      </a:r>
                      <a:r>
                        <a:rPr lang="sv-SE" sz="1800" i="0" dirty="0"/>
                        <a:t> (C++) and </a:t>
                      </a:r>
                      <a:r>
                        <a:rPr lang="sv-SE" sz="1800" i="0" dirty="0" err="1"/>
                        <a:t>Python</a:t>
                      </a:r>
                      <a:r>
                        <a:rPr lang="sv-SE" sz="1800" i="0" dirty="0"/>
                        <a:t> interface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i="0" dirty="0" err="1"/>
                        <a:t>Started</a:t>
                      </a:r>
                      <a:r>
                        <a:rPr lang="sv-SE" sz="1800" i="0" dirty="0"/>
                        <a:t> to </a:t>
                      </a:r>
                      <a:r>
                        <a:rPr lang="sv-SE" sz="1800" i="0" dirty="0" err="1"/>
                        <a:t>clarify</a:t>
                      </a:r>
                      <a:r>
                        <a:rPr lang="sv-SE" sz="1800" i="0" dirty="0"/>
                        <a:t> interface </a:t>
                      </a:r>
                      <a:r>
                        <a:rPr lang="sv-SE" sz="1800" i="0" dirty="0" err="1"/>
                        <a:t>between</a:t>
                      </a:r>
                      <a:r>
                        <a:rPr lang="sv-SE" sz="1800" i="0" dirty="0"/>
                        <a:t> </a:t>
                      </a:r>
                      <a:r>
                        <a:rPr lang="sv-SE" sz="1800" i="0" dirty="0" err="1"/>
                        <a:t>Mantid</a:t>
                      </a:r>
                      <a:r>
                        <a:rPr lang="sv-SE" sz="1800" i="0" dirty="0"/>
                        <a:t> and PACE </a:t>
                      </a:r>
                      <a:r>
                        <a:rPr lang="sv-SE" sz="1800" i="0" dirty="0" err="1"/>
                        <a:t>project</a:t>
                      </a:r>
                      <a:endParaRPr lang="sv-SE" sz="1800" i="0" dirty="0"/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2521194"/>
                  </a:ext>
                </a:extLst>
              </a:tr>
              <a:tr h="1846129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Slow</a:t>
                      </a:r>
                      <a:r>
                        <a:rPr lang="sv-SE" sz="1800" dirty="0"/>
                        <a:t> progress (</a:t>
                      </a:r>
                      <a:r>
                        <a:rPr lang="sv-SE" sz="1800" dirty="0" err="1"/>
                        <a:t>nobody’s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main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priority</a:t>
                      </a:r>
                      <a:r>
                        <a:rPr lang="sv-SE" sz="1800" dirty="0"/>
                        <a:t>)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/>
                        <a:t>Slow to get feedback from users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/>
                        <a:t>Completeness of library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/>
                        <a:t>What happened to new GUI?</a:t>
                      </a:r>
                      <a:endParaRPr lang="en-GB" sz="1800" dirty="0"/>
                    </a:p>
                    <a:p>
                      <a:pPr marL="285750" lvl="2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/>
                        <a:t>Join efforts with SNS (existing “</a:t>
                      </a:r>
                      <a:r>
                        <a:rPr lang="en-GB" sz="1800" b="0" dirty="0" err="1"/>
                        <a:t>qef</a:t>
                      </a:r>
                      <a:r>
                        <a:rPr lang="en-GB" sz="1800" b="0" dirty="0"/>
                        <a:t>” library)</a:t>
                      </a:r>
                    </a:p>
                  </a:txBody>
                  <a:tcPr marL="96428" marR="96428" marT="48214" marB="48214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Get Simon W </a:t>
                      </a:r>
                      <a:r>
                        <a:rPr lang="sv-SE" sz="1800" dirty="0" err="1"/>
                        <a:t>integrated</a:t>
                      </a:r>
                      <a:r>
                        <a:rPr lang="sv-SE" sz="1800" dirty="0"/>
                        <a:t> in </a:t>
                      </a:r>
                      <a:r>
                        <a:rPr lang="sv-SE" sz="1800" dirty="0" err="1"/>
                        <a:t>group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Balance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need</a:t>
                      </a:r>
                      <a:r>
                        <a:rPr lang="sv-SE" sz="1800" dirty="0"/>
                        <a:t> for </a:t>
                      </a:r>
                      <a:r>
                        <a:rPr lang="sv-SE" sz="1800" dirty="0" err="1"/>
                        <a:t>having</a:t>
                      </a:r>
                      <a:r>
                        <a:rPr lang="sv-SE" sz="1800" dirty="0"/>
                        <a:t> a driver </a:t>
                      </a:r>
                      <a:r>
                        <a:rPr lang="sv-SE" sz="1800" dirty="0" err="1"/>
                        <a:t>versus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avoiding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single-point-of-failure</a:t>
                      </a:r>
                      <a:endParaRPr lang="sv-SE" sz="18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Start </a:t>
                      </a:r>
                      <a:r>
                        <a:rPr lang="sv-SE" sz="1800" dirty="0" err="1"/>
                        <a:t>coordinating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with</a:t>
                      </a:r>
                      <a:r>
                        <a:rPr lang="sv-SE" sz="1800" dirty="0"/>
                        <a:t> PACE </a:t>
                      </a:r>
                      <a:r>
                        <a:rPr lang="sv-SE" sz="1800" dirty="0" err="1"/>
                        <a:t>project</a:t>
                      </a:r>
                      <a:endParaRPr lang="sv-SE" sz="1800" dirty="0"/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932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042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C212-39D5-B040-A315-E39151FA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Progress </a:t>
            </a:r>
            <a:r>
              <a:rPr lang="sv-SE" dirty="0" err="1"/>
              <a:t>analysis</a:t>
            </a:r>
            <a:r>
              <a:rPr lang="sv-SE" dirty="0"/>
              <a:t> - </a:t>
            </a:r>
            <a:r>
              <a:rPr lang="sv-SE" dirty="0" err="1"/>
              <a:t>Diffraction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1EF7A-9992-4049-A519-D4F3DC98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4E1103-8B4F-6544-8DBB-058084F8CA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" y="1417639"/>
          <a:ext cx="9142826" cy="5440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7825">
                  <a:extLst>
                    <a:ext uri="{9D8B030D-6E8A-4147-A177-3AD203B41FA5}">
                      <a16:colId xmlns:a16="http://schemas.microsoft.com/office/drawing/2014/main" val="2345698699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557808798"/>
                    </a:ext>
                  </a:extLst>
                </a:gridCol>
                <a:gridCol w="2698617">
                  <a:extLst>
                    <a:ext uri="{9D8B030D-6E8A-4147-A177-3AD203B41FA5}">
                      <a16:colId xmlns:a16="http://schemas.microsoft.com/office/drawing/2014/main" val="3397553348"/>
                    </a:ext>
                  </a:extLst>
                </a:gridCol>
              </a:tblGrid>
              <a:tr h="39604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sv-SE" sz="1800" b="1" dirty="0" err="1"/>
                        <a:t>Powder</a:t>
                      </a:r>
                      <a:r>
                        <a:rPr lang="sv-SE" sz="1800" b="1" dirty="0"/>
                        <a:t> </a:t>
                      </a:r>
                      <a:r>
                        <a:rPr lang="sv-SE" sz="1800" b="1" dirty="0" err="1"/>
                        <a:t>diffraction</a:t>
                      </a:r>
                      <a:endParaRPr lang="sv-SE" sz="1800" b="1" dirty="0"/>
                    </a:p>
                  </a:txBody>
                  <a:tcPr marL="96428" marR="96428" marT="48214" marB="48214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sv-SE" sz="1800" b="1" dirty="0" err="1"/>
                        <a:t>Single</a:t>
                      </a:r>
                      <a:r>
                        <a:rPr lang="sv-SE" sz="1800" b="1" dirty="0"/>
                        <a:t> </a:t>
                      </a:r>
                      <a:r>
                        <a:rPr lang="sv-SE" sz="1800" b="1" dirty="0" err="1"/>
                        <a:t>crystal</a:t>
                      </a:r>
                      <a:r>
                        <a:rPr lang="sv-SE" sz="1800" b="1" dirty="0"/>
                        <a:t> </a:t>
                      </a:r>
                      <a:r>
                        <a:rPr lang="sv-SE" sz="1800" b="1" dirty="0" err="1"/>
                        <a:t>diffraction</a:t>
                      </a:r>
                      <a:endParaRPr lang="sv-SE" sz="1800" b="1" dirty="0"/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sv-SE" sz="1800" b="1" dirty="0" err="1"/>
                        <a:t>Engineering</a:t>
                      </a:r>
                      <a:r>
                        <a:rPr lang="sv-SE" sz="1800" b="1" dirty="0"/>
                        <a:t> </a:t>
                      </a:r>
                      <a:r>
                        <a:rPr lang="sv-SE" sz="1800" b="1" dirty="0" err="1"/>
                        <a:t>diffraction</a:t>
                      </a:r>
                      <a:endParaRPr lang="sv-SE" sz="1800" b="1" dirty="0"/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7730287"/>
                  </a:ext>
                </a:extLst>
              </a:tr>
              <a:tr h="325881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Little progress – looking for way forward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Céline visited ILL and had discussions with Juan and instrument scientists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 communication but still waiting to kick-off collaboration</a:t>
                      </a:r>
                    </a:p>
                  </a:txBody>
                  <a:tcPr marL="96428" marR="96428" marT="48214" marB="48214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800" i="1" dirty="0"/>
                        <a:t>Little progress – </a:t>
                      </a:r>
                      <a:r>
                        <a:rPr lang="sv-SE" sz="1800" i="1" dirty="0" err="1"/>
                        <a:t>looking</a:t>
                      </a:r>
                      <a:r>
                        <a:rPr lang="sv-SE" sz="1800" i="1" dirty="0"/>
                        <a:t> for </a:t>
                      </a:r>
                      <a:r>
                        <a:rPr lang="sv-SE" sz="1800" i="1" dirty="0" err="1"/>
                        <a:t>way</a:t>
                      </a:r>
                      <a:r>
                        <a:rPr lang="sv-SE" sz="1800" i="1" dirty="0"/>
                        <a:t> forward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i="0" dirty="0"/>
                        <a:t>Workshop </a:t>
                      </a:r>
                      <a:r>
                        <a:rPr lang="sv-SE" sz="1800" i="0" dirty="0" err="1"/>
                        <a:t>during</a:t>
                      </a:r>
                      <a:r>
                        <a:rPr lang="sv-SE" sz="1800" i="0" dirty="0"/>
                        <a:t> IKON 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i="0" dirty="0" err="1"/>
                        <a:t>Some</a:t>
                      </a:r>
                      <a:r>
                        <a:rPr lang="sv-SE" sz="1800" i="0" dirty="0"/>
                        <a:t> solutions </a:t>
                      </a:r>
                      <a:r>
                        <a:rPr lang="sv-SE" sz="1800" i="0" dirty="0" err="1"/>
                        <a:t>upstream</a:t>
                      </a:r>
                      <a:r>
                        <a:rPr lang="sv-SE" sz="1800" i="0" dirty="0"/>
                        <a:t>:</a:t>
                      </a:r>
                    </a:p>
                    <a:p>
                      <a:pPr marL="742950" lvl="1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i="0" dirty="0"/>
                        <a:t>CCTBX has lots </a:t>
                      </a:r>
                      <a:r>
                        <a:rPr lang="sv-SE" sz="1800" i="0" dirty="0" err="1"/>
                        <a:t>of</a:t>
                      </a:r>
                      <a:r>
                        <a:rPr lang="sv-SE" sz="1800" i="0" dirty="0"/>
                        <a:t> </a:t>
                      </a:r>
                      <a:r>
                        <a:rPr lang="sv-SE" sz="1800" i="0" dirty="0" err="1"/>
                        <a:t>traction</a:t>
                      </a:r>
                      <a:r>
                        <a:rPr lang="sv-SE" sz="1800" i="0" dirty="0"/>
                        <a:t> (MAUD, PHENIX, DIALS)</a:t>
                      </a:r>
                    </a:p>
                    <a:p>
                      <a:pPr marL="742950" lvl="1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i="0" dirty="0"/>
                        <a:t>New </a:t>
                      </a:r>
                      <a:r>
                        <a:rPr lang="sv-SE" sz="1800" i="0" dirty="0" err="1"/>
                        <a:t>algorithms</a:t>
                      </a:r>
                      <a:r>
                        <a:rPr lang="sv-SE" sz="1800" i="0" dirty="0"/>
                        <a:t> for </a:t>
                      </a:r>
                      <a:r>
                        <a:rPr lang="sv-SE" sz="1800" i="0" dirty="0" err="1"/>
                        <a:t>Mantid</a:t>
                      </a:r>
                      <a:r>
                        <a:rPr lang="sv-SE" sz="1800" i="0" dirty="0"/>
                        <a:t> </a:t>
                      </a:r>
                      <a:r>
                        <a:rPr lang="sv-SE" sz="1800" i="0" dirty="0" err="1"/>
                        <a:t>prototyped</a:t>
                      </a:r>
                      <a:r>
                        <a:rPr lang="sv-SE" sz="1800" i="0" dirty="0"/>
                        <a:t> at SNS</a:t>
                      </a:r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i="0" dirty="0" err="1"/>
                        <a:t>What</a:t>
                      </a:r>
                      <a:r>
                        <a:rPr lang="sv-SE" sz="1800" i="0" dirty="0"/>
                        <a:t> to do </a:t>
                      </a:r>
                      <a:r>
                        <a:rPr lang="sv-SE" sz="1800" i="0" dirty="0" err="1"/>
                        <a:t>downstream</a:t>
                      </a:r>
                      <a:r>
                        <a:rPr lang="sv-SE" sz="1800" i="0" dirty="0"/>
                        <a:t>?</a:t>
                      </a:r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800" i="1" dirty="0"/>
                        <a:t>Starts to </a:t>
                      </a:r>
                      <a:r>
                        <a:rPr lang="sv-SE" sz="1800" i="1" dirty="0" err="1"/>
                        <a:t>see</a:t>
                      </a:r>
                      <a:r>
                        <a:rPr lang="sv-SE" sz="1800" i="1" dirty="0"/>
                        <a:t> </a:t>
                      </a:r>
                      <a:r>
                        <a:rPr lang="sv-SE" sz="1800" i="1" dirty="0" err="1"/>
                        <a:t>way</a:t>
                      </a:r>
                      <a:r>
                        <a:rPr lang="sv-SE" sz="1800" i="1" dirty="0"/>
                        <a:t> forward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Fruitful</a:t>
                      </a:r>
                      <a:r>
                        <a:rPr lang="sv-SE" sz="1800" dirty="0"/>
                        <a:t> workshop at DMSC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Most </a:t>
                      </a:r>
                      <a:r>
                        <a:rPr lang="sv-SE" sz="1800" dirty="0" err="1"/>
                        <a:t>noticeably</a:t>
                      </a:r>
                      <a:r>
                        <a:rPr lang="sv-SE" sz="1800" dirty="0"/>
                        <a:t>, MAUD got </a:t>
                      </a:r>
                      <a:r>
                        <a:rPr lang="sv-SE" sz="1800" dirty="0" err="1"/>
                        <a:t>funding</a:t>
                      </a:r>
                      <a:r>
                        <a:rPr lang="sv-SE" sz="1800" dirty="0"/>
                        <a:t>:</a:t>
                      </a:r>
                    </a:p>
                    <a:p>
                      <a:pPr marL="742950" lvl="1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Java -&gt; C++</a:t>
                      </a:r>
                    </a:p>
                    <a:p>
                      <a:pPr marL="742950" lvl="1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CCTBX </a:t>
                      </a:r>
                      <a:r>
                        <a:rPr lang="sv-SE" sz="1800" dirty="0" err="1"/>
                        <a:t>library</a:t>
                      </a:r>
                      <a:endParaRPr lang="sv-SE" sz="1800" dirty="0"/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/>
                        <a:t>Tamas Ungar </a:t>
                      </a:r>
                      <a:r>
                        <a:rPr lang="sv-SE" sz="1800" dirty="0" err="1"/>
                        <a:t>very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interested</a:t>
                      </a:r>
                      <a:r>
                        <a:rPr lang="sv-SE" sz="1800" dirty="0"/>
                        <a:t> in </a:t>
                      </a:r>
                      <a:r>
                        <a:rPr lang="sv-SE" sz="1800" dirty="0" err="1"/>
                        <a:t>collaborating</a:t>
                      </a:r>
                      <a:endParaRPr lang="sv-SE" sz="1800" dirty="0"/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2521194"/>
                  </a:ext>
                </a:extLst>
              </a:tr>
              <a:tr h="178550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/>
                        <a:t>Need to find way forward</a:t>
                      </a:r>
                    </a:p>
                  </a:txBody>
                  <a:tcPr marL="96428" marR="96428" marT="48214" marB="48214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Need</a:t>
                      </a:r>
                      <a:r>
                        <a:rPr lang="sv-SE" sz="1800" dirty="0"/>
                        <a:t> to </a:t>
                      </a:r>
                      <a:r>
                        <a:rPr lang="sv-SE" sz="1800" dirty="0" err="1"/>
                        <a:t>decide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what</a:t>
                      </a:r>
                      <a:r>
                        <a:rPr lang="sv-SE" sz="1800" dirty="0"/>
                        <a:t> to do</a:t>
                      </a:r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err="1"/>
                        <a:t>Engage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with</a:t>
                      </a:r>
                      <a:r>
                        <a:rPr lang="sv-SE" sz="1800" dirty="0"/>
                        <a:t> MAUD </a:t>
                      </a:r>
                      <a:r>
                        <a:rPr lang="sv-SE" sz="1800" dirty="0" err="1"/>
                        <a:t>development</a:t>
                      </a:r>
                      <a:endParaRPr lang="sv-SE" sz="1800" dirty="0"/>
                    </a:p>
                  </a:txBody>
                  <a:tcPr marL="96428" marR="96428" marT="48214" marB="4821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932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627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C21A-C417-114C-9C0A-B502FF39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Questions</a:t>
            </a:r>
            <a:r>
              <a:rPr lang="sv-SE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DEFE8-8719-1E47-A29C-92A48749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25</a:t>
            </a:fld>
            <a:endParaRPr lang="en-GB" noProof="0"/>
          </a:p>
        </p:txBody>
      </p:sp>
      <p:pic>
        <p:nvPicPr>
          <p:cNvPr id="3074" name="Picture 2" descr="Oresund Bridge">
            <a:extLst>
              <a:ext uri="{FF2B5EF4-FFF2-40B4-BE49-F238E27FC236}">
                <a16:creationId xmlns:a16="http://schemas.microsoft.com/office/drawing/2014/main" id="{2B010F76-CBD2-9840-8EEA-918455DD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5"/>
            <a:ext cx="9144000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1A4E82-117B-C543-B2EF-598675200124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95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3B52-C250-7449-B5D8-F0D86CC8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SAS2018 </a:t>
            </a:r>
            <a:r>
              <a:rPr lang="sv-SE" dirty="0" err="1"/>
              <a:t>SasView</a:t>
            </a:r>
            <a:r>
              <a:rPr lang="sv-SE" dirty="0"/>
              <a:t> </a:t>
            </a:r>
            <a:r>
              <a:rPr lang="sv-SE" dirty="0" err="1"/>
              <a:t>user</a:t>
            </a:r>
            <a:r>
              <a:rPr lang="sv-SE" dirty="0"/>
              <a:t>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9AF91-77ED-C24B-A406-4DEE497D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A16340-63E8-2044-8CBE-9737FB403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0"/>
          <a:stretch/>
        </p:blipFill>
        <p:spPr>
          <a:xfrm>
            <a:off x="457200" y="1700808"/>
            <a:ext cx="3898776" cy="3712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DB3F04-F85C-7349-AC98-8DA7A6194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30341" r="47980" b="8583"/>
          <a:stretch/>
        </p:blipFill>
        <p:spPr>
          <a:xfrm>
            <a:off x="4427983" y="1520882"/>
            <a:ext cx="4528717" cy="4932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F400F2F-4255-EE4B-9641-0FD80064E32E}"/>
              </a:ext>
            </a:extLst>
          </p:cNvPr>
          <p:cNvSpPr/>
          <p:nvPr/>
        </p:nvSpPr>
        <p:spPr>
          <a:xfrm rot="19964856">
            <a:off x="1776987" y="5366878"/>
            <a:ext cx="2124099" cy="10638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/>
              <a:t>+75 persons </a:t>
            </a:r>
            <a:r>
              <a:rPr lang="sv-SE" dirty="0" err="1"/>
              <a:t>signed</a:t>
            </a:r>
            <a:r>
              <a:rPr lang="sv-SE" dirty="0"/>
              <a:t> </a:t>
            </a:r>
            <a:r>
              <a:rPr lang="sv-SE" dirty="0" err="1"/>
              <a:t>up</a:t>
            </a:r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2DFF2-ACE8-2341-9767-207C97A643D8}"/>
              </a:ext>
            </a:extLst>
          </p:cNvPr>
          <p:cNvSpPr txBox="1"/>
          <p:nvPr/>
        </p:nvSpPr>
        <p:spPr>
          <a:xfrm>
            <a:off x="7596336" y="1900626"/>
            <a:ext cx="986167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rgbClr val="C00000"/>
                </a:solidFill>
              </a:rPr>
              <a:t>(Andrew, ESS)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4DF3F-76EA-B246-BEAB-6AA731ECC42A}"/>
              </a:ext>
            </a:extLst>
          </p:cNvPr>
          <p:cNvSpPr txBox="1"/>
          <p:nvPr/>
        </p:nvSpPr>
        <p:spPr>
          <a:xfrm>
            <a:off x="6844973" y="2430376"/>
            <a:ext cx="2299027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rgbClr val="C00000"/>
                </a:solidFill>
              </a:rPr>
              <a:t>(Paul, NIST or Andrew and Piotr, ESS)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AE960-E0EC-854C-987C-C128DD28F594}"/>
              </a:ext>
            </a:extLst>
          </p:cNvPr>
          <p:cNvSpPr txBox="1"/>
          <p:nvPr/>
        </p:nvSpPr>
        <p:spPr>
          <a:xfrm>
            <a:off x="7708545" y="3807811"/>
            <a:ext cx="761747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rgbClr val="C00000"/>
                </a:solidFill>
              </a:rPr>
              <a:t>(Tim, DLS)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9C221B-1726-5A46-92AB-A24D1D570046}"/>
              </a:ext>
            </a:extLst>
          </p:cNvPr>
          <p:cNvSpPr txBox="1"/>
          <p:nvPr/>
        </p:nvSpPr>
        <p:spPr>
          <a:xfrm>
            <a:off x="7596336" y="4848110"/>
            <a:ext cx="949299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rgbClr val="C00000"/>
                </a:solidFill>
              </a:rPr>
              <a:t>(Wojtek, ESS)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A4381-FC3E-CF4A-95A3-33B666725B2D}"/>
              </a:ext>
            </a:extLst>
          </p:cNvPr>
          <p:cNvSpPr txBox="1"/>
          <p:nvPr/>
        </p:nvSpPr>
        <p:spPr>
          <a:xfrm>
            <a:off x="7994486" y="5826600"/>
            <a:ext cx="843501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rgbClr val="C00000"/>
                </a:solidFill>
              </a:rPr>
              <a:t>(Paul, NIST)</a:t>
            </a:r>
          </a:p>
        </p:txBody>
      </p:sp>
    </p:spTree>
    <p:extLst>
      <p:ext uri="{BB962C8B-B14F-4D97-AF65-F5344CB8AC3E}">
        <p14:creationId xmlns:p14="http://schemas.microsoft.com/office/powerpoint/2010/main" val="354138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EFEE-EFB3-534C-9E54-0FD8EE15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DRAM </a:t>
            </a:r>
            <a:r>
              <a:rPr lang="sv-SE" dirty="0" err="1"/>
              <a:t>Timeline</a:t>
            </a:r>
            <a:r>
              <a:rPr lang="sv-SE" dirty="0"/>
              <a:t> and </a:t>
            </a:r>
            <a:r>
              <a:rPr lang="sv-SE" dirty="0" err="1"/>
              <a:t>milestones</a:t>
            </a:r>
            <a:r>
              <a:rPr lang="sv-SE" dirty="0"/>
              <a:t> (2019)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C11CE95-56E0-C346-8F80-EDE692CA6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998599"/>
              </p:ext>
            </p:extLst>
          </p:nvPr>
        </p:nvGraphicFramePr>
        <p:xfrm>
          <a:off x="0" y="1433662"/>
          <a:ext cx="9144000" cy="542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925">
                  <a:extLst>
                    <a:ext uri="{9D8B030D-6E8A-4147-A177-3AD203B41FA5}">
                      <a16:colId xmlns:a16="http://schemas.microsoft.com/office/drawing/2014/main" val="3541932770"/>
                    </a:ext>
                  </a:extLst>
                </a:gridCol>
                <a:gridCol w="8142075">
                  <a:extLst>
                    <a:ext uri="{9D8B030D-6E8A-4147-A177-3AD203B41FA5}">
                      <a16:colId xmlns:a16="http://schemas.microsoft.com/office/drawing/2014/main" val="3385960807"/>
                    </a:ext>
                  </a:extLst>
                </a:gridCol>
              </a:tblGrid>
              <a:tr h="348040">
                <a:tc>
                  <a:txBody>
                    <a:bodyPr/>
                    <a:lstStyle/>
                    <a:p>
                      <a:r>
                        <a:rPr lang="sv-SE" sz="1600" dirty="0" err="1"/>
                        <a:t>Planned</a:t>
                      </a:r>
                      <a:endParaRPr lang="sv-SE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dirty="0" err="1"/>
                        <a:t>Description</a:t>
                      </a:r>
                      <a:endParaRPr lang="sv-SE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7570536"/>
                  </a:ext>
                </a:extLst>
              </a:tr>
              <a:tr h="619682">
                <a:tc>
                  <a:txBody>
                    <a:bodyPr/>
                    <a:lstStyle/>
                    <a:p>
                      <a:r>
                        <a:rPr lang="sv-SE" sz="1600" dirty="0"/>
                        <a:t>’19-01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/>
                        <a:t>PaNOSC </a:t>
                      </a:r>
                      <a:r>
                        <a:rPr lang="sv-SE" sz="1600" b="1" dirty="0" err="1"/>
                        <a:t>recruit</a:t>
                      </a:r>
                      <a:r>
                        <a:rPr lang="sv-SE" sz="1600" b="1" dirty="0"/>
                        <a:t>(s) </a:t>
                      </a:r>
                      <a:r>
                        <a:rPr lang="sv-SE" sz="1600" b="1" dirty="0" err="1"/>
                        <a:t>started</a:t>
                      </a:r>
                      <a:r>
                        <a:rPr lang="sv-SE" sz="1600" b="1" dirty="0"/>
                        <a:t>.</a:t>
                      </a:r>
                      <a:r>
                        <a:rPr lang="sv-SE" sz="1600" b="0" dirty="0"/>
                        <a:t> Linda </a:t>
                      </a:r>
                      <a:r>
                        <a:rPr lang="sv-SE" sz="1600" b="0" dirty="0" err="1"/>
                        <a:t>Udby</a:t>
                      </a:r>
                      <a:r>
                        <a:rPr lang="sv-SE" sz="1600" b="0" dirty="0"/>
                        <a:t> and Peter </a:t>
                      </a:r>
                      <a:r>
                        <a:rPr lang="sv-SE" sz="1600" b="0" dirty="0" err="1"/>
                        <a:t>Willendrup</a:t>
                      </a:r>
                      <a:r>
                        <a:rPr lang="sv-SE" sz="1600" b="0" dirty="0"/>
                        <a:t> </a:t>
                      </a:r>
                      <a:r>
                        <a:rPr lang="sv-SE" sz="1600" b="0" dirty="0" err="1"/>
                        <a:t>seconded</a:t>
                      </a:r>
                      <a:r>
                        <a:rPr lang="sv-SE" sz="1600" b="0" dirty="0"/>
                        <a:t>. 1 person </a:t>
                      </a:r>
                      <a:r>
                        <a:rPr lang="sv-SE" sz="1600" b="0" dirty="0" err="1"/>
                        <a:t>recruited</a:t>
                      </a:r>
                      <a:r>
                        <a:rPr lang="sv-SE" sz="1600" b="0" dirty="0"/>
                        <a:t>.</a:t>
                      </a:r>
                      <a:endParaRPr lang="sv-SE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6387774"/>
                  </a:ext>
                </a:extLst>
              </a:tr>
              <a:tr h="619682">
                <a:tc>
                  <a:txBody>
                    <a:bodyPr/>
                    <a:lstStyle/>
                    <a:p>
                      <a:r>
                        <a:rPr lang="sv-SE" sz="1600" dirty="0"/>
                        <a:t>’19-02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/>
                        <a:t>Data </a:t>
                      </a:r>
                      <a:r>
                        <a:rPr lang="sv-SE" sz="1600" b="1" dirty="0" err="1"/>
                        <a:t>view</a:t>
                      </a:r>
                      <a:r>
                        <a:rPr lang="sv-SE" sz="1600" b="1" dirty="0"/>
                        <a:t> </a:t>
                      </a:r>
                      <a:r>
                        <a:rPr lang="sv-SE" sz="1600" b="1" dirty="0" err="1"/>
                        <a:t>integrated</a:t>
                      </a:r>
                      <a:r>
                        <a:rPr lang="sv-SE" sz="1600" dirty="0"/>
                        <a:t>. Data on </a:t>
                      </a:r>
                      <a:r>
                        <a:rPr lang="sv-SE" sz="1600" dirty="0" err="1"/>
                        <a:t>detector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can</a:t>
                      </a:r>
                      <a:r>
                        <a:rPr lang="sv-SE" sz="1600" dirty="0"/>
                        <a:t> be live-</a:t>
                      </a:r>
                      <a:r>
                        <a:rPr lang="sv-SE" sz="1600" dirty="0" err="1"/>
                        <a:t>visualized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with</a:t>
                      </a:r>
                      <a:r>
                        <a:rPr lang="sv-SE" sz="1600" dirty="0"/>
                        <a:t> EC (</a:t>
                      </a:r>
                      <a:r>
                        <a:rPr lang="sv-SE" sz="1600" dirty="0" err="1"/>
                        <a:t>Widget</a:t>
                      </a:r>
                      <a:r>
                        <a:rPr lang="sv-SE" sz="1600" dirty="0"/>
                        <a:t> from </a:t>
                      </a:r>
                      <a:r>
                        <a:rPr lang="sv-SE" sz="1600" dirty="0" err="1"/>
                        <a:t>Mantid</a:t>
                      </a:r>
                      <a:r>
                        <a:rPr lang="sv-SE" sz="1600" dirty="0"/>
                        <a:t>).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548179"/>
                  </a:ext>
                </a:extLst>
              </a:tr>
              <a:tr h="619682">
                <a:tc>
                  <a:txBody>
                    <a:bodyPr/>
                    <a:lstStyle/>
                    <a:p>
                      <a:r>
                        <a:rPr lang="sv-SE" sz="1600" dirty="0"/>
                        <a:t>’19-03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 err="1"/>
                        <a:t>Reduction</a:t>
                      </a:r>
                      <a:r>
                        <a:rPr lang="sv-SE" sz="1600" b="1" dirty="0"/>
                        <a:t> </a:t>
                      </a:r>
                      <a:r>
                        <a:rPr lang="sv-SE" sz="1600" b="1" dirty="0" err="1"/>
                        <a:t>view</a:t>
                      </a:r>
                      <a:r>
                        <a:rPr lang="sv-SE" sz="1600" b="1" dirty="0"/>
                        <a:t> </a:t>
                      </a:r>
                      <a:r>
                        <a:rPr lang="sv-SE" sz="1600" b="1" dirty="0" err="1"/>
                        <a:t>integrated</a:t>
                      </a:r>
                      <a:r>
                        <a:rPr lang="sv-SE" sz="1600" b="0" dirty="0"/>
                        <a:t>. </a:t>
                      </a:r>
                      <a:r>
                        <a:rPr lang="sv-SE" sz="1600" dirty="0" err="1"/>
                        <a:t>Reduced</a:t>
                      </a:r>
                      <a:r>
                        <a:rPr lang="sv-SE" sz="1600" dirty="0"/>
                        <a:t> data </a:t>
                      </a:r>
                      <a:r>
                        <a:rPr lang="sv-SE" sz="1600" dirty="0" err="1"/>
                        <a:t>can</a:t>
                      </a:r>
                      <a:r>
                        <a:rPr lang="sv-SE" sz="1600" dirty="0"/>
                        <a:t> be live-</a:t>
                      </a:r>
                      <a:r>
                        <a:rPr lang="sv-SE" sz="1600" dirty="0" err="1"/>
                        <a:t>visualized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with</a:t>
                      </a:r>
                      <a:r>
                        <a:rPr lang="sv-SE" sz="1600" dirty="0"/>
                        <a:t> EC (</a:t>
                      </a:r>
                      <a:r>
                        <a:rPr lang="sv-SE" sz="1600" dirty="0" err="1"/>
                        <a:t>Widget</a:t>
                      </a:r>
                      <a:r>
                        <a:rPr lang="sv-SE" sz="1600" dirty="0"/>
                        <a:t> from </a:t>
                      </a:r>
                      <a:r>
                        <a:rPr lang="sv-SE" sz="1600" dirty="0" err="1"/>
                        <a:t>Mantid</a:t>
                      </a:r>
                      <a:r>
                        <a:rPr lang="sv-SE" sz="1600" dirty="0"/>
                        <a:t>).</a:t>
                      </a:r>
                      <a:endParaRPr lang="sv-SE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3292477"/>
                  </a:ext>
                </a:extLst>
              </a:tr>
              <a:tr h="1162964">
                <a:tc>
                  <a:txBody>
                    <a:bodyPr/>
                    <a:lstStyle/>
                    <a:p>
                      <a:r>
                        <a:rPr lang="sv-SE" sz="1600" dirty="0"/>
                        <a:t>’19-05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/>
                        <a:t>Software </a:t>
                      </a:r>
                      <a:r>
                        <a:rPr lang="sv-SE" sz="1600" b="1" dirty="0" err="1"/>
                        <a:t>performance</a:t>
                      </a:r>
                      <a:r>
                        <a:rPr lang="sv-SE" sz="1600" b="1" dirty="0"/>
                        <a:t> and integration </a:t>
                      </a:r>
                      <a:r>
                        <a:rPr lang="sv-SE" sz="1600" b="1" dirty="0" err="1"/>
                        <a:t>testing</a:t>
                      </a:r>
                      <a:r>
                        <a:rPr lang="sv-SE" sz="1600" b="1" dirty="0"/>
                        <a:t> </a:t>
                      </a:r>
                      <a:r>
                        <a:rPr lang="sv-SE" sz="1600" b="1" dirty="0" err="1"/>
                        <a:t>validated</a:t>
                      </a:r>
                      <a:r>
                        <a:rPr lang="sv-SE" sz="1600" dirty="0"/>
                        <a:t>.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sv-SE" sz="1600" dirty="0"/>
                        <a:t>Data </a:t>
                      </a:r>
                      <a:r>
                        <a:rPr lang="sv-SE" sz="1600" dirty="0" err="1"/>
                        <a:t>can</a:t>
                      </a:r>
                      <a:r>
                        <a:rPr lang="sv-SE" sz="1600" dirty="0"/>
                        <a:t> be </a:t>
                      </a:r>
                      <a:r>
                        <a:rPr lang="sv-SE" sz="1600" dirty="0" err="1"/>
                        <a:t>reduced</a:t>
                      </a:r>
                      <a:r>
                        <a:rPr lang="sv-SE" sz="1600" dirty="0"/>
                        <a:t> and </a:t>
                      </a:r>
                      <a:r>
                        <a:rPr lang="sv-SE" sz="1600" dirty="0" err="1"/>
                        <a:t>analyzed</a:t>
                      </a:r>
                      <a:r>
                        <a:rPr lang="sv-SE" sz="1600" dirty="0"/>
                        <a:t> on the fly for </a:t>
                      </a:r>
                      <a:r>
                        <a:rPr lang="sv-SE" sz="1600" dirty="0" err="1"/>
                        <a:t>expected</a:t>
                      </a:r>
                      <a:r>
                        <a:rPr lang="sv-SE" sz="1600" dirty="0"/>
                        <a:t> flux </a:t>
                      </a:r>
                      <a:r>
                        <a:rPr lang="sv-SE" sz="1600" dirty="0" err="1"/>
                        <a:t>of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LoKI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when</a:t>
                      </a:r>
                      <a:r>
                        <a:rPr lang="sv-SE" sz="1600" dirty="0"/>
                        <a:t> in full operation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sv-SE" sz="1600" dirty="0"/>
                        <a:t>Post </a:t>
                      </a:r>
                      <a:r>
                        <a:rPr lang="sv-SE" sz="1600" dirty="0" err="1"/>
                        <a:t>batch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processing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can</a:t>
                      </a:r>
                      <a:r>
                        <a:rPr lang="sv-SE" sz="1600" dirty="0"/>
                        <a:t> be </a:t>
                      </a:r>
                      <a:r>
                        <a:rPr lang="sv-SE" sz="1600" dirty="0" err="1"/>
                        <a:t>performed</a:t>
                      </a:r>
                      <a:r>
                        <a:rPr lang="sv-SE" sz="1600" dirty="0"/>
                        <a:t> on CPH cluster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3722908"/>
                  </a:ext>
                </a:extLst>
              </a:tr>
              <a:tr h="1706247">
                <a:tc>
                  <a:txBody>
                    <a:bodyPr/>
                    <a:lstStyle/>
                    <a:p>
                      <a:r>
                        <a:rPr lang="sv-SE" sz="1600" dirty="0"/>
                        <a:t>’19-06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 err="1"/>
                        <a:t>Proof</a:t>
                      </a:r>
                      <a:r>
                        <a:rPr lang="sv-SE" sz="1600" b="1" dirty="0"/>
                        <a:t> </a:t>
                      </a:r>
                      <a:r>
                        <a:rPr lang="sv-SE" sz="1600" b="1" dirty="0" err="1"/>
                        <a:t>of</a:t>
                      </a:r>
                      <a:r>
                        <a:rPr lang="sv-SE" sz="1600" b="1" dirty="0"/>
                        <a:t> operation (</a:t>
                      </a:r>
                      <a:r>
                        <a:rPr lang="sv-SE" sz="1600" b="1" dirty="0" err="1"/>
                        <a:t>reduction</a:t>
                      </a:r>
                      <a:r>
                        <a:rPr lang="sv-SE" sz="1600" b="1" dirty="0"/>
                        <a:t>).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sv-SE" sz="1600" dirty="0"/>
                        <a:t>Data </a:t>
                      </a:r>
                      <a:r>
                        <a:rPr lang="sv-SE" sz="1600" dirty="0" err="1"/>
                        <a:t>can</a:t>
                      </a:r>
                      <a:r>
                        <a:rPr lang="sv-SE" sz="1600" dirty="0"/>
                        <a:t> be </a:t>
                      </a:r>
                      <a:r>
                        <a:rPr lang="sv-SE" sz="1600" dirty="0" err="1"/>
                        <a:t>reduced</a:t>
                      </a:r>
                      <a:r>
                        <a:rPr lang="sv-SE" sz="1600" dirty="0"/>
                        <a:t> on the fly for </a:t>
                      </a:r>
                      <a:r>
                        <a:rPr lang="sv-SE" sz="1600" dirty="0" err="1"/>
                        <a:t>expected</a:t>
                      </a:r>
                      <a:r>
                        <a:rPr lang="sv-SE" sz="1600" dirty="0"/>
                        <a:t> flux </a:t>
                      </a:r>
                      <a:r>
                        <a:rPr lang="sv-SE" sz="1600" dirty="0" err="1"/>
                        <a:t>of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LoKI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when</a:t>
                      </a:r>
                      <a:r>
                        <a:rPr lang="sv-SE" sz="1600" dirty="0"/>
                        <a:t> in full operation. Data </a:t>
                      </a:r>
                      <a:r>
                        <a:rPr lang="sv-SE" sz="1600" dirty="0" err="1"/>
                        <a:t>are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received</a:t>
                      </a:r>
                      <a:r>
                        <a:rPr lang="sv-SE" sz="1600" dirty="0"/>
                        <a:t> from DAQ &amp; Streaming system.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sv-SE" sz="1600" dirty="0"/>
                        <a:t>Data </a:t>
                      </a:r>
                      <a:r>
                        <a:rPr lang="sv-SE" sz="1600" dirty="0" err="1"/>
                        <a:t>can</a:t>
                      </a:r>
                      <a:r>
                        <a:rPr lang="sv-SE" sz="1600" dirty="0"/>
                        <a:t> be post </a:t>
                      </a:r>
                      <a:r>
                        <a:rPr lang="sv-SE" sz="1600" dirty="0" err="1"/>
                        <a:t>rereduced</a:t>
                      </a:r>
                      <a:r>
                        <a:rPr lang="sv-SE" sz="1600" dirty="0"/>
                        <a:t> on cluster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sv-SE" sz="1600" dirty="0" err="1"/>
                        <a:t>Need</a:t>
                      </a:r>
                      <a:r>
                        <a:rPr lang="sv-SE" sz="1600" dirty="0"/>
                        <a:t> to be </a:t>
                      </a:r>
                      <a:r>
                        <a:rPr lang="sv-SE" sz="1600" dirty="0" err="1"/>
                        <a:t>able</a:t>
                      </a:r>
                      <a:r>
                        <a:rPr lang="sv-SE" sz="1600" dirty="0"/>
                        <a:t> to </a:t>
                      </a:r>
                      <a:r>
                        <a:rPr lang="sv-SE" sz="1600" dirty="0" err="1"/>
                        <a:t>define</a:t>
                      </a:r>
                      <a:r>
                        <a:rPr lang="sv-SE" sz="1600" dirty="0"/>
                        <a:t> the </a:t>
                      </a:r>
                      <a:r>
                        <a:rPr lang="sv-SE" sz="1600" dirty="0" err="1"/>
                        <a:t>scaling</a:t>
                      </a:r>
                      <a:r>
                        <a:rPr lang="sv-SE" sz="1600" dirty="0"/>
                        <a:t> parameter for the </a:t>
                      </a:r>
                      <a:r>
                        <a:rPr lang="sv-SE" sz="1600" dirty="0" err="1"/>
                        <a:t>architecture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rather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than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actually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physically</a:t>
                      </a:r>
                      <a:r>
                        <a:rPr lang="sv-SE" sz="1600" dirty="0"/>
                        <a:t> </a:t>
                      </a:r>
                      <a:r>
                        <a:rPr lang="sv-SE" sz="1600" dirty="0" err="1"/>
                        <a:t>demonstrate</a:t>
                      </a:r>
                      <a:endParaRPr lang="sv-SE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9880677"/>
                  </a:ext>
                </a:extLst>
              </a:tr>
              <a:tr h="348040">
                <a:tc>
                  <a:txBody>
                    <a:bodyPr/>
                    <a:lstStyle/>
                    <a:p>
                      <a:r>
                        <a:rPr lang="sv-SE" sz="1600" dirty="0"/>
                        <a:t>’19-09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600" b="1" dirty="0"/>
                        <a:t>SINE2020 </a:t>
                      </a:r>
                      <a:r>
                        <a:rPr lang="sv-SE" sz="1600" b="1" dirty="0" err="1"/>
                        <a:t>completed</a:t>
                      </a:r>
                      <a:endParaRPr lang="sv-SE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38287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2B6C-2BA7-5248-A7F4-6AC03FD4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0996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7FE2-77B9-9D44-B393-C4C6AA19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139136" cy="1301006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Updated</a:t>
            </a:r>
            <a:r>
              <a:rPr lang="sv-SE" dirty="0"/>
              <a:t> </a:t>
            </a:r>
            <a:r>
              <a:rPr lang="sv-SE" dirty="0" err="1"/>
              <a:t>timeline</a:t>
            </a:r>
            <a:r>
              <a:rPr lang="sv-SE" dirty="0"/>
              <a:t> diagram</a:t>
            </a:r>
            <a:br>
              <a:rPr lang="sv-SE" dirty="0"/>
            </a:br>
            <a:r>
              <a:rPr lang="sv-SE" dirty="0"/>
              <a:t>   - </a:t>
            </a:r>
            <a:r>
              <a:rPr lang="sv-SE" i="1" dirty="0" err="1"/>
              <a:t>delays</a:t>
            </a:r>
            <a:r>
              <a:rPr lang="sv-SE" i="1" dirty="0"/>
              <a:t> in </a:t>
            </a:r>
            <a:r>
              <a:rPr lang="sv-SE" i="1" dirty="0" err="1"/>
              <a:t>core</a:t>
            </a:r>
            <a:r>
              <a:rPr lang="sv-SE" i="1" dirty="0"/>
              <a:t> </a:t>
            </a:r>
            <a:r>
              <a:rPr lang="sv-SE" i="1" dirty="0" err="1"/>
              <a:t>development</a:t>
            </a:r>
            <a:br>
              <a:rPr lang="sv-SE" dirty="0"/>
            </a:br>
            <a:r>
              <a:rPr lang="sv-SE" dirty="0"/>
              <a:t>   - </a:t>
            </a:r>
            <a:r>
              <a:rPr lang="sv-SE" i="1" dirty="0" err="1"/>
              <a:t>recruitment</a:t>
            </a:r>
            <a:r>
              <a:rPr lang="sv-SE" i="1" dirty="0"/>
              <a:t> </a:t>
            </a:r>
            <a:r>
              <a:rPr lang="sv-SE" i="1" dirty="0" err="1"/>
              <a:t>pretty</a:t>
            </a:r>
            <a:r>
              <a:rPr lang="sv-SE" i="1" dirty="0"/>
              <a:t> </a:t>
            </a:r>
            <a:r>
              <a:rPr lang="sv-SE" i="1" dirty="0" err="1"/>
              <a:t>much</a:t>
            </a:r>
            <a:r>
              <a:rPr lang="sv-SE" i="1" dirty="0"/>
              <a:t> on </a:t>
            </a:r>
            <a:r>
              <a:rPr lang="sv-SE" i="1" dirty="0" err="1"/>
              <a:t>track</a:t>
            </a:r>
            <a:endParaRPr lang="sv-SE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6BC87-64B7-7A44-A5DA-D8ED2D35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2E7D01-F8AB-3343-9E7A-952B00319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4800" r="14563" b="8001"/>
          <a:stretch/>
        </p:blipFill>
        <p:spPr>
          <a:xfrm>
            <a:off x="107504" y="1603822"/>
            <a:ext cx="8910990" cy="4752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282DA7-15A9-E44D-A7E2-EC7BE74BE6A4}"/>
              </a:ext>
            </a:extLst>
          </p:cNvPr>
          <p:cNvSpPr txBox="1"/>
          <p:nvPr/>
        </p:nvSpPr>
        <p:spPr>
          <a:xfrm>
            <a:off x="5652120" y="6354247"/>
            <a:ext cx="26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err="1"/>
              <a:t>Updates</a:t>
            </a:r>
            <a:r>
              <a:rPr lang="sv-SE" i="1" dirty="0"/>
              <a:t> </a:t>
            </a:r>
            <a:r>
              <a:rPr lang="sv-SE" i="1" dirty="0" err="1"/>
              <a:t>with</a:t>
            </a:r>
            <a:r>
              <a:rPr lang="sv-SE" i="1" dirty="0"/>
              <a:t> </a:t>
            </a:r>
            <a:r>
              <a:rPr lang="sv-SE" i="1" dirty="0" err="1"/>
              <a:t>handwriting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0630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68FC5B63-829C-2A48-96EB-798EBE987680}"/>
              </a:ext>
            </a:extLst>
          </p:cNvPr>
          <p:cNvSpPr/>
          <p:nvPr/>
        </p:nvSpPr>
        <p:spPr>
          <a:xfrm>
            <a:off x="100761" y="4323625"/>
            <a:ext cx="8863727" cy="1299102"/>
          </a:xfrm>
          <a:prstGeom prst="roundRect">
            <a:avLst/>
          </a:prstGeom>
          <a:solidFill>
            <a:srgbClr val="DBEEF4">
              <a:alpha val="50196"/>
            </a:srgbClr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2CFC5B3-F03C-C544-813B-ECEECBC12CA7}"/>
              </a:ext>
            </a:extLst>
          </p:cNvPr>
          <p:cNvSpPr/>
          <p:nvPr/>
        </p:nvSpPr>
        <p:spPr>
          <a:xfrm>
            <a:off x="6283819" y="4604485"/>
            <a:ext cx="1031330" cy="9552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4" name="Straight Connector 63"/>
          <p:cNvCxnSpPr/>
          <p:nvPr/>
        </p:nvCxnSpPr>
        <p:spPr>
          <a:xfrm>
            <a:off x="4658594" y="2160000"/>
            <a:ext cx="35906" cy="424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1A5D899E-22B6-FA48-917A-638F81CB610A}"/>
              </a:ext>
            </a:extLst>
          </p:cNvPr>
          <p:cNvSpPr/>
          <p:nvPr/>
        </p:nvSpPr>
        <p:spPr>
          <a:xfrm>
            <a:off x="3806290" y="4471205"/>
            <a:ext cx="1031330" cy="9552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0" name="OTLSHAPE_T_7c518fb37f2142bb8e0445920d0403b5_HorizontalConnector1">
            <a:extLst>
              <a:ext uri="{FF2B5EF4-FFF2-40B4-BE49-F238E27FC236}">
                <a16:creationId xmlns:a16="http://schemas.microsoft.com/office/drawing/2014/main" id="{F6483F81-1416-1749-9BD2-0FC70265D1DB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998219" y="5837259"/>
            <a:ext cx="7776000" cy="0"/>
          </a:xfrm>
          <a:prstGeom prst="line">
            <a:avLst/>
          </a:prstGeom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67942" y="2160000"/>
            <a:ext cx="35906" cy="424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55102" y="2160000"/>
            <a:ext cx="10051" cy="424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2262984" y="2160000"/>
            <a:ext cx="35906" cy="424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63989" y="2160000"/>
            <a:ext cx="35906" cy="424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4534" y="2160000"/>
            <a:ext cx="35906" cy="424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59258" y="2160000"/>
            <a:ext cx="24088" cy="424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7211" y="2160000"/>
            <a:ext cx="35906" cy="424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62525" y="2160000"/>
            <a:ext cx="17118" cy="424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_06a6a20021ea4acdac20b41f7b37b0dd_HorizontalConnector1"/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1043976" y="2996952"/>
            <a:ext cx="7776000" cy="2202"/>
          </a:xfrm>
          <a:prstGeom prst="line">
            <a:avLst/>
          </a:prstGeom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TLSHAPE_T_be3ae38f60b3402d8a13f1e91eec41f5_HorizontalConnector1"/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1043976" y="2420888"/>
            <a:ext cx="7776000" cy="20510"/>
          </a:xfrm>
          <a:prstGeom prst="line">
            <a:avLst/>
          </a:prstGeom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TLSHAPE_M_a58f29487c0343c08abcf41913e40cae_Date"/>
          <p:cNvSpPr txBox="1"/>
          <p:nvPr>
            <p:custDataLst>
              <p:tags r:id="rId4"/>
            </p:custDataLst>
          </p:nvPr>
        </p:nvSpPr>
        <p:spPr>
          <a:xfrm>
            <a:off x="3858469" y="2270580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pPr algn="ctr"/>
            <a:r>
              <a:rPr lang="en-US" sz="1000" spc="-8" dirty="0">
                <a:solidFill>
                  <a:schemeClr val="accent6"/>
                </a:solidFill>
                <a:latin typeface="Calibri" panose="020F0502020204030204" pitchFamily="34" charset="0"/>
              </a:rPr>
              <a:t>Start procurement</a:t>
            </a:r>
          </a:p>
        </p:txBody>
      </p:sp>
      <p:sp>
        <p:nvSpPr>
          <p:cNvPr id="17" name="OTLSHAPE_M_a58f29487c0343c08abcf41913e40cae_Shape"/>
          <p:cNvSpPr/>
          <p:nvPr>
            <p:custDataLst>
              <p:tags r:id="rId5"/>
            </p:custDataLst>
          </p:nvPr>
        </p:nvSpPr>
        <p:spPr>
          <a:xfrm>
            <a:off x="3713509" y="2412000"/>
            <a:ext cx="75600" cy="762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endParaRPr lang="en-US"/>
          </a:p>
        </p:txBody>
      </p:sp>
      <p:sp>
        <p:nvSpPr>
          <p:cNvPr id="18" name="OTLSHAPE_M_93afb554552a4221a5380f7919409aa7_Title"/>
          <p:cNvSpPr txBox="1"/>
          <p:nvPr>
            <p:custDataLst>
              <p:tags r:id="rId6"/>
            </p:custDataLst>
          </p:nvPr>
        </p:nvSpPr>
        <p:spPr>
          <a:xfrm>
            <a:off x="7690926" y="5816919"/>
            <a:ext cx="1145314" cy="16927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100" b="1" u="sng" spc="-8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DMSC ready for BOI</a:t>
            </a:r>
          </a:p>
        </p:txBody>
      </p:sp>
      <p:sp>
        <p:nvSpPr>
          <p:cNvPr id="19" name="OTLSHAPE_M_93afb554552a4221a5380f7919409aa7_Shape"/>
          <p:cNvSpPr/>
          <p:nvPr>
            <p:custDataLst>
              <p:tags r:id="rId7"/>
            </p:custDataLst>
          </p:nvPr>
        </p:nvSpPr>
        <p:spPr>
          <a:xfrm>
            <a:off x="8712772" y="5719743"/>
            <a:ext cx="122895" cy="1233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TLSHAPE_T_7c518fb37f2142bb8e0445920d0403b5_Title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15976" y="2348880"/>
            <a:ext cx="1277177" cy="1692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>
                <a:solidFill>
                  <a:schemeClr val="accent6"/>
                </a:solidFill>
                <a:latin typeface="Calibri" panose="020F0502020204030204" pitchFamily="34" charset="0"/>
              </a:rPr>
              <a:t>1. </a:t>
            </a:r>
            <a:r>
              <a:rPr lang="en-US" sz="1100" b="1" spc="-4" dirty="0" err="1">
                <a:solidFill>
                  <a:schemeClr val="accent6"/>
                </a:solidFill>
                <a:latin typeface="Calibri" panose="020F0502020204030204" pitchFamily="34" charset="0"/>
              </a:rPr>
              <a:t>Cph</a:t>
            </a:r>
            <a:r>
              <a:rPr lang="en-US" sz="1100" b="1" spc="-4" dirty="0">
                <a:solidFill>
                  <a:schemeClr val="accent6"/>
                </a:solidFill>
                <a:latin typeface="Calibri" panose="020F0502020204030204" pitchFamily="34" charset="0"/>
              </a:rPr>
              <a:t> server room</a:t>
            </a:r>
          </a:p>
        </p:txBody>
      </p:sp>
      <p:sp>
        <p:nvSpPr>
          <p:cNvPr id="22" name="OTLSHAPE_T_06a6a20021ea4acdac20b41f7b37b0dd_Title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15976" y="2899760"/>
            <a:ext cx="1157176" cy="169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en-US" sz="1100" b="1" spc="-6" dirty="0">
                <a:solidFill>
                  <a:srgbClr val="2E75B6"/>
                </a:solidFill>
                <a:latin typeface="Calibri" panose="020F0502020204030204" pitchFamily="34" charset="0"/>
              </a:rPr>
              <a:t>2. Lund server room</a:t>
            </a:r>
          </a:p>
        </p:txBody>
      </p:sp>
      <p:sp>
        <p:nvSpPr>
          <p:cNvPr id="23" name="OTLSHAPE_M_a58f29487c0343c08abcf41913e40cae_Date"/>
          <p:cNvSpPr txBox="1"/>
          <p:nvPr>
            <p:custDataLst>
              <p:tags r:id="rId10"/>
            </p:custDataLst>
          </p:nvPr>
        </p:nvSpPr>
        <p:spPr>
          <a:xfrm>
            <a:off x="5211807" y="2272896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pPr algn="ctr"/>
            <a:r>
              <a:rPr lang="en-US" sz="1000" spc="-8" dirty="0">
                <a:solidFill>
                  <a:schemeClr val="accent6"/>
                </a:solidFill>
                <a:latin typeface="Calibri" panose="020F0502020204030204" pitchFamily="34" charset="0"/>
              </a:rPr>
              <a:t>Procurement complete</a:t>
            </a:r>
          </a:p>
        </p:txBody>
      </p:sp>
      <p:sp>
        <p:nvSpPr>
          <p:cNvPr id="24" name="OTLSHAPE_M_a58f29487c0343c08abcf41913e40cae_Shape"/>
          <p:cNvSpPr/>
          <p:nvPr>
            <p:custDataLst>
              <p:tags r:id="rId11"/>
            </p:custDataLst>
          </p:nvPr>
        </p:nvSpPr>
        <p:spPr>
          <a:xfrm>
            <a:off x="4944251" y="2412000"/>
            <a:ext cx="75600" cy="762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endParaRPr lang="en-US"/>
          </a:p>
        </p:txBody>
      </p:sp>
      <p:sp>
        <p:nvSpPr>
          <p:cNvPr id="25" name="OTLSHAPE_M_a58f29487c0343c08abcf41913e40cae_Date"/>
          <p:cNvSpPr txBox="1"/>
          <p:nvPr>
            <p:custDataLst>
              <p:tags r:id="rId12"/>
            </p:custDataLst>
          </p:nvPr>
        </p:nvSpPr>
        <p:spPr>
          <a:xfrm>
            <a:off x="6682747" y="2261642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pPr algn="ctr"/>
            <a:r>
              <a:rPr lang="en-US" sz="1000" spc="-8" dirty="0">
                <a:solidFill>
                  <a:schemeClr val="accent6"/>
                </a:solidFill>
                <a:latin typeface="Calibri" panose="020F0502020204030204" pitchFamily="34" charset="0"/>
              </a:rPr>
              <a:t>Server room tested and validated</a:t>
            </a:r>
          </a:p>
        </p:txBody>
      </p:sp>
      <p:sp>
        <p:nvSpPr>
          <p:cNvPr id="26" name="OTLSHAPE_M_a58f29487c0343c08abcf41913e40cae_Shape"/>
          <p:cNvSpPr/>
          <p:nvPr>
            <p:custDataLst>
              <p:tags r:id="rId13"/>
            </p:custDataLst>
          </p:nvPr>
        </p:nvSpPr>
        <p:spPr>
          <a:xfrm>
            <a:off x="6152584" y="2412000"/>
            <a:ext cx="75600" cy="762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endParaRPr lang="en-US"/>
          </a:p>
        </p:txBody>
      </p:sp>
      <p:sp>
        <p:nvSpPr>
          <p:cNvPr id="27" name="OTLSHAPE_M_a58f29487c0343c08abcf41913e40cae_Date"/>
          <p:cNvSpPr txBox="1"/>
          <p:nvPr>
            <p:custDataLst>
              <p:tags r:id="rId14"/>
            </p:custDataLst>
          </p:nvPr>
        </p:nvSpPr>
        <p:spPr>
          <a:xfrm>
            <a:off x="7596334" y="2483514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chemeClr val="accent6"/>
                </a:solidFill>
                <a:latin typeface="Calibri" panose="020F0502020204030204" pitchFamily="34" charset="0"/>
              </a:rPr>
              <a:t>Hardware and link</a:t>
            </a:r>
          </a:p>
          <a:p>
            <a:r>
              <a:rPr lang="en-US" sz="1000" spc="-8" dirty="0">
                <a:solidFill>
                  <a:schemeClr val="accent6"/>
                </a:solidFill>
                <a:latin typeface="Calibri" panose="020F0502020204030204" pitchFamily="34" charset="0"/>
              </a:rPr>
              <a:t>installed and configured</a:t>
            </a:r>
          </a:p>
        </p:txBody>
      </p:sp>
      <p:sp>
        <p:nvSpPr>
          <p:cNvPr id="28" name="OTLSHAPE_M_a58f29487c0343c08abcf41913e40cae_Shape"/>
          <p:cNvSpPr/>
          <p:nvPr>
            <p:custDataLst>
              <p:tags r:id="rId15"/>
            </p:custDataLst>
          </p:nvPr>
        </p:nvSpPr>
        <p:spPr>
          <a:xfrm>
            <a:off x="7596336" y="2412000"/>
            <a:ext cx="75600" cy="762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endParaRPr lang="en-US"/>
          </a:p>
        </p:txBody>
      </p:sp>
      <p:cxnSp>
        <p:nvCxnSpPr>
          <p:cNvPr id="29" name="OTLSHAPE_T_06a6a20021ea4acdac20b41f7b37b0dd_HorizontalConnector1"/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1043976" y="4728912"/>
            <a:ext cx="7776000" cy="30168"/>
          </a:xfrm>
          <a:prstGeom prst="line">
            <a:avLst/>
          </a:prstGeom>
          <a:ln w="9525" cap="flat" cmpd="sng" algn="ctr">
            <a:solidFill>
              <a:srgbClr val="CDCDFA">
                <a:alpha val="77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T_be3ae38f60b3402d8a13f1e91eec41f5_HorizontalConnector1"/>
          <p:cNvCxnSpPr>
            <a:cxnSpLocks/>
          </p:cNvCxnSpPr>
          <p:nvPr>
            <p:custDataLst>
              <p:tags r:id="rId17"/>
            </p:custDataLst>
          </p:nvPr>
        </p:nvCxnSpPr>
        <p:spPr>
          <a:xfrm flipV="1">
            <a:off x="1043976" y="4128625"/>
            <a:ext cx="7776000" cy="20455"/>
          </a:xfrm>
          <a:prstGeom prst="line">
            <a:avLst/>
          </a:prstGeom>
          <a:ln w="9525" cap="flat" cmpd="sng" algn="ctr">
            <a:solidFill>
              <a:schemeClr val="accent3">
                <a:alpha val="36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T_7c518fb37f2142bb8e0445920d0403b5_HorizontalConnector1"/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1043976" y="3564479"/>
            <a:ext cx="7776000" cy="8537"/>
          </a:xfrm>
          <a:prstGeom prst="line">
            <a:avLst/>
          </a:prstGeom>
          <a:ln w="9525" cap="flat" cmpd="sng" algn="ctr">
            <a:solidFill>
              <a:srgbClr val="FF0000">
                <a:alpha val="2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TLSHAPE_T_7c518fb37f2142bb8e0445920d0403b5_Title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215976" y="4051888"/>
            <a:ext cx="1274836" cy="169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en-US" sz="1100" b="1" spc="-4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4. Experiment Control</a:t>
            </a:r>
          </a:p>
        </p:txBody>
      </p:sp>
      <p:sp>
        <p:nvSpPr>
          <p:cNvPr id="33" name="OTLSHAPE_T_be3ae38f60b3402d8a13f1e91eec41f5_Title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215976" y="3475824"/>
            <a:ext cx="1161152" cy="169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en-US" sz="1100" b="1" spc="-6" dirty="0">
                <a:solidFill>
                  <a:srgbClr val="FF0000"/>
                </a:solidFill>
                <a:latin typeface="Calibri" panose="020F0502020204030204" pitchFamily="34" charset="0"/>
              </a:rPr>
              <a:t>3. DAQ &amp; Streaming</a:t>
            </a:r>
          </a:p>
        </p:txBody>
      </p:sp>
      <p:sp>
        <p:nvSpPr>
          <p:cNvPr id="34" name="OTLSHAPE_T_06a6a20021ea4acdac20b41f7b37b0dd_Title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215976" y="4627952"/>
            <a:ext cx="1033681" cy="169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en-US" sz="1100" b="1" spc="-6" dirty="0">
                <a:solidFill>
                  <a:srgbClr val="7030A0"/>
                </a:solidFill>
                <a:latin typeface="Calibri" panose="020F0502020204030204" pitchFamily="34" charset="0"/>
              </a:rPr>
              <a:t>5. Data Reduction</a:t>
            </a:r>
          </a:p>
        </p:txBody>
      </p:sp>
      <p:sp>
        <p:nvSpPr>
          <p:cNvPr id="36" name="OTLSHAPE_M_a58f29487c0343c08abcf41913e40cae_Date"/>
          <p:cNvSpPr txBox="1"/>
          <p:nvPr>
            <p:custDataLst>
              <p:tags r:id="rId22"/>
            </p:custDataLst>
          </p:nvPr>
        </p:nvSpPr>
        <p:spPr>
          <a:xfrm>
            <a:off x="5532393" y="2833886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pPr algn="ctr"/>
            <a:r>
              <a:rPr lang="en-US" sz="1000" spc="-8" dirty="0">
                <a:solidFill>
                  <a:schemeClr val="accent5"/>
                </a:solidFill>
                <a:latin typeface="Calibri" panose="020F0502020204030204" pitchFamily="34" charset="0"/>
              </a:rPr>
              <a:t>CUB ready for installation</a:t>
            </a:r>
          </a:p>
        </p:txBody>
      </p:sp>
      <p:sp>
        <p:nvSpPr>
          <p:cNvPr id="37" name="OTLSHAPE_M_a58f29487c0343c08abcf41913e40cae_Date"/>
          <p:cNvSpPr txBox="1"/>
          <p:nvPr>
            <p:custDataLst>
              <p:tags r:id="rId23"/>
            </p:custDataLst>
          </p:nvPr>
        </p:nvSpPr>
        <p:spPr>
          <a:xfrm>
            <a:off x="3144017" y="3626778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rgbClr val="FF0000"/>
                </a:solidFill>
                <a:latin typeface="Calibri" panose="020F0502020204030204" pitchFamily="34" charset="0"/>
              </a:rPr>
              <a:t>File writer complete</a:t>
            </a:r>
          </a:p>
        </p:txBody>
      </p:sp>
      <p:sp>
        <p:nvSpPr>
          <p:cNvPr id="38" name="OTLSHAPE_M_a58f29487c0343c08abcf41913e40cae_Shape"/>
          <p:cNvSpPr/>
          <p:nvPr>
            <p:custDataLst>
              <p:tags r:id="rId24"/>
            </p:custDataLst>
          </p:nvPr>
        </p:nvSpPr>
        <p:spPr>
          <a:xfrm>
            <a:off x="3131840" y="3528000"/>
            <a:ext cx="75600" cy="762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TLSHAPE_M_a58f29487c0343c08abcf41913e40cae_Date"/>
          <p:cNvSpPr txBox="1"/>
          <p:nvPr>
            <p:custDataLst>
              <p:tags r:id="rId25"/>
            </p:custDataLst>
          </p:nvPr>
        </p:nvSpPr>
        <p:spPr>
          <a:xfrm>
            <a:off x="4074891" y="3356992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 err="1">
                <a:solidFill>
                  <a:srgbClr val="FF0000"/>
                </a:solidFill>
                <a:latin typeface="Calibri" panose="020F0502020204030204" pitchFamily="34" charset="0"/>
              </a:rPr>
              <a:t>BrightnESS</a:t>
            </a:r>
            <a:r>
              <a:rPr lang="en-US" sz="1000" spc="-8" dirty="0">
                <a:solidFill>
                  <a:srgbClr val="FF0000"/>
                </a:solidFill>
                <a:latin typeface="Calibri" panose="020F0502020204030204" pitchFamily="34" charset="0"/>
              </a:rPr>
              <a:t> complete</a:t>
            </a:r>
          </a:p>
        </p:txBody>
      </p:sp>
      <p:sp>
        <p:nvSpPr>
          <p:cNvPr id="40" name="OTLSHAPE_M_a58f29487c0343c08abcf41913e40cae_Shape"/>
          <p:cNvSpPr/>
          <p:nvPr>
            <p:custDataLst>
              <p:tags r:id="rId26"/>
            </p:custDataLst>
          </p:nvPr>
        </p:nvSpPr>
        <p:spPr>
          <a:xfrm>
            <a:off x="4079522" y="3528000"/>
            <a:ext cx="75600" cy="762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TLSHAPE_M_a58f29487c0343c08abcf41913e40cae_Date"/>
          <p:cNvSpPr txBox="1"/>
          <p:nvPr>
            <p:custDataLst>
              <p:tags r:id="rId27"/>
            </p:custDataLst>
          </p:nvPr>
        </p:nvSpPr>
        <p:spPr>
          <a:xfrm>
            <a:off x="6776695" y="3634335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rgbClr val="FF0000"/>
                </a:solidFill>
                <a:latin typeface="Calibri" panose="020F0502020204030204" pitchFamily="34" charset="0"/>
              </a:rPr>
              <a:t>Data available for </a:t>
            </a:r>
          </a:p>
          <a:p>
            <a:r>
              <a:rPr lang="en-US" sz="1000" spc="-8" dirty="0">
                <a:solidFill>
                  <a:srgbClr val="FF0000"/>
                </a:solidFill>
                <a:latin typeface="Calibri" panose="020F0502020204030204" pitchFamily="34" charset="0"/>
              </a:rPr>
              <a:t>reduction and analysis</a:t>
            </a:r>
          </a:p>
        </p:txBody>
      </p:sp>
      <p:sp>
        <p:nvSpPr>
          <p:cNvPr id="42" name="OTLSHAPE_M_a58f29487c0343c08abcf41913e40cae_Shape"/>
          <p:cNvSpPr/>
          <p:nvPr>
            <p:custDataLst>
              <p:tags r:id="rId28"/>
            </p:custDataLst>
          </p:nvPr>
        </p:nvSpPr>
        <p:spPr>
          <a:xfrm>
            <a:off x="6777167" y="3528000"/>
            <a:ext cx="75600" cy="762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OTLSHAPE_M_a58f29487c0343c08abcf41913e40cae_Date"/>
          <p:cNvSpPr txBox="1"/>
          <p:nvPr>
            <p:custDataLst>
              <p:tags r:id="rId29"/>
            </p:custDataLst>
          </p:nvPr>
        </p:nvSpPr>
        <p:spPr>
          <a:xfrm>
            <a:off x="8072966" y="4176082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Proof of </a:t>
            </a:r>
          </a:p>
          <a:p>
            <a:r>
              <a:rPr lang="en-US" sz="1000" spc="-8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exp. Control </a:t>
            </a:r>
          </a:p>
          <a:p>
            <a:r>
              <a:rPr lang="en-US" sz="1000" spc="-8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of DAQ</a:t>
            </a:r>
          </a:p>
        </p:txBody>
      </p:sp>
      <p:sp>
        <p:nvSpPr>
          <p:cNvPr id="44" name="OTLSHAPE_M_a58f29487c0343c08abcf41913e40cae_Shape"/>
          <p:cNvSpPr/>
          <p:nvPr>
            <p:custDataLst>
              <p:tags r:id="rId30"/>
            </p:custDataLst>
          </p:nvPr>
        </p:nvSpPr>
        <p:spPr>
          <a:xfrm>
            <a:off x="7985571" y="4077072"/>
            <a:ext cx="75600" cy="762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OTLSHAPE_M_a58f29487c0343c08abcf41913e40cae_Date"/>
          <p:cNvSpPr txBox="1"/>
          <p:nvPr>
            <p:custDataLst>
              <p:tags r:id="rId31"/>
            </p:custDataLst>
          </p:nvPr>
        </p:nvSpPr>
        <p:spPr>
          <a:xfrm>
            <a:off x="3828702" y="4570711"/>
            <a:ext cx="1222939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chemeClr val="accent4"/>
                </a:solidFill>
                <a:latin typeface="Calibri" panose="020F0502020204030204" pitchFamily="34" charset="0"/>
              </a:rPr>
              <a:t>Data reduced on the fly</a:t>
            </a:r>
          </a:p>
        </p:txBody>
      </p:sp>
      <p:sp>
        <p:nvSpPr>
          <p:cNvPr id="46" name="OTLSHAPE_M_a58f29487c0343c08abcf41913e40cae_Shape"/>
          <p:cNvSpPr/>
          <p:nvPr>
            <p:custDataLst>
              <p:tags r:id="rId32"/>
            </p:custDataLst>
          </p:nvPr>
        </p:nvSpPr>
        <p:spPr>
          <a:xfrm>
            <a:off x="4091387" y="4710945"/>
            <a:ext cx="75600" cy="7620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7" name="OTLSHAPE_M_a58f29487c0343c08abcf41913e40cae_Date"/>
          <p:cNvSpPr txBox="1"/>
          <p:nvPr>
            <p:custDataLst>
              <p:tags r:id="rId33"/>
            </p:custDataLst>
          </p:nvPr>
        </p:nvSpPr>
        <p:spPr>
          <a:xfrm>
            <a:off x="6847155" y="4572605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rgbClr val="7030A0"/>
                </a:solidFill>
                <a:latin typeface="Calibri" panose="020F0502020204030204" pitchFamily="34" charset="0"/>
              </a:rPr>
              <a:t>Proof of </a:t>
            </a:r>
            <a:r>
              <a:rPr lang="en-US" sz="1000" spc="-8" dirty="0">
                <a:solidFill>
                  <a:schemeClr val="accent4"/>
                </a:solidFill>
                <a:latin typeface="Calibri" panose="020F0502020204030204" pitchFamily="34" charset="0"/>
              </a:rPr>
              <a:t>Operation</a:t>
            </a:r>
          </a:p>
        </p:txBody>
      </p:sp>
      <p:sp>
        <p:nvSpPr>
          <p:cNvPr id="48" name="OTLSHAPE_M_a58f29487c0343c08abcf41913e40cae_Shape"/>
          <p:cNvSpPr/>
          <p:nvPr>
            <p:custDataLst>
              <p:tags r:id="rId34"/>
            </p:custDataLst>
          </p:nvPr>
        </p:nvSpPr>
        <p:spPr>
          <a:xfrm>
            <a:off x="6785534" y="4714283"/>
            <a:ext cx="75600" cy="7620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9" name="OTLSHAPE_T_06a6a20021ea4acdac20b41f7b37b0dd_HorizontalConnector1"/>
          <p:cNvCxnSpPr>
            <a:cxnSpLocks/>
          </p:cNvCxnSpPr>
          <p:nvPr>
            <p:custDataLst>
              <p:tags r:id="rId35"/>
            </p:custDataLst>
          </p:nvPr>
        </p:nvCxnSpPr>
        <p:spPr>
          <a:xfrm>
            <a:off x="1043976" y="5301208"/>
            <a:ext cx="7776000" cy="0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  <a:alpha val="77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TLSHAPE_M_a58f29487c0343c08abcf41913e40cae_Date"/>
          <p:cNvSpPr txBox="1"/>
          <p:nvPr>
            <p:custDataLst>
              <p:tags r:id="rId36"/>
            </p:custDataLst>
          </p:nvPr>
        </p:nvSpPr>
        <p:spPr>
          <a:xfrm>
            <a:off x="4650150" y="5121799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chemeClr val="accent4"/>
                </a:solidFill>
                <a:latin typeface="Calibri" panose="020F0502020204030204" pitchFamily="34" charset="0"/>
              </a:rPr>
              <a:t>Integration  of</a:t>
            </a:r>
          </a:p>
          <a:p>
            <a:r>
              <a:rPr lang="en-US" sz="1000" spc="-8" dirty="0">
                <a:solidFill>
                  <a:schemeClr val="accent4"/>
                </a:solidFill>
                <a:latin typeface="Calibri" panose="020F0502020204030204" pitchFamily="34" charset="0"/>
              </a:rPr>
              <a:t>Analysis &amp; reduction software</a:t>
            </a:r>
          </a:p>
        </p:txBody>
      </p:sp>
      <p:sp>
        <p:nvSpPr>
          <p:cNvPr id="53" name="OTLSHAPE_M_a58f29487c0343c08abcf41913e40cae_Shape"/>
          <p:cNvSpPr/>
          <p:nvPr>
            <p:custDataLst>
              <p:tags r:id="rId37"/>
            </p:custDataLst>
          </p:nvPr>
        </p:nvSpPr>
        <p:spPr>
          <a:xfrm>
            <a:off x="7722702" y="5256000"/>
            <a:ext cx="75600" cy="762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OTLSHAPE_M_a58f29487c0343c08abcf41913e40cae_Date"/>
          <p:cNvSpPr txBox="1"/>
          <p:nvPr>
            <p:custDataLst>
              <p:tags r:id="rId38"/>
            </p:custDataLst>
          </p:nvPr>
        </p:nvSpPr>
        <p:spPr>
          <a:xfrm>
            <a:off x="6783346" y="5351471"/>
            <a:ext cx="647086" cy="23424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latin typeface="Calibri" panose="020F0502020204030204" pitchFamily="34" charset="0"/>
              </a:rPr>
              <a:t>Proof of Operation</a:t>
            </a:r>
          </a:p>
        </p:txBody>
      </p:sp>
      <p:sp>
        <p:nvSpPr>
          <p:cNvPr id="55" name="OTLSHAPE_M_a58f29487c0343c08abcf41913e40cae_Shape"/>
          <p:cNvSpPr/>
          <p:nvPr>
            <p:custDataLst>
              <p:tags r:id="rId39"/>
            </p:custDataLst>
          </p:nvPr>
        </p:nvSpPr>
        <p:spPr>
          <a:xfrm>
            <a:off x="6786471" y="5256000"/>
            <a:ext cx="75600" cy="762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TLSHAPE_M_a58f29487c0343c08abcf41913e40cae_Date"/>
          <p:cNvSpPr txBox="1"/>
          <p:nvPr>
            <p:custDataLst>
              <p:tags r:id="rId40"/>
            </p:custDataLst>
          </p:nvPr>
        </p:nvSpPr>
        <p:spPr>
          <a:xfrm>
            <a:off x="3988013" y="3859901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rgbClr val="FF0000"/>
                </a:solidFill>
                <a:latin typeface="Calibri" panose="020F0502020204030204" pitchFamily="34" charset="0"/>
              </a:rPr>
              <a:t>DAQ &amp;  </a:t>
            </a:r>
            <a:r>
              <a:rPr lang="en-US" sz="1000" spc="-8" dirty="0" err="1">
                <a:solidFill>
                  <a:srgbClr val="FF0000"/>
                </a:solidFill>
                <a:latin typeface="Calibri" panose="020F0502020204030204" pitchFamily="34" charset="0"/>
              </a:rPr>
              <a:t>Exp.Control</a:t>
            </a:r>
            <a:endParaRPr lang="en-US" sz="1000" spc="-8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1000" spc="-8" dirty="0">
                <a:solidFill>
                  <a:srgbClr val="FF0000"/>
                </a:solidFill>
                <a:latin typeface="Calibri" panose="020F0502020204030204" pitchFamily="34" charset="0"/>
              </a:rPr>
              <a:t>Integrated on </a:t>
            </a:r>
          </a:p>
          <a:p>
            <a:r>
              <a:rPr lang="en-US" sz="1000" spc="-8" dirty="0">
                <a:solidFill>
                  <a:srgbClr val="FF0000"/>
                </a:solidFill>
                <a:latin typeface="Calibri" panose="020F0502020204030204" pitchFamily="34" charset="0"/>
              </a:rPr>
              <a:t>test beamline</a:t>
            </a:r>
          </a:p>
        </p:txBody>
      </p:sp>
      <p:sp>
        <p:nvSpPr>
          <p:cNvPr id="60" name="OTLSHAPE_M_a58f29487c0343c08abcf41913e40cae_Date"/>
          <p:cNvSpPr txBox="1"/>
          <p:nvPr>
            <p:custDataLst>
              <p:tags r:id="rId41"/>
            </p:custDataLst>
          </p:nvPr>
        </p:nvSpPr>
        <p:spPr>
          <a:xfrm>
            <a:off x="8244408" y="6380104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rgbClr val="FF8AD8"/>
                </a:solidFill>
                <a:latin typeface="Calibri" panose="020F0502020204030204" pitchFamily="34" charset="0"/>
              </a:rPr>
              <a:t>V20 closes</a:t>
            </a:r>
          </a:p>
        </p:txBody>
      </p:sp>
      <p:sp>
        <p:nvSpPr>
          <p:cNvPr id="61" name="OTLSHAPE_M_a58f29487c0343c08abcf41913e40cae_Date"/>
          <p:cNvSpPr txBox="1"/>
          <p:nvPr>
            <p:custDataLst>
              <p:tags r:id="rId42"/>
            </p:custDataLst>
          </p:nvPr>
        </p:nvSpPr>
        <p:spPr>
          <a:xfrm>
            <a:off x="3140551" y="2680080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chemeClr val="accent5"/>
                </a:solidFill>
                <a:latin typeface="Calibri" panose="020F0502020204030204" pitchFamily="34" charset="0"/>
              </a:rPr>
              <a:t>CUB</a:t>
            </a:r>
          </a:p>
          <a:p>
            <a:r>
              <a:rPr lang="en-US" sz="1000" spc="-8" dirty="0">
                <a:solidFill>
                  <a:schemeClr val="accent5"/>
                </a:solidFill>
                <a:latin typeface="Calibri" panose="020F0502020204030204" pitchFamily="34" charset="0"/>
              </a:rPr>
              <a:t>access date</a:t>
            </a:r>
          </a:p>
        </p:txBody>
      </p:sp>
      <p:sp>
        <p:nvSpPr>
          <p:cNvPr id="62" name="OTLSHAPE_M_a58f29487c0343c08abcf41913e40cae_Shape"/>
          <p:cNvSpPr/>
          <p:nvPr>
            <p:custDataLst>
              <p:tags r:id="rId43"/>
            </p:custDataLst>
          </p:nvPr>
        </p:nvSpPr>
        <p:spPr>
          <a:xfrm flipH="1">
            <a:off x="3146278" y="2986877"/>
            <a:ext cx="77153" cy="756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TLSHAPE_T_06a6a20021ea4acdac20b41f7b37b0dd_Title"/>
          <p:cNvSpPr txBox="1">
            <a:spLocks/>
          </p:cNvSpPr>
          <p:nvPr>
            <p:custDataLst>
              <p:tags r:id="rId44"/>
            </p:custDataLst>
          </p:nvPr>
        </p:nvSpPr>
        <p:spPr>
          <a:xfrm>
            <a:off x="215976" y="5203939"/>
            <a:ext cx="917431" cy="16927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en-US" sz="1100" b="1" spc="-6" dirty="0">
                <a:latin typeface="Calibri" panose="020F0502020204030204" pitchFamily="34" charset="0"/>
              </a:rPr>
              <a:t>6. Data Analysis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8832607" y="1833799"/>
            <a:ext cx="35906" cy="396167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TLSHAPE_M_a58f29487c0343c08abcf41913e40cae_Date"/>
          <p:cNvSpPr txBox="1"/>
          <p:nvPr>
            <p:custDataLst>
              <p:tags r:id="rId45"/>
            </p:custDataLst>
          </p:nvPr>
        </p:nvSpPr>
        <p:spPr>
          <a:xfrm>
            <a:off x="4437179" y="6370207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rgbClr val="FF8AD8"/>
                </a:solidFill>
                <a:latin typeface="Calibri" panose="020F0502020204030204" pitchFamily="34" charset="0"/>
              </a:rPr>
              <a:t>V20 epics &amp;timing </a:t>
            </a:r>
          </a:p>
          <a:p>
            <a:r>
              <a:rPr lang="en-US" sz="1000" spc="-8" dirty="0">
                <a:solidFill>
                  <a:srgbClr val="FF8AD8"/>
                </a:solidFill>
                <a:latin typeface="Calibri" panose="020F0502020204030204" pitchFamily="34" charset="0"/>
              </a:rPr>
              <a:t>networks available</a:t>
            </a:r>
          </a:p>
        </p:txBody>
      </p:sp>
      <p:sp>
        <p:nvSpPr>
          <p:cNvPr id="75" name="OTLSHAPE_M_a58f29487c0343c08abcf41913e40cae_Shape"/>
          <p:cNvSpPr/>
          <p:nvPr>
            <p:custDataLst>
              <p:tags r:id="rId46"/>
            </p:custDataLst>
          </p:nvPr>
        </p:nvSpPr>
        <p:spPr>
          <a:xfrm flipH="1">
            <a:off x="5220072" y="2981174"/>
            <a:ext cx="77153" cy="756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TLSHAPE_M_a58f29487c0343c08abcf41913e40cae_Shape">
            <a:extLst>
              <a:ext uri="{FF2B5EF4-FFF2-40B4-BE49-F238E27FC236}">
                <a16:creationId xmlns:a16="http://schemas.microsoft.com/office/drawing/2014/main" id="{0E8D7ABF-04BC-5445-BD8B-41AD85C97CC9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3842559" y="5766903"/>
            <a:ext cx="756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F057B-C426-704A-85A8-0565D6A9A372}"/>
              </a:ext>
            </a:extLst>
          </p:cNvPr>
          <p:cNvSpPr txBox="1"/>
          <p:nvPr/>
        </p:nvSpPr>
        <p:spPr>
          <a:xfrm>
            <a:off x="3761716" y="5803033"/>
            <a:ext cx="1560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accent6">
                    <a:lumMod val="50000"/>
                  </a:schemeClr>
                </a:solidFill>
              </a:rPr>
              <a:t>Data set and rate </a:t>
            </a:r>
            <a:r>
              <a:rPr lang="sv-SE" sz="1000" dirty="0" err="1">
                <a:solidFill>
                  <a:schemeClr val="accent6">
                    <a:lumMod val="50000"/>
                  </a:schemeClr>
                </a:solidFill>
              </a:rPr>
              <a:t>defined</a:t>
            </a:r>
            <a:r>
              <a:rPr lang="sv-SE" sz="1000" dirty="0">
                <a:solidFill>
                  <a:schemeClr val="accent6">
                    <a:lumMod val="50000"/>
                  </a:schemeClr>
                </a:solidFill>
              </a:rPr>
              <a:t> for </a:t>
            </a:r>
            <a:r>
              <a:rPr lang="sv-SE" sz="1000" dirty="0" err="1">
                <a:solidFill>
                  <a:schemeClr val="accent6">
                    <a:lumMod val="50000"/>
                  </a:schemeClr>
                </a:solidFill>
              </a:rPr>
              <a:t>acceptance</a:t>
            </a:r>
            <a:r>
              <a:rPr lang="sv-SE" sz="1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000" dirty="0" err="1">
                <a:solidFill>
                  <a:schemeClr val="accent6">
                    <a:lumMod val="50000"/>
                  </a:schemeClr>
                </a:solidFill>
              </a:rPr>
              <a:t>testing</a:t>
            </a:r>
            <a:endParaRPr lang="sv-SE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1A2A4D94-BE5A-3046-8C5E-F1BB89FA1440}"/>
              </a:ext>
            </a:extLst>
          </p:cNvPr>
          <p:cNvCxnSpPr>
            <a:cxnSpLocks/>
            <a:stCxn id="74" idx="0"/>
            <a:endCxn id="46" idx="2"/>
          </p:cNvCxnSpPr>
          <p:nvPr/>
        </p:nvCxnSpPr>
        <p:spPr>
          <a:xfrm rot="5400000" flipH="1" flipV="1">
            <a:off x="3514894" y="5152610"/>
            <a:ext cx="979758" cy="24882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>
            <a:extLst>
              <a:ext uri="{FF2B5EF4-FFF2-40B4-BE49-F238E27FC236}">
                <a16:creationId xmlns:a16="http://schemas.microsoft.com/office/drawing/2014/main" id="{0EB28C50-9305-3D4B-A9F0-6E0EA3383DC5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4166987" y="4749045"/>
            <a:ext cx="477021" cy="32249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905A6961-03CC-1F4A-8F6E-F1E576821D04}"/>
              </a:ext>
            </a:extLst>
          </p:cNvPr>
          <p:cNvCxnSpPr>
            <a:cxnSpLocks/>
            <a:stCxn id="193" idx="3"/>
            <a:endCxn id="194" idx="1"/>
          </p:cNvCxnSpPr>
          <p:nvPr/>
        </p:nvCxnSpPr>
        <p:spPr>
          <a:xfrm>
            <a:off x="4728052" y="5078100"/>
            <a:ext cx="1757618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TLSHAPE_M_a58f29487c0343c08abcf41913e40cae_Date">
            <a:extLst>
              <a:ext uri="{FF2B5EF4-FFF2-40B4-BE49-F238E27FC236}">
                <a16:creationId xmlns:a16="http://schemas.microsoft.com/office/drawing/2014/main" id="{1BE265DB-95AA-5146-9A73-E019DE65458C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5308362" y="4071894"/>
            <a:ext cx="557221" cy="37553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Data view</a:t>
            </a:r>
          </a:p>
          <a:p>
            <a:r>
              <a:rPr lang="en-US" sz="1000" spc="-8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integrated</a:t>
            </a:r>
          </a:p>
        </p:txBody>
      </p:sp>
      <p:sp>
        <p:nvSpPr>
          <p:cNvPr id="120" name="OTLSHAPE_M_a58f29487c0343c08abcf41913e40cae_Date">
            <a:extLst>
              <a:ext uri="{FF2B5EF4-FFF2-40B4-BE49-F238E27FC236}">
                <a16:creationId xmlns:a16="http://schemas.microsoft.com/office/drawing/2014/main" id="{A7046A77-946B-4840-AD91-DE27E424F18E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5908130" y="4373506"/>
            <a:ext cx="880638" cy="37553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1000" spc="-8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Reduction view</a:t>
            </a:r>
          </a:p>
          <a:p>
            <a:r>
              <a:rPr lang="en-US" sz="1000" spc="-8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integrated</a:t>
            </a:r>
          </a:p>
        </p:txBody>
      </p:sp>
      <p:sp>
        <p:nvSpPr>
          <p:cNvPr id="90" name="OTLSHAPE_M_a58f29487c0343c08abcf41913e40cae_Date">
            <a:extLst>
              <a:ext uri="{FF2B5EF4-FFF2-40B4-BE49-F238E27FC236}">
                <a16:creationId xmlns:a16="http://schemas.microsoft.com/office/drawing/2014/main" id="{D628AF8A-E96D-2240-B919-702B7C4D701C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6648937" y="3049313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pPr algn="ctr"/>
            <a:r>
              <a:rPr lang="en-US" sz="1000" spc="-8" dirty="0">
                <a:solidFill>
                  <a:schemeClr val="accent5"/>
                </a:solidFill>
                <a:latin typeface="Calibri" panose="020F0502020204030204" pitchFamily="34" charset="0"/>
              </a:rPr>
              <a:t>DMSC hardware installed in CUB</a:t>
            </a:r>
          </a:p>
        </p:txBody>
      </p:sp>
      <p:sp>
        <p:nvSpPr>
          <p:cNvPr id="91" name="OTLSHAPE_M_a58f29487c0343c08abcf41913e40cae_Shape">
            <a:extLst>
              <a:ext uri="{FF2B5EF4-FFF2-40B4-BE49-F238E27FC236}">
                <a16:creationId xmlns:a16="http://schemas.microsoft.com/office/drawing/2014/main" id="{E36A7776-9D92-AE49-97E1-BE641C60C43A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 flipH="1">
            <a:off x="6157493" y="2986279"/>
            <a:ext cx="77153" cy="756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TLSHAPE_M_a58f29487c0343c08abcf41913e40cae_Date">
            <a:extLst>
              <a:ext uri="{FF2B5EF4-FFF2-40B4-BE49-F238E27FC236}">
                <a16:creationId xmlns:a16="http://schemas.microsoft.com/office/drawing/2014/main" id="{3DB6E143-C9B2-474D-A6D6-08602E09DD91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2259037" y="3356992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 err="1">
                <a:solidFill>
                  <a:srgbClr val="FF0000"/>
                </a:solidFill>
                <a:latin typeface="Calibri" panose="020F0502020204030204" pitchFamily="34" charset="0"/>
              </a:rPr>
              <a:t>NeXus</a:t>
            </a:r>
            <a:r>
              <a:rPr lang="en-US" sz="1000" spc="-8" dirty="0">
                <a:solidFill>
                  <a:srgbClr val="FF0000"/>
                </a:solidFill>
                <a:latin typeface="Calibri" panose="020F0502020204030204" pitchFamily="34" charset="0"/>
              </a:rPr>
              <a:t> file definition ready</a:t>
            </a:r>
          </a:p>
        </p:txBody>
      </p:sp>
      <p:sp>
        <p:nvSpPr>
          <p:cNvPr id="94" name="OTLSHAPE_M_a58f29487c0343c08abcf41913e40cae_Shape">
            <a:extLst>
              <a:ext uri="{FF2B5EF4-FFF2-40B4-BE49-F238E27FC236}">
                <a16:creationId xmlns:a16="http://schemas.microsoft.com/office/drawing/2014/main" id="{75A02CD9-9B60-DE4F-B373-AB36392628E8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2267369" y="3528000"/>
            <a:ext cx="75600" cy="762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OTLSHAPE_M_a58f29487c0343c08abcf41913e40cae_Date">
            <a:extLst>
              <a:ext uri="{FF2B5EF4-FFF2-40B4-BE49-F238E27FC236}">
                <a16:creationId xmlns:a16="http://schemas.microsoft.com/office/drawing/2014/main" id="{272AD4C7-4FB1-3949-B0DB-4DC966FDB8AF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6151732" y="3212976"/>
            <a:ext cx="654815" cy="5052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rgbClr val="FF0000"/>
                </a:solidFill>
                <a:latin typeface="Calibri" panose="020F0502020204030204" pitchFamily="34" charset="0"/>
              </a:rPr>
              <a:t>Data available</a:t>
            </a:r>
          </a:p>
          <a:p>
            <a:r>
              <a:rPr lang="en-US" sz="1000" spc="-8" dirty="0">
                <a:solidFill>
                  <a:srgbClr val="FF0000"/>
                </a:solidFill>
                <a:latin typeface="Calibri" panose="020F0502020204030204" pitchFamily="34" charset="0"/>
              </a:rPr>
              <a:t>in </a:t>
            </a:r>
            <a:r>
              <a:rPr lang="en-US" sz="1000" spc="-8" dirty="0" err="1">
                <a:solidFill>
                  <a:srgbClr val="FF0000"/>
                </a:solidFill>
                <a:latin typeface="Calibri" panose="020F0502020204030204" pitchFamily="34" charset="0"/>
              </a:rPr>
              <a:t>Scicat</a:t>
            </a:r>
            <a:endParaRPr lang="en-US" sz="1000" spc="-8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OTLSHAPE_M_a58f29487c0343c08abcf41913e40cae_Shape">
            <a:extLst>
              <a:ext uri="{FF2B5EF4-FFF2-40B4-BE49-F238E27FC236}">
                <a16:creationId xmlns:a16="http://schemas.microsoft.com/office/drawing/2014/main" id="{97A3C3AF-813D-9745-9FE5-FA8DD2D26B7F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6154064" y="3528000"/>
            <a:ext cx="75600" cy="762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C2C92662-21CB-E048-A0ED-42AACE535455}"/>
              </a:ext>
            </a:extLst>
          </p:cNvPr>
          <p:cNvCxnSpPr>
            <a:cxnSpLocks/>
            <a:stCxn id="75" idx="2"/>
          </p:cNvCxnSpPr>
          <p:nvPr/>
        </p:nvCxnSpPr>
        <p:spPr>
          <a:xfrm rot="16200000" flipH="1">
            <a:off x="4852996" y="3462426"/>
            <a:ext cx="1983538" cy="117223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>
            <a:extLst>
              <a:ext uri="{FF2B5EF4-FFF2-40B4-BE49-F238E27FC236}">
                <a16:creationId xmlns:a16="http://schemas.microsoft.com/office/drawing/2014/main" id="{F96EF571-7942-7C49-A597-89417EB42F38}"/>
              </a:ext>
            </a:extLst>
          </p:cNvPr>
          <p:cNvCxnSpPr>
            <a:cxnSpLocks/>
            <a:endCxn id="48" idx="1"/>
          </p:cNvCxnSpPr>
          <p:nvPr/>
        </p:nvCxnSpPr>
        <p:spPr>
          <a:xfrm rot="5400000" flipH="1" flipV="1">
            <a:off x="6512401" y="4798403"/>
            <a:ext cx="319153" cy="227114"/>
          </a:xfrm>
          <a:prstGeom prst="bent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1030A084-CB2F-FB40-B156-0E06089CC4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34662" y="3471361"/>
            <a:ext cx="732410" cy="1725222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>
            <a:extLst>
              <a:ext uri="{FF2B5EF4-FFF2-40B4-BE49-F238E27FC236}">
                <a16:creationId xmlns:a16="http://schemas.microsoft.com/office/drawing/2014/main" id="{78D2F771-233F-9645-A174-0925EA11BC4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55484" y="4168597"/>
            <a:ext cx="566263" cy="116401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>
            <a:extLst>
              <a:ext uri="{FF2B5EF4-FFF2-40B4-BE49-F238E27FC236}">
                <a16:creationId xmlns:a16="http://schemas.microsoft.com/office/drawing/2014/main" id="{AA4B13DD-7B87-C342-9EC8-F2F43D4433B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81987" y="4442557"/>
            <a:ext cx="564342" cy="606987"/>
          </a:xfrm>
          <a:prstGeom prst="bentConnector2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>
            <a:extLst>
              <a:ext uri="{FF2B5EF4-FFF2-40B4-BE49-F238E27FC236}">
                <a16:creationId xmlns:a16="http://schemas.microsoft.com/office/drawing/2014/main" id="{16BCA029-8816-D34C-AACE-32F77C4D2EAF}"/>
              </a:ext>
            </a:extLst>
          </p:cNvPr>
          <p:cNvCxnSpPr>
            <a:cxnSpLocks/>
            <a:stCxn id="48" idx="2"/>
            <a:endCxn id="55" idx="0"/>
          </p:cNvCxnSpPr>
          <p:nvPr/>
        </p:nvCxnSpPr>
        <p:spPr>
          <a:xfrm rot="16200000" flipH="1">
            <a:off x="6591044" y="5022772"/>
            <a:ext cx="465517" cy="93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E54BAAFB-97E7-0148-925A-04532356CD1F}"/>
              </a:ext>
            </a:extLst>
          </p:cNvPr>
          <p:cNvCxnSpPr>
            <a:cxnSpLocks/>
            <a:stCxn id="48" idx="0"/>
            <a:endCxn id="19" idx="0"/>
          </p:cNvCxnSpPr>
          <p:nvPr/>
        </p:nvCxnSpPr>
        <p:spPr>
          <a:xfrm rot="16200000" flipH="1">
            <a:off x="7296047" y="4241570"/>
            <a:ext cx="1005460" cy="1950886"/>
          </a:xfrm>
          <a:prstGeom prst="bentConnector3">
            <a:avLst>
              <a:gd name="adj1" fmla="val -22736"/>
            </a:avLst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>
            <a:extLst>
              <a:ext uri="{FF2B5EF4-FFF2-40B4-BE49-F238E27FC236}">
                <a16:creationId xmlns:a16="http://schemas.microsoft.com/office/drawing/2014/main" id="{67B28AC6-CFB3-2446-BF5E-D2551DD784AF}"/>
              </a:ext>
            </a:extLst>
          </p:cNvPr>
          <p:cNvCxnSpPr>
            <a:cxnSpLocks/>
            <a:stCxn id="44" idx="2"/>
          </p:cNvCxnSpPr>
          <p:nvPr/>
        </p:nvCxnSpPr>
        <p:spPr>
          <a:xfrm rot="16200000" flipH="1">
            <a:off x="7627579" y="4549063"/>
            <a:ext cx="1469454" cy="67787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TLSHAPE_M_a58f29487c0343c08abcf41913e40cae_Date">
            <a:extLst>
              <a:ext uri="{FF2B5EF4-FFF2-40B4-BE49-F238E27FC236}">
                <a16:creationId xmlns:a16="http://schemas.microsoft.com/office/drawing/2014/main" id="{E336C1EC-6D34-1245-AFED-2966F1619060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7818120" y="5225162"/>
            <a:ext cx="647086" cy="23424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latin typeface="Calibri" panose="020F0502020204030204" pitchFamily="34" charset="0"/>
              </a:rPr>
              <a:t>SINE2020 ends</a:t>
            </a:r>
          </a:p>
        </p:txBody>
      </p:sp>
      <p:sp>
        <p:nvSpPr>
          <p:cNvPr id="69" name="OTLSHAPE_M_a58f29487c0343c08abcf41913e40cae_Date"/>
          <p:cNvSpPr txBox="1"/>
          <p:nvPr>
            <p:custDataLst>
              <p:tags r:id="rId57"/>
            </p:custDataLst>
          </p:nvPr>
        </p:nvSpPr>
        <p:spPr>
          <a:xfrm>
            <a:off x="6588224" y="4883926"/>
            <a:ext cx="1456569" cy="32790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sz="1000" spc="-8" dirty="0">
                <a:solidFill>
                  <a:schemeClr val="accent4"/>
                </a:solidFill>
                <a:latin typeface="Calibri" panose="020F0502020204030204" pitchFamily="34" charset="0"/>
              </a:rPr>
              <a:t>Software performance &amp;</a:t>
            </a:r>
          </a:p>
          <a:p>
            <a:r>
              <a:rPr lang="en-US" sz="1000" spc="-8" dirty="0">
                <a:solidFill>
                  <a:schemeClr val="accent4"/>
                </a:solidFill>
                <a:latin typeface="Calibri" panose="020F0502020204030204" pitchFamily="34" charset="0"/>
              </a:rPr>
              <a:t>Integration testing validated</a:t>
            </a:r>
          </a:p>
        </p:txBody>
      </p:sp>
      <p:sp>
        <p:nvSpPr>
          <p:cNvPr id="190" name="OTLSHAPE_M_a58f29487c0343c08abcf41913e40cae_Shape">
            <a:extLst>
              <a:ext uri="{FF2B5EF4-FFF2-40B4-BE49-F238E27FC236}">
                <a16:creationId xmlns:a16="http://schemas.microsoft.com/office/drawing/2014/main" id="{FDF5F0FC-3DA2-4A4A-88C9-5916E25E0EDD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4996975" y="3883858"/>
            <a:ext cx="75600" cy="762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1" name="OTLSHAPE_M_a58f29487c0343c08abcf41913e40cae_Shape">
            <a:extLst>
              <a:ext uri="{FF2B5EF4-FFF2-40B4-BE49-F238E27FC236}">
                <a16:creationId xmlns:a16="http://schemas.microsoft.com/office/drawing/2014/main" id="{35015EDD-1D19-0D4E-819C-224D9065BC9F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5318809" y="4428000"/>
            <a:ext cx="75600" cy="762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2" name="OTLSHAPE_M_a58f29487c0343c08abcf41913e40cae_Shape">
            <a:extLst>
              <a:ext uri="{FF2B5EF4-FFF2-40B4-BE49-F238E27FC236}">
                <a16:creationId xmlns:a16="http://schemas.microsoft.com/office/drawing/2014/main" id="{79C76E17-9643-834D-8968-B8B6230A3D7B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812662" y="4428000"/>
            <a:ext cx="75600" cy="762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3" name="OTLSHAPE_M_a58f29487c0343c08abcf41913e40cae_Shape">
            <a:extLst>
              <a:ext uri="{FF2B5EF4-FFF2-40B4-BE49-F238E27FC236}">
                <a16:creationId xmlns:a16="http://schemas.microsoft.com/office/drawing/2014/main" id="{4F2DA39B-C570-2746-86F9-8C30E7B28A58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4652452" y="5040000"/>
            <a:ext cx="75600" cy="7620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4" name="OTLSHAPE_M_a58f29487c0343c08abcf41913e40cae_Shape">
            <a:extLst>
              <a:ext uri="{FF2B5EF4-FFF2-40B4-BE49-F238E27FC236}">
                <a16:creationId xmlns:a16="http://schemas.microsoft.com/office/drawing/2014/main" id="{AE15C4E4-0EF3-694D-AAB3-7567B06349A5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6485670" y="5040000"/>
            <a:ext cx="75600" cy="7620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98" name="OTLSHAPE_T_7c518fb37f2142bb8e0445920d0403b5_HorizontalConnector1">
            <a:extLst>
              <a:ext uri="{FF2B5EF4-FFF2-40B4-BE49-F238E27FC236}">
                <a16:creationId xmlns:a16="http://schemas.microsoft.com/office/drawing/2014/main" id="{9E0BBC62-797A-344D-91D3-181FF9F26CAB}"/>
              </a:ext>
            </a:extLst>
          </p:cNvPr>
          <p:cNvCxnSpPr>
            <a:cxnSpLocks/>
          </p:cNvCxnSpPr>
          <p:nvPr>
            <p:custDataLst>
              <p:tags r:id="rId63"/>
            </p:custDataLst>
          </p:nvPr>
        </p:nvCxnSpPr>
        <p:spPr>
          <a:xfrm flipV="1">
            <a:off x="1043976" y="6344800"/>
            <a:ext cx="7776000" cy="36528"/>
          </a:xfrm>
          <a:prstGeom prst="line">
            <a:avLst/>
          </a:prstGeom>
          <a:ln w="9525" cap="flat" cmpd="sng" algn="ctr">
            <a:solidFill>
              <a:srgbClr val="FF8AD8">
                <a:alpha val="47843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TLSHAPE_T_be3ae38f60b3402d8a13f1e91eec41f5_Title">
            <a:extLst>
              <a:ext uri="{FF2B5EF4-FFF2-40B4-BE49-F238E27FC236}">
                <a16:creationId xmlns:a16="http://schemas.microsoft.com/office/drawing/2014/main" id="{6F347AA5-53C6-8240-A04A-AEABE6BAA665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>
          <a:xfrm>
            <a:off x="215976" y="6284059"/>
            <a:ext cx="953385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>
                <a:solidFill>
                  <a:srgbClr val="FF8AD8"/>
                </a:solidFill>
                <a:latin typeface="Calibri" panose="020F0502020204030204" pitchFamily="34" charset="0"/>
              </a:rPr>
              <a:t>External dep</a:t>
            </a:r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B795A4BA-8668-B141-9C9D-6D22AA262CB9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00" y="1628800"/>
            <a:ext cx="6835513" cy="640163"/>
          </a:xfrm>
          <a:prstGeom prst="rect">
            <a:avLst/>
          </a:prstGeom>
        </p:spPr>
      </p:pic>
      <p:sp>
        <p:nvSpPr>
          <p:cNvPr id="214" name="OTLSHAPE_M_a58f29487c0343c08abcf41913e40cae_Shape">
            <a:extLst>
              <a:ext uri="{FF2B5EF4-FFF2-40B4-BE49-F238E27FC236}">
                <a16:creationId xmlns:a16="http://schemas.microsoft.com/office/drawing/2014/main" id="{CF7A27C9-83FA-D444-AEC0-95A3A3130647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8709579" y="6306618"/>
            <a:ext cx="75600" cy="76200"/>
          </a:xfrm>
          <a:prstGeom prst="rect">
            <a:avLst/>
          </a:prstGeom>
          <a:solidFill>
            <a:srgbClr val="FF8AD8"/>
          </a:solidFill>
          <a:ln w="12700" cap="flat" cmpd="sng" algn="ctr">
            <a:solidFill>
              <a:srgbClr val="FF8AD8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TLSHAPE_M_a58f29487c0343c08abcf41913e40cae_Shape">
            <a:extLst>
              <a:ext uri="{FF2B5EF4-FFF2-40B4-BE49-F238E27FC236}">
                <a16:creationId xmlns:a16="http://schemas.microsoft.com/office/drawing/2014/main" id="{662BF9F3-0713-974E-BA61-7700D3B74D76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4326698" y="6324964"/>
            <a:ext cx="75600" cy="76200"/>
          </a:xfrm>
          <a:prstGeom prst="rect">
            <a:avLst/>
          </a:prstGeom>
          <a:solidFill>
            <a:srgbClr val="FF8AD8"/>
          </a:solidFill>
          <a:ln w="12700" cap="flat" cmpd="sng" algn="ctr">
            <a:solidFill>
              <a:srgbClr val="FF8AD8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138C3E-2E2B-C84A-B10C-6396D24F7F8F}"/>
              </a:ext>
            </a:extLst>
          </p:cNvPr>
          <p:cNvSpPr/>
          <p:nvPr/>
        </p:nvSpPr>
        <p:spPr>
          <a:xfrm>
            <a:off x="1521939" y="5751670"/>
            <a:ext cx="1753664" cy="6708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Data </a:t>
            </a:r>
            <a:r>
              <a:rPr lang="sv-SE" dirty="0" err="1">
                <a:solidFill>
                  <a:schemeClr val="tx1"/>
                </a:solidFill>
              </a:rPr>
              <a:t>processing</a:t>
            </a:r>
            <a:r>
              <a:rPr lang="sv-SE" dirty="0">
                <a:solidFill>
                  <a:schemeClr val="tx1"/>
                </a:solidFill>
              </a:rPr>
              <a:t> for </a:t>
            </a:r>
            <a:r>
              <a:rPr lang="sv-SE" dirty="0" err="1">
                <a:solidFill>
                  <a:schemeClr val="tx1"/>
                </a:solidFill>
              </a:rPr>
              <a:t>some</a:t>
            </a:r>
            <a:r>
              <a:rPr lang="sv-SE" dirty="0">
                <a:solidFill>
                  <a:schemeClr val="tx1"/>
                </a:solidFill>
              </a:rPr>
              <a:t> flux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5FDA0A-E42C-8742-9387-06FA8D2B6B13}"/>
              </a:ext>
            </a:extLst>
          </p:cNvPr>
          <p:cNvCxnSpPr>
            <a:cxnSpLocks/>
            <a:stCxn id="12" idx="3"/>
            <a:endCxn id="4" idx="3"/>
          </p:cNvCxnSpPr>
          <p:nvPr/>
        </p:nvCxnSpPr>
        <p:spPr>
          <a:xfrm flipV="1">
            <a:off x="3275603" y="5286524"/>
            <a:ext cx="681722" cy="8005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888DBBE8-27EA-0349-B057-E33C5E5122A8}"/>
              </a:ext>
            </a:extLst>
          </p:cNvPr>
          <p:cNvSpPr/>
          <p:nvPr/>
        </p:nvSpPr>
        <p:spPr>
          <a:xfrm>
            <a:off x="4743505" y="5744102"/>
            <a:ext cx="3796900" cy="9514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sv-SE" dirty="0">
                <a:solidFill>
                  <a:schemeClr val="tx1"/>
                </a:solidFill>
              </a:rPr>
              <a:t>Data </a:t>
            </a:r>
            <a:r>
              <a:rPr lang="sv-SE" dirty="0" err="1">
                <a:solidFill>
                  <a:schemeClr val="tx1"/>
                </a:solidFill>
              </a:rPr>
              <a:t>processing</a:t>
            </a:r>
            <a:r>
              <a:rPr lang="sv-SE" dirty="0">
                <a:solidFill>
                  <a:schemeClr val="tx1"/>
                </a:solidFill>
              </a:rPr>
              <a:t> for </a:t>
            </a:r>
            <a:r>
              <a:rPr lang="sv-SE" dirty="0" err="1">
                <a:solidFill>
                  <a:schemeClr val="tx1"/>
                </a:solidFill>
              </a:rPr>
              <a:t>expected</a:t>
            </a:r>
            <a:r>
              <a:rPr lang="sv-SE" dirty="0">
                <a:solidFill>
                  <a:schemeClr val="tx1"/>
                </a:solidFill>
              </a:rPr>
              <a:t> flux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chemeClr val="tx1"/>
                </a:solidFill>
              </a:rPr>
              <a:t>Batch</a:t>
            </a:r>
            <a:r>
              <a:rPr lang="sv-SE" dirty="0">
                <a:solidFill>
                  <a:schemeClr val="tx1"/>
                </a:solidFill>
              </a:rPr>
              <a:t> post-</a:t>
            </a:r>
            <a:r>
              <a:rPr lang="sv-SE" dirty="0" err="1">
                <a:solidFill>
                  <a:schemeClr val="tx1"/>
                </a:solidFill>
              </a:rPr>
              <a:t>processing</a:t>
            </a:r>
            <a:endParaRPr lang="sv-SE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dirty="0">
                <a:solidFill>
                  <a:schemeClr val="tx1"/>
                </a:solidFill>
              </a:rPr>
              <a:t>Full integration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A93AD1B-D6DB-524C-9C4B-3D50AF2D3EF6}"/>
              </a:ext>
            </a:extLst>
          </p:cNvPr>
          <p:cNvCxnSpPr>
            <a:cxnSpLocks/>
            <a:stCxn id="101" idx="0"/>
            <a:endCxn id="121" idx="4"/>
          </p:cNvCxnSpPr>
          <p:nvPr/>
        </p:nvCxnSpPr>
        <p:spPr>
          <a:xfrm flipV="1">
            <a:off x="6641955" y="5559691"/>
            <a:ext cx="157529" cy="184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DMSC integration milestones – on track  </a:t>
            </a:r>
            <a:r>
              <a:rPr lang="en-GB" sz="1800" dirty="0"/>
              <a:t>(v.5 – April 2018)</a:t>
            </a:r>
          </a:p>
        </p:txBody>
      </p:sp>
      <p:sp>
        <p:nvSpPr>
          <p:cNvPr id="139" name="OTLSHAPE_T_be3ae38f60b3402d8a13f1e91eec41f5_Title">
            <a:extLst>
              <a:ext uri="{FF2B5EF4-FFF2-40B4-BE49-F238E27FC236}">
                <a16:creationId xmlns:a16="http://schemas.microsoft.com/office/drawing/2014/main" id="{E8816797-306F-A946-B6A1-A68D8043552C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>
          <a:xfrm>
            <a:off x="215976" y="5733836"/>
            <a:ext cx="7620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b="1" spc="-6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0. DMSC</a:t>
            </a:r>
          </a:p>
        </p:txBody>
      </p:sp>
      <p:cxnSp>
        <p:nvCxnSpPr>
          <p:cNvPr id="141" name="Elbow Connector 140">
            <a:extLst>
              <a:ext uri="{FF2B5EF4-FFF2-40B4-BE49-F238E27FC236}">
                <a16:creationId xmlns:a16="http://schemas.microsoft.com/office/drawing/2014/main" id="{4B638E54-65D0-3842-B196-02805F1627B0}"/>
              </a:ext>
            </a:extLst>
          </p:cNvPr>
          <p:cNvCxnSpPr>
            <a:cxnSpLocks/>
            <a:stCxn id="55" idx="2"/>
          </p:cNvCxnSpPr>
          <p:nvPr/>
        </p:nvCxnSpPr>
        <p:spPr>
          <a:xfrm rot="16200000" flipH="1">
            <a:off x="7556333" y="15116846"/>
            <a:ext cx="387008" cy="185113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8EDA7BD1-F473-1740-A8E7-4971F67229AB}"/>
              </a:ext>
            </a:extLst>
          </p:cNvPr>
          <p:cNvSpPr/>
          <p:nvPr/>
        </p:nvSpPr>
        <p:spPr>
          <a:xfrm>
            <a:off x="6283819" y="4604485"/>
            <a:ext cx="1031330" cy="95520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20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65A7-1B57-2B4B-A091-D55488FB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Progress – </a:t>
            </a:r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funding</a:t>
            </a:r>
            <a:endParaRPr lang="sv-S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ACDA5C-E6DE-0447-A4CB-B9AACE596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37601"/>
              </p:ext>
            </p:extLst>
          </p:nvPr>
        </p:nvGraphicFramePr>
        <p:xfrm>
          <a:off x="-3862" y="1417638"/>
          <a:ext cx="9138846" cy="5440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1566">
                  <a:extLst>
                    <a:ext uri="{9D8B030D-6E8A-4147-A177-3AD203B41FA5}">
                      <a16:colId xmlns:a16="http://schemas.microsoft.com/office/drawing/2014/main" val="2133742422"/>
                    </a:ext>
                  </a:extLst>
                </a:gridCol>
                <a:gridCol w="7227280">
                  <a:extLst>
                    <a:ext uri="{9D8B030D-6E8A-4147-A177-3AD203B41FA5}">
                      <a16:colId xmlns:a16="http://schemas.microsoft.com/office/drawing/2014/main" val="3090245283"/>
                    </a:ext>
                  </a:extLst>
                </a:gridCol>
              </a:tblGrid>
              <a:tr h="217614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sv-SE" b="1" dirty="0"/>
                        <a:t>European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PaNOSC </a:t>
                      </a:r>
                      <a:r>
                        <a:rPr lang="sv-SE" dirty="0" err="1"/>
                        <a:t>funded</a:t>
                      </a:r>
                      <a:r>
                        <a:rPr lang="sv-SE" dirty="0"/>
                        <a:t> </a:t>
                      </a:r>
                      <a:r>
                        <a:rPr lang="sv-SE" dirty="0">
                          <a:sym typeface="Wingdings" pitchFamily="2" charset="2"/>
                        </a:rPr>
                        <a:t>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dirty="0" err="1"/>
                        <a:t>NMIStar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rejected</a:t>
                      </a:r>
                      <a:r>
                        <a:rPr lang="sv-SE" dirty="0"/>
                        <a:t> </a:t>
                      </a:r>
                      <a:r>
                        <a:rPr lang="sv-SE" dirty="0">
                          <a:sym typeface="Wingdings" pitchFamily="2" charset="2"/>
                        </a:rPr>
                        <a:t>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Feedback on </a:t>
                      </a:r>
                      <a:r>
                        <a:rPr lang="sv-SE" dirty="0" err="1"/>
                        <a:t>two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other</a:t>
                      </a:r>
                      <a:r>
                        <a:rPr lang="sv-SE" dirty="0"/>
                        <a:t> EU </a:t>
                      </a:r>
                      <a:r>
                        <a:rPr lang="sv-SE" dirty="0" err="1"/>
                        <a:t>proposals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related</a:t>
                      </a:r>
                      <a:r>
                        <a:rPr lang="sv-SE" dirty="0"/>
                        <a:t> to </a:t>
                      </a:r>
                      <a:r>
                        <a:rPr lang="sv-SE" dirty="0" err="1"/>
                        <a:t>imaging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expected</a:t>
                      </a:r>
                      <a:r>
                        <a:rPr lang="sv-SE" dirty="0"/>
                        <a:t> in </a:t>
                      </a:r>
                      <a:r>
                        <a:rPr lang="sv-SE" dirty="0" err="1"/>
                        <a:t>October</a:t>
                      </a:r>
                      <a:r>
                        <a:rPr lang="sv-SE" dirty="0"/>
                        <a:t> and November (2-3 post </a:t>
                      </a:r>
                      <a:r>
                        <a:rPr lang="sv-SE" dirty="0" err="1"/>
                        <a:t>doc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years</a:t>
                      </a:r>
                      <a:r>
                        <a:rPr lang="sv-SE" dirty="0"/>
                        <a:t> per </a:t>
                      </a:r>
                      <a:r>
                        <a:rPr lang="sv-SE" dirty="0" err="1"/>
                        <a:t>proposal</a:t>
                      </a:r>
                      <a:r>
                        <a:rPr lang="sv-SE" dirty="0"/>
                        <a:t>)</a:t>
                      </a:r>
                      <a:endParaRPr lang="sv-SE" dirty="0">
                        <a:sym typeface="Wingdings" pitchFamily="2" charset="2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MAX4ESSFUN </a:t>
                      </a:r>
                      <a:r>
                        <a:rPr lang="sv-SE" dirty="0" err="1"/>
                        <a:t>projects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ended</a:t>
                      </a:r>
                      <a:endParaRPr lang="sv-SE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34393"/>
                  </a:ext>
                </a:extLst>
              </a:tr>
              <a:tr h="326421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sv-SE" b="1" dirty="0"/>
                        <a:t>Swedish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b="0" i="0" u="sng" dirty="0"/>
                        <a:t>VR </a:t>
                      </a:r>
                      <a:r>
                        <a:rPr lang="sv-SE" b="0" i="0" u="sng" dirty="0" err="1"/>
                        <a:t>project</a:t>
                      </a:r>
                      <a:r>
                        <a:rPr lang="sv-SE" b="0" i="0" u="sng" dirty="0"/>
                        <a:t> </a:t>
                      </a:r>
                      <a:r>
                        <a:rPr lang="sv-SE" b="0" i="0" u="sng" dirty="0" err="1"/>
                        <a:t>with</a:t>
                      </a:r>
                      <a:r>
                        <a:rPr lang="sv-SE" b="0" i="0" u="sng" dirty="0"/>
                        <a:t> Lund University and ISIS</a:t>
                      </a:r>
                      <a:r>
                        <a:rPr lang="sv-SE" b="0" i="0" u="none" dirty="0"/>
                        <a:t> (TR-SAXS/SANS). </a:t>
                      </a:r>
                      <a:r>
                        <a:rPr lang="sv-SE" b="0" dirty="0" err="1"/>
                        <a:t>First</a:t>
                      </a:r>
                      <a:r>
                        <a:rPr lang="sv-SE" b="0" dirty="0"/>
                        <a:t> </a:t>
                      </a:r>
                      <a:r>
                        <a:rPr lang="sv-SE" b="0" dirty="0" err="1"/>
                        <a:t>publication</a:t>
                      </a:r>
                      <a:r>
                        <a:rPr lang="sv-SE" b="0" dirty="0"/>
                        <a:t> </a:t>
                      </a:r>
                      <a:r>
                        <a:rPr lang="sv-SE" b="0" dirty="0" err="1"/>
                        <a:t>submitted</a:t>
                      </a:r>
                      <a:r>
                        <a:rPr lang="sv-SE" b="0" dirty="0"/>
                        <a:t> and </a:t>
                      </a:r>
                      <a:r>
                        <a:rPr lang="sv-SE" b="0" dirty="0" err="1"/>
                        <a:t>first</a:t>
                      </a:r>
                      <a:r>
                        <a:rPr lang="sv-SE" b="0" dirty="0"/>
                        <a:t> experiments </a:t>
                      </a:r>
                      <a:r>
                        <a:rPr lang="sv-SE" b="0" dirty="0" err="1"/>
                        <a:t>performed</a:t>
                      </a:r>
                      <a:r>
                        <a:rPr lang="sv-SE" b="0" dirty="0"/>
                        <a:t>. </a:t>
                      </a:r>
                      <a:r>
                        <a:rPr lang="sv-SE" b="0" dirty="0" err="1"/>
                        <a:t>Collaboration</a:t>
                      </a:r>
                      <a:r>
                        <a:rPr lang="sv-SE" b="0" dirty="0"/>
                        <a:t> </a:t>
                      </a:r>
                      <a:r>
                        <a:rPr lang="sv-SE" b="0" dirty="0" err="1"/>
                        <a:t>with</a:t>
                      </a:r>
                      <a:r>
                        <a:rPr lang="sv-SE" b="0" dirty="0"/>
                        <a:t> Lisa </a:t>
                      </a:r>
                      <a:r>
                        <a:rPr lang="sv-SE" b="0" dirty="0" err="1"/>
                        <a:t>Arleth’s</a:t>
                      </a:r>
                      <a:r>
                        <a:rPr lang="sv-SE" b="0" dirty="0"/>
                        <a:t> </a:t>
                      </a:r>
                      <a:r>
                        <a:rPr lang="sv-SE" b="0" dirty="0" err="1"/>
                        <a:t>group</a:t>
                      </a:r>
                      <a:r>
                        <a:rPr lang="sv-SE" b="0" dirty="0"/>
                        <a:t> (UCPH).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b="0" i="0" u="sng" dirty="0"/>
                        <a:t>VR </a:t>
                      </a:r>
                      <a:r>
                        <a:rPr lang="sv-SE" b="0" i="0" u="sng" dirty="0" err="1"/>
                        <a:t>project</a:t>
                      </a:r>
                      <a:r>
                        <a:rPr lang="sv-SE" b="0" i="0" u="sng" dirty="0"/>
                        <a:t> </a:t>
                      </a:r>
                      <a:r>
                        <a:rPr lang="sv-SE" b="0" i="0" u="sng" dirty="0" err="1"/>
                        <a:t>with</a:t>
                      </a:r>
                      <a:r>
                        <a:rPr lang="sv-SE" b="0" i="0" u="sng" dirty="0"/>
                        <a:t> Chalmers, UCPH, and ISIS</a:t>
                      </a:r>
                      <a:r>
                        <a:rPr lang="sv-SE" b="0" i="0" u="none" dirty="0"/>
                        <a:t> (</a:t>
                      </a:r>
                      <a:r>
                        <a:rPr lang="sv-SE" b="0" i="0" u="none" dirty="0" err="1"/>
                        <a:t>modelling</a:t>
                      </a:r>
                      <a:r>
                        <a:rPr lang="sv-SE" b="0" i="0" u="none" dirty="0"/>
                        <a:t> </a:t>
                      </a:r>
                      <a:r>
                        <a:rPr lang="sv-SE" b="0" i="0" u="none" dirty="0" err="1"/>
                        <a:t>of</a:t>
                      </a:r>
                      <a:r>
                        <a:rPr lang="sv-SE" b="0" i="0" u="none" dirty="0"/>
                        <a:t> </a:t>
                      </a:r>
                      <a:r>
                        <a:rPr lang="sv-SE" b="0" i="0" u="none" dirty="0" err="1"/>
                        <a:t>dynamic</a:t>
                      </a:r>
                      <a:r>
                        <a:rPr lang="sv-SE" b="0" i="0" u="none" dirty="0"/>
                        <a:t> </a:t>
                      </a:r>
                      <a:r>
                        <a:rPr lang="sv-SE" b="0" i="0" u="none" dirty="0" err="1"/>
                        <a:t>structure</a:t>
                      </a:r>
                      <a:r>
                        <a:rPr lang="sv-SE" b="0" i="0" u="none" dirty="0"/>
                        <a:t> </a:t>
                      </a:r>
                      <a:r>
                        <a:rPr lang="sv-SE" b="0" i="0" u="none" dirty="0" err="1"/>
                        <a:t>factor</a:t>
                      </a:r>
                      <a:r>
                        <a:rPr lang="sv-SE" b="0" i="0" u="none" dirty="0"/>
                        <a:t>). </a:t>
                      </a:r>
                      <a:r>
                        <a:rPr lang="sv-SE" b="0" dirty="0" err="1"/>
                        <a:t>Biannual</a:t>
                      </a:r>
                      <a:r>
                        <a:rPr lang="sv-SE" b="0" dirty="0"/>
                        <a:t> status meetings, plan for research and </a:t>
                      </a:r>
                      <a:r>
                        <a:rPr lang="sv-SE" b="0" dirty="0" err="1"/>
                        <a:t>publications</a:t>
                      </a:r>
                      <a:r>
                        <a:rPr lang="sv-SE" b="0" dirty="0"/>
                        <a:t>, Thomas Farmer, ISIS, is </a:t>
                      </a:r>
                      <a:r>
                        <a:rPr lang="sv-SE" b="0" dirty="0" err="1"/>
                        <a:t>making</a:t>
                      </a:r>
                      <a:r>
                        <a:rPr lang="sv-SE" b="0" dirty="0"/>
                        <a:t> </a:t>
                      </a:r>
                      <a:r>
                        <a:rPr lang="sv-SE" b="0" dirty="0" err="1"/>
                        <a:t>good</a:t>
                      </a:r>
                      <a:r>
                        <a:rPr lang="sv-SE" b="0" dirty="0"/>
                        <a:t> progress.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b="0" u="sng" dirty="0"/>
                        <a:t>Chalmers </a:t>
                      </a:r>
                      <a:r>
                        <a:rPr lang="sv-SE" b="0" u="sng" dirty="0" err="1"/>
                        <a:t>project</a:t>
                      </a:r>
                      <a:r>
                        <a:rPr lang="sv-SE" b="0" u="none" dirty="0"/>
                        <a:t> (</a:t>
                      </a:r>
                      <a:r>
                        <a:rPr lang="sv-SE" b="0" u="none" dirty="0" err="1"/>
                        <a:t>modelling</a:t>
                      </a:r>
                      <a:r>
                        <a:rPr lang="sv-SE" b="0" u="none" dirty="0"/>
                        <a:t> </a:t>
                      </a:r>
                      <a:r>
                        <a:rPr lang="sv-SE" b="0" u="none" dirty="0" err="1"/>
                        <a:t>of</a:t>
                      </a:r>
                      <a:r>
                        <a:rPr lang="sv-SE" b="0" u="none" dirty="0"/>
                        <a:t> </a:t>
                      </a:r>
                      <a:r>
                        <a:rPr lang="sv-SE" b="0" u="none" dirty="0" err="1"/>
                        <a:t>chemical</a:t>
                      </a:r>
                      <a:r>
                        <a:rPr lang="sv-SE" b="0" u="none" dirty="0"/>
                        <a:t> order). Mattias </a:t>
                      </a:r>
                      <a:r>
                        <a:rPr lang="sv-SE" b="0" u="none" dirty="0" err="1"/>
                        <a:t>graduated</a:t>
                      </a:r>
                      <a:r>
                        <a:rPr lang="sv-SE" b="0" u="none" dirty="0"/>
                        <a:t>! 1st </a:t>
                      </a:r>
                      <a:r>
                        <a:rPr lang="sv-SE" b="0" u="none" dirty="0" err="1"/>
                        <a:t>publication</a:t>
                      </a:r>
                      <a:r>
                        <a:rPr lang="sv-SE" b="0" u="none" dirty="0"/>
                        <a:t> on </a:t>
                      </a:r>
                      <a:r>
                        <a:rPr lang="sv-SE" b="0" u="none" dirty="0" err="1"/>
                        <a:t>its</a:t>
                      </a:r>
                      <a:r>
                        <a:rPr lang="sv-SE" b="0" u="none" dirty="0"/>
                        <a:t> </a:t>
                      </a:r>
                      <a:r>
                        <a:rPr lang="sv-SE" b="0" u="none" dirty="0" err="1"/>
                        <a:t>way</a:t>
                      </a:r>
                      <a:r>
                        <a:rPr lang="sv-SE" b="0" u="none" dirty="0"/>
                        <a:t>. Presentation(s) at JCNS workshop.</a:t>
                      </a:r>
                      <a:endParaRPr lang="sv-SE" b="0" u="sng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b="0" i="0" u="sng" dirty="0"/>
                        <a:t>Co-proposer </a:t>
                      </a:r>
                      <a:r>
                        <a:rPr lang="sv-SE" b="0" i="0" u="sng" dirty="0" err="1"/>
                        <a:t>of</a:t>
                      </a:r>
                      <a:r>
                        <a:rPr lang="sv-SE" b="0" i="0" u="sng" dirty="0"/>
                        <a:t> VR </a:t>
                      </a:r>
                      <a:r>
                        <a:rPr lang="sv-SE" b="0" i="0" u="sng" dirty="0" err="1"/>
                        <a:t>project</a:t>
                      </a:r>
                      <a:r>
                        <a:rPr lang="sv-SE" b="0" i="0" u="sng" dirty="0"/>
                        <a:t> </a:t>
                      </a:r>
                      <a:r>
                        <a:rPr lang="sv-SE" b="0" i="0" u="sng" dirty="0" err="1"/>
                        <a:t>with</a:t>
                      </a:r>
                      <a:r>
                        <a:rPr lang="sv-SE" b="0" i="0" u="sng" dirty="0"/>
                        <a:t> Chalmers </a:t>
                      </a:r>
                      <a:r>
                        <a:rPr lang="sv-SE" b="0" i="0" u="none" dirty="0"/>
                        <a:t>on </a:t>
                      </a:r>
                      <a:r>
                        <a:rPr lang="sv-SE" b="0" i="0" u="none" dirty="0" err="1"/>
                        <a:t>modelling</a:t>
                      </a:r>
                      <a:r>
                        <a:rPr lang="sv-SE" b="0" i="0" u="none" dirty="0"/>
                        <a:t> </a:t>
                      </a:r>
                      <a:r>
                        <a:rPr lang="sv-SE" b="0" i="0" u="none" dirty="0" err="1"/>
                        <a:t>of</a:t>
                      </a:r>
                      <a:r>
                        <a:rPr lang="sv-SE" b="0" i="0" u="none" dirty="0"/>
                        <a:t> </a:t>
                      </a:r>
                      <a:r>
                        <a:rPr lang="sv-SE" b="0" i="0" u="none" dirty="0" err="1"/>
                        <a:t>engineering</a:t>
                      </a:r>
                      <a:r>
                        <a:rPr lang="sv-SE" b="0" i="0" u="none" dirty="0"/>
                        <a:t> and </a:t>
                      </a:r>
                      <a:r>
                        <a:rPr lang="sv-SE" b="0" i="0" u="none" dirty="0" err="1"/>
                        <a:t>powder</a:t>
                      </a:r>
                      <a:r>
                        <a:rPr lang="sv-SE" b="0" i="0" u="none" dirty="0"/>
                        <a:t> </a:t>
                      </a:r>
                      <a:r>
                        <a:rPr lang="sv-SE" b="0" i="0" u="none" dirty="0" err="1"/>
                        <a:t>diffraction</a:t>
                      </a:r>
                      <a:r>
                        <a:rPr lang="sv-SE" b="0" i="0" u="none" dirty="0"/>
                        <a:t>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9753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97B95-38F5-5846-B18C-239E9A77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1026" name="Picture 2" descr="swedish-research-council-logo.jpg">
            <a:extLst>
              <a:ext uri="{FF2B5EF4-FFF2-40B4-BE49-F238E27FC236}">
                <a16:creationId xmlns:a16="http://schemas.microsoft.com/office/drawing/2014/main" id="{94CE37DF-52A1-464E-9291-39254B80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6" y="4097116"/>
            <a:ext cx="106276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uropeanspallationsource.se/sites/default/files/styles/landscape/public/images/media/2017-12/logos_310.jpg?itok=ko5C3vCe">
            <a:extLst>
              <a:ext uri="{FF2B5EF4-FFF2-40B4-BE49-F238E27FC236}">
                <a16:creationId xmlns:a16="http://schemas.microsoft.com/office/drawing/2014/main" id="{CD5B2E7D-AFD9-A24B-A460-4CF77148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6" y="2635719"/>
            <a:ext cx="1218300" cy="86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Horizon 2020 european commission ">
            <a:extLst>
              <a:ext uri="{FF2B5EF4-FFF2-40B4-BE49-F238E27FC236}">
                <a16:creationId xmlns:a16="http://schemas.microsoft.com/office/drawing/2014/main" id="{21BF64FD-A87B-9E4E-838A-FE14B26E7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1869101" cy="84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lmers logo">
            <a:extLst>
              <a:ext uri="{FF2B5EF4-FFF2-40B4-BE49-F238E27FC236}">
                <a16:creationId xmlns:a16="http://schemas.microsoft.com/office/drawing/2014/main" id="{FABDA519-E652-4A41-A3BF-A0B7A9BE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4" y="5458895"/>
            <a:ext cx="874600" cy="102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2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65A7-1B57-2B4B-A091-D55488FB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3603"/>
            <a:ext cx="6912768" cy="1143000"/>
          </a:xfrm>
        </p:spPr>
        <p:txBody>
          <a:bodyPr/>
          <a:lstStyle/>
          <a:p>
            <a:r>
              <a:rPr lang="sv-SE" dirty="0"/>
              <a:t>PaNOSC in relation to DRAM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97B95-38F5-5846-B18C-239E9A77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A55348-F1BE-F24A-A88F-A79484645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764612"/>
              </p:ext>
            </p:extLst>
          </p:nvPr>
        </p:nvGraphicFramePr>
        <p:xfrm>
          <a:off x="323528" y="2348880"/>
          <a:ext cx="8064896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57399677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388237696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824454369"/>
                    </a:ext>
                  </a:extLst>
                </a:gridCol>
              </a:tblGrid>
              <a:tr h="294585"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</a:pPr>
                      <a:r>
                        <a:rPr lang="sv-SE" b="1" dirty="0"/>
                        <a:t>#WP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 err="1"/>
                        <a:t>Title</a:t>
                      </a:r>
                      <a:r>
                        <a:rPr lang="sv-SE" b="1" dirty="0"/>
                        <a:t> and </a:t>
                      </a:r>
                      <a:r>
                        <a:rPr lang="sv-SE" b="1" dirty="0" err="1"/>
                        <a:t>Scope</a:t>
                      </a:r>
                      <a:endParaRPr lang="sv-SE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/>
                        <a:t>DRAM </a:t>
                      </a:r>
                      <a:r>
                        <a:rPr lang="sv-SE" b="1" dirty="0" err="1"/>
                        <a:t>staffing</a:t>
                      </a:r>
                      <a:endParaRPr lang="sv-SE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778324"/>
                  </a:ext>
                </a:extLst>
              </a:tr>
              <a:tr h="635223"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</a:pPr>
                      <a:r>
                        <a:rPr lang="sv-SE" b="1" dirty="0"/>
                        <a:t>WP4</a:t>
                      </a:r>
                      <a:r>
                        <a:rPr lang="sv-SE" dirty="0"/>
                        <a:t>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/>
                        <a:t>Data </a:t>
                      </a:r>
                      <a:r>
                        <a:rPr lang="sv-SE" b="1" dirty="0" err="1"/>
                        <a:t>analysis</a:t>
                      </a:r>
                      <a:r>
                        <a:rPr lang="sv-SE" b="1" dirty="0"/>
                        <a:t> services</a:t>
                      </a:r>
                      <a:r>
                        <a:rPr lang="sv-SE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/>
                        <a:t>Remote</a:t>
                      </a:r>
                      <a:r>
                        <a:rPr lang="sv-SE" dirty="0"/>
                        <a:t> access to </a:t>
                      </a:r>
                      <a:r>
                        <a:rPr lang="sv-SE" dirty="0" err="1"/>
                        <a:t>analysis</a:t>
                      </a:r>
                      <a:r>
                        <a:rPr lang="sv-SE" dirty="0"/>
                        <a:t> services, </a:t>
                      </a:r>
                      <a:r>
                        <a:rPr lang="sv-SE" dirty="0" err="1"/>
                        <a:t>remote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desktops</a:t>
                      </a:r>
                      <a:r>
                        <a:rPr lang="sv-SE" dirty="0"/>
                        <a:t>, </a:t>
                      </a:r>
                      <a:r>
                        <a:rPr lang="sv-SE" dirty="0" err="1"/>
                        <a:t>Jupyter</a:t>
                      </a:r>
                      <a:r>
                        <a:rPr lang="sv-SE" dirty="0"/>
                        <a:t> notebooks.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~0 PM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2481146"/>
                  </a:ext>
                </a:extLst>
              </a:tr>
              <a:tr h="635223">
                <a:tc>
                  <a:txBody>
                    <a:bodyPr/>
                    <a:lstStyle/>
                    <a:p>
                      <a:r>
                        <a:rPr lang="sv-SE" b="1" dirty="0"/>
                        <a:t>WP5</a:t>
                      </a:r>
                      <a:r>
                        <a:rPr lang="sv-SE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 err="1"/>
                        <a:t>Virtual</a:t>
                      </a:r>
                      <a:r>
                        <a:rPr lang="sv-SE" b="1" dirty="0"/>
                        <a:t> Neutron and x-</a:t>
                      </a:r>
                      <a:r>
                        <a:rPr lang="sv-SE" b="1" dirty="0" err="1"/>
                        <a:t>raY</a:t>
                      </a:r>
                      <a:r>
                        <a:rPr lang="sv-SE" b="1" dirty="0"/>
                        <a:t> </a:t>
                      </a:r>
                      <a:r>
                        <a:rPr lang="sv-SE" b="1" dirty="0" err="1"/>
                        <a:t>Laboratory</a:t>
                      </a:r>
                      <a:r>
                        <a:rPr lang="sv-SE" b="1" dirty="0"/>
                        <a:t> (</a:t>
                      </a:r>
                      <a:r>
                        <a:rPr lang="sv-SE" b="1" dirty="0" err="1"/>
                        <a:t>ViNYL</a:t>
                      </a:r>
                      <a:r>
                        <a:rPr lang="sv-SE" b="1" dirty="0"/>
                        <a:t>)</a:t>
                      </a:r>
                      <a:r>
                        <a:rPr lang="sv-SE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/>
                        <a:t>Optical</a:t>
                      </a:r>
                      <a:r>
                        <a:rPr lang="sv-SE" dirty="0"/>
                        <a:t> simulations and </a:t>
                      </a:r>
                      <a:r>
                        <a:rPr lang="sv-SE" dirty="0" err="1"/>
                        <a:t>virtual</a:t>
                      </a:r>
                      <a:r>
                        <a:rPr lang="sv-SE" dirty="0"/>
                        <a:t> experiments.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~30 PM &amp;  </a:t>
                      </a:r>
                      <a:r>
                        <a:rPr lang="sv-SE" dirty="0" err="1"/>
                        <a:t>deputy</a:t>
                      </a:r>
                      <a:r>
                        <a:rPr lang="sv-SE" dirty="0"/>
                        <a:t> WP </a:t>
                      </a:r>
                      <a:r>
                        <a:rPr lang="sv-SE" dirty="0" err="1"/>
                        <a:t>leader</a:t>
                      </a:r>
                      <a:r>
                        <a:rPr lang="sv-SE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44716"/>
                  </a:ext>
                </a:extLst>
              </a:tr>
              <a:tr h="1269345">
                <a:tc>
                  <a:txBody>
                    <a:bodyPr/>
                    <a:lstStyle/>
                    <a:p>
                      <a:r>
                        <a:rPr lang="sv-SE" b="1" dirty="0"/>
                        <a:t>WP8</a:t>
                      </a:r>
                      <a:r>
                        <a:rPr lang="sv-SE" dirty="0"/>
                        <a:t>: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/>
                        <a:t>Staff and </a:t>
                      </a:r>
                      <a:r>
                        <a:rPr lang="sv-SE" b="1" dirty="0" err="1"/>
                        <a:t>user</a:t>
                      </a:r>
                      <a:r>
                        <a:rPr lang="sv-SE" b="1" dirty="0"/>
                        <a:t> </a:t>
                      </a:r>
                      <a:r>
                        <a:rPr lang="sv-SE" b="1" dirty="0" err="1"/>
                        <a:t>training</a:t>
                      </a:r>
                      <a:r>
                        <a:rPr lang="sv-SE" b="1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0" dirty="0" err="1"/>
                        <a:t>S</a:t>
                      </a:r>
                      <a:r>
                        <a:rPr lang="sv-SE" dirty="0" err="1"/>
                        <a:t>ustainability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of</a:t>
                      </a:r>
                      <a:r>
                        <a:rPr lang="sv-SE" dirty="0"/>
                        <a:t> e-</a:t>
                      </a:r>
                      <a:r>
                        <a:rPr lang="sv-SE" dirty="0" err="1"/>
                        <a:t>neutrons.org</a:t>
                      </a:r>
                      <a:r>
                        <a:rPr lang="sv-SE" dirty="0"/>
                        <a:t> and expansion to </a:t>
                      </a:r>
                      <a:r>
                        <a:rPr lang="sv-SE" dirty="0" err="1"/>
                        <a:t>photons</a:t>
                      </a:r>
                      <a:r>
                        <a:rPr lang="sv-SE" dirty="0"/>
                        <a:t>; e-</a:t>
                      </a:r>
                      <a:r>
                        <a:rPr lang="sv-SE" dirty="0" err="1"/>
                        <a:t>neutrons.org</a:t>
                      </a:r>
                      <a:r>
                        <a:rPr lang="sv-SE" dirty="0"/>
                        <a:t> -&gt; </a:t>
                      </a:r>
                      <a:r>
                        <a:rPr lang="sv-SE" dirty="0" err="1"/>
                        <a:t>pan-learning.org</a:t>
                      </a:r>
                      <a:r>
                        <a:rPr lang="sv-SE" dirty="0"/>
                        <a:t> or </a:t>
                      </a:r>
                      <a:r>
                        <a:rPr lang="sv-SE" dirty="0" err="1"/>
                        <a:t>pan.education</a:t>
                      </a:r>
                      <a:r>
                        <a:rPr lang="sv-SE" dirty="0"/>
                        <a:t> to be </a:t>
                      </a:r>
                      <a:r>
                        <a:rPr lang="sv-SE" dirty="0" err="1"/>
                        <a:t>hosted</a:t>
                      </a:r>
                      <a:r>
                        <a:rPr lang="sv-SE" dirty="0"/>
                        <a:t> by ESS. Courses for </a:t>
                      </a:r>
                      <a:r>
                        <a:rPr lang="sv-SE" dirty="0" err="1"/>
                        <a:t>staff</a:t>
                      </a:r>
                      <a:r>
                        <a:rPr lang="sv-SE" dirty="0"/>
                        <a:t> and </a:t>
                      </a:r>
                      <a:r>
                        <a:rPr lang="sv-SE" dirty="0" err="1"/>
                        <a:t>users</a:t>
                      </a:r>
                      <a:r>
                        <a:rPr lang="sv-SE" dirty="0"/>
                        <a:t> on FAIR data and </a:t>
                      </a:r>
                      <a:r>
                        <a:rPr lang="sv-SE" dirty="0" err="1"/>
                        <a:t>capabilities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of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ESFRIs</a:t>
                      </a:r>
                      <a:r>
                        <a:rPr lang="sv-SE" dirty="0"/>
                        <a:t>. 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~36 PM </a:t>
                      </a:r>
                      <a:r>
                        <a:rPr lang="sv-SE" dirty="0" err="1"/>
                        <a:t>Secondment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of</a:t>
                      </a:r>
                      <a:r>
                        <a:rPr lang="sv-SE" dirty="0"/>
                        <a:t> P. </a:t>
                      </a:r>
                      <a:r>
                        <a:rPr lang="sv-SE" dirty="0" err="1"/>
                        <a:t>Willendrup</a:t>
                      </a:r>
                      <a:r>
                        <a:rPr lang="sv-SE" dirty="0"/>
                        <a:t>, DTU, and L. </a:t>
                      </a:r>
                      <a:r>
                        <a:rPr lang="sv-SE" dirty="0" err="1"/>
                        <a:t>Udby</a:t>
                      </a:r>
                      <a:r>
                        <a:rPr lang="sv-SE" dirty="0"/>
                        <a:t>, UCPH. THR WP </a:t>
                      </a:r>
                      <a:r>
                        <a:rPr lang="sv-SE" dirty="0" err="1"/>
                        <a:t>leader</a:t>
                      </a:r>
                      <a:r>
                        <a:rPr lang="sv-SE" dirty="0"/>
                        <a:t>.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68785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F67BFB0-B825-F84B-A203-B2D4EF889D80}"/>
              </a:ext>
            </a:extLst>
          </p:cNvPr>
          <p:cNvSpPr/>
          <p:nvPr/>
        </p:nvSpPr>
        <p:spPr>
          <a:xfrm>
            <a:off x="457200" y="1756777"/>
            <a:ext cx="814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b="1" dirty="0"/>
              <a:t>PaNOSC</a:t>
            </a:r>
            <a:r>
              <a:rPr lang="sv-SE" dirty="0"/>
              <a:t>. All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packages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interest</a:t>
            </a:r>
            <a:r>
              <a:rPr lang="sv-SE" dirty="0"/>
              <a:t> for DRAM,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noticeably</a:t>
            </a:r>
            <a:r>
              <a:rPr lang="sv-SE" dirty="0"/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A00B77-8F25-734D-B514-F0EC7BB92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"/>
          <a:stretch/>
        </p:blipFill>
        <p:spPr>
          <a:xfrm>
            <a:off x="3222104" y="5877272"/>
            <a:ext cx="2438418" cy="8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7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AAF0-DAA2-9648-88E0-151B534A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Sep 7 2018 </a:t>
            </a:r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ESS </a:t>
            </a:r>
            <a:r>
              <a:rPr lang="sv-SE" dirty="0" err="1"/>
              <a:t>readiness</a:t>
            </a:r>
            <a:br>
              <a:rPr lang="sv-SE" dirty="0"/>
            </a:br>
            <a:r>
              <a:rPr lang="sv-SE" sz="2200" i="1" dirty="0" err="1"/>
              <a:t>where</a:t>
            </a:r>
            <a:r>
              <a:rPr lang="sv-SE" sz="2200" i="1" dirty="0"/>
              <a:t> </a:t>
            </a:r>
            <a:r>
              <a:rPr lang="sv-SE" sz="2200" i="1" dirty="0" err="1"/>
              <a:t>we</a:t>
            </a:r>
            <a:r>
              <a:rPr lang="sv-SE" sz="2200" i="1" dirty="0"/>
              <a:t> </a:t>
            </a:r>
            <a:r>
              <a:rPr lang="sv-SE" sz="2200" i="1" dirty="0" err="1"/>
              <a:t>are</a:t>
            </a:r>
            <a:r>
              <a:rPr lang="sv-SE" sz="2200" i="1" dirty="0"/>
              <a:t> </a:t>
            </a:r>
            <a:r>
              <a:rPr lang="sv-SE" sz="2200" i="1" dirty="0" err="1"/>
              <a:t>now</a:t>
            </a:r>
            <a:r>
              <a:rPr lang="sv-SE" sz="2200" i="1" dirty="0"/>
              <a:t> </a:t>
            </a:r>
            <a:r>
              <a:rPr lang="sv-SE" sz="2200" i="1" dirty="0" err="1"/>
              <a:t>compared</a:t>
            </a:r>
            <a:r>
              <a:rPr lang="sv-SE" sz="2200" i="1" dirty="0"/>
              <a:t> to </a:t>
            </a:r>
            <a:r>
              <a:rPr lang="sv-SE" sz="2200" i="1" dirty="0" err="1"/>
              <a:t>when</a:t>
            </a:r>
            <a:r>
              <a:rPr lang="sv-SE" sz="2200" i="1" dirty="0"/>
              <a:t> </a:t>
            </a:r>
            <a:r>
              <a:rPr lang="sv-SE" sz="2200" i="1" dirty="0" err="1"/>
              <a:t>we</a:t>
            </a:r>
            <a:r>
              <a:rPr lang="sv-SE" sz="2200" i="1" dirty="0"/>
              <a:t> </a:t>
            </a:r>
            <a:r>
              <a:rPr lang="sv-SE" sz="2200" i="1" dirty="0" err="1"/>
              <a:t>started</a:t>
            </a:r>
            <a:r>
              <a:rPr lang="sv-SE" sz="2200" i="1" dirty="0"/>
              <a:t> – </a:t>
            </a:r>
            <a:r>
              <a:rPr lang="sv-SE" sz="2200" i="1" u="sng" dirty="0"/>
              <a:t>trends </a:t>
            </a:r>
            <a:r>
              <a:rPr lang="sv-SE" sz="2200" i="1" u="sng" dirty="0" err="1"/>
              <a:t>only</a:t>
            </a:r>
            <a:r>
              <a:rPr lang="sv-SE" sz="2200" i="1" dirty="0"/>
              <a:t>!</a:t>
            </a:r>
            <a:br>
              <a:rPr lang="sv-SE" sz="22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ABF2B-A768-8845-B5B8-EF31694C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60AF806-6A62-3846-A09D-083D8B4E7469}"/>
              </a:ext>
            </a:extLst>
          </p:cNvPr>
          <p:cNvSpPr/>
          <p:nvPr/>
        </p:nvSpPr>
        <p:spPr>
          <a:xfrm rot="20748090">
            <a:off x="2450667" y="3253685"/>
            <a:ext cx="593899" cy="504000"/>
          </a:xfrm>
          <a:prstGeom prst="rightArrow">
            <a:avLst/>
          </a:prstGeom>
          <a:solidFill>
            <a:srgbClr val="EF5FA7"/>
          </a:solidFill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endParaRPr lang="sv-SE" sz="1547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8EC8F9D-8834-FA4E-8E2D-D7686056C98B}"/>
              </a:ext>
            </a:extLst>
          </p:cNvPr>
          <p:cNvSpPr/>
          <p:nvPr/>
        </p:nvSpPr>
        <p:spPr>
          <a:xfrm rot="19682179">
            <a:off x="3378673" y="2837034"/>
            <a:ext cx="593899" cy="504000"/>
          </a:xfrm>
          <a:prstGeom prst="rightArrow">
            <a:avLst/>
          </a:prstGeom>
          <a:solidFill>
            <a:schemeClr val="accent5"/>
          </a:solidFill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endParaRPr lang="sv-SE" sz="1547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0CA420-7672-DC42-93AF-8DEC383D7594}"/>
              </a:ext>
            </a:extLst>
          </p:cNvPr>
          <p:cNvSpPr/>
          <p:nvPr/>
        </p:nvSpPr>
        <p:spPr>
          <a:xfrm>
            <a:off x="6554408" y="2500037"/>
            <a:ext cx="1329960" cy="726370"/>
          </a:xfrm>
          <a:prstGeom prst="roundRect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Mantid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(</a:t>
            </a:r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reduction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, QENS, </a:t>
            </a:r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Sxtal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DBC2A99-2F2E-A848-AE8A-311F6B108799}"/>
              </a:ext>
            </a:extLst>
          </p:cNvPr>
          <p:cNvSpPr/>
          <p:nvPr/>
        </p:nvSpPr>
        <p:spPr>
          <a:xfrm>
            <a:off x="6415618" y="4645838"/>
            <a:ext cx="1180718" cy="295330"/>
          </a:xfrm>
          <a:prstGeom prst="roundRect">
            <a:avLst/>
          </a:prstGeom>
          <a:solidFill>
            <a:schemeClr val="tx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NI software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C41C4-2993-1843-A0D1-6F5EA2549246}"/>
              </a:ext>
            </a:extLst>
          </p:cNvPr>
          <p:cNvSpPr txBox="1"/>
          <p:nvPr/>
        </p:nvSpPr>
        <p:spPr>
          <a:xfrm>
            <a:off x="1707279" y="6021288"/>
            <a:ext cx="5584029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sv-SE" b="1" dirty="0"/>
              <a:t>ESS non-</a:t>
            </a:r>
            <a:r>
              <a:rPr lang="sv-SE" b="1" dirty="0" err="1"/>
              <a:t>functional</a:t>
            </a:r>
            <a:r>
              <a:rPr lang="sv-SE" b="1" dirty="0"/>
              <a:t> </a:t>
            </a:r>
            <a:r>
              <a:rPr lang="sv-SE" b="1" dirty="0" err="1"/>
              <a:t>requirements</a:t>
            </a:r>
            <a:endParaRPr lang="sv-SE" b="1" dirty="0"/>
          </a:p>
          <a:p>
            <a:pPr algn="ctr" defTabSz="410751" hangingPunct="0"/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sv-S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sustainability</a:t>
            </a: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sv-S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maintainability</a:t>
            </a: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sv-S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extensibility</a:t>
            </a: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sv-S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reliability</a:t>
            </a:r>
            <a:r>
              <a:rPr lang="sv-S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24A8B9-496E-6746-841E-D98100606000}"/>
              </a:ext>
            </a:extLst>
          </p:cNvPr>
          <p:cNvCxnSpPr>
            <a:cxnSpLocks/>
          </p:cNvCxnSpPr>
          <p:nvPr/>
        </p:nvCxnSpPr>
        <p:spPr>
          <a:xfrm>
            <a:off x="6379058" y="6237312"/>
            <a:ext cx="89357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BAD51C-4C0E-3547-BC80-3E7CCBBFCF5F}"/>
              </a:ext>
            </a:extLst>
          </p:cNvPr>
          <p:cNvSpPr txBox="1"/>
          <p:nvPr/>
        </p:nvSpPr>
        <p:spPr>
          <a:xfrm rot="16200000">
            <a:off x="-1081974" y="4327939"/>
            <a:ext cx="3599833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sv-SE" b="1" dirty="0"/>
              <a:t>ESS </a:t>
            </a:r>
            <a:r>
              <a:rPr lang="sv-SE" b="1" dirty="0" err="1"/>
              <a:t>f</a:t>
            </a:r>
            <a:r>
              <a:rPr lang="sv-SE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unctional</a:t>
            </a:r>
            <a:r>
              <a:rPr lang="sv-SE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v-SE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requirements</a:t>
            </a:r>
            <a:endParaRPr lang="sv-SE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410751" hangingPunct="0"/>
            <a:r>
              <a:rPr lang="sv-SE" dirty="0"/>
              <a:t>(</a:t>
            </a:r>
            <a:r>
              <a:rPr lang="sv-SE" dirty="0" err="1"/>
              <a:t>functionality</a:t>
            </a:r>
            <a:r>
              <a:rPr lang="sv-SE" dirty="0"/>
              <a:t>, </a:t>
            </a:r>
            <a:r>
              <a:rPr lang="sv-SE" dirty="0" err="1"/>
              <a:t>performance</a:t>
            </a:r>
            <a:r>
              <a:rPr lang="sv-SE" dirty="0"/>
              <a:t>, </a:t>
            </a:r>
            <a:r>
              <a:rPr lang="sv-SE" dirty="0" err="1"/>
              <a:t>usability</a:t>
            </a:r>
            <a:r>
              <a:rPr lang="sv-SE" dirty="0"/>
              <a:t>)</a:t>
            </a:r>
            <a:endParaRPr lang="sv-S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9D1748-EE81-FF4B-B420-25645D9D10A4}"/>
              </a:ext>
            </a:extLst>
          </p:cNvPr>
          <p:cNvCxnSpPr>
            <a:cxnSpLocks/>
          </p:cNvCxnSpPr>
          <p:nvPr/>
        </p:nvCxnSpPr>
        <p:spPr>
          <a:xfrm flipV="1">
            <a:off x="588703" y="2194574"/>
            <a:ext cx="0" cy="7718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52329A0-09A5-B340-8BBA-4DBB967D7AA7}"/>
              </a:ext>
            </a:extLst>
          </p:cNvPr>
          <p:cNvSpPr/>
          <p:nvPr/>
        </p:nvSpPr>
        <p:spPr>
          <a:xfrm>
            <a:off x="6876256" y="5517232"/>
            <a:ext cx="1187800" cy="295330"/>
          </a:xfrm>
          <a:prstGeom prst="roundRect">
            <a:avLst/>
          </a:prstGeom>
          <a:solidFill>
            <a:schemeClr val="accent1">
              <a:alpha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BornAgain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186073F-EAA6-874C-9ADB-3D4851EEA816}"/>
              </a:ext>
            </a:extLst>
          </p:cNvPr>
          <p:cNvSpPr/>
          <p:nvPr/>
        </p:nvSpPr>
        <p:spPr>
          <a:xfrm>
            <a:off x="6876256" y="2719250"/>
            <a:ext cx="1187800" cy="295330"/>
          </a:xfrm>
          <a:prstGeom prst="roundRect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BornAgain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19BAD5B-29B1-CC40-8E43-8B562A20CA0E}"/>
              </a:ext>
            </a:extLst>
          </p:cNvPr>
          <p:cNvSpPr/>
          <p:nvPr/>
        </p:nvSpPr>
        <p:spPr>
          <a:xfrm>
            <a:off x="3779912" y="2296208"/>
            <a:ext cx="1187800" cy="295330"/>
          </a:xfrm>
          <a:prstGeom prst="roundRect">
            <a:avLst/>
          </a:prstGeom>
          <a:solidFill>
            <a:schemeClr val="accent3">
              <a:alpha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SasView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 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8D96CB2-9FC1-F342-BD5D-B9278BCB3C67}"/>
              </a:ext>
            </a:extLst>
          </p:cNvPr>
          <p:cNvSpPr/>
          <p:nvPr/>
        </p:nvSpPr>
        <p:spPr>
          <a:xfrm>
            <a:off x="6624560" y="1874998"/>
            <a:ext cx="1187800" cy="295330"/>
          </a:xfrm>
          <a:prstGeom prst="roundRect">
            <a:avLst/>
          </a:prstGeom>
          <a:solidFill>
            <a:schemeClr val="accent3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SasView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 5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1345075-3E42-5A4E-AB53-17E9FBE7116C}"/>
              </a:ext>
            </a:extLst>
          </p:cNvPr>
          <p:cNvSpPr/>
          <p:nvPr/>
        </p:nvSpPr>
        <p:spPr>
          <a:xfrm>
            <a:off x="1352005" y="3960466"/>
            <a:ext cx="1187800" cy="295330"/>
          </a:xfrm>
          <a:prstGeom prst="roundRect">
            <a:avLst/>
          </a:prstGeom>
          <a:solidFill>
            <a:schemeClr val="accent5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Fullprof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8ED593-547E-FA48-8ED1-698A029C6E38}"/>
              </a:ext>
            </a:extLst>
          </p:cNvPr>
          <p:cNvSpPr/>
          <p:nvPr/>
        </p:nvSpPr>
        <p:spPr>
          <a:xfrm>
            <a:off x="1352005" y="4466155"/>
            <a:ext cx="1187800" cy="295330"/>
          </a:xfrm>
          <a:prstGeom prst="roundRect">
            <a:avLst/>
          </a:prstGeom>
          <a:solidFill>
            <a:srgbClr val="EF5FA7">
              <a:alpha val="74902"/>
            </a:srgb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SpinW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8597387-85CC-7B41-A58E-BAD7DC4CFB0A}"/>
              </a:ext>
            </a:extLst>
          </p:cNvPr>
          <p:cNvSpPr/>
          <p:nvPr/>
        </p:nvSpPr>
        <p:spPr>
          <a:xfrm>
            <a:off x="4641199" y="4068431"/>
            <a:ext cx="1367605" cy="726370"/>
          </a:xfrm>
          <a:prstGeom prst="roundRect">
            <a:avLst/>
          </a:prstGeom>
          <a:solidFill>
            <a:srgbClr val="EF5FA7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SpinW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(</a:t>
            </a:r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pySpinW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, </a:t>
            </a:r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SpinWcore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055A37A-06DE-1D46-AA86-CC86A0AE0834}"/>
              </a:ext>
            </a:extLst>
          </p:cNvPr>
          <p:cNvSpPr/>
          <p:nvPr/>
        </p:nvSpPr>
        <p:spPr>
          <a:xfrm>
            <a:off x="5940152" y="3926766"/>
            <a:ext cx="1329960" cy="726370"/>
          </a:xfrm>
          <a:prstGeom prst="roundRect">
            <a:avLst/>
          </a:prstGeom>
          <a:solidFill>
            <a:srgbClr val="FFC000">
              <a:alpha val="75000"/>
            </a:srgb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Mantid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(</a:t>
            </a:r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reduction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, QENS, </a:t>
            </a:r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Sxtal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B40E01F-5197-704C-9590-9E5BA04F2CDB}"/>
              </a:ext>
            </a:extLst>
          </p:cNvPr>
          <p:cNvSpPr/>
          <p:nvPr/>
        </p:nvSpPr>
        <p:spPr>
          <a:xfrm>
            <a:off x="2372179" y="3066328"/>
            <a:ext cx="1187800" cy="295330"/>
          </a:xfrm>
          <a:prstGeom prst="roundRect">
            <a:avLst/>
          </a:prstGeom>
          <a:solidFill>
            <a:schemeClr val="accent5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MAUD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73EB6B-FDEF-274F-8848-A9056DBD807F}"/>
              </a:ext>
            </a:extLst>
          </p:cNvPr>
          <p:cNvSpPr/>
          <p:nvPr/>
        </p:nvSpPr>
        <p:spPr>
          <a:xfrm>
            <a:off x="6156176" y="3435851"/>
            <a:ext cx="1187800" cy="295330"/>
          </a:xfrm>
          <a:prstGeom prst="roundRect">
            <a:avLst/>
          </a:prstGeom>
          <a:solidFill>
            <a:schemeClr val="accent5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Phenix</a:t>
            </a:r>
            <a:endParaRPr lang="sv-SE" sz="1266" dirty="0">
              <a:solidFill>
                <a:srgbClr val="FFFFFF"/>
              </a:solidFill>
              <a:sym typeface="Helvetica Neue Medium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C86123-99DC-9840-A778-6DE5CBA947DD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4967712" y="2022663"/>
            <a:ext cx="1656848" cy="421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70E7B8-DDA1-8A4A-9D0B-769152A6E139}"/>
              </a:ext>
            </a:extLst>
          </p:cNvPr>
          <p:cNvCxnSpPr>
            <a:stCxn id="20" idx="0"/>
            <a:endCxn id="7" idx="2"/>
          </p:cNvCxnSpPr>
          <p:nvPr/>
        </p:nvCxnSpPr>
        <p:spPr>
          <a:xfrm flipV="1">
            <a:off x="6605132" y="3226407"/>
            <a:ext cx="614256" cy="70035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894659-B7AA-1D42-A65A-1D50DA47D847}"/>
              </a:ext>
            </a:extLst>
          </p:cNvPr>
          <p:cNvCxnSpPr>
            <a:stCxn id="23" idx="3"/>
            <a:endCxn id="8" idx="1"/>
          </p:cNvCxnSpPr>
          <p:nvPr/>
        </p:nvCxnSpPr>
        <p:spPr>
          <a:xfrm flipV="1">
            <a:off x="4732818" y="4793503"/>
            <a:ext cx="1682800" cy="5691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F5B435-A534-1B48-96FF-C5C85DB54329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flipV="1">
            <a:off x="7470156" y="3014580"/>
            <a:ext cx="0" cy="25026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082A140-A752-4E48-85CA-3F44125B4699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2539805" y="4431616"/>
            <a:ext cx="2101394" cy="182204"/>
          </a:xfrm>
          <a:prstGeom prst="straightConnector1">
            <a:avLst/>
          </a:prstGeom>
          <a:ln>
            <a:solidFill>
              <a:srgbClr val="EF5FA7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38364D9-553B-3245-9CEF-31817672830D}"/>
              </a:ext>
            </a:extLst>
          </p:cNvPr>
          <p:cNvSpPr/>
          <p:nvPr/>
        </p:nvSpPr>
        <p:spPr>
          <a:xfrm>
            <a:off x="1389404" y="3406928"/>
            <a:ext cx="1187800" cy="295330"/>
          </a:xfrm>
          <a:prstGeom prst="roundRect">
            <a:avLst/>
          </a:prstGeom>
          <a:solidFill>
            <a:srgbClr val="EF5FA7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HORACE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AFF4497-78AA-8E40-90D7-74D5C899B3DE}"/>
              </a:ext>
            </a:extLst>
          </p:cNvPr>
          <p:cNvSpPr/>
          <p:nvPr/>
        </p:nvSpPr>
        <p:spPr>
          <a:xfrm>
            <a:off x="2880144" y="5089370"/>
            <a:ext cx="1187800" cy="510850"/>
          </a:xfrm>
          <a:prstGeom prst="roundRect">
            <a:avLst/>
          </a:prstGeom>
          <a:solidFill>
            <a:schemeClr val="accent5">
              <a:alpha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McStas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 2.1</a:t>
            </a:r>
          </a:p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(2014)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A39E949-B131-C049-AFDB-BE481AFC9C7A}"/>
              </a:ext>
            </a:extLst>
          </p:cNvPr>
          <p:cNvSpPr/>
          <p:nvPr/>
        </p:nvSpPr>
        <p:spPr>
          <a:xfrm>
            <a:off x="4109505" y="3494214"/>
            <a:ext cx="1187800" cy="510850"/>
          </a:xfrm>
          <a:prstGeom prst="roundRect">
            <a:avLst/>
          </a:prstGeom>
          <a:solidFill>
            <a:schemeClr val="accent5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 err="1">
                <a:solidFill>
                  <a:srgbClr val="FFFFFF"/>
                </a:solidFill>
                <a:sym typeface="Helvetica Neue Medium"/>
              </a:rPr>
              <a:t>McStas</a:t>
            </a:r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 2.5</a:t>
            </a:r>
          </a:p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(2018)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8D3731E-6D30-1242-9AA0-51311C7E2864}"/>
              </a:ext>
            </a:extLst>
          </p:cNvPr>
          <p:cNvCxnSpPr>
            <a:stCxn id="30" idx="0"/>
            <a:endCxn id="31" idx="2"/>
          </p:cNvCxnSpPr>
          <p:nvPr/>
        </p:nvCxnSpPr>
        <p:spPr>
          <a:xfrm flipV="1">
            <a:off x="3474044" y="4005064"/>
            <a:ext cx="1229361" cy="1084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387E3D9-595B-3647-A29A-4ADFB1155924}"/>
              </a:ext>
            </a:extLst>
          </p:cNvPr>
          <p:cNvSpPr/>
          <p:nvPr/>
        </p:nvSpPr>
        <p:spPr>
          <a:xfrm>
            <a:off x="7272632" y="3781742"/>
            <a:ext cx="1187800" cy="295330"/>
          </a:xfrm>
          <a:prstGeom prst="roundRect">
            <a:avLst/>
          </a:prstGeom>
          <a:solidFill>
            <a:schemeClr val="accent5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DIALS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52A4A01-50C8-1F42-953C-25F3F2983904}"/>
              </a:ext>
            </a:extLst>
          </p:cNvPr>
          <p:cNvSpPr/>
          <p:nvPr/>
        </p:nvSpPr>
        <p:spPr>
          <a:xfrm>
            <a:off x="3679638" y="5214983"/>
            <a:ext cx="1053180" cy="295330"/>
          </a:xfrm>
          <a:prstGeom prst="roundRect">
            <a:avLst/>
          </a:prstGeom>
          <a:solidFill>
            <a:schemeClr val="tx2">
              <a:alpha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10751" hangingPunct="0"/>
            <a:r>
              <a:rPr lang="sv-SE" sz="1266" dirty="0">
                <a:solidFill>
                  <a:srgbClr val="FFFFFF"/>
                </a:solidFill>
                <a:sym typeface="Helvetica Neue Medium"/>
              </a:rPr>
              <a:t>NI software</a:t>
            </a:r>
          </a:p>
        </p:txBody>
      </p:sp>
    </p:spTree>
    <p:extLst>
      <p:ext uri="{BB962C8B-B14F-4D97-AF65-F5344CB8AC3E}">
        <p14:creationId xmlns:p14="http://schemas.microsoft.com/office/powerpoint/2010/main" val="1783720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14960</TotalTime>
  <Words>2680</Words>
  <Application>Microsoft Macintosh PowerPoint</Application>
  <PresentationFormat>On-screen Show (4:3)</PresentationFormat>
  <Paragraphs>543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Helvetica Neue</vt:lpstr>
      <vt:lpstr>Helvetica Neue Medium</vt:lpstr>
      <vt:lpstr>Wingdings</vt:lpstr>
      <vt:lpstr>Office Theme</vt:lpstr>
      <vt:lpstr>Data Reduction, Analysis &amp; Modelling (DRAM) updates </vt:lpstr>
      <vt:lpstr>PowerPoint Presentation</vt:lpstr>
      <vt:lpstr>SAS2018 SasView user meeting</vt:lpstr>
      <vt:lpstr>DRAM Timeline and milestones (2019)</vt:lpstr>
      <vt:lpstr>Updated timeline diagram    - delays in core development    - recruitment pretty much on track</vt:lpstr>
      <vt:lpstr>DMSC integration milestones – on track  (v.5 – April 2018)</vt:lpstr>
      <vt:lpstr>Progress – external funding</vt:lpstr>
      <vt:lpstr>PaNOSC in relation to DRAM</vt:lpstr>
      <vt:lpstr>Sep 7 2018 Assessment of ESS readiness where we are now compared to when we started – trends only! </vt:lpstr>
      <vt:lpstr>Sep 7 2018 Assessment of ESS readiness where we are now compared to when we started – trends only! </vt:lpstr>
      <vt:lpstr>PowerPoint Presentation</vt:lpstr>
      <vt:lpstr>PowerPoint Presentation</vt:lpstr>
      <vt:lpstr>Tentative strategy for powder diffraction</vt:lpstr>
      <vt:lpstr>Strategy for Sxtal diffraction</vt:lpstr>
      <vt:lpstr>Tentative conclusions / questions</vt:lpstr>
      <vt:lpstr>Don’t reinvent the wheel! (although we already did)</vt:lpstr>
      <vt:lpstr>Assessment of analysis software for sx &amp; pwd for hard condensed matter</vt:lpstr>
      <vt:lpstr>Follow-ups</vt:lpstr>
      <vt:lpstr>Software progress reports</vt:lpstr>
      <vt:lpstr>Progress: Mantid for reduction</vt:lpstr>
      <vt:lpstr>Progress analysis – Imaging &amp; Engineering </vt:lpstr>
      <vt:lpstr>Progress analysis – Large-scale structures</vt:lpstr>
      <vt:lpstr>Progress analysis - Spectroscopy</vt:lpstr>
      <vt:lpstr>Progress analysis - Diffraction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THR</dc:creator>
  <cp:lastModifiedBy>THR</cp:lastModifiedBy>
  <cp:revision>1634</cp:revision>
  <dcterms:created xsi:type="dcterms:W3CDTF">2018-01-28T14:03:38Z</dcterms:created>
  <dcterms:modified xsi:type="dcterms:W3CDTF">2018-09-19T07:30:18Z</dcterms:modified>
</cp:coreProperties>
</file>