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9" r:id="rId2"/>
    <p:sldId id="372" r:id="rId3"/>
    <p:sldId id="374" r:id="rId4"/>
    <p:sldId id="279" r:id="rId5"/>
    <p:sldId id="271" r:id="rId6"/>
    <p:sldId id="371" r:id="rId7"/>
    <p:sldId id="294" r:id="rId8"/>
    <p:sldId id="375" r:id="rId9"/>
    <p:sldId id="293" r:id="rId10"/>
    <p:sldId id="369" r:id="rId11"/>
    <p:sldId id="291" r:id="rId12"/>
    <p:sldId id="280" r:id="rId13"/>
    <p:sldId id="373" r:id="rId14"/>
    <p:sldId id="376" r:id="rId15"/>
    <p:sldId id="379" r:id="rId16"/>
    <p:sldId id="378" r:id="rId17"/>
    <p:sldId id="380" r:id="rId18"/>
    <p:sldId id="359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FF"/>
    <a:srgbClr val="008F00"/>
    <a:srgbClr val="FFD579"/>
    <a:srgbClr val="FFFD78"/>
    <a:srgbClr val="FFFC00"/>
    <a:srgbClr val="76D6FF"/>
    <a:srgbClr val="FF9300"/>
    <a:srgbClr val="FFFBCC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1" autoAdjust="0"/>
    <p:restoredTop sz="95017"/>
  </p:normalViewPr>
  <p:slideViewPr>
    <p:cSldViewPr showGuides="1">
      <p:cViewPr varScale="1">
        <p:scale>
          <a:sx n="90" d="100"/>
          <a:sy n="90" d="100"/>
        </p:scale>
        <p:origin x="1528" y="192"/>
      </p:cViewPr>
      <p:guideLst>
        <p:guide orient="horz" pos="1026"/>
        <p:guide pos="22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5" d="100"/>
          <a:sy n="75" d="100"/>
        </p:scale>
        <p:origin x="3192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12.06.18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12.06.18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321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865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6031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537344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444192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088740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61CF04-8600-4D27-A32A-58BDC5EC7F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27A5D700-239E-124B-AC40-550B4E458A48}"/>
              </a:ext>
            </a:extLst>
          </p:cNvPr>
          <p:cNvSpPr txBox="1"/>
          <p:nvPr userDrawn="1"/>
        </p:nvSpPr>
        <p:spPr>
          <a:xfrm>
            <a:off x="323528" y="6380210"/>
            <a:ext cx="2518638" cy="253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100" spc="0" baseline="0" dirty="0">
                <a:solidFill>
                  <a:schemeClr val="accent2">
                    <a:lumMod val="50000"/>
                  </a:schemeClr>
                </a:solidFill>
              </a:rPr>
              <a:t>Member of the Helmholtz Association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7F380D-5966-8E46-A0AB-E6B2BEB950C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028DD4-116A-014B-AA83-79C68B8A9C2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 userDrawn="1">
          <p15:clr>
            <a:srgbClr val="FBAE40"/>
          </p15:clr>
        </p15:guide>
        <p15:guide id="2" pos="530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537344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660216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160748"/>
            <a:ext cx="7705726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3633688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70822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185084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CA27721-1E41-417D-8DF5-46DDCB233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3633688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11514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250010"/>
            <a:ext cx="77057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8BB4E3-787B-47B4-88F3-9120850BA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157E8E5-A046-884E-A77D-39907D4A3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June 14th, 2018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1628774"/>
            <a:ext cx="39258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4900254"/>
            <a:ext cx="3925888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57559" y="1628774"/>
            <a:ext cx="3927666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7559" y="4900254"/>
            <a:ext cx="3927666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June 14th, 2018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June 14th, 2018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563142"/>
            <a:ext cx="8424672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7904" y="6381328"/>
            <a:ext cx="1549996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/>
              <a:t>June 14th, 2018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92" y="6381328"/>
            <a:ext cx="1006544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Slide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2B40BD-2E84-45F1-85D7-C908895E91A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0836D4B-23A5-464B-8FA3-35CC4AF7FFE5}"/>
              </a:ext>
            </a:extLst>
          </p:cNvPr>
          <p:cNvSpPr txBox="1"/>
          <p:nvPr userDrawn="1"/>
        </p:nvSpPr>
        <p:spPr>
          <a:xfrm>
            <a:off x="358775" y="6357637"/>
            <a:ext cx="2518638" cy="253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100" spc="0" baseline="0" dirty="0">
                <a:solidFill>
                  <a:schemeClr val="accent2">
                    <a:lumMod val="50000"/>
                  </a:schemeClr>
                </a:solidFill>
              </a:rPr>
              <a:t>Member of the Helmholtz Association</a:t>
            </a:r>
          </a:p>
        </p:txBody>
      </p:sp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2699" userDrawn="1">
          <p15:clr>
            <a:srgbClr val="F26B43"/>
          </p15:clr>
        </p15:guide>
        <p15:guide id="7" pos="306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tiff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tif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g"/><Relationship Id="rId4" Type="http://schemas.openxmlformats.org/officeDocument/2006/relationships/image" Target="../media/image4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image" Target="../media/image14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5.tiff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-Dokument.docx"/><Relationship Id="rId7" Type="http://schemas.openxmlformats.org/officeDocument/2006/relationships/image" Target="../media/image21.tif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tiff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137" y="3633688"/>
            <a:ext cx="8344992" cy="623404"/>
          </a:xfrm>
        </p:spPr>
        <p:txBody>
          <a:bodyPr/>
          <a:lstStyle/>
          <a:p>
            <a:r>
              <a:rPr lang="de-DE" dirty="0"/>
              <a:t>LINEAR Motion Technology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June 14th, 2018    </a:t>
            </a:r>
            <a:r>
              <a:rPr lang="de-DE" sz="1000" dirty="0"/>
              <a:t>Michael Klein, KLAUS BUSSMANN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137" y="4185083"/>
            <a:ext cx="7705725" cy="949861"/>
          </a:xfrm>
        </p:spPr>
        <p:txBody>
          <a:bodyPr/>
          <a:lstStyle/>
          <a:p>
            <a:r>
              <a:rPr lang="de-DE" sz="2000" dirty="0"/>
              <a:t>EVALUATION FOR Neutron Instrumentation</a:t>
            </a:r>
          </a:p>
          <a:p>
            <a:r>
              <a:rPr lang="de-DE" sz="2000" dirty="0"/>
              <a:t>GENERAL </a:t>
            </a:r>
            <a:r>
              <a:rPr lang="de-DE" sz="2000" dirty="0" err="1"/>
              <a:t>short</a:t>
            </a:r>
            <a:r>
              <a:rPr lang="de-DE" sz="2000" dirty="0"/>
              <a:t> OVERVIEW				NIK5.3#5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AA1A925-F86C-F544-9879-1518DC330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846" y="5896169"/>
            <a:ext cx="1760872" cy="66448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5B0863E-EFBB-CC4E-BBF4-12CFF7E0A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448" y="4871141"/>
            <a:ext cx="459681" cy="45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D36DF8A8-E649-1D46-8A8B-E37136BE7F43}"/>
              </a:ext>
            </a:extLst>
          </p:cNvPr>
          <p:cNvSpPr txBox="1"/>
          <p:nvPr/>
        </p:nvSpPr>
        <p:spPr>
          <a:xfrm>
            <a:off x="358775" y="6357637"/>
            <a:ext cx="2518638" cy="253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100" spc="0" baseline="0" dirty="0">
                <a:solidFill>
                  <a:schemeClr val="accent2">
                    <a:lumMod val="50000"/>
                  </a:schemeClr>
                </a:solidFill>
              </a:rPr>
              <a:t>Member of the Helmholtz Association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A6946A5-DF90-934F-BD51-C07877F25F83}"/>
              </a:ext>
            </a:extLst>
          </p:cNvPr>
          <p:cNvSpPr txBox="1"/>
          <p:nvPr/>
        </p:nvSpPr>
        <p:spPr>
          <a:xfrm>
            <a:off x="6265662" y="194740"/>
            <a:ext cx="2698826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400" b="1" dirty="0"/>
              <a:t>LINEAR-MOTOR</a:t>
            </a:r>
          </a:p>
          <a:p>
            <a:pPr algn="l">
              <a:lnSpc>
                <a:spcPct val="95000"/>
              </a:lnSpc>
            </a:pPr>
            <a:r>
              <a:rPr lang="en-GB" sz="1400" b="1" dirty="0"/>
              <a:t>PROJECT </a:t>
            </a:r>
          </a:p>
          <a:p>
            <a:pPr algn="l">
              <a:lnSpc>
                <a:spcPct val="95000"/>
              </a:lnSpc>
            </a:pPr>
            <a:r>
              <a:rPr lang="en-GB" sz="1400" b="1" dirty="0"/>
              <a:t>Lund</a:t>
            </a:r>
          </a:p>
          <a:p>
            <a:pPr algn="l">
              <a:lnSpc>
                <a:spcPct val="95000"/>
              </a:lnSpc>
            </a:pPr>
            <a:r>
              <a:rPr lang="en-GB" sz="1400" b="1" dirty="0"/>
              <a:t>Critical design review    CDR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223622D-E9A2-D24B-A340-C2EBE62A90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840" y="5899414"/>
            <a:ext cx="1293035" cy="69576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1BB9E94-7182-C242-A58C-84E8C5DA9D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1353708"/>
            <a:ext cx="2516301" cy="18872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71F48B-D1BC-4A43-9D62-7389BBF5F7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206" y="188640"/>
            <a:ext cx="3174970" cy="3052294"/>
          </a:xfrm>
          <a:prstGeom prst="rect">
            <a:avLst/>
          </a:prstGeom>
        </p:spPr>
      </p:pic>
      <p:pic>
        <p:nvPicPr>
          <p:cNvPr id="6" name="IMG_3175.m4v">
            <a:hlinkClick r:id="" action="ppaction://media"/>
            <a:extLst>
              <a:ext uri="{FF2B5EF4-FFF2-40B4-BE49-F238E27FC236}">
                <a16:creationId xmlns:a16="http://schemas.microsoft.com/office/drawing/2014/main" id="{28A32F8A-2BDF-4344-A02B-B1EE0003A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673" y="208629"/>
            <a:ext cx="1716931" cy="30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10</a:t>
            </a:fld>
            <a:endParaRPr lang="de-DE" dirty="0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75B322AF-DCA1-604F-A0DF-6DAA95FAC581}"/>
              </a:ext>
            </a:extLst>
          </p:cNvPr>
          <p:cNvCxnSpPr>
            <a:cxnSpLocks/>
          </p:cNvCxnSpPr>
          <p:nvPr/>
        </p:nvCxnSpPr>
        <p:spPr>
          <a:xfrm flipH="1">
            <a:off x="292317" y="3645024"/>
            <a:ext cx="85093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el 1">
            <a:extLst>
              <a:ext uri="{FF2B5EF4-FFF2-40B4-BE49-F238E27FC236}">
                <a16:creationId xmlns:a16="http://schemas.microsoft.com/office/drawing/2014/main" id="{F3660478-8D89-A74B-9BA9-CFACE3FCE11A}"/>
              </a:ext>
            </a:extLst>
          </p:cNvPr>
          <p:cNvSpPr txBox="1">
            <a:spLocks/>
          </p:cNvSpPr>
          <p:nvPr/>
        </p:nvSpPr>
        <p:spPr>
          <a:xfrm>
            <a:off x="575905" y="186190"/>
            <a:ext cx="2124105" cy="3706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14000"/>
              </a:lnSpc>
              <a:spcBef>
                <a:spcPct val="0"/>
              </a:spcBef>
              <a:buNone/>
              <a:defRPr sz="3200" b="1" kern="1200" cap="all" spc="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 err="1"/>
              <a:t>linearmotor</a:t>
            </a:r>
            <a:endParaRPr lang="de-DE" sz="18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6640CD7-5AC2-D541-9713-1ED552F503DF}"/>
              </a:ext>
            </a:extLst>
          </p:cNvPr>
          <p:cNvSpPr txBox="1"/>
          <p:nvPr/>
        </p:nvSpPr>
        <p:spPr>
          <a:xfrm>
            <a:off x="467544" y="674042"/>
            <a:ext cx="442884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000" dirty="0"/>
              <a:t>A linear motor </a:t>
            </a:r>
            <a:r>
              <a:rPr lang="de-DE" sz="1000" dirty="0" err="1"/>
              <a:t>is</a:t>
            </a:r>
            <a:r>
              <a:rPr lang="de-DE" sz="1000" dirty="0"/>
              <a:t> an </a:t>
            </a:r>
            <a:r>
              <a:rPr lang="de-DE" sz="1000" dirty="0" err="1"/>
              <a:t>unfolded</a:t>
            </a:r>
            <a:r>
              <a:rPr lang="de-DE" sz="1000" dirty="0"/>
              <a:t> </a:t>
            </a:r>
            <a:r>
              <a:rPr lang="de-DE" sz="1000" dirty="0" err="1"/>
              <a:t>rotary</a:t>
            </a:r>
            <a:r>
              <a:rPr lang="de-DE" sz="1000" dirty="0"/>
              <a:t> permanent-magnet </a:t>
            </a:r>
            <a:r>
              <a:rPr lang="de-DE" sz="1000" dirty="0" err="1"/>
              <a:t>direct</a:t>
            </a:r>
            <a:r>
              <a:rPr lang="de-DE" sz="1000" dirty="0"/>
              <a:t> </a:t>
            </a:r>
            <a:r>
              <a:rPr lang="de-DE" sz="1000" dirty="0" err="1"/>
              <a:t>drive</a:t>
            </a:r>
            <a:r>
              <a:rPr lang="de-DE" sz="1000" dirty="0"/>
              <a:t> </a:t>
            </a:r>
            <a:r>
              <a:rPr lang="de-DE" sz="1000" dirty="0" err="1"/>
              <a:t>motor</a:t>
            </a:r>
            <a:r>
              <a:rPr lang="de-DE" sz="1000" dirty="0"/>
              <a:t>.</a:t>
            </a:r>
          </a:p>
          <a:p>
            <a:pPr algn="l">
              <a:lnSpc>
                <a:spcPct val="95000"/>
              </a:lnSpc>
            </a:pPr>
            <a:endParaRPr lang="de-DE" sz="1000" dirty="0"/>
          </a:p>
          <a:p>
            <a:pPr algn="l">
              <a:lnSpc>
                <a:spcPct val="95000"/>
              </a:lnSpc>
            </a:pPr>
            <a:r>
              <a:rPr lang="de-DE" sz="1000" dirty="0"/>
              <a:t> 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F8D5EA1-5B7F-EA4D-A4D5-57B94B358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699" y="1056199"/>
            <a:ext cx="3249247" cy="84615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2E08BFA-7C4E-7944-8BA7-49D6178A7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70" y="1056199"/>
            <a:ext cx="2149875" cy="716625"/>
          </a:xfrm>
          <a:prstGeom prst="rect">
            <a:avLst/>
          </a:prstGeom>
        </p:spPr>
      </p:pic>
      <p:sp>
        <p:nvSpPr>
          <p:cNvPr id="2" name="Pfeil nach rechts 1">
            <a:extLst>
              <a:ext uri="{FF2B5EF4-FFF2-40B4-BE49-F238E27FC236}">
                <a16:creationId xmlns:a16="http://schemas.microsoft.com/office/drawing/2014/main" id="{8E3EA197-AEBE-2744-BE10-E12936CA2004}"/>
              </a:ext>
            </a:extLst>
          </p:cNvPr>
          <p:cNvSpPr/>
          <p:nvPr/>
        </p:nvSpPr>
        <p:spPr>
          <a:xfrm>
            <a:off x="3482819" y="1352043"/>
            <a:ext cx="711105" cy="21465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GB" sz="2400" dirty="0" err="1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93D1BE4-9988-3544-BFF9-9A528CBA4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5" y="4346389"/>
            <a:ext cx="4265339" cy="109680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A9658F6-351F-2E4F-BA8A-F8D345616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05" y="1994058"/>
            <a:ext cx="1317609" cy="984914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A7CE8F6-ABBE-1E42-8560-53905EE2852A}"/>
              </a:ext>
            </a:extLst>
          </p:cNvPr>
          <p:cNvSpPr txBox="1"/>
          <p:nvPr/>
        </p:nvSpPr>
        <p:spPr>
          <a:xfrm>
            <a:off x="467544" y="2943660"/>
            <a:ext cx="1909497" cy="238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000" dirty="0" err="1"/>
              <a:t>Example</a:t>
            </a:r>
            <a:r>
              <a:rPr lang="de-DE" sz="1000" dirty="0"/>
              <a:t>: </a:t>
            </a:r>
            <a:r>
              <a:rPr lang="de-DE" sz="1000" dirty="0" err="1"/>
              <a:t>Ironless</a:t>
            </a:r>
            <a:r>
              <a:rPr lang="de-DE" sz="1000" dirty="0"/>
              <a:t> linear motor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54810389-25C8-5B40-A6D4-D87EED5EC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2561" y="5120509"/>
            <a:ext cx="432048" cy="322957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B7269EA-422A-FA47-AAE9-6B52B9140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918" y="5120233"/>
            <a:ext cx="432048" cy="322957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C3CFC9CA-F029-5A44-8EAC-8D17902DEA11}"/>
              </a:ext>
            </a:extLst>
          </p:cNvPr>
          <p:cNvSpPr txBox="1"/>
          <p:nvPr/>
        </p:nvSpPr>
        <p:spPr>
          <a:xfrm>
            <a:off x="4999699" y="4299241"/>
            <a:ext cx="2585953" cy="119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In </a:t>
            </a:r>
            <a:r>
              <a:rPr lang="de-DE" sz="1200" dirty="0" err="1"/>
              <a:t>composite</a:t>
            </a:r>
            <a:r>
              <a:rPr lang="de-DE" sz="1200" dirty="0"/>
              <a:t> </a:t>
            </a:r>
            <a:r>
              <a:rPr lang="de-DE" sz="1200" dirty="0" err="1"/>
              <a:t>systems</a:t>
            </a:r>
            <a:r>
              <a:rPr lang="de-DE" sz="1200" dirty="0"/>
              <a:t>, real </a:t>
            </a:r>
            <a:r>
              <a:rPr lang="de-DE" sz="1200" dirty="0" err="1"/>
              <a:t>or</a:t>
            </a:r>
            <a:r>
              <a:rPr lang="de-DE" sz="1200" dirty="0"/>
              <a:t> </a:t>
            </a:r>
            <a:r>
              <a:rPr lang="de-DE" sz="1200" dirty="0" err="1"/>
              <a:t>virtual</a:t>
            </a:r>
            <a:r>
              <a:rPr lang="de-DE" sz="1200" dirty="0"/>
              <a:t> </a:t>
            </a:r>
            <a:r>
              <a:rPr lang="de-DE" sz="1200" dirty="0" err="1"/>
              <a:t>masters</a:t>
            </a:r>
            <a:r>
              <a:rPr lang="de-DE" sz="1200" dirty="0"/>
              <a:t> </a:t>
            </a:r>
            <a:r>
              <a:rPr lang="de-DE" sz="1200" dirty="0" err="1"/>
              <a:t>are</a:t>
            </a:r>
            <a:r>
              <a:rPr lang="de-DE" sz="1200" dirty="0"/>
              <a:t> </a:t>
            </a:r>
            <a:r>
              <a:rPr lang="de-DE" sz="1200" dirty="0" err="1"/>
              <a:t>used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support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PLC‘s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technology</a:t>
            </a:r>
            <a:r>
              <a:rPr lang="de-DE" sz="1200" dirty="0"/>
              <a:t> </a:t>
            </a:r>
            <a:r>
              <a:rPr lang="de-DE" sz="1200" dirty="0" err="1"/>
              <a:t>functions</a:t>
            </a:r>
            <a:r>
              <a:rPr lang="de-DE" sz="1200" dirty="0"/>
              <a:t>  </a:t>
            </a:r>
            <a:r>
              <a:rPr lang="de-DE" sz="1200" dirty="0" err="1"/>
              <a:t>for</a:t>
            </a:r>
            <a:r>
              <a:rPr lang="de-DE" sz="1200" dirty="0"/>
              <a:t> electronic </a:t>
            </a:r>
            <a:r>
              <a:rPr lang="de-DE" sz="1200" dirty="0" err="1"/>
              <a:t>gear</a:t>
            </a:r>
            <a:r>
              <a:rPr lang="de-DE" sz="1200" dirty="0"/>
              <a:t>, </a:t>
            </a:r>
          </a:p>
          <a:p>
            <a:r>
              <a:rPr lang="de-DE" sz="1200" dirty="0" err="1"/>
              <a:t>cam</a:t>
            </a:r>
            <a:r>
              <a:rPr lang="de-DE" sz="1200" dirty="0"/>
              <a:t> </a:t>
            </a:r>
            <a:r>
              <a:rPr lang="de-DE" sz="1200" dirty="0" err="1"/>
              <a:t>control</a:t>
            </a:r>
            <a:r>
              <a:rPr lang="de-DE" sz="1200" dirty="0"/>
              <a:t>, etc.</a:t>
            </a:r>
            <a:endParaRPr lang="de-DE" sz="2400" dirty="0"/>
          </a:p>
          <a:p>
            <a:pPr algn="l">
              <a:lnSpc>
                <a:spcPct val="95000"/>
              </a:lnSpc>
            </a:pPr>
            <a:endParaRPr lang="en-GB" sz="1200" dirty="0" err="1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4CEDB65-43F2-2144-B704-4505268538DB}"/>
              </a:ext>
            </a:extLst>
          </p:cNvPr>
          <p:cNvSpPr txBox="1"/>
          <p:nvPr/>
        </p:nvSpPr>
        <p:spPr>
          <a:xfrm>
            <a:off x="4999699" y="2153147"/>
            <a:ext cx="3676758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000" dirty="0" err="1"/>
              <a:t>free</a:t>
            </a:r>
            <a:r>
              <a:rPr lang="de-DE" sz="1000" dirty="0"/>
              <a:t> </a:t>
            </a:r>
            <a:r>
              <a:rPr lang="de-DE" sz="1000" dirty="0" err="1"/>
              <a:t>from</a:t>
            </a:r>
            <a:r>
              <a:rPr lang="de-DE" sz="1000" dirty="0"/>
              <a:t> </a:t>
            </a:r>
            <a:r>
              <a:rPr lang="de-DE" sz="1000" dirty="0" err="1"/>
              <a:t>backlash</a:t>
            </a:r>
            <a:endParaRPr lang="de-DE" sz="1000" dirty="0"/>
          </a:p>
          <a:p>
            <a:pPr>
              <a:lnSpc>
                <a:spcPct val="95000"/>
              </a:lnSpc>
            </a:pPr>
            <a:r>
              <a:rPr lang="de-DE" sz="1000" dirty="0" err="1"/>
              <a:t>free</a:t>
            </a:r>
            <a:r>
              <a:rPr lang="de-DE" sz="1000" dirty="0"/>
              <a:t> </a:t>
            </a:r>
            <a:r>
              <a:rPr lang="de-DE" sz="1000" dirty="0" err="1"/>
              <a:t>from</a:t>
            </a:r>
            <a:r>
              <a:rPr lang="de-DE" sz="1000" dirty="0"/>
              <a:t> </a:t>
            </a:r>
            <a:r>
              <a:rPr lang="de-DE" sz="1000" dirty="0" err="1"/>
              <a:t>wear</a:t>
            </a:r>
            <a:endParaRPr lang="de-DE" sz="1000" dirty="0"/>
          </a:p>
          <a:p>
            <a:pPr>
              <a:lnSpc>
                <a:spcPct val="95000"/>
              </a:lnSpc>
            </a:pPr>
            <a:r>
              <a:rPr lang="de-DE" sz="1000" dirty="0" err="1"/>
              <a:t>direct</a:t>
            </a:r>
            <a:r>
              <a:rPr lang="de-DE" sz="1000" dirty="0"/>
              <a:t> </a:t>
            </a:r>
            <a:r>
              <a:rPr lang="de-DE" sz="1000" dirty="0" err="1"/>
              <a:t>coupling</a:t>
            </a:r>
            <a:r>
              <a:rPr lang="de-DE" sz="1000" dirty="0"/>
              <a:t> </a:t>
            </a:r>
            <a:r>
              <a:rPr lang="de-DE" sz="1000" dirty="0" err="1"/>
              <a:t>of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payload</a:t>
            </a:r>
            <a:endParaRPr lang="de-DE" sz="1000" dirty="0"/>
          </a:p>
          <a:p>
            <a:pPr>
              <a:lnSpc>
                <a:spcPct val="95000"/>
              </a:lnSpc>
            </a:pPr>
            <a:r>
              <a:rPr lang="de-DE" sz="1000" dirty="0"/>
              <a:t>large power </a:t>
            </a:r>
            <a:r>
              <a:rPr lang="de-DE" sz="1000" dirty="0" err="1"/>
              <a:t>and</a:t>
            </a:r>
            <a:r>
              <a:rPr lang="de-DE" sz="1000" dirty="0"/>
              <a:t> </a:t>
            </a:r>
            <a:r>
              <a:rPr lang="de-DE" sz="1000" dirty="0" err="1"/>
              <a:t>speed</a:t>
            </a:r>
            <a:r>
              <a:rPr lang="de-DE" sz="1000" dirty="0"/>
              <a:t> </a:t>
            </a:r>
            <a:r>
              <a:rPr lang="de-DE" sz="1000" dirty="0" err="1"/>
              <a:t>range</a:t>
            </a:r>
            <a:r>
              <a:rPr lang="de-DE" sz="1000" dirty="0"/>
              <a:t>,</a:t>
            </a:r>
          </a:p>
          <a:p>
            <a:pPr>
              <a:lnSpc>
                <a:spcPct val="95000"/>
              </a:lnSpc>
            </a:pPr>
            <a:r>
              <a:rPr lang="de-DE" sz="1000" dirty="0" err="1"/>
              <a:t>enclosures</a:t>
            </a:r>
            <a:r>
              <a:rPr lang="de-DE" sz="1000" dirty="0"/>
              <a:t>, </a:t>
            </a:r>
            <a:r>
              <a:rPr lang="de-DE" sz="1000" dirty="0" err="1"/>
              <a:t>bearings</a:t>
            </a:r>
            <a:r>
              <a:rPr lang="de-DE" sz="1000" dirty="0"/>
              <a:t> </a:t>
            </a:r>
            <a:r>
              <a:rPr lang="de-DE" sz="1000" dirty="0" err="1"/>
              <a:t>and</a:t>
            </a:r>
            <a:r>
              <a:rPr lang="de-DE" sz="1000" dirty="0"/>
              <a:t> </a:t>
            </a:r>
            <a:r>
              <a:rPr lang="de-DE" sz="1000" dirty="0" err="1"/>
              <a:t>measuring</a:t>
            </a:r>
            <a:r>
              <a:rPr lang="de-DE" sz="1000" dirty="0"/>
              <a:t> </a:t>
            </a:r>
            <a:r>
              <a:rPr lang="de-DE" sz="1000" dirty="0" err="1"/>
              <a:t>systems</a:t>
            </a:r>
            <a:r>
              <a:rPr lang="de-DE" sz="1000" dirty="0"/>
              <a:t> must </a:t>
            </a:r>
            <a:r>
              <a:rPr lang="de-DE" sz="1000" dirty="0" err="1"/>
              <a:t>be</a:t>
            </a:r>
            <a:r>
              <a:rPr lang="de-DE" sz="1000" dirty="0"/>
              <a:t> </a:t>
            </a:r>
            <a:r>
              <a:rPr lang="de-DE" sz="1000" dirty="0" err="1"/>
              <a:t>designed</a:t>
            </a:r>
            <a:r>
              <a:rPr lang="de-DE" sz="1000" dirty="0"/>
              <a:t> </a:t>
            </a:r>
            <a:r>
              <a:rPr lang="de-DE" sz="1000" dirty="0" err="1"/>
              <a:t>by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user</a:t>
            </a:r>
            <a:endParaRPr lang="de-DE" sz="1000" dirty="0"/>
          </a:p>
          <a:p>
            <a:pPr>
              <a:lnSpc>
                <a:spcPct val="95000"/>
              </a:lnSpc>
            </a:pPr>
            <a:r>
              <a:rPr lang="de-DE" sz="1000" dirty="0" err="1"/>
              <a:t>dynamic</a:t>
            </a:r>
            <a:r>
              <a:rPr lang="de-DE" sz="1000" dirty="0"/>
              <a:t> </a:t>
            </a:r>
            <a:r>
              <a:rPr lang="de-DE" sz="1000" dirty="0" err="1"/>
              <a:t>movement</a:t>
            </a:r>
            <a:endParaRPr lang="de-DE" sz="1000" dirty="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39160E76-3947-4B45-B437-A8A9F14FB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10" y="2043619"/>
            <a:ext cx="1406663" cy="114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88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71" y="193948"/>
            <a:ext cx="8425562" cy="313898"/>
          </a:xfrm>
        </p:spPr>
        <p:txBody>
          <a:bodyPr/>
          <a:lstStyle/>
          <a:p>
            <a:r>
              <a:rPr lang="de-DE" sz="1800" dirty="0"/>
              <a:t>Feedback </a:t>
            </a:r>
            <a:r>
              <a:rPr lang="de-DE" sz="1800" dirty="0" err="1"/>
              <a:t>systems</a:t>
            </a:r>
            <a:endParaRPr lang="de-DE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3927" y="472236"/>
            <a:ext cx="8424672" cy="357386"/>
          </a:xfrm>
        </p:spPr>
        <p:txBody>
          <a:bodyPr/>
          <a:lstStyle/>
          <a:p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, </a:t>
            </a:r>
            <a:r>
              <a:rPr lang="de-DE" dirty="0" err="1"/>
              <a:t>translational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9AD44E4-07A1-FE41-BD6D-2D8B07C17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27" y="1765192"/>
            <a:ext cx="1679120" cy="1155906"/>
          </a:xfrm>
          <a:prstGeom prst="rect">
            <a:avLst/>
          </a:prstGeom>
        </p:spPr>
      </p:pic>
      <p:pic>
        <p:nvPicPr>
          <p:cNvPr id="21" name="Bild 11">
            <a:extLst>
              <a:ext uri="{FF2B5EF4-FFF2-40B4-BE49-F238E27FC236}">
                <a16:creationId xmlns:a16="http://schemas.microsoft.com/office/drawing/2014/main" id="{51458B07-624C-1C41-BD42-FB96E653C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926" y="2136594"/>
            <a:ext cx="1679120" cy="267073"/>
          </a:xfrm>
          <a:prstGeom prst="rect">
            <a:avLst/>
          </a:prstGeom>
        </p:spPr>
      </p:pic>
      <p:sp>
        <p:nvSpPr>
          <p:cNvPr id="43" name="Rechteck 42">
            <a:extLst>
              <a:ext uri="{FF2B5EF4-FFF2-40B4-BE49-F238E27FC236}">
                <a16:creationId xmlns:a16="http://schemas.microsoft.com/office/drawing/2014/main" id="{69609291-217F-624B-88A0-D4AC9CECDC4F}"/>
              </a:ext>
            </a:extLst>
          </p:cNvPr>
          <p:cNvSpPr/>
          <p:nvPr/>
        </p:nvSpPr>
        <p:spPr>
          <a:xfrm>
            <a:off x="344856" y="913471"/>
            <a:ext cx="878522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/>
              <a:t>Digital </a:t>
            </a:r>
            <a:r>
              <a:rPr lang="de-DE" sz="1000" dirty="0" err="1"/>
              <a:t>drive</a:t>
            </a:r>
            <a:r>
              <a:rPr lang="de-DE" sz="1000" dirty="0"/>
              <a:t> </a:t>
            </a:r>
            <a:r>
              <a:rPr lang="de-DE" sz="1000" dirty="0" err="1"/>
              <a:t>systems</a:t>
            </a:r>
            <a:r>
              <a:rPr lang="de-DE" sz="1000" dirty="0"/>
              <a:t> </a:t>
            </a:r>
            <a:r>
              <a:rPr lang="de-DE" sz="1000" dirty="0" err="1"/>
              <a:t>as</a:t>
            </a:r>
            <a:r>
              <a:rPr lang="de-DE" sz="1000" dirty="0"/>
              <a:t> </a:t>
            </a:r>
            <a:r>
              <a:rPr lang="de-DE" sz="1000" dirty="0" err="1"/>
              <a:t>well</a:t>
            </a:r>
            <a:r>
              <a:rPr lang="de-DE" sz="1000" dirty="0"/>
              <a:t> </a:t>
            </a:r>
            <a:r>
              <a:rPr lang="de-DE" sz="1000" dirty="0" err="1"/>
              <a:t>as</a:t>
            </a:r>
            <a:r>
              <a:rPr lang="de-DE" sz="1000" dirty="0"/>
              <a:t> </a:t>
            </a:r>
            <a:r>
              <a:rPr lang="de-DE" sz="1000" dirty="0" err="1"/>
              <a:t>position</a:t>
            </a:r>
            <a:r>
              <a:rPr lang="de-DE" sz="1000" dirty="0"/>
              <a:t> </a:t>
            </a:r>
            <a:r>
              <a:rPr lang="de-DE" sz="1000" dirty="0" err="1"/>
              <a:t>control</a:t>
            </a:r>
            <a:r>
              <a:rPr lang="de-DE" sz="1000" dirty="0"/>
              <a:t> </a:t>
            </a:r>
            <a:r>
              <a:rPr lang="de-DE" sz="1000" dirty="0" err="1"/>
              <a:t>loops</a:t>
            </a:r>
            <a:r>
              <a:rPr lang="de-DE" sz="1000" dirty="0"/>
              <a:t> </a:t>
            </a:r>
            <a:r>
              <a:rPr lang="de-DE" sz="1000" dirty="0" err="1"/>
              <a:t>with</a:t>
            </a:r>
            <a:r>
              <a:rPr lang="de-DE" sz="1000" dirty="0"/>
              <a:t> </a:t>
            </a:r>
            <a:r>
              <a:rPr lang="de-DE" sz="1000" dirty="0" err="1"/>
              <a:t>feedback</a:t>
            </a:r>
            <a:r>
              <a:rPr lang="de-DE" sz="1000" dirty="0"/>
              <a:t> </a:t>
            </a:r>
            <a:r>
              <a:rPr lang="de-DE" sz="1000" dirty="0" err="1"/>
              <a:t>systems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data</a:t>
            </a:r>
            <a:r>
              <a:rPr lang="de-DE" sz="1000" dirty="0"/>
              <a:t> </a:t>
            </a:r>
            <a:r>
              <a:rPr lang="de-DE" sz="1000" dirty="0" err="1"/>
              <a:t>acquisition</a:t>
            </a:r>
            <a:r>
              <a:rPr lang="de-DE" sz="1000" dirty="0"/>
              <a:t> </a:t>
            </a:r>
            <a:r>
              <a:rPr lang="de-DE" sz="1000" dirty="0" err="1"/>
              <a:t>demand</a:t>
            </a:r>
            <a:r>
              <a:rPr lang="de-DE" sz="1000" dirty="0"/>
              <a:t> fast </a:t>
            </a:r>
            <a:r>
              <a:rPr lang="de-DE" sz="1000" dirty="0" err="1"/>
              <a:t>data</a:t>
            </a:r>
            <a:r>
              <a:rPr lang="de-DE" sz="1000" dirty="0"/>
              <a:t> </a:t>
            </a:r>
            <a:r>
              <a:rPr lang="de-DE" sz="1000" dirty="0" err="1"/>
              <a:t>transmission</a:t>
            </a:r>
            <a:r>
              <a:rPr lang="de-DE" sz="1000" dirty="0"/>
              <a:t> </a:t>
            </a:r>
            <a:r>
              <a:rPr lang="de-DE" sz="1000" dirty="0" err="1"/>
              <a:t>from</a:t>
            </a:r>
            <a:r>
              <a:rPr lang="de-DE" sz="1000" dirty="0"/>
              <a:t>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measuring</a:t>
            </a:r>
            <a:r>
              <a:rPr lang="de-DE" sz="1000" dirty="0"/>
              <a:t> </a:t>
            </a:r>
            <a:r>
              <a:rPr lang="de-DE" sz="1000" dirty="0" err="1"/>
              <a:t>devices</a:t>
            </a:r>
            <a:r>
              <a:rPr lang="de-DE" sz="1000" dirty="0"/>
              <a:t> </a:t>
            </a:r>
            <a:r>
              <a:rPr lang="de-DE" sz="1000" dirty="0" err="1"/>
              <a:t>with</a:t>
            </a:r>
            <a:r>
              <a:rPr lang="de-DE" sz="1000" dirty="0"/>
              <a:t> high </a:t>
            </a:r>
            <a:r>
              <a:rPr lang="de-DE" sz="1000" dirty="0" err="1"/>
              <a:t>transmission</a:t>
            </a:r>
            <a:r>
              <a:rPr lang="de-DE" sz="1000" dirty="0"/>
              <a:t> </a:t>
            </a:r>
            <a:r>
              <a:rPr lang="de-DE" sz="1000" dirty="0" err="1"/>
              <a:t>reliability</a:t>
            </a:r>
            <a:r>
              <a:rPr lang="de-DE" sz="1000" dirty="0"/>
              <a:t>. In </a:t>
            </a:r>
            <a:r>
              <a:rPr lang="de-DE" sz="1000" dirty="0" err="1"/>
              <a:t>addition</a:t>
            </a:r>
            <a:r>
              <a:rPr lang="de-DE" sz="1000" dirty="0"/>
              <a:t>, </a:t>
            </a:r>
            <a:r>
              <a:rPr lang="de-DE" sz="1000" dirty="0" err="1"/>
              <a:t>further</a:t>
            </a:r>
            <a:r>
              <a:rPr lang="de-DE" sz="1000" dirty="0"/>
              <a:t> </a:t>
            </a:r>
            <a:r>
              <a:rPr lang="de-DE" sz="1000" dirty="0" err="1"/>
              <a:t>data</a:t>
            </a:r>
            <a:r>
              <a:rPr lang="de-DE" sz="1000" dirty="0"/>
              <a:t>, such </a:t>
            </a:r>
            <a:r>
              <a:rPr lang="de-DE" sz="1000" dirty="0" err="1"/>
              <a:t>as</a:t>
            </a:r>
            <a:r>
              <a:rPr lang="de-DE" sz="1000" dirty="0"/>
              <a:t> </a:t>
            </a:r>
            <a:r>
              <a:rPr lang="de-DE" sz="1000" dirty="0" err="1"/>
              <a:t>drive-specific</a:t>
            </a:r>
            <a:r>
              <a:rPr lang="de-DE" sz="1000" dirty="0"/>
              <a:t> </a:t>
            </a:r>
            <a:r>
              <a:rPr lang="de-DE" sz="1000" dirty="0" err="1"/>
              <a:t>characteristics</a:t>
            </a:r>
            <a:r>
              <a:rPr lang="de-DE" sz="1000" dirty="0"/>
              <a:t>, </a:t>
            </a:r>
            <a:r>
              <a:rPr lang="de-DE" sz="1000" dirty="0" err="1"/>
              <a:t>correction</a:t>
            </a:r>
            <a:r>
              <a:rPr lang="de-DE" sz="1000" dirty="0"/>
              <a:t> </a:t>
            </a:r>
            <a:r>
              <a:rPr lang="de-DE" sz="1000" dirty="0" err="1"/>
              <a:t>tables</a:t>
            </a:r>
            <a:r>
              <a:rPr lang="de-DE" sz="1000" dirty="0"/>
              <a:t>, etc., must </a:t>
            </a:r>
            <a:r>
              <a:rPr lang="de-DE" sz="1000" dirty="0" err="1"/>
              <a:t>be</a:t>
            </a:r>
            <a:r>
              <a:rPr lang="de-DE" sz="1000" dirty="0"/>
              <a:t> </a:t>
            </a:r>
            <a:r>
              <a:rPr lang="de-DE" sz="1000" dirty="0" err="1"/>
              <a:t>available</a:t>
            </a:r>
            <a:r>
              <a:rPr lang="de-DE" sz="1000" dirty="0"/>
              <a:t>. </a:t>
            </a:r>
          </a:p>
          <a:p>
            <a:r>
              <a:rPr lang="de-DE" sz="1000" dirty="0" err="1"/>
              <a:t>For</a:t>
            </a:r>
            <a:r>
              <a:rPr lang="de-DE" sz="1000" dirty="0"/>
              <a:t> high </a:t>
            </a:r>
            <a:r>
              <a:rPr lang="de-DE" sz="1000" dirty="0" err="1"/>
              <a:t>system</a:t>
            </a:r>
            <a:r>
              <a:rPr lang="de-DE" sz="1000" dirty="0"/>
              <a:t> </a:t>
            </a:r>
            <a:r>
              <a:rPr lang="de-DE" sz="1000" dirty="0" err="1"/>
              <a:t>security</a:t>
            </a:r>
            <a:r>
              <a:rPr lang="de-DE" sz="1000" dirty="0"/>
              <a:t>, </a:t>
            </a:r>
            <a:r>
              <a:rPr lang="de-DE" sz="1000" dirty="0" err="1"/>
              <a:t>the</a:t>
            </a:r>
            <a:r>
              <a:rPr lang="de-DE" sz="1000" dirty="0"/>
              <a:t> </a:t>
            </a:r>
            <a:r>
              <a:rPr lang="de-DE" sz="1000" dirty="0" err="1"/>
              <a:t>feedback</a:t>
            </a:r>
            <a:r>
              <a:rPr lang="de-DE" sz="1000" dirty="0"/>
              <a:t> </a:t>
            </a:r>
            <a:r>
              <a:rPr lang="de-DE" sz="1000" dirty="0" err="1"/>
              <a:t>systems</a:t>
            </a:r>
            <a:r>
              <a:rPr lang="de-DE" sz="1000" dirty="0"/>
              <a:t> must </a:t>
            </a:r>
            <a:r>
              <a:rPr lang="de-DE" sz="1000" dirty="0" err="1"/>
              <a:t>be</a:t>
            </a:r>
            <a:r>
              <a:rPr lang="de-DE" sz="1000" dirty="0"/>
              <a:t> </a:t>
            </a:r>
            <a:r>
              <a:rPr lang="de-DE" sz="1000" dirty="0" err="1"/>
              <a:t>integrated</a:t>
            </a:r>
            <a:r>
              <a:rPr lang="de-DE" sz="1000" dirty="0"/>
              <a:t> </a:t>
            </a:r>
            <a:r>
              <a:rPr lang="de-DE" sz="1000" dirty="0" err="1"/>
              <a:t>into</a:t>
            </a:r>
            <a:r>
              <a:rPr lang="de-DE" sz="1000" dirty="0"/>
              <a:t> </a:t>
            </a:r>
            <a:r>
              <a:rPr lang="de-DE" sz="1000" dirty="0" err="1"/>
              <a:t>error</a:t>
            </a:r>
            <a:r>
              <a:rPr lang="de-DE" sz="1000" dirty="0"/>
              <a:t> </a:t>
            </a:r>
            <a:r>
              <a:rPr lang="de-DE" sz="1000" dirty="0" err="1"/>
              <a:t>detection</a:t>
            </a:r>
            <a:r>
              <a:rPr lang="de-DE" sz="1000" dirty="0"/>
              <a:t> </a:t>
            </a:r>
            <a:r>
              <a:rPr lang="de-DE" sz="1000" dirty="0" err="1"/>
              <a:t>routines</a:t>
            </a:r>
            <a:r>
              <a:rPr lang="de-DE" sz="1000" dirty="0"/>
              <a:t> </a:t>
            </a:r>
            <a:r>
              <a:rPr lang="de-DE" sz="1000" dirty="0" err="1"/>
              <a:t>and</a:t>
            </a:r>
            <a:r>
              <a:rPr lang="de-DE" sz="1000" dirty="0"/>
              <a:t> </a:t>
            </a:r>
            <a:r>
              <a:rPr lang="de-DE" sz="1000" dirty="0" err="1"/>
              <a:t>offer</a:t>
            </a:r>
            <a:r>
              <a:rPr lang="de-DE" sz="1000" dirty="0"/>
              <a:t> </a:t>
            </a:r>
            <a:r>
              <a:rPr lang="de-DE" sz="1000" dirty="0" err="1"/>
              <a:t>diagnostic</a:t>
            </a:r>
            <a:r>
              <a:rPr lang="de-DE" sz="1000" dirty="0"/>
              <a:t> </a:t>
            </a:r>
            <a:r>
              <a:rPr lang="de-DE" sz="1000" dirty="0" err="1"/>
              <a:t>options</a:t>
            </a:r>
            <a:r>
              <a:rPr lang="de-DE" sz="1000" dirty="0"/>
              <a:t>.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76E49A3E-F5B4-B248-8752-7CDF2F4D1332}"/>
              </a:ext>
            </a:extLst>
          </p:cNvPr>
          <p:cNvSpPr txBox="1"/>
          <p:nvPr/>
        </p:nvSpPr>
        <p:spPr>
          <a:xfrm>
            <a:off x="341122" y="3127432"/>
            <a:ext cx="9073318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Most </a:t>
            </a:r>
            <a:r>
              <a:rPr lang="de-DE" sz="1200" dirty="0" err="1"/>
              <a:t>common</a:t>
            </a:r>
            <a:r>
              <a:rPr lang="de-DE" sz="1200" dirty="0"/>
              <a:t> </a:t>
            </a:r>
            <a:r>
              <a:rPr lang="de-DE" sz="1200" dirty="0" err="1"/>
              <a:t>interfaces</a:t>
            </a:r>
            <a:r>
              <a:rPr lang="de-DE" sz="1200" dirty="0"/>
              <a:t>:</a:t>
            </a:r>
          </a:p>
          <a:p>
            <a:pPr algn="l">
              <a:lnSpc>
                <a:spcPct val="95000"/>
              </a:lnSpc>
            </a:pPr>
            <a:endParaRPr lang="de-DE" sz="1200" dirty="0"/>
          </a:p>
          <a:p>
            <a:pPr algn="l">
              <a:lnSpc>
                <a:spcPct val="95000"/>
              </a:lnSpc>
            </a:pPr>
            <a:r>
              <a:rPr lang="de-DE" sz="1200" b="1" dirty="0"/>
              <a:t>SSI 			</a:t>
            </a:r>
            <a:r>
              <a:rPr lang="de-DE" sz="1200" b="1" dirty="0" err="1"/>
              <a:t>EnDat</a:t>
            </a:r>
            <a:r>
              <a:rPr lang="de-DE" sz="1200" b="1" dirty="0"/>
              <a:t>		</a:t>
            </a:r>
            <a:r>
              <a:rPr lang="de-DE" sz="1200" b="1" dirty="0" err="1"/>
              <a:t>magnetistrictive</a:t>
            </a:r>
            <a:r>
              <a:rPr lang="de-DE" sz="1200" b="1" dirty="0"/>
              <a:t>		BISS-C		</a:t>
            </a:r>
            <a:r>
              <a:rPr lang="de-DE" sz="1200" b="1" dirty="0" err="1"/>
              <a:t>potentiometry</a:t>
            </a:r>
            <a:r>
              <a:rPr lang="de-DE" sz="1200" b="1" dirty="0"/>
              <a:t>		</a:t>
            </a:r>
            <a:r>
              <a:rPr lang="de-DE" sz="1200" b="1" dirty="0" err="1"/>
              <a:t>incrementally</a:t>
            </a:r>
            <a:r>
              <a:rPr lang="de-DE" sz="1200" b="1" dirty="0"/>
              <a:t>	</a:t>
            </a:r>
          </a:p>
          <a:p>
            <a:pPr algn="l">
              <a:lnSpc>
                <a:spcPct val="95000"/>
              </a:lnSpc>
            </a:pPr>
            <a:endParaRPr lang="de-DE" sz="1200" b="1" dirty="0"/>
          </a:p>
          <a:p>
            <a:pPr algn="l">
              <a:lnSpc>
                <a:spcPct val="95000"/>
              </a:lnSpc>
            </a:pPr>
            <a:r>
              <a:rPr lang="de-DE" sz="1200" b="1" dirty="0" err="1"/>
              <a:t>Resolver</a:t>
            </a:r>
            <a:r>
              <a:rPr lang="de-DE" sz="1200" b="1" dirty="0"/>
              <a:t>		</a:t>
            </a:r>
            <a:r>
              <a:rPr lang="de-DE" sz="1200" b="1" dirty="0" err="1"/>
              <a:t>ProfiNet</a:t>
            </a:r>
            <a:r>
              <a:rPr lang="de-DE" sz="1200" b="1" dirty="0"/>
              <a:t> /</a:t>
            </a:r>
            <a:r>
              <a:rPr lang="de-DE" sz="1200" b="1" dirty="0" err="1"/>
              <a:t>EtherCAT</a:t>
            </a:r>
            <a:r>
              <a:rPr lang="de-DE" sz="1200" b="1" dirty="0"/>
              <a:t>				RS232/485		</a:t>
            </a:r>
            <a:r>
              <a:rPr lang="de-DE" sz="1200" b="1" dirty="0" err="1"/>
              <a:t>analogous</a:t>
            </a:r>
            <a:r>
              <a:rPr lang="de-DE" sz="1200" b="1" dirty="0"/>
              <a:t>			</a:t>
            </a:r>
            <a:r>
              <a:rPr lang="de-DE" sz="1200" b="1" dirty="0" err="1"/>
              <a:t>interferometry</a:t>
            </a:r>
            <a:endParaRPr lang="de-DE" sz="1200" b="1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1B67E9C-7C6B-1C4A-91C0-F029E8110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926" y="1695476"/>
            <a:ext cx="879413" cy="146568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F3FE93E-73FD-114A-9A3A-75C7731A86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00" y="1992522"/>
            <a:ext cx="1184752" cy="106667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41E0CD3-B03B-9347-BDD5-3D7AE27809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22" y="2062880"/>
            <a:ext cx="1494195" cy="753221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FF18D286-FDAC-3745-83D6-B775A1229731}"/>
              </a:ext>
            </a:extLst>
          </p:cNvPr>
          <p:cNvSpPr txBox="1"/>
          <p:nvPr/>
        </p:nvSpPr>
        <p:spPr>
          <a:xfrm>
            <a:off x="341122" y="4754380"/>
            <a:ext cx="374785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200" dirty="0" err="1"/>
              <a:t>Rugged</a:t>
            </a:r>
            <a:r>
              <a:rPr lang="de-DE" sz="1200" dirty="0"/>
              <a:t> absolute </a:t>
            </a:r>
            <a:r>
              <a:rPr lang="de-DE" sz="1200" dirty="0" err="1"/>
              <a:t>feedback</a:t>
            </a:r>
            <a:r>
              <a:rPr lang="de-DE" sz="1200" dirty="0"/>
              <a:t> </a:t>
            </a:r>
            <a:r>
              <a:rPr lang="de-DE" sz="1200" dirty="0" err="1"/>
              <a:t>systems</a:t>
            </a:r>
            <a:r>
              <a:rPr lang="de-DE" sz="1200" dirty="0"/>
              <a:t> in </a:t>
            </a:r>
          </a:p>
          <a:p>
            <a:pPr>
              <a:lnSpc>
                <a:spcPct val="95000"/>
              </a:lnSpc>
            </a:pPr>
            <a:r>
              <a:rPr lang="de-DE" sz="1200" dirty="0" err="1"/>
              <a:t>state</a:t>
            </a:r>
            <a:r>
              <a:rPr lang="de-DE" sz="1200" dirty="0"/>
              <a:t>-</a:t>
            </a:r>
            <a:r>
              <a:rPr lang="de-DE" sz="1200" dirty="0" err="1"/>
              <a:t>of</a:t>
            </a:r>
            <a:r>
              <a:rPr lang="de-DE" sz="1200" dirty="0"/>
              <a:t>-</a:t>
            </a:r>
            <a:r>
              <a:rPr lang="de-DE" sz="1200" dirty="0" err="1"/>
              <a:t>the</a:t>
            </a:r>
            <a:r>
              <a:rPr lang="de-DE" sz="1200" dirty="0"/>
              <a:t>-art-technology </a:t>
            </a:r>
            <a:r>
              <a:rPr lang="de-DE" sz="1200" dirty="0" err="1"/>
              <a:t>are</a:t>
            </a:r>
            <a:r>
              <a:rPr lang="de-DE" sz="1200" dirty="0"/>
              <a:t> </a:t>
            </a:r>
            <a:r>
              <a:rPr lang="de-DE" sz="1200" dirty="0" err="1"/>
              <a:t>prefered</a:t>
            </a:r>
            <a:r>
              <a:rPr lang="de-DE" sz="1200" dirty="0"/>
              <a:t>.</a:t>
            </a:r>
          </a:p>
          <a:p>
            <a:pPr>
              <a:lnSpc>
                <a:spcPct val="95000"/>
              </a:lnSpc>
            </a:pPr>
            <a:endParaRPr lang="de-DE" sz="1200" dirty="0"/>
          </a:p>
          <a:p>
            <a:pPr>
              <a:lnSpc>
                <a:spcPct val="95000"/>
              </a:lnSpc>
            </a:pPr>
            <a:r>
              <a:rPr lang="de-DE" sz="1200" dirty="0" err="1"/>
              <a:t>Vacuum</a:t>
            </a:r>
            <a:r>
              <a:rPr lang="de-DE" sz="1200" dirty="0"/>
              <a:t> </a:t>
            </a:r>
            <a:r>
              <a:rPr lang="de-DE" sz="1200" dirty="0" err="1"/>
              <a:t>suitability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radiation</a:t>
            </a:r>
            <a:r>
              <a:rPr lang="de-DE" sz="1200" dirty="0"/>
              <a:t> </a:t>
            </a:r>
            <a:r>
              <a:rPr lang="de-DE" sz="1200" dirty="0" err="1"/>
              <a:t>resistance</a:t>
            </a:r>
            <a:r>
              <a:rPr lang="de-DE" sz="1200" dirty="0"/>
              <a:t> </a:t>
            </a:r>
            <a:r>
              <a:rPr lang="de-DE" sz="1200" dirty="0" err="1"/>
              <a:t>are</a:t>
            </a:r>
            <a:r>
              <a:rPr lang="de-DE" sz="1200" dirty="0"/>
              <a:t> </a:t>
            </a:r>
            <a:r>
              <a:rPr lang="de-DE" sz="1200" dirty="0" err="1"/>
              <a:t>important</a:t>
            </a:r>
            <a:r>
              <a:rPr lang="de-DE" sz="1200" dirty="0"/>
              <a:t> </a:t>
            </a:r>
            <a:r>
              <a:rPr lang="de-DE" sz="1200" dirty="0" err="1"/>
              <a:t>selection</a:t>
            </a:r>
            <a:r>
              <a:rPr lang="de-DE" sz="1200" dirty="0"/>
              <a:t> </a:t>
            </a:r>
            <a:r>
              <a:rPr lang="de-DE" sz="1200" dirty="0" err="1"/>
              <a:t>criteria</a:t>
            </a:r>
            <a:r>
              <a:rPr lang="de-DE" sz="1200" dirty="0"/>
              <a:t>.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F42196DB-DD07-034B-B9B8-AF74880778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4643" y="4408259"/>
            <a:ext cx="2110254" cy="148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675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16022"/>
            <a:ext cx="8425562" cy="471614"/>
          </a:xfrm>
        </p:spPr>
        <p:txBody>
          <a:bodyPr/>
          <a:lstStyle/>
          <a:p>
            <a:r>
              <a:rPr lang="de-DE" sz="1800" dirty="0" err="1"/>
              <a:t>Workbench</a:t>
            </a:r>
            <a:endParaRPr lang="de-DE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9" name="AutoShape 2" descr="https://www.eplan.de/de/unternehmen/standorte/fileadmin/images/Icons/phone.png">
            <a:extLst>
              <a:ext uri="{FF2B5EF4-FFF2-40B4-BE49-F238E27FC236}">
                <a16:creationId xmlns:a16="http://schemas.microsoft.com/office/drawing/2014/main" id="{2BDD25C6-89A6-9346-B08C-F9DA9D54F8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9162" y="523267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AutoShape 3" descr="https://www.eplan.de/de/unternehmen/standorte/fileadmin/images/Icons/fax.png">
            <a:extLst>
              <a:ext uri="{FF2B5EF4-FFF2-40B4-BE49-F238E27FC236}">
                <a16:creationId xmlns:a16="http://schemas.microsoft.com/office/drawing/2014/main" id="{601F6D1C-6566-C140-8FA6-4210EF4BF9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9162" y="797905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AutoShape 4" descr="https://www.eplan.de/de/unternehmen/standorte/fileadmin/images/Icons/mail.png">
            <a:extLst>
              <a:ext uri="{FF2B5EF4-FFF2-40B4-BE49-F238E27FC236}">
                <a16:creationId xmlns:a16="http://schemas.microsoft.com/office/drawing/2014/main" id="{EC2A42F6-4A18-5449-ABBF-9A6B91659D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9162" y="1072543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AutoShape 5" descr="https://www.eplan.de/de/unternehmen/standorte/fileadmin/images/Icons/website.png">
            <a:extLst>
              <a:ext uri="{FF2B5EF4-FFF2-40B4-BE49-F238E27FC236}">
                <a16:creationId xmlns:a16="http://schemas.microsoft.com/office/drawing/2014/main" id="{5A8C9E30-4774-2540-8DFB-1DE4E1AA08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9162" y="1347180"/>
            <a:ext cx="2032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4D8F9AE-79B8-DE4D-9DC8-0E215168E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60" y="709984"/>
            <a:ext cx="7218832" cy="510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69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698024"/>
          </a:xfrm>
        </p:spPr>
        <p:txBody>
          <a:bodyPr/>
          <a:lstStyle/>
          <a:p>
            <a:r>
              <a:rPr lang="de-DE" sz="1800" dirty="0"/>
              <a:t>Linear Motor </a:t>
            </a:r>
            <a:r>
              <a:rPr lang="de-DE" sz="1800" dirty="0" err="1"/>
              <a:t>technology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49127" y="1124744"/>
            <a:ext cx="3242714" cy="1224136"/>
          </a:xfrm>
        </p:spPr>
        <p:txBody>
          <a:bodyPr/>
          <a:lstStyle/>
          <a:p>
            <a:r>
              <a:rPr lang="de-DE" dirty="0"/>
              <a:t>H2W Technologies, Inc.</a:t>
            </a:r>
          </a:p>
          <a:p>
            <a:r>
              <a:rPr lang="de-DE" dirty="0"/>
              <a:t>26380 Ferry Court</a:t>
            </a:r>
          </a:p>
          <a:p>
            <a:r>
              <a:rPr lang="de-DE" dirty="0"/>
              <a:t>Santa Clarita, CA 91350 USA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3176E90-B615-324F-9507-C5E2BB4FF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55566"/>
            <a:ext cx="1760872" cy="66448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DBA135-E064-8A4D-BE22-4528FAF6A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46" y="1093494"/>
            <a:ext cx="1037361" cy="780182"/>
          </a:xfrm>
          <a:prstGeom prst="rect">
            <a:avLst/>
          </a:prstGeom>
        </p:spPr>
      </p:pic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11F8A8F9-9ED0-894A-973D-60056EF76D49}"/>
              </a:ext>
            </a:extLst>
          </p:cNvPr>
          <p:cNvSpPr txBox="1">
            <a:spLocks/>
          </p:cNvSpPr>
          <p:nvPr/>
        </p:nvSpPr>
        <p:spPr>
          <a:xfrm>
            <a:off x="634915" y="1124744"/>
            <a:ext cx="3004263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Linear Stepper Stage </a:t>
            </a:r>
          </a:p>
          <a:p>
            <a:r>
              <a:rPr lang="de-DE" dirty="0" err="1"/>
              <a:t>with</a:t>
            </a:r>
            <a:r>
              <a:rPr lang="de-DE" dirty="0"/>
              <a:t> 16“ </a:t>
            </a:r>
            <a:r>
              <a:rPr lang="de-DE" dirty="0" err="1"/>
              <a:t>travel</a:t>
            </a:r>
            <a:endParaRPr lang="de-DE" dirty="0"/>
          </a:p>
          <a:p>
            <a:r>
              <a:rPr lang="de-DE" dirty="0"/>
              <a:t>Absolute </a:t>
            </a:r>
            <a:r>
              <a:rPr lang="de-DE" dirty="0" err="1"/>
              <a:t>encoder</a:t>
            </a:r>
            <a:endParaRPr lang="de-DE" dirty="0"/>
          </a:p>
          <a:p>
            <a:r>
              <a:rPr lang="de-DE" dirty="0"/>
              <a:t>BISS-C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97BD8B97-7646-EC4B-AFC5-D6D175CC24A8}"/>
              </a:ext>
            </a:extLst>
          </p:cNvPr>
          <p:cNvCxnSpPr>
            <a:cxnSpLocks/>
          </p:cNvCxnSpPr>
          <p:nvPr/>
        </p:nvCxnSpPr>
        <p:spPr>
          <a:xfrm flipH="1">
            <a:off x="107504" y="2780928"/>
            <a:ext cx="8784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F623629F-58DF-2E4D-8D1B-E8B246648102}"/>
              </a:ext>
            </a:extLst>
          </p:cNvPr>
          <p:cNvSpPr txBox="1">
            <a:spLocks/>
          </p:cNvSpPr>
          <p:nvPr/>
        </p:nvSpPr>
        <p:spPr>
          <a:xfrm>
            <a:off x="634915" y="2987427"/>
            <a:ext cx="2568934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Linear Motor Stage</a:t>
            </a:r>
          </a:p>
          <a:p>
            <a:r>
              <a:rPr lang="de-DE" dirty="0" err="1"/>
              <a:t>with</a:t>
            </a:r>
            <a:r>
              <a:rPr lang="de-DE" dirty="0"/>
              <a:t> 110 mm </a:t>
            </a:r>
            <a:r>
              <a:rPr lang="de-DE" dirty="0" err="1"/>
              <a:t>travel</a:t>
            </a:r>
            <a:r>
              <a:rPr lang="de-DE" dirty="0"/>
              <a:t> </a:t>
            </a:r>
          </a:p>
          <a:p>
            <a:r>
              <a:rPr lang="de-DE" dirty="0"/>
              <a:t>ELAX EX 110F20</a:t>
            </a:r>
          </a:p>
          <a:p>
            <a:r>
              <a:rPr lang="de-DE" dirty="0"/>
              <a:t>Absolute </a:t>
            </a:r>
            <a:r>
              <a:rPr lang="de-DE" dirty="0" err="1"/>
              <a:t>encoder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89EA2DFF-475F-D148-8139-7370E92597F8}"/>
              </a:ext>
            </a:extLst>
          </p:cNvPr>
          <p:cNvSpPr txBox="1">
            <a:spLocks/>
          </p:cNvSpPr>
          <p:nvPr/>
        </p:nvSpPr>
        <p:spPr>
          <a:xfrm>
            <a:off x="5677321" y="2987427"/>
            <a:ext cx="3214519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Jenny Science AG</a:t>
            </a:r>
          </a:p>
          <a:p>
            <a:r>
              <a:rPr lang="de-DE" dirty="0"/>
              <a:t>Sandblatte 7a</a:t>
            </a:r>
          </a:p>
          <a:p>
            <a:r>
              <a:rPr lang="de-DE" dirty="0"/>
              <a:t>CH – 6026 Rain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89650836-95EB-3544-97FF-0833688AC4FC}"/>
              </a:ext>
            </a:extLst>
          </p:cNvPr>
          <p:cNvCxnSpPr>
            <a:cxnSpLocks/>
          </p:cNvCxnSpPr>
          <p:nvPr/>
        </p:nvCxnSpPr>
        <p:spPr>
          <a:xfrm flipH="1">
            <a:off x="107504" y="4509120"/>
            <a:ext cx="8784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EE62CF1C-76D3-E848-A0C4-DC755B19AB9E}"/>
              </a:ext>
            </a:extLst>
          </p:cNvPr>
          <p:cNvSpPr txBox="1">
            <a:spLocks/>
          </p:cNvSpPr>
          <p:nvPr/>
        </p:nvSpPr>
        <p:spPr>
          <a:xfrm>
            <a:off x="634915" y="4737198"/>
            <a:ext cx="2784958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Coilunit</a:t>
            </a:r>
            <a:r>
              <a:rPr lang="de-DE" dirty="0"/>
              <a:t> </a:t>
            </a:r>
          </a:p>
          <a:p>
            <a:r>
              <a:rPr lang="de-DE" dirty="0"/>
              <a:t>UM12 S </a:t>
            </a:r>
            <a:r>
              <a:rPr lang="de-DE" dirty="0" err="1"/>
              <a:t>Vacuum</a:t>
            </a:r>
            <a:endParaRPr lang="de-DE" dirty="0"/>
          </a:p>
          <a:p>
            <a:r>
              <a:rPr lang="de-DE" dirty="0"/>
              <a:t>Magnet YOKE </a:t>
            </a:r>
          </a:p>
          <a:p>
            <a:r>
              <a:rPr lang="de-DE" dirty="0"/>
              <a:t>UMX 150 </a:t>
            </a:r>
            <a:r>
              <a:rPr lang="de-DE" dirty="0" err="1"/>
              <a:t>Vacuum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B5FBBD4-D3C4-8146-9A8E-26476243C878}"/>
              </a:ext>
            </a:extLst>
          </p:cNvPr>
          <p:cNvSpPr txBox="1">
            <a:spLocks/>
          </p:cNvSpPr>
          <p:nvPr/>
        </p:nvSpPr>
        <p:spPr>
          <a:xfrm>
            <a:off x="5677321" y="4737198"/>
            <a:ext cx="3214519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Tecnotion</a:t>
            </a:r>
            <a:endParaRPr lang="de-DE" dirty="0"/>
          </a:p>
          <a:p>
            <a:r>
              <a:rPr lang="de-DE" dirty="0" err="1"/>
              <a:t>Twenteport</a:t>
            </a:r>
            <a:r>
              <a:rPr lang="de-DE" dirty="0"/>
              <a:t> West 15</a:t>
            </a:r>
          </a:p>
          <a:p>
            <a:r>
              <a:rPr lang="de-DE" dirty="0"/>
              <a:t>NL – 7609 RD </a:t>
            </a:r>
            <a:r>
              <a:rPr lang="de-DE" dirty="0" err="1"/>
              <a:t>Almelo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F9F2DA4-ED60-404A-8560-D86D78D5F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08" y="3035475"/>
            <a:ext cx="602434" cy="1219099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A0F10B9-A5F6-FA4B-A40A-4D8CBD1B68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32" y="4907805"/>
            <a:ext cx="1448389" cy="8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70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698024"/>
          </a:xfrm>
        </p:spPr>
        <p:txBody>
          <a:bodyPr/>
          <a:lstStyle/>
          <a:p>
            <a:r>
              <a:rPr lang="de-DE" sz="1800" dirty="0"/>
              <a:t>Linear Motor </a:t>
            </a:r>
            <a:r>
              <a:rPr lang="de-DE" sz="1800" dirty="0" err="1"/>
              <a:t>technology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49127" y="1124744"/>
            <a:ext cx="3242714" cy="1224136"/>
          </a:xfrm>
        </p:spPr>
        <p:txBody>
          <a:bodyPr/>
          <a:lstStyle/>
          <a:p>
            <a:r>
              <a:rPr lang="de-DE" dirty="0" err="1"/>
              <a:t>SmarAct</a:t>
            </a:r>
            <a:r>
              <a:rPr lang="de-DE" dirty="0"/>
              <a:t> GmbH</a:t>
            </a:r>
          </a:p>
          <a:p>
            <a:r>
              <a:rPr lang="de-DE" dirty="0"/>
              <a:t>Schütte-Lanz-Straße 9</a:t>
            </a:r>
          </a:p>
          <a:p>
            <a:r>
              <a:rPr lang="de-DE" dirty="0"/>
              <a:t>D – 26135 Oldenburg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3176E90-B615-324F-9507-C5E2BB4FF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48574"/>
            <a:ext cx="1045184" cy="394409"/>
          </a:xfrm>
          <a:prstGeom prst="rect">
            <a:avLst/>
          </a:prstGeom>
        </p:spPr>
      </p:pic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11F8A8F9-9ED0-894A-973D-60056EF76D49}"/>
              </a:ext>
            </a:extLst>
          </p:cNvPr>
          <p:cNvSpPr txBox="1">
            <a:spLocks/>
          </p:cNvSpPr>
          <p:nvPr/>
        </p:nvSpPr>
        <p:spPr>
          <a:xfrm>
            <a:off x="634915" y="1124744"/>
            <a:ext cx="3004263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Nanometer Precision</a:t>
            </a:r>
          </a:p>
          <a:p>
            <a:r>
              <a:rPr lang="de-DE" dirty="0"/>
              <a:t>Linear </a:t>
            </a:r>
            <a:r>
              <a:rPr lang="de-DE" dirty="0" err="1"/>
              <a:t>Rail</a:t>
            </a:r>
            <a:r>
              <a:rPr lang="de-DE" dirty="0"/>
              <a:t> </a:t>
            </a:r>
            <a:r>
              <a:rPr lang="de-DE" dirty="0" err="1"/>
              <a:t>Positioner</a:t>
            </a:r>
            <a:endParaRPr lang="de-DE" dirty="0"/>
          </a:p>
          <a:p>
            <a:r>
              <a:rPr lang="de-DE" dirty="0"/>
              <a:t>600 mm </a:t>
            </a:r>
            <a:r>
              <a:rPr lang="de-DE" dirty="0" err="1"/>
              <a:t>travel</a:t>
            </a:r>
            <a:endParaRPr lang="de-DE" dirty="0"/>
          </a:p>
          <a:p>
            <a:r>
              <a:rPr lang="de-DE" dirty="0" err="1"/>
              <a:t>Vacuum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320 mm </a:t>
            </a:r>
            <a:r>
              <a:rPr lang="de-DE" dirty="0" err="1"/>
              <a:t>travel</a:t>
            </a:r>
            <a:endParaRPr lang="de-DE" dirty="0"/>
          </a:p>
          <a:p>
            <a:r>
              <a:rPr lang="de-DE" dirty="0"/>
              <a:t>Absolute </a:t>
            </a:r>
            <a:r>
              <a:rPr lang="de-DE" dirty="0" err="1"/>
              <a:t>encoder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97BD8B97-7646-EC4B-AFC5-D6D175CC24A8}"/>
              </a:ext>
            </a:extLst>
          </p:cNvPr>
          <p:cNvCxnSpPr>
            <a:cxnSpLocks/>
          </p:cNvCxnSpPr>
          <p:nvPr/>
        </p:nvCxnSpPr>
        <p:spPr>
          <a:xfrm flipH="1">
            <a:off x="107504" y="2780928"/>
            <a:ext cx="8784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F623629F-58DF-2E4D-8D1B-E8B246648102}"/>
              </a:ext>
            </a:extLst>
          </p:cNvPr>
          <p:cNvSpPr txBox="1">
            <a:spLocks/>
          </p:cNvSpPr>
          <p:nvPr/>
        </p:nvSpPr>
        <p:spPr>
          <a:xfrm>
            <a:off x="634915" y="2987427"/>
            <a:ext cx="2568934" cy="12936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Linear </a:t>
            </a:r>
            <a:r>
              <a:rPr lang="de-DE" dirty="0" err="1"/>
              <a:t>table</a:t>
            </a:r>
            <a:r>
              <a:rPr lang="de-DE" dirty="0"/>
              <a:t> </a:t>
            </a:r>
          </a:p>
          <a:p>
            <a:r>
              <a:rPr lang="de-DE" dirty="0" err="1"/>
              <a:t>with</a:t>
            </a:r>
            <a:r>
              <a:rPr lang="de-DE" dirty="0"/>
              <a:t> linear </a:t>
            </a:r>
            <a:r>
              <a:rPr lang="de-DE" dirty="0" err="1"/>
              <a:t>motor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89EA2DFF-475F-D148-8139-7370E92597F8}"/>
              </a:ext>
            </a:extLst>
          </p:cNvPr>
          <p:cNvSpPr txBox="1">
            <a:spLocks/>
          </p:cNvSpPr>
          <p:nvPr/>
        </p:nvSpPr>
        <p:spPr>
          <a:xfrm>
            <a:off x="5677321" y="2987427"/>
            <a:ext cx="3214519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HiWin</a:t>
            </a:r>
            <a:r>
              <a:rPr lang="de-DE" dirty="0"/>
              <a:t> GmbH</a:t>
            </a:r>
          </a:p>
          <a:p>
            <a:r>
              <a:rPr lang="de-DE" dirty="0" err="1"/>
              <a:t>Brücklesbünd</a:t>
            </a:r>
            <a:r>
              <a:rPr lang="de-DE" dirty="0"/>
              <a:t> 2</a:t>
            </a:r>
          </a:p>
          <a:p>
            <a:r>
              <a:rPr lang="de-DE" dirty="0"/>
              <a:t>D – 77654 Offenburg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89650836-95EB-3544-97FF-0833688AC4FC}"/>
              </a:ext>
            </a:extLst>
          </p:cNvPr>
          <p:cNvCxnSpPr>
            <a:cxnSpLocks/>
          </p:cNvCxnSpPr>
          <p:nvPr/>
        </p:nvCxnSpPr>
        <p:spPr>
          <a:xfrm flipH="1">
            <a:off x="107504" y="4509120"/>
            <a:ext cx="8784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EE62CF1C-76D3-E848-A0C4-DC755B19AB9E}"/>
              </a:ext>
            </a:extLst>
          </p:cNvPr>
          <p:cNvSpPr txBox="1">
            <a:spLocks/>
          </p:cNvSpPr>
          <p:nvPr/>
        </p:nvSpPr>
        <p:spPr>
          <a:xfrm>
            <a:off x="634915" y="4737198"/>
            <a:ext cx="2784958" cy="14281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Linear Module </a:t>
            </a:r>
          </a:p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stator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slider</a:t>
            </a:r>
            <a:r>
              <a:rPr lang="de-DE" dirty="0"/>
              <a:t> </a:t>
            </a:r>
          </a:p>
          <a:p>
            <a:r>
              <a:rPr lang="de-DE" dirty="0"/>
              <a:t>170 mm </a:t>
            </a:r>
            <a:r>
              <a:rPr lang="de-DE" dirty="0" err="1"/>
              <a:t>travel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B5FBBD4-D3C4-8146-9A8E-26476243C878}"/>
              </a:ext>
            </a:extLst>
          </p:cNvPr>
          <p:cNvSpPr txBox="1">
            <a:spLocks/>
          </p:cNvSpPr>
          <p:nvPr/>
        </p:nvSpPr>
        <p:spPr>
          <a:xfrm>
            <a:off x="5677321" y="4737198"/>
            <a:ext cx="3214519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LinMot</a:t>
            </a:r>
            <a:r>
              <a:rPr lang="de-DE" dirty="0"/>
              <a:t>  NTI AG</a:t>
            </a:r>
          </a:p>
          <a:p>
            <a:r>
              <a:rPr lang="de-DE" dirty="0" err="1"/>
              <a:t>Bodenaeckerstraße</a:t>
            </a:r>
            <a:r>
              <a:rPr lang="de-DE" dirty="0"/>
              <a:t> 2</a:t>
            </a:r>
          </a:p>
          <a:p>
            <a:r>
              <a:rPr lang="de-DE" dirty="0"/>
              <a:t>CH – 8957 Spreitenbach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0F57ABB-1493-7E4E-BC6C-0CD2E3068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086" y="1076001"/>
            <a:ext cx="1455631" cy="11143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2B2BB06-B8BB-994C-B049-BB2F1F2D5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78" y="3010980"/>
            <a:ext cx="1468863" cy="121431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C787456-3043-EF4E-A752-07DE311E8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086" y="4986116"/>
            <a:ext cx="1146902" cy="72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34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698024"/>
          </a:xfrm>
        </p:spPr>
        <p:txBody>
          <a:bodyPr/>
          <a:lstStyle/>
          <a:p>
            <a:r>
              <a:rPr lang="de-DE" sz="1800" dirty="0"/>
              <a:t>Additional </a:t>
            </a:r>
            <a:r>
              <a:rPr lang="de-DE" sz="1800" dirty="0" err="1"/>
              <a:t>feedbacksystems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49127" y="1124744"/>
            <a:ext cx="3242714" cy="1224136"/>
          </a:xfrm>
        </p:spPr>
        <p:txBody>
          <a:bodyPr/>
          <a:lstStyle/>
          <a:p>
            <a:r>
              <a:rPr lang="de-DE" dirty="0" err="1"/>
              <a:t>attocube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AG</a:t>
            </a:r>
          </a:p>
          <a:p>
            <a:r>
              <a:rPr lang="de-DE" dirty="0"/>
              <a:t>Königinstraßen11a</a:t>
            </a:r>
          </a:p>
          <a:p>
            <a:r>
              <a:rPr lang="de-DE" dirty="0"/>
              <a:t>D – 80539 München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3176E90-B615-324F-9507-C5E2BB4FF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48574"/>
            <a:ext cx="1045184" cy="394409"/>
          </a:xfrm>
          <a:prstGeom prst="rect">
            <a:avLst/>
          </a:prstGeom>
        </p:spPr>
      </p:pic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11F8A8F9-9ED0-894A-973D-60056EF76D49}"/>
              </a:ext>
            </a:extLst>
          </p:cNvPr>
          <p:cNvSpPr txBox="1">
            <a:spLocks/>
          </p:cNvSpPr>
          <p:nvPr/>
        </p:nvSpPr>
        <p:spPr>
          <a:xfrm>
            <a:off x="634915" y="1124744"/>
            <a:ext cx="3004263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Three</a:t>
            </a:r>
            <a:r>
              <a:rPr lang="de-DE" dirty="0"/>
              <a:t> </a:t>
            </a:r>
            <a:r>
              <a:rPr lang="de-DE" dirty="0" err="1"/>
              <a:t>axis</a:t>
            </a:r>
            <a:r>
              <a:rPr lang="de-DE" dirty="0"/>
              <a:t> real-time inter-</a:t>
            </a:r>
          </a:p>
          <a:p>
            <a:r>
              <a:rPr lang="de-DE" dirty="0" err="1"/>
              <a:t>Ferometer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for</a:t>
            </a:r>
            <a:endParaRPr lang="de-DE" dirty="0"/>
          </a:p>
          <a:p>
            <a:r>
              <a:rPr lang="de-DE" dirty="0" err="1"/>
              <a:t>Displacement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tilt</a:t>
            </a:r>
            <a:r>
              <a:rPr lang="de-DE" dirty="0"/>
              <a:t> </a:t>
            </a:r>
          </a:p>
          <a:p>
            <a:r>
              <a:rPr lang="de-DE" dirty="0"/>
              <a:t>angle </a:t>
            </a:r>
            <a:r>
              <a:rPr lang="de-DE" dirty="0" err="1"/>
              <a:t>measurements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97BD8B97-7646-EC4B-AFC5-D6D175CC24A8}"/>
              </a:ext>
            </a:extLst>
          </p:cNvPr>
          <p:cNvCxnSpPr>
            <a:cxnSpLocks/>
          </p:cNvCxnSpPr>
          <p:nvPr/>
        </p:nvCxnSpPr>
        <p:spPr>
          <a:xfrm flipH="1">
            <a:off x="107504" y="2780928"/>
            <a:ext cx="8784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89650836-95EB-3544-97FF-0833688AC4FC}"/>
              </a:ext>
            </a:extLst>
          </p:cNvPr>
          <p:cNvCxnSpPr>
            <a:cxnSpLocks/>
          </p:cNvCxnSpPr>
          <p:nvPr/>
        </p:nvCxnSpPr>
        <p:spPr>
          <a:xfrm flipH="1">
            <a:off x="107504" y="4509120"/>
            <a:ext cx="8784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EE62CF1C-76D3-E848-A0C4-DC755B19AB9E}"/>
              </a:ext>
            </a:extLst>
          </p:cNvPr>
          <p:cNvSpPr txBox="1">
            <a:spLocks/>
          </p:cNvSpPr>
          <p:nvPr/>
        </p:nvSpPr>
        <p:spPr>
          <a:xfrm>
            <a:off x="634915" y="4737198"/>
            <a:ext cx="2784958" cy="14281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Inductive</a:t>
            </a:r>
            <a:r>
              <a:rPr lang="de-DE" dirty="0"/>
              <a:t> </a:t>
            </a:r>
          </a:p>
          <a:p>
            <a:r>
              <a:rPr lang="de-DE" dirty="0"/>
              <a:t>linear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sensor</a:t>
            </a:r>
            <a:endParaRPr lang="de-DE" dirty="0"/>
          </a:p>
          <a:p>
            <a:r>
              <a:rPr lang="de-DE" dirty="0"/>
              <a:t>700 mm</a:t>
            </a:r>
          </a:p>
          <a:p>
            <a:r>
              <a:rPr lang="de-DE" dirty="0"/>
              <a:t>SSI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B5FBBD4-D3C4-8146-9A8E-26476243C878}"/>
              </a:ext>
            </a:extLst>
          </p:cNvPr>
          <p:cNvSpPr txBox="1">
            <a:spLocks/>
          </p:cNvSpPr>
          <p:nvPr/>
        </p:nvSpPr>
        <p:spPr>
          <a:xfrm>
            <a:off x="5677321" y="4737198"/>
            <a:ext cx="3214519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Hans </a:t>
            </a:r>
            <a:r>
              <a:rPr lang="de-DE" dirty="0" err="1"/>
              <a:t>Turck</a:t>
            </a:r>
            <a:r>
              <a:rPr lang="de-DE" dirty="0"/>
              <a:t> GmbH &amp; </a:t>
            </a:r>
            <a:r>
              <a:rPr lang="de-DE" dirty="0" err="1"/>
              <a:t>Co.KG</a:t>
            </a:r>
            <a:endParaRPr lang="de-DE" dirty="0"/>
          </a:p>
          <a:p>
            <a:r>
              <a:rPr lang="de-DE" dirty="0" err="1"/>
              <a:t>Witzlebenstraße</a:t>
            </a:r>
            <a:r>
              <a:rPr lang="de-DE" dirty="0"/>
              <a:t> 7</a:t>
            </a:r>
          </a:p>
          <a:p>
            <a:r>
              <a:rPr lang="de-DE" dirty="0"/>
              <a:t>D – 45472 Mühlheim </a:t>
            </a:r>
            <a:r>
              <a:rPr lang="de-DE" dirty="0" err="1"/>
              <a:t>a.d.Ruhr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9FE816-D6E0-874B-A6E5-7940DF236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3" y="1032711"/>
            <a:ext cx="1734337" cy="12242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41E5552-6FEC-5C4B-AFE5-C875C1D44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178" y="4583355"/>
            <a:ext cx="1385196" cy="1385196"/>
          </a:xfrm>
          <a:prstGeom prst="rect">
            <a:avLst/>
          </a:prstGeom>
        </p:spPr>
      </p:pic>
      <p:sp>
        <p:nvSpPr>
          <p:cNvPr id="26" name="Textplatzhalter 7">
            <a:extLst>
              <a:ext uri="{FF2B5EF4-FFF2-40B4-BE49-F238E27FC236}">
                <a16:creationId xmlns:a16="http://schemas.microsoft.com/office/drawing/2014/main" id="{48557018-990F-1344-A6B9-BE82479B45BA}"/>
              </a:ext>
            </a:extLst>
          </p:cNvPr>
          <p:cNvSpPr txBox="1">
            <a:spLocks/>
          </p:cNvSpPr>
          <p:nvPr/>
        </p:nvSpPr>
        <p:spPr>
          <a:xfrm>
            <a:off x="5677321" y="2962173"/>
            <a:ext cx="3214519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TWK Elektronik GmbH</a:t>
            </a:r>
          </a:p>
          <a:p>
            <a:r>
              <a:rPr lang="de-DE" dirty="0"/>
              <a:t>Heinrichstraße 85</a:t>
            </a:r>
          </a:p>
          <a:p>
            <a:r>
              <a:rPr lang="de-DE" dirty="0"/>
              <a:t>D – 40239 Düsseldorf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7" name="Textplatzhalter 7">
            <a:extLst>
              <a:ext uri="{FF2B5EF4-FFF2-40B4-BE49-F238E27FC236}">
                <a16:creationId xmlns:a16="http://schemas.microsoft.com/office/drawing/2014/main" id="{5C7819DC-DA03-7947-B76C-F793F5B19542}"/>
              </a:ext>
            </a:extLst>
          </p:cNvPr>
          <p:cNvSpPr txBox="1">
            <a:spLocks/>
          </p:cNvSpPr>
          <p:nvPr/>
        </p:nvSpPr>
        <p:spPr>
          <a:xfrm>
            <a:off x="634915" y="3009006"/>
            <a:ext cx="3004263" cy="13308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Inductive</a:t>
            </a:r>
            <a:r>
              <a:rPr lang="de-DE" dirty="0"/>
              <a:t> </a:t>
            </a:r>
            <a:r>
              <a:rPr lang="de-DE" dirty="0" err="1"/>
              <a:t>displacement</a:t>
            </a:r>
            <a:endParaRPr lang="de-DE" dirty="0"/>
          </a:p>
          <a:p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r>
              <a:rPr lang="de-DE" dirty="0"/>
              <a:t>150 mm</a:t>
            </a:r>
          </a:p>
          <a:p>
            <a:r>
              <a:rPr lang="de-DE" dirty="0"/>
              <a:t>SSI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2471673B-608E-B84F-BFE2-5B3105817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28592"/>
            <a:ext cx="1373106" cy="11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59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698024"/>
          </a:xfrm>
        </p:spPr>
        <p:txBody>
          <a:bodyPr/>
          <a:lstStyle/>
          <a:p>
            <a:r>
              <a:rPr lang="de-DE" sz="1800" dirty="0"/>
              <a:t>Additional </a:t>
            </a:r>
            <a:r>
              <a:rPr lang="de-DE" sz="1800" dirty="0" err="1"/>
              <a:t>feedbacksystems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49127" y="1124744"/>
            <a:ext cx="3242714" cy="1224136"/>
          </a:xfrm>
        </p:spPr>
        <p:txBody>
          <a:bodyPr/>
          <a:lstStyle/>
          <a:p>
            <a:r>
              <a:rPr lang="de-DE" dirty="0" err="1"/>
              <a:t>Renishaw</a:t>
            </a:r>
            <a:r>
              <a:rPr lang="de-DE" dirty="0"/>
              <a:t> GmbH</a:t>
            </a:r>
          </a:p>
          <a:p>
            <a:r>
              <a:rPr lang="de-DE" dirty="0"/>
              <a:t>Karl-Benz-Straße 12</a:t>
            </a:r>
          </a:p>
          <a:p>
            <a:r>
              <a:rPr lang="de-DE" dirty="0"/>
              <a:t>D – 72124 </a:t>
            </a:r>
            <a:r>
              <a:rPr lang="de-DE" dirty="0" err="1"/>
              <a:t>Pliezhausen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3176E90-B615-324F-9507-C5E2BB4FF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48574"/>
            <a:ext cx="1045184" cy="394409"/>
          </a:xfrm>
          <a:prstGeom prst="rect">
            <a:avLst/>
          </a:prstGeom>
        </p:spPr>
      </p:pic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11F8A8F9-9ED0-894A-973D-60056EF76D49}"/>
              </a:ext>
            </a:extLst>
          </p:cNvPr>
          <p:cNvSpPr txBox="1">
            <a:spLocks/>
          </p:cNvSpPr>
          <p:nvPr/>
        </p:nvSpPr>
        <p:spPr>
          <a:xfrm>
            <a:off x="634915" y="1124744"/>
            <a:ext cx="3004263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Absolute </a:t>
            </a:r>
            <a:r>
              <a:rPr lang="de-DE" dirty="0" err="1"/>
              <a:t>track</a:t>
            </a:r>
            <a:r>
              <a:rPr lang="de-DE" dirty="0"/>
              <a:t> </a:t>
            </a:r>
            <a:r>
              <a:rPr lang="de-DE" dirty="0" err="1"/>
              <a:t>measuring</a:t>
            </a:r>
            <a:r>
              <a:rPr lang="de-DE" dirty="0"/>
              <a:t> stick </a:t>
            </a:r>
            <a:r>
              <a:rPr lang="de-DE" dirty="0" err="1"/>
              <a:t>with</a:t>
            </a:r>
            <a:r>
              <a:rPr lang="de-DE" dirty="0"/>
              <a:t> linear </a:t>
            </a:r>
            <a:r>
              <a:rPr lang="de-DE" dirty="0" err="1"/>
              <a:t>scale</a:t>
            </a:r>
            <a:endParaRPr lang="de-DE" dirty="0"/>
          </a:p>
          <a:p>
            <a:r>
              <a:rPr lang="de-DE" dirty="0"/>
              <a:t>BISS-C</a:t>
            </a:r>
          </a:p>
          <a:p>
            <a:r>
              <a:rPr lang="de-DE" dirty="0" err="1"/>
              <a:t>Lenght</a:t>
            </a:r>
            <a:r>
              <a:rPr lang="de-DE" dirty="0"/>
              <a:t> 630 mm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97BD8B97-7646-EC4B-AFC5-D6D175CC24A8}"/>
              </a:ext>
            </a:extLst>
          </p:cNvPr>
          <p:cNvCxnSpPr>
            <a:cxnSpLocks/>
          </p:cNvCxnSpPr>
          <p:nvPr/>
        </p:nvCxnSpPr>
        <p:spPr>
          <a:xfrm flipH="1">
            <a:off x="107504" y="2780928"/>
            <a:ext cx="8784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89650836-95EB-3544-97FF-0833688AC4FC}"/>
              </a:ext>
            </a:extLst>
          </p:cNvPr>
          <p:cNvCxnSpPr>
            <a:cxnSpLocks/>
          </p:cNvCxnSpPr>
          <p:nvPr/>
        </p:nvCxnSpPr>
        <p:spPr>
          <a:xfrm flipH="1">
            <a:off x="107504" y="4509120"/>
            <a:ext cx="8784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platzhalter 7">
            <a:extLst>
              <a:ext uri="{FF2B5EF4-FFF2-40B4-BE49-F238E27FC236}">
                <a16:creationId xmlns:a16="http://schemas.microsoft.com/office/drawing/2014/main" id="{EE62CF1C-76D3-E848-A0C4-DC755B19AB9E}"/>
              </a:ext>
            </a:extLst>
          </p:cNvPr>
          <p:cNvSpPr txBox="1">
            <a:spLocks/>
          </p:cNvSpPr>
          <p:nvPr/>
        </p:nvSpPr>
        <p:spPr>
          <a:xfrm>
            <a:off x="634915" y="4737198"/>
            <a:ext cx="2784958" cy="14281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Linear absolute </a:t>
            </a:r>
            <a:r>
              <a:rPr lang="de-DE" dirty="0" err="1"/>
              <a:t>encoder</a:t>
            </a:r>
            <a:endParaRPr lang="de-DE" dirty="0"/>
          </a:p>
          <a:p>
            <a:r>
              <a:rPr lang="de-DE" dirty="0"/>
              <a:t>650 mm</a:t>
            </a:r>
          </a:p>
          <a:p>
            <a:r>
              <a:rPr lang="de-DE" dirty="0"/>
              <a:t>BISS-C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B5FBBD4-D3C4-8146-9A8E-26476243C878}"/>
              </a:ext>
            </a:extLst>
          </p:cNvPr>
          <p:cNvSpPr txBox="1">
            <a:spLocks/>
          </p:cNvSpPr>
          <p:nvPr/>
        </p:nvSpPr>
        <p:spPr>
          <a:xfrm>
            <a:off x="5677321" y="4737198"/>
            <a:ext cx="3214519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Numerik Jena GmbH</a:t>
            </a:r>
          </a:p>
          <a:p>
            <a:r>
              <a:rPr lang="de-DE" dirty="0"/>
              <a:t>Im </a:t>
            </a:r>
            <a:r>
              <a:rPr lang="de-DE" dirty="0" err="1"/>
              <a:t>Semmicht</a:t>
            </a:r>
            <a:r>
              <a:rPr lang="de-DE" dirty="0"/>
              <a:t> 4</a:t>
            </a:r>
          </a:p>
          <a:p>
            <a:r>
              <a:rPr lang="de-DE" dirty="0"/>
              <a:t>D – 07751 Jena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C5A1D00-D01A-004C-ACF0-227B54EC5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737" y="982858"/>
            <a:ext cx="879413" cy="1465689"/>
          </a:xfrm>
          <a:prstGeom prst="rect">
            <a:avLst/>
          </a:prstGeom>
        </p:spPr>
      </p:pic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45CC7970-F110-8E4C-9D8D-461F585D05F0}"/>
              </a:ext>
            </a:extLst>
          </p:cNvPr>
          <p:cNvSpPr txBox="1">
            <a:spLocks/>
          </p:cNvSpPr>
          <p:nvPr/>
        </p:nvSpPr>
        <p:spPr>
          <a:xfrm>
            <a:off x="5677321" y="2959554"/>
            <a:ext cx="3214519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AMO Automatisierung</a:t>
            </a:r>
          </a:p>
          <a:p>
            <a:r>
              <a:rPr lang="de-DE" dirty="0" err="1"/>
              <a:t>Meßtechnik</a:t>
            </a:r>
            <a:r>
              <a:rPr lang="de-DE" dirty="0"/>
              <a:t> Optik GmbH</a:t>
            </a:r>
          </a:p>
          <a:p>
            <a:r>
              <a:rPr lang="de-DE" dirty="0" err="1"/>
              <a:t>Nöfing</a:t>
            </a:r>
            <a:r>
              <a:rPr lang="de-DE" dirty="0"/>
              <a:t> 4</a:t>
            </a:r>
          </a:p>
          <a:p>
            <a:r>
              <a:rPr lang="de-DE" dirty="0"/>
              <a:t>A – 4963 </a:t>
            </a:r>
            <a:r>
              <a:rPr lang="de-DE" dirty="0" err="1"/>
              <a:t>St.Peter</a:t>
            </a:r>
            <a:r>
              <a:rPr lang="de-DE" dirty="0"/>
              <a:t> am Hart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CE9853DD-C5CE-264A-8C36-96E47BD54D8B}"/>
              </a:ext>
            </a:extLst>
          </p:cNvPr>
          <p:cNvSpPr txBox="1">
            <a:spLocks/>
          </p:cNvSpPr>
          <p:nvPr/>
        </p:nvSpPr>
        <p:spPr>
          <a:xfrm>
            <a:off x="634915" y="3006387"/>
            <a:ext cx="3004263" cy="10755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Lenght</a:t>
            </a:r>
            <a:r>
              <a:rPr lang="de-DE" dirty="0"/>
              <a:t> </a:t>
            </a:r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r>
              <a:rPr lang="de-DE" dirty="0"/>
              <a:t>absolute</a:t>
            </a:r>
          </a:p>
          <a:p>
            <a:r>
              <a:rPr lang="de-DE" dirty="0"/>
              <a:t>BISS-C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DA5688F2-F96E-8042-9270-1DE3A2772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38" y="3079664"/>
            <a:ext cx="1184752" cy="106667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9F74317-0809-224C-8158-4D21F94A4B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38" y="4840810"/>
            <a:ext cx="1494195" cy="75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010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698024"/>
          </a:xfrm>
        </p:spPr>
        <p:txBody>
          <a:bodyPr/>
          <a:lstStyle/>
          <a:p>
            <a:r>
              <a:rPr lang="de-DE" sz="1800" dirty="0"/>
              <a:t>Additional </a:t>
            </a:r>
            <a:r>
              <a:rPr lang="de-DE" sz="1800" dirty="0" err="1"/>
              <a:t>feedbacksystems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49127" y="1124744"/>
            <a:ext cx="3242714" cy="1224136"/>
          </a:xfrm>
        </p:spPr>
        <p:txBody>
          <a:bodyPr/>
          <a:lstStyle/>
          <a:p>
            <a:r>
              <a:rPr lang="de-DE" dirty="0" err="1"/>
              <a:t>Gantner</a:t>
            </a:r>
            <a:r>
              <a:rPr lang="de-DE" dirty="0"/>
              <a:t> Instruments GmbH</a:t>
            </a:r>
          </a:p>
          <a:p>
            <a:r>
              <a:rPr lang="de-DE" dirty="0" err="1"/>
              <a:t>Montafonerstraße</a:t>
            </a:r>
            <a:r>
              <a:rPr lang="de-DE" dirty="0"/>
              <a:t> 4</a:t>
            </a:r>
          </a:p>
          <a:p>
            <a:r>
              <a:rPr lang="de-DE" dirty="0"/>
              <a:t>A – 6780 </a:t>
            </a:r>
            <a:r>
              <a:rPr lang="de-DE" dirty="0" err="1"/>
              <a:t>Schruns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3176E90-B615-324F-9507-C5E2BB4FF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248574"/>
            <a:ext cx="1045184" cy="394409"/>
          </a:xfrm>
          <a:prstGeom prst="rect">
            <a:avLst/>
          </a:prstGeom>
        </p:spPr>
      </p:pic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11F8A8F9-9ED0-894A-973D-60056EF76D49}"/>
              </a:ext>
            </a:extLst>
          </p:cNvPr>
          <p:cNvSpPr txBox="1">
            <a:spLocks/>
          </p:cNvSpPr>
          <p:nvPr/>
        </p:nvSpPr>
        <p:spPr>
          <a:xfrm>
            <a:off x="634915" y="1124744"/>
            <a:ext cx="3004263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Distributed real-time Measurement System </a:t>
            </a:r>
          </a:p>
          <a:p>
            <a:r>
              <a:rPr lang="de-DE" dirty="0"/>
              <a:t>incl. </a:t>
            </a:r>
            <a:r>
              <a:rPr lang="de-DE" dirty="0" err="1"/>
              <a:t>amplifier</a:t>
            </a:r>
            <a:endParaRPr lang="de-DE" dirty="0"/>
          </a:p>
          <a:p>
            <a:r>
              <a:rPr lang="de-DE" dirty="0" err="1"/>
              <a:t>EtherCAT</a:t>
            </a:r>
            <a:r>
              <a:rPr lang="de-DE" dirty="0"/>
              <a:t> </a:t>
            </a:r>
          </a:p>
          <a:p>
            <a:r>
              <a:rPr lang="de-DE" dirty="0"/>
              <a:t>High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LVDT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97BD8B97-7646-EC4B-AFC5-D6D175CC24A8}"/>
              </a:ext>
            </a:extLst>
          </p:cNvPr>
          <p:cNvCxnSpPr>
            <a:cxnSpLocks/>
          </p:cNvCxnSpPr>
          <p:nvPr/>
        </p:nvCxnSpPr>
        <p:spPr>
          <a:xfrm flipH="1">
            <a:off x="107504" y="2780928"/>
            <a:ext cx="8784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89EA2DFF-475F-D148-8139-7370E92597F8}"/>
              </a:ext>
            </a:extLst>
          </p:cNvPr>
          <p:cNvSpPr txBox="1">
            <a:spLocks/>
          </p:cNvSpPr>
          <p:nvPr/>
        </p:nvSpPr>
        <p:spPr>
          <a:xfrm>
            <a:off x="5677321" y="2987427"/>
            <a:ext cx="3466679" cy="1224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LEG Industrie Elektronik GmbH</a:t>
            </a:r>
          </a:p>
          <a:p>
            <a:r>
              <a:rPr lang="de-DE" dirty="0"/>
              <a:t>Textilstraße 2</a:t>
            </a:r>
          </a:p>
          <a:p>
            <a:r>
              <a:rPr lang="de-DE" dirty="0"/>
              <a:t>D – 41751 Viersen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89650836-95EB-3544-97FF-0833688AC4FC}"/>
              </a:ext>
            </a:extLst>
          </p:cNvPr>
          <p:cNvCxnSpPr>
            <a:cxnSpLocks/>
          </p:cNvCxnSpPr>
          <p:nvPr/>
        </p:nvCxnSpPr>
        <p:spPr>
          <a:xfrm flipH="1">
            <a:off x="107504" y="4509120"/>
            <a:ext cx="87843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7">
            <a:extLst>
              <a:ext uri="{FF2B5EF4-FFF2-40B4-BE49-F238E27FC236}">
                <a16:creationId xmlns:a16="http://schemas.microsoft.com/office/drawing/2014/main" id="{9544DC3D-B24C-2242-A752-70C18434D12A}"/>
              </a:ext>
            </a:extLst>
          </p:cNvPr>
          <p:cNvSpPr txBox="1">
            <a:spLocks/>
          </p:cNvSpPr>
          <p:nvPr/>
        </p:nvSpPr>
        <p:spPr>
          <a:xfrm>
            <a:off x="634915" y="3034260"/>
            <a:ext cx="3004263" cy="133084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Signal Converter</a:t>
            </a:r>
          </a:p>
          <a:p>
            <a:r>
              <a:rPr lang="de-DE" dirty="0"/>
              <a:t>RS422 ... TTL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D91AFB2-5C58-8140-A16F-A55EE2602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44" y="1519822"/>
            <a:ext cx="622216" cy="79402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82B57FD-191B-E94B-B11A-710F3914CB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035" y="1132348"/>
            <a:ext cx="717038" cy="86387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96E4AC9-4C01-B54E-8D42-A49A88AB42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10" y="3034260"/>
            <a:ext cx="415067" cy="9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4BE6A3D-FAA0-554A-AC6E-B71EA3222BC5}"/>
              </a:ext>
            </a:extLst>
          </p:cNvPr>
          <p:cNvSpPr txBox="1"/>
          <p:nvPr/>
        </p:nvSpPr>
        <p:spPr>
          <a:xfrm>
            <a:off x="276381" y="4093310"/>
            <a:ext cx="5000457" cy="1525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400" b="1" dirty="0" err="1">
                <a:solidFill>
                  <a:srgbClr val="FF0000"/>
                </a:solidFill>
              </a:rPr>
              <a:t>Conclusion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err="1">
                <a:solidFill>
                  <a:srgbClr val="FF0000"/>
                </a:solidFill>
              </a:rPr>
              <a:t>for</a:t>
            </a:r>
            <a:r>
              <a:rPr lang="de-DE" sz="1400" b="1" dirty="0">
                <a:solidFill>
                  <a:srgbClr val="FF0000"/>
                </a:solidFill>
              </a:rPr>
              <a:t> modern </a:t>
            </a:r>
            <a:r>
              <a:rPr lang="de-DE" sz="1400" b="1" dirty="0" err="1">
                <a:solidFill>
                  <a:srgbClr val="FF0000"/>
                </a:solidFill>
              </a:rPr>
              <a:t>drive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err="1">
                <a:solidFill>
                  <a:srgbClr val="FF0000"/>
                </a:solidFill>
              </a:rPr>
              <a:t>technology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err="1">
                <a:solidFill>
                  <a:srgbClr val="FF0000"/>
                </a:solidFill>
              </a:rPr>
              <a:t>for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err="1">
                <a:solidFill>
                  <a:srgbClr val="FF0000"/>
                </a:solidFill>
              </a:rPr>
              <a:t>neutron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err="1">
                <a:solidFill>
                  <a:srgbClr val="FF0000"/>
                </a:solidFill>
              </a:rPr>
              <a:t>scattering</a:t>
            </a:r>
            <a:r>
              <a:rPr lang="de-DE" sz="1400" b="1" dirty="0">
                <a:solidFill>
                  <a:srgbClr val="FF0000"/>
                </a:solidFill>
              </a:rPr>
              <a:t>:</a:t>
            </a:r>
            <a:endParaRPr lang="de-DE" sz="1400" dirty="0"/>
          </a:p>
          <a:p>
            <a:pPr>
              <a:lnSpc>
                <a:spcPct val="95000"/>
              </a:lnSpc>
            </a:pPr>
            <a:r>
              <a:rPr lang="de-DE" sz="1400" b="1" dirty="0"/>
              <a:t>powerful </a:t>
            </a:r>
            <a:r>
              <a:rPr lang="de-DE" sz="1400" b="1" dirty="0" err="1"/>
              <a:t>drives</a:t>
            </a:r>
            <a:r>
              <a:rPr lang="de-DE" sz="1400" b="1" dirty="0"/>
              <a:t> </a:t>
            </a:r>
            <a:r>
              <a:rPr lang="de-DE" sz="1400" b="1" dirty="0" err="1"/>
              <a:t>with</a:t>
            </a:r>
            <a:r>
              <a:rPr lang="de-DE" sz="1400" b="1" dirty="0"/>
              <a:t> high </a:t>
            </a:r>
            <a:r>
              <a:rPr lang="de-DE" sz="1400" b="1" dirty="0" err="1"/>
              <a:t>performance</a:t>
            </a:r>
            <a:r>
              <a:rPr lang="de-DE" sz="1400" b="1" dirty="0"/>
              <a:t> </a:t>
            </a:r>
            <a:r>
              <a:rPr lang="de-DE" sz="1400" b="1" dirty="0" err="1"/>
              <a:t>and</a:t>
            </a:r>
            <a:r>
              <a:rPr lang="de-DE" sz="1400" b="1" dirty="0"/>
              <a:t> </a:t>
            </a:r>
            <a:r>
              <a:rPr lang="de-DE" sz="1400" b="1" dirty="0" err="1"/>
              <a:t>sustainability</a:t>
            </a:r>
            <a:endParaRPr lang="de-DE" sz="1400" b="1" dirty="0"/>
          </a:p>
          <a:p>
            <a:pPr>
              <a:lnSpc>
                <a:spcPct val="95000"/>
              </a:lnSpc>
            </a:pPr>
            <a:r>
              <a:rPr lang="de-DE" sz="1400" b="1" dirty="0"/>
              <a:t>link </a:t>
            </a:r>
            <a:r>
              <a:rPr lang="de-DE" sz="1400" b="1" dirty="0" err="1"/>
              <a:t>of</a:t>
            </a:r>
            <a:r>
              <a:rPr lang="de-DE" sz="1400" b="1" dirty="0"/>
              <a:t> </a:t>
            </a:r>
            <a:r>
              <a:rPr lang="de-DE" sz="1400" b="1" dirty="0" err="1"/>
              <a:t>motion</a:t>
            </a:r>
            <a:r>
              <a:rPr lang="de-DE" sz="1400" b="1" dirty="0"/>
              <a:t> </a:t>
            </a:r>
            <a:r>
              <a:rPr lang="de-DE" sz="1400" b="1" dirty="0" err="1"/>
              <a:t>and</a:t>
            </a:r>
            <a:r>
              <a:rPr lang="de-DE" sz="1400" b="1" dirty="0"/>
              <a:t> </a:t>
            </a:r>
            <a:r>
              <a:rPr lang="de-DE" sz="1400" b="1" dirty="0" err="1"/>
              <a:t>plc</a:t>
            </a:r>
            <a:r>
              <a:rPr lang="de-DE" sz="1400" b="1" dirty="0"/>
              <a:t>-technology</a:t>
            </a:r>
          </a:p>
          <a:p>
            <a:pPr>
              <a:lnSpc>
                <a:spcPct val="95000"/>
              </a:lnSpc>
            </a:pPr>
            <a:r>
              <a:rPr lang="de-DE" sz="1400" b="1" dirty="0" err="1"/>
              <a:t>pre-assembled</a:t>
            </a:r>
            <a:r>
              <a:rPr lang="de-DE" sz="1400" b="1" dirty="0"/>
              <a:t> </a:t>
            </a:r>
            <a:r>
              <a:rPr lang="de-DE" sz="1400" b="1" dirty="0" err="1"/>
              <a:t>modules</a:t>
            </a:r>
            <a:r>
              <a:rPr lang="de-DE" sz="1400" b="1" dirty="0"/>
              <a:t> in </a:t>
            </a:r>
            <a:r>
              <a:rPr lang="de-DE" sz="1400" b="1" dirty="0" err="1"/>
              <a:t>hardware</a:t>
            </a:r>
            <a:r>
              <a:rPr lang="de-DE" sz="1400" b="1" dirty="0"/>
              <a:t> </a:t>
            </a:r>
            <a:r>
              <a:rPr lang="de-DE" sz="1400" b="1" dirty="0" err="1"/>
              <a:t>and</a:t>
            </a:r>
            <a:r>
              <a:rPr lang="de-DE" sz="1400" b="1" dirty="0"/>
              <a:t> </a:t>
            </a:r>
            <a:r>
              <a:rPr lang="de-DE" sz="1400" b="1" dirty="0" err="1"/>
              <a:t>software</a:t>
            </a:r>
            <a:endParaRPr lang="de-DE" sz="1400" b="1" dirty="0"/>
          </a:p>
          <a:p>
            <a:pPr>
              <a:lnSpc>
                <a:spcPct val="95000"/>
              </a:lnSpc>
            </a:pPr>
            <a:r>
              <a:rPr lang="de-DE" sz="1400" b="1" dirty="0" err="1"/>
              <a:t>standardization</a:t>
            </a:r>
            <a:r>
              <a:rPr lang="de-DE" sz="1400" b="1" dirty="0"/>
              <a:t>, </a:t>
            </a:r>
            <a:r>
              <a:rPr lang="de-DE" sz="1400" b="1" dirty="0" err="1"/>
              <a:t>generic</a:t>
            </a:r>
            <a:r>
              <a:rPr lang="de-DE" sz="1400" b="1" dirty="0"/>
              <a:t> </a:t>
            </a:r>
            <a:r>
              <a:rPr lang="de-DE" sz="1400" b="1" dirty="0" err="1"/>
              <a:t>systems</a:t>
            </a:r>
            <a:endParaRPr lang="de-DE" sz="1400" b="1" dirty="0"/>
          </a:p>
          <a:p>
            <a:pPr>
              <a:lnSpc>
                <a:spcPct val="95000"/>
              </a:lnSpc>
            </a:pPr>
            <a:r>
              <a:rPr lang="de-DE" sz="1400" dirty="0"/>
              <a:t> 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9D22232E-C306-F94F-A79E-78807C39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698024"/>
          </a:xfrm>
        </p:spPr>
        <p:txBody>
          <a:bodyPr/>
          <a:lstStyle/>
          <a:p>
            <a:r>
              <a:rPr lang="de-DE" sz="1800" dirty="0"/>
              <a:t>MCA – ESS</a:t>
            </a:r>
            <a:br>
              <a:rPr lang="de-DE" sz="1800" dirty="0"/>
            </a:br>
            <a:r>
              <a:rPr lang="de-DE" sz="1800" dirty="0"/>
              <a:t>Motion Control &amp; Automation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193DDF0-A246-A548-8928-E9ED3AE433B6}"/>
              </a:ext>
            </a:extLst>
          </p:cNvPr>
          <p:cNvSpPr txBox="1"/>
          <p:nvPr/>
        </p:nvSpPr>
        <p:spPr>
          <a:xfrm>
            <a:off x="291785" y="1556792"/>
            <a:ext cx="5000457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400" b="1" dirty="0">
                <a:solidFill>
                  <a:srgbClr val="FF0000"/>
                </a:solidFill>
              </a:rPr>
              <a:t>Financial </a:t>
            </a:r>
            <a:r>
              <a:rPr lang="de-DE" sz="1400" b="1" dirty="0" err="1">
                <a:solidFill>
                  <a:srgbClr val="FF0000"/>
                </a:solidFill>
              </a:rPr>
              <a:t>framework</a:t>
            </a:r>
            <a:r>
              <a:rPr lang="de-DE" sz="1400" b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95000"/>
              </a:lnSpc>
            </a:pPr>
            <a:r>
              <a:rPr lang="de-DE" sz="1400" b="1" dirty="0"/>
              <a:t>Total </a:t>
            </a:r>
            <a:r>
              <a:rPr lang="de-DE" sz="1400" b="1" dirty="0" err="1"/>
              <a:t>cost</a:t>
            </a:r>
            <a:r>
              <a:rPr lang="de-DE" sz="1400" b="1" dirty="0"/>
              <a:t>					311K€</a:t>
            </a:r>
          </a:p>
          <a:p>
            <a:pPr>
              <a:lnSpc>
                <a:spcPct val="95000"/>
              </a:lnSpc>
            </a:pPr>
            <a:r>
              <a:rPr lang="de-DE" sz="1400" b="1" dirty="0" err="1"/>
              <a:t>Previous</a:t>
            </a:r>
            <a:r>
              <a:rPr lang="de-DE" sz="1400" b="1" dirty="0"/>
              <a:t> material </a:t>
            </a:r>
            <a:r>
              <a:rPr lang="de-DE" sz="1400" b="1" dirty="0" err="1"/>
              <a:t>costs</a:t>
            </a:r>
            <a:r>
              <a:rPr lang="de-DE" sz="1400" dirty="0"/>
              <a:t> 		</a:t>
            </a:r>
            <a:r>
              <a:rPr lang="de-DE" sz="1400" b="1" dirty="0"/>
              <a:t>80 K€</a:t>
            </a:r>
          </a:p>
          <a:p>
            <a:pPr>
              <a:lnSpc>
                <a:spcPct val="95000"/>
              </a:lnSpc>
            </a:pPr>
            <a:endParaRPr lang="de-DE" sz="1200" b="1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DEBA577-0D59-5C4E-8DB7-63DA2C26FD49}"/>
              </a:ext>
            </a:extLst>
          </p:cNvPr>
          <p:cNvSpPr txBox="1"/>
          <p:nvPr/>
        </p:nvSpPr>
        <p:spPr>
          <a:xfrm>
            <a:off x="296932" y="2912767"/>
            <a:ext cx="5000457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1400" b="1" dirty="0">
                <a:solidFill>
                  <a:srgbClr val="FF0000"/>
                </a:solidFill>
              </a:rPr>
              <a:t>Timeline:</a:t>
            </a:r>
          </a:p>
          <a:p>
            <a:pPr>
              <a:lnSpc>
                <a:spcPct val="95000"/>
              </a:lnSpc>
            </a:pPr>
            <a:r>
              <a:rPr lang="de-DE" sz="1400" b="1" dirty="0"/>
              <a:t>Start						November 2017	</a:t>
            </a:r>
          </a:p>
          <a:p>
            <a:pPr>
              <a:lnSpc>
                <a:spcPct val="95000"/>
              </a:lnSpc>
            </a:pPr>
            <a:r>
              <a:rPr lang="de-DE" sz="1400" b="1" dirty="0"/>
              <a:t>End						May 2019</a:t>
            </a:r>
          </a:p>
        </p:txBody>
      </p:sp>
    </p:spTree>
    <p:extLst>
      <p:ext uri="{BB962C8B-B14F-4D97-AF65-F5344CB8AC3E}">
        <p14:creationId xmlns:p14="http://schemas.microsoft.com/office/powerpoint/2010/main" val="1623457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5" y="209738"/>
            <a:ext cx="8425562" cy="1126758"/>
          </a:xfrm>
        </p:spPr>
        <p:txBody>
          <a:bodyPr/>
          <a:lstStyle/>
          <a:p>
            <a:r>
              <a:rPr lang="de-DE" dirty="0"/>
              <a:t>end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9" name="Textfeld 1">
            <a:extLst>
              <a:ext uri="{FF2B5EF4-FFF2-40B4-BE49-F238E27FC236}">
                <a16:creationId xmlns:a16="http://schemas.microsoft.com/office/drawing/2014/main" id="{03A0CF08-BC96-7845-9908-1DEA6FAF1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676" y="2467710"/>
            <a:ext cx="67691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de-DE" sz="2400" dirty="0"/>
              <a:t>JCNS – Jülich </a:t>
            </a:r>
            <a:r>
              <a:rPr lang="de-DE" altLang="de-DE" sz="2400" dirty="0" err="1"/>
              <a:t>Centre</a:t>
            </a:r>
            <a:r>
              <a:rPr lang="de-DE" altLang="de-DE" sz="2400" dirty="0"/>
              <a:t> </a:t>
            </a:r>
            <a:r>
              <a:rPr lang="de-DE" altLang="de-DE" sz="2400" dirty="0" err="1"/>
              <a:t>for</a:t>
            </a:r>
            <a:r>
              <a:rPr lang="de-DE" altLang="de-DE" sz="2400" dirty="0"/>
              <a:t> Neutron Science</a:t>
            </a:r>
          </a:p>
          <a:p>
            <a:pPr algn="ctr" eaLnBrk="1" hangingPunct="1"/>
            <a:endParaRPr lang="de-DE" altLang="de-DE" sz="2400" dirty="0"/>
          </a:p>
          <a:p>
            <a:pPr algn="ctr" eaLnBrk="1" hangingPunct="1"/>
            <a:endParaRPr lang="de-DE" altLang="de-DE" sz="2400" dirty="0"/>
          </a:p>
          <a:p>
            <a:pPr algn="ctr"/>
            <a:r>
              <a:rPr lang="de-DE" altLang="de-DE" sz="2400" dirty="0" err="1"/>
              <a:t>Thank</a:t>
            </a:r>
            <a:r>
              <a:rPr lang="de-DE" altLang="de-DE" sz="2400" dirty="0"/>
              <a:t> </a:t>
            </a:r>
            <a:r>
              <a:rPr lang="de-DE" altLang="de-DE" sz="2400" dirty="0" err="1"/>
              <a:t>you</a:t>
            </a:r>
            <a:r>
              <a:rPr lang="de-DE" altLang="de-DE" sz="2400" dirty="0"/>
              <a:t> </a:t>
            </a:r>
            <a:r>
              <a:rPr lang="de-DE" altLang="de-DE" sz="2400" dirty="0" err="1"/>
              <a:t>for</a:t>
            </a:r>
            <a:r>
              <a:rPr lang="de-DE" altLang="de-DE" sz="2400" dirty="0"/>
              <a:t> </a:t>
            </a:r>
            <a:r>
              <a:rPr lang="de-DE" altLang="de-DE" sz="2400" dirty="0" err="1"/>
              <a:t>your</a:t>
            </a:r>
            <a:r>
              <a:rPr lang="de-DE" altLang="de-DE" sz="2400" dirty="0"/>
              <a:t> </a:t>
            </a:r>
            <a:r>
              <a:rPr lang="de-DE" altLang="de-DE" sz="2400" dirty="0" err="1"/>
              <a:t>attention</a:t>
            </a:r>
            <a:br>
              <a:rPr lang="de-DE" altLang="de-DE" sz="2400" dirty="0"/>
            </a:br>
            <a:r>
              <a:rPr lang="de-DE" altLang="de-DE" sz="2400" b="1" dirty="0"/>
              <a:t>Tack </a:t>
            </a:r>
            <a:r>
              <a:rPr lang="de-DE" altLang="de-DE" sz="2400" b="1" dirty="0" err="1"/>
              <a:t>för</a:t>
            </a:r>
            <a:r>
              <a:rPr lang="de-DE" altLang="de-DE" sz="2400" b="1" dirty="0"/>
              <a:t> </a:t>
            </a:r>
            <a:r>
              <a:rPr lang="de-DE" altLang="de-DE" sz="2400" b="1" dirty="0" err="1"/>
              <a:t>din</a:t>
            </a:r>
            <a:r>
              <a:rPr lang="de-DE" altLang="de-DE" sz="2400" b="1" dirty="0"/>
              <a:t> </a:t>
            </a:r>
            <a:r>
              <a:rPr lang="de-DE" altLang="de-DE" sz="2400" b="1" dirty="0" err="1"/>
              <a:t>uppmärksamhet</a:t>
            </a:r>
            <a:endParaRPr lang="de-DE" altLang="de-DE" sz="24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BB4AB7B-C2D6-BE48-97A6-3347A1CF2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863928"/>
            <a:ext cx="2480676" cy="936104"/>
          </a:xfrm>
          <a:prstGeom prst="rect">
            <a:avLst/>
          </a:prstGeom>
        </p:spPr>
      </p:pic>
      <p:pic>
        <p:nvPicPr>
          <p:cNvPr id="10" name="Bild 5">
            <a:extLst>
              <a:ext uri="{FF2B5EF4-FFF2-40B4-BE49-F238E27FC236}">
                <a16:creationId xmlns:a16="http://schemas.microsoft.com/office/drawing/2014/main" id="{BE59423A-3085-2B4D-9DDB-A62E4AFD7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5229200"/>
            <a:ext cx="1191899" cy="81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">
            <a:extLst>
              <a:ext uri="{FF2B5EF4-FFF2-40B4-BE49-F238E27FC236}">
                <a16:creationId xmlns:a16="http://schemas.microsoft.com/office/drawing/2014/main" id="{A02E6753-634C-EB48-99AF-451C5C34F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38" y="6047541"/>
            <a:ext cx="98777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eaLnBrk="1" hangingPunct="1"/>
            <a:r>
              <a:rPr lang="de-DE" altLang="de-DE" sz="800" dirty="0" err="1"/>
              <a:t>We</a:t>
            </a:r>
            <a:r>
              <a:rPr lang="de-DE" altLang="de-DE" sz="800" dirty="0"/>
              <a:t> </a:t>
            </a:r>
            <a:r>
              <a:rPr lang="de-DE" altLang="de-DE" sz="800" dirty="0" err="1"/>
              <a:t>love</a:t>
            </a:r>
            <a:r>
              <a:rPr lang="de-DE" altLang="de-DE" sz="800" dirty="0"/>
              <a:t> </a:t>
            </a:r>
            <a:r>
              <a:rPr lang="de-DE" altLang="de-DE" sz="800" dirty="0" err="1"/>
              <a:t>neutrons</a:t>
            </a:r>
            <a:endParaRPr lang="de-DE" altLang="de-DE" sz="8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53F0C63-68C1-B04C-9188-395BB21E4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376" y="255507"/>
            <a:ext cx="977028" cy="977028"/>
          </a:xfrm>
          <a:prstGeom prst="rect">
            <a:avLst/>
          </a:prstGeom>
        </p:spPr>
      </p:pic>
      <p:sp>
        <p:nvSpPr>
          <p:cNvPr id="13" name="Textfeld 2">
            <a:extLst>
              <a:ext uri="{FF2B5EF4-FFF2-40B4-BE49-F238E27FC236}">
                <a16:creationId xmlns:a16="http://schemas.microsoft.com/office/drawing/2014/main" id="{3484EF03-51A9-F241-B156-B824F59A8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5551" y="1162703"/>
            <a:ext cx="1258678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 eaLnBrk="1" hangingPunct="1"/>
            <a:r>
              <a:rPr lang="de-DE" altLang="de-DE" sz="800" dirty="0" err="1"/>
              <a:t>Physic</a:t>
            </a:r>
            <a:r>
              <a:rPr lang="de-DE" altLang="de-DE" sz="800" dirty="0"/>
              <a:t> </a:t>
            </a:r>
            <a:r>
              <a:rPr lang="de-DE" altLang="de-DE" sz="800" dirty="0" err="1"/>
              <a:t>and</a:t>
            </a:r>
            <a:r>
              <a:rPr lang="de-DE" altLang="de-DE" sz="800" dirty="0"/>
              <a:t> </a:t>
            </a:r>
            <a:r>
              <a:rPr lang="de-DE" altLang="de-DE" sz="800" dirty="0" err="1"/>
              <a:t>engineering</a:t>
            </a:r>
            <a:endParaRPr lang="de-DE" altLang="de-DE" sz="800" dirty="0"/>
          </a:p>
          <a:p>
            <a:pPr algn="ctr" eaLnBrk="1" hangingPunct="1"/>
            <a:r>
              <a:rPr lang="de-DE" altLang="de-DE" sz="800" dirty="0"/>
              <a:t>- an </a:t>
            </a:r>
            <a:r>
              <a:rPr lang="de-DE" altLang="de-DE" sz="800" dirty="0" err="1"/>
              <a:t>awareness</a:t>
            </a:r>
            <a:r>
              <a:rPr lang="de-DE" altLang="de-DE" sz="800" dirty="0"/>
              <a:t> </a:t>
            </a:r>
            <a:r>
              <a:rPr lang="de-DE" altLang="de-DE" sz="800" dirty="0" err="1"/>
              <a:t>of</a:t>
            </a:r>
            <a:r>
              <a:rPr lang="de-DE" altLang="de-DE" sz="800" dirty="0"/>
              <a:t> </a:t>
            </a:r>
            <a:r>
              <a:rPr lang="de-DE" altLang="de-DE" sz="800" dirty="0" err="1"/>
              <a:t>life</a:t>
            </a:r>
            <a:r>
              <a:rPr lang="de-DE" altLang="de-DE" sz="800" dirty="0"/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1355070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365784"/>
          </a:xfrm>
        </p:spPr>
        <p:txBody>
          <a:bodyPr/>
          <a:lstStyle/>
          <a:p>
            <a:r>
              <a:rPr lang="de-DE" sz="1800" dirty="0"/>
              <a:t>Linear </a:t>
            </a:r>
            <a:r>
              <a:rPr lang="de-DE" sz="1800" dirty="0" err="1"/>
              <a:t>motion</a:t>
            </a:r>
            <a:r>
              <a:rPr lang="de-DE" sz="1800" dirty="0"/>
              <a:t> Technology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663" y="1268760"/>
            <a:ext cx="8244785" cy="4680520"/>
          </a:xfrm>
        </p:spPr>
        <p:txBody>
          <a:bodyPr/>
          <a:lstStyle/>
          <a:p>
            <a:endParaRPr lang="de-DE" dirty="0"/>
          </a:p>
          <a:p>
            <a:r>
              <a:rPr lang="de-DE" dirty="0" err="1"/>
              <a:t>Responsible</a:t>
            </a:r>
            <a:r>
              <a:rPr lang="de-DE" dirty="0"/>
              <a:t>:</a:t>
            </a:r>
          </a:p>
          <a:p>
            <a:r>
              <a:rPr lang="de-DE" dirty="0"/>
              <a:t>Motion Control &amp; Automation Group</a:t>
            </a:r>
          </a:p>
          <a:p>
            <a:r>
              <a:rPr lang="de-DE" dirty="0"/>
              <a:t>ESS Lund </a:t>
            </a:r>
          </a:p>
          <a:p>
            <a:r>
              <a:rPr lang="de-DE" dirty="0"/>
              <a:t>Part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Instrument Technologies </a:t>
            </a:r>
            <a:r>
              <a:rPr lang="de-DE" dirty="0" err="1"/>
              <a:t>Section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Science </a:t>
            </a:r>
            <a:r>
              <a:rPr lang="de-DE" dirty="0" err="1"/>
              <a:t>Directorate</a:t>
            </a:r>
            <a:endParaRPr lang="de-DE" dirty="0"/>
          </a:p>
          <a:p>
            <a:r>
              <a:rPr lang="de-DE" dirty="0" err="1"/>
              <a:t>Motorisation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movements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instrument</a:t>
            </a:r>
            <a:r>
              <a:rPr lang="de-DE" dirty="0"/>
              <a:t> </a:t>
            </a:r>
            <a:r>
              <a:rPr lang="de-DE" dirty="0" err="1"/>
              <a:t>components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Partner:</a:t>
            </a:r>
          </a:p>
          <a:p>
            <a:r>
              <a:rPr lang="de-DE" dirty="0"/>
              <a:t>JCNS – Jülich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Neutron Science</a:t>
            </a:r>
          </a:p>
          <a:p>
            <a:r>
              <a:rPr lang="de-DE" dirty="0"/>
              <a:t>Forschungszentrum Jülich GmbH  Jülich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3176E90-B615-324F-9507-C5E2BB4FF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55566"/>
            <a:ext cx="1760872" cy="6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44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365784"/>
          </a:xfrm>
        </p:spPr>
        <p:txBody>
          <a:bodyPr/>
          <a:lstStyle/>
          <a:p>
            <a:r>
              <a:rPr lang="de-DE" sz="1800" dirty="0" err="1"/>
              <a:t>Overview</a:t>
            </a:r>
            <a:endParaRPr lang="de-DE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663" y="1268760"/>
            <a:ext cx="6948641" cy="3816424"/>
          </a:xfrm>
        </p:spPr>
        <p:txBody>
          <a:bodyPr/>
          <a:lstStyle/>
          <a:p>
            <a:r>
              <a:rPr lang="de-DE" dirty="0"/>
              <a:t>... Technical </a:t>
            </a:r>
            <a:r>
              <a:rPr lang="de-DE" dirty="0" err="1"/>
              <a:t>Competences</a:t>
            </a:r>
            <a:endParaRPr lang="de-DE" dirty="0"/>
          </a:p>
          <a:p>
            <a:r>
              <a:rPr lang="de-DE" dirty="0"/>
              <a:t>... Project Support</a:t>
            </a:r>
          </a:p>
          <a:p>
            <a:r>
              <a:rPr lang="de-DE" dirty="0"/>
              <a:t>... Workflow</a:t>
            </a:r>
          </a:p>
          <a:p>
            <a:r>
              <a:rPr lang="de-DE" dirty="0"/>
              <a:t>... First </a:t>
            </a:r>
            <a:r>
              <a:rPr lang="de-DE" dirty="0" err="1"/>
              <a:t>Idea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Project</a:t>
            </a:r>
          </a:p>
          <a:p>
            <a:r>
              <a:rPr lang="de-DE" dirty="0"/>
              <a:t>... Basics</a:t>
            </a:r>
          </a:p>
          <a:p>
            <a:r>
              <a:rPr lang="de-DE" dirty="0"/>
              <a:t>... Control System</a:t>
            </a:r>
          </a:p>
          <a:p>
            <a:r>
              <a:rPr lang="de-DE" dirty="0"/>
              <a:t>... Linear Motor</a:t>
            </a:r>
          </a:p>
          <a:p>
            <a:r>
              <a:rPr lang="de-DE" dirty="0"/>
              <a:t>... Feedback </a:t>
            </a:r>
            <a:r>
              <a:rPr lang="de-DE" dirty="0" err="1"/>
              <a:t>systems</a:t>
            </a:r>
            <a:endParaRPr lang="de-DE" dirty="0"/>
          </a:p>
          <a:p>
            <a:r>
              <a:rPr lang="de-DE" dirty="0"/>
              <a:t>... </a:t>
            </a:r>
            <a:r>
              <a:rPr lang="de-DE" dirty="0" err="1"/>
              <a:t>Workbench</a:t>
            </a:r>
            <a:endParaRPr lang="de-DE" dirty="0"/>
          </a:p>
          <a:p>
            <a:r>
              <a:rPr lang="de-DE" dirty="0"/>
              <a:t>... Components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3176E90-B615-324F-9507-C5E2BB4FF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55566"/>
            <a:ext cx="1760872" cy="6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2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773" y="136776"/>
            <a:ext cx="8425562" cy="390387"/>
          </a:xfrm>
        </p:spPr>
        <p:txBody>
          <a:bodyPr/>
          <a:lstStyle/>
          <a:p>
            <a:r>
              <a:rPr lang="de-DE" sz="1800" dirty="0" err="1"/>
              <a:t>technical</a:t>
            </a:r>
            <a:r>
              <a:rPr lang="de-DE" sz="1800"/>
              <a:t> </a:t>
            </a:r>
            <a:r>
              <a:rPr lang="de-DE" sz="1800" err="1"/>
              <a:t>competences</a:t>
            </a:r>
            <a:endParaRPr lang="de-DE" sz="180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0176" y="620688"/>
            <a:ext cx="1160672" cy="508413"/>
          </a:xfrm>
        </p:spPr>
        <p:txBody>
          <a:bodyPr/>
          <a:lstStyle/>
          <a:p>
            <a:r>
              <a:rPr lang="de-DE" sz="1400"/>
              <a:t>General</a:t>
            </a:r>
          </a:p>
          <a:p>
            <a:r>
              <a:rPr lang="de-DE" sz="1400" err="1"/>
              <a:t>overview</a:t>
            </a:r>
            <a:endParaRPr lang="de-DE" sz="1400"/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EB978A54-D9D5-C34A-BDC5-2AAF515E70C3}"/>
              </a:ext>
            </a:extLst>
          </p:cNvPr>
          <p:cNvGrpSpPr/>
          <p:nvPr/>
        </p:nvGrpSpPr>
        <p:grpSpPr>
          <a:xfrm>
            <a:off x="1619672" y="620688"/>
            <a:ext cx="5256584" cy="5256584"/>
            <a:chOff x="1782602" y="800707"/>
            <a:chExt cx="5400600" cy="5328592"/>
          </a:xfrm>
        </p:grpSpPr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76172DDB-AA07-7545-883F-B44BFA9BE40D}"/>
                </a:ext>
              </a:extLst>
            </p:cNvPr>
            <p:cNvSpPr/>
            <p:nvPr/>
          </p:nvSpPr>
          <p:spPr>
            <a:xfrm>
              <a:off x="1782602" y="800707"/>
              <a:ext cx="5400600" cy="5328592"/>
            </a:xfrm>
            <a:prstGeom prst="rect">
              <a:avLst/>
            </a:prstGeom>
            <a:solidFill>
              <a:schemeClr val="tx1">
                <a:alpha val="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de-DE" sz="2400" err="1"/>
            </a:p>
          </p:txBody>
        </p: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A76F2EDF-A00E-E54C-BCA0-0820E4A0B377}"/>
                </a:ext>
              </a:extLst>
            </p:cNvPr>
            <p:cNvGrpSpPr/>
            <p:nvPr/>
          </p:nvGrpSpPr>
          <p:grpSpPr>
            <a:xfrm>
              <a:off x="2034630" y="980726"/>
              <a:ext cx="4896544" cy="4896544"/>
              <a:chOff x="2034630" y="980726"/>
              <a:chExt cx="4896544" cy="4896544"/>
            </a:xfrm>
          </p:grpSpPr>
          <p:cxnSp>
            <p:nvCxnSpPr>
              <p:cNvPr id="14" name="Gerade Verbindung 13">
                <a:extLst>
                  <a:ext uri="{FF2B5EF4-FFF2-40B4-BE49-F238E27FC236}">
                    <a16:creationId xmlns:a16="http://schemas.microsoft.com/office/drawing/2014/main" id="{13FD0885-0E83-5F41-98F4-BE7E3E1370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1621" y="1648802"/>
                <a:ext cx="78998" cy="160222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9374430C-CFE7-D340-AB8F-BDD83942E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4630" y="980726"/>
                <a:ext cx="4896544" cy="4896544"/>
              </a:xfrm>
              <a:prstGeom prst="rect">
                <a:avLst/>
              </a:prstGeom>
            </p:spPr>
          </p:pic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4C97C93F-601B-5547-8C43-DDDD6FBE74BB}"/>
                  </a:ext>
                </a:extLst>
              </p:cNvPr>
              <p:cNvSpPr txBox="1"/>
              <p:nvPr/>
            </p:nvSpPr>
            <p:spPr>
              <a:xfrm>
                <a:off x="5867848" y="1316086"/>
                <a:ext cx="865943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Pneumatic</a:t>
                </a:r>
                <a:r>
                  <a:rPr lang="de-DE" sz="1000"/>
                  <a:t>- 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systems</a:t>
                </a:r>
                <a:endParaRPr lang="de-DE" sz="1000"/>
              </a:p>
            </p:txBody>
          </p:sp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8C919189-DE68-4D48-A557-34FC93E78009}"/>
                  </a:ext>
                </a:extLst>
              </p:cNvPr>
              <p:cNvSpPr txBox="1"/>
              <p:nvPr/>
            </p:nvSpPr>
            <p:spPr>
              <a:xfrm>
                <a:off x="2335298" y="1316085"/>
                <a:ext cx="797013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Hydraulic</a:t>
                </a:r>
                <a:r>
                  <a:rPr lang="de-DE" sz="1000"/>
                  <a:t>- 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systems</a:t>
                </a:r>
                <a:endParaRPr lang="de-DE" sz="1000"/>
              </a:p>
            </p:txBody>
          </p:sp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7E605BE3-617C-6144-A751-26027DF75F63}"/>
                  </a:ext>
                </a:extLst>
              </p:cNvPr>
              <p:cNvSpPr txBox="1"/>
              <p:nvPr/>
            </p:nvSpPr>
            <p:spPr>
              <a:xfrm>
                <a:off x="5867848" y="4934551"/>
                <a:ext cx="86754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Cryogenics</a:t>
                </a:r>
                <a:r>
                  <a:rPr lang="de-DE" sz="1000"/>
                  <a:t>-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engineering</a:t>
                </a:r>
                <a:endParaRPr lang="de-DE" sz="1000"/>
              </a:p>
              <a:p>
                <a:pPr algn="l">
                  <a:lnSpc>
                    <a:spcPct val="95000"/>
                  </a:lnSpc>
                </a:pPr>
                <a:r>
                  <a:rPr lang="de-DE" sz="1000"/>
                  <a:t>Magnet-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technology</a:t>
                </a:r>
                <a:endParaRPr lang="de-DE" sz="1000"/>
              </a:p>
            </p:txBody>
          </p: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DB209410-8DE9-2D4B-9AD2-A7D874074DC7}"/>
                  </a:ext>
                </a:extLst>
              </p:cNvPr>
              <p:cNvSpPr txBox="1"/>
              <p:nvPr/>
            </p:nvSpPr>
            <p:spPr>
              <a:xfrm>
                <a:off x="2335298" y="5080744"/>
                <a:ext cx="806631" cy="53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Vacuum</a:t>
                </a:r>
                <a:r>
                  <a:rPr lang="de-DE" sz="1000"/>
                  <a:t>- +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/>
                  <a:t>Radiation-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technology</a:t>
                </a:r>
                <a:endParaRPr lang="de-DE" sz="1000"/>
              </a:p>
            </p:txBody>
          </p:sp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437141DB-40B3-7346-934A-12C48C964D77}"/>
                  </a:ext>
                </a:extLst>
              </p:cNvPr>
              <p:cNvSpPr txBox="1"/>
              <p:nvPr/>
            </p:nvSpPr>
            <p:spPr>
              <a:xfrm>
                <a:off x="4101484" y="3163541"/>
                <a:ext cx="808968" cy="3899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 dirty="0" err="1"/>
                  <a:t>Scattering</a:t>
                </a:r>
                <a:endParaRPr lang="de-DE" sz="1000" dirty="0"/>
              </a:p>
              <a:p>
                <a:pPr algn="l">
                  <a:lnSpc>
                    <a:spcPct val="95000"/>
                  </a:lnSpc>
                </a:pPr>
                <a:r>
                  <a:rPr lang="de-DE" sz="1000" dirty="0"/>
                  <a:t>Instrument</a:t>
                </a: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A1F9DEF4-9D39-974B-8385-44A7EDEC9D8D}"/>
                  </a:ext>
                </a:extLst>
              </p:cNvPr>
              <p:cNvSpPr txBox="1"/>
              <p:nvPr/>
            </p:nvSpPr>
            <p:spPr>
              <a:xfrm>
                <a:off x="4067944" y="1643703"/>
                <a:ext cx="872355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/>
                  <a:t>Automation-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technology</a:t>
                </a:r>
                <a:r>
                  <a:rPr lang="de-DE" sz="1000"/>
                  <a:t> </a:t>
                </a:r>
              </a:p>
            </p:txBody>
          </p:sp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687FE99A-C738-1D41-A21F-49F3DD15403D}"/>
                  </a:ext>
                </a:extLst>
              </p:cNvPr>
              <p:cNvSpPr txBox="1"/>
              <p:nvPr/>
            </p:nvSpPr>
            <p:spPr>
              <a:xfrm>
                <a:off x="4067944" y="4833659"/>
                <a:ext cx="885179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Mechanical</a:t>
                </a:r>
                <a:r>
                  <a:rPr lang="de-DE" sz="1000"/>
                  <a:t>-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engineering</a:t>
                </a:r>
                <a:r>
                  <a:rPr lang="de-DE" sz="1000"/>
                  <a:t> </a:t>
                </a:r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F0533879-4ED4-6A43-B77C-5347D62E28B9}"/>
                  </a:ext>
                </a:extLst>
              </p:cNvPr>
              <p:cNvSpPr txBox="1"/>
              <p:nvPr/>
            </p:nvSpPr>
            <p:spPr>
              <a:xfrm>
                <a:off x="5673203" y="3236639"/>
                <a:ext cx="800219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Electro</a:t>
                </a:r>
                <a:r>
                  <a:rPr lang="de-DE" sz="1000"/>
                  <a:t>- 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technology</a:t>
                </a:r>
                <a:endParaRPr lang="de-DE" sz="1000"/>
              </a:p>
            </p:txBody>
          </p:sp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3FFE0A03-F97A-FD46-85B4-FE907B93FFFD}"/>
                  </a:ext>
                </a:extLst>
              </p:cNvPr>
              <p:cNvSpPr txBox="1"/>
              <p:nvPr/>
            </p:nvSpPr>
            <p:spPr>
              <a:xfrm>
                <a:off x="3278945" y="2409131"/>
                <a:ext cx="689612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Process</a:t>
                </a:r>
                <a:r>
                  <a:rPr lang="de-DE" sz="1000"/>
                  <a:t>-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control</a:t>
                </a:r>
                <a:endParaRPr lang="de-DE" sz="1000"/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4176A8F1-8A80-184F-8C5B-392CECD3D961}"/>
                  </a:ext>
                </a:extLst>
              </p:cNvPr>
              <p:cNvSpPr txBox="1"/>
              <p:nvPr/>
            </p:nvSpPr>
            <p:spPr>
              <a:xfrm>
                <a:off x="4950584" y="2409131"/>
                <a:ext cx="795411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/>
                  <a:t>Power- 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electronics</a:t>
                </a:r>
                <a:endParaRPr lang="de-DE" sz="1000"/>
              </a:p>
            </p:txBody>
          </p:sp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623DC5BA-80DD-7F43-9AB1-6BB4DDD3BBEC}"/>
                  </a:ext>
                </a:extLst>
              </p:cNvPr>
              <p:cNvSpPr txBox="1"/>
              <p:nvPr/>
            </p:nvSpPr>
            <p:spPr>
              <a:xfrm>
                <a:off x="2472057" y="3309735"/>
                <a:ext cx="845103" cy="2385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Informatics</a:t>
                </a:r>
                <a:r>
                  <a:rPr lang="de-DE" sz="1000"/>
                  <a:t> </a:t>
                </a:r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F2D0A91A-94E8-8346-96EC-2BEFD92BE88B}"/>
                  </a:ext>
                </a:extLst>
              </p:cNvPr>
              <p:cNvSpPr txBox="1"/>
              <p:nvPr/>
            </p:nvSpPr>
            <p:spPr>
              <a:xfrm>
                <a:off x="3278945" y="4064145"/>
                <a:ext cx="788999" cy="53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/>
                  <a:t>CAD/CAE 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/>
                  <a:t>FEM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/>
                  <a:t>Simulation</a:t>
                </a: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BA37F61E-31FD-2D49-AB8C-613E5C1BEE8F}"/>
                  </a:ext>
                </a:extLst>
              </p:cNvPr>
              <p:cNvSpPr txBox="1"/>
              <p:nvPr/>
            </p:nvSpPr>
            <p:spPr>
              <a:xfrm>
                <a:off x="4950584" y="4064145"/>
                <a:ext cx="813043" cy="5309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Actuating</a:t>
                </a:r>
                <a:r>
                  <a:rPr lang="de-DE" sz="1000"/>
                  <a:t>-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 err="1"/>
                  <a:t>elements</a:t>
                </a:r>
                <a:r>
                  <a:rPr lang="de-DE" sz="1000"/>
                  <a:t> +</a:t>
                </a:r>
              </a:p>
              <a:p>
                <a:pPr algn="l">
                  <a:lnSpc>
                    <a:spcPct val="95000"/>
                  </a:lnSpc>
                </a:pPr>
                <a:r>
                  <a:rPr lang="de-DE" sz="1000"/>
                  <a:t>Sensors</a:t>
                </a:r>
              </a:p>
            </p:txBody>
          </p:sp>
        </p:grp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66EDC50F-7CAC-3C4B-AB14-091BEA254329}"/>
                </a:ext>
              </a:extLst>
            </p:cNvPr>
            <p:cNvSpPr txBox="1"/>
            <p:nvPr/>
          </p:nvSpPr>
          <p:spPr>
            <a:xfrm>
              <a:off x="3748972" y="843051"/>
              <a:ext cx="1608133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200"/>
                <a:t>Project-Management</a:t>
              </a:r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C1C0ED20-9452-034D-B469-F398034265DC}"/>
                </a:ext>
              </a:extLst>
            </p:cNvPr>
            <p:cNvSpPr txBox="1"/>
            <p:nvPr/>
          </p:nvSpPr>
          <p:spPr>
            <a:xfrm rot="16200000">
              <a:off x="1353094" y="3291446"/>
              <a:ext cx="1232046" cy="275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200" err="1"/>
                <a:t>Documentation</a:t>
              </a:r>
              <a:endParaRPr lang="de-DE" sz="1200"/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136C8747-859A-2445-BAFB-CA49D4E9166F}"/>
                </a:ext>
              </a:extLst>
            </p:cNvPr>
            <p:cNvSpPr txBox="1"/>
            <p:nvPr/>
          </p:nvSpPr>
          <p:spPr>
            <a:xfrm rot="5400000">
              <a:off x="6522867" y="3309812"/>
              <a:ext cx="994183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200" err="1"/>
                <a:t>Certification</a:t>
              </a:r>
              <a:endParaRPr lang="de-DE" sz="1200"/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D7A9D05-03B6-1C4E-BC8F-C7AB98F0D484}"/>
                </a:ext>
              </a:extLst>
            </p:cNvPr>
            <p:cNvSpPr txBox="1"/>
            <p:nvPr/>
          </p:nvSpPr>
          <p:spPr>
            <a:xfrm>
              <a:off x="3672062" y="5810843"/>
              <a:ext cx="1608133" cy="26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200"/>
                <a:t>Quality-Management</a:t>
              </a:r>
            </a:p>
          </p:txBody>
        </p:sp>
      </p:grpSp>
      <p:sp>
        <p:nvSpPr>
          <p:cNvPr id="6" name="Geschweifte Klammer rechts 5">
            <a:extLst>
              <a:ext uri="{FF2B5EF4-FFF2-40B4-BE49-F238E27FC236}">
                <a16:creationId xmlns:a16="http://schemas.microsoft.com/office/drawing/2014/main" id="{ABF2F3DE-0AE8-474B-BAB0-8CDC32993C02}"/>
              </a:ext>
            </a:extLst>
          </p:cNvPr>
          <p:cNvSpPr/>
          <p:nvPr/>
        </p:nvSpPr>
        <p:spPr>
          <a:xfrm>
            <a:off x="7157432" y="915193"/>
            <a:ext cx="469273" cy="4464495"/>
          </a:xfrm>
          <a:prstGeom prst="rightBrace">
            <a:avLst/>
          </a:prstGeom>
          <a:ln w="254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DC1FC55-4C1B-A441-8D26-AD9F9B4F4687}"/>
              </a:ext>
            </a:extLst>
          </p:cNvPr>
          <p:cNvSpPr txBox="1"/>
          <p:nvPr/>
        </p:nvSpPr>
        <p:spPr>
          <a:xfrm>
            <a:off x="7775005" y="2567779"/>
            <a:ext cx="1090363" cy="1320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400" dirty="0"/>
              <a:t>Extract and</a:t>
            </a:r>
          </a:p>
          <a:p>
            <a:pPr algn="l">
              <a:lnSpc>
                <a:spcPct val="95000"/>
              </a:lnSpc>
            </a:pPr>
            <a:r>
              <a:rPr lang="en-GB" sz="1400" dirty="0"/>
              <a:t>Influence:</a:t>
            </a:r>
          </a:p>
          <a:p>
            <a:pPr algn="l">
              <a:lnSpc>
                <a:spcPct val="95000"/>
              </a:lnSpc>
            </a:pPr>
            <a:endParaRPr lang="en-GB" sz="1400" dirty="0"/>
          </a:p>
          <a:p>
            <a:pPr algn="l">
              <a:lnSpc>
                <a:spcPct val="95000"/>
              </a:lnSpc>
            </a:pPr>
            <a:r>
              <a:rPr lang="en-GB" sz="1400" dirty="0"/>
              <a:t>Linear</a:t>
            </a:r>
          </a:p>
          <a:p>
            <a:pPr algn="l">
              <a:lnSpc>
                <a:spcPct val="95000"/>
              </a:lnSpc>
            </a:pPr>
            <a:r>
              <a:rPr lang="en-GB" sz="1400" dirty="0"/>
              <a:t>Motor</a:t>
            </a:r>
          </a:p>
          <a:p>
            <a:pPr algn="l">
              <a:lnSpc>
                <a:spcPct val="95000"/>
              </a:lnSpc>
            </a:pPr>
            <a:r>
              <a:rPr lang="en-GB" sz="1400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618746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477652"/>
          </a:xfrm>
        </p:spPr>
        <p:txBody>
          <a:bodyPr/>
          <a:lstStyle/>
          <a:p>
            <a:r>
              <a:rPr lang="de-DE" sz="1800" dirty="0"/>
              <a:t>Project Support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88" name="Picture 5">
            <a:extLst>
              <a:ext uri="{FF2B5EF4-FFF2-40B4-BE49-F238E27FC236}">
                <a16:creationId xmlns:a16="http://schemas.microsoft.com/office/drawing/2014/main" id="{5231A3B3-6650-BF44-B04F-EA9FC6BAD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35" y="4490869"/>
            <a:ext cx="1003731" cy="105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feld 88">
            <a:extLst>
              <a:ext uri="{FF2B5EF4-FFF2-40B4-BE49-F238E27FC236}">
                <a16:creationId xmlns:a16="http://schemas.microsoft.com/office/drawing/2014/main" id="{1D7A2F32-9C37-5D40-971C-4AF60C32520C}"/>
              </a:ext>
            </a:extLst>
          </p:cNvPr>
          <p:cNvSpPr txBox="1"/>
          <p:nvPr/>
        </p:nvSpPr>
        <p:spPr>
          <a:xfrm>
            <a:off x="383351" y="2399522"/>
            <a:ext cx="3090718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JCNS In-House-Support (JCNS-PGI-TA, </a:t>
            </a:r>
          </a:p>
          <a:p>
            <a:r>
              <a:rPr lang="de-DE" sz="1200" b="1" dirty="0"/>
              <a:t>Technical Administration)</a:t>
            </a:r>
          </a:p>
          <a:p>
            <a:endParaRPr lang="de-DE" sz="1200" dirty="0"/>
          </a:p>
          <a:p>
            <a:r>
              <a:rPr lang="de-DE" sz="1200" dirty="0"/>
              <a:t>Administration</a:t>
            </a:r>
          </a:p>
          <a:p>
            <a:r>
              <a:rPr lang="de-DE" sz="1200" dirty="0"/>
              <a:t>Engineering &amp; Design</a:t>
            </a:r>
          </a:p>
          <a:p>
            <a:r>
              <a:rPr lang="de-DE" sz="1200" dirty="0" err="1"/>
              <a:t>Mechanical</a:t>
            </a:r>
            <a:r>
              <a:rPr lang="de-DE" sz="1200" dirty="0"/>
              <a:t> Workshop</a:t>
            </a:r>
          </a:p>
          <a:p>
            <a:r>
              <a:rPr lang="de-DE" sz="1200" dirty="0"/>
              <a:t>Scientific IT Systems</a:t>
            </a:r>
          </a:p>
          <a:p>
            <a:r>
              <a:rPr lang="de-DE" sz="1200" dirty="0"/>
              <a:t>Industrial </a:t>
            </a:r>
            <a:r>
              <a:rPr lang="de-DE" sz="1200" dirty="0" err="1"/>
              <a:t>Safety</a:t>
            </a:r>
            <a:r>
              <a:rPr lang="de-DE" sz="1200" dirty="0"/>
              <a:t> &amp; Radiation </a:t>
            </a:r>
            <a:r>
              <a:rPr lang="de-DE" sz="1200" dirty="0" err="1"/>
              <a:t>Protection</a:t>
            </a:r>
            <a:endParaRPr lang="de-DE" sz="1200" dirty="0"/>
          </a:p>
          <a:p>
            <a:endParaRPr lang="de-DE" sz="10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E06D87A-B888-D748-B72D-CE862BD9B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76" y="782262"/>
            <a:ext cx="760888" cy="115596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ED84D00C-4799-414D-AC57-19354D98C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565" y="1012362"/>
            <a:ext cx="1293035" cy="695764"/>
          </a:xfrm>
          <a:prstGeom prst="rect">
            <a:avLst/>
          </a:prstGeom>
        </p:spPr>
      </p:pic>
      <p:pic>
        <p:nvPicPr>
          <p:cNvPr id="25" name="Bild 8">
            <a:extLst>
              <a:ext uri="{FF2B5EF4-FFF2-40B4-BE49-F238E27FC236}">
                <a16:creationId xmlns:a16="http://schemas.microsoft.com/office/drawing/2014/main" id="{198ABA5B-F071-3741-A971-7AE2E7B63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76" y="2467208"/>
            <a:ext cx="1390723" cy="77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3A9FB2FD-F4DC-8D40-9D35-15264B9D4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2320" y="2445924"/>
            <a:ext cx="1433549" cy="80136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F6D64AF-FFB8-284B-B5C9-008C2A34A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303" y="2439774"/>
            <a:ext cx="807513" cy="80751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2E84FCBB-FC59-EC4A-B3D0-FC32555930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96" y="2467208"/>
            <a:ext cx="1095989" cy="774652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2CCCEF51-EED8-2743-B2F1-E26FCC8A2E52}"/>
              </a:ext>
            </a:extLst>
          </p:cNvPr>
          <p:cNvSpPr txBox="1"/>
          <p:nvPr/>
        </p:nvSpPr>
        <p:spPr>
          <a:xfrm>
            <a:off x="386287" y="4391438"/>
            <a:ext cx="422686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Partner Support </a:t>
            </a:r>
            <a:r>
              <a:rPr lang="de-DE" sz="1200" b="1" dirty="0" err="1"/>
              <a:t>by</a:t>
            </a:r>
            <a:r>
              <a:rPr lang="de-DE" sz="1200" b="1" dirty="0"/>
              <a:t> Center </a:t>
            </a:r>
            <a:r>
              <a:rPr lang="de-DE" sz="1200" b="1" dirty="0" err="1"/>
              <a:t>Facilities</a:t>
            </a:r>
            <a:r>
              <a:rPr lang="de-DE" sz="1200" b="1" dirty="0"/>
              <a:t> </a:t>
            </a:r>
            <a:r>
              <a:rPr lang="de-DE" sz="1200" b="1" dirty="0" err="1"/>
              <a:t>and</a:t>
            </a:r>
            <a:r>
              <a:rPr lang="de-DE" sz="1200" b="1" dirty="0"/>
              <a:t> Management</a:t>
            </a:r>
          </a:p>
          <a:p>
            <a:r>
              <a:rPr lang="de-DE" sz="1200" b="1" dirty="0"/>
              <a:t>(</a:t>
            </a:r>
            <a:r>
              <a:rPr lang="de-DE" sz="1200" b="1" dirty="0" err="1"/>
              <a:t>if</a:t>
            </a:r>
            <a:r>
              <a:rPr lang="de-DE" sz="1200" b="1" dirty="0"/>
              <a:t> </a:t>
            </a:r>
            <a:r>
              <a:rPr lang="de-DE" sz="1200" b="1" dirty="0" err="1"/>
              <a:t>required</a:t>
            </a:r>
            <a:r>
              <a:rPr lang="de-DE" sz="1200" b="1" dirty="0"/>
              <a:t>)</a:t>
            </a:r>
          </a:p>
          <a:p>
            <a:endParaRPr lang="de-DE" sz="1000" dirty="0"/>
          </a:p>
          <a:p>
            <a:r>
              <a:rPr lang="de-DE" sz="1200" dirty="0"/>
              <a:t>G-ELI		Facility Management - Instrumentation</a:t>
            </a:r>
          </a:p>
          <a:p>
            <a:r>
              <a:rPr lang="de-DE" sz="1200" dirty="0"/>
              <a:t>		</a:t>
            </a:r>
            <a:r>
              <a:rPr lang="de-DE" sz="1200" dirty="0" err="1"/>
              <a:t>Process</a:t>
            </a:r>
            <a:r>
              <a:rPr lang="de-DE" sz="1200" dirty="0"/>
              <a:t> Control</a:t>
            </a:r>
          </a:p>
          <a:p>
            <a:r>
              <a:rPr lang="de-DE" sz="1200" dirty="0"/>
              <a:t>ZEA-1		Central Institute </a:t>
            </a:r>
            <a:r>
              <a:rPr lang="de-DE" sz="1200" dirty="0" err="1"/>
              <a:t>for</a:t>
            </a:r>
            <a:r>
              <a:rPr lang="de-DE" sz="1200" dirty="0"/>
              <a:t> Engineering &amp; Technology</a:t>
            </a:r>
          </a:p>
          <a:p>
            <a:r>
              <a:rPr lang="de-DE" sz="1200" dirty="0" err="1"/>
              <a:t>External</a:t>
            </a:r>
            <a:r>
              <a:rPr lang="de-DE" sz="1200" dirty="0"/>
              <a:t> 	Technology Providers</a:t>
            </a:r>
          </a:p>
        </p:txBody>
      </p:sp>
      <p:pic>
        <p:nvPicPr>
          <p:cNvPr id="32" name="Grafik 2">
            <a:extLst>
              <a:ext uri="{FF2B5EF4-FFF2-40B4-BE49-F238E27FC236}">
                <a16:creationId xmlns:a16="http://schemas.microsoft.com/office/drawing/2014/main" id="{A0EF6A72-9993-7D4C-A67C-7A489C7671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r="22888"/>
          <a:stretch>
            <a:fillRect/>
          </a:stretch>
        </p:blipFill>
        <p:spPr bwMode="auto">
          <a:xfrm>
            <a:off x="6402926" y="4389665"/>
            <a:ext cx="1340772" cy="125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0BB4B551-125C-9F42-B8C7-7648884ABB62}"/>
              </a:ext>
            </a:extLst>
          </p:cNvPr>
          <p:cNvSpPr txBox="1"/>
          <p:nvPr/>
        </p:nvSpPr>
        <p:spPr>
          <a:xfrm>
            <a:off x="389714" y="1065486"/>
            <a:ext cx="257955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/>
              <a:t>ESS – MCA</a:t>
            </a:r>
          </a:p>
          <a:p>
            <a:r>
              <a:rPr lang="de-DE" sz="1200" dirty="0"/>
              <a:t>Motion Control &amp; Automation</a:t>
            </a:r>
          </a:p>
          <a:p>
            <a:endParaRPr lang="de-DE" sz="1200" dirty="0"/>
          </a:p>
          <a:p>
            <a:r>
              <a:rPr lang="de-DE" sz="1200" dirty="0"/>
              <a:t>Projekt Leadership &amp; Management</a:t>
            </a:r>
          </a:p>
          <a:p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956988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531" y="267822"/>
            <a:ext cx="8425562" cy="436406"/>
          </a:xfrm>
        </p:spPr>
        <p:txBody>
          <a:bodyPr/>
          <a:lstStyle/>
          <a:p>
            <a:r>
              <a:rPr lang="de-DE" sz="1800"/>
              <a:t>Workflow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Page </a:t>
            </a:r>
            <a:fld id="{A52F4D17-1AD6-42D9-B93A-EB002C62F438}" type="slidenum">
              <a:rPr lang="de-DE" smtClean="0"/>
              <a:pPr/>
              <a:t>6</a:t>
            </a:fld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3CBC4D21-D4F2-6242-A41B-4E2E659DF527}"/>
              </a:ext>
            </a:extLst>
          </p:cNvPr>
          <p:cNvGrpSpPr/>
          <p:nvPr/>
        </p:nvGrpSpPr>
        <p:grpSpPr>
          <a:xfrm>
            <a:off x="753280" y="168448"/>
            <a:ext cx="6247137" cy="6031795"/>
            <a:chOff x="1994103" y="344729"/>
            <a:chExt cx="5808552" cy="5608328"/>
          </a:xfrm>
        </p:grpSpPr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9B8912BE-0D00-7041-B413-37024AE17F52}"/>
                </a:ext>
              </a:extLst>
            </p:cNvPr>
            <p:cNvGrpSpPr/>
            <p:nvPr/>
          </p:nvGrpSpPr>
          <p:grpSpPr>
            <a:xfrm>
              <a:off x="1994103" y="344729"/>
              <a:ext cx="5721982" cy="5608328"/>
              <a:chOff x="1994103" y="344729"/>
              <a:chExt cx="5721982" cy="560832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9959BEE7-9DB6-0B44-8C71-6EC581182A38}"/>
                  </a:ext>
                </a:extLst>
              </p:cNvPr>
              <p:cNvSpPr/>
              <p:nvPr/>
            </p:nvSpPr>
            <p:spPr>
              <a:xfrm>
                <a:off x="4175961" y="344729"/>
                <a:ext cx="1330489" cy="13304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9247628A-9018-6A46-B800-5032D0A73C49}"/>
                  </a:ext>
                </a:extLst>
              </p:cNvPr>
              <p:cNvSpPr/>
              <p:nvPr/>
            </p:nvSpPr>
            <p:spPr>
              <a:xfrm>
                <a:off x="4056765" y="2435977"/>
                <a:ext cx="1502392" cy="1502392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err="1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F8E6701-A08B-944E-BB80-616C49B6000E}"/>
                  </a:ext>
                </a:extLst>
              </p:cNvPr>
              <p:cNvSpPr/>
              <p:nvPr/>
            </p:nvSpPr>
            <p:spPr>
              <a:xfrm>
                <a:off x="5913277" y="1189061"/>
                <a:ext cx="1330489" cy="13304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err="1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B1E9440-3470-5F43-9A6D-92A22754A503}"/>
                  </a:ext>
                </a:extLst>
              </p:cNvPr>
              <p:cNvSpPr/>
              <p:nvPr/>
            </p:nvSpPr>
            <p:spPr>
              <a:xfrm>
                <a:off x="6353117" y="3070195"/>
                <a:ext cx="1330489" cy="13304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err="1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EAF33ED-AF3E-1349-83E9-B3E29330BD2B}"/>
                  </a:ext>
                </a:extLst>
              </p:cNvPr>
              <p:cNvSpPr/>
              <p:nvPr/>
            </p:nvSpPr>
            <p:spPr>
              <a:xfrm>
                <a:off x="5137471" y="4570118"/>
                <a:ext cx="1330489" cy="13304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err="1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685BA37A-5BC0-1A48-9A1C-C64E55BD9A0C}"/>
                  </a:ext>
                </a:extLst>
              </p:cNvPr>
              <p:cNvSpPr/>
              <p:nvPr/>
            </p:nvSpPr>
            <p:spPr>
              <a:xfrm>
                <a:off x="3199277" y="4557816"/>
                <a:ext cx="1330489" cy="13304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err="1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2EFCCBE-13A8-D148-8C0E-1816213F9F76}"/>
                  </a:ext>
                </a:extLst>
              </p:cNvPr>
              <p:cNvSpPr/>
              <p:nvPr/>
            </p:nvSpPr>
            <p:spPr>
              <a:xfrm>
                <a:off x="2428537" y="1164075"/>
                <a:ext cx="1330489" cy="13304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err="1"/>
              </a:p>
            </p:txBody>
          </p:sp>
          <p:cxnSp>
            <p:nvCxnSpPr>
              <p:cNvPr id="41" name="Gekrümmte Verbindung 40">
                <a:extLst>
                  <a:ext uri="{FF2B5EF4-FFF2-40B4-BE49-F238E27FC236}">
                    <a16:creationId xmlns:a16="http://schemas.microsoft.com/office/drawing/2014/main" id="{B0AAB39D-1966-4A47-9DEA-F7926B52B19B}"/>
                  </a:ext>
                </a:extLst>
              </p:cNvPr>
              <p:cNvCxnSpPr>
                <a:cxnSpLocks/>
              </p:cNvCxnSpPr>
              <p:nvPr/>
            </p:nvCxnSpPr>
            <p:spPr>
              <a:xfrm rot="840000">
                <a:off x="5447648" y="1235269"/>
                <a:ext cx="612922" cy="198354"/>
              </a:xfrm>
              <a:prstGeom prst="curvedConnector2">
                <a:avLst/>
              </a:prstGeom>
              <a:ln w="952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krümmte Verbindung 45">
                <a:extLst>
                  <a:ext uri="{FF2B5EF4-FFF2-40B4-BE49-F238E27FC236}">
                    <a16:creationId xmlns:a16="http://schemas.microsoft.com/office/drawing/2014/main" id="{46ACE24A-5249-E141-9667-B44C842119D0}"/>
                  </a:ext>
                </a:extLst>
              </p:cNvPr>
              <p:cNvCxnSpPr>
                <a:cxnSpLocks/>
              </p:cNvCxnSpPr>
              <p:nvPr/>
            </p:nvCxnSpPr>
            <p:spPr>
              <a:xfrm rot="3960000">
                <a:off x="6626790" y="2657105"/>
                <a:ext cx="612922" cy="198354"/>
              </a:xfrm>
              <a:prstGeom prst="curvedConnector2">
                <a:avLst/>
              </a:prstGeom>
              <a:ln w="952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krümmte Verbindung 47">
                <a:extLst>
                  <a:ext uri="{FF2B5EF4-FFF2-40B4-BE49-F238E27FC236}">
                    <a16:creationId xmlns:a16="http://schemas.microsoft.com/office/drawing/2014/main" id="{FB26C181-4D00-B44B-B004-4AFD62DCE0EF}"/>
                  </a:ext>
                </a:extLst>
              </p:cNvPr>
              <p:cNvCxnSpPr>
                <a:cxnSpLocks/>
              </p:cNvCxnSpPr>
              <p:nvPr/>
            </p:nvCxnSpPr>
            <p:spPr>
              <a:xfrm rot="19380000">
                <a:off x="3610142" y="1209794"/>
                <a:ext cx="612922" cy="198354"/>
              </a:xfrm>
              <a:prstGeom prst="curvedConnector2">
                <a:avLst/>
              </a:prstGeom>
              <a:ln w="952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krümmte Verbindung 48">
                <a:extLst>
                  <a:ext uri="{FF2B5EF4-FFF2-40B4-BE49-F238E27FC236}">
                    <a16:creationId xmlns:a16="http://schemas.microsoft.com/office/drawing/2014/main" id="{7B6E5A70-9ED7-D344-8614-16B1843FB1FC}"/>
                  </a:ext>
                </a:extLst>
              </p:cNvPr>
              <p:cNvCxnSpPr>
                <a:cxnSpLocks/>
              </p:cNvCxnSpPr>
              <p:nvPr/>
            </p:nvCxnSpPr>
            <p:spPr>
              <a:xfrm rot="16080000">
                <a:off x="2479153" y="2656661"/>
                <a:ext cx="612922" cy="198354"/>
              </a:xfrm>
              <a:prstGeom prst="curvedConnector2">
                <a:avLst/>
              </a:prstGeom>
              <a:ln w="952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krümmte Verbindung 49">
                <a:extLst>
                  <a:ext uri="{FF2B5EF4-FFF2-40B4-BE49-F238E27FC236}">
                    <a16:creationId xmlns:a16="http://schemas.microsoft.com/office/drawing/2014/main" id="{02C0DC78-3AE7-6442-88F0-58B12EFA31DE}"/>
                  </a:ext>
                </a:extLst>
              </p:cNvPr>
              <p:cNvCxnSpPr>
                <a:cxnSpLocks/>
              </p:cNvCxnSpPr>
              <p:nvPr/>
            </p:nvCxnSpPr>
            <p:spPr>
              <a:xfrm rot="13260000">
                <a:off x="2877522" y="4446951"/>
                <a:ext cx="612922" cy="198354"/>
              </a:xfrm>
              <a:prstGeom prst="curvedConnector2">
                <a:avLst/>
              </a:prstGeom>
              <a:ln w="952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krümmte Verbindung 51">
                <a:extLst>
                  <a:ext uri="{FF2B5EF4-FFF2-40B4-BE49-F238E27FC236}">
                    <a16:creationId xmlns:a16="http://schemas.microsoft.com/office/drawing/2014/main" id="{62479BBF-6DA6-744E-9611-A01ED728F57A}"/>
                  </a:ext>
                </a:extLst>
              </p:cNvPr>
              <p:cNvCxnSpPr>
                <a:cxnSpLocks/>
              </p:cNvCxnSpPr>
              <p:nvPr/>
            </p:nvCxnSpPr>
            <p:spPr>
              <a:xfrm rot="6840000">
                <a:off x="6196287" y="4470941"/>
                <a:ext cx="612922" cy="198354"/>
              </a:xfrm>
              <a:prstGeom prst="curvedConnector2">
                <a:avLst/>
              </a:prstGeom>
              <a:ln w="952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Gekrümmte Verbindung 57">
                <a:extLst>
                  <a:ext uri="{FF2B5EF4-FFF2-40B4-BE49-F238E27FC236}">
                    <a16:creationId xmlns:a16="http://schemas.microsoft.com/office/drawing/2014/main" id="{80F73E4C-3880-C041-9BF3-FBE8AD931D6C}"/>
                  </a:ext>
                </a:extLst>
              </p:cNvPr>
              <p:cNvCxnSpPr>
                <a:cxnSpLocks/>
              </p:cNvCxnSpPr>
              <p:nvPr/>
            </p:nvCxnSpPr>
            <p:spPr>
              <a:xfrm rot="10080000">
                <a:off x="4523930" y="5267379"/>
                <a:ext cx="612922" cy="198354"/>
              </a:xfrm>
              <a:prstGeom prst="curvedConnector2">
                <a:avLst/>
              </a:prstGeom>
              <a:ln w="9525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5DCC110-199A-5E4E-8E4A-9ACA3010ABB0}"/>
                  </a:ext>
                </a:extLst>
              </p:cNvPr>
              <p:cNvSpPr/>
              <p:nvPr/>
            </p:nvSpPr>
            <p:spPr>
              <a:xfrm>
                <a:off x="6385596" y="3035674"/>
                <a:ext cx="1330489" cy="13304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err="1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59CBACF0-5906-B441-8E98-CF3C03C2FC24}"/>
                  </a:ext>
                </a:extLst>
              </p:cNvPr>
              <p:cNvSpPr/>
              <p:nvPr/>
            </p:nvSpPr>
            <p:spPr>
              <a:xfrm>
                <a:off x="5131016" y="4589484"/>
                <a:ext cx="1330489" cy="13304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err="1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7B5222A-2FB1-A041-A811-ACF0087EBCCB}"/>
                  </a:ext>
                </a:extLst>
              </p:cNvPr>
              <p:cNvSpPr/>
              <p:nvPr/>
            </p:nvSpPr>
            <p:spPr>
              <a:xfrm>
                <a:off x="3199277" y="4587888"/>
                <a:ext cx="1330489" cy="13304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err="1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93661EA-3CF5-8C47-8F8A-49B4C434526E}"/>
                  </a:ext>
                </a:extLst>
              </p:cNvPr>
              <p:cNvSpPr/>
              <p:nvPr/>
            </p:nvSpPr>
            <p:spPr>
              <a:xfrm>
                <a:off x="1994103" y="3056302"/>
                <a:ext cx="1330489" cy="13304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err="1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8047FB9-1C6D-7C4E-8FF9-96AFE0299A40}"/>
                  </a:ext>
                </a:extLst>
              </p:cNvPr>
              <p:cNvSpPr/>
              <p:nvPr/>
            </p:nvSpPr>
            <p:spPr>
              <a:xfrm>
                <a:off x="2444378" y="1187877"/>
                <a:ext cx="1330489" cy="13304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err="1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E92AF91-BF6A-3B40-AEA1-92CD5F9C4F35}"/>
                  </a:ext>
                </a:extLst>
              </p:cNvPr>
              <p:cNvSpPr/>
              <p:nvPr/>
            </p:nvSpPr>
            <p:spPr>
              <a:xfrm>
                <a:off x="5106857" y="4622568"/>
                <a:ext cx="1330489" cy="133048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5000"/>
                  </a:lnSpc>
                </a:pPr>
                <a:endParaRPr lang="de-DE" sz="2400" err="1"/>
              </a:p>
            </p:txBody>
          </p:sp>
        </p:grp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439389DA-6F46-2040-8C4D-A1579EAE0492}"/>
                </a:ext>
              </a:extLst>
            </p:cNvPr>
            <p:cNvSpPr txBox="1"/>
            <p:nvPr/>
          </p:nvSpPr>
          <p:spPr>
            <a:xfrm>
              <a:off x="4471819" y="711282"/>
              <a:ext cx="764905" cy="520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600" dirty="0">
                  <a:solidFill>
                    <a:schemeClr val="bg1"/>
                  </a:solidFill>
                </a:rPr>
                <a:t>Project</a:t>
              </a:r>
            </a:p>
            <a:p>
              <a:pPr algn="ctr">
                <a:lnSpc>
                  <a:spcPct val="95000"/>
                </a:lnSpc>
              </a:pPr>
              <a:r>
                <a:rPr lang="de-DE" sz="1600" dirty="0" err="1">
                  <a:solidFill>
                    <a:schemeClr val="bg1"/>
                  </a:solidFill>
                </a:rPr>
                <a:t>Idea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68" name="Textfeld 67">
              <a:extLst>
                <a:ext uri="{FF2B5EF4-FFF2-40B4-BE49-F238E27FC236}">
                  <a16:creationId xmlns:a16="http://schemas.microsoft.com/office/drawing/2014/main" id="{1CA1D149-076B-DF49-BE28-05B960F3B3BC}"/>
                </a:ext>
              </a:extLst>
            </p:cNvPr>
            <p:cNvSpPr txBox="1"/>
            <p:nvPr/>
          </p:nvSpPr>
          <p:spPr>
            <a:xfrm>
              <a:off x="6158354" y="1549581"/>
              <a:ext cx="847894" cy="520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600" dirty="0">
                  <a:solidFill>
                    <a:schemeClr val="bg1"/>
                  </a:solidFill>
                </a:rPr>
                <a:t>Kick-Off</a:t>
              </a:r>
            </a:p>
            <a:p>
              <a:pPr algn="ctr">
                <a:lnSpc>
                  <a:spcPct val="95000"/>
                </a:lnSpc>
              </a:pPr>
              <a:r>
                <a:rPr lang="de-DE" sz="1600" dirty="0">
                  <a:solidFill>
                    <a:schemeClr val="bg1"/>
                  </a:solidFill>
                </a:rPr>
                <a:t>Meeting</a:t>
              </a:r>
            </a:p>
          </p:txBody>
        </p:sp>
        <p:sp>
          <p:nvSpPr>
            <p:cNvPr id="69" name="Textfeld 68">
              <a:extLst>
                <a:ext uri="{FF2B5EF4-FFF2-40B4-BE49-F238E27FC236}">
                  <a16:creationId xmlns:a16="http://schemas.microsoft.com/office/drawing/2014/main" id="{95E025F4-5DDB-A841-A673-CE5D610E6ED1}"/>
                </a:ext>
              </a:extLst>
            </p:cNvPr>
            <p:cNvSpPr txBox="1"/>
            <p:nvPr/>
          </p:nvSpPr>
          <p:spPr>
            <a:xfrm>
              <a:off x="6373003" y="3413444"/>
              <a:ext cx="1429652" cy="738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600" dirty="0" err="1">
                  <a:solidFill>
                    <a:schemeClr val="bg1"/>
                  </a:solidFill>
                </a:rPr>
                <a:t>Procurement</a:t>
              </a:r>
              <a:r>
                <a:rPr lang="de-DE" sz="1600" dirty="0">
                  <a:solidFill>
                    <a:schemeClr val="bg1"/>
                  </a:solidFill>
                </a:rPr>
                <a:t> +</a:t>
              </a:r>
            </a:p>
            <a:p>
              <a:pPr algn="ctr">
                <a:lnSpc>
                  <a:spcPct val="95000"/>
                </a:lnSpc>
              </a:pPr>
              <a:r>
                <a:rPr lang="de-DE" sz="1600" dirty="0">
                  <a:solidFill>
                    <a:schemeClr val="bg1"/>
                  </a:solidFill>
                </a:rPr>
                <a:t>Critical Design</a:t>
              </a:r>
            </a:p>
            <a:p>
              <a:pPr algn="ctr">
                <a:lnSpc>
                  <a:spcPct val="95000"/>
                </a:lnSpc>
              </a:pPr>
              <a:r>
                <a:rPr lang="de-DE" sz="1600" dirty="0">
                  <a:solidFill>
                    <a:schemeClr val="bg1"/>
                  </a:solidFill>
                </a:rPr>
                <a:t>Review</a:t>
              </a:r>
            </a:p>
          </p:txBody>
        </p:sp>
        <p:sp>
          <p:nvSpPr>
            <p:cNvPr id="70" name="Textfeld 69">
              <a:extLst>
                <a:ext uri="{FF2B5EF4-FFF2-40B4-BE49-F238E27FC236}">
                  <a16:creationId xmlns:a16="http://schemas.microsoft.com/office/drawing/2014/main" id="{823F76DB-6608-1D48-B0C3-DBC52C953795}"/>
                </a:ext>
              </a:extLst>
            </p:cNvPr>
            <p:cNvSpPr txBox="1"/>
            <p:nvPr/>
          </p:nvSpPr>
          <p:spPr>
            <a:xfrm>
              <a:off x="5057623" y="5072922"/>
              <a:ext cx="1472876" cy="3033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600" dirty="0" err="1">
                  <a:solidFill>
                    <a:schemeClr val="bg1"/>
                  </a:solidFill>
                </a:rPr>
                <a:t>Commissioning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21A0851D-8508-8A4E-806E-A947C6EF2BEC}"/>
                </a:ext>
              </a:extLst>
            </p:cNvPr>
            <p:cNvSpPr txBox="1"/>
            <p:nvPr/>
          </p:nvSpPr>
          <p:spPr>
            <a:xfrm>
              <a:off x="3195154" y="4954942"/>
              <a:ext cx="1338734" cy="520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600" dirty="0">
                  <a:solidFill>
                    <a:schemeClr val="bg1"/>
                  </a:solidFill>
                </a:rPr>
                <a:t>Measurement</a:t>
              </a:r>
            </a:p>
            <a:p>
              <a:pPr algn="ctr">
                <a:lnSpc>
                  <a:spcPct val="95000"/>
                </a:lnSpc>
              </a:pPr>
              <a:r>
                <a:rPr lang="de-DE" sz="1600" dirty="0">
                  <a:solidFill>
                    <a:schemeClr val="bg1"/>
                  </a:solidFill>
                </a:rPr>
                <a:t>Review</a:t>
              </a: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D585BFCA-765A-044E-9BC8-8DE4CC4661FC}"/>
                </a:ext>
              </a:extLst>
            </p:cNvPr>
            <p:cNvSpPr txBox="1"/>
            <p:nvPr/>
          </p:nvSpPr>
          <p:spPr>
            <a:xfrm>
              <a:off x="2033553" y="3410128"/>
              <a:ext cx="1291039" cy="656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 dirty="0" err="1">
                  <a:solidFill>
                    <a:schemeClr val="bg1"/>
                  </a:solidFill>
                </a:rPr>
                <a:t>Documentation</a:t>
              </a:r>
              <a:endParaRPr lang="de-DE" sz="1400" dirty="0">
                <a:solidFill>
                  <a:schemeClr val="bg1"/>
                </a:solidFill>
              </a:endParaRPr>
            </a:p>
            <a:p>
              <a:pPr algn="ctr">
                <a:lnSpc>
                  <a:spcPct val="95000"/>
                </a:lnSpc>
              </a:pPr>
              <a:r>
                <a:rPr lang="de-DE" sz="1400" dirty="0">
                  <a:solidFill>
                    <a:schemeClr val="bg1"/>
                  </a:solidFill>
                </a:rPr>
                <a:t>Package +</a:t>
              </a:r>
            </a:p>
            <a:p>
              <a:pPr algn="ctr">
                <a:lnSpc>
                  <a:spcPct val="95000"/>
                </a:lnSpc>
              </a:pPr>
              <a:r>
                <a:rPr lang="de-DE" sz="1400" dirty="0" err="1">
                  <a:solidFill>
                    <a:schemeClr val="bg1"/>
                  </a:solidFill>
                </a:rPr>
                <a:t>Compendium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923B1EAE-73C6-4F4B-9B8C-85FE2DCD515A}"/>
                </a:ext>
              </a:extLst>
            </p:cNvPr>
            <p:cNvSpPr txBox="1"/>
            <p:nvPr/>
          </p:nvSpPr>
          <p:spPr>
            <a:xfrm>
              <a:off x="2433084" y="1446668"/>
              <a:ext cx="1366814" cy="656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400" dirty="0">
                  <a:solidFill>
                    <a:schemeClr val="bg1"/>
                  </a:solidFill>
                </a:rPr>
                <a:t>SAT</a:t>
              </a:r>
            </a:p>
            <a:p>
              <a:pPr algn="ctr">
                <a:lnSpc>
                  <a:spcPct val="95000"/>
                </a:lnSpc>
              </a:pPr>
              <a:r>
                <a:rPr lang="de-DE" sz="1400" dirty="0">
                  <a:solidFill>
                    <a:schemeClr val="bg1"/>
                  </a:solidFill>
                </a:rPr>
                <a:t>Site </a:t>
              </a:r>
              <a:r>
                <a:rPr lang="de-DE" sz="1400" dirty="0" err="1">
                  <a:solidFill>
                    <a:schemeClr val="bg1"/>
                  </a:solidFill>
                </a:rPr>
                <a:t>Acceptance</a:t>
              </a:r>
              <a:endParaRPr lang="de-DE" sz="1400" dirty="0">
                <a:solidFill>
                  <a:schemeClr val="bg1"/>
                </a:solidFill>
              </a:endParaRPr>
            </a:p>
            <a:p>
              <a:pPr algn="ctr">
                <a:lnSpc>
                  <a:spcPct val="95000"/>
                </a:lnSpc>
              </a:pPr>
              <a:r>
                <a:rPr lang="de-DE" sz="1400" dirty="0">
                  <a:solidFill>
                    <a:schemeClr val="bg1"/>
                  </a:solidFill>
                </a:rPr>
                <a:t>Test + Review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DA43A7A5-9F89-8344-9549-E26F3687105D}"/>
                </a:ext>
              </a:extLst>
            </p:cNvPr>
            <p:cNvSpPr txBox="1"/>
            <p:nvPr/>
          </p:nvSpPr>
          <p:spPr>
            <a:xfrm>
              <a:off x="4221040" y="2768663"/>
              <a:ext cx="1134243" cy="7383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5000"/>
                </a:lnSpc>
              </a:pPr>
              <a:r>
                <a:rPr lang="de-DE" sz="1600" dirty="0">
                  <a:solidFill>
                    <a:schemeClr val="bg1"/>
                  </a:solidFill>
                </a:rPr>
                <a:t>Linear </a:t>
              </a:r>
            </a:p>
            <a:p>
              <a:pPr algn="ctr">
                <a:lnSpc>
                  <a:spcPct val="95000"/>
                </a:lnSpc>
              </a:pPr>
              <a:r>
                <a:rPr lang="de-DE" sz="1600" dirty="0">
                  <a:solidFill>
                    <a:schemeClr val="bg1"/>
                  </a:solidFill>
                </a:rPr>
                <a:t>Motor</a:t>
              </a:r>
            </a:p>
            <a:p>
              <a:pPr algn="ctr">
                <a:lnSpc>
                  <a:spcPct val="95000"/>
                </a:lnSpc>
              </a:pPr>
              <a:r>
                <a:rPr lang="de-DE" sz="1600" dirty="0">
                  <a:solidFill>
                    <a:schemeClr val="bg1"/>
                  </a:solidFill>
                </a:rPr>
                <a:t>Technology</a:t>
              </a: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D8A7A22D-D662-B040-8748-8297BB8EF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59" y="168448"/>
            <a:ext cx="1604022" cy="167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4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66" y="464637"/>
            <a:ext cx="8425562" cy="753995"/>
          </a:xfrm>
        </p:spPr>
        <p:txBody>
          <a:bodyPr/>
          <a:lstStyle/>
          <a:p>
            <a:r>
              <a:rPr lang="de-DE" sz="1800" dirty="0" err="1"/>
              <a:t>From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first</a:t>
            </a:r>
            <a:r>
              <a:rPr lang="de-DE" sz="1800" dirty="0"/>
              <a:t> </a:t>
            </a:r>
            <a:r>
              <a:rPr lang="de-DE" sz="1800" dirty="0" err="1"/>
              <a:t>idea</a:t>
            </a:r>
            <a:r>
              <a:rPr lang="de-DE" sz="1800" dirty="0"/>
              <a:t> </a:t>
            </a:r>
            <a:br>
              <a:rPr lang="de-DE" sz="1800" dirty="0"/>
            </a:b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Project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1" name="Pfeil nach unten 10">
            <a:extLst>
              <a:ext uri="{FF2B5EF4-FFF2-40B4-BE49-F238E27FC236}">
                <a16:creationId xmlns:a16="http://schemas.microsoft.com/office/drawing/2014/main" id="{02C1C984-7E4F-7941-AADE-43D0421771A3}"/>
              </a:ext>
            </a:extLst>
          </p:cNvPr>
          <p:cNvSpPr/>
          <p:nvPr/>
        </p:nvSpPr>
        <p:spPr>
          <a:xfrm rot="2555967">
            <a:off x="5015224" y="1898569"/>
            <a:ext cx="158476" cy="1209296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err="1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5546E4D-0A95-AC4E-B36C-69DC38DDDE2E}"/>
              </a:ext>
            </a:extLst>
          </p:cNvPr>
          <p:cNvSpPr txBox="1"/>
          <p:nvPr/>
        </p:nvSpPr>
        <p:spPr>
          <a:xfrm>
            <a:off x="312166" y="1533721"/>
            <a:ext cx="375751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/>
              <a:t>Integration </a:t>
            </a:r>
            <a:r>
              <a:rPr lang="de-DE" sz="1200" dirty="0" err="1"/>
              <a:t>and</a:t>
            </a:r>
            <a:r>
              <a:rPr lang="de-DE" sz="1200" dirty="0"/>
              <a:t> Performance </a:t>
            </a:r>
            <a:r>
              <a:rPr lang="de-DE" sz="1200" dirty="0" err="1"/>
              <a:t>Testing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endParaRPr lang="de-DE" sz="1200" dirty="0"/>
          </a:p>
          <a:p>
            <a:pPr algn="l">
              <a:lnSpc>
                <a:spcPct val="95000"/>
              </a:lnSpc>
            </a:pPr>
            <a:r>
              <a:rPr lang="de-DE" sz="1200" dirty="0"/>
              <a:t>Linear </a:t>
            </a:r>
            <a:r>
              <a:rPr lang="de-DE" sz="1200" dirty="0" err="1"/>
              <a:t>Servo</a:t>
            </a:r>
            <a:r>
              <a:rPr lang="de-DE" sz="1200" dirty="0"/>
              <a:t> Motor Controller – </a:t>
            </a:r>
          </a:p>
          <a:p>
            <a:pPr algn="l">
              <a:lnSpc>
                <a:spcPct val="95000"/>
              </a:lnSpc>
            </a:pPr>
            <a:endParaRPr lang="de-DE" sz="1200" dirty="0"/>
          </a:p>
          <a:p>
            <a:pPr algn="l">
              <a:lnSpc>
                <a:spcPct val="95000"/>
              </a:lnSpc>
            </a:pPr>
            <a:r>
              <a:rPr lang="de-DE" sz="1200" dirty="0"/>
              <a:t>First </a:t>
            </a:r>
            <a:r>
              <a:rPr lang="de-DE" sz="1200" dirty="0" err="1"/>
              <a:t>idea</a:t>
            </a:r>
            <a:r>
              <a:rPr lang="de-DE" sz="1200" dirty="0"/>
              <a:t> 	... 	Lund April 2015</a:t>
            </a:r>
          </a:p>
          <a:p>
            <a:pPr algn="l">
              <a:lnSpc>
                <a:spcPct val="95000"/>
              </a:lnSpc>
            </a:pPr>
            <a:r>
              <a:rPr lang="de-DE" sz="1200" dirty="0"/>
              <a:t>Start </a:t>
            </a:r>
            <a:r>
              <a:rPr lang="de-DE" sz="1200" dirty="0" err="1"/>
              <a:t>project</a:t>
            </a:r>
            <a:r>
              <a:rPr lang="de-DE" sz="1200" dirty="0"/>
              <a:t> 	...	Jülich November 2017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0A425F0E-02B3-9A4F-A2C6-97D4435FB4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1413166"/>
              </p:ext>
            </p:extLst>
          </p:nvPr>
        </p:nvGraphicFramePr>
        <p:xfrm>
          <a:off x="5796136" y="464637"/>
          <a:ext cx="2429210" cy="3801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Dokument" r:id="rId3" imgW="6096000" imgH="9537700" progId="Word.Document.12">
                  <p:embed/>
                </p:oleObj>
              </mc:Choice>
              <mc:Fallback>
                <p:oleObj name="Dokument" r:id="rId3" imgW="6096000" imgH="9537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96136" y="464637"/>
                        <a:ext cx="2429210" cy="38012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E5B11B2-FB28-7540-8C29-6B76E18EC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21" y="3717032"/>
            <a:ext cx="1931611" cy="20658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C4EE33B-4CC0-804C-A721-0F7CC45A8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865" y="5472114"/>
            <a:ext cx="782692" cy="45396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1895696-9A54-2546-B404-CF950EC7464D}"/>
              </a:ext>
            </a:extLst>
          </p:cNvPr>
          <p:cNvSpPr txBox="1"/>
          <p:nvPr/>
        </p:nvSpPr>
        <p:spPr>
          <a:xfrm>
            <a:off x="629399" y="3284984"/>
            <a:ext cx="377539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GB" sz="1200" dirty="0"/>
              <a:t>Product-example: Linear motor Jenny Science Swiss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E07D9A4-F4E1-7644-879F-6BA7118C5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2444" y="3861047"/>
            <a:ext cx="2715535" cy="152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0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698024"/>
          </a:xfrm>
        </p:spPr>
        <p:txBody>
          <a:bodyPr/>
          <a:lstStyle/>
          <a:p>
            <a:r>
              <a:rPr lang="de-DE" sz="1800" dirty="0"/>
              <a:t>ESS - MCA</a:t>
            </a:r>
            <a:br>
              <a:rPr lang="de-DE" sz="1800" dirty="0"/>
            </a:br>
            <a:r>
              <a:rPr lang="de-DE" sz="1800" dirty="0"/>
              <a:t>Motion Control &amp; Automation</a:t>
            </a:r>
            <a:br>
              <a:rPr lang="de-DE" sz="1800" dirty="0"/>
            </a:br>
            <a:endParaRPr lang="de-DE" sz="18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CC45F7D-E3E4-4EF0-9BD2-EAD57B3FDC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663" y="1124744"/>
            <a:ext cx="6948641" cy="4968552"/>
          </a:xfrm>
        </p:spPr>
        <p:txBody>
          <a:bodyPr/>
          <a:lstStyle/>
          <a:p>
            <a:r>
              <a:rPr lang="de-DE" dirty="0" err="1"/>
              <a:t>Classical</a:t>
            </a:r>
            <a:r>
              <a:rPr lang="de-DE" dirty="0"/>
              <a:t> linear </a:t>
            </a:r>
            <a:r>
              <a:rPr lang="de-DE" dirty="0" err="1"/>
              <a:t>motor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  <a:p>
            <a:endParaRPr lang="de-DE" dirty="0"/>
          </a:p>
          <a:p>
            <a:r>
              <a:rPr lang="de-DE" dirty="0"/>
              <a:t>Basics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fundamentals</a:t>
            </a:r>
            <a:endParaRPr lang="de-DE" dirty="0"/>
          </a:p>
          <a:p>
            <a:r>
              <a:rPr lang="de-DE" dirty="0"/>
              <a:t>Technical </a:t>
            </a:r>
            <a:r>
              <a:rPr lang="de-DE" dirty="0" err="1"/>
              <a:t>standards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guidelines</a:t>
            </a:r>
            <a:endParaRPr lang="de-DE" dirty="0"/>
          </a:p>
          <a:p>
            <a:r>
              <a:rPr lang="de-DE" dirty="0" err="1"/>
              <a:t>Documentation</a:t>
            </a:r>
            <a:r>
              <a:rPr lang="de-DE" dirty="0"/>
              <a:t> </a:t>
            </a:r>
            <a:r>
              <a:rPr lang="de-DE" dirty="0" err="1"/>
              <a:t>templates</a:t>
            </a:r>
            <a:endParaRPr lang="de-DE" dirty="0"/>
          </a:p>
          <a:p>
            <a:r>
              <a:rPr lang="de-DE" dirty="0"/>
              <a:t>Engineering </a:t>
            </a:r>
            <a:r>
              <a:rPr lang="de-DE" dirty="0" err="1"/>
              <a:t>information</a:t>
            </a:r>
            <a:r>
              <a:rPr lang="de-DE" dirty="0"/>
              <a:t> </a:t>
            </a:r>
          </a:p>
          <a:p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control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plan</a:t>
            </a:r>
          </a:p>
          <a:p>
            <a:r>
              <a:rPr lang="de-DE" dirty="0"/>
              <a:t>Timeline</a:t>
            </a:r>
          </a:p>
          <a:p>
            <a:endParaRPr lang="de-DE" dirty="0"/>
          </a:p>
          <a:p>
            <a:r>
              <a:rPr lang="de-DE" dirty="0" err="1"/>
              <a:t>Requirements</a:t>
            </a:r>
            <a:r>
              <a:rPr lang="de-DE" dirty="0"/>
              <a:t> ESS:</a:t>
            </a:r>
          </a:p>
          <a:p>
            <a:r>
              <a:rPr lang="de-DE" dirty="0" err="1"/>
              <a:t>Beckhoff</a:t>
            </a:r>
            <a:r>
              <a:rPr lang="de-DE" dirty="0"/>
              <a:t> Control &amp; Drive System</a:t>
            </a:r>
          </a:p>
          <a:p>
            <a:r>
              <a:rPr lang="de-DE" dirty="0"/>
              <a:t>Different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loads</a:t>
            </a:r>
            <a:endParaRPr lang="de-DE" dirty="0"/>
          </a:p>
          <a:p>
            <a:r>
              <a:rPr lang="de-DE" dirty="0"/>
              <a:t>Different </a:t>
            </a:r>
            <a:r>
              <a:rPr lang="de-DE" dirty="0" err="1"/>
              <a:t>travel</a:t>
            </a:r>
            <a:r>
              <a:rPr lang="de-DE" dirty="0"/>
              <a:t> </a:t>
            </a:r>
            <a:r>
              <a:rPr lang="de-DE" dirty="0" err="1"/>
              <a:t>distances</a:t>
            </a:r>
            <a:endParaRPr lang="de-DE" dirty="0"/>
          </a:p>
          <a:p>
            <a:r>
              <a:rPr lang="de-DE" dirty="0"/>
              <a:t>Speed </a:t>
            </a:r>
            <a:r>
              <a:rPr lang="de-DE" dirty="0" err="1"/>
              <a:t>tests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behavior</a:t>
            </a:r>
            <a:endParaRPr lang="de-DE" dirty="0"/>
          </a:p>
          <a:p>
            <a:r>
              <a:rPr lang="de-DE" dirty="0"/>
              <a:t>Fields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usability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neutron</a:t>
            </a:r>
            <a:r>
              <a:rPr lang="de-DE" dirty="0"/>
              <a:t> </a:t>
            </a:r>
            <a:r>
              <a:rPr lang="de-DE" dirty="0" err="1"/>
              <a:t>instruments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AB7515-180E-B949-B9F7-AEBFC90B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699" y="344006"/>
            <a:ext cx="1963526" cy="10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35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24128"/>
            <a:ext cx="8425562" cy="399027"/>
          </a:xfrm>
        </p:spPr>
        <p:txBody>
          <a:bodyPr/>
          <a:lstStyle/>
          <a:p>
            <a:r>
              <a:rPr lang="de-DE" sz="1800" dirty="0"/>
              <a:t>Control-system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48062E-40BD-4D79-AEB4-31DC5F0FB0E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/>
              <a:t>June 14th,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C06D27-4937-4A4B-B646-191175228F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/>
              <a:t>Page </a:t>
            </a:r>
            <a:fld id="{A52F4D17-1AD6-42D9-B93A-EB002C62F438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B1B86D5-F4D7-3F46-9C68-DBCC3D2BC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72" y="2009931"/>
            <a:ext cx="2925340" cy="199137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D24519-D29D-B94D-97F4-6AAC1AB40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165" y="3216829"/>
            <a:ext cx="2457754" cy="12630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D570DD9-0074-734F-9792-6F77B5C4C1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092" y="4103166"/>
            <a:ext cx="3200548" cy="1248512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63589A40-D81A-7743-9F06-500884A32BBA}"/>
              </a:ext>
            </a:extLst>
          </p:cNvPr>
          <p:cNvSpPr/>
          <p:nvPr/>
        </p:nvSpPr>
        <p:spPr>
          <a:xfrm>
            <a:off x="251520" y="823019"/>
            <a:ext cx="8687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latin typeface="+mj-lt"/>
              </a:rPr>
              <a:t>The simple, hand-</a:t>
            </a:r>
            <a:r>
              <a:rPr lang="de-DE" sz="1200" dirty="0" err="1">
                <a:latin typeface="+mj-lt"/>
              </a:rPr>
              <a:t>adjustable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devices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of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the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first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hour</a:t>
            </a:r>
            <a:r>
              <a:rPr lang="de-DE" sz="1200" dirty="0">
                <a:latin typeface="+mj-lt"/>
              </a:rPr>
              <a:t> in </a:t>
            </a:r>
            <a:r>
              <a:rPr lang="de-DE" sz="1200" dirty="0" err="1">
                <a:latin typeface="+mj-lt"/>
              </a:rPr>
              <a:t>the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fifties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have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evolved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into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fully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automatic</a:t>
            </a:r>
            <a:r>
              <a:rPr lang="de-DE" sz="1200" dirty="0">
                <a:latin typeface="+mj-lt"/>
              </a:rPr>
              <a:t>, computer-</a:t>
            </a:r>
            <a:r>
              <a:rPr lang="de-DE" sz="1200" dirty="0" err="1">
                <a:latin typeface="+mj-lt"/>
              </a:rPr>
              <a:t>driven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instruments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with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error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analysis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today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supported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by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PLC‘s</a:t>
            </a:r>
            <a:r>
              <a:rPr lang="de-DE" sz="1200" dirty="0">
                <a:latin typeface="+mj-lt"/>
              </a:rPr>
              <a:t> in </a:t>
            </a:r>
            <a:r>
              <a:rPr lang="de-DE" sz="1200" dirty="0" err="1">
                <a:latin typeface="+mj-lt"/>
              </a:rPr>
              <a:t>the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field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level</a:t>
            </a:r>
            <a:r>
              <a:rPr lang="de-DE" sz="1200" dirty="0">
                <a:latin typeface="+mj-lt"/>
              </a:rPr>
              <a:t>.</a:t>
            </a:r>
          </a:p>
          <a:p>
            <a:endParaRPr lang="de-DE" sz="1200" dirty="0">
              <a:latin typeface="+mj-lt"/>
            </a:endParaRPr>
          </a:p>
          <a:p>
            <a:r>
              <a:rPr lang="de-DE" sz="1200" dirty="0">
                <a:latin typeface="+mj-lt"/>
              </a:rPr>
              <a:t>PLC-Standard EN 61131-3  -&gt;  </a:t>
            </a:r>
            <a:r>
              <a:rPr lang="de-DE" sz="1200" dirty="0" err="1">
                <a:latin typeface="+mj-lt"/>
              </a:rPr>
              <a:t>TwinCat</a:t>
            </a:r>
            <a:r>
              <a:rPr lang="de-DE" sz="1200" dirty="0">
                <a:latin typeface="+mj-lt"/>
              </a:rPr>
              <a:t> 3 </a:t>
            </a:r>
            <a:r>
              <a:rPr lang="de-DE" sz="1200" dirty="0" err="1">
                <a:latin typeface="+mj-lt"/>
              </a:rPr>
              <a:t>Beckhoff</a:t>
            </a:r>
            <a:endParaRPr lang="de-DE" sz="1200" dirty="0">
              <a:latin typeface="+mj-lt"/>
            </a:endParaRPr>
          </a:p>
          <a:p>
            <a:r>
              <a:rPr lang="de-DE" sz="1200" dirty="0" err="1">
                <a:latin typeface="+mj-lt"/>
              </a:rPr>
              <a:t>PLCopen</a:t>
            </a:r>
            <a:r>
              <a:rPr lang="de-DE" sz="1200" dirty="0">
                <a:latin typeface="+mj-lt"/>
              </a:rPr>
              <a:t>, uniform PLC- </a:t>
            </a:r>
            <a:r>
              <a:rPr lang="de-DE" sz="1200" dirty="0" err="1">
                <a:latin typeface="+mj-lt"/>
              </a:rPr>
              <a:t>platform</a:t>
            </a:r>
            <a:r>
              <a:rPr lang="de-DE" sz="1200" dirty="0">
                <a:latin typeface="+mj-lt"/>
              </a:rPr>
              <a:t>  </a:t>
            </a:r>
            <a:r>
              <a:rPr lang="de-DE" sz="1200" dirty="0" err="1">
                <a:latin typeface="+mj-lt"/>
              </a:rPr>
              <a:t>of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several</a:t>
            </a:r>
            <a:r>
              <a:rPr lang="de-DE" sz="1200" dirty="0">
                <a:latin typeface="+mj-lt"/>
              </a:rPr>
              <a:t> </a:t>
            </a:r>
            <a:r>
              <a:rPr lang="de-DE" sz="1200" dirty="0" err="1">
                <a:latin typeface="+mj-lt"/>
              </a:rPr>
              <a:t>companies</a:t>
            </a:r>
            <a:endParaRPr lang="de-DE" sz="1200" dirty="0">
              <a:latin typeface="+mj-lt"/>
            </a:endParaRPr>
          </a:p>
          <a:p>
            <a:endParaRPr lang="de-DE" sz="1200" dirty="0">
              <a:latin typeface="+mj-lt"/>
            </a:endParaRP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B8E4AD9-0EE8-8245-903B-DA8E15F8D450}"/>
              </a:ext>
            </a:extLst>
          </p:cNvPr>
          <p:cNvSpPr txBox="1"/>
          <p:nvPr/>
        </p:nvSpPr>
        <p:spPr>
          <a:xfrm>
            <a:off x="5257900" y="5444315"/>
            <a:ext cx="294093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/>
              <a:t>Beckhoff</a:t>
            </a:r>
            <a:r>
              <a:rPr lang="de-DE" sz="1200" dirty="0"/>
              <a:t> </a:t>
            </a:r>
            <a:r>
              <a:rPr lang="de-DE" sz="1200" dirty="0" err="1"/>
              <a:t>EtherCAT</a:t>
            </a:r>
            <a:r>
              <a:rPr lang="de-DE" sz="1200" dirty="0"/>
              <a:t> </a:t>
            </a:r>
            <a:r>
              <a:rPr lang="de-DE" sz="1200" dirty="0" err="1"/>
              <a:t>fieldbus-components</a:t>
            </a:r>
            <a:endParaRPr lang="de-DE" sz="1200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8A84880-186E-834C-A6A0-F0F367C6CE3D}"/>
              </a:ext>
            </a:extLst>
          </p:cNvPr>
          <p:cNvSpPr txBox="1"/>
          <p:nvPr/>
        </p:nvSpPr>
        <p:spPr>
          <a:xfrm>
            <a:off x="2506607" y="2937590"/>
            <a:ext cx="2188869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dirty="0" err="1"/>
              <a:t>Beckhoff</a:t>
            </a:r>
            <a:r>
              <a:rPr lang="de-DE" sz="1200" dirty="0"/>
              <a:t> IPC-Control-System</a:t>
            </a:r>
          </a:p>
        </p:txBody>
      </p:sp>
    </p:spTree>
    <p:extLst>
      <p:ext uri="{BB962C8B-B14F-4D97-AF65-F5344CB8AC3E}">
        <p14:creationId xmlns:p14="http://schemas.microsoft.com/office/powerpoint/2010/main" val="1110229930"/>
      </p:ext>
    </p:extLst>
  </p:cSld>
  <p:clrMapOvr>
    <a:masterClrMapping/>
  </p:clrMapOvr>
</p:sld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4x3.potx" id="{E196826F-6C0F-445C-BD8C-22FE7C2F280E}" vid="{14111AE6-F94B-48C2-BAEC-A344D78BDC25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Jülich</Template>
  <TotalTime>0</TotalTime>
  <Words>989</Words>
  <Application>Microsoft Macintosh PowerPoint</Application>
  <PresentationFormat>Bildschirmpräsentation (4:3)</PresentationFormat>
  <Paragraphs>514</Paragraphs>
  <Slides>19</Slides>
  <Notes>3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ＭＳ Ｐゴシック</vt:lpstr>
      <vt:lpstr>Arial</vt:lpstr>
      <vt:lpstr>Calibri</vt:lpstr>
      <vt:lpstr>Jülich</vt:lpstr>
      <vt:lpstr>Dokument</vt:lpstr>
      <vt:lpstr>LINEAR Motion Technology</vt:lpstr>
      <vt:lpstr>Linear motion Technology</vt:lpstr>
      <vt:lpstr>Overview</vt:lpstr>
      <vt:lpstr>technical competences</vt:lpstr>
      <vt:lpstr>Project Support</vt:lpstr>
      <vt:lpstr>Workflow</vt:lpstr>
      <vt:lpstr>From the first idea  to the Project</vt:lpstr>
      <vt:lpstr>ESS - MCA Motion Control &amp; Automation </vt:lpstr>
      <vt:lpstr>Control-system</vt:lpstr>
      <vt:lpstr>PowerPoint-Präsentation</vt:lpstr>
      <vt:lpstr>Feedback systems</vt:lpstr>
      <vt:lpstr>Workbench</vt:lpstr>
      <vt:lpstr>Linear Motor technology </vt:lpstr>
      <vt:lpstr>Linear Motor technology </vt:lpstr>
      <vt:lpstr>Additional feedbacksystems </vt:lpstr>
      <vt:lpstr>Additional feedbacksystems </vt:lpstr>
      <vt:lpstr>Additional feedbacksystems </vt:lpstr>
      <vt:lpstr>MCA – ESS Motion Control &amp; Automation </vt:lpstr>
      <vt:lpstr>end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der präsentation</dc:title>
  <dc:creator>Microsoft Office-Benutzer</dc:creator>
  <cp:lastModifiedBy>Microsoft Office-Benutzer</cp:lastModifiedBy>
  <cp:revision>400</cp:revision>
  <dcterms:created xsi:type="dcterms:W3CDTF">2018-04-13T05:43:34Z</dcterms:created>
  <dcterms:modified xsi:type="dcterms:W3CDTF">2018-06-12T13:28:23Z</dcterms:modified>
</cp:coreProperties>
</file>