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3" r:id="rId2"/>
    <p:sldId id="266" r:id="rId3"/>
    <p:sldId id="271" r:id="rId4"/>
    <p:sldId id="283" r:id="rId5"/>
    <p:sldId id="274" r:id="rId6"/>
    <p:sldId id="286" r:id="rId7"/>
    <p:sldId id="287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4" r:id="rId17"/>
    <p:sldId id="288" r:id="rId18"/>
    <p:sldId id="289" r:id="rId19"/>
  </p:sldIdLst>
  <p:sldSz cx="96996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24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2" autoAdjust="0"/>
    <p:restoredTop sz="95361" autoAdjust="0"/>
  </p:normalViewPr>
  <p:slideViewPr>
    <p:cSldViewPr showGuides="1">
      <p:cViewPr varScale="1">
        <p:scale>
          <a:sx n="90" d="100"/>
          <a:sy n="90" d="100"/>
        </p:scale>
        <p:origin x="1424" y="200"/>
      </p:cViewPr>
      <p:guideLst>
        <p:guide orient="horz" pos="1026"/>
        <p:guide pos="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21" d="100"/>
          <a:sy n="121" d="100"/>
        </p:scale>
        <p:origin x="4938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12.06.18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12.06.18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>
            <a:extLst>
              <a:ext uri="{FF2B5EF4-FFF2-40B4-BE49-F238E27FC236}">
                <a16:creationId xmlns:a16="http://schemas.microsoft.com/office/drawing/2014/main" id="{F3CF38A4-D28B-43D5-A1FC-5FAA7F0F010E}"/>
              </a:ext>
            </a:extLst>
          </p:cNvPr>
          <p:cNvSpPr/>
          <p:nvPr userDrawn="1"/>
        </p:nvSpPr>
        <p:spPr>
          <a:xfrm>
            <a:off x="0" y="380576"/>
            <a:ext cx="9699625" cy="5028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9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9613" y="537344"/>
            <a:ext cx="8280400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9613" y="2444192"/>
            <a:ext cx="8280400" cy="516756"/>
          </a:xfrm>
        </p:spPr>
        <p:txBody>
          <a:bodyPr/>
          <a:lstStyle>
            <a:lvl1pPr marL="0" indent="0" algn="l">
              <a:buNone/>
              <a:defRPr sz="1600" cap="all" spc="64" baseline="0">
                <a:solidFill>
                  <a:schemeClr val="bg1"/>
                </a:solidFill>
              </a:defRPr>
            </a:lvl1pPr>
            <a:lvl2pPr marL="484998" indent="0" algn="ctr">
              <a:buNone/>
              <a:defRPr sz="2122"/>
            </a:lvl2pPr>
            <a:lvl3pPr marL="969996" indent="0" algn="ctr">
              <a:buNone/>
              <a:defRPr sz="1909"/>
            </a:lvl3pPr>
            <a:lvl4pPr marL="1454993" indent="0" algn="ctr">
              <a:buNone/>
              <a:defRPr sz="1697"/>
            </a:lvl4pPr>
            <a:lvl5pPr marL="1939991" indent="0" algn="ctr">
              <a:buNone/>
              <a:defRPr sz="1697"/>
            </a:lvl5pPr>
            <a:lvl6pPr marL="2424989" indent="0" algn="ctr">
              <a:buNone/>
              <a:defRPr sz="1697"/>
            </a:lvl6pPr>
            <a:lvl7pPr marL="2909987" indent="0" algn="ctr">
              <a:buNone/>
              <a:defRPr sz="1697"/>
            </a:lvl7pPr>
            <a:lvl8pPr marL="3394984" indent="0" algn="ctr">
              <a:buNone/>
              <a:defRPr sz="1697"/>
            </a:lvl8pPr>
            <a:lvl9pPr marL="3879982" indent="0" algn="ctr">
              <a:buNone/>
              <a:defRPr sz="1697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9613" y="1088740"/>
            <a:ext cx="8280400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DC15E2CB-FE35-41B2-9C4C-4679F54755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316" y="6424763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lnSpc>
                <a:spcPct val="114000"/>
              </a:lnSpc>
              <a:buNone/>
            </a:pPr>
            <a:r>
              <a:rPr lang="en-US" noProof="0"/>
              <a:t> 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565A0BB-1B9B-4A18-B004-78CA53FC03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100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47" userDrawn="1">
          <p15:clr>
            <a:srgbClr val="FBAE40"/>
          </p15:clr>
        </p15:guide>
        <p15:guide id="2" pos="566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80576"/>
            <a:ext cx="9699625" cy="5028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9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9614" y="537344"/>
            <a:ext cx="8280398" cy="623404"/>
          </a:xfrm>
        </p:spPr>
        <p:txBody>
          <a:bodyPr anchor="t"/>
          <a:lstStyle>
            <a:lvl1pPr algn="l">
              <a:lnSpc>
                <a:spcPct val="114000"/>
              </a:lnSpc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9614" y="2660216"/>
            <a:ext cx="8280397" cy="516756"/>
          </a:xfrm>
        </p:spPr>
        <p:txBody>
          <a:bodyPr/>
          <a:lstStyle>
            <a:lvl1pPr marL="0" indent="0" algn="l">
              <a:buNone/>
              <a:defRPr sz="1600" cap="all" spc="64" baseline="0">
                <a:solidFill>
                  <a:schemeClr val="bg1"/>
                </a:solidFill>
              </a:defRPr>
            </a:lvl1pPr>
            <a:lvl2pPr marL="484998" indent="0" algn="ctr">
              <a:buNone/>
              <a:defRPr sz="2122"/>
            </a:lvl2pPr>
            <a:lvl3pPr marL="969996" indent="0" algn="ctr">
              <a:buNone/>
              <a:defRPr sz="1909"/>
            </a:lvl3pPr>
            <a:lvl4pPr marL="1454993" indent="0" algn="ctr">
              <a:buNone/>
              <a:defRPr sz="1697"/>
            </a:lvl4pPr>
            <a:lvl5pPr marL="1939991" indent="0" algn="ctr">
              <a:buNone/>
              <a:defRPr sz="1697"/>
            </a:lvl5pPr>
            <a:lvl6pPr marL="2424989" indent="0" algn="ctr">
              <a:buNone/>
              <a:defRPr sz="1697"/>
            </a:lvl6pPr>
            <a:lvl7pPr marL="2909987" indent="0" algn="ctr">
              <a:buNone/>
              <a:defRPr sz="1697"/>
            </a:lvl7pPr>
            <a:lvl8pPr marL="3394984" indent="0" algn="ctr">
              <a:buNone/>
              <a:defRPr sz="1697"/>
            </a:lvl8pPr>
            <a:lvl9pPr marL="3879982" indent="0" algn="ctr">
              <a:buNone/>
              <a:defRPr sz="1697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9614" y="1160748"/>
            <a:ext cx="8288458" cy="136180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F8EE7F0-8372-4AD2-9D64-4F3514C26B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316" y="6424762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lnSpc>
                <a:spcPct val="114000"/>
              </a:lnSpc>
              <a:buNone/>
            </a:pPr>
            <a:r>
              <a:rPr lang="en-US" noProof="0"/>
              <a:t> 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87CC5494-E51D-4809-993C-76CA7BF2B3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100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043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47" userDrawn="1">
          <p15:clr>
            <a:srgbClr val="FBAE40"/>
          </p15:clr>
        </p15:guide>
        <p15:guide id="2" pos="5663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5762" y="380577"/>
            <a:ext cx="8928101" cy="304842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97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9699625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9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9613" y="3633688"/>
            <a:ext cx="8280400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9613" y="4970822"/>
            <a:ext cx="8280400" cy="360000"/>
          </a:xfrm>
        </p:spPr>
        <p:txBody>
          <a:bodyPr/>
          <a:lstStyle>
            <a:lvl1pPr marL="0" indent="0" algn="l">
              <a:buNone/>
              <a:defRPr sz="1600" cap="all" spc="64" baseline="0">
                <a:solidFill>
                  <a:schemeClr val="bg1"/>
                </a:solidFill>
              </a:defRPr>
            </a:lvl1pPr>
            <a:lvl2pPr marL="484998" indent="0" algn="ctr">
              <a:buNone/>
              <a:defRPr sz="2122"/>
            </a:lvl2pPr>
            <a:lvl3pPr marL="969996" indent="0" algn="ctr">
              <a:buNone/>
              <a:defRPr sz="1909"/>
            </a:lvl3pPr>
            <a:lvl4pPr marL="1454993" indent="0" algn="ctr">
              <a:buNone/>
              <a:defRPr sz="1697"/>
            </a:lvl4pPr>
            <a:lvl5pPr marL="1939991" indent="0" algn="ctr">
              <a:buNone/>
              <a:defRPr sz="1697"/>
            </a:lvl5pPr>
            <a:lvl6pPr marL="2424989" indent="0" algn="ctr">
              <a:buNone/>
              <a:defRPr sz="1697"/>
            </a:lvl6pPr>
            <a:lvl7pPr marL="2909987" indent="0" algn="ctr">
              <a:buNone/>
              <a:defRPr sz="1697"/>
            </a:lvl7pPr>
            <a:lvl8pPr marL="3394984" indent="0" algn="ctr">
              <a:buNone/>
              <a:defRPr sz="1697"/>
            </a:lvl8pPr>
            <a:lvl9pPr marL="3879982" indent="0" algn="ctr">
              <a:buNone/>
              <a:defRPr sz="1697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9613" y="4185084"/>
            <a:ext cx="8280400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D9A45DC4-1F08-4D94-9B1D-CF530DF4BB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316" y="6424763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lnSpc>
                <a:spcPct val="114000"/>
              </a:lnSpc>
              <a:buNone/>
            </a:pPr>
            <a:r>
              <a:rPr lang="en-US" noProof="0"/>
              <a:t> 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845A92B-6A58-4B58-8D32-6AA7E1BF8D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100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942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47" userDrawn="1">
          <p15:clr>
            <a:srgbClr val="FBAE40"/>
          </p15:clr>
        </p15:guide>
        <p15:guide id="2" pos="566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9699625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9" noProof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5762" y="380577"/>
            <a:ext cx="8933287" cy="304842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97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9613" y="3633688"/>
            <a:ext cx="8280400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9613" y="4911514"/>
            <a:ext cx="8280400" cy="360000"/>
          </a:xfrm>
        </p:spPr>
        <p:txBody>
          <a:bodyPr/>
          <a:lstStyle>
            <a:lvl1pPr marL="0" indent="0" algn="l">
              <a:buNone/>
              <a:defRPr sz="1600" cap="all" spc="64" baseline="0">
                <a:solidFill>
                  <a:schemeClr val="bg1"/>
                </a:solidFill>
              </a:defRPr>
            </a:lvl1pPr>
            <a:lvl2pPr marL="484998" indent="0" algn="ctr">
              <a:buNone/>
              <a:defRPr sz="2122"/>
            </a:lvl2pPr>
            <a:lvl3pPr marL="969996" indent="0" algn="ctr">
              <a:buNone/>
              <a:defRPr sz="1909"/>
            </a:lvl3pPr>
            <a:lvl4pPr marL="1454993" indent="0" algn="ctr">
              <a:buNone/>
              <a:defRPr sz="1697"/>
            </a:lvl4pPr>
            <a:lvl5pPr marL="1939991" indent="0" algn="ctr">
              <a:buNone/>
              <a:defRPr sz="1697"/>
            </a:lvl5pPr>
            <a:lvl6pPr marL="2424989" indent="0" algn="ctr">
              <a:buNone/>
              <a:defRPr sz="1697"/>
            </a:lvl6pPr>
            <a:lvl7pPr marL="2909987" indent="0" algn="ctr">
              <a:buNone/>
              <a:defRPr sz="1697"/>
            </a:lvl7pPr>
            <a:lvl8pPr marL="3394984" indent="0" algn="ctr">
              <a:buNone/>
              <a:defRPr sz="1697"/>
            </a:lvl8pPr>
            <a:lvl9pPr marL="3879982" indent="0" algn="ctr">
              <a:buNone/>
              <a:defRPr sz="1697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9612" y="4250010"/>
            <a:ext cx="8280401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2"/>
                </a:solidFill>
              </a:defRPr>
            </a:lvl1pPr>
          </a:lstStyle>
          <a:p>
            <a:pPr marL="242499" lvl="0" indent="-242499">
              <a:lnSpc>
                <a:spcPct val="100000"/>
              </a:lnSpc>
              <a:spcBef>
                <a:spcPts val="0"/>
              </a:spcBef>
            </a:pPr>
            <a:r>
              <a:rPr lang="en-US" noProof="0" dirty="0"/>
              <a:t>Subline</a:t>
            </a: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6C0541F1-A415-46B8-A4AB-03EBF2975C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316" y="6424763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lnSpc>
                <a:spcPct val="114000"/>
              </a:lnSpc>
              <a:buNone/>
            </a:pPr>
            <a:r>
              <a:rPr lang="en-US" noProof="0"/>
              <a:t> 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C6F9009-BFBA-4A8D-B957-C5F6DC7CC6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100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359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47" userDrawn="1">
          <p15:clr>
            <a:srgbClr val="FBAE40"/>
          </p15:clr>
        </p15:guide>
        <p15:guide id="2" pos="566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657B79E-8199-4451-A0F9-E82023AB3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5763" y="938786"/>
            <a:ext cx="892809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EBA124-A0DC-4E1E-AECB-687B40AD1D0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576" y="1578310"/>
            <a:ext cx="8938474" cy="4190666"/>
          </a:xfrm>
        </p:spPr>
        <p:txBody>
          <a:bodyPr/>
          <a:lstStyle>
            <a:lvl1pPr marL="188610" indent="-188610">
              <a:defRPr sz="1800"/>
            </a:lvl1pPr>
            <a:lvl2pPr marL="383957" indent="-195346">
              <a:defRPr sz="1800"/>
            </a:lvl2pPr>
            <a:lvl3pPr marL="572567" indent="-188610">
              <a:defRPr sz="1800"/>
            </a:lvl3pPr>
            <a:lvl4pPr marL="761177" indent="-188610">
              <a:defRPr sz="1800"/>
            </a:lvl4pPr>
            <a:lvl5pPr marL="949787" indent="-188610">
              <a:defRPr sz="1800"/>
            </a:lvl5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86E38AD-6ACC-4BA6-A4EE-B3E932DD22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5763" y="938786"/>
            <a:ext cx="8938474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52BAD5-AAEF-40FC-9A03-7827D1EC12E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392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83517E-5B20-4272-8660-1A906CDE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8A00DEAD-5DE0-4EC4-9106-51A82A9A0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8034" y="1628775"/>
            <a:ext cx="4164440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97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390F4-CC78-4ED1-8D50-5D59AE8D0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8033" y="4900254"/>
            <a:ext cx="4164441" cy="868722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23A5E56D-954A-4968-9BC8-DFAC877CAA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52723" y="1628775"/>
            <a:ext cx="4148868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97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1C326D2C-F758-4203-BE3D-8CDB8EB30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52723" y="4900254"/>
            <a:ext cx="4161140" cy="868722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4DDBDFEF-0700-4FD7-BDE1-FAD27F1C03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5763" y="938786"/>
            <a:ext cx="8928100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51232D4-27D5-49C0-8F46-0082C5EC53E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0165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83517E-5B20-4272-8660-1A906CDE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69A04336-9297-4D3E-8FB4-C1D6EA074C7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5763" y="938786"/>
            <a:ext cx="8928100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73B9118-F4E0-4996-98DC-CC675339FC2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1187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9D9CA0-0D3A-430F-A273-E4F9DC8D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69B386CA-3188-4CA4-AC68-DD89DC8814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‹Nr.›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631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6AEA48E8-FFB8-4B90-B3A5-4AF1F45E8727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16" y="6424763"/>
            <a:ext cx="2303553" cy="914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5763" y="1563144"/>
            <a:ext cx="8927015" cy="42058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7684" y="6381329"/>
            <a:ext cx="164418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00 Month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2286" y="6381329"/>
            <a:ext cx="1067706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5763" y="322022"/>
            <a:ext cx="8927015" cy="112675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Mastertitelformat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C992909-6F9B-419B-9262-5C65DEB9E0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100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71" r:id="rId4"/>
    <p:sldLayoutId id="2147483662" r:id="rId5"/>
    <p:sldLayoutId id="2147483672" r:id="rId6"/>
    <p:sldLayoutId id="2147483673" r:id="rId7"/>
    <p:sldLayoutId id="2147483666" r:id="rId8"/>
    <p:sldLayoutId id="2147483667" r:id="rId9"/>
  </p:sldLayoutIdLst>
  <p:hf hdr="0" ftr="0"/>
  <p:txStyles>
    <p:titleStyle>
      <a:lvl1pPr algn="l" defTabSz="969996" rtl="0" eaLnBrk="1" latinLnBrk="0" hangingPunct="1">
        <a:lnSpc>
          <a:spcPct val="114000"/>
        </a:lnSpc>
        <a:spcBef>
          <a:spcPct val="0"/>
        </a:spcBef>
        <a:buNone/>
        <a:defRPr sz="3200" b="1" kern="1200" cap="all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42499" indent="-242499" algn="l" defTabSz="969996" rtl="0" eaLnBrk="1" latinLnBrk="0" hangingPunct="1">
        <a:lnSpc>
          <a:spcPct val="113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78262" indent="-249235" algn="l" defTabSz="969996" rtl="0" eaLnBrk="1" latinLnBrk="0" hangingPunct="1">
        <a:lnSpc>
          <a:spcPct val="113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07288" indent="-229027" algn="l" defTabSz="969996" rtl="0" eaLnBrk="1" latinLnBrk="0" hangingPunct="1">
        <a:lnSpc>
          <a:spcPct val="113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949787" indent="-229027" algn="l" defTabSz="969996" rtl="0" eaLnBrk="1" latinLnBrk="0" hangingPunct="1">
        <a:lnSpc>
          <a:spcPct val="113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85550" indent="-229027" algn="l" defTabSz="969996" rtl="0" eaLnBrk="1" latinLnBrk="0" hangingPunct="1">
        <a:lnSpc>
          <a:spcPct val="113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67488" indent="-242499" algn="l" defTabSz="969996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3152485" indent="-242499" algn="l" defTabSz="969996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637483" indent="-242499" algn="l" defTabSz="969996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4122481" indent="-242499" algn="l" defTabSz="969996" rtl="0" eaLnBrk="1" latinLnBrk="0" hangingPunct="1">
        <a:lnSpc>
          <a:spcPct val="90000"/>
        </a:lnSpc>
        <a:spcBef>
          <a:spcPts val="530"/>
        </a:spcBef>
        <a:buFont typeface="Arial" panose="020B0604020202020204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1pPr>
      <a:lvl2pPr marL="484998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969996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454993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4pPr>
      <a:lvl5pPr marL="1939991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5pPr>
      <a:lvl6pPr marL="2424989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2909987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394984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3879982" algn="l" defTabSz="969996" rtl="0" eaLnBrk="1" latinLnBrk="0" hangingPunct="1">
        <a:defRPr sz="19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pos="243" userDrawn="1">
          <p15:clr>
            <a:srgbClr val="F26B43"/>
          </p15:clr>
        </p15:guide>
        <p15:guide id="3" pos="5867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2874" userDrawn="1">
          <p15:clr>
            <a:srgbClr val="F26B43"/>
          </p15:clr>
        </p15:guide>
        <p15:guide id="7" pos="3236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Measurement </a:t>
            </a:r>
            <a:r>
              <a:rPr lang="en-US" dirty="0"/>
              <a:t>Proposals</a:t>
            </a:r>
            <a:endParaRPr lang="en-US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93119F-69DD-4BF5-B78E-98C0144F5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13" y="4683954"/>
            <a:ext cx="8280400" cy="516756"/>
          </a:xfrm>
        </p:spPr>
        <p:txBody>
          <a:bodyPr/>
          <a:lstStyle/>
          <a:p>
            <a:fld id="{E778F56F-1009-4444-8FA8-80D08B4BB0ED}" type="datetime3">
              <a:rPr lang="en-US" noProof="0" smtClean="0"/>
              <a:t>12 June 2018</a:t>
            </a:fld>
            <a:r>
              <a:rPr lang="en-US" noProof="0" dirty="0"/>
              <a:t> I  </a:t>
            </a:r>
            <a:r>
              <a:rPr lang="en-US" dirty="0"/>
              <a:t>Michael Klein, Klaus Bussmann, JCNS</a:t>
            </a:r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FFF684-B650-40AA-89A0-80D31734A2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 err="1"/>
              <a:t>IN-Kind</a:t>
            </a:r>
            <a:r>
              <a:rPr lang="en-US" noProof="0" dirty="0"/>
              <a:t> project NIK5.3#5 </a:t>
            </a:r>
          </a:p>
          <a:p>
            <a:r>
              <a:rPr lang="en-US" dirty="0"/>
              <a:t>Test Package for Linear Motion Technology</a:t>
            </a:r>
            <a:endParaRPr lang="en-US" noProof="0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C455476-6DA7-437B-A561-F715FAA595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feld 4"/>
          <p:cNvSpPr txBox="1"/>
          <p:nvPr/>
        </p:nvSpPr>
        <p:spPr>
          <a:xfrm>
            <a:off x="601340" y="3466512"/>
            <a:ext cx="4061471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de-DE" sz="1600" dirty="0">
                <a:solidFill>
                  <a:schemeClr val="bg1"/>
                </a:solidFill>
              </a:rPr>
              <a:t>Project Critical Design Review, ESS Lund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081" y="5805264"/>
            <a:ext cx="2115006" cy="889887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860" y="5805264"/>
            <a:ext cx="1691172" cy="90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88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Investigation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disturbance</a:t>
            </a:r>
            <a:r>
              <a:rPr lang="de-DE" b="1" dirty="0"/>
              <a:t> </a:t>
            </a:r>
            <a:r>
              <a:rPr lang="de-DE" b="1" dirty="0" err="1"/>
              <a:t>behavior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items</a:t>
            </a:r>
            <a:r>
              <a:rPr lang="de-DE" dirty="0"/>
              <a:t>.</a:t>
            </a:r>
          </a:p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happens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outside?</a:t>
            </a:r>
          </a:p>
          <a:p>
            <a:r>
              <a:rPr lang="de-DE" noProof="0" dirty="0" err="1"/>
              <a:t>One</a:t>
            </a:r>
            <a:r>
              <a:rPr lang="de-DE" noProof="0" dirty="0"/>
              <a:t> Option:</a:t>
            </a:r>
          </a:p>
          <a:p>
            <a:pPr lvl="1"/>
            <a:r>
              <a:rPr lang="de-DE" sz="1600" dirty="0"/>
              <a:t>Test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behavior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linear </a:t>
            </a:r>
            <a:r>
              <a:rPr lang="de-DE" sz="1600" dirty="0" err="1"/>
              <a:t>motors</a:t>
            </a:r>
            <a:r>
              <a:rPr lang="de-DE" sz="1600" dirty="0"/>
              <a:t> in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event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an </a:t>
            </a:r>
            <a:r>
              <a:rPr lang="de-DE" sz="1600" b="1" dirty="0" err="1"/>
              <a:t>emergency</a:t>
            </a:r>
            <a:r>
              <a:rPr lang="de-DE" sz="1600" b="1" dirty="0"/>
              <a:t> </a:t>
            </a:r>
            <a:r>
              <a:rPr lang="de-DE" sz="1600" b="1" dirty="0" err="1"/>
              <a:t>stop</a:t>
            </a:r>
            <a:r>
              <a:rPr lang="de-DE" sz="1600" b="1" dirty="0"/>
              <a:t> </a:t>
            </a:r>
            <a:r>
              <a:rPr lang="de-DE" sz="1600" b="1" dirty="0" err="1"/>
              <a:t>signal</a:t>
            </a:r>
            <a:r>
              <a:rPr lang="de-DE" sz="1600" dirty="0"/>
              <a:t>.</a:t>
            </a:r>
          </a:p>
          <a:p>
            <a:pPr lvl="1"/>
            <a:r>
              <a:rPr lang="de-DE" sz="1600" dirty="0" err="1"/>
              <a:t>Would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linear </a:t>
            </a:r>
            <a:r>
              <a:rPr lang="de-DE" sz="1600" dirty="0" err="1"/>
              <a:t>motor</a:t>
            </a:r>
            <a:r>
              <a:rPr lang="de-DE" sz="1600" dirty="0"/>
              <a:t> </a:t>
            </a:r>
            <a:r>
              <a:rPr lang="de-DE" sz="1600" dirty="0" err="1"/>
              <a:t>immediately</a:t>
            </a:r>
            <a:r>
              <a:rPr lang="de-DE" sz="1600" dirty="0"/>
              <a:t> </a:t>
            </a:r>
            <a:r>
              <a:rPr lang="de-DE" sz="1600" dirty="0" err="1"/>
              <a:t>stop</a:t>
            </a:r>
            <a:r>
              <a:rPr lang="de-DE" sz="1600" dirty="0"/>
              <a:t>? (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fixed</a:t>
            </a:r>
            <a:r>
              <a:rPr lang="de-DE" sz="1600" dirty="0"/>
              <a:t> </a:t>
            </a:r>
            <a:r>
              <a:rPr lang="de-DE" sz="1600" dirty="0" err="1"/>
              <a:t>load</a:t>
            </a:r>
            <a:r>
              <a:rPr lang="de-DE" sz="1600" dirty="0"/>
              <a:t> </a:t>
            </a:r>
            <a:r>
              <a:rPr lang="de-DE" sz="1600" dirty="0" err="1"/>
              <a:t>experiences</a:t>
            </a:r>
            <a:r>
              <a:rPr lang="de-DE" sz="1600" dirty="0"/>
              <a:t> a strong </a:t>
            </a:r>
            <a:r>
              <a:rPr lang="de-DE" sz="1600" dirty="0" err="1"/>
              <a:t>jerk</a:t>
            </a:r>
            <a:r>
              <a:rPr lang="de-DE" sz="1600" dirty="0"/>
              <a:t>) </a:t>
            </a:r>
          </a:p>
          <a:p>
            <a:pPr lvl="1"/>
            <a:r>
              <a:rPr lang="de-DE" sz="1600" dirty="0" err="1"/>
              <a:t>Would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motor</a:t>
            </a:r>
            <a:r>
              <a:rPr lang="de-DE" sz="1600" dirty="0"/>
              <a:t> </a:t>
            </a:r>
            <a:r>
              <a:rPr lang="de-DE" sz="1600" dirty="0" err="1"/>
              <a:t>continue</a:t>
            </a:r>
            <a:r>
              <a:rPr lang="de-DE" sz="1600" dirty="0"/>
              <a:t> in extreme </a:t>
            </a:r>
            <a:r>
              <a:rPr lang="de-DE" sz="1600" dirty="0" err="1"/>
              <a:t>cases</a:t>
            </a:r>
            <a:r>
              <a:rPr lang="de-DE" sz="1600" dirty="0"/>
              <a:t> </a:t>
            </a:r>
            <a:r>
              <a:rPr lang="de-DE" sz="1600" dirty="0" err="1"/>
              <a:t>until</a:t>
            </a:r>
            <a:r>
              <a:rPr lang="de-DE" sz="1600" dirty="0"/>
              <a:t> </a:t>
            </a:r>
            <a:r>
              <a:rPr lang="de-DE" sz="1600" dirty="0" err="1"/>
              <a:t>it</a:t>
            </a:r>
            <a:r>
              <a:rPr lang="de-DE" sz="1600" dirty="0"/>
              <a:t> </a:t>
            </a:r>
            <a:r>
              <a:rPr lang="de-DE" sz="1600" dirty="0" err="1"/>
              <a:t>reaches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limit</a:t>
            </a:r>
            <a:r>
              <a:rPr lang="de-DE" sz="1600" dirty="0"/>
              <a:t> </a:t>
            </a:r>
            <a:r>
              <a:rPr lang="de-DE" sz="1600" dirty="0" err="1"/>
              <a:t>stop</a:t>
            </a:r>
            <a:r>
              <a:rPr lang="de-DE" sz="1600" dirty="0"/>
              <a:t>?</a:t>
            </a:r>
          </a:p>
          <a:p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:</a:t>
            </a:r>
          </a:p>
          <a:p>
            <a:pPr lvl="1"/>
            <a:r>
              <a:rPr lang="de-DE" sz="1600" dirty="0"/>
              <a:t>Test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b="1" dirty="0"/>
              <a:t>light </a:t>
            </a:r>
            <a:r>
              <a:rPr lang="de-DE" sz="1600" b="1" dirty="0" err="1"/>
              <a:t>sensitivity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feedback</a:t>
            </a:r>
            <a:r>
              <a:rPr lang="de-DE" sz="1600" dirty="0"/>
              <a:t> </a:t>
            </a:r>
            <a:r>
              <a:rPr lang="de-DE" sz="1600" dirty="0" err="1"/>
              <a:t>systems</a:t>
            </a:r>
            <a:r>
              <a:rPr lang="de-DE" sz="1600" dirty="0"/>
              <a:t>.</a:t>
            </a:r>
          </a:p>
          <a:p>
            <a:pPr lvl="1"/>
            <a:r>
              <a:rPr lang="de-DE" sz="1600" dirty="0"/>
              <a:t>The </a:t>
            </a:r>
            <a:r>
              <a:rPr lang="de-DE" sz="1600" dirty="0" err="1"/>
              <a:t>lighting</a:t>
            </a:r>
            <a:r>
              <a:rPr lang="de-DE" sz="1600" dirty="0"/>
              <a:t> </a:t>
            </a:r>
            <a:r>
              <a:rPr lang="de-DE" sz="1600" dirty="0" err="1"/>
              <a:t>conditions</a:t>
            </a:r>
            <a:r>
              <a:rPr lang="de-DE" sz="1600" dirty="0"/>
              <a:t> </a:t>
            </a:r>
            <a:r>
              <a:rPr lang="de-DE" sz="1600" dirty="0" err="1"/>
              <a:t>can</a:t>
            </a:r>
            <a:r>
              <a:rPr lang="de-DE" sz="1600" dirty="0"/>
              <a:t> </a:t>
            </a:r>
            <a:r>
              <a:rPr lang="de-DE" sz="1600" dirty="0" err="1"/>
              <a:t>change</a:t>
            </a:r>
            <a:r>
              <a:rPr lang="de-DE" sz="1600" dirty="0"/>
              <a:t> at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place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installation</a:t>
            </a:r>
            <a:r>
              <a:rPr lang="de-DE" sz="1600" dirty="0"/>
              <a:t>.</a:t>
            </a:r>
          </a:p>
          <a:p>
            <a:pPr lvl="1"/>
            <a:r>
              <a:rPr lang="de-DE" sz="1600" noProof="0" dirty="0" err="1"/>
              <a:t>Investigate</a:t>
            </a:r>
            <a:r>
              <a:rPr lang="de-DE" sz="1600" noProof="0" dirty="0"/>
              <a:t> </a:t>
            </a:r>
            <a:r>
              <a:rPr lang="de-DE" sz="1600" noProof="0" dirty="0" err="1"/>
              <a:t>if</a:t>
            </a:r>
            <a:r>
              <a:rPr lang="de-DE" sz="1600" noProof="0" dirty="0"/>
              <a:t> </a:t>
            </a:r>
            <a:r>
              <a:rPr lang="de-DE" sz="1600" noProof="0" dirty="0" err="1"/>
              <a:t>this</a:t>
            </a:r>
            <a:r>
              <a:rPr lang="de-DE" sz="1600" noProof="0" dirty="0"/>
              <a:t> </a:t>
            </a:r>
            <a:r>
              <a:rPr lang="de-DE" sz="1600" noProof="0" dirty="0" err="1"/>
              <a:t>has</a:t>
            </a:r>
            <a:r>
              <a:rPr lang="de-DE" sz="1600" noProof="0" dirty="0"/>
              <a:t> an </a:t>
            </a:r>
            <a:r>
              <a:rPr lang="de-DE" sz="1600" noProof="0" dirty="0" err="1"/>
              <a:t>impact</a:t>
            </a:r>
            <a:r>
              <a:rPr lang="de-DE" sz="1600" noProof="0" dirty="0"/>
              <a:t> </a:t>
            </a:r>
            <a:r>
              <a:rPr lang="de-DE" sz="1600" noProof="0" dirty="0" err="1"/>
              <a:t>to</a:t>
            </a:r>
            <a:r>
              <a:rPr lang="de-DE" sz="1600" noProof="0" dirty="0"/>
              <a:t> </a:t>
            </a:r>
            <a:r>
              <a:rPr lang="de-DE" sz="1600" noProof="0" dirty="0" err="1"/>
              <a:t>the</a:t>
            </a:r>
            <a:r>
              <a:rPr lang="de-DE" sz="1600" noProof="0" dirty="0"/>
              <a:t> </a:t>
            </a:r>
            <a:r>
              <a:rPr lang="de-DE" sz="1600" noProof="0" dirty="0" err="1"/>
              <a:t>accuracy</a:t>
            </a:r>
            <a:r>
              <a:rPr lang="de-DE" sz="1600" noProof="0" dirty="0"/>
              <a:t> </a:t>
            </a:r>
            <a:r>
              <a:rPr lang="de-DE" sz="1600" noProof="0" dirty="0" err="1"/>
              <a:t>or</a:t>
            </a:r>
            <a:r>
              <a:rPr lang="de-DE" sz="1600" noProof="0" dirty="0"/>
              <a:t> </a:t>
            </a:r>
            <a:r>
              <a:rPr lang="de-DE" sz="1600" noProof="0" dirty="0" err="1"/>
              <a:t>repeatability</a:t>
            </a:r>
            <a:r>
              <a:rPr lang="de-DE" sz="1600" noProof="0" dirty="0"/>
              <a:t> </a:t>
            </a:r>
            <a:r>
              <a:rPr lang="de-DE" sz="1600" noProof="0" dirty="0" err="1"/>
              <a:t>of</a:t>
            </a:r>
            <a:r>
              <a:rPr lang="de-DE" sz="1600" noProof="0" dirty="0"/>
              <a:t> </a:t>
            </a:r>
            <a:r>
              <a:rPr lang="de-DE" sz="1600" noProof="0" dirty="0" err="1"/>
              <a:t>the</a:t>
            </a:r>
            <a:r>
              <a:rPr lang="de-DE" sz="1600" noProof="0" dirty="0"/>
              <a:t> </a:t>
            </a:r>
            <a:r>
              <a:rPr lang="de-DE" sz="1600" noProof="0" dirty="0" err="1"/>
              <a:t>systems</a:t>
            </a:r>
            <a:r>
              <a:rPr lang="de-DE" sz="1600" noProof="0" dirty="0"/>
              <a:t> </a:t>
            </a:r>
            <a:r>
              <a:rPr lang="de-DE" sz="1600" noProof="0" dirty="0" err="1"/>
              <a:t>during</a:t>
            </a:r>
            <a:r>
              <a:rPr lang="de-DE" sz="1600" noProof="0" dirty="0"/>
              <a:t> </a:t>
            </a:r>
            <a:r>
              <a:rPr lang="de-DE" sz="1600" noProof="0" dirty="0" err="1"/>
              <a:t>operation</a:t>
            </a:r>
            <a:r>
              <a:rPr lang="de-DE" sz="1600" noProof="0" dirty="0"/>
              <a:t>.</a:t>
            </a:r>
            <a:endParaRPr lang="en-US" sz="1400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Disturbance reaction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8926BFE-576F-4414-920A-553804884FDB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10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259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Investigation of the </a:t>
            </a:r>
            <a:r>
              <a:rPr lang="en-US" b="1" noProof="0" dirty="0"/>
              <a:t>synchronously behavior </a:t>
            </a:r>
            <a:r>
              <a:rPr lang="en-US" noProof="0" dirty="0"/>
              <a:t>of the linear motors.</a:t>
            </a:r>
          </a:p>
          <a:p>
            <a:r>
              <a:rPr lang="en-US" dirty="0"/>
              <a:t>Beneficial to use three-phases linear motors which will be controlled via the dual-channel servo drive (AX5206, </a:t>
            </a:r>
            <a:r>
              <a:rPr lang="en-US" dirty="0" err="1"/>
              <a:t>Bekchoff</a:t>
            </a:r>
            <a:r>
              <a:rPr lang="en-US" dirty="0"/>
              <a:t>).</a:t>
            </a:r>
          </a:p>
          <a:p>
            <a:r>
              <a:rPr lang="en-US" noProof="0" dirty="0"/>
              <a:t>Feedback system for positioning &amp; commutation + automatic controller action play a central role.</a:t>
            </a:r>
          </a:p>
          <a:p>
            <a:r>
              <a:rPr lang="en-US" b="1" dirty="0"/>
              <a:t>Master / Slave</a:t>
            </a:r>
            <a:r>
              <a:rPr lang="en-US" dirty="0"/>
              <a:t> connection could be created.</a:t>
            </a:r>
          </a:p>
          <a:p>
            <a:r>
              <a:rPr lang="en-US" noProof="0" dirty="0"/>
              <a:t>Both channels of the servo drive (=&gt; both </a:t>
            </a:r>
            <a:r>
              <a:rPr lang="en-US" noProof="0" dirty="0" err="1"/>
              <a:t>linea</a:t>
            </a:r>
            <a:r>
              <a:rPr lang="en-US" dirty="0"/>
              <a:t>r motors) could be synchronized.</a:t>
            </a:r>
          </a:p>
          <a:p>
            <a:r>
              <a:rPr lang="en-US" dirty="0"/>
              <a:t>Possible test-example:</a:t>
            </a:r>
          </a:p>
          <a:p>
            <a:pPr lvl="1"/>
            <a:r>
              <a:rPr lang="de-DE" sz="1600" dirty="0"/>
              <a:t>Create a </a:t>
            </a:r>
            <a:r>
              <a:rPr lang="de-DE" sz="1600" dirty="0" err="1"/>
              <a:t>requirement</a:t>
            </a:r>
            <a:r>
              <a:rPr lang="de-DE" sz="1600" dirty="0"/>
              <a:t> </a:t>
            </a:r>
            <a:r>
              <a:rPr lang="de-DE" sz="1600" dirty="0" err="1"/>
              <a:t>that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defined</a:t>
            </a:r>
            <a:r>
              <a:rPr lang="de-DE" sz="1600" dirty="0"/>
              <a:t> </a:t>
            </a:r>
            <a:r>
              <a:rPr lang="de-DE" sz="1600" dirty="0" err="1"/>
              <a:t>master</a:t>
            </a:r>
            <a:r>
              <a:rPr lang="de-DE" sz="1600" dirty="0"/>
              <a:t> – </a:t>
            </a:r>
            <a:r>
              <a:rPr lang="de-DE" sz="1600" dirty="0" err="1"/>
              <a:t>motor</a:t>
            </a:r>
            <a:r>
              <a:rPr lang="de-DE" sz="1600" dirty="0"/>
              <a:t> will </a:t>
            </a:r>
            <a:r>
              <a:rPr lang="de-DE" sz="1600" dirty="0" err="1"/>
              <a:t>reach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desired</a:t>
            </a:r>
            <a:r>
              <a:rPr lang="de-DE" sz="1600" dirty="0"/>
              <a:t> </a:t>
            </a:r>
            <a:r>
              <a:rPr lang="de-DE" sz="1600" dirty="0" err="1"/>
              <a:t>position</a:t>
            </a:r>
            <a:r>
              <a:rPr lang="de-DE" sz="1600" dirty="0"/>
              <a:t> „x” in a </a:t>
            </a:r>
            <a:r>
              <a:rPr lang="de-DE" sz="1600" dirty="0" err="1"/>
              <a:t>certain</a:t>
            </a:r>
            <a:r>
              <a:rPr lang="de-DE" sz="1600" dirty="0"/>
              <a:t> time „t”.</a:t>
            </a:r>
            <a:r>
              <a:rPr lang="en-US" sz="1600" dirty="0"/>
              <a:t> </a:t>
            </a:r>
          </a:p>
          <a:p>
            <a:pPr lvl="1"/>
            <a:r>
              <a:rPr lang="en-US" sz="1600" noProof="0" dirty="0"/>
              <a:t>Slave – motor: moves synchronously to the master, but reaches the desired positon </a:t>
            </a:r>
            <a:r>
              <a:rPr lang="de-DE" sz="1600" dirty="0"/>
              <a:t>„x” after </a:t>
            </a:r>
            <a:r>
              <a:rPr lang="de-DE" sz="1600" dirty="0" err="1"/>
              <a:t>twice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time „t”</a:t>
            </a:r>
            <a:r>
              <a:rPr lang="en-US" sz="1600" dirty="0"/>
              <a:t>.</a:t>
            </a:r>
          </a:p>
          <a:p>
            <a:pPr lvl="1"/>
            <a:r>
              <a:rPr lang="en-US" sz="1600" noProof="0" dirty="0"/>
              <a:t>Influence to the accuracy or repeatability </a:t>
            </a:r>
            <a:r>
              <a:rPr lang="en-US" sz="1600" dirty="0"/>
              <a:t>recognizable of the feedback systems</a:t>
            </a:r>
            <a:r>
              <a:rPr lang="en-US" sz="1600" noProof="0" dirty="0"/>
              <a:t>?</a:t>
            </a:r>
          </a:p>
          <a:p>
            <a:endParaRPr lang="en-US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Synchronously behavior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F0653E5-75FE-40D5-AE1B-8995FB81D80E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74539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Investigation of the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b="1" dirty="0"/>
              <a:t>environmental </a:t>
            </a:r>
            <a:r>
              <a:rPr lang="de-DE" b="1" dirty="0" err="1"/>
              <a:t>conditions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items</a:t>
            </a:r>
            <a:r>
              <a:rPr lang="de-DE" dirty="0"/>
              <a:t>.</a:t>
            </a:r>
          </a:p>
          <a:p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in </a:t>
            </a:r>
            <a:r>
              <a:rPr lang="de-DE" dirty="0" err="1"/>
              <a:t>difficult</a:t>
            </a:r>
            <a:r>
              <a:rPr lang="de-DE" dirty="0"/>
              <a:t> environmental </a:t>
            </a:r>
            <a:r>
              <a:rPr lang="de-DE" dirty="0" err="1"/>
              <a:t>conditions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manufacturers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statement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performance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possible</a:t>
            </a:r>
            <a:r>
              <a:rPr lang="de-DE" dirty="0"/>
              <a:t> </a:t>
            </a:r>
            <a:r>
              <a:rPr lang="de-DE" dirty="0" err="1"/>
              <a:t>limitations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=&gt; </a:t>
            </a:r>
            <a:r>
              <a:rPr lang="de-DE" b="1" dirty="0"/>
              <a:t>Radiation </a:t>
            </a:r>
            <a:r>
              <a:rPr lang="de-DE" b="1" dirty="0" err="1"/>
              <a:t>hard</a:t>
            </a:r>
            <a:r>
              <a:rPr lang="de-DE" b="1" dirty="0"/>
              <a:t>, </a:t>
            </a:r>
            <a:r>
              <a:rPr lang="de-DE" b="1" dirty="0" err="1"/>
              <a:t>vacuum</a:t>
            </a:r>
            <a:r>
              <a:rPr lang="de-DE" b="1" dirty="0"/>
              <a:t>, </a:t>
            </a:r>
            <a:r>
              <a:rPr lang="de-DE" b="1" dirty="0" err="1"/>
              <a:t>magnetic</a:t>
            </a:r>
            <a:r>
              <a:rPr lang="de-DE" b="1" dirty="0"/>
              <a:t> </a:t>
            </a:r>
            <a:r>
              <a:rPr lang="de-DE" b="1" dirty="0" err="1"/>
              <a:t>fields</a:t>
            </a:r>
            <a:r>
              <a:rPr lang="de-DE" dirty="0"/>
              <a:t>;</a:t>
            </a:r>
          </a:p>
          <a:p>
            <a:r>
              <a:rPr lang="de-DE" dirty="0" err="1"/>
              <a:t>Unfortunately</a:t>
            </a:r>
            <a:r>
              <a:rPr lang="de-DE" dirty="0"/>
              <a:t> </a:t>
            </a:r>
            <a:r>
              <a:rPr lang="de-DE" dirty="0" err="1"/>
              <a:t>difficult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realize</a:t>
            </a:r>
            <a:r>
              <a:rPr lang="de-DE" dirty="0"/>
              <a:t>.</a:t>
            </a:r>
          </a:p>
          <a:p>
            <a:r>
              <a:rPr lang="de-DE" dirty="0"/>
              <a:t>P</a:t>
            </a:r>
            <a:r>
              <a:rPr lang="de-DE" noProof="0" dirty="0" err="1"/>
              <a:t>ossibility</a:t>
            </a:r>
            <a:r>
              <a:rPr lang="de-DE" noProof="0" dirty="0"/>
              <a:t>:</a:t>
            </a:r>
          </a:p>
          <a:p>
            <a:pPr lvl="1"/>
            <a:r>
              <a:rPr lang="de-DE" sz="1600" dirty="0" err="1"/>
              <a:t>Mounting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a linear </a:t>
            </a:r>
            <a:r>
              <a:rPr lang="de-DE" sz="1600" dirty="0" err="1"/>
              <a:t>motor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a </a:t>
            </a:r>
            <a:r>
              <a:rPr lang="de-DE" sz="1600" dirty="0" err="1"/>
              <a:t>feedback</a:t>
            </a:r>
            <a:r>
              <a:rPr lang="de-DE" sz="1600" dirty="0"/>
              <a:t> </a:t>
            </a:r>
            <a:r>
              <a:rPr lang="de-DE" sz="1600" dirty="0" err="1"/>
              <a:t>system</a:t>
            </a:r>
            <a:r>
              <a:rPr lang="de-DE" sz="1600" dirty="0"/>
              <a:t> on a separate </a:t>
            </a:r>
            <a:r>
              <a:rPr lang="de-DE" sz="1600" dirty="0" err="1"/>
              <a:t>table</a:t>
            </a:r>
            <a:r>
              <a:rPr lang="de-DE" sz="1600" dirty="0"/>
              <a:t>.</a:t>
            </a:r>
          </a:p>
          <a:p>
            <a:pPr lvl="1"/>
            <a:r>
              <a:rPr lang="de-DE" sz="1600" dirty="0" err="1"/>
              <a:t>Delivery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research</a:t>
            </a:r>
            <a:r>
              <a:rPr lang="de-DE" sz="1600" dirty="0"/>
              <a:t> </a:t>
            </a:r>
            <a:r>
              <a:rPr lang="de-DE" sz="1600" dirty="0" err="1"/>
              <a:t>neutron</a:t>
            </a:r>
            <a:r>
              <a:rPr lang="de-DE" sz="1600" dirty="0"/>
              <a:t> </a:t>
            </a:r>
            <a:r>
              <a:rPr lang="de-DE" sz="1600" dirty="0" err="1"/>
              <a:t>source</a:t>
            </a:r>
            <a:r>
              <a:rPr lang="de-DE" sz="1600" dirty="0"/>
              <a:t>. (e.g. FRM II, Garching, Germany)</a:t>
            </a:r>
          </a:p>
          <a:p>
            <a:pPr lvl="1"/>
            <a:r>
              <a:rPr lang="de-DE" sz="1600" dirty="0" err="1"/>
              <a:t>Expose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test</a:t>
            </a:r>
            <a:r>
              <a:rPr lang="de-DE" sz="1600" dirty="0"/>
              <a:t> </a:t>
            </a:r>
            <a:r>
              <a:rPr lang="de-DE" sz="1600" dirty="0" err="1"/>
              <a:t>items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a </a:t>
            </a:r>
            <a:r>
              <a:rPr lang="de-DE" sz="1600" dirty="0" err="1"/>
              <a:t>neutron</a:t>
            </a:r>
            <a:r>
              <a:rPr lang="de-DE" sz="1600" dirty="0"/>
              <a:t> </a:t>
            </a:r>
            <a:r>
              <a:rPr lang="de-DE" sz="1600" dirty="0" err="1"/>
              <a:t>instrument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radiation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one</a:t>
            </a:r>
            <a:r>
              <a:rPr lang="de-DE" sz="1600" dirty="0"/>
              <a:t> </a:t>
            </a:r>
            <a:r>
              <a:rPr lang="de-DE" sz="1600" dirty="0" err="1"/>
              <a:t>day</a:t>
            </a:r>
            <a:r>
              <a:rPr lang="de-DE" sz="1600" dirty="0"/>
              <a:t>.</a:t>
            </a:r>
          </a:p>
          <a:p>
            <a:pPr lvl="1"/>
            <a:r>
              <a:rPr lang="de-DE" sz="1600" dirty="0" err="1"/>
              <a:t>Possible</a:t>
            </a:r>
            <a:r>
              <a:rPr lang="de-DE" sz="1600" dirty="0"/>
              <a:t> </a:t>
            </a:r>
            <a:r>
              <a:rPr lang="de-DE" sz="1600" dirty="0" err="1"/>
              <a:t>tests</a:t>
            </a:r>
            <a:r>
              <a:rPr lang="de-DE" sz="1600" dirty="0"/>
              <a:t>: </a:t>
            </a:r>
            <a:br>
              <a:rPr lang="de-DE" sz="1600" dirty="0"/>
            </a:br>
            <a:r>
              <a:rPr lang="de-DE" sz="1600" dirty="0"/>
              <a:t>Motor: Performance, </a:t>
            </a:r>
            <a:r>
              <a:rPr lang="de-DE" sz="1600" dirty="0" err="1"/>
              <a:t>automatic</a:t>
            </a:r>
            <a:r>
              <a:rPr lang="de-DE" sz="1600" dirty="0"/>
              <a:t> </a:t>
            </a:r>
            <a:r>
              <a:rPr lang="de-DE" sz="1600" dirty="0" err="1"/>
              <a:t>controller</a:t>
            </a:r>
            <a:r>
              <a:rPr lang="de-DE" sz="1600" dirty="0"/>
              <a:t> </a:t>
            </a:r>
            <a:r>
              <a:rPr lang="de-DE" sz="1600" dirty="0" err="1"/>
              <a:t>action</a:t>
            </a:r>
            <a:r>
              <a:rPr lang="de-DE" sz="1600" dirty="0"/>
              <a:t>, </a:t>
            </a:r>
            <a:r>
              <a:rPr lang="de-DE" sz="1600" dirty="0" err="1"/>
              <a:t>acceleration</a:t>
            </a:r>
            <a:r>
              <a:rPr lang="de-DE" sz="1600" dirty="0"/>
              <a:t>, </a:t>
            </a:r>
            <a:r>
              <a:rPr lang="de-DE" sz="1600" dirty="0" err="1"/>
              <a:t>braking</a:t>
            </a:r>
            <a:r>
              <a:rPr lang="de-DE" sz="1600" dirty="0"/>
              <a:t> </a:t>
            </a:r>
            <a:r>
              <a:rPr lang="de-DE" sz="1600" dirty="0" err="1"/>
              <a:t>behavior</a:t>
            </a:r>
            <a:r>
              <a:rPr lang="de-DE" sz="1600" dirty="0"/>
              <a:t>…</a:t>
            </a:r>
            <a:br>
              <a:rPr lang="de-DE" sz="1600" dirty="0"/>
            </a:br>
            <a:r>
              <a:rPr lang="de-DE" sz="1600" dirty="0"/>
              <a:t>Feedback System: </a:t>
            </a:r>
            <a:r>
              <a:rPr lang="de-DE" sz="1600" dirty="0" err="1"/>
              <a:t>Accuracy</a:t>
            </a:r>
            <a:r>
              <a:rPr lang="de-DE" sz="1600" dirty="0"/>
              <a:t>, </a:t>
            </a:r>
            <a:r>
              <a:rPr lang="de-DE" sz="1600" dirty="0" err="1"/>
              <a:t>Repeatability</a:t>
            </a:r>
            <a:r>
              <a:rPr lang="de-DE" sz="1600" dirty="0"/>
              <a:t>…</a:t>
            </a:r>
          </a:p>
          <a:p>
            <a:pPr lvl="1"/>
            <a:r>
              <a:rPr lang="de-DE" sz="1600" dirty="0"/>
              <a:t>Not </a:t>
            </a:r>
            <a:r>
              <a:rPr lang="de-DE" sz="1600" dirty="0" err="1"/>
              <a:t>possible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each</a:t>
            </a:r>
            <a:r>
              <a:rPr lang="de-DE" sz="1600" dirty="0"/>
              <a:t> </a:t>
            </a:r>
            <a:r>
              <a:rPr lang="de-DE" sz="1600" dirty="0" err="1"/>
              <a:t>test</a:t>
            </a:r>
            <a:r>
              <a:rPr lang="de-DE" sz="1600" dirty="0"/>
              <a:t> item </a:t>
            </a:r>
            <a:r>
              <a:rPr lang="de-DE" sz="1600" dirty="0" err="1"/>
              <a:t>because</a:t>
            </a:r>
            <a:r>
              <a:rPr lang="de-DE" sz="1600" dirty="0"/>
              <a:t> </a:t>
            </a:r>
            <a:r>
              <a:rPr lang="de-DE" sz="1600" dirty="0" err="1"/>
              <a:t>it</a:t>
            </a:r>
            <a:r>
              <a:rPr lang="de-DE" sz="1600" dirty="0"/>
              <a:t>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very</a:t>
            </a:r>
            <a:r>
              <a:rPr lang="de-DE" sz="1600" dirty="0"/>
              <a:t> </a:t>
            </a:r>
            <a:r>
              <a:rPr lang="de-DE" sz="1600" dirty="0" err="1"/>
              <a:t>complex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realize</a:t>
            </a:r>
            <a:r>
              <a:rPr lang="de-DE" sz="1600" dirty="0"/>
              <a:t>. </a:t>
            </a:r>
          </a:p>
          <a:p>
            <a:pPr lvl="1"/>
            <a:endParaRPr lang="de-DE" sz="1600" dirty="0"/>
          </a:p>
          <a:p>
            <a:pPr lvl="1"/>
            <a:endParaRPr lang="en-US" sz="1600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Environmental influence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14A9F02-DDAB-4B31-8514-B152C5ABBF40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76837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Evaluation of the </a:t>
            </a:r>
            <a:r>
              <a:rPr lang="en-US" b="1" noProof="0" dirty="0"/>
              <a:t>manageability</a:t>
            </a:r>
            <a:r>
              <a:rPr lang="en-US" noProof="0" dirty="0"/>
              <a:t> of the different test items.</a:t>
            </a:r>
          </a:p>
          <a:p>
            <a:endParaRPr lang="en-US" noProof="0" dirty="0"/>
          </a:p>
          <a:p>
            <a:r>
              <a:rPr lang="de-DE" dirty="0"/>
              <a:t>Linear </a:t>
            </a:r>
            <a:r>
              <a:rPr lang="de-DE" dirty="0" err="1"/>
              <a:t>motors</a:t>
            </a:r>
            <a:r>
              <a:rPr lang="de-DE" dirty="0"/>
              <a:t>, </a:t>
            </a:r>
            <a:r>
              <a:rPr lang="de-DE" dirty="0" err="1"/>
              <a:t>and</a:t>
            </a:r>
            <a:r>
              <a:rPr lang="de-DE" dirty="0"/>
              <a:t> in </a:t>
            </a:r>
            <a:r>
              <a:rPr lang="de-DE" dirty="0" err="1"/>
              <a:t>particular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ironless</a:t>
            </a:r>
            <a:r>
              <a:rPr lang="de-DE" dirty="0"/>
              <a:t> </a:t>
            </a:r>
            <a:r>
              <a:rPr lang="de-DE" dirty="0" err="1"/>
              <a:t>motors</a:t>
            </a:r>
            <a:r>
              <a:rPr lang="de-DE" dirty="0"/>
              <a:t>,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designed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maintenance-friendly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wear-free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noProof="0" dirty="0" err="1"/>
              <a:t>Possible</a:t>
            </a:r>
            <a:r>
              <a:rPr lang="de-DE" noProof="0" dirty="0"/>
              <a:t> </a:t>
            </a:r>
            <a:r>
              <a:rPr lang="de-DE" noProof="0" dirty="0" err="1"/>
              <a:t>to</a:t>
            </a:r>
            <a:r>
              <a:rPr lang="de-DE" noProof="0" dirty="0"/>
              <a:t> </a:t>
            </a:r>
            <a:r>
              <a:rPr lang="en-US" dirty="0"/>
              <a:t>investigate at the end of the measurement phase if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 err="1"/>
              <a:t>Wear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motors</a:t>
            </a:r>
            <a:r>
              <a:rPr lang="de-DE" dirty="0"/>
              <a:t>,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guides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detected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 err="1"/>
              <a:t>Preventive</a:t>
            </a:r>
            <a:r>
              <a:rPr lang="de-DE" dirty="0"/>
              <a:t> Maintenance </a:t>
            </a:r>
            <a:r>
              <a:rPr lang="de-DE" dirty="0" err="1"/>
              <a:t>necessary</a:t>
            </a:r>
            <a:r>
              <a:rPr lang="de-DE" dirty="0"/>
              <a:t>? 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Manageability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D23EE75-CC24-4596-9038-8C5644484167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82110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</a:t>
            </a:r>
            <a:r>
              <a:rPr lang="de-DE" dirty="0" err="1"/>
              <a:t>contrast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previous</a:t>
            </a:r>
            <a:r>
              <a:rPr lang="de-DE" dirty="0"/>
              <a:t>,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technically</a:t>
            </a:r>
            <a:r>
              <a:rPr lang="de-DE" dirty="0"/>
              <a:t> </a:t>
            </a:r>
            <a:r>
              <a:rPr lang="de-DE" dirty="0" err="1"/>
              <a:t>designed</a:t>
            </a:r>
            <a:r>
              <a:rPr lang="de-DE" dirty="0"/>
              <a:t> </a:t>
            </a:r>
            <a:r>
              <a:rPr lang="de-DE" dirty="0" err="1"/>
              <a:t>tests</a:t>
            </a:r>
            <a:r>
              <a:rPr lang="de-DE" dirty="0"/>
              <a:t> a </a:t>
            </a:r>
            <a:r>
              <a:rPr lang="de-DE" dirty="0" err="1"/>
              <a:t>comprehensive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offer</a:t>
            </a:r>
            <a:r>
              <a:rPr lang="de-DE" dirty="0"/>
              <a:t> an </a:t>
            </a:r>
            <a:r>
              <a:rPr lang="de-DE" b="1" dirty="0" err="1"/>
              <a:t>economic</a:t>
            </a:r>
            <a:r>
              <a:rPr lang="de-DE" b="1" dirty="0"/>
              <a:t> </a:t>
            </a:r>
            <a:r>
              <a:rPr lang="de-DE" b="1" dirty="0" err="1"/>
              <a:t>investigation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en-US" noProof="0" dirty="0"/>
              <a:t>Creation of an evaluation whether the costs for the different test items were justified</a:t>
            </a:r>
          </a:p>
          <a:p>
            <a:pPr lvl="1"/>
            <a:r>
              <a:rPr lang="en-US" sz="1600" noProof="0" dirty="0"/>
              <a:t>Basis: technical investigations (e.g. performance tests)</a:t>
            </a:r>
          </a:p>
          <a:p>
            <a:pPr lvl="1"/>
            <a:r>
              <a:rPr lang="en-US" sz="1600" dirty="0"/>
              <a:t>Useful for the final overall comparison and a final evaluation.</a:t>
            </a:r>
          </a:p>
          <a:p>
            <a:endParaRPr lang="en-US" dirty="0"/>
          </a:p>
          <a:p>
            <a:r>
              <a:rPr lang="en-US" dirty="0"/>
              <a:t>Another possibility:</a:t>
            </a:r>
          </a:p>
          <a:p>
            <a:pPr lvl="1"/>
            <a:r>
              <a:rPr lang="en-US" dirty="0"/>
              <a:t> Market analysis</a:t>
            </a:r>
          </a:p>
          <a:p>
            <a:pPr lvl="1"/>
            <a:r>
              <a:rPr lang="en-US" dirty="0"/>
              <a:t>Increase of costs with the weight load of the linear motors?</a:t>
            </a:r>
            <a:br>
              <a:rPr lang="en-US" dirty="0"/>
            </a:br>
            <a:r>
              <a:rPr lang="en-US" dirty="0"/>
              <a:t>(linearly or exponentially?)</a:t>
            </a:r>
          </a:p>
          <a:p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Comprehensive cost analysis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8909CE0-7DA7-4B09-A308-2B24B11329F1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42330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Finally an </a:t>
            </a:r>
            <a:r>
              <a:rPr lang="en-US" b="1" noProof="0" dirty="0"/>
              <a:t>overall </a:t>
            </a:r>
            <a:r>
              <a:rPr lang="de-DE" b="1" dirty="0" err="1"/>
              <a:t>comparison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items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drawn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en-US" noProof="0" dirty="0"/>
              <a:t>Cost-performance ratio could for each test-item:</a:t>
            </a:r>
          </a:p>
          <a:p>
            <a:pPr lvl="1"/>
            <a:r>
              <a:rPr lang="en-US" sz="1600" dirty="0"/>
              <a:t>Basis: acquisition costs + results from the technical measurements &amp; tests.</a:t>
            </a:r>
          </a:p>
          <a:p>
            <a:endParaRPr lang="en-US" dirty="0"/>
          </a:p>
          <a:p>
            <a:r>
              <a:rPr lang="en-US" dirty="0"/>
              <a:t>Comparison of different linear motors and feedback systems</a:t>
            </a:r>
            <a:br>
              <a:rPr lang="en-US" dirty="0"/>
            </a:br>
            <a:r>
              <a:rPr lang="en-US" dirty="0"/>
              <a:t>=&gt; Afterwards evaluation: which test item has proven most effective?</a:t>
            </a:r>
            <a:endParaRPr lang="en-US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Draw comparisons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89B231-48BC-436A-BDCF-E18A29158340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15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35676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noProof="0" dirty="0"/>
              <a:t>. </a:t>
            </a:r>
            <a:r>
              <a:rPr lang="en-US" dirty="0"/>
              <a:t>Control System concept</a:t>
            </a:r>
            <a:br>
              <a:rPr lang="en-US" dirty="0"/>
            </a:br>
            <a:br>
              <a:rPr lang="en-US" dirty="0"/>
            </a:b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576" y="908720"/>
            <a:ext cx="8938474" cy="4860256"/>
          </a:xfrm>
        </p:spPr>
        <p:txBody>
          <a:bodyPr/>
          <a:lstStyle/>
          <a:p>
            <a:r>
              <a:rPr lang="en-US" sz="1400" noProof="0" dirty="0"/>
              <a:t>Certain control Hardware necessary</a:t>
            </a:r>
            <a:r>
              <a:rPr lang="en-US" sz="1400" dirty="0"/>
              <a:t> to control</a:t>
            </a:r>
            <a:br>
              <a:rPr lang="en-US" sz="1400" dirty="0"/>
            </a:br>
            <a:r>
              <a:rPr lang="en-US" sz="1400" dirty="0"/>
              <a:t>the test items.</a:t>
            </a:r>
          </a:p>
          <a:p>
            <a:r>
              <a:rPr lang="en-US" sz="1400" b="1" dirty="0"/>
              <a:t>Control Computer </a:t>
            </a:r>
            <a:r>
              <a:rPr lang="en-US" sz="1400" dirty="0"/>
              <a:t>with enough CPU Power:</a:t>
            </a:r>
            <a:br>
              <a:rPr lang="en-US" sz="1400" dirty="0"/>
            </a:br>
            <a:r>
              <a:rPr lang="en-US" sz="1200" dirty="0"/>
              <a:t>- To communicate commands belonging to the</a:t>
            </a:r>
            <a:br>
              <a:rPr lang="en-US" sz="1200" dirty="0"/>
            </a:br>
            <a:r>
              <a:rPr lang="en-US" sz="1200" dirty="0"/>
              <a:t>  linear test stages;</a:t>
            </a:r>
            <a:br>
              <a:rPr lang="en-US" sz="1200" dirty="0"/>
            </a:br>
            <a:r>
              <a:rPr lang="en-US" sz="1200" dirty="0"/>
              <a:t>- Supposed to run EPICS and software </a:t>
            </a:r>
            <a:br>
              <a:rPr lang="en-US" sz="1200" dirty="0"/>
            </a:br>
            <a:r>
              <a:rPr lang="en-US" sz="1200" dirty="0"/>
              <a:t>  providing a GUI;</a:t>
            </a:r>
          </a:p>
          <a:p>
            <a:r>
              <a:rPr lang="en-US" sz="1400" dirty="0"/>
              <a:t>Software providing a </a:t>
            </a:r>
            <a:r>
              <a:rPr lang="en-US" sz="1400" b="1" dirty="0"/>
              <a:t>GUI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n-US" sz="1200" dirty="0"/>
              <a:t>- control processes related to the linear stages;</a:t>
            </a:r>
          </a:p>
          <a:p>
            <a:r>
              <a:rPr lang="en-US" sz="1400" b="1" dirty="0"/>
              <a:t>Remote access:</a:t>
            </a:r>
            <a:br>
              <a:rPr lang="en-US" sz="1400" dirty="0"/>
            </a:br>
            <a:r>
              <a:rPr lang="en-US" sz="1200" dirty="0"/>
              <a:t>- To access to the control and measurement </a:t>
            </a:r>
            <a:br>
              <a:rPr lang="en-US" sz="1200" dirty="0"/>
            </a:br>
            <a:r>
              <a:rPr lang="en-US" sz="1200" dirty="0"/>
              <a:t>  system via remote is requested; </a:t>
            </a:r>
            <a:br>
              <a:rPr lang="en-US" sz="1200" dirty="0"/>
            </a:br>
            <a:r>
              <a:rPr lang="en-US" sz="1200" dirty="0"/>
              <a:t>- External Software?</a:t>
            </a:r>
          </a:p>
          <a:p>
            <a:r>
              <a:rPr lang="en-US" sz="1400" b="1" dirty="0"/>
              <a:t>Motion Controller / PLC:</a:t>
            </a:r>
            <a:br>
              <a:rPr lang="en-US" sz="1400" dirty="0"/>
            </a:br>
            <a:r>
              <a:rPr lang="en-US" sz="1200" dirty="0"/>
              <a:t>- For control and evaluate the movements of </a:t>
            </a:r>
            <a:br>
              <a:rPr lang="en-US" sz="1200" dirty="0"/>
            </a:br>
            <a:r>
              <a:rPr lang="en-US" sz="1200" dirty="0"/>
              <a:t>  the linear motors;</a:t>
            </a:r>
            <a:br>
              <a:rPr lang="en-US" sz="1200" dirty="0"/>
            </a:br>
            <a:r>
              <a:rPr lang="en-US" sz="1200" dirty="0"/>
              <a:t>- EtherCAT-PLC serves as a control system to </a:t>
            </a:r>
            <a:br>
              <a:rPr lang="en-US" sz="1200" dirty="0"/>
            </a:br>
            <a:r>
              <a:rPr lang="en-US" sz="1200" dirty="0"/>
              <a:t>  execute the corresponding control software and to control and evaluate feedback signals;</a:t>
            </a:r>
            <a:br>
              <a:rPr lang="en-US" sz="1200" dirty="0"/>
            </a:br>
            <a:r>
              <a:rPr lang="en-US" sz="1200" dirty="0"/>
              <a:t>- Communication unit </a:t>
            </a:r>
            <a:r>
              <a:rPr lang="de-DE" sz="1200" dirty="0">
                <a:ea typeface="Cambria Math" panose="02040503050406030204" pitchFamily="18" charset="0"/>
              </a:rPr>
              <a:t>≙ </a:t>
            </a:r>
            <a:r>
              <a:rPr lang="en-US" sz="1200" dirty="0"/>
              <a:t>Sending / Receiving commands from a control computer (GUI);</a:t>
            </a:r>
          </a:p>
          <a:p>
            <a:r>
              <a:rPr lang="en-US" sz="1400" b="1" dirty="0"/>
              <a:t>Frequency converter / Servo drive modules:</a:t>
            </a:r>
            <a:br>
              <a:rPr lang="en-US" sz="1400" b="1" dirty="0"/>
            </a:br>
            <a:r>
              <a:rPr lang="en-US" sz="1200" dirty="0"/>
              <a:t>- Necessary for the control of the large (3-phases) linear test motors. </a:t>
            </a:r>
            <a:br>
              <a:rPr lang="en-US" sz="1200" dirty="0"/>
            </a:br>
            <a:r>
              <a:rPr lang="en-US" sz="1200" dirty="0"/>
              <a:t>- Suitable for EtherCAT</a:t>
            </a:r>
            <a:endParaRPr lang="en-US" sz="1400" b="1" dirty="0"/>
          </a:p>
          <a:p>
            <a:endParaRPr lang="en-US" sz="1400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D2F3F6-8E8F-4B07-9B43-545480153CCE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16</a:t>
            </a:fld>
            <a:endParaRPr lang="en-US" noProof="0"/>
          </a:p>
        </p:txBody>
      </p:sp>
      <p:pic>
        <p:nvPicPr>
          <p:cNvPr id="10" name="Bildplatzhalt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" r="1644"/>
          <a:stretch>
            <a:fillRect/>
          </a:stretch>
        </p:blipFill>
        <p:spPr>
          <a:xfrm>
            <a:off x="4273748" y="859359"/>
            <a:ext cx="530015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39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noProof="0" dirty="0"/>
              <a:t>. </a:t>
            </a:r>
            <a:r>
              <a:rPr lang="en-US" dirty="0"/>
              <a:t>Software Concept – motion tasks</a:t>
            </a:r>
            <a:br>
              <a:rPr lang="en-US" dirty="0"/>
            </a:br>
            <a:br>
              <a:rPr lang="en-US" dirty="0"/>
            </a:b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576" y="908720"/>
            <a:ext cx="8938474" cy="4860256"/>
          </a:xfrm>
        </p:spPr>
        <p:txBody>
          <a:bodyPr/>
          <a:lstStyle/>
          <a:p>
            <a:r>
              <a:rPr lang="en-US" sz="1400" b="1" dirty="0"/>
              <a:t>Communication </a:t>
            </a:r>
            <a:r>
              <a:rPr lang="en-US" sz="1400" dirty="0"/>
              <a:t>block:</a:t>
            </a:r>
            <a:br>
              <a:rPr lang="en-US" sz="1400" dirty="0"/>
            </a:br>
            <a:r>
              <a:rPr lang="en-US" sz="1200" dirty="0"/>
              <a:t>- </a:t>
            </a:r>
            <a:r>
              <a:rPr lang="de-DE" sz="1200" dirty="0"/>
              <a:t>Movement </a:t>
            </a:r>
            <a:r>
              <a:rPr lang="de-DE" sz="1200" dirty="0" err="1"/>
              <a:t>commands</a:t>
            </a:r>
            <a:r>
              <a:rPr lang="de-DE" sz="1200" dirty="0"/>
              <a:t>, </a:t>
            </a:r>
            <a:r>
              <a:rPr lang="de-DE" sz="1200" dirty="0" err="1"/>
              <a:t>position</a:t>
            </a:r>
            <a:r>
              <a:rPr lang="de-DE" sz="1200" dirty="0"/>
              <a:t> </a:t>
            </a:r>
            <a:r>
              <a:rPr lang="de-DE" sz="1200" dirty="0" err="1"/>
              <a:t>requests</a:t>
            </a:r>
            <a:r>
              <a:rPr lang="de-DE" sz="1200" dirty="0"/>
              <a:t> etc. </a:t>
            </a:r>
            <a:r>
              <a:rPr lang="de-DE" sz="1200" dirty="0" err="1"/>
              <a:t>could</a:t>
            </a:r>
            <a:r>
              <a:rPr lang="de-DE" sz="1200" dirty="0"/>
              <a:t> </a:t>
            </a:r>
            <a:br>
              <a:rPr lang="de-DE" sz="1200" dirty="0"/>
            </a:br>
            <a:r>
              <a:rPr lang="de-DE" sz="1200" dirty="0"/>
              <a:t>  </a:t>
            </a:r>
            <a:r>
              <a:rPr lang="de-DE" sz="1200" dirty="0" err="1"/>
              <a:t>be</a:t>
            </a:r>
            <a:r>
              <a:rPr lang="de-DE" sz="1200" dirty="0"/>
              <a:t> </a:t>
            </a:r>
            <a:r>
              <a:rPr lang="de-DE" sz="1200" dirty="0" err="1"/>
              <a:t>transferred</a:t>
            </a:r>
            <a:r>
              <a:rPr lang="de-DE" sz="1200" dirty="0"/>
              <a:t> </a:t>
            </a:r>
            <a:r>
              <a:rPr lang="de-DE" sz="1200" dirty="0" err="1"/>
              <a:t>from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Control Computer (EPICS) </a:t>
            </a:r>
            <a:br>
              <a:rPr lang="de-DE" sz="1200" dirty="0"/>
            </a:br>
            <a:r>
              <a:rPr lang="de-DE" sz="1200" dirty="0"/>
              <a:t> 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PLC;</a:t>
            </a:r>
            <a:endParaRPr lang="en-US" sz="1200" dirty="0"/>
          </a:p>
          <a:p>
            <a:r>
              <a:rPr lang="en-US" sz="1400" b="1" dirty="0"/>
              <a:t>Struct </a:t>
            </a:r>
            <a:r>
              <a:rPr lang="en-US" sz="1400" dirty="0"/>
              <a:t>block:</a:t>
            </a:r>
            <a:br>
              <a:rPr lang="en-US" sz="1400" dirty="0"/>
            </a:br>
            <a:r>
              <a:rPr lang="en-US" sz="1200" dirty="0"/>
              <a:t>- </a:t>
            </a:r>
            <a:r>
              <a:rPr lang="de-DE" sz="1200" dirty="0" err="1"/>
              <a:t>accumulation</a:t>
            </a:r>
            <a:r>
              <a:rPr lang="de-DE" sz="1200" dirty="0"/>
              <a:t> </a:t>
            </a:r>
            <a:r>
              <a:rPr lang="de-DE" sz="1200" dirty="0" err="1"/>
              <a:t>of</a:t>
            </a:r>
            <a:r>
              <a:rPr lang="de-DE" sz="1200" dirty="0"/>
              <a:t> all </a:t>
            </a:r>
            <a:r>
              <a:rPr lang="de-DE" sz="1200" dirty="0" err="1"/>
              <a:t>this</a:t>
            </a:r>
            <a:r>
              <a:rPr lang="de-DE" sz="1200" dirty="0"/>
              <a:t> </a:t>
            </a:r>
            <a:r>
              <a:rPr lang="de-DE" sz="1200" dirty="0" err="1"/>
              <a:t>data</a:t>
            </a:r>
            <a:r>
              <a:rPr lang="de-DE" sz="1200" dirty="0"/>
              <a:t> </a:t>
            </a:r>
            <a:r>
              <a:rPr lang="de-DE" sz="1200" dirty="0" err="1"/>
              <a:t>could</a:t>
            </a:r>
            <a:r>
              <a:rPr lang="de-DE" sz="1200" dirty="0"/>
              <a:t> </a:t>
            </a:r>
            <a:r>
              <a:rPr lang="de-DE" sz="1200" dirty="0" err="1"/>
              <a:t>takes</a:t>
            </a:r>
            <a:r>
              <a:rPr lang="de-DE" sz="1200" dirty="0"/>
              <a:t> </a:t>
            </a:r>
            <a:r>
              <a:rPr lang="de-DE" sz="1200" dirty="0" err="1"/>
              <a:t>place</a:t>
            </a:r>
            <a:r>
              <a:rPr lang="de-DE" sz="1200" dirty="0"/>
              <a:t> in </a:t>
            </a:r>
            <a:r>
              <a:rPr lang="de-DE" sz="1200" dirty="0" err="1"/>
              <a:t>the</a:t>
            </a:r>
            <a:br>
              <a:rPr lang="de-DE" sz="1200" dirty="0"/>
            </a:br>
            <a:r>
              <a:rPr lang="de-DE" sz="1200" dirty="0"/>
              <a:t>  </a:t>
            </a:r>
            <a:r>
              <a:rPr lang="de-DE" sz="1200" dirty="0" err="1"/>
              <a:t>structure</a:t>
            </a:r>
            <a:r>
              <a:rPr lang="de-DE" sz="1200" dirty="0"/>
              <a:t> "Struct"</a:t>
            </a:r>
            <a:r>
              <a:rPr lang="en-US" sz="1200" dirty="0"/>
              <a:t>; (e.g. Start, Execute, Done, Error)</a:t>
            </a:r>
          </a:p>
          <a:p>
            <a:r>
              <a:rPr lang="en-US" sz="1400" b="1" dirty="0"/>
              <a:t>GVL</a:t>
            </a:r>
            <a:r>
              <a:rPr lang="en-US" sz="1400" dirty="0"/>
              <a:t> block:</a:t>
            </a:r>
            <a:br>
              <a:rPr lang="en-US" sz="1400" dirty="0"/>
            </a:br>
            <a:r>
              <a:rPr lang="en-US" sz="1200" dirty="0"/>
              <a:t>- Declaration of the variables belonging to the axis;</a:t>
            </a:r>
          </a:p>
          <a:p>
            <a:r>
              <a:rPr lang="en-US" sz="1400" b="1" dirty="0"/>
              <a:t>Manipulation </a:t>
            </a:r>
            <a:r>
              <a:rPr lang="en-US" sz="1400" dirty="0"/>
              <a:t>block (if necessary)</a:t>
            </a:r>
            <a:r>
              <a:rPr lang="en-US" sz="1400" b="1" dirty="0"/>
              <a:t>:</a:t>
            </a:r>
            <a:br>
              <a:rPr lang="en-US" sz="1200" dirty="0"/>
            </a:br>
            <a:r>
              <a:rPr lang="en-US" sz="1200" dirty="0"/>
              <a:t>- Come into action by special treatments(flow control):</a:t>
            </a:r>
            <a:br>
              <a:rPr lang="en-US" sz="1200" dirty="0"/>
            </a:br>
            <a:r>
              <a:rPr lang="en-US" sz="1200" dirty="0"/>
              <a:t>   &gt; several sequences are to be carried out; (cases)</a:t>
            </a:r>
            <a:br>
              <a:rPr lang="en-US" sz="1200" dirty="0"/>
            </a:br>
            <a:r>
              <a:rPr lang="en-US" sz="1200" dirty="0"/>
              <a:t>   &gt; several axes have to cooperate; </a:t>
            </a:r>
            <a:br>
              <a:rPr lang="en-US" sz="1200" dirty="0"/>
            </a:br>
            <a:r>
              <a:rPr lang="en-US" sz="1200" dirty="0"/>
              <a:t>- “Struct” supplies the data to the “Manipulation“ block</a:t>
            </a:r>
            <a:br>
              <a:rPr lang="en-US" sz="1200" dirty="0"/>
            </a:br>
            <a:r>
              <a:rPr lang="en-US" sz="1200" dirty="0"/>
              <a:t>- This may influence the “Struct” before movement</a:t>
            </a:r>
            <a:br>
              <a:rPr lang="en-US" sz="1200" dirty="0"/>
            </a:br>
            <a:r>
              <a:rPr lang="en-US" sz="1200" dirty="0"/>
              <a:t>  commands are transferred to the instance “</a:t>
            </a:r>
            <a:r>
              <a:rPr lang="en-US" sz="1200" dirty="0" err="1"/>
              <a:t>FB_Axis</a:t>
            </a:r>
            <a:r>
              <a:rPr lang="en-US" sz="1200" dirty="0"/>
              <a:t>”</a:t>
            </a:r>
          </a:p>
          <a:p>
            <a:r>
              <a:rPr lang="en-US" sz="1400" b="1" dirty="0" err="1"/>
              <a:t>FB_Axis</a:t>
            </a:r>
            <a:r>
              <a:rPr lang="en-US" sz="1400" b="1" dirty="0"/>
              <a:t> </a:t>
            </a:r>
            <a:r>
              <a:rPr lang="en-US" sz="1400" dirty="0"/>
              <a:t>block:</a:t>
            </a:r>
            <a:br>
              <a:rPr lang="en-US" sz="1400" dirty="0"/>
            </a:br>
            <a:r>
              <a:rPr lang="en-US" sz="1200" dirty="0"/>
              <a:t>- One function block “</a:t>
            </a:r>
            <a:r>
              <a:rPr lang="en-US" sz="1200" dirty="0" err="1"/>
              <a:t>FB_Axis</a:t>
            </a:r>
            <a:r>
              <a:rPr lang="en-US" sz="1200" dirty="0"/>
              <a:t>” for all axes;</a:t>
            </a:r>
            <a:br>
              <a:rPr lang="en-US" sz="1200" dirty="0"/>
            </a:br>
            <a:r>
              <a:rPr lang="en-US" sz="1200" dirty="0"/>
              <a:t>- One instance per axis from “</a:t>
            </a:r>
            <a:r>
              <a:rPr lang="en-US" sz="1200" dirty="0" err="1"/>
              <a:t>FB_Axis</a:t>
            </a:r>
            <a:r>
              <a:rPr lang="en-US" sz="1200" dirty="0"/>
              <a:t>”;</a:t>
            </a:r>
            <a:br>
              <a:rPr lang="en-US" sz="1200" dirty="0"/>
            </a:br>
            <a:r>
              <a:rPr lang="en-US" sz="1200" dirty="0"/>
              <a:t>- </a:t>
            </a:r>
            <a:r>
              <a:rPr lang="de-DE" sz="1200" dirty="0"/>
              <a:t>Content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en-US" sz="1200" dirty="0"/>
              <a:t>“ </a:t>
            </a:r>
            <a:r>
              <a:rPr lang="de-DE" sz="1200" dirty="0" err="1"/>
              <a:t>FB_Axis</a:t>
            </a:r>
            <a:r>
              <a:rPr lang="de-DE" sz="1200" dirty="0"/>
              <a:t>“ = PLC-open </a:t>
            </a:r>
            <a:r>
              <a:rPr lang="de-DE" sz="1200" dirty="0" err="1"/>
              <a:t>movement</a:t>
            </a:r>
            <a:r>
              <a:rPr lang="de-DE" sz="1200" dirty="0"/>
              <a:t> </a:t>
            </a:r>
            <a:r>
              <a:rPr lang="de-DE" sz="1200" dirty="0" err="1"/>
              <a:t>commands</a:t>
            </a:r>
            <a:r>
              <a:rPr lang="de-DE" sz="1200" dirty="0"/>
              <a:t> (MC </a:t>
            </a:r>
            <a:r>
              <a:rPr lang="de-DE" sz="1200" dirty="0" err="1"/>
              <a:t>function</a:t>
            </a:r>
            <a:r>
              <a:rPr lang="de-DE" sz="1200" dirty="0"/>
              <a:t> </a:t>
            </a:r>
            <a:r>
              <a:rPr lang="de-DE" sz="1200" dirty="0" err="1"/>
              <a:t>blocks</a:t>
            </a:r>
            <a:r>
              <a:rPr lang="de-DE" sz="1200" dirty="0"/>
              <a:t>) </a:t>
            </a:r>
            <a:r>
              <a:rPr lang="de-DE" sz="1200" dirty="0" err="1"/>
              <a:t>from</a:t>
            </a:r>
            <a:r>
              <a:rPr lang="de-DE" sz="1200" dirty="0"/>
              <a:t> </a:t>
            </a:r>
            <a:r>
              <a:rPr lang="de-DE" sz="1200" dirty="0" err="1"/>
              <a:t>various</a:t>
            </a:r>
            <a:r>
              <a:rPr lang="de-DE" sz="1200" dirty="0"/>
              <a:t> </a:t>
            </a:r>
            <a:r>
              <a:rPr lang="de-DE" sz="1200" dirty="0" err="1"/>
              <a:t>motion</a:t>
            </a:r>
            <a:r>
              <a:rPr lang="de-DE" sz="1200" dirty="0"/>
              <a:t> </a:t>
            </a:r>
            <a:r>
              <a:rPr lang="de-DE" sz="1200" dirty="0" err="1"/>
              <a:t>libraries</a:t>
            </a:r>
            <a:r>
              <a:rPr lang="de-DE" sz="1200" dirty="0"/>
              <a:t> (PTP, </a:t>
            </a:r>
            <a:r>
              <a:rPr lang="de-DE" sz="1200" dirty="0" err="1"/>
              <a:t>flying</a:t>
            </a:r>
            <a:r>
              <a:rPr lang="de-DE" sz="1200" dirty="0"/>
              <a:t> </a:t>
            </a:r>
            <a:r>
              <a:rPr lang="de-DE" sz="1200" dirty="0" err="1"/>
              <a:t>saw</a:t>
            </a:r>
            <a:r>
              <a:rPr lang="de-DE" sz="1200" dirty="0"/>
              <a:t>…);</a:t>
            </a:r>
          </a:p>
          <a:p>
            <a:r>
              <a:rPr lang="en-US" sz="1400" b="1" dirty="0"/>
              <a:t>AXIS_REF &amp; NC </a:t>
            </a:r>
            <a:r>
              <a:rPr lang="en-US" sz="1400" dirty="0"/>
              <a:t>blocks:</a:t>
            </a:r>
            <a:br>
              <a:rPr lang="en-US" sz="1400" dirty="0"/>
            </a:br>
            <a:r>
              <a:rPr lang="en-US" sz="1200" dirty="0"/>
              <a:t>- “</a:t>
            </a:r>
            <a:r>
              <a:rPr lang="de-DE" sz="1200" dirty="0"/>
              <a:t>AXIS_REF“ </a:t>
            </a:r>
            <a:r>
              <a:rPr lang="en-US" sz="1200" dirty="0"/>
              <a:t>data type contains axis information and represents the interface between PLC and NC;</a:t>
            </a:r>
            <a:br>
              <a:rPr lang="en-US" sz="1200" dirty="0"/>
            </a:br>
            <a:r>
              <a:rPr lang="en-US" sz="1200" dirty="0"/>
              <a:t>- “NC” </a:t>
            </a:r>
            <a:r>
              <a:rPr lang="de-DE" sz="1200" dirty="0">
                <a:ea typeface="Cambria Math" panose="02040503050406030204" pitchFamily="18" charset="0"/>
              </a:rPr>
              <a:t>≙  </a:t>
            </a:r>
            <a:r>
              <a:rPr lang="en-US" sz="1200" dirty="0"/>
              <a:t>assembly of function groups used for the control and regulation of axes</a:t>
            </a:r>
            <a:endParaRPr lang="en-US" sz="2000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D2F3F6-8E8F-4B07-9B43-545480153CCE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17</a:t>
            </a:fld>
            <a:endParaRPr lang="en-US" noProof="0"/>
          </a:p>
        </p:txBody>
      </p:sp>
      <p:pic>
        <p:nvPicPr>
          <p:cNvPr id="9" name="Grafik 8"/>
          <p:cNvPicPr/>
          <p:nvPr/>
        </p:nvPicPr>
        <p:blipFill>
          <a:blip r:embed="rId2"/>
          <a:stretch>
            <a:fillRect/>
          </a:stretch>
        </p:blipFill>
        <p:spPr>
          <a:xfrm>
            <a:off x="4201740" y="885401"/>
            <a:ext cx="5416262" cy="378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67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noProof="0" dirty="0"/>
              <a:t>. </a:t>
            </a:r>
            <a:r>
              <a:rPr lang="en-US" dirty="0"/>
              <a:t>Software Concept – motion tasks</a:t>
            </a:r>
            <a:br>
              <a:rPr lang="en-US" dirty="0"/>
            </a:br>
            <a:br>
              <a:rPr lang="en-US" dirty="0"/>
            </a:b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576" y="908720"/>
            <a:ext cx="8938474" cy="4860256"/>
          </a:xfrm>
        </p:spPr>
        <p:txBody>
          <a:bodyPr/>
          <a:lstStyle/>
          <a:p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each</a:t>
            </a:r>
            <a:r>
              <a:rPr lang="de-DE" sz="1600" dirty="0"/>
              <a:t> </a:t>
            </a:r>
            <a:r>
              <a:rPr lang="de-DE" sz="1600" dirty="0" err="1"/>
              <a:t>standard</a:t>
            </a:r>
            <a:r>
              <a:rPr lang="de-DE" sz="1600" dirty="0"/>
              <a:t> </a:t>
            </a:r>
            <a:r>
              <a:rPr lang="de-DE" sz="1600" dirty="0" err="1"/>
              <a:t>axis</a:t>
            </a:r>
            <a:r>
              <a:rPr lang="de-DE" sz="1600" dirty="0"/>
              <a:t> </a:t>
            </a:r>
            <a:r>
              <a:rPr lang="de-DE" sz="1600" dirty="0" err="1"/>
              <a:t>there</a:t>
            </a:r>
            <a:r>
              <a:rPr lang="de-DE" sz="1600" dirty="0"/>
              <a:t> </a:t>
            </a:r>
            <a:r>
              <a:rPr lang="de-DE" sz="1600" dirty="0" err="1"/>
              <a:t>could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/>
              <a:t>a </a:t>
            </a:r>
            <a:r>
              <a:rPr lang="de-DE" sz="1600" dirty="0" err="1"/>
              <a:t>main</a:t>
            </a:r>
            <a:r>
              <a:rPr lang="de-DE" sz="1600" dirty="0"/>
              <a:t> </a:t>
            </a:r>
            <a:r>
              <a:rPr lang="de-DE" sz="1600" dirty="0" err="1"/>
              <a:t>structure</a:t>
            </a:r>
            <a:r>
              <a:rPr lang="de-DE" sz="1600" dirty="0"/>
              <a:t> "Struct", a </a:t>
            </a:r>
            <a:r>
              <a:rPr lang="de-DE" sz="1600" dirty="0" err="1"/>
              <a:t>part</a:t>
            </a:r>
            <a:r>
              <a:rPr lang="de-DE" sz="1600" dirty="0"/>
              <a:t> </a:t>
            </a:r>
            <a:r>
              <a:rPr lang="de-DE" sz="1600" dirty="0" err="1"/>
              <a:t>within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/>
              <a:t>an </a:t>
            </a:r>
            <a:r>
              <a:rPr lang="de-DE" sz="1600" dirty="0" err="1"/>
              <a:t>entire</a:t>
            </a:r>
            <a:r>
              <a:rPr lang="de-DE" sz="1600" dirty="0"/>
              <a:t> - </a:t>
            </a:r>
            <a:r>
              <a:rPr lang="de-DE" sz="1600" dirty="0" err="1"/>
              <a:t>or</a:t>
            </a:r>
            <a:r>
              <a:rPr lang="de-DE" sz="1600" dirty="0"/>
              <a:t> </a:t>
            </a:r>
            <a:r>
              <a:rPr lang="de-DE" sz="1600" dirty="0" err="1"/>
              <a:t>possibly</a:t>
            </a:r>
            <a:r>
              <a:rPr lang="de-DE" sz="1600" dirty="0"/>
              <a:t> </a:t>
            </a:r>
            <a:r>
              <a:rPr lang="de-DE" sz="1600" dirty="0" err="1"/>
              <a:t>even</a:t>
            </a:r>
            <a:r>
              <a:rPr lang="de-DE" sz="1600" dirty="0"/>
              <a:t> a separate - </a:t>
            </a:r>
            <a:br>
              <a:rPr lang="de-DE" sz="1600" dirty="0"/>
            </a:br>
            <a:r>
              <a:rPr lang="de-DE" sz="1600" dirty="0"/>
              <a:t>global variable </a:t>
            </a:r>
            <a:r>
              <a:rPr lang="de-DE" sz="1600" dirty="0" err="1"/>
              <a:t>list</a:t>
            </a:r>
            <a:r>
              <a:rPr lang="de-DE" sz="1600" dirty="0"/>
              <a:t> “GVL”, an </a:t>
            </a:r>
            <a:r>
              <a:rPr lang="de-DE" sz="1600" dirty="0" err="1"/>
              <a:t>instance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br>
              <a:rPr lang="de-DE" sz="1600" dirty="0"/>
            </a:b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function</a:t>
            </a:r>
            <a:r>
              <a:rPr lang="de-DE" sz="1600" dirty="0"/>
              <a:t> block "FB-Axis"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 err="1"/>
              <a:t>with</a:t>
            </a:r>
            <a:r>
              <a:rPr lang="de-DE" sz="1600" dirty="0"/>
              <a:t> "</a:t>
            </a:r>
            <a:r>
              <a:rPr lang="de-DE" sz="1600" dirty="0" err="1"/>
              <a:t>Axis_Ref</a:t>
            </a:r>
            <a:r>
              <a:rPr lang="de-DE" sz="1600" dirty="0"/>
              <a:t>" an </a:t>
            </a:r>
            <a:r>
              <a:rPr lang="de-DE" sz="1600" dirty="0" err="1"/>
              <a:t>interface</a:t>
            </a:r>
            <a:r>
              <a:rPr lang="de-DE" sz="1600" dirty="0"/>
              <a:t> </a:t>
            </a:r>
            <a:r>
              <a:rPr lang="de-DE" sz="1600" dirty="0" err="1"/>
              <a:t>between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/>
              <a:t>PLC &lt;-&gt; NC</a:t>
            </a:r>
          </a:p>
          <a:p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dirty="0" err="1"/>
              <a:t>each</a:t>
            </a:r>
            <a:r>
              <a:rPr lang="de-DE" sz="1600" dirty="0"/>
              <a:t> additional </a:t>
            </a:r>
            <a:r>
              <a:rPr lang="de-DE" sz="1600" dirty="0" err="1"/>
              <a:t>axis</a:t>
            </a:r>
            <a:r>
              <a:rPr lang="de-DE" sz="1600" dirty="0"/>
              <a:t> </a:t>
            </a:r>
            <a:r>
              <a:rPr lang="de-DE" sz="1600" dirty="0" err="1"/>
              <a:t>this</a:t>
            </a:r>
            <a:r>
              <a:rPr lang="de-DE" sz="1600" dirty="0"/>
              <a:t> </a:t>
            </a:r>
            <a:r>
              <a:rPr lang="de-DE" sz="1600" dirty="0" err="1"/>
              <a:t>scheme</a:t>
            </a:r>
            <a:r>
              <a:rPr lang="de-DE" sz="1600" dirty="0"/>
              <a:t> </a:t>
            </a:r>
            <a:br>
              <a:rPr lang="de-DE" sz="1600" dirty="0"/>
            </a:br>
            <a:r>
              <a:rPr lang="de-DE" sz="1600" dirty="0" err="1"/>
              <a:t>could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repeated</a:t>
            </a:r>
            <a:r>
              <a:rPr lang="de-DE" sz="1600" dirty="0"/>
              <a:t>.</a:t>
            </a:r>
          </a:p>
          <a:p>
            <a:r>
              <a:rPr lang="en-US" sz="1600" b="1" noProof="0" dirty="0"/>
              <a:t>Benefits</a:t>
            </a:r>
            <a:r>
              <a:rPr lang="en-US" sz="1600" noProof="0" dirty="0"/>
              <a:t>:</a:t>
            </a:r>
          </a:p>
          <a:p>
            <a:pPr lvl="1"/>
            <a:r>
              <a:rPr lang="de-DE" sz="1400" dirty="0" err="1"/>
              <a:t>keeps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program</a:t>
            </a:r>
            <a:r>
              <a:rPr lang="de-DE" sz="1400" dirty="0"/>
              <a:t> </a:t>
            </a:r>
            <a:r>
              <a:rPr lang="de-DE" sz="1400" dirty="0" err="1"/>
              <a:t>clear</a:t>
            </a:r>
            <a:r>
              <a:rPr lang="de-DE" sz="1400" dirty="0"/>
              <a:t>;</a:t>
            </a:r>
          </a:p>
          <a:p>
            <a:pPr lvl="1"/>
            <a:r>
              <a:rPr lang="de-DE" sz="1400" dirty="0" err="1"/>
              <a:t>simplifies</a:t>
            </a:r>
            <a:r>
              <a:rPr lang="de-DE" sz="1400" dirty="0"/>
              <a:t> </a:t>
            </a:r>
            <a:r>
              <a:rPr lang="de-DE" sz="1400" dirty="0" err="1"/>
              <a:t>commissioning</a:t>
            </a:r>
            <a:r>
              <a:rPr lang="de-DE" sz="1400" dirty="0"/>
              <a:t>;</a:t>
            </a:r>
          </a:p>
          <a:p>
            <a:pPr lvl="1"/>
            <a:r>
              <a:rPr lang="de-DE" sz="1400" dirty="0" err="1"/>
              <a:t>possible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uncouple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 </a:t>
            </a:r>
            <a:br>
              <a:rPr lang="de-DE" sz="1400" dirty="0"/>
            </a:br>
            <a:r>
              <a:rPr lang="de-DE" sz="1400" dirty="0" err="1"/>
              <a:t>between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control</a:t>
            </a:r>
            <a:r>
              <a:rPr lang="de-DE" sz="1400" dirty="0"/>
              <a:t> </a:t>
            </a:r>
            <a:r>
              <a:rPr lang="de-DE" sz="1400" dirty="0" err="1"/>
              <a:t>computer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PLC </a:t>
            </a:r>
            <a:r>
              <a:rPr lang="de-DE" sz="1400" dirty="0" err="1"/>
              <a:t>during</a:t>
            </a:r>
            <a:r>
              <a:rPr lang="de-DE" sz="1400" dirty="0"/>
              <a:t> </a:t>
            </a:r>
            <a:r>
              <a:rPr lang="de-DE" sz="1400" dirty="0" err="1"/>
              <a:t>comissioning</a:t>
            </a:r>
            <a:r>
              <a:rPr lang="de-DE" sz="1400" dirty="0"/>
              <a:t> =&gt; </a:t>
            </a:r>
            <a:r>
              <a:rPr lang="de-DE" sz="1400" dirty="0" err="1"/>
              <a:t>Comissioning</a:t>
            </a:r>
            <a:r>
              <a:rPr lang="de-DE" sz="1400" dirty="0"/>
              <a:t> in </a:t>
            </a:r>
            <a:r>
              <a:rPr lang="de-DE" sz="1400" dirty="0" err="1"/>
              <a:t>two</a:t>
            </a:r>
            <a:r>
              <a:rPr lang="de-DE" sz="1400" dirty="0"/>
              <a:t> </a:t>
            </a:r>
            <a:r>
              <a:rPr lang="de-DE" sz="1400" dirty="0" err="1"/>
              <a:t>steps</a:t>
            </a:r>
            <a:r>
              <a:rPr lang="de-DE" sz="1400" dirty="0"/>
              <a:t>;</a:t>
            </a:r>
          </a:p>
          <a:p>
            <a:pPr lvl="1"/>
            <a:r>
              <a:rPr lang="de-DE" sz="1400" i="1" dirty="0"/>
              <a:t>First:</a:t>
            </a:r>
            <a:r>
              <a:rPr lang="de-DE" sz="1400" dirty="0"/>
              <a:t> </a:t>
            </a:r>
            <a:r>
              <a:rPr lang="de-DE" sz="1400" dirty="0" err="1"/>
              <a:t>Commissioning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PLC </a:t>
            </a:r>
            <a:r>
              <a:rPr lang="de-DE" sz="1400" dirty="0" err="1"/>
              <a:t>program</a:t>
            </a:r>
            <a:r>
              <a:rPr lang="de-DE" sz="1400" dirty="0"/>
              <a:t> </a:t>
            </a:r>
            <a:r>
              <a:rPr lang="de-DE" sz="1400" u="sng" dirty="0" err="1"/>
              <a:t>separately</a:t>
            </a:r>
            <a:r>
              <a:rPr lang="de-DE" sz="1400" dirty="0"/>
              <a:t>;</a:t>
            </a:r>
          </a:p>
          <a:p>
            <a:pPr lvl="1"/>
            <a:r>
              <a:rPr lang="de-DE" sz="1400" i="1" noProof="0" dirty="0"/>
              <a:t>Second: </a:t>
            </a:r>
            <a:br>
              <a:rPr lang="de-DE" sz="1400" noProof="0" dirty="0"/>
            </a:br>
            <a:r>
              <a:rPr lang="de-DE" sz="1400" noProof="0" dirty="0"/>
              <a:t>- </a:t>
            </a:r>
            <a:r>
              <a:rPr lang="de-DE" sz="1400" dirty="0" err="1"/>
              <a:t>commissioning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PLC </a:t>
            </a:r>
            <a:r>
              <a:rPr lang="de-DE" sz="1400" dirty="0" err="1"/>
              <a:t>program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 </a:t>
            </a:r>
            <a:r>
              <a:rPr lang="de-DE" sz="1400" dirty="0" err="1"/>
              <a:t>between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PLC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control</a:t>
            </a:r>
            <a:r>
              <a:rPr lang="de-DE" sz="1400" dirty="0"/>
              <a:t> </a:t>
            </a:r>
            <a:r>
              <a:rPr lang="de-DE" sz="1400" dirty="0" err="1"/>
              <a:t>computer</a:t>
            </a:r>
            <a:r>
              <a:rPr lang="de-DE" sz="1400" dirty="0"/>
              <a:t>;</a:t>
            </a:r>
            <a:br>
              <a:rPr lang="de-DE" sz="1400" dirty="0"/>
            </a:br>
            <a:r>
              <a:rPr lang="de-DE" sz="1400" dirty="0"/>
              <a:t>- </a:t>
            </a:r>
            <a:r>
              <a:rPr lang="de-DE" sz="1400" dirty="0" err="1"/>
              <a:t>corresponding</a:t>
            </a:r>
            <a:r>
              <a:rPr lang="de-DE" sz="1400" dirty="0"/>
              <a:t> </a:t>
            </a:r>
            <a:r>
              <a:rPr lang="de-DE" sz="1400" dirty="0" err="1"/>
              <a:t>movement</a:t>
            </a:r>
            <a:r>
              <a:rPr lang="de-DE" sz="1400" dirty="0"/>
              <a:t> </a:t>
            </a:r>
            <a:r>
              <a:rPr lang="de-DE" sz="1400" dirty="0" err="1"/>
              <a:t>commands</a:t>
            </a:r>
            <a:r>
              <a:rPr lang="de-DE" sz="1400" dirty="0"/>
              <a:t> </a:t>
            </a:r>
            <a:r>
              <a:rPr lang="de-DE" sz="1400" dirty="0" err="1"/>
              <a:t>being</a:t>
            </a:r>
            <a:r>
              <a:rPr lang="de-DE" sz="1400" dirty="0"/>
              <a:t> </a:t>
            </a:r>
            <a:r>
              <a:rPr lang="de-DE" sz="1400" dirty="0" err="1"/>
              <a:t>supplied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EPICS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GUI;</a:t>
            </a:r>
            <a:endParaRPr lang="en-US" sz="1400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D2F3F6-8E8F-4B07-9B43-545480153CCE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18</a:t>
            </a:fld>
            <a:endParaRPr lang="en-US" noProof="0"/>
          </a:p>
        </p:txBody>
      </p:sp>
      <p:pic>
        <p:nvPicPr>
          <p:cNvPr id="9" name="Grafik 8"/>
          <p:cNvPicPr/>
          <p:nvPr/>
        </p:nvPicPr>
        <p:blipFill>
          <a:blip r:embed="rId2"/>
          <a:stretch>
            <a:fillRect/>
          </a:stretch>
        </p:blipFill>
        <p:spPr>
          <a:xfrm>
            <a:off x="4201740" y="885401"/>
            <a:ext cx="5416262" cy="378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2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908720"/>
            <a:ext cx="8927015" cy="486025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Background of this IN-KIND project</a:t>
            </a:r>
            <a:endParaRPr lang="en-US" sz="2000" noProof="0" dirty="0"/>
          </a:p>
          <a:p>
            <a:pPr marL="457200" indent="-457200">
              <a:buFont typeface="+mj-lt"/>
              <a:buAutoNum type="arabicPeriod"/>
            </a:pPr>
            <a:r>
              <a:rPr lang="en-US" sz="2000" noProof="0" dirty="0"/>
              <a:t>What could be tested, measured and investigated? Proposals from JCNS are:</a:t>
            </a:r>
          </a:p>
          <a:p>
            <a:pPr lvl="1"/>
            <a:r>
              <a:rPr lang="en-US" sz="1400" dirty="0"/>
              <a:t>Analysis of the dynamic behavior and the control quality</a:t>
            </a:r>
          </a:p>
          <a:p>
            <a:pPr lvl="1"/>
            <a:r>
              <a:rPr lang="en-US" sz="1400" noProof="0" dirty="0"/>
              <a:t>Performance and Stability</a:t>
            </a:r>
          </a:p>
          <a:p>
            <a:pPr lvl="1"/>
            <a:r>
              <a:rPr lang="en-US" sz="1400" dirty="0"/>
              <a:t>Temperature profile</a:t>
            </a:r>
          </a:p>
          <a:p>
            <a:pPr lvl="1"/>
            <a:r>
              <a:rPr lang="en-US" sz="1400" noProof="0" dirty="0"/>
              <a:t>Force / current monitoring</a:t>
            </a:r>
          </a:p>
          <a:p>
            <a:pPr lvl="1"/>
            <a:r>
              <a:rPr lang="en-US" sz="1400" dirty="0"/>
              <a:t>Disturbance reaction</a:t>
            </a:r>
          </a:p>
          <a:p>
            <a:pPr lvl="1"/>
            <a:r>
              <a:rPr lang="en-US" sz="1400" noProof="0" dirty="0"/>
              <a:t>Synchronously behavior</a:t>
            </a:r>
          </a:p>
          <a:p>
            <a:pPr lvl="1"/>
            <a:r>
              <a:rPr lang="en-US" sz="1400" dirty="0"/>
              <a:t>Environmental influence</a:t>
            </a:r>
          </a:p>
          <a:p>
            <a:pPr lvl="1"/>
            <a:r>
              <a:rPr lang="en-US" sz="1400" noProof="0" dirty="0"/>
              <a:t>Manageability</a:t>
            </a:r>
          </a:p>
          <a:p>
            <a:pPr lvl="1"/>
            <a:r>
              <a:rPr lang="en-US" sz="1400" dirty="0"/>
              <a:t>Comprehensive cost analysis</a:t>
            </a:r>
          </a:p>
          <a:p>
            <a:pPr lvl="1"/>
            <a:r>
              <a:rPr lang="en-US" sz="1400" noProof="0" dirty="0"/>
              <a:t>Draw comparisons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Control System concept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Software concept for motion applications</a:t>
            </a:r>
          </a:p>
          <a:p>
            <a:pPr marL="0" indent="0">
              <a:buNone/>
            </a:pPr>
            <a:endParaRPr lang="en-US" sz="1600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877668-CF22-4160-930A-4888EF67453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3D0F935-7D3A-4298-84F5-DA4D5C86E219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BD334E-7AA3-4AAD-9E78-7D1B3253898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7338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1. </a:t>
            </a:r>
            <a:r>
              <a:rPr lang="en-US" dirty="0"/>
              <a:t>Background of this IN-KIND project</a:t>
            </a:r>
            <a:br>
              <a:rPr lang="en-US" dirty="0"/>
            </a:b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576" y="908720"/>
            <a:ext cx="8938474" cy="4860256"/>
          </a:xfrm>
        </p:spPr>
        <p:txBody>
          <a:bodyPr/>
          <a:lstStyle/>
          <a:p>
            <a:pPr lvl="1"/>
            <a:r>
              <a:rPr lang="de-DE" dirty="0"/>
              <a:t>ESS </a:t>
            </a:r>
            <a:r>
              <a:rPr lang="de-DE" dirty="0" err="1"/>
              <a:t>would</a:t>
            </a:r>
            <a:r>
              <a:rPr lang="de-DE" dirty="0"/>
              <a:t> like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investigate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linear </a:t>
            </a:r>
            <a:r>
              <a:rPr lang="de-DE" dirty="0" err="1"/>
              <a:t>motor</a:t>
            </a:r>
            <a:r>
              <a:rPr lang="de-DE" dirty="0"/>
              <a:t>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en-US" dirty="0"/>
              <a:t>to find out if this technology would also be suitable for use with a neutron scattering instrument</a:t>
            </a:r>
          </a:p>
          <a:p>
            <a:pPr lvl="1"/>
            <a:r>
              <a:rPr lang="de-DE" dirty="0"/>
              <a:t>Linear </a:t>
            </a:r>
            <a:r>
              <a:rPr lang="de-DE" dirty="0" err="1"/>
              <a:t>motors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/>
              <a:t> linear </a:t>
            </a:r>
            <a:r>
              <a:rPr lang="de-DE" dirty="0" err="1"/>
              <a:t>movements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mainly</a:t>
            </a:r>
            <a:r>
              <a:rPr lang="de-DE" dirty="0"/>
              <a:t> in </a:t>
            </a:r>
            <a:r>
              <a:rPr lang="de-DE" dirty="0" err="1"/>
              <a:t>positioning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handling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.</a:t>
            </a:r>
          </a:p>
          <a:p>
            <a:pPr lvl="1"/>
            <a:r>
              <a:rPr lang="de-DE" dirty="0"/>
              <a:t>Feed </a:t>
            </a:r>
            <a:r>
              <a:rPr lang="de-DE" dirty="0" err="1"/>
              <a:t>forces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generated</a:t>
            </a:r>
            <a:r>
              <a:rPr lang="de-DE" dirty="0"/>
              <a:t> in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applications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an </a:t>
            </a:r>
            <a:r>
              <a:rPr lang="de-DE" dirty="0" err="1"/>
              <a:t>electric</a:t>
            </a:r>
            <a:r>
              <a:rPr lang="de-DE" dirty="0"/>
              <a:t> </a:t>
            </a:r>
            <a:r>
              <a:rPr lang="de-DE" dirty="0" err="1"/>
              <a:t>motor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a </a:t>
            </a:r>
            <a:r>
              <a:rPr lang="de-DE" dirty="0" err="1"/>
              <a:t>gearing</a:t>
            </a:r>
            <a:r>
              <a:rPr lang="de-DE" dirty="0"/>
              <a:t> </a:t>
            </a:r>
            <a:r>
              <a:rPr lang="de-DE" dirty="0" err="1"/>
              <a:t>mechanism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=&gt; </a:t>
            </a:r>
            <a:r>
              <a:rPr lang="de-DE" dirty="0" err="1"/>
              <a:t>indirectly</a:t>
            </a:r>
            <a:r>
              <a:rPr lang="de-DE" dirty="0"/>
              <a:t> </a:t>
            </a:r>
            <a:r>
              <a:rPr lang="de-DE" dirty="0" err="1"/>
              <a:t>translative</a:t>
            </a:r>
            <a:r>
              <a:rPr lang="de-DE" dirty="0"/>
              <a:t> </a:t>
            </a:r>
            <a:r>
              <a:rPr lang="de-DE" dirty="0" err="1"/>
              <a:t>movemant</a:t>
            </a:r>
            <a:endParaRPr lang="de-DE" dirty="0"/>
          </a:p>
          <a:p>
            <a:pPr lvl="1"/>
            <a:r>
              <a:rPr lang="de-DE" dirty="0"/>
              <a:t>Linear </a:t>
            </a:r>
            <a:r>
              <a:rPr lang="de-DE" dirty="0" err="1"/>
              <a:t>motors</a:t>
            </a:r>
            <a:r>
              <a:rPr lang="de-DE" dirty="0"/>
              <a:t> </a:t>
            </a:r>
            <a:r>
              <a:rPr lang="de-DE" dirty="0" err="1"/>
              <a:t>offer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possibility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generate</a:t>
            </a:r>
            <a:r>
              <a:rPr lang="de-DE" dirty="0"/>
              <a:t> a </a:t>
            </a:r>
            <a:r>
              <a:rPr lang="de-DE" dirty="0" err="1"/>
              <a:t>direct</a:t>
            </a:r>
            <a:r>
              <a:rPr lang="de-DE" dirty="0"/>
              <a:t> </a:t>
            </a:r>
            <a:r>
              <a:rPr lang="de-DE" dirty="0" err="1"/>
              <a:t>translative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a </a:t>
            </a:r>
            <a:r>
              <a:rPr lang="de-DE" dirty="0" err="1"/>
              <a:t>gearing</a:t>
            </a:r>
            <a:r>
              <a:rPr lang="de-DE" dirty="0"/>
              <a:t> </a:t>
            </a:r>
            <a:r>
              <a:rPr lang="de-DE" dirty="0" err="1"/>
              <a:t>mechanism</a:t>
            </a:r>
            <a:br>
              <a:rPr lang="de-DE" dirty="0"/>
            </a:br>
            <a:r>
              <a:rPr lang="de-DE" dirty="0"/>
              <a:t>=&gt; </a:t>
            </a:r>
            <a:r>
              <a:rPr lang="de-DE" dirty="0" err="1"/>
              <a:t>reduction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work</a:t>
            </a:r>
            <a:endParaRPr lang="de-DE" dirty="0"/>
          </a:p>
          <a:p>
            <a:pPr marL="188611" lvl="1" indent="0">
              <a:buNone/>
            </a:pP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D2F3F6-8E8F-4B07-9B43-545480153CCE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3</a:t>
            </a:fld>
            <a:endParaRPr lang="en-US" noProof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68" y="4172856"/>
            <a:ext cx="3024905" cy="170894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9" y="4293096"/>
            <a:ext cx="3020204" cy="170152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616" y="4480889"/>
            <a:ext cx="2190726" cy="151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98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Investigation of the </a:t>
            </a:r>
            <a:r>
              <a:rPr lang="en-US" b="1" noProof="0" dirty="0"/>
              <a:t>dynamic driving profile</a:t>
            </a:r>
            <a:r>
              <a:rPr lang="en-US" noProof="0" dirty="0"/>
              <a:t> of the linear motors.</a:t>
            </a:r>
          </a:p>
          <a:p>
            <a:r>
              <a:rPr lang="en-US" noProof="0" dirty="0"/>
              <a:t>Special interest: </a:t>
            </a:r>
            <a:endParaRPr lang="en-US" dirty="0"/>
          </a:p>
          <a:p>
            <a:pPr lvl="1"/>
            <a:r>
              <a:rPr lang="en-US" dirty="0"/>
              <a:t>Acceleration behavior</a:t>
            </a:r>
          </a:p>
          <a:p>
            <a:pPr lvl="1"/>
            <a:r>
              <a:rPr lang="en-US" dirty="0"/>
              <a:t>Force behavior</a:t>
            </a:r>
          </a:p>
          <a:p>
            <a:r>
              <a:rPr lang="de-DE" dirty="0" err="1"/>
              <a:t>Possible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record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movement</a:t>
            </a:r>
            <a:r>
              <a:rPr lang="de-DE" dirty="0"/>
              <a:t> </a:t>
            </a:r>
            <a:r>
              <a:rPr lang="de-DE" dirty="0" err="1"/>
              <a:t>profile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linear </a:t>
            </a:r>
            <a:r>
              <a:rPr lang="de-DE" dirty="0" err="1"/>
              <a:t>motors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loaded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loads</a:t>
            </a:r>
            <a:r>
              <a:rPr lang="de-DE" dirty="0"/>
              <a:t> / </a:t>
            </a:r>
            <a:r>
              <a:rPr lang="de-DE" dirty="0" err="1"/>
              <a:t>weights</a:t>
            </a:r>
            <a:br>
              <a:rPr lang="de-DE" dirty="0"/>
            </a:br>
            <a:r>
              <a:rPr lang="de-DE" dirty="0"/>
              <a:t>=&gt; More Load </a:t>
            </a:r>
            <a:r>
              <a:rPr lang="de-DE" dirty="0">
                <a:ea typeface="Cambria Math" panose="02040503050406030204" pitchFamily="18" charset="0"/>
              </a:rPr>
              <a:t>≙</a:t>
            </a:r>
            <a:r>
              <a:rPr lang="de-DE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Influence</a:t>
            </a:r>
            <a:r>
              <a:rPr lang="de-DE" dirty="0">
                <a:ea typeface="Cambria Math" panose="02040503050406030204" pitchFamily="18" charset="0"/>
              </a:rPr>
              <a:t> on </a:t>
            </a:r>
            <a:r>
              <a:rPr lang="de-DE" dirty="0" err="1">
                <a:ea typeface="Cambria Math" panose="02040503050406030204" pitchFamily="18" charset="0"/>
              </a:rPr>
              <a:t>the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automatic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controller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action</a:t>
            </a:r>
            <a:r>
              <a:rPr lang="de-DE" dirty="0">
                <a:ea typeface="Cambria Math" panose="02040503050406030204" pitchFamily="18" charset="0"/>
              </a:rPr>
              <a:t> &amp; </a:t>
            </a:r>
            <a:r>
              <a:rPr lang="de-DE" dirty="0" err="1">
                <a:ea typeface="Cambria Math" panose="02040503050406030204" pitchFamily="18" charset="0"/>
              </a:rPr>
              <a:t>the</a:t>
            </a:r>
            <a:r>
              <a:rPr lang="de-DE" dirty="0">
                <a:ea typeface="Cambria Math" panose="02040503050406030204" pitchFamily="18" charset="0"/>
              </a:rPr>
              <a:t> transient </a:t>
            </a:r>
            <a:r>
              <a:rPr lang="de-DE" dirty="0" err="1">
                <a:ea typeface="Cambria Math" panose="02040503050406030204" pitchFamily="18" charset="0"/>
              </a:rPr>
              <a:t>response</a:t>
            </a:r>
            <a:r>
              <a:rPr lang="de-DE" dirty="0">
                <a:ea typeface="Cambria Math" panose="02040503050406030204" pitchFamily="18" charset="0"/>
              </a:rPr>
              <a:t>?</a:t>
            </a:r>
          </a:p>
          <a:p>
            <a:r>
              <a:rPr lang="de-DE" dirty="0">
                <a:ea typeface="Cambria Math" panose="02040503050406030204" pitchFamily="18" charset="0"/>
              </a:rPr>
              <a:t> Test </a:t>
            </a:r>
            <a:r>
              <a:rPr lang="de-DE" dirty="0" err="1">
                <a:ea typeface="Cambria Math" panose="02040503050406030204" pitchFamily="18" charset="0"/>
              </a:rPr>
              <a:t>of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the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control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quality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of</a:t>
            </a:r>
            <a:r>
              <a:rPr lang="de-DE" dirty="0">
                <a:ea typeface="Cambria Math" panose="02040503050406030204" pitchFamily="18" charset="0"/>
              </a:rPr>
              <a:t> </a:t>
            </a:r>
            <a:r>
              <a:rPr lang="de-DE" dirty="0" err="1">
                <a:ea typeface="Cambria Math" panose="02040503050406030204" pitchFamily="18" charset="0"/>
              </a:rPr>
              <a:t>the</a:t>
            </a:r>
            <a:r>
              <a:rPr lang="de-DE" dirty="0">
                <a:ea typeface="Cambria Math" panose="02040503050406030204" pitchFamily="18" charset="0"/>
              </a:rPr>
              <a:t> different linear </a:t>
            </a:r>
            <a:r>
              <a:rPr lang="de-DE" dirty="0" err="1">
                <a:ea typeface="Cambria Math" panose="02040503050406030204" pitchFamily="18" charset="0"/>
              </a:rPr>
              <a:t>motors</a:t>
            </a:r>
            <a:r>
              <a:rPr lang="de-DE" dirty="0">
                <a:ea typeface="Cambria Math" panose="02040503050406030204" pitchFamily="18" charset="0"/>
              </a:rPr>
              <a:t>.</a:t>
            </a:r>
          </a:p>
          <a:p>
            <a:r>
              <a:rPr lang="de-DE" dirty="0"/>
              <a:t>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measurement</a:t>
            </a:r>
            <a:r>
              <a:rPr lang="de-DE" dirty="0"/>
              <a:t> </a:t>
            </a:r>
            <a:r>
              <a:rPr lang="de-DE" dirty="0" err="1"/>
              <a:t>scope</a:t>
            </a:r>
            <a:r>
              <a:rPr lang="de-DE" dirty="0"/>
              <a:t>, </a:t>
            </a:r>
            <a:r>
              <a:rPr lang="de-DE" dirty="0" err="1"/>
              <a:t>basically</a:t>
            </a:r>
            <a:r>
              <a:rPr lang="de-DE" dirty="0"/>
              <a:t> all </a:t>
            </a:r>
            <a:r>
              <a:rPr lang="de-DE" dirty="0" err="1"/>
              <a:t>selected</a:t>
            </a:r>
            <a:r>
              <a:rPr lang="de-DE" dirty="0"/>
              <a:t> linear </a:t>
            </a:r>
            <a:r>
              <a:rPr lang="de-DE" dirty="0" err="1"/>
              <a:t>motors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Analysis of the dynamic behavior and the control quality</a:t>
            </a:r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D2F3F6-8E8F-4B07-9B43-545480153CCE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9049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possibility</a:t>
            </a:r>
            <a:r>
              <a:rPr lang="de-DE" dirty="0"/>
              <a:t>: The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accuracy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b="1" dirty="0" err="1"/>
              <a:t>repeatability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Feedback </a:t>
            </a:r>
            <a:r>
              <a:rPr lang="de-DE" dirty="0" err="1"/>
              <a:t>systems</a:t>
            </a:r>
            <a:r>
              <a:rPr lang="de-DE" dirty="0"/>
              <a:t>:</a:t>
            </a:r>
          </a:p>
          <a:p>
            <a:pPr lvl="2"/>
            <a:r>
              <a:rPr lang="de-DE" dirty="0"/>
              <a:t>The </a:t>
            </a:r>
            <a:r>
              <a:rPr lang="de-DE" dirty="0" err="1"/>
              <a:t>accuracy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linear </a:t>
            </a:r>
            <a:r>
              <a:rPr lang="de-DE" dirty="0" err="1"/>
              <a:t>motor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highly</a:t>
            </a:r>
            <a:r>
              <a:rPr lang="de-DE" dirty="0"/>
              <a:t> </a:t>
            </a:r>
            <a:r>
              <a:rPr lang="de-DE" dirty="0" err="1"/>
              <a:t>dependent</a:t>
            </a:r>
            <a:r>
              <a:rPr lang="de-DE" dirty="0"/>
              <a:t> on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guides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bearings</a:t>
            </a:r>
            <a:r>
              <a:rPr lang="de-DE" dirty="0"/>
              <a:t>.</a:t>
            </a:r>
          </a:p>
          <a:p>
            <a:pPr lvl="2"/>
            <a:r>
              <a:rPr lang="de-DE" dirty="0" err="1"/>
              <a:t>Mechanical</a:t>
            </a:r>
            <a:r>
              <a:rPr lang="de-DE" dirty="0"/>
              <a:t> </a:t>
            </a:r>
            <a:r>
              <a:rPr lang="de-DE" dirty="0" err="1"/>
              <a:t>guides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bearings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linear </a:t>
            </a:r>
            <a:r>
              <a:rPr lang="de-DE" dirty="0" err="1"/>
              <a:t>motor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coordinated</a:t>
            </a:r>
            <a:r>
              <a:rPr lang="de-DE" dirty="0"/>
              <a:t>.</a:t>
            </a:r>
          </a:p>
          <a:p>
            <a:pPr lvl="2"/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interesting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investigate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systems</a:t>
            </a:r>
            <a:br>
              <a:rPr lang="de-DE" dirty="0"/>
            </a:br>
            <a:r>
              <a:rPr lang="de-DE" sz="1600" dirty="0"/>
              <a:t>-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easiest</a:t>
            </a:r>
            <a:r>
              <a:rPr lang="de-DE" sz="1600" dirty="0"/>
              <a:t> </a:t>
            </a:r>
            <a:r>
              <a:rPr lang="de-DE" sz="1600" dirty="0" err="1"/>
              <a:t>one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integrate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construction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control</a:t>
            </a:r>
            <a:r>
              <a:rPr lang="de-DE" sz="1600" dirty="0"/>
              <a:t> </a:t>
            </a:r>
            <a:r>
              <a:rPr lang="de-DE" sz="1600" dirty="0" err="1"/>
              <a:t>level</a:t>
            </a:r>
            <a:r>
              <a:rPr lang="de-DE" sz="1600" dirty="0"/>
              <a:t>? </a:t>
            </a:r>
            <a:br>
              <a:rPr lang="de-DE" sz="1600" dirty="0"/>
            </a:br>
            <a:r>
              <a:rPr lang="de-DE" sz="1600" dirty="0"/>
              <a:t>- </a:t>
            </a:r>
            <a:r>
              <a:rPr lang="de-DE" sz="1600" dirty="0" err="1"/>
              <a:t>is</a:t>
            </a:r>
            <a:r>
              <a:rPr lang="de-DE" sz="1600" dirty="0"/>
              <a:t> </a:t>
            </a:r>
            <a:r>
              <a:rPr lang="de-DE" sz="1600" dirty="0" err="1"/>
              <a:t>working</a:t>
            </a:r>
            <a:r>
              <a:rPr lang="de-DE" sz="1600" dirty="0"/>
              <a:t> in </a:t>
            </a:r>
            <a:r>
              <a:rPr lang="de-DE" sz="1600" dirty="0" err="1"/>
              <a:t>cooperation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selected</a:t>
            </a:r>
            <a:r>
              <a:rPr lang="de-DE" sz="1600" dirty="0"/>
              <a:t> linear </a:t>
            </a:r>
            <a:r>
              <a:rPr lang="de-DE" sz="1600" dirty="0" err="1"/>
              <a:t>motors</a:t>
            </a:r>
            <a:r>
              <a:rPr lang="de-DE" sz="1600" dirty="0"/>
              <a:t> </a:t>
            </a:r>
            <a:r>
              <a:rPr lang="de-DE" sz="1600" dirty="0" err="1"/>
              <a:t>best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most</a:t>
            </a:r>
            <a:r>
              <a:rPr lang="de-DE" sz="1600" dirty="0"/>
              <a:t> </a:t>
            </a:r>
            <a:r>
              <a:rPr lang="de-DE" sz="1600" dirty="0" err="1"/>
              <a:t>accurate</a:t>
            </a:r>
            <a:r>
              <a:rPr lang="de-DE" sz="1600" dirty="0"/>
              <a:t>?</a:t>
            </a:r>
          </a:p>
          <a:p>
            <a:pPr lvl="2"/>
            <a:r>
              <a:rPr lang="en-US" noProof="0" dirty="0"/>
              <a:t>Especially suitable for the feedback systems </a:t>
            </a:r>
            <a:r>
              <a:rPr lang="en-US" dirty="0"/>
              <a:t>(</a:t>
            </a:r>
            <a:r>
              <a:rPr lang="en-US" noProof="0" dirty="0"/>
              <a:t>commutation &amp; positioning) in cooperation with three phase linear motors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Performance and Stability</a:t>
            </a:r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77447BD-D0E8-4362-99E0-B20A9EC41AA4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5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7904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/>
              <a:t>Next </a:t>
            </a:r>
            <a:r>
              <a:rPr lang="de-DE" dirty="0" err="1"/>
              <a:t>possibility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comparison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positioning</a:t>
            </a:r>
            <a:r>
              <a:rPr lang="de-DE" b="1" dirty="0"/>
              <a:t> </a:t>
            </a:r>
            <a:r>
              <a:rPr lang="de-DE" b="1" dirty="0" err="1"/>
              <a:t>measuring</a:t>
            </a:r>
            <a:r>
              <a:rPr lang="de-DE" b="1" dirty="0"/>
              <a:t> </a:t>
            </a:r>
            <a:r>
              <a:rPr lang="de-DE" b="1" dirty="0" err="1"/>
              <a:t>systems</a:t>
            </a:r>
            <a:r>
              <a:rPr lang="de-DE" b="1" dirty="0"/>
              <a:t> </a:t>
            </a:r>
            <a:r>
              <a:rPr lang="de-DE" dirty="0" err="1"/>
              <a:t>with</a:t>
            </a:r>
            <a:r>
              <a:rPr lang="de-DE" dirty="0"/>
              <a:t> BiSS-C/SSI Interface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ultra-</a:t>
            </a:r>
            <a:r>
              <a:rPr lang="de-DE" dirty="0" err="1"/>
              <a:t>precise</a:t>
            </a:r>
            <a:r>
              <a:rPr lang="de-DE" dirty="0"/>
              <a:t> </a:t>
            </a:r>
            <a:r>
              <a:rPr lang="de-DE" b="1" dirty="0"/>
              <a:t>Interferometer</a:t>
            </a:r>
            <a:r>
              <a:rPr lang="de-DE" dirty="0"/>
              <a:t>:</a:t>
            </a:r>
          </a:p>
          <a:p>
            <a:pPr lvl="2"/>
            <a:r>
              <a:rPr lang="de-DE" dirty="0"/>
              <a:t>Test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-term </a:t>
            </a:r>
            <a:r>
              <a:rPr lang="de-DE" dirty="0" err="1"/>
              <a:t>performance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different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in </a:t>
            </a:r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high-</a:t>
            </a:r>
            <a:r>
              <a:rPr lang="de-DE" dirty="0" err="1"/>
              <a:t>precision</a:t>
            </a:r>
            <a:r>
              <a:rPr lang="de-DE" dirty="0"/>
              <a:t> </a:t>
            </a:r>
            <a:r>
              <a:rPr lang="de-DE" dirty="0" err="1"/>
              <a:t>interferometer</a:t>
            </a:r>
            <a:r>
              <a:rPr lang="de-DE" dirty="0"/>
              <a:t>.</a:t>
            </a:r>
          </a:p>
          <a:p>
            <a:pPr lvl="2"/>
            <a:r>
              <a:rPr lang="de-DE" dirty="0" err="1"/>
              <a:t>Example</a:t>
            </a:r>
            <a:r>
              <a:rPr lang="de-DE" dirty="0"/>
              <a:t>:</a:t>
            </a:r>
          </a:p>
          <a:p>
            <a:pPr lvl="3"/>
            <a:r>
              <a:rPr lang="de-DE" sz="1600" dirty="0"/>
              <a:t>Investigation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accuracy</a:t>
            </a:r>
            <a:r>
              <a:rPr lang="de-DE" sz="1600" dirty="0"/>
              <a:t> </a:t>
            </a:r>
            <a:r>
              <a:rPr lang="de-DE" sz="1600" dirty="0" err="1"/>
              <a:t>or</a:t>
            </a:r>
            <a:r>
              <a:rPr lang="de-DE" sz="1600" dirty="0"/>
              <a:t> </a:t>
            </a:r>
            <a:r>
              <a:rPr lang="de-DE" sz="1600" dirty="0" err="1"/>
              <a:t>repeatability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different </a:t>
            </a:r>
            <a:r>
              <a:rPr lang="de-DE" sz="1600" dirty="0" err="1"/>
              <a:t>feedback</a:t>
            </a:r>
            <a:r>
              <a:rPr lang="de-DE" sz="1600" dirty="0"/>
              <a:t> </a:t>
            </a:r>
            <a:r>
              <a:rPr lang="de-DE" sz="1600" dirty="0" err="1"/>
              <a:t>systems</a:t>
            </a:r>
            <a:r>
              <a:rPr lang="de-DE" sz="1600" dirty="0"/>
              <a:t> in </a:t>
            </a:r>
            <a:r>
              <a:rPr lang="de-DE" sz="1600" dirty="0" err="1"/>
              <a:t>continuous</a:t>
            </a:r>
            <a:r>
              <a:rPr lang="de-DE" sz="1600" dirty="0"/>
              <a:t> </a:t>
            </a:r>
            <a:r>
              <a:rPr lang="de-DE" sz="1600" dirty="0" err="1"/>
              <a:t>operation</a:t>
            </a:r>
            <a:r>
              <a:rPr lang="de-DE" sz="1600" dirty="0"/>
              <a:t> in a </a:t>
            </a:r>
            <a:r>
              <a:rPr lang="de-DE" sz="1600" dirty="0" err="1"/>
              <a:t>given</a:t>
            </a:r>
            <a:r>
              <a:rPr lang="de-DE" sz="1600" dirty="0"/>
              <a:t> time „t”.</a:t>
            </a:r>
            <a:br>
              <a:rPr lang="de-DE" sz="1600" dirty="0"/>
            </a:br>
            <a:r>
              <a:rPr lang="de-DE" sz="1600" dirty="0"/>
              <a:t>=&gt; </a:t>
            </a:r>
            <a:r>
              <a:rPr lang="de-DE" sz="1600" dirty="0" err="1"/>
              <a:t>Which</a:t>
            </a:r>
            <a:r>
              <a:rPr lang="de-DE" sz="1600" dirty="0"/>
              <a:t> </a:t>
            </a:r>
            <a:r>
              <a:rPr lang="de-DE" sz="1600" dirty="0" err="1"/>
              <a:t>system</a:t>
            </a:r>
            <a:r>
              <a:rPr lang="de-DE" sz="1600" dirty="0"/>
              <a:t> </a:t>
            </a:r>
            <a:r>
              <a:rPr lang="de-DE" sz="1600" dirty="0" err="1"/>
              <a:t>best</a:t>
            </a:r>
            <a:r>
              <a:rPr lang="de-DE" sz="1600" dirty="0"/>
              <a:t> </a:t>
            </a:r>
            <a:r>
              <a:rPr lang="de-DE" sz="1600" dirty="0" err="1"/>
              <a:t>matches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performance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Interferometer?</a:t>
            </a:r>
          </a:p>
          <a:p>
            <a:pPr lvl="3"/>
            <a:r>
              <a:rPr lang="de-DE" sz="1600" dirty="0" err="1"/>
              <a:t>Measured</a:t>
            </a:r>
            <a:r>
              <a:rPr lang="de-DE" sz="1600" dirty="0"/>
              <a:t> </a:t>
            </a:r>
            <a:r>
              <a:rPr lang="de-DE" sz="1600" dirty="0" err="1"/>
              <a:t>values</a:t>
            </a:r>
            <a:r>
              <a:rPr lang="de-DE" sz="1600" dirty="0"/>
              <a:t> in </a:t>
            </a:r>
            <a:r>
              <a:rPr lang="de-DE" sz="1600" dirty="0" err="1"/>
              <a:t>the</a:t>
            </a:r>
            <a:r>
              <a:rPr lang="de-DE" sz="1600" dirty="0"/>
              <a:t> time „t“ </a:t>
            </a:r>
            <a:r>
              <a:rPr lang="de-DE" sz="1600" dirty="0" err="1"/>
              <a:t>could</a:t>
            </a:r>
            <a:r>
              <a:rPr lang="de-DE" sz="1600" dirty="0"/>
              <a:t> </a:t>
            </a:r>
            <a:r>
              <a:rPr lang="de-DE" sz="1600" dirty="0" err="1"/>
              <a:t>be</a:t>
            </a:r>
            <a:r>
              <a:rPr lang="de-DE" sz="1600" dirty="0"/>
              <a:t> </a:t>
            </a:r>
            <a:r>
              <a:rPr lang="de-DE" sz="1600" dirty="0" err="1"/>
              <a:t>collected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</a:t>
            </a:r>
            <a:r>
              <a:rPr lang="de-DE" sz="1600" dirty="0" err="1"/>
              <a:t>forwarded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</a:t>
            </a:r>
            <a:r>
              <a:rPr lang="de-DE" sz="1600" dirty="0" err="1"/>
              <a:t>the</a:t>
            </a:r>
            <a:r>
              <a:rPr lang="de-DE" sz="1600" dirty="0"/>
              <a:t> </a:t>
            </a:r>
            <a:r>
              <a:rPr lang="de-DE" sz="1600" dirty="0" err="1"/>
              <a:t>control</a:t>
            </a:r>
            <a:r>
              <a:rPr lang="de-DE" sz="1600" dirty="0"/>
              <a:t> </a:t>
            </a:r>
            <a:r>
              <a:rPr lang="de-DE" sz="1600" dirty="0" err="1"/>
              <a:t>computer</a:t>
            </a:r>
            <a:endParaRPr lang="de-DE" sz="1600" dirty="0"/>
          </a:p>
          <a:p>
            <a:pPr lvl="3"/>
            <a:r>
              <a:rPr lang="de-DE" sz="1600" dirty="0" err="1"/>
              <a:t>Traced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external</a:t>
            </a:r>
            <a:r>
              <a:rPr lang="de-DE" sz="1600" dirty="0"/>
              <a:t> </a:t>
            </a:r>
            <a:r>
              <a:rPr lang="de-DE" sz="1600" dirty="0" err="1"/>
              <a:t>software</a:t>
            </a:r>
            <a:r>
              <a:rPr lang="de-DE" sz="1600" dirty="0"/>
              <a:t> =&gt; </a:t>
            </a:r>
            <a:r>
              <a:rPr lang="de-DE" sz="1600" dirty="0" err="1"/>
              <a:t>Curve</a:t>
            </a:r>
            <a:r>
              <a:rPr lang="de-DE" sz="1600" dirty="0"/>
              <a:t>;</a:t>
            </a:r>
          </a:p>
          <a:p>
            <a:pPr lvl="2"/>
            <a:r>
              <a:rPr lang="de-DE" dirty="0" err="1"/>
              <a:t>Alternatively</a:t>
            </a:r>
            <a:r>
              <a:rPr lang="de-DE" dirty="0"/>
              <a:t>:</a:t>
            </a:r>
          </a:p>
          <a:p>
            <a:pPr lvl="3"/>
            <a:r>
              <a:rPr lang="de-DE" sz="1600" dirty="0"/>
              <a:t>Long-term </a:t>
            </a:r>
            <a:r>
              <a:rPr lang="de-DE" sz="1600" dirty="0" err="1"/>
              <a:t>performance</a:t>
            </a:r>
            <a:r>
              <a:rPr lang="de-DE" sz="1600" dirty="0"/>
              <a:t> </a:t>
            </a:r>
            <a:r>
              <a:rPr lang="de-DE" sz="1600" dirty="0" err="1"/>
              <a:t>test</a:t>
            </a:r>
            <a:r>
              <a:rPr lang="de-DE" sz="1600" dirty="0"/>
              <a:t> </a:t>
            </a:r>
            <a:r>
              <a:rPr lang="de-DE" sz="1600" dirty="0" err="1"/>
              <a:t>for</a:t>
            </a:r>
            <a:r>
              <a:rPr lang="de-DE" sz="1600" dirty="0"/>
              <a:t> all </a:t>
            </a:r>
            <a:r>
              <a:rPr lang="de-DE" sz="1600" dirty="0" err="1"/>
              <a:t>positioning</a:t>
            </a:r>
            <a:r>
              <a:rPr lang="de-DE" sz="1600" dirty="0"/>
              <a:t> </a:t>
            </a:r>
            <a:r>
              <a:rPr lang="de-DE" sz="1600" dirty="0" err="1"/>
              <a:t>systems</a:t>
            </a:r>
            <a:r>
              <a:rPr lang="de-DE" sz="1600" dirty="0"/>
              <a:t> in a </a:t>
            </a:r>
            <a:r>
              <a:rPr lang="de-DE" sz="1600" dirty="0" err="1"/>
              <a:t>given</a:t>
            </a:r>
            <a:r>
              <a:rPr lang="de-DE" sz="1600" dirty="0"/>
              <a:t> time „t“ </a:t>
            </a:r>
            <a:r>
              <a:rPr lang="de-DE" sz="1600" dirty="0" err="1"/>
              <a:t>with</a:t>
            </a:r>
            <a:r>
              <a:rPr lang="de-DE" sz="1600" dirty="0"/>
              <a:t> </a:t>
            </a:r>
            <a:r>
              <a:rPr lang="de-DE" sz="1600" dirty="0" err="1"/>
              <a:t>following</a:t>
            </a:r>
            <a:r>
              <a:rPr lang="de-DE" sz="1600" dirty="0"/>
              <a:t> </a:t>
            </a:r>
            <a:r>
              <a:rPr lang="de-DE" sz="1600" dirty="0" err="1"/>
              <a:t>comparison</a:t>
            </a:r>
            <a:r>
              <a:rPr lang="de-DE" sz="1600" dirty="0"/>
              <a:t> =&gt; </a:t>
            </a:r>
            <a:r>
              <a:rPr lang="de-DE" sz="1600" dirty="0" err="1"/>
              <a:t>Accuracy</a:t>
            </a:r>
            <a:r>
              <a:rPr lang="de-DE" sz="1600" dirty="0"/>
              <a:t>, </a:t>
            </a:r>
            <a:r>
              <a:rPr lang="de-DE" sz="1600" dirty="0" err="1"/>
              <a:t>repeatability</a:t>
            </a:r>
            <a:r>
              <a:rPr lang="de-DE" sz="1600" dirty="0"/>
              <a:t>, </a:t>
            </a:r>
            <a:r>
              <a:rPr lang="de-DE" sz="1600" dirty="0" err="1"/>
              <a:t>resolution</a:t>
            </a:r>
            <a:r>
              <a:rPr lang="de-DE" sz="1600" dirty="0"/>
              <a:t>…</a:t>
            </a:r>
          </a:p>
          <a:p>
            <a:pPr lvl="3"/>
            <a:endParaRPr lang="en-US" sz="1600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Performance and Stability</a:t>
            </a:r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77447BD-D0E8-4362-99E0-B20A9EC41AA4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6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8197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possibility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comparison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iron</a:t>
            </a:r>
            <a:r>
              <a:rPr lang="de-DE" b="1" dirty="0"/>
              <a:t>-core</a:t>
            </a:r>
            <a:r>
              <a:rPr lang="de-DE" dirty="0"/>
              <a:t> linear </a:t>
            </a:r>
            <a:r>
              <a:rPr lang="de-DE" dirty="0" err="1"/>
              <a:t>motor</a:t>
            </a:r>
            <a:r>
              <a:rPr lang="de-DE" dirty="0"/>
              <a:t>,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b="1" dirty="0" err="1"/>
              <a:t>ironless</a:t>
            </a:r>
            <a:r>
              <a:rPr lang="de-DE" dirty="0"/>
              <a:t> linear </a:t>
            </a:r>
            <a:r>
              <a:rPr lang="de-DE" dirty="0" err="1"/>
              <a:t>motor</a:t>
            </a:r>
            <a:r>
              <a:rPr lang="de-DE" dirty="0"/>
              <a:t>:</a:t>
            </a:r>
          </a:p>
          <a:p>
            <a:pPr lvl="2"/>
            <a:r>
              <a:rPr lang="de-DE" dirty="0"/>
              <a:t>Investigation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influence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cogging</a:t>
            </a:r>
            <a:r>
              <a:rPr lang="de-DE" dirty="0"/>
              <a:t> on </a:t>
            </a:r>
            <a:r>
              <a:rPr lang="de-DE" dirty="0" err="1"/>
              <a:t>iron</a:t>
            </a:r>
            <a:r>
              <a:rPr lang="de-DE" dirty="0"/>
              <a:t>-core linear </a:t>
            </a:r>
            <a:r>
              <a:rPr lang="de-DE" dirty="0" err="1"/>
              <a:t>motors</a:t>
            </a:r>
            <a:r>
              <a:rPr lang="de-DE" dirty="0"/>
              <a:t> in </a:t>
            </a:r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ironless</a:t>
            </a:r>
            <a:r>
              <a:rPr lang="de-DE" dirty="0"/>
              <a:t> </a:t>
            </a:r>
            <a:r>
              <a:rPr lang="de-DE" dirty="0" err="1"/>
              <a:t>motors</a:t>
            </a:r>
            <a:r>
              <a:rPr lang="de-DE" dirty="0"/>
              <a:t>.</a:t>
            </a:r>
          </a:p>
          <a:p>
            <a:pPr lvl="2"/>
            <a:r>
              <a:rPr lang="de-DE" dirty="0" err="1"/>
              <a:t>Cogging</a:t>
            </a:r>
            <a:r>
              <a:rPr lang="de-DE" dirty="0"/>
              <a:t>:</a:t>
            </a:r>
          </a:p>
          <a:p>
            <a:pPr lvl="3"/>
            <a:r>
              <a:rPr lang="de-DE" sz="1600" dirty="0" err="1"/>
              <a:t>Result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iron</a:t>
            </a:r>
            <a:r>
              <a:rPr lang="de-DE" sz="1600" dirty="0"/>
              <a:t>-core design.</a:t>
            </a:r>
          </a:p>
          <a:p>
            <a:pPr lvl="3"/>
            <a:r>
              <a:rPr lang="en-US" sz="1600" dirty="0"/>
              <a:t>“The iron core has “preferred” positions relative to the magnets, and the motor must vary its thrust force to overcome these positions. This results in a motion that is less smooth than that of an ironless linear motor.”</a:t>
            </a:r>
            <a:endParaRPr lang="de-DE" sz="1600" dirty="0"/>
          </a:p>
          <a:p>
            <a:pPr lvl="2"/>
            <a:r>
              <a:rPr lang="de-DE" dirty="0" err="1"/>
              <a:t>Cogging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negative </a:t>
            </a:r>
            <a:r>
              <a:rPr lang="de-DE" dirty="0" err="1"/>
              <a:t>effects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synchronous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iron</a:t>
            </a:r>
            <a:r>
              <a:rPr lang="de-DE" dirty="0"/>
              <a:t>-core linear </a:t>
            </a:r>
            <a:r>
              <a:rPr lang="de-DE" dirty="0" err="1"/>
              <a:t>motors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thus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positioning</a:t>
            </a:r>
            <a:r>
              <a:rPr lang="de-DE" dirty="0"/>
              <a:t> </a:t>
            </a:r>
            <a:r>
              <a:rPr lang="de-DE" dirty="0" err="1"/>
              <a:t>accuracy</a:t>
            </a:r>
            <a:r>
              <a:rPr lang="de-DE" dirty="0"/>
              <a:t>.</a:t>
            </a:r>
          </a:p>
          <a:p>
            <a:pPr lvl="3"/>
            <a:r>
              <a:rPr lang="en-US" sz="1600" dirty="0"/>
              <a:t>One feedback system in operation with both, the ironless- and the iron-core linear motor.</a:t>
            </a:r>
            <a:br>
              <a:rPr lang="en-US" sz="1600" dirty="0"/>
            </a:br>
            <a:r>
              <a:rPr lang="en-US" sz="1600" dirty="0"/>
              <a:t>=&gt; Different positioning accuracies with one and the same feedback system recognizable?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Performance and Stability</a:t>
            </a:r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77447BD-D0E8-4362-99E0-B20A9EC41AA4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7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1168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Investigation of the </a:t>
            </a:r>
            <a:r>
              <a:rPr lang="en-US" b="1" noProof="0" dirty="0"/>
              <a:t>temperature behavior</a:t>
            </a:r>
            <a:r>
              <a:rPr lang="en-US" noProof="0" dirty="0"/>
              <a:t> of the linear motors.</a:t>
            </a:r>
          </a:p>
          <a:p>
            <a:endParaRPr lang="en-US" noProof="0" dirty="0"/>
          </a:p>
          <a:p>
            <a:r>
              <a:rPr lang="en-US" noProof="0" dirty="0" err="1"/>
              <a:t>Temperatur</a:t>
            </a:r>
            <a:r>
              <a:rPr lang="en-US" dirty="0"/>
              <a:t>e monitoring during continuous operation over a given time</a:t>
            </a:r>
            <a:r>
              <a:rPr lang="de-DE" dirty="0"/>
              <a:t> „t”.</a:t>
            </a:r>
          </a:p>
          <a:p>
            <a:endParaRPr lang="en-US" dirty="0"/>
          </a:p>
          <a:p>
            <a:r>
              <a:rPr lang="en-US" noProof="0" dirty="0"/>
              <a:t>Optionally:</a:t>
            </a:r>
          </a:p>
          <a:p>
            <a:pPr lvl="1"/>
            <a:r>
              <a:rPr lang="en-US" noProof="0" dirty="0"/>
              <a:t>Measured values transferred to the control computer</a:t>
            </a:r>
            <a:endParaRPr lang="en-US" dirty="0"/>
          </a:p>
          <a:p>
            <a:pPr lvl="1"/>
            <a:r>
              <a:rPr lang="de-DE" dirty="0" err="1"/>
              <a:t>Traced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external</a:t>
            </a:r>
            <a:r>
              <a:rPr lang="de-DE" dirty="0"/>
              <a:t> </a:t>
            </a:r>
            <a:r>
              <a:rPr lang="de-DE" dirty="0" err="1"/>
              <a:t>software</a:t>
            </a:r>
            <a:r>
              <a:rPr lang="de-DE" dirty="0"/>
              <a:t> =&gt; </a:t>
            </a:r>
            <a:r>
              <a:rPr lang="de-DE" dirty="0" err="1"/>
              <a:t>Curve</a:t>
            </a:r>
            <a:r>
              <a:rPr lang="de-DE" dirty="0"/>
              <a:t>;</a:t>
            </a:r>
          </a:p>
          <a:p>
            <a:pPr lvl="1"/>
            <a:endParaRPr lang="de-DE" dirty="0"/>
          </a:p>
          <a:p>
            <a:r>
              <a:rPr lang="de-DE" dirty="0"/>
              <a:t>Evaluation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external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 </a:t>
            </a:r>
            <a:r>
              <a:rPr lang="de-DE" dirty="0" err="1"/>
              <a:t>methods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necessary</a:t>
            </a:r>
            <a:r>
              <a:rPr lang="de-DE" dirty="0"/>
              <a:t> (e.g. </a:t>
            </a:r>
            <a:r>
              <a:rPr lang="de-DE" dirty="0" err="1"/>
              <a:t>fan</a:t>
            </a:r>
            <a:r>
              <a:rPr lang="de-DE" dirty="0"/>
              <a:t>,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)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Temperature profile</a:t>
            </a:r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D0864D1E-8104-475F-B002-5E5FAA061DB5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8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3091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noProof="0" dirty="0"/>
              <a:t>. Test proposals from </a:t>
            </a:r>
            <a:r>
              <a:rPr lang="en-US" noProof="0" dirty="0" err="1"/>
              <a:t>jcns</a:t>
            </a:r>
            <a:endParaRPr lang="en-US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Record of a </a:t>
            </a:r>
            <a:r>
              <a:rPr lang="en-US" b="1" noProof="0" dirty="0"/>
              <a:t>force-current characteristic curve </a:t>
            </a:r>
            <a:r>
              <a:rPr lang="en-US" noProof="0" dirty="0"/>
              <a:t>of the linear motors.</a:t>
            </a:r>
          </a:p>
          <a:p>
            <a:r>
              <a:rPr lang="en-US" dirty="0"/>
              <a:t>Current- and force measurement is necessary =&gt; </a:t>
            </a:r>
            <a:r>
              <a:rPr lang="en-US" noProof="0" dirty="0"/>
              <a:t>diagramed in a coordinate system</a:t>
            </a:r>
          </a:p>
          <a:p>
            <a:r>
              <a:rPr lang="en-US" dirty="0"/>
              <a:t>Direct proportional relationship between absorbed </a:t>
            </a:r>
            <a:br>
              <a:rPr lang="en-US" dirty="0"/>
            </a:br>
            <a:r>
              <a:rPr lang="en-US" dirty="0"/>
              <a:t>current and delivered force in the linear motor.</a:t>
            </a:r>
          </a:p>
          <a:p>
            <a:r>
              <a:rPr lang="de-DE" dirty="0"/>
              <a:t>In </a:t>
            </a:r>
            <a:r>
              <a:rPr lang="de-DE" dirty="0" err="1"/>
              <a:t>fact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power </a:t>
            </a:r>
            <a:r>
              <a:rPr lang="de-DE" dirty="0" err="1"/>
              <a:t>delivered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motor</a:t>
            </a:r>
            <a:r>
              <a:rPr lang="de-DE" dirty="0"/>
              <a:t> </a:t>
            </a:r>
            <a:r>
              <a:rPr lang="de-DE" dirty="0" err="1"/>
              <a:t>depends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on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parameters</a:t>
            </a:r>
            <a:r>
              <a:rPr lang="de-DE" dirty="0"/>
              <a:t>:</a:t>
            </a:r>
            <a:br>
              <a:rPr lang="de-DE" dirty="0"/>
            </a:br>
            <a:r>
              <a:rPr lang="de-DE" sz="1400" dirty="0"/>
              <a:t>- </a:t>
            </a:r>
            <a:r>
              <a:rPr lang="de-DE" sz="1400" dirty="0" err="1"/>
              <a:t>mechanical</a:t>
            </a:r>
            <a:r>
              <a:rPr lang="de-DE" sz="1400" dirty="0"/>
              <a:t> </a:t>
            </a:r>
            <a:r>
              <a:rPr lang="de-DE" sz="1400" dirty="0" err="1"/>
              <a:t>friction</a:t>
            </a:r>
            <a:r>
              <a:rPr lang="de-DE" sz="1400" dirty="0"/>
              <a:t>, </a:t>
            </a:r>
            <a:br>
              <a:rPr lang="de-DE" sz="1400" dirty="0"/>
            </a:br>
            <a:r>
              <a:rPr lang="de-DE" sz="1400" dirty="0"/>
              <a:t>- </a:t>
            </a:r>
            <a:r>
              <a:rPr lang="de-DE" sz="1400" dirty="0" err="1"/>
              <a:t>weight</a:t>
            </a:r>
            <a:r>
              <a:rPr lang="de-DE" sz="1400" dirty="0"/>
              <a:t> </a:t>
            </a:r>
            <a:r>
              <a:rPr lang="de-DE" sz="1400" dirty="0" err="1"/>
              <a:t>forces</a:t>
            </a:r>
            <a:r>
              <a:rPr lang="de-DE" sz="1400" dirty="0"/>
              <a:t> due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mounting</a:t>
            </a:r>
            <a:r>
              <a:rPr lang="de-DE" sz="1400" dirty="0"/>
              <a:t> </a:t>
            </a:r>
            <a:r>
              <a:rPr lang="de-DE" sz="1400" dirty="0" err="1"/>
              <a:t>position</a:t>
            </a:r>
            <a:br>
              <a:rPr lang="de-DE" sz="1400" dirty="0"/>
            </a:br>
            <a:r>
              <a:rPr lang="de-DE" sz="1400" dirty="0"/>
              <a:t>- </a:t>
            </a:r>
            <a:r>
              <a:rPr lang="de-DE" sz="1400" dirty="0" err="1"/>
              <a:t>magnetic</a:t>
            </a:r>
            <a:r>
              <a:rPr lang="de-DE" sz="1400" dirty="0"/>
              <a:t> </a:t>
            </a:r>
            <a:r>
              <a:rPr lang="de-DE" sz="1400" dirty="0" err="1"/>
              <a:t>sources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error</a:t>
            </a:r>
            <a:r>
              <a:rPr lang="de-DE" sz="1400" dirty="0"/>
              <a:t> (</a:t>
            </a:r>
            <a:r>
              <a:rPr lang="de-DE" sz="1400" dirty="0" err="1"/>
              <a:t>cogging</a:t>
            </a:r>
            <a:r>
              <a:rPr lang="de-DE" sz="1400" dirty="0"/>
              <a:t>)</a:t>
            </a:r>
          </a:p>
          <a:p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: </a:t>
            </a:r>
            <a:br>
              <a:rPr lang="de-DE" dirty="0"/>
            </a:br>
            <a:r>
              <a:rPr lang="de-DE" sz="1400" dirty="0"/>
              <a:t>- </a:t>
            </a:r>
            <a:r>
              <a:rPr lang="de-DE" sz="1400" b="1" dirty="0" err="1"/>
              <a:t>load</a:t>
            </a:r>
            <a:r>
              <a:rPr lang="de-DE" sz="1400" b="1" dirty="0"/>
              <a:t> </a:t>
            </a:r>
            <a:r>
              <a:rPr lang="de-DE" sz="1400" b="1" dirty="0" err="1"/>
              <a:t>bearings</a:t>
            </a:r>
            <a:r>
              <a:rPr lang="de-DE" sz="1400" b="1" dirty="0"/>
              <a:t> </a:t>
            </a:r>
            <a:r>
              <a:rPr lang="de-DE" sz="1400" b="1" dirty="0" err="1"/>
              <a:t>test</a:t>
            </a:r>
            <a:r>
              <a:rPr lang="de-DE" sz="1400" dirty="0"/>
              <a:t>: Different </a:t>
            </a:r>
            <a:r>
              <a:rPr lang="de-DE" sz="1400" dirty="0" err="1"/>
              <a:t>loads</a:t>
            </a:r>
            <a:r>
              <a:rPr lang="de-DE" sz="1400" dirty="0"/>
              <a:t> </a:t>
            </a:r>
            <a:r>
              <a:rPr lang="de-DE" sz="1400" dirty="0" err="1"/>
              <a:t>fixed</a:t>
            </a:r>
            <a:r>
              <a:rPr lang="de-DE" sz="1400" dirty="0"/>
              <a:t> on </a:t>
            </a:r>
            <a:r>
              <a:rPr lang="de-DE" sz="1400" dirty="0" err="1"/>
              <a:t>the</a:t>
            </a:r>
            <a:r>
              <a:rPr lang="de-DE" sz="1400" dirty="0"/>
              <a:t> linear </a:t>
            </a:r>
            <a:r>
              <a:rPr lang="de-DE" sz="1400" dirty="0" err="1"/>
              <a:t>motor</a:t>
            </a:r>
            <a:br>
              <a:rPr lang="de-DE" sz="1400" dirty="0"/>
            </a:br>
            <a:r>
              <a:rPr lang="de-DE" sz="1400" dirty="0"/>
              <a:t>=&gt; Different </a:t>
            </a:r>
            <a:r>
              <a:rPr lang="de-DE" sz="1400" dirty="0" err="1"/>
              <a:t>loads</a:t>
            </a:r>
            <a:r>
              <a:rPr lang="de-DE" sz="1400" dirty="0"/>
              <a:t> </a:t>
            </a:r>
            <a:r>
              <a:rPr lang="de-DE" sz="1400" dirty="0" err="1"/>
              <a:t>have</a:t>
            </a:r>
            <a:r>
              <a:rPr lang="de-DE" sz="1400" dirty="0"/>
              <a:t> an </a:t>
            </a:r>
            <a:r>
              <a:rPr lang="de-DE" sz="1400" dirty="0" err="1"/>
              <a:t>impact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acceleration</a:t>
            </a:r>
            <a:r>
              <a:rPr lang="de-DE" sz="1400" dirty="0"/>
              <a:t>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accuracy</a:t>
            </a:r>
            <a:br>
              <a:rPr lang="de-DE" sz="1400" dirty="0"/>
            </a:br>
            <a:r>
              <a:rPr lang="de-DE" sz="1400" dirty="0"/>
              <a:t>    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system</a:t>
            </a:r>
            <a:r>
              <a:rPr lang="de-DE" sz="1400" dirty="0"/>
              <a:t>?</a:t>
            </a:r>
            <a:br>
              <a:rPr lang="de-DE" sz="1400" dirty="0"/>
            </a:br>
            <a:r>
              <a:rPr lang="de-DE" sz="1400" dirty="0"/>
              <a:t>=&gt; Can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motor</a:t>
            </a:r>
            <a:r>
              <a:rPr lang="de-DE" sz="1400" dirty="0"/>
              <a:t> still </a:t>
            </a:r>
            <a:r>
              <a:rPr lang="de-DE" sz="1400" dirty="0" err="1"/>
              <a:t>achieve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data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acceleration</a:t>
            </a:r>
            <a:r>
              <a:rPr lang="de-DE" sz="1400" dirty="0"/>
              <a:t> </a:t>
            </a:r>
            <a:r>
              <a:rPr lang="de-DE" sz="1400" dirty="0" err="1"/>
              <a:t>specified</a:t>
            </a:r>
            <a:br>
              <a:rPr lang="de-DE" sz="1400" dirty="0"/>
            </a:br>
            <a:r>
              <a:rPr lang="de-DE" sz="1400" dirty="0"/>
              <a:t>     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specifications</a:t>
            </a:r>
            <a:r>
              <a:rPr lang="de-DE" sz="1400" dirty="0"/>
              <a:t>? </a:t>
            </a:r>
          </a:p>
          <a:p>
            <a:endParaRPr lang="en-US" noProof="0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Force / current monitoring</a:t>
            </a:r>
          </a:p>
          <a:p>
            <a:endParaRPr lang="en-US" dirty="0"/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CE0F0-7BE9-4533-8C72-B2B9B12F9B5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4EC52F1-32F9-4E3E-AC3F-069F3EE4A67D}" type="datetime3">
              <a:rPr lang="en-US" noProof="0" smtClean="0"/>
              <a:t>12 June 2018</a:t>
            </a:fld>
            <a:endParaRPr lang="en-US" noProof="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87E776-8DAF-4933-AF12-9DA4F54F70C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US" noProof="0"/>
              <a:t>Page </a:t>
            </a:r>
            <a:fld id="{A52F4D17-1AD6-42D9-B93A-EB002C62F438}" type="slidenum">
              <a:rPr lang="en-US" noProof="0" smtClean="0"/>
              <a:pPr/>
              <a:t>9</a:t>
            </a:fld>
            <a:endParaRPr lang="en-US" noProof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908" y="2348881"/>
            <a:ext cx="3744416" cy="342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68335"/>
      </p:ext>
    </p:extLst>
  </p:cSld>
  <p:clrMapOvr>
    <a:masterClrMapping/>
  </p:clrMapOvr>
</p:sld>
</file>

<file path=ppt/theme/theme1.xml><?xml version="1.0" encoding="utf-8"?>
<a:theme xmlns:a="http://schemas.openxmlformats.org/drawingml/2006/main" name="Jülich">
  <a:themeElements>
    <a:clrScheme name="Benutzerdefiniert 292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ülich_PowerPoint_A4_en.potx" id="{3CE67491-C12E-4B6B-ACFB-F85C00567A0D}" vid="{AE4EB8DF-3FCF-4241-802A-8864FAE2CD97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2018-02-28_ppt_a4</Template>
  <TotalTime>0</TotalTime>
  <Words>1166</Words>
  <Application>Microsoft Macintosh PowerPoint</Application>
  <PresentationFormat>Benutzerdefiniert</PresentationFormat>
  <Paragraphs>224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Jülich</vt:lpstr>
      <vt:lpstr>Measurement Proposals</vt:lpstr>
      <vt:lpstr>Overview</vt:lpstr>
      <vt:lpstr>1. Background of this IN-KIND project 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2. Test proposals from jcns</vt:lpstr>
      <vt:lpstr>3. Control System concept  </vt:lpstr>
      <vt:lpstr>3. Software Concept – motion tasks  </vt:lpstr>
      <vt:lpstr>3. Software Concept – motion tasks  </vt:lpstr>
    </vt:vector>
  </TitlesOfParts>
  <Company>Forschungszentrum Jülich GmbH</Company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of presentation</dc:title>
  <dc:creator>Michael Klein</dc:creator>
  <cp:lastModifiedBy>Microsoft Office-Benutzer</cp:lastModifiedBy>
  <cp:revision>74</cp:revision>
  <dcterms:created xsi:type="dcterms:W3CDTF">2018-06-06T08:49:10Z</dcterms:created>
  <dcterms:modified xsi:type="dcterms:W3CDTF">2018-06-12T14:27:13Z</dcterms:modified>
</cp:coreProperties>
</file>