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356" r:id="rId4"/>
    <p:sldId id="518" r:id="rId5"/>
    <p:sldId id="515" r:id="rId6"/>
    <p:sldId id="516" r:id="rId7"/>
    <p:sldId id="519" r:id="rId8"/>
    <p:sldId id="514" r:id="rId9"/>
    <p:sldId id="520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81640"/>
  </p:normalViewPr>
  <p:slideViewPr>
    <p:cSldViewPr snapToGrid="0" snapToObjects="1">
      <p:cViewPr varScale="1">
        <p:scale>
          <a:sx n="73" d="100"/>
          <a:sy n="7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0" name="Shape 4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77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BEST practise</a:t>
            </a:r>
          </a:p>
          <a:p>
            <a:r>
              <a:rPr lang="en-GB" dirty="0"/>
              <a:t>Everyone knows the stories from other facilities how awesome their systems are</a:t>
            </a:r>
          </a:p>
          <a:p>
            <a:endParaRPr lang="en-GB" dirty="0"/>
          </a:p>
          <a:p>
            <a:r>
              <a:rPr lang="en-GB" dirty="0"/>
              <a:t>raw data first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what </a:t>
            </a:r>
          </a:p>
          <a:p>
            <a:r>
              <a:rPr lang="en-GB" dirty="0"/>
              <a:t>- Domain you are working in</a:t>
            </a:r>
          </a:p>
          <a:p>
            <a:r>
              <a:rPr lang="en-GB" dirty="0"/>
              <a:t>- connection you have to data catalogues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17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what </a:t>
            </a:r>
          </a:p>
          <a:p>
            <a:r>
              <a:rPr lang="en-GB" dirty="0"/>
              <a:t>- Domain you are working in</a:t>
            </a:r>
          </a:p>
          <a:p>
            <a:r>
              <a:rPr lang="en-GB" dirty="0"/>
              <a:t>- connection you have to data catalogues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02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4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4572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9144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13716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8288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0" name="Bildobjekt 7" descr="Bildobjekt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4033" y="370699"/>
            <a:ext cx="2355462" cy="1260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ktangel 6"/>
          <p:cNvSpPr/>
          <p:nvPr/>
        </p:nvSpPr>
        <p:spPr>
          <a:xfrm>
            <a:off x="-1" y="-1"/>
            <a:ext cx="13004801" cy="2039972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0094C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0153440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4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65364" indent="-465364" defTabSz="1300480">
              <a:spcBef>
                <a:spcPts val="900"/>
              </a:spcBef>
              <a:buSzPct val="100000"/>
              <a:buFont typeface="Arial"/>
              <a:defRPr sz="3800" i="0">
                <a:latin typeface="Helvetica"/>
                <a:ea typeface="Helvetica"/>
                <a:cs typeface="Helvetica"/>
                <a:sym typeface="Helvetica"/>
              </a:defRPr>
            </a:lvl1pPr>
            <a:lvl2pPr marL="909637" indent="-452437" defTabSz="1300480">
              <a:spcBef>
                <a:spcPts val="900"/>
              </a:spcBef>
              <a:buSzPct val="100000"/>
              <a:buFont typeface="Arial"/>
              <a:buChar char="–"/>
              <a:defRPr sz="3800" i="1">
                <a:latin typeface="Helvetica"/>
                <a:ea typeface="Helvetica"/>
                <a:cs typeface="Helvetica"/>
                <a:sym typeface="Helvetica"/>
              </a:defRPr>
            </a:lvl2pPr>
            <a:lvl3pPr marL="1348739" indent="-434339" defTabSz="1300480">
              <a:spcBef>
                <a:spcPts val="900"/>
              </a:spcBef>
              <a:buSzPct val="100000"/>
              <a:buFont typeface="Arial"/>
              <a:defRPr sz="3800" i="1">
                <a:latin typeface="Helvetica"/>
                <a:ea typeface="Helvetica"/>
                <a:cs typeface="Helvetica"/>
                <a:sym typeface="Helvetica"/>
              </a:defRPr>
            </a:lvl3pPr>
            <a:lvl4pPr marL="1854200" indent="-482600" defTabSz="1300480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2263139" indent="-434339" defTabSz="1300480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1" name="Bildobjekt 5" descr="Bildobjek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"/>
          <p:cNvSpPr/>
          <p:nvPr/>
        </p:nvSpPr>
        <p:spPr>
          <a:xfrm>
            <a:off x="-1" y="-1"/>
            <a:ext cx="13004801" cy="2039972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0094C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650239" y="130952"/>
            <a:ext cx="10153440" cy="2144888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39" y="2275839"/>
            <a:ext cx="5743788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9637" indent="-452437" defTabSz="1300480">
              <a:spcBef>
                <a:spcPts val="900"/>
              </a:spcBef>
              <a:buSzPct val="100000"/>
              <a:buFont typeface="Arial"/>
              <a:buChar char="–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spcBef>
                <a:spcPts val="900"/>
              </a:spcBef>
              <a:buSzPct val="100000"/>
              <a:buFont typeface="Arial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spcBef>
                <a:spcPts val="900"/>
              </a:spcBef>
              <a:buSzPct val="100000"/>
              <a:buFont typeface="Arial"/>
              <a:buChar char="–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spcBef>
                <a:spcPts val="900"/>
              </a:spcBef>
              <a:buSzPct val="100000"/>
              <a:buFont typeface="Arial"/>
              <a:buChar char="»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9" name="ESS-vit-logga.png" descr="ESS-vit-logg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5519" y="370699"/>
            <a:ext cx="1933976" cy="103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"/>
          <p:cNvSpPr/>
          <p:nvPr/>
        </p:nvSpPr>
        <p:spPr>
          <a:xfrm>
            <a:off x="-1" y="-1"/>
            <a:ext cx="13004801" cy="1564714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1800" b="0">
                <a:solidFill>
                  <a:srgbClr val="0094C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281939" y="-290088"/>
            <a:ext cx="10153439" cy="2144888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39" y="2275839"/>
            <a:ext cx="5743788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16378" indent="-416378" defTabSz="914400">
              <a:spcBef>
                <a:spcPts val="600"/>
              </a:spcBef>
              <a:buSzPct val="100000"/>
              <a:buFont typeface="Arial"/>
              <a:defRPr sz="3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2012" indent="-404812" defTabSz="914400">
              <a:spcBef>
                <a:spcPts val="600"/>
              </a:spcBef>
              <a:buSzPct val="100000"/>
              <a:buFont typeface="Arial"/>
              <a:buChar char="–"/>
              <a:defRPr sz="3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019" indent="-388619" defTabSz="914400">
              <a:spcBef>
                <a:spcPts val="600"/>
              </a:spcBef>
              <a:buSzPct val="100000"/>
              <a:buFont typeface="Arial"/>
              <a:defRPr sz="3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03400" indent="-431800" defTabSz="914400">
              <a:spcBef>
                <a:spcPts val="600"/>
              </a:spcBef>
              <a:buSzPct val="100000"/>
              <a:buFont typeface="Arial"/>
              <a:buChar char="–"/>
              <a:defRPr sz="3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0600" indent="-431800" defTabSz="914400">
              <a:spcBef>
                <a:spcPts val="600"/>
              </a:spcBef>
              <a:buSzPct val="100000"/>
              <a:buFont typeface="Arial"/>
              <a:buChar char="»"/>
              <a:defRPr sz="3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9145862"/>
            <a:ext cx="3034454" cy="3078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06" name="ESS-vit-logga.png" descr="ESS-vit-logg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4719" y="265017"/>
            <a:ext cx="1933976" cy="103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31182" y="1633879"/>
            <a:ext cx="11047455" cy="162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431182" y="3218090"/>
            <a:ext cx="11047455" cy="5326099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04/11/2018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510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70" r:id="rId13"/>
    <p:sldLayoutId id="2147483678" r:id="rId14"/>
    <p:sldLayoutId id="2147483690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t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tif"/><Relationship Id="rId11" Type="http://schemas.openxmlformats.org/officeDocument/2006/relationships/image" Target="../media/image13.png"/><Relationship Id="rId5" Type="http://schemas.openxmlformats.org/officeDocument/2006/relationships/image" Target="../media/image7.tif"/><Relationship Id="rId15" Type="http://schemas.openxmlformats.org/officeDocument/2006/relationships/image" Target="../media/image17.tif"/><Relationship Id="rId10" Type="http://schemas.openxmlformats.org/officeDocument/2006/relationships/image" Target="../media/image12.tif"/><Relationship Id="rId4" Type="http://schemas.openxmlformats.org/officeDocument/2006/relationships/image" Target="../media/image6.png"/><Relationship Id="rId9" Type="http://schemas.openxmlformats.org/officeDocument/2006/relationships/image" Target="../media/image11.tiff"/><Relationship Id="rId14" Type="http://schemas.openxmlformats.org/officeDocument/2006/relationships/image" Target="../media/image16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cientific Software development and Data Management at the European Spallation Source"/>
          <p:cNvSpPr txBox="1">
            <a:spLocks noGrp="1"/>
          </p:cNvSpPr>
          <p:nvPr>
            <p:ph type="title"/>
          </p:nvPr>
        </p:nvSpPr>
        <p:spPr>
          <a:xfrm>
            <a:off x="-120973" y="1526444"/>
            <a:ext cx="13004801" cy="46809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900"/>
              </a:spcBef>
              <a:defRPr sz="3800"/>
            </a:pPr>
            <a:endParaRPr dirty="0"/>
          </a:p>
          <a:p>
            <a:pPr algn="ctr"/>
            <a:r>
              <a:rPr lang="en-US" sz="5400" b="1" dirty="0"/>
              <a:t>Data Curation Workshop</a:t>
            </a:r>
            <a:endParaRPr sz="5400" b="1" dirty="0"/>
          </a:p>
        </p:txBody>
      </p:sp>
      <p:sp>
        <p:nvSpPr>
          <p:cNvPr id="443" name="NoBugs 2018…"/>
          <p:cNvSpPr txBox="1">
            <a:spLocks noGrp="1"/>
          </p:cNvSpPr>
          <p:nvPr>
            <p:ph type="body" sz="half" idx="1"/>
          </p:nvPr>
        </p:nvSpPr>
        <p:spPr>
          <a:xfrm>
            <a:off x="1950720" y="4646210"/>
            <a:ext cx="9103360" cy="493843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06297">
              <a:spcBef>
                <a:spcPts val="500"/>
              </a:spcBef>
              <a:defRPr sz="2356"/>
            </a:pPr>
            <a:endParaRPr lang="en-US" sz="2800" b="1" dirty="0"/>
          </a:p>
          <a:p>
            <a:pPr defTabSz="806297">
              <a:spcBef>
                <a:spcPts val="500"/>
              </a:spcBef>
              <a:defRPr sz="2356"/>
            </a:pPr>
            <a:endParaRPr lang="en-US" sz="2800" b="1" dirty="0"/>
          </a:p>
          <a:p>
            <a:pPr defTabSz="806297">
              <a:spcBef>
                <a:spcPts val="500"/>
              </a:spcBef>
              <a:defRPr sz="2356"/>
            </a:pPr>
            <a:r>
              <a:rPr sz="2800" b="1" dirty="0"/>
              <a:t>Tobias Richter </a:t>
            </a:r>
            <a:r>
              <a:rPr lang="en-US" sz="2800" b="1" dirty="0"/>
              <a:t>&amp; Gareth Murphy</a:t>
            </a:r>
            <a:endParaRPr sz="2800" b="1" dirty="0"/>
          </a:p>
          <a:p>
            <a:pPr defTabSz="806297">
              <a:spcBef>
                <a:spcPts val="500"/>
              </a:spcBef>
              <a:defRPr sz="2356"/>
            </a:pPr>
            <a:r>
              <a:rPr sz="2800" dirty="0"/>
              <a:t>Experiment Control &amp; Data Curation</a:t>
            </a:r>
            <a:endParaRPr lang="en-US" sz="2800" dirty="0"/>
          </a:p>
          <a:p>
            <a:pPr defTabSz="806297">
              <a:spcBef>
                <a:spcPts val="500"/>
              </a:spcBef>
              <a:defRPr sz="2356"/>
            </a:pPr>
            <a:r>
              <a:rPr lang="en-GB" sz="2800" dirty="0"/>
              <a:t>Data Management and Software Centre</a:t>
            </a:r>
            <a:endParaRPr sz="2800" dirty="0"/>
          </a:p>
          <a:p>
            <a:pPr defTabSz="806297">
              <a:spcBef>
                <a:spcPts val="500"/>
              </a:spcBef>
              <a:defRPr sz="2356"/>
            </a:pPr>
            <a:endParaRPr lang="en-US" sz="2800" dirty="0"/>
          </a:p>
          <a:p>
            <a:pPr defTabSz="806297">
              <a:spcBef>
                <a:spcPts val="500"/>
              </a:spcBef>
              <a:defRPr sz="2356"/>
            </a:pPr>
            <a:endParaRPr lang="en-US" sz="2800" dirty="0"/>
          </a:p>
          <a:p>
            <a:pPr defTabSz="806297">
              <a:spcBef>
                <a:spcPts val="500"/>
              </a:spcBef>
              <a:defRPr sz="2356"/>
            </a:pPr>
            <a:r>
              <a:rPr lang="en-US" sz="2800" dirty="0"/>
              <a:t>ESS, November</a:t>
            </a:r>
            <a:r>
              <a:rPr sz="2800" dirty="0"/>
              <a:t> 2018 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05250" y="9114112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The Objective of DMSC"/>
          <p:cNvSpPr txBox="1">
            <a:spLocks noGrp="1"/>
          </p:cNvSpPr>
          <p:nvPr>
            <p:ph type="title"/>
          </p:nvPr>
        </p:nvSpPr>
        <p:spPr>
          <a:xfrm>
            <a:off x="281939" y="-290088"/>
            <a:ext cx="10153439" cy="214488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Objective of DMSC</a:t>
            </a:r>
          </a:p>
        </p:txBody>
      </p:sp>
      <p:sp>
        <p:nvSpPr>
          <p:cNvPr id="1228" name="Minimise the time it takes to understand experimental data…"/>
          <p:cNvSpPr txBox="1">
            <a:spLocks noGrp="1"/>
          </p:cNvSpPr>
          <p:nvPr>
            <p:ph type="body" idx="1"/>
          </p:nvPr>
        </p:nvSpPr>
        <p:spPr>
          <a:xfrm>
            <a:off x="546633" y="1975950"/>
            <a:ext cx="12072622" cy="747776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Minimise</a:t>
            </a:r>
            <a:r>
              <a:rPr dirty="0"/>
              <a:t> the time it takes to understand experimental data</a:t>
            </a:r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Maximise</a:t>
            </a:r>
            <a:r>
              <a:rPr dirty="0"/>
              <a:t> the scientific impact and scientific success of ESS </a:t>
            </a:r>
          </a:p>
        </p:txBody>
      </p:sp>
      <p:sp>
        <p:nvSpPr>
          <p:cNvPr id="12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230" name="Screen Shot 2017-06-14 at 13.49.26.png" descr="Screen Shot 2017-06-14 at 13.49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8896" y="3275439"/>
            <a:ext cx="9263527" cy="4570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4" name="Screen Shot 2017-10-10 at 17.49.00.png" descr="Screen Shot 2017-10-10 at 17.49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4948" y="5619042"/>
            <a:ext cx="3233139" cy="1246295"/>
          </a:xfrm>
          <a:prstGeom prst="rect">
            <a:avLst/>
          </a:prstGeom>
          <a:ln w="12700">
            <a:miter lim="400000"/>
          </a:ln>
        </p:spPr>
      </p:pic>
      <p:sp>
        <p:nvSpPr>
          <p:cNvPr id="2575" name="Policies and Projects"/>
          <p:cNvSpPr txBox="1">
            <a:spLocks noGrp="1"/>
          </p:cNvSpPr>
          <p:nvPr>
            <p:ph type="title"/>
          </p:nvPr>
        </p:nvSpPr>
        <p:spPr>
          <a:xfrm>
            <a:off x="200135" y="-52459"/>
            <a:ext cx="10153439" cy="214488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2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578" name="Screen Shot 2017-10-10 at 17.43.35.png" descr="Screen Shot 2017-10-10 at 17.43.3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9988" y="5303881"/>
            <a:ext cx="4993561" cy="3302544"/>
          </a:xfrm>
          <a:prstGeom prst="rect">
            <a:avLst/>
          </a:prstGeom>
          <a:ln w="25400">
            <a:miter lim="400000"/>
          </a:ln>
          <a:effectLst>
            <a:outerShdw blurRad="3556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258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6843" y="4623520"/>
            <a:ext cx="2809350" cy="972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17DD185A-A2CC-3745-8D35-3776FCFC1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12661" y="6565589"/>
            <a:ext cx="3578900" cy="3042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91537" y="8462039"/>
            <a:ext cx="1202247" cy="120224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8E1CA5-4C4E-C843-8D4C-B5E309092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017" y="2489286"/>
            <a:ext cx="2080519" cy="1980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937003-6C67-8149-8AD6-7274713FD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873" y="6888092"/>
            <a:ext cx="1701287" cy="724764"/>
          </a:xfrm>
          <a:prstGeom prst="rect">
            <a:avLst/>
          </a:prstGeom>
        </p:spPr>
      </p:pic>
      <p:pic>
        <p:nvPicPr>
          <p:cNvPr id="257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555567" y="8408445"/>
            <a:ext cx="1235744" cy="130943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2577" name="Screen Shot 2017-10-10 at 17.41.10.png" descr="Screen Shot 2017-10-10 at 17.41.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779227" y="2451648"/>
            <a:ext cx="5289285" cy="4106354"/>
          </a:xfrm>
          <a:prstGeom prst="rect">
            <a:avLst/>
          </a:prstGeom>
          <a:ln w="25400">
            <a:miter lim="400000"/>
          </a:ln>
          <a:effectLst>
            <a:outerShdw blurRad="3556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B990C37F-C00B-8E4E-9878-4EB396D28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29598" y="8019408"/>
            <a:ext cx="1668726" cy="144117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635688-B5F5-A44F-B6A8-6CF651A52D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4404" y="3259739"/>
            <a:ext cx="3968909" cy="1346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272D9F12-3E60-0749-BD76-0D743F9D60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447452" y="8021641"/>
            <a:ext cx="1436706" cy="143670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12AB1BA7-7AF4-224E-9B6C-C179589387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233286" y="8009714"/>
            <a:ext cx="1426571" cy="146056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8" name="Screenshot 2018-09-10 at 23.12.42.png" descr="Screenshot 2018-09-10 at 23.12.42.png">
            <a:extLst>
              <a:ext uri="{FF2B5EF4-FFF2-40B4-BE49-F238E27FC236}">
                <a16:creationId xmlns:a16="http://schemas.microsoft.com/office/drawing/2014/main" id="{B7AFA894-4555-614E-AE9A-BB393B7DB56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/>
          </a:blip>
          <a:srcRect t="31196" b="1234"/>
          <a:stretch/>
        </p:blipFill>
        <p:spPr>
          <a:xfrm rot="16200000">
            <a:off x="10824299" y="3895204"/>
            <a:ext cx="2953942" cy="957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B13F4756-83E4-0A48-9D7D-89060244E9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306559" y="8413726"/>
            <a:ext cx="1535125" cy="114543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ABEE8-70EF-A24D-AC12-FAF6FA060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1FFC-3126-804D-BA51-F1C7D680A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0000" y="4212928"/>
            <a:ext cx="10464800" cy="718145"/>
          </a:xfrm>
        </p:spPr>
        <p:txBody>
          <a:bodyPr/>
          <a:lstStyle/>
          <a:p>
            <a:r>
              <a:rPr lang="en-GB" sz="4000" dirty="0"/>
              <a:t>Why we have this workshop</a:t>
            </a:r>
          </a:p>
        </p:txBody>
      </p:sp>
    </p:spTree>
    <p:extLst>
      <p:ext uri="{BB962C8B-B14F-4D97-AF65-F5344CB8AC3E}">
        <p14:creationId xmlns:p14="http://schemas.microsoft.com/office/powerpoint/2010/main" val="16968695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1B08-17D9-8D40-82F8-D293E81B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we having this meeting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B8CCB-7A4F-F041-8EB8-2F1B55E82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to scope to develop a data catalogue and curation system for ESS</a:t>
            </a:r>
          </a:p>
          <a:p>
            <a:r>
              <a:rPr lang="en-GB" dirty="0"/>
              <a:t>Together with your partners (PSI &amp; MAX IV) we now have something that has the essential functionality</a:t>
            </a:r>
          </a:p>
          <a:p>
            <a:r>
              <a:rPr lang="en-GB" dirty="0"/>
              <a:t>We need input to develop the right thing for ESS instruments in commissioning or operation</a:t>
            </a:r>
          </a:p>
          <a:p>
            <a:r>
              <a:rPr lang="en-GB" dirty="0"/>
              <a:t>There will be some time before anything is ready for early science</a:t>
            </a:r>
          </a:p>
        </p:txBody>
      </p:sp>
    </p:spTree>
    <p:extLst>
      <p:ext uri="{BB962C8B-B14F-4D97-AF65-F5344CB8AC3E}">
        <p14:creationId xmlns:p14="http://schemas.microsoft.com/office/powerpoint/2010/main" val="8825205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1B08-17D9-8D40-82F8-D293E81B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B8CCB-7A4F-F041-8EB8-2F1B55E82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96441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Find out about what neutron </a:t>
            </a:r>
            <a:r>
              <a:rPr lang="en-GB" dirty="0" err="1"/>
              <a:t>scatterers</a:t>
            </a:r>
            <a:r>
              <a:rPr lang="en-GB" dirty="0"/>
              <a:t> do day to day in the wild</a:t>
            </a:r>
          </a:p>
          <a:p>
            <a:pPr lvl="1"/>
            <a:r>
              <a:rPr lang="en-GB" dirty="0"/>
              <a:t>Some people kindly provided screenshots, photos, </a:t>
            </a:r>
            <a:br>
              <a:rPr lang="en-GB" dirty="0"/>
            </a:br>
            <a:r>
              <a:rPr lang="en-GB" dirty="0"/>
              <a:t>spreadsheets and PDFs as input</a:t>
            </a:r>
          </a:p>
          <a:p>
            <a:pPr lvl="1"/>
            <a:r>
              <a:rPr lang="en-GB" dirty="0"/>
              <a:t>We will have questions</a:t>
            </a:r>
          </a:p>
          <a:p>
            <a:pPr lvl="1"/>
            <a:r>
              <a:rPr lang="en-GB" dirty="0"/>
              <a:t>Everyone can comment</a:t>
            </a:r>
          </a:p>
          <a:p>
            <a:r>
              <a:rPr lang="en-GB" dirty="0"/>
              <a:t>Find out what is common practise in astronomy</a:t>
            </a:r>
          </a:p>
          <a:p>
            <a:endParaRPr lang="en-GB" dirty="0"/>
          </a:p>
          <a:p>
            <a:r>
              <a:rPr lang="en-GB" i="1" dirty="0"/>
              <a:t>Lunch</a:t>
            </a:r>
          </a:p>
          <a:p>
            <a:endParaRPr lang="en-GB" dirty="0"/>
          </a:p>
          <a:p>
            <a:r>
              <a:rPr lang="en-GB" dirty="0"/>
              <a:t>More concrete SciCat plans and updates from partner facilities</a:t>
            </a:r>
          </a:p>
          <a:p>
            <a:pPr lvl="1"/>
            <a:r>
              <a:rPr lang="en-GB" dirty="0"/>
              <a:t>MAX IV</a:t>
            </a:r>
          </a:p>
          <a:p>
            <a:pPr lvl="1"/>
            <a:r>
              <a:rPr lang="en-GB" dirty="0"/>
              <a:t>PSI</a:t>
            </a:r>
          </a:p>
          <a:p>
            <a:r>
              <a:rPr lang="en-GB" dirty="0"/>
              <a:t>Data Reduction Analysis and Modelling</a:t>
            </a:r>
          </a:p>
          <a:p>
            <a:pPr lvl="1"/>
            <a:r>
              <a:rPr lang="en-GB" dirty="0"/>
              <a:t>Workflows </a:t>
            </a:r>
          </a:p>
          <a:p>
            <a:pPr lvl="1"/>
            <a:r>
              <a:rPr lang="en-GB" dirty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9720303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ABEE8-70EF-A24D-AC12-FAF6FA060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1FFC-3126-804D-BA51-F1C7D680A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0000" y="4212928"/>
            <a:ext cx="10464800" cy="718145"/>
          </a:xfrm>
        </p:spPr>
        <p:txBody>
          <a:bodyPr/>
          <a:lstStyle/>
          <a:p>
            <a:r>
              <a:rPr lang="en-GB" sz="4000" dirty="0"/>
              <a:t>Introduction Round</a:t>
            </a:r>
          </a:p>
        </p:txBody>
      </p:sp>
    </p:spTree>
    <p:extLst>
      <p:ext uri="{BB962C8B-B14F-4D97-AF65-F5344CB8AC3E}">
        <p14:creationId xmlns:p14="http://schemas.microsoft.com/office/powerpoint/2010/main" val="32272850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43E0-D46E-3242-BB32-AB0FF7E9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who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747BA-3D82-5A4F-A6C7-73A185458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Instrument scientists</a:t>
            </a:r>
          </a:p>
          <a:p>
            <a:endParaRPr lang="en-GB" dirty="0"/>
          </a:p>
          <a:p>
            <a:r>
              <a:rPr lang="en-GB" dirty="0"/>
              <a:t>DMSC</a:t>
            </a:r>
          </a:p>
          <a:p>
            <a:pPr lvl="1"/>
            <a:r>
              <a:rPr lang="en-GB" dirty="0"/>
              <a:t>ECDC</a:t>
            </a:r>
          </a:p>
          <a:p>
            <a:pPr lvl="1"/>
            <a:r>
              <a:rPr lang="en-GB" dirty="0"/>
              <a:t>DRAM</a:t>
            </a:r>
          </a:p>
          <a:p>
            <a:r>
              <a:rPr lang="en-GB" dirty="0"/>
              <a:t>PSI</a:t>
            </a:r>
          </a:p>
          <a:p>
            <a:r>
              <a:rPr lang="en-GB" dirty="0"/>
              <a:t>MAX IV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7781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ABEE8-70EF-A24D-AC12-FAF6FA060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1FFC-3126-804D-BA51-F1C7D680A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0000" y="4212928"/>
            <a:ext cx="10464800" cy="718145"/>
          </a:xfrm>
        </p:spPr>
        <p:txBody>
          <a:bodyPr/>
          <a:lstStyle/>
          <a:p>
            <a:r>
              <a:rPr lang="en-GB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498047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9762</TotalTime>
  <Words>206</Words>
  <Application>Microsoft Macintosh PowerPoint</Application>
  <PresentationFormat>Custom</PresentationFormat>
  <Paragraphs>68</Paragraphs>
  <Slides>9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 Data Curation Workshop</vt:lpstr>
      <vt:lpstr>The Objective of DMSC</vt:lpstr>
      <vt:lpstr>Introduction</vt:lpstr>
      <vt:lpstr>PowerPoint Presentation</vt:lpstr>
      <vt:lpstr>Why are we having this meeting now?</vt:lpstr>
      <vt:lpstr>Agenda</vt:lpstr>
      <vt:lpstr>PowerPoint Presentation</vt:lpstr>
      <vt:lpstr>Who is who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Scientific Software development and Data Management at the European Spallation Source </dc:title>
  <cp:lastModifiedBy>Tobias Richter</cp:lastModifiedBy>
  <cp:revision>56</cp:revision>
  <dcterms:modified xsi:type="dcterms:W3CDTF">2018-11-06T08:15:30Z</dcterms:modified>
</cp:coreProperties>
</file>