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9"/>
  </p:notesMasterIdLst>
  <p:handoutMasterIdLst>
    <p:handoutMasterId r:id="rId10"/>
  </p:handoutMasterIdLst>
  <p:sldIdLst>
    <p:sldId id="331" r:id="rId2"/>
    <p:sldId id="332" r:id="rId3"/>
    <p:sldId id="344" r:id="rId4"/>
    <p:sldId id="343" r:id="rId5"/>
    <p:sldId id="333" r:id="rId6"/>
    <p:sldId id="334" r:id="rId7"/>
    <p:sldId id="335" r:id="rId8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32"/>
            <p14:sldId id="344"/>
            <p14:sldId id="343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4"/>
    <p:restoredTop sz="91926" autoAdjust="0"/>
  </p:normalViewPr>
  <p:slideViewPr>
    <p:cSldViewPr snapToObjects="1">
      <p:cViewPr varScale="1">
        <p:scale>
          <a:sx n="135" d="100"/>
          <a:sy n="135" d="100"/>
        </p:scale>
        <p:origin x="184" y="1104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797151"/>
            <a:ext cx="7969249" cy="865649"/>
          </a:xfrm>
        </p:spPr>
        <p:txBody>
          <a:bodyPr/>
          <a:lstStyle/>
          <a:p>
            <a:r>
              <a:rPr lang="en-GB" dirty="0"/>
              <a:t>Data flow for neutron imaging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4388" y="4139999"/>
            <a:ext cx="7969249" cy="657151"/>
          </a:xfrm>
        </p:spPr>
        <p:txBody>
          <a:bodyPr/>
          <a:lstStyle/>
          <a:p>
            <a:r>
              <a:rPr lang="en-GB" dirty="0"/>
              <a:t>Anders Kaestner, Manuel </a:t>
            </a:r>
            <a:r>
              <a:rPr lang="en-GB" dirty="0" err="1"/>
              <a:t>Morgano</a:t>
            </a:r>
            <a:r>
              <a:rPr lang="en-GB" dirty="0"/>
              <a:t>, Chiara Carminati, Markus Strobl</a:t>
            </a:r>
          </a:p>
          <a:p>
            <a:r>
              <a:rPr lang="en-GB" dirty="0"/>
              <a:t>Laboratory for Neutron Scattering and Imaging, Paul Scherrer Institut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969696"/>
                </a:solidFill>
                <a:latin typeface="+mn-lt"/>
              </a:rPr>
              <a:t>ESS Data Curation Workshop :: Lund :: Nov 6</a:t>
            </a:r>
            <a:r>
              <a:rPr lang="en-GB" sz="1800" b="1" baseline="30000" dirty="0">
                <a:solidFill>
                  <a:srgbClr val="969696"/>
                </a:solidFill>
                <a:latin typeface="+mn-lt"/>
              </a:rPr>
              <a:t>th, 2018</a:t>
            </a:r>
            <a:endParaRPr lang="en-GB" sz="1800" b="1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BA9762-E8DF-EB4A-B77E-B0B3D882F7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2384848"/>
              </p:ext>
            </p:extLst>
          </p:nvPr>
        </p:nvGraphicFramePr>
        <p:xfrm>
          <a:off x="1043608" y="1341438"/>
          <a:ext cx="7677103" cy="522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641">
                  <a:extLst>
                    <a:ext uri="{9D8B030D-6E8A-4147-A177-3AD203B41FA5}">
                      <a16:colId xmlns:a16="http://schemas.microsoft.com/office/drawing/2014/main" val="19484701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866555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29062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01218"/>
                    </a:ext>
                  </a:extLst>
                </a:gridCol>
                <a:gridCol w="226045">
                  <a:extLst>
                    <a:ext uri="{9D8B030D-6E8A-4147-A177-3AD203B41FA5}">
                      <a16:colId xmlns:a16="http://schemas.microsoft.com/office/drawing/2014/main" val="35384134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2257004"/>
                    </a:ext>
                  </a:extLst>
                </a:gridCol>
                <a:gridCol w="226045">
                  <a:extLst>
                    <a:ext uri="{9D8B030D-6E8A-4147-A177-3AD203B41FA5}">
                      <a16:colId xmlns:a16="http://schemas.microsoft.com/office/drawing/2014/main" val="10902839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05296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53341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324856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91722247"/>
                    </a:ext>
                  </a:extLst>
                </a:gridCol>
                <a:gridCol w="238745">
                  <a:extLst>
                    <a:ext uri="{9D8B030D-6E8A-4147-A177-3AD203B41FA5}">
                      <a16:colId xmlns:a16="http://schemas.microsoft.com/office/drawing/2014/main" val="19860981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799961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7079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48272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6271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490335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31446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7814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2420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24563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01077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21206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05702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88846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43235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0167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9509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017473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21827318"/>
                    </a:ext>
                  </a:extLst>
                </a:gridCol>
                <a:gridCol w="318571">
                  <a:extLst>
                    <a:ext uri="{9D8B030D-6E8A-4147-A177-3AD203B41FA5}">
                      <a16:colId xmlns:a16="http://schemas.microsoft.com/office/drawing/2014/main" val="8470855"/>
                    </a:ext>
                  </a:extLst>
                </a:gridCol>
                <a:gridCol w="215776">
                  <a:extLst>
                    <a:ext uri="{9D8B030D-6E8A-4147-A177-3AD203B41FA5}">
                      <a16:colId xmlns:a16="http://schemas.microsoft.com/office/drawing/2014/main" val="2779152908"/>
                    </a:ext>
                  </a:extLst>
                </a:gridCol>
              </a:tblGrid>
              <a:tr h="935434">
                <a:tc>
                  <a:txBody>
                    <a:bodyPr/>
                    <a:lstStyle/>
                    <a:p>
                      <a:r>
                        <a:rPr lang="en-US" sz="800" dirty="0"/>
                        <a:t>Experiment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Pol reduction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nGI</a:t>
                      </a:r>
                      <a:r>
                        <a:rPr lang="en-US" sz="800" dirty="0"/>
                        <a:t> reduction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dirty="0"/>
                        <a:t>Normalization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dirty="0"/>
                        <a:t>Artefacts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800" dirty="0"/>
                        <a:t>Region statistics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(at various stages)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800" dirty="0"/>
                        <a:t>CT reconstruction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Registration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800" dirty="0"/>
                        <a:t>Denoising</a:t>
                      </a:r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Ratio</a:t>
                      </a:r>
                    </a:p>
                  </a:txBody>
                  <a:tcPr vert="vert270" anchor="ctr"/>
                </a:tc>
                <a:tc gridSpan="3">
                  <a:txBody>
                    <a:bodyPr/>
                    <a:lstStyle/>
                    <a:p>
                      <a:r>
                        <a:rPr lang="en-US" sz="800" dirty="0"/>
                        <a:t>Segmentation</a:t>
                      </a:r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800" dirty="0"/>
                        <a:t>Sequence analysis</a:t>
                      </a:r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800" dirty="0"/>
                        <a:t>Regions analysis</a:t>
                      </a:r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800" dirty="0" err="1"/>
                        <a:t>Visualzation</a:t>
                      </a:r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Specific analysis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46081183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US" sz="1000" dirty="0"/>
                        <a:t>Operations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Norm to ref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Dose correction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Scattering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Spots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Rings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Line profiles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Area/</a:t>
                      </a:r>
                      <a:r>
                        <a:rPr lang="en-US" sz="800" dirty="0" err="1"/>
                        <a:t>vol</a:t>
                      </a:r>
                      <a:r>
                        <a:rPr lang="en-US" sz="800" dirty="0"/>
                        <a:t> stats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Histograms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Parallel beam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Cone beam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Iterative</a:t>
                      </a:r>
                    </a:p>
                  </a:txBody>
                  <a:tcPr vert="vert27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Linear filters</a:t>
                      </a:r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Edge preserving</a:t>
                      </a:r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Manual</a:t>
                      </a:r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User guided</a:t>
                      </a:r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Automatic</a:t>
                      </a:r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Value changes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Shape changes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Displacements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Value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Shape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Position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Frequency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Plots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2D images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3D rendering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Image analysis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27400518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000" dirty="0"/>
                        <a:t>Output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Images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Images/tables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Graphics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99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Radiography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293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Radiography sequences (3D)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3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Tomography (CT)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45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CT sequences (4D)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6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Stroboscopic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141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Stroboscopic series (3D)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04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nGI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04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Polarized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07596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F56D4C0-BAC3-0643-94C9-FD8C3D7D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beam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E83E-2E94-4041-B63B-9D254901C9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CC2E7-5616-9B40-9640-42B449712E7C}"/>
              </a:ext>
            </a:extLst>
          </p:cNvPr>
          <p:cNvSpPr txBox="1"/>
          <p:nvPr/>
        </p:nvSpPr>
        <p:spPr>
          <a:xfrm>
            <a:off x="539552" y="3789040"/>
            <a:ext cx="36004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2D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C87CC-9A45-4E49-809D-0973FFA19911}"/>
              </a:ext>
            </a:extLst>
          </p:cNvPr>
          <p:cNvSpPr txBox="1"/>
          <p:nvPr/>
        </p:nvSpPr>
        <p:spPr>
          <a:xfrm>
            <a:off x="554222" y="4509120"/>
            <a:ext cx="36004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3D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D14AD-B8B6-1C41-AAD5-93C788648B26}"/>
              </a:ext>
            </a:extLst>
          </p:cNvPr>
          <p:cNvSpPr txBox="1"/>
          <p:nvPr/>
        </p:nvSpPr>
        <p:spPr>
          <a:xfrm>
            <a:off x="554222" y="5301208"/>
            <a:ext cx="36004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2D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CD495-A4F2-E942-933A-B25FCDFE9719}"/>
              </a:ext>
            </a:extLst>
          </p:cNvPr>
          <p:cNvSpPr txBox="1"/>
          <p:nvPr/>
        </p:nvSpPr>
        <p:spPr>
          <a:xfrm>
            <a:off x="348522" y="5812843"/>
            <a:ext cx="36004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2D/3D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F1EFB-B5EF-3645-9E0A-5671CAFFD252}"/>
              </a:ext>
            </a:extLst>
          </p:cNvPr>
          <p:cNvSpPr txBox="1"/>
          <p:nvPr/>
        </p:nvSpPr>
        <p:spPr>
          <a:xfrm>
            <a:off x="359532" y="6281296"/>
            <a:ext cx="659896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2D/3D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CFDD4A-3D72-7F40-AA9E-824AAD1C9449}"/>
              </a:ext>
            </a:extLst>
          </p:cNvPr>
          <p:cNvSpPr/>
          <p:nvPr/>
        </p:nvSpPr>
        <p:spPr bwMode="auto">
          <a:xfrm>
            <a:off x="3563888" y="1124744"/>
            <a:ext cx="72008" cy="5616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89BCA-D3D2-0444-8E11-A21B8834F916}"/>
              </a:ext>
            </a:extLst>
          </p:cNvPr>
          <p:cNvSpPr txBox="1"/>
          <p:nvPr/>
        </p:nvSpPr>
        <p:spPr>
          <a:xfrm>
            <a:off x="2411760" y="715748"/>
            <a:ext cx="1080120" cy="2887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Reduction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2FD33-097C-8A4C-BE31-39B778DFB71B}"/>
              </a:ext>
            </a:extLst>
          </p:cNvPr>
          <p:cNvSpPr txBox="1"/>
          <p:nvPr/>
        </p:nvSpPr>
        <p:spPr>
          <a:xfrm>
            <a:off x="5724128" y="728092"/>
            <a:ext cx="1080120" cy="2887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Analysis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6459177F-8088-1145-AF9D-3E0A943BCCE2}"/>
              </a:ext>
            </a:extLst>
          </p:cNvPr>
          <p:cNvSpPr/>
          <p:nvPr/>
        </p:nvSpPr>
        <p:spPr bwMode="auto">
          <a:xfrm rot="5400000">
            <a:off x="2746086" y="400879"/>
            <a:ext cx="167932" cy="1467672"/>
          </a:xfrm>
          <a:prstGeom prst="leftBrace">
            <a:avLst>
              <a:gd name="adj1" fmla="val 17713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F81B857-89ED-6C40-AF45-70EA61AE6485}"/>
              </a:ext>
            </a:extLst>
          </p:cNvPr>
          <p:cNvSpPr/>
          <p:nvPr/>
        </p:nvSpPr>
        <p:spPr bwMode="auto">
          <a:xfrm rot="5400000">
            <a:off x="6039859" y="-1345908"/>
            <a:ext cx="184806" cy="4944371"/>
          </a:xfrm>
          <a:prstGeom prst="leftBrace">
            <a:avLst>
              <a:gd name="adj1" fmla="val 17713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951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F4C4F0-87CC-7C4E-A39D-BB1E51C41E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6" y="621244"/>
            <a:ext cx="5240127" cy="28955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4AD93D-8BB0-6342-86F7-AE6FAECE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1C17-8143-E54F-9064-25AEBCF9D3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37EE6-D31F-AD4C-9BB2-9CB8BF9F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703" y="349078"/>
            <a:ext cx="2900117" cy="3442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3FE72-34D1-E749-BE30-B4517BC08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62" y="3284984"/>
            <a:ext cx="5220072" cy="3262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A1F675-E64C-A34D-9E06-60239BC0C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34" y="3752667"/>
            <a:ext cx="2708920" cy="2708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A118D5-70E0-394F-B254-2A95EF2B4FAC}"/>
              </a:ext>
            </a:extLst>
          </p:cNvPr>
          <p:cNvSpPr txBox="1"/>
          <p:nvPr/>
        </p:nvSpPr>
        <p:spPr>
          <a:xfrm>
            <a:off x="6588224" y="3752667"/>
            <a:ext cx="914400" cy="3244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B00CE-13F2-0B47-B8F5-F3D54A8599D3}"/>
              </a:ext>
            </a:extLst>
          </p:cNvPr>
          <p:cNvSpPr txBox="1"/>
          <p:nvPr/>
        </p:nvSpPr>
        <p:spPr>
          <a:xfrm>
            <a:off x="6348846" y="35990"/>
            <a:ext cx="219383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Experiment meta data</a:t>
            </a:r>
          </a:p>
        </p:txBody>
      </p:sp>
    </p:spTree>
    <p:extLst>
      <p:ext uri="{BB962C8B-B14F-4D97-AF65-F5344CB8AC3E}">
        <p14:creationId xmlns:p14="http://schemas.microsoft.com/office/powerpoint/2010/main" val="24427021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42988" y="1056305"/>
            <a:ext cx="3781425" cy="28155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err="1"/>
              <a:t>MuhRec</a:t>
            </a:r>
            <a:endParaRPr lang="en-US" b="1" i="1" dirty="0"/>
          </a:p>
          <a:p>
            <a:r>
              <a:rPr lang="en-US" dirty="0"/>
              <a:t>CT reconstruction tool</a:t>
            </a:r>
          </a:p>
          <a:p>
            <a:r>
              <a:rPr lang="en-US" dirty="0"/>
              <a:t>Configurable processing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developed at PSI – White beam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003800" y="1052736"/>
            <a:ext cx="3781425" cy="29523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err="1"/>
              <a:t>KipTool</a:t>
            </a:r>
            <a:endParaRPr lang="en-US" b="1" i="1" dirty="0"/>
          </a:p>
          <a:p>
            <a:r>
              <a:rPr lang="en-US" dirty="0"/>
              <a:t>General processing tool for 3D images</a:t>
            </a:r>
          </a:p>
          <a:p>
            <a:r>
              <a:rPr lang="en-US" dirty="0"/>
              <a:t>Converter tools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75" y="2074417"/>
            <a:ext cx="2146154" cy="18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9443F-0099-4F4B-956F-8EB84E566F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4124"/>
            <a:ext cx="2255467" cy="18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C8E3D-0CDF-4644-95E6-C1E6A1935C45}"/>
              </a:ext>
            </a:extLst>
          </p:cNvPr>
          <p:cNvSpPr txBox="1"/>
          <p:nvPr/>
        </p:nvSpPr>
        <p:spPr>
          <a:xfrm>
            <a:off x="1042988" y="4060408"/>
            <a:ext cx="3096344" cy="2392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i="1" kern="1000" spc="30" dirty="0">
                <a:latin typeface="+mn-lt"/>
                <a:cs typeface="Franklin Gothic Book"/>
              </a:rPr>
              <a:t>NIQA tool (not IKC)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Analysis of IAEA QA samples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C0C97-3496-1241-9E26-3CD64F78BD4C}"/>
              </a:ext>
            </a:extLst>
          </p:cNvPr>
          <p:cNvSpPr txBox="1"/>
          <p:nvPr/>
        </p:nvSpPr>
        <p:spPr>
          <a:xfrm>
            <a:off x="5171188" y="4093249"/>
            <a:ext cx="3721292" cy="24247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i="1" kern="1000" spc="30" dirty="0" err="1">
                <a:latin typeface="+mn-lt"/>
                <a:cs typeface="Franklin Gothic Book"/>
              </a:rPr>
              <a:t>nGI</a:t>
            </a:r>
            <a:r>
              <a:rPr lang="en-US" sz="1800" b="1" i="1" kern="1000" spc="30" dirty="0">
                <a:latin typeface="+mn-lt"/>
                <a:cs typeface="Franklin Gothic Book"/>
              </a:rPr>
              <a:t> tool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Reduction of phase stepping scans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020E8E-2BB1-E147-8C49-88027F56FE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4" y="4718005"/>
            <a:ext cx="2530264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7CC22-0168-F348-99AC-4045C1B4AE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42" y="4725344"/>
            <a:ext cx="2411870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E4349C-AADE-1344-B65B-5EC27BF12F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22" y="5271023"/>
            <a:ext cx="540000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F39690-B21E-894C-B16B-373D5C412E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95" y="2636912"/>
            <a:ext cx="540000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AD544D-D935-CF4D-BC48-73E6488813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593" y="2636912"/>
            <a:ext cx="540000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2F4FCB-394A-544D-AA28-5AD1226CDA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26930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88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95D24E-888D-E449-BE4C-AA9C29E10E0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18990"/>
              </p:ext>
            </p:extLst>
          </p:nvPr>
        </p:nvGraphicFramePr>
        <p:xfrm>
          <a:off x="1240943" y="2795668"/>
          <a:ext cx="3979130" cy="190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567">
                  <a:extLst>
                    <a:ext uri="{9D8B030D-6E8A-4147-A177-3AD203B41FA5}">
                      <a16:colId xmlns:a16="http://schemas.microsoft.com/office/drawing/2014/main" val="1000939800"/>
                    </a:ext>
                  </a:extLst>
                </a:gridCol>
                <a:gridCol w="396443">
                  <a:extLst>
                    <a:ext uri="{9D8B030D-6E8A-4147-A177-3AD203B41FA5}">
                      <a16:colId xmlns:a16="http://schemas.microsoft.com/office/drawing/2014/main" val="1701701553"/>
                    </a:ext>
                  </a:extLst>
                </a:gridCol>
                <a:gridCol w="453078">
                  <a:extLst>
                    <a:ext uri="{9D8B030D-6E8A-4147-A177-3AD203B41FA5}">
                      <a16:colId xmlns:a16="http://schemas.microsoft.com/office/drawing/2014/main" val="3852389194"/>
                    </a:ext>
                  </a:extLst>
                </a:gridCol>
                <a:gridCol w="453078">
                  <a:extLst>
                    <a:ext uri="{9D8B030D-6E8A-4147-A177-3AD203B41FA5}">
                      <a16:colId xmlns:a16="http://schemas.microsoft.com/office/drawing/2014/main" val="1617908612"/>
                    </a:ext>
                  </a:extLst>
                </a:gridCol>
                <a:gridCol w="453078">
                  <a:extLst>
                    <a:ext uri="{9D8B030D-6E8A-4147-A177-3AD203B41FA5}">
                      <a16:colId xmlns:a16="http://schemas.microsoft.com/office/drawing/2014/main" val="1448288853"/>
                    </a:ext>
                  </a:extLst>
                </a:gridCol>
                <a:gridCol w="396443">
                  <a:extLst>
                    <a:ext uri="{9D8B030D-6E8A-4147-A177-3AD203B41FA5}">
                      <a16:colId xmlns:a16="http://schemas.microsoft.com/office/drawing/2014/main" val="794527618"/>
                    </a:ext>
                  </a:extLst>
                </a:gridCol>
                <a:gridCol w="396443">
                  <a:extLst>
                    <a:ext uri="{9D8B030D-6E8A-4147-A177-3AD203B41FA5}">
                      <a16:colId xmlns:a16="http://schemas.microsoft.com/office/drawing/2014/main" val="1447943682"/>
                    </a:ext>
                  </a:extLst>
                </a:gridCol>
              </a:tblGrid>
              <a:tr h="10794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Experiment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Overlap correction*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WFM Stitching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Detector alignment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Reshuffle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Bragg edge fitting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75451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Multi wavelength imaging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90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Stroboscopic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71754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D09247C-B8E9-FC4A-9841-2B7876A5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ToF</a:t>
            </a:r>
            <a:r>
              <a:rPr lang="en-US" dirty="0"/>
              <a:t>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D8CB8-E414-9C41-A9A6-BFE06B5D77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6808360-A1ED-0E4E-A28D-2189034BD954}"/>
              </a:ext>
            </a:extLst>
          </p:cNvPr>
          <p:cNvSpPr/>
          <p:nvPr/>
        </p:nvSpPr>
        <p:spPr bwMode="auto">
          <a:xfrm rot="5400000">
            <a:off x="3419872" y="1748341"/>
            <a:ext cx="216024" cy="1656184"/>
          </a:xfrm>
          <a:prstGeom prst="leftBrace">
            <a:avLst>
              <a:gd name="adj1" fmla="val 17713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126E-06EC-224A-8A8D-84D9FFFE086E}"/>
              </a:ext>
            </a:extLst>
          </p:cNvPr>
          <p:cNvSpPr txBox="1"/>
          <p:nvPr/>
        </p:nvSpPr>
        <p:spPr>
          <a:xfrm>
            <a:off x="3131840" y="2124108"/>
            <a:ext cx="1080120" cy="2887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Reduction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FBE4C-1789-3F4B-A4FC-E8590FDB653A}"/>
              </a:ext>
            </a:extLst>
          </p:cNvPr>
          <p:cNvSpPr txBox="1"/>
          <p:nvPr/>
        </p:nvSpPr>
        <p:spPr>
          <a:xfrm rot="18920311">
            <a:off x="4805568" y="2057804"/>
            <a:ext cx="1080120" cy="2887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0F91C9-F04C-8142-9A55-70D65FB9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291" y="2703510"/>
            <a:ext cx="2670967" cy="202163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AFB141DF-6265-F44B-B0E6-E1E214C0DB0A}"/>
              </a:ext>
            </a:extLst>
          </p:cNvPr>
          <p:cNvSpPr/>
          <p:nvPr/>
        </p:nvSpPr>
        <p:spPr bwMode="auto">
          <a:xfrm>
            <a:off x="5431212" y="3886676"/>
            <a:ext cx="508940" cy="42116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D4E1A-BA70-AA4E-B85C-11C36030590C}"/>
              </a:ext>
            </a:extLst>
          </p:cNvPr>
          <p:cNvSpPr txBox="1"/>
          <p:nvPr/>
        </p:nvSpPr>
        <p:spPr>
          <a:xfrm>
            <a:off x="3275856" y="29249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64048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F1F36D-2380-5B48-ACDF-5142CFAC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processing chain: </a:t>
            </a:r>
            <a:r>
              <a:rPr lang="en-US" dirty="0" err="1"/>
              <a:t>ToF</a:t>
            </a:r>
            <a:r>
              <a:rPr lang="en-US" dirty="0"/>
              <a:t>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E5CB5-E609-1B40-A893-ADB96D71CD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93094-EEA6-9840-AC36-B948AF3911EE}"/>
              </a:ext>
            </a:extLst>
          </p:cNvPr>
          <p:cNvSpPr txBox="1"/>
          <p:nvPr/>
        </p:nvSpPr>
        <p:spPr>
          <a:xfrm>
            <a:off x="1403648" y="2989074"/>
            <a:ext cx="1528352" cy="14401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>
                <a:latin typeface="+mn-lt"/>
                <a:cs typeface="Franklin Gothic Book"/>
              </a:rPr>
              <a:t>ToF</a:t>
            </a:r>
            <a:r>
              <a:rPr lang="en-US" sz="1800" kern="1000" spc="30" dirty="0">
                <a:latin typeface="+mn-lt"/>
                <a:cs typeface="Franklin Gothic Book"/>
              </a:rPr>
              <a:t> CT</a:t>
            </a:r>
          </a:p>
          <a:p>
            <a:pPr marL="171450" indent="-825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1000x1000 pixels</a:t>
            </a:r>
          </a:p>
          <a:p>
            <a:pPr marL="171450" indent="-825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1000 projections </a:t>
            </a:r>
          </a:p>
          <a:p>
            <a:pPr marL="171450" indent="-825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2000 </a:t>
            </a:r>
            <a:r>
              <a:rPr lang="en-US" sz="1100" kern="1000" spc="30" dirty="0" err="1">
                <a:latin typeface="+mn-lt"/>
                <a:cs typeface="Franklin Gothic Book"/>
              </a:rPr>
              <a:t>ToF</a:t>
            </a:r>
            <a:r>
              <a:rPr lang="en-US" sz="1100" kern="1000" spc="30" dirty="0">
                <a:latin typeface="+mn-lt"/>
                <a:cs typeface="Franklin Gothic Book"/>
              </a:rPr>
              <a:t> bins</a:t>
            </a:r>
          </a:p>
          <a:p>
            <a:pPr marL="171450" indent="-825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000" spc="30" dirty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>
                <a:latin typeface="+mn-lt"/>
                <a:cs typeface="Franklin Gothic Book"/>
              </a:rPr>
              <a:t>4Tb</a:t>
            </a:r>
            <a:endParaRPr lang="en-US" sz="11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3667D-075B-5E4C-B117-62FEC4F0444D}"/>
              </a:ext>
            </a:extLst>
          </p:cNvPr>
          <p:cNvSpPr txBox="1"/>
          <p:nvPr/>
        </p:nvSpPr>
        <p:spPr>
          <a:xfrm>
            <a:off x="3471220" y="2989074"/>
            <a:ext cx="1607422" cy="14401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CT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1000</a:t>
            </a:r>
            <a:r>
              <a:rPr lang="en-US" sz="1100" kern="1000" spc="30" baseline="30000" dirty="0">
                <a:latin typeface="+mn-lt"/>
                <a:cs typeface="Franklin Gothic Book"/>
              </a:rPr>
              <a:t>3</a:t>
            </a:r>
            <a:r>
              <a:rPr lang="en-US" sz="1100" kern="1000" spc="30" dirty="0">
                <a:latin typeface="+mn-lt"/>
                <a:cs typeface="Franklin Gothic Book"/>
              </a:rPr>
              <a:t> voxels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2000* </a:t>
            </a:r>
            <a:r>
              <a:rPr lang="en-US" sz="1100" kern="1000" spc="30" dirty="0" err="1">
                <a:latin typeface="+mn-lt"/>
                <a:cs typeface="Franklin Gothic Book"/>
              </a:rPr>
              <a:t>ToF</a:t>
            </a:r>
            <a:r>
              <a:rPr lang="en-US" sz="1100" kern="1000" spc="30" dirty="0">
                <a:latin typeface="+mn-lt"/>
                <a:cs typeface="Franklin Gothic Book"/>
              </a:rPr>
              <a:t> bins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000" spc="30" dirty="0">
              <a:latin typeface="+mn-lt"/>
              <a:cs typeface="Franklin Gothic Book"/>
            </a:endParaRP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000" spc="30" dirty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>
                <a:latin typeface="+mn-lt"/>
                <a:cs typeface="Franklin Gothic Book"/>
              </a:rPr>
              <a:t>4Tb</a:t>
            </a:r>
            <a:endParaRPr lang="en-US" sz="11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80714F6-1B32-3F48-903B-1FF706744E8F}"/>
              </a:ext>
            </a:extLst>
          </p:cNvPr>
          <p:cNvSpPr/>
          <p:nvPr/>
        </p:nvSpPr>
        <p:spPr bwMode="auto">
          <a:xfrm>
            <a:off x="2985961" y="3505096"/>
            <a:ext cx="431198" cy="2520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1650F-EF92-FE42-ACFC-DCC56262A707}"/>
              </a:ext>
            </a:extLst>
          </p:cNvPr>
          <p:cNvSpPr txBox="1"/>
          <p:nvPr/>
        </p:nvSpPr>
        <p:spPr>
          <a:xfrm>
            <a:off x="1514581" y="4717266"/>
            <a:ext cx="141741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CLI tools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Python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Mantid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 err="1">
                <a:latin typeface="+mn-lt"/>
                <a:cs typeface="Franklin Gothic Book"/>
              </a:rPr>
              <a:t>KipTool</a:t>
            </a:r>
            <a:endParaRPr lang="en-US" sz="1400" kern="1000" spc="30" dirty="0">
              <a:latin typeface="+mn-lt"/>
              <a:cs typeface="Franklin Gothic 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616A5-22D9-7346-8D97-25A530118DB8}"/>
              </a:ext>
            </a:extLst>
          </p:cNvPr>
          <p:cNvSpPr txBox="1"/>
          <p:nvPr/>
        </p:nvSpPr>
        <p:spPr>
          <a:xfrm>
            <a:off x="3443355" y="4709636"/>
            <a:ext cx="1864909" cy="18798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 err="1">
                <a:latin typeface="+mn-lt"/>
                <a:cs typeface="Franklin Gothic Book"/>
              </a:rPr>
              <a:t>MuhRec</a:t>
            </a:r>
            <a:endParaRPr lang="en-US" sz="1400" kern="1000" spc="30" dirty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Octopus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Python/</a:t>
            </a:r>
            <a:r>
              <a:rPr lang="en-US" sz="1400" kern="1000" spc="30" dirty="0" err="1">
                <a:latin typeface="+mn-lt"/>
                <a:cs typeface="Franklin Gothic Book"/>
              </a:rPr>
              <a:t>Matlab</a:t>
            </a:r>
            <a:endParaRPr lang="en-US" sz="1400" kern="1000" spc="30" dirty="0">
              <a:latin typeface="+mn-lt"/>
              <a:cs typeface="Franklin Gothic Book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ASTRA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 err="1">
                <a:latin typeface="+mn-lt"/>
                <a:cs typeface="Franklin Gothic Book"/>
              </a:rPr>
              <a:t>TomoPy</a:t>
            </a:r>
            <a:endParaRPr lang="en-US" sz="1400" kern="1000" spc="30" dirty="0">
              <a:latin typeface="+mn-lt"/>
              <a:cs typeface="Franklin Gothic Book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00" kern="1000" spc="30" dirty="0">
                <a:latin typeface="+mn-lt"/>
                <a:cs typeface="Franklin Gothic Book"/>
              </a:rPr>
              <a:t>* 2000 volumes is a </a:t>
            </a:r>
            <a:br>
              <a:rPr lang="en-US" sz="1100" kern="1000" spc="30" dirty="0">
                <a:latin typeface="+mn-lt"/>
                <a:cs typeface="Franklin Gothic Book"/>
              </a:rPr>
            </a:br>
            <a:r>
              <a:rPr lang="en-US" sz="1100" kern="1000" spc="30" dirty="0">
                <a:latin typeface="+mn-lt"/>
                <a:cs typeface="Franklin Gothic Book"/>
              </a:rPr>
              <a:t>worst case scenario.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A80D9-EE78-CF4E-9A7F-A6AFC75B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63" y="1836946"/>
            <a:ext cx="1450641" cy="883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CB2755-E184-004C-9945-62A453AC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06" y="2133474"/>
            <a:ext cx="1837187" cy="530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A8632B-24A2-F44A-86B9-21B22D3C17C8}"/>
              </a:ext>
            </a:extLst>
          </p:cNvPr>
          <p:cNvSpPr txBox="1"/>
          <p:nvPr/>
        </p:nvSpPr>
        <p:spPr>
          <a:xfrm>
            <a:off x="5786228" y="2989074"/>
            <a:ext cx="1970307" cy="14401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Bragg edge fitting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1000</a:t>
            </a:r>
            <a:r>
              <a:rPr lang="en-US" sz="1100" kern="1000" spc="30" baseline="30000" dirty="0">
                <a:latin typeface="+mn-lt"/>
                <a:cs typeface="Franklin Gothic Book"/>
              </a:rPr>
              <a:t>3</a:t>
            </a:r>
            <a:r>
              <a:rPr lang="en-US" sz="1100" kern="1000" spc="30" dirty="0">
                <a:latin typeface="+mn-lt"/>
                <a:cs typeface="Franklin Gothic Book"/>
              </a:rPr>
              <a:t> voxels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2000* </a:t>
            </a:r>
            <a:r>
              <a:rPr lang="en-US" sz="1100" kern="1000" spc="30" dirty="0" err="1">
                <a:latin typeface="+mn-lt"/>
                <a:cs typeface="Franklin Gothic Book"/>
              </a:rPr>
              <a:t>ToF</a:t>
            </a:r>
            <a:r>
              <a:rPr lang="en-US" sz="1100" kern="1000" spc="30" dirty="0">
                <a:latin typeface="+mn-lt"/>
                <a:cs typeface="Franklin Gothic Book"/>
              </a:rPr>
              <a:t> bins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0" spc="30" dirty="0">
                <a:latin typeface="+mn-lt"/>
                <a:cs typeface="Franklin Gothic Book"/>
              </a:rPr>
              <a:t>7 parameters/edge</a:t>
            </a:r>
          </a:p>
          <a:p>
            <a:pPr marL="171450" indent="-1222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000" spc="30" dirty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>
                <a:latin typeface="+mn-lt"/>
                <a:cs typeface="Franklin Gothic Book"/>
              </a:rPr>
              <a:t>N x 7 x 4Tb</a:t>
            </a:r>
            <a:endParaRPr lang="en-US" sz="11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F3CE75A-B60A-8345-AF49-9EE2F8796C52}"/>
              </a:ext>
            </a:extLst>
          </p:cNvPr>
          <p:cNvSpPr/>
          <p:nvPr/>
        </p:nvSpPr>
        <p:spPr bwMode="auto">
          <a:xfrm>
            <a:off x="5183193" y="3476396"/>
            <a:ext cx="498484" cy="2520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D67A80-A40D-C847-BA5B-F85951535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53" y="1966101"/>
            <a:ext cx="1525333" cy="754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AE724E-1965-3A4B-99B5-169DFE98ED14}"/>
              </a:ext>
            </a:extLst>
          </p:cNvPr>
          <p:cNvSpPr txBox="1"/>
          <p:nvPr/>
        </p:nvSpPr>
        <p:spPr>
          <a:xfrm>
            <a:off x="5681677" y="4717514"/>
            <a:ext cx="1864909" cy="18798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RITS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 err="1">
                <a:latin typeface="+mn-lt"/>
                <a:cs typeface="Franklin Gothic Book"/>
              </a:rPr>
              <a:t>iBeatles</a:t>
            </a:r>
            <a:endParaRPr lang="en-US" sz="1400" kern="1000" spc="30" dirty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0" spc="30" dirty="0">
                <a:latin typeface="+mn-lt"/>
                <a:cs typeface="Franklin Gothic Book"/>
              </a:rPr>
              <a:t>New code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00" kern="1000" spc="30" dirty="0">
                <a:latin typeface="+mn-lt"/>
                <a:cs typeface="Franklin Gothic Book"/>
              </a:rPr>
              <a:t>* 2000 volumes is a </a:t>
            </a:r>
            <a:br>
              <a:rPr lang="en-US" sz="1100" kern="1000" spc="30" dirty="0">
                <a:latin typeface="+mn-lt"/>
                <a:cs typeface="Franklin Gothic Book"/>
              </a:rPr>
            </a:br>
            <a:r>
              <a:rPr lang="en-US" sz="1100" kern="1000" spc="30" dirty="0">
                <a:latin typeface="+mn-lt"/>
                <a:cs typeface="Franklin Gothic Book"/>
              </a:rPr>
              <a:t>worst case scenario.</a:t>
            </a:r>
          </a:p>
        </p:txBody>
      </p:sp>
      <p:sp>
        <p:nvSpPr>
          <p:cNvPr id="19" name="Down Arrow Callout 18">
            <a:extLst>
              <a:ext uri="{FF2B5EF4-FFF2-40B4-BE49-F238E27FC236}">
                <a16:creationId xmlns:a16="http://schemas.microsoft.com/office/drawing/2014/main" id="{10DD59A1-01D1-DB4B-A822-BA87F5B27E82}"/>
              </a:ext>
            </a:extLst>
          </p:cNvPr>
          <p:cNvSpPr/>
          <p:nvPr/>
        </p:nvSpPr>
        <p:spPr bwMode="auto">
          <a:xfrm>
            <a:off x="2023829" y="1203978"/>
            <a:ext cx="2350784" cy="2241095"/>
          </a:xfrm>
          <a:prstGeom prst="downArrowCallout">
            <a:avLst>
              <a:gd name="adj1" fmla="val 5338"/>
              <a:gd name="adj2" fmla="val 5376"/>
              <a:gd name="adj3" fmla="val 6557"/>
              <a:gd name="adj4" fmla="val 2504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Artefact reduction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latin typeface="+mn-lt"/>
              </a:rPr>
              <a:t>Re-binning (time/space)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Down Arrow Callout 20">
            <a:extLst>
              <a:ext uri="{FF2B5EF4-FFF2-40B4-BE49-F238E27FC236}">
                <a16:creationId xmlns:a16="http://schemas.microsoft.com/office/drawing/2014/main" id="{CFC79FA3-99CA-4D43-BA23-570BC1047F58}"/>
              </a:ext>
            </a:extLst>
          </p:cNvPr>
          <p:cNvSpPr/>
          <p:nvPr/>
        </p:nvSpPr>
        <p:spPr bwMode="auto">
          <a:xfrm>
            <a:off x="4659403" y="1207802"/>
            <a:ext cx="1584658" cy="2248706"/>
          </a:xfrm>
          <a:prstGeom prst="downArrowCallout">
            <a:avLst>
              <a:gd name="adj1" fmla="val 7440"/>
              <a:gd name="adj2" fmla="val 7745"/>
              <a:gd name="adj3" fmla="val 9081"/>
              <a:gd name="adj4" fmla="val 2414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46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Denoising</a:t>
            </a:r>
          </a:p>
          <a:p>
            <a:pPr marL="285750" marR="0" indent="-146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Segmentation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256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561C1C-3BFF-B14D-AD6E-160EBA2CEF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Traditional paper lab logbooks</a:t>
            </a:r>
          </a:p>
          <a:p>
            <a:pPr lvl="1"/>
            <a:r>
              <a:rPr lang="en-US" dirty="0"/>
              <a:t>Plots added with </a:t>
            </a:r>
            <a:r>
              <a:rPr lang="en-US" dirty="0" err="1"/>
              <a:t>Pelifix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Word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Screen shots</a:t>
            </a:r>
          </a:p>
          <a:p>
            <a:pPr lvl="1"/>
            <a:r>
              <a:rPr lang="en-US" dirty="0"/>
              <a:t>Plots</a:t>
            </a:r>
          </a:p>
          <a:p>
            <a:pPr lvl="1"/>
            <a:r>
              <a:rPr lang="en-US" dirty="0"/>
              <a:t>(Pictures)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Missing feature: Convenient way to add pictures (setup, sample,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8B3BE0-641A-5346-B667-18C6B583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Logbooks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6360-D015-B140-94C3-01814C392D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3A944-BCFB-9842-8EE7-2018BDD5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1" t="17601" r="23422" b="21650"/>
          <a:stretch/>
        </p:blipFill>
        <p:spPr>
          <a:xfrm>
            <a:off x="4499992" y="1353455"/>
            <a:ext cx="1486565" cy="868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361FB2-1D66-534C-AC73-6428C9A87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794553"/>
            <a:ext cx="3003826" cy="19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09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PSI-Powerpoint-Master Calibri V2</Template>
  <TotalTime>9098</TotalTime>
  <Words>422</Words>
  <Application>Microsoft Macintosh PowerPoint</Application>
  <PresentationFormat>On-screen Show (4:3)</PresentationFormat>
  <Paragraphs>237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ヒラギノ角ゴ Pro W3</vt:lpstr>
      <vt:lpstr>Arial</vt:lpstr>
      <vt:lpstr>Arial Narrow</vt:lpstr>
      <vt:lpstr>Calibri</vt:lpstr>
      <vt:lpstr>Franklin Gothic Book</vt:lpstr>
      <vt:lpstr>Georgia</vt:lpstr>
      <vt:lpstr>Rockwell</vt:lpstr>
      <vt:lpstr>Symbol</vt:lpstr>
      <vt:lpstr>Times</vt:lpstr>
      <vt:lpstr>PSI-Powerpoint-Master Calibri V2</vt:lpstr>
      <vt:lpstr>Data flow for neutron imaging</vt:lpstr>
      <vt:lpstr>White beam imaging</vt:lpstr>
      <vt:lpstr>PowerPoint Presentation</vt:lpstr>
      <vt:lpstr>Applications developed at PSI – White beam</vt:lpstr>
      <vt:lpstr>ToF imaging</vt:lpstr>
      <vt:lpstr>Typical processing chain: ToF imaging</vt:lpstr>
      <vt:lpstr>Experiment Logbooks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Anders Kaestner</dc:creator>
  <cp:lastModifiedBy>Anders Kaestner</cp:lastModifiedBy>
  <cp:revision>22</cp:revision>
  <cp:lastPrinted>2015-07-23T13:50:07Z</cp:lastPrinted>
  <dcterms:created xsi:type="dcterms:W3CDTF">2018-10-30T05:54:26Z</dcterms:created>
  <dcterms:modified xsi:type="dcterms:W3CDTF">2018-11-06T09:59:33Z</dcterms:modified>
</cp:coreProperties>
</file>