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68" r:id="rId2"/>
    <p:sldMasterId id="2147483688" r:id="rId3"/>
    <p:sldMasterId id="2147483698" r:id="rId4"/>
  </p:sldMasterIdLst>
  <p:notesMasterIdLst>
    <p:notesMasterId r:id="rId30"/>
  </p:notesMasterIdLst>
  <p:sldIdLst>
    <p:sldId id="258" r:id="rId5"/>
    <p:sldId id="388" r:id="rId6"/>
    <p:sldId id="507" r:id="rId7"/>
    <p:sldId id="263" r:id="rId8"/>
    <p:sldId id="369" r:id="rId9"/>
    <p:sldId id="264" r:id="rId10"/>
    <p:sldId id="506" r:id="rId11"/>
    <p:sldId id="265" r:id="rId12"/>
    <p:sldId id="283" r:id="rId13"/>
    <p:sldId id="266" r:id="rId14"/>
    <p:sldId id="504" r:id="rId15"/>
    <p:sldId id="267" r:id="rId16"/>
    <p:sldId id="503" r:id="rId17"/>
    <p:sldId id="270" r:id="rId18"/>
    <p:sldId id="365" r:id="rId19"/>
    <p:sldId id="366" r:id="rId20"/>
    <p:sldId id="375" r:id="rId21"/>
    <p:sldId id="363" r:id="rId22"/>
    <p:sldId id="286" r:id="rId23"/>
    <p:sldId id="287" r:id="rId24"/>
    <p:sldId id="347" r:id="rId25"/>
    <p:sldId id="508" r:id="rId26"/>
    <p:sldId id="303" r:id="rId27"/>
    <p:sldId id="505" r:id="rId28"/>
    <p:sldId id="282"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FF2A"/>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75" autoAdjust="0"/>
    <p:restoredTop sz="92913" autoAdjust="0"/>
  </p:normalViewPr>
  <p:slideViewPr>
    <p:cSldViewPr>
      <p:cViewPr varScale="1">
        <p:scale>
          <a:sx n="108" d="100"/>
          <a:sy n="108" d="100"/>
        </p:scale>
        <p:origin x="149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marker>
            <c:symbol val="circle"/>
            <c:size val="10"/>
            <c:spPr>
              <a:solidFill>
                <a:srgbClr val="FF0000"/>
              </a:solidFill>
              <a:ln>
                <a:noFill/>
              </a:ln>
            </c:spPr>
          </c:marker>
          <c:dPt>
            <c:idx val="0"/>
            <c:marker>
              <c:spPr>
                <a:solidFill>
                  <a:srgbClr val="0000FF"/>
                </a:solidFill>
                <a:ln>
                  <a:noFill/>
                </a:ln>
              </c:spPr>
            </c:marker>
            <c:bubble3D val="0"/>
            <c:extLst>
              <c:ext xmlns:c16="http://schemas.microsoft.com/office/drawing/2014/chart" uri="{C3380CC4-5D6E-409C-BE32-E72D297353CC}">
                <c16:uniqueId val="{00000000-DE8B-5444-B808-5925CBDB9862}"/>
              </c:ext>
            </c:extLst>
          </c:dPt>
          <c:dPt>
            <c:idx val="1"/>
            <c:marker>
              <c:spPr>
                <a:solidFill>
                  <a:srgbClr val="0000FF"/>
                </a:solidFill>
                <a:ln>
                  <a:noFill/>
                </a:ln>
              </c:spPr>
            </c:marker>
            <c:bubble3D val="0"/>
            <c:extLst>
              <c:ext xmlns:c16="http://schemas.microsoft.com/office/drawing/2014/chart" uri="{C3380CC4-5D6E-409C-BE32-E72D297353CC}">
                <c16:uniqueId val="{00000001-DE8B-5444-B808-5925CBDB9862}"/>
              </c:ext>
            </c:extLst>
          </c:dPt>
          <c:dPt>
            <c:idx val="4"/>
            <c:marker>
              <c:spPr>
                <a:solidFill>
                  <a:srgbClr val="0000FF"/>
                </a:solidFill>
                <a:ln>
                  <a:noFill/>
                </a:ln>
              </c:spPr>
            </c:marker>
            <c:bubble3D val="0"/>
            <c:extLst>
              <c:ext xmlns:c16="http://schemas.microsoft.com/office/drawing/2014/chart" uri="{C3380CC4-5D6E-409C-BE32-E72D297353CC}">
                <c16:uniqueId val="{00000002-DE8B-5444-B808-5925CBDB9862}"/>
              </c:ext>
            </c:extLst>
          </c:dPt>
          <c:dPt>
            <c:idx val="7"/>
            <c:bubble3D val="0"/>
            <c:extLst>
              <c:ext xmlns:c16="http://schemas.microsoft.com/office/drawing/2014/chart" uri="{C3380CC4-5D6E-409C-BE32-E72D297353CC}">
                <c16:uniqueId val="{00000003-DE8B-5444-B808-5925CBDB9862}"/>
              </c:ext>
            </c:extLst>
          </c:dPt>
          <c:xVal>
            <c:numRef>
              <c:f>'Sheet1 (2)'!$A$1:$A$8</c:f>
              <c:numCache>
                <c:formatCode>General</c:formatCode>
                <c:ptCount val="8"/>
                <c:pt idx="0">
                  <c:v>1968</c:v>
                </c:pt>
                <c:pt idx="1">
                  <c:v>1970</c:v>
                </c:pt>
                <c:pt idx="2">
                  <c:v>1986</c:v>
                </c:pt>
                <c:pt idx="3">
                  <c:v>1989</c:v>
                </c:pt>
                <c:pt idx="4">
                  <c:v>2003</c:v>
                </c:pt>
                <c:pt idx="5">
                  <c:v>2008</c:v>
                </c:pt>
                <c:pt idx="6">
                  <c:v>2009</c:v>
                </c:pt>
                <c:pt idx="7">
                  <c:v>2025</c:v>
                </c:pt>
              </c:numCache>
            </c:numRef>
          </c:xVal>
          <c:yVal>
            <c:numRef>
              <c:f>'Sheet1 (2)'!$B$1:$B$8</c:f>
              <c:numCache>
                <c:formatCode>General</c:formatCode>
                <c:ptCount val="8"/>
                <c:pt idx="0">
                  <c:v>0.72</c:v>
                </c:pt>
                <c:pt idx="1">
                  <c:v>4.4400000000000004</c:v>
                </c:pt>
                <c:pt idx="2">
                  <c:v>2</c:v>
                </c:pt>
                <c:pt idx="3">
                  <c:v>7</c:v>
                </c:pt>
                <c:pt idx="4">
                  <c:v>0.72</c:v>
                </c:pt>
                <c:pt idx="5">
                  <c:v>28</c:v>
                </c:pt>
                <c:pt idx="6">
                  <c:v>43</c:v>
                </c:pt>
                <c:pt idx="7">
                  <c:v>268</c:v>
                </c:pt>
              </c:numCache>
            </c:numRef>
          </c:yVal>
          <c:smooth val="0"/>
          <c:extLst>
            <c:ext xmlns:c16="http://schemas.microsoft.com/office/drawing/2014/chart" uri="{C3380CC4-5D6E-409C-BE32-E72D297353CC}">
              <c16:uniqueId val="{00000004-DE8B-5444-B808-5925CBDB9862}"/>
            </c:ext>
          </c:extLst>
        </c:ser>
        <c:dLbls>
          <c:showLegendKey val="0"/>
          <c:showVal val="0"/>
          <c:showCatName val="0"/>
          <c:showSerName val="0"/>
          <c:showPercent val="0"/>
          <c:showBubbleSize val="0"/>
        </c:dLbls>
        <c:axId val="1832291400"/>
        <c:axId val="1817883048"/>
      </c:scatterChart>
      <c:valAx>
        <c:axId val="1832291400"/>
        <c:scaling>
          <c:orientation val="minMax"/>
        </c:scaling>
        <c:delete val="0"/>
        <c:axPos val="b"/>
        <c:numFmt formatCode="General" sourceLinked="1"/>
        <c:majorTickMark val="out"/>
        <c:minorTickMark val="none"/>
        <c:tickLblPos val="nextTo"/>
        <c:crossAx val="1817883048"/>
        <c:crosses val="autoZero"/>
        <c:crossBetween val="midCat"/>
      </c:valAx>
      <c:valAx>
        <c:axId val="1817883048"/>
        <c:scaling>
          <c:orientation val="minMax"/>
          <c:min val="1"/>
        </c:scaling>
        <c:delete val="0"/>
        <c:axPos val="l"/>
        <c:majorGridlines/>
        <c:numFmt formatCode="General" sourceLinked="1"/>
        <c:majorTickMark val="out"/>
        <c:minorTickMark val="none"/>
        <c:tickLblPos val="nextTo"/>
        <c:crossAx val="183229140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2018-08-20</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A53A7-64CD-4D0E-AAE8-1AC9C79D70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83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Updated September</a:t>
            </a:r>
            <a:r>
              <a:rPr lang="en-US" baseline="0"/>
              <a:t> </a:t>
            </a:r>
            <a:r>
              <a:rPr lang="en-US" dirty="0"/>
              <a:t>2017</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340750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Uppsala University - The FREIA Laboratory</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529AA-2BCA-4A95-A59E-BA2C68C4D0F7}" type="datetime3">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August 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4C62D-8EB2-4CA5-9EC1-10B5299599DF}"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00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2392660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20/08/2018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74243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7123"/>
            <a:ext cx="7772400" cy="1362076"/>
          </a:xfrm>
        </p:spPr>
        <p:txBody>
          <a:bodyPr anchor="t"/>
          <a:lstStyle>
            <a:lvl1pPr algn="l">
              <a:defRPr sz="3600" b="1" cap="all"/>
            </a:lvl1pPr>
          </a:lstStyle>
          <a:p>
            <a:r>
              <a:rPr lang="sv-SE"/>
              <a:t>Klicka här för att ändra format</a:t>
            </a:r>
          </a:p>
        </p:txBody>
      </p:sp>
      <p:sp>
        <p:nvSpPr>
          <p:cNvPr id="3" name="Platshållare för text 2"/>
          <p:cNvSpPr>
            <a:spLocks noGrp="1"/>
          </p:cNvSpPr>
          <p:nvPr>
            <p:ph type="body" idx="1"/>
          </p:nvPr>
        </p:nvSpPr>
        <p:spPr>
          <a:xfrm>
            <a:off x="722315" y="2906730"/>
            <a:ext cx="7772400" cy="1500187"/>
          </a:xfrm>
        </p:spPr>
        <p:txBody>
          <a:bodyPr anchor="b"/>
          <a:lstStyle>
            <a:lvl1pPr marL="0" indent="0">
              <a:buNone/>
              <a:defRPr sz="1846">
                <a:solidFill>
                  <a:schemeClr val="tx1">
                    <a:tint val="75000"/>
                  </a:schemeClr>
                </a:solidFill>
              </a:defRPr>
            </a:lvl1pPr>
            <a:lvl2pPr marL="420180" indent="0">
              <a:buNone/>
              <a:defRPr sz="1662">
                <a:solidFill>
                  <a:schemeClr val="tx1">
                    <a:tint val="75000"/>
                  </a:schemeClr>
                </a:solidFill>
              </a:defRPr>
            </a:lvl2pPr>
            <a:lvl3pPr marL="840362" indent="0">
              <a:buNone/>
              <a:defRPr sz="1477">
                <a:solidFill>
                  <a:schemeClr val="tx1">
                    <a:tint val="75000"/>
                  </a:schemeClr>
                </a:solidFill>
              </a:defRPr>
            </a:lvl3pPr>
            <a:lvl4pPr marL="1260547" indent="0">
              <a:buNone/>
              <a:defRPr sz="1292">
                <a:solidFill>
                  <a:schemeClr val="tx1">
                    <a:tint val="75000"/>
                  </a:schemeClr>
                </a:solidFill>
              </a:defRPr>
            </a:lvl4pPr>
            <a:lvl5pPr marL="1680731" indent="0">
              <a:buNone/>
              <a:defRPr sz="1292">
                <a:solidFill>
                  <a:schemeClr val="tx1">
                    <a:tint val="75000"/>
                  </a:schemeClr>
                </a:solidFill>
              </a:defRPr>
            </a:lvl5pPr>
            <a:lvl6pPr marL="2100922" indent="0">
              <a:buNone/>
              <a:defRPr sz="1292">
                <a:solidFill>
                  <a:schemeClr val="tx1">
                    <a:tint val="75000"/>
                  </a:schemeClr>
                </a:solidFill>
              </a:defRPr>
            </a:lvl6pPr>
            <a:lvl7pPr marL="2521104" indent="0">
              <a:buNone/>
              <a:defRPr sz="1292">
                <a:solidFill>
                  <a:schemeClr val="tx1">
                    <a:tint val="75000"/>
                  </a:schemeClr>
                </a:solidFill>
              </a:defRPr>
            </a:lvl7pPr>
            <a:lvl8pPr marL="2941293" indent="0">
              <a:buNone/>
              <a:defRPr sz="1292">
                <a:solidFill>
                  <a:schemeClr val="tx1">
                    <a:tint val="75000"/>
                  </a:schemeClr>
                </a:solidFill>
              </a:defRPr>
            </a:lvl8pPr>
            <a:lvl9pPr marL="3361478" indent="0">
              <a:buNone/>
              <a:defRPr sz="1292">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95E561D-28A0-CB4C-8FC0-7089E8410F3B}"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50669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6"/>
            <a:ext cx="4038600" cy="4525963"/>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6"/>
            <a:ext cx="4038600" cy="4525963"/>
          </a:xfrm>
        </p:spPr>
        <p:txBody>
          <a:bodyPr/>
          <a:lstStyle>
            <a:lvl1pPr>
              <a:defRPr sz="2585"/>
            </a:lvl1pPr>
            <a:lvl2pPr>
              <a:defRPr sz="2123"/>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9F9C91F-5A8F-EE48-9E9B-B965749E3475}"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18305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3" y="1535117"/>
            <a:ext cx="4040188" cy="639763"/>
          </a:xfrm>
        </p:spPr>
        <p:txBody>
          <a:bodyPr anchor="b"/>
          <a:lstStyle>
            <a:lvl1pPr marL="0" indent="0">
              <a:buNone/>
              <a:defRPr sz="2123" b="1"/>
            </a:lvl1pPr>
            <a:lvl2pPr marL="420180" indent="0">
              <a:buNone/>
              <a:defRPr sz="1846" b="1"/>
            </a:lvl2pPr>
            <a:lvl3pPr marL="840362" indent="0">
              <a:buNone/>
              <a:defRPr sz="1662" b="1"/>
            </a:lvl3pPr>
            <a:lvl4pPr marL="1260547" indent="0">
              <a:buNone/>
              <a:defRPr sz="1477" b="1"/>
            </a:lvl4pPr>
            <a:lvl5pPr marL="1680731" indent="0">
              <a:buNone/>
              <a:defRPr sz="1477" b="1"/>
            </a:lvl5pPr>
            <a:lvl6pPr marL="2100922" indent="0">
              <a:buNone/>
              <a:defRPr sz="1477" b="1"/>
            </a:lvl6pPr>
            <a:lvl7pPr marL="2521104" indent="0">
              <a:buNone/>
              <a:defRPr sz="1477" b="1"/>
            </a:lvl7pPr>
            <a:lvl8pPr marL="2941293" indent="0">
              <a:buNone/>
              <a:defRPr sz="1477" b="1"/>
            </a:lvl8pPr>
            <a:lvl9pPr marL="3361478"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3" y="2174879"/>
            <a:ext cx="4040188"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9" y="1535117"/>
            <a:ext cx="4041775" cy="639763"/>
          </a:xfrm>
        </p:spPr>
        <p:txBody>
          <a:bodyPr anchor="b"/>
          <a:lstStyle>
            <a:lvl1pPr marL="0" indent="0">
              <a:buNone/>
              <a:defRPr sz="2123" b="1"/>
            </a:lvl1pPr>
            <a:lvl2pPr marL="420180" indent="0">
              <a:buNone/>
              <a:defRPr sz="1846" b="1"/>
            </a:lvl2pPr>
            <a:lvl3pPr marL="840362" indent="0">
              <a:buNone/>
              <a:defRPr sz="1662" b="1"/>
            </a:lvl3pPr>
            <a:lvl4pPr marL="1260547" indent="0">
              <a:buNone/>
              <a:defRPr sz="1477" b="1"/>
            </a:lvl4pPr>
            <a:lvl5pPr marL="1680731" indent="0">
              <a:buNone/>
              <a:defRPr sz="1477" b="1"/>
            </a:lvl5pPr>
            <a:lvl6pPr marL="2100922" indent="0">
              <a:buNone/>
              <a:defRPr sz="1477" b="1"/>
            </a:lvl6pPr>
            <a:lvl7pPr marL="2521104" indent="0">
              <a:buNone/>
              <a:defRPr sz="1477" b="1"/>
            </a:lvl7pPr>
            <a:lvl8pPr marL="2941293" indent="0">
              <a:buNone/>
              <a:defRPr sz="1477" b="1"/>
            </a:lvl8pPr>
            <a:lvl9pPr marL="3361478"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9"/>
            <a:ext cx="4041775" cy="3951288"/>
          </a:xfrm>
        </p:spPr>
        <p:txBody>
          <a:bodyPr/>
          <a:lstStyle>
            <a:lvl1pPr>
              <a:defRPr sz="2123"/>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66B1D08-8D2A-724E-9B60-035BBBD568A1}"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33763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1C0DFA8-E7F4-184D-92E8-09D20C7D0F05}"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70268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8C30979-E128-4B4E-A58D-C38D81789A84}"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79123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8" y="273058"/>
            <a:ext cx="3008313" cy="1162051"/>
          </a:xfrm>
        </p:spPr>
        <p:txBody>
          <a:bodyPr anchor="b"/>
          <a:lstStyle>
            <a:lvl1pPr algn="l">
              <a:defRPr sz="1846" b="1"/>
            </a:lvl1pPr>
          </a:lstStyle>
          <a:p>
            <a:r>
              <a:rPr lang="sv-SE"/>
              <a:t>Klicka här för att ändra format</a:t>
            </a:r>
          </a:p>
        </p:txBody>
      </p:sp>
      <p:sp>
        <p:nvSpPr>
          <p:cNvPr id="3" name="Platshållare för innehåll 2"/>
          <p:cNvSpPr>
            <a:spLocks noGrp="1"/>
          </p:cNvSpPr>
          <p:nvPr>
            <p:ph idx="1"/>
          </p:nvPr>
        </p:nvSpPr>
        <p:spPr>
          <a:xfrm>
            <a:off x="3575057" y="273415"/>
            <a:ext cx="5111751" cy="5853113"/>
          </a:xfrm>
        </p:spPr>
        <p:txBody>
          <a:bodyPr/>
          <a:lstStyle>
            <a:lvl1pPr>
              <a:defRPr sz="2954"/>
            </a:lvl1pPr>
            <a:lvl2pPr>
              <a:defRPr sz="2585"/>
            </a:lvl2pPr>
            <a:lvl3pPr>
              <a:defRPr sz="2123"/>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8" y="1435104"/>
            <a:ext cx="3008313" cy="4691063"/>
          </a:xfrm>
        </p:spPr>
        <p:txBody>
          <a:bodyPr/>
          <a:lstStyle>
            <a:lvl1pPr marL="0" indent="0">
              <a:buNone/>
              <a:defRPr sz="1292"/>
            </a:lvl1pPr>
            <a:lvl2pPr marL="420180" indent="0">
              <a:buNone/>
              <a:defRPr sz="1108"/>
            </a:lvl2pPr>
            <a:lvl3pPr marL="840362" indent="0">
              <a:buNone/>
              <a:defRPr sz="1015"/>
            </a:lvl3pPr>
            <a:lvl4pPr marL="1260547" indent="0">
              <a:buNone/>
              <a:defRPr sz="831"/>
            </a:lvl4pPr>
            <a:lvl5pPr marL="1680731" indent="0">
              <a:buNone/>
              <a:defRPr sz="831"/>
            </a:lvl5pPr>
            <a:lvl6pPr marL="2100922" indent="0">
              <a:buNone/>
              <a:defRPr sz="831"/>
            </a:lvl6pPr>
            <a:lvl7pPr marL="2521104" indent="0">
              <a:buNone/>
              <a:defRPr sz="831"/>
            </a:lvl7pPr>
            <a:lvl8pPr marL="2941293" indent="0">
              <a:buNone/>
              <a:defRPr sz="831"/>
            </a:lvl8pPr>
            <a:lvl9pPr marL="3361478" indent="0">
              <a:buNone/>
              <a:defRPr sz="831"/>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005C0B-174F-4D4C-AD3D-FC1BE5130E16}"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18833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10"/>
            <a:ext cx="5486400" cy="566739"/>
          </a:xfrm>
        </p:spPr>
        <p:txBody>
          <a:bodyPr anchor="b"/>
          <a:lstStyle>
            <a:lvl1pPr algn="l">
              <a:defRPr sz="1846"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2954"/>
            </a:lvl1pPr>
            <a:lvl2pPr marL="420180" indent="0">
              <a:buNone/>
              <a:defRPr sz="2585"/>
            </a:lvl2pPr>
            <a:lvl3pPr marL="840362" indent="0">
              <a:buNone/>
              <a:defRPr sz="2123"/>
            </a:lvl3pPr>
            <a:lvl4pPr marL="1260547" indent="0">
              <a:buNone/>
              <a:defRPr sz="1846"/>
            </a:lvl4pPr>
            <a:lvl5pPr marL="1680731" indent="0">
              <a:buNone/>
              <a:defRPr sz="1846"/>
            </a:lvl5pPr>
            <a:lvl6pPr marL="2100922" indent="0">
              <a:buNone/>
              <a:defRPr sz="1846"/>
            </a:lvl6pPr>
            <a:lvl7pPr marL="2521104" indent="0">
              <a:buNone/>
              <a:defRPr sz="1846"/>
            </a:lvl7pPr>
            <a:lvl8pPr marL="2941293" indent="0">
              <a:buNone/>
              <a:defRPr sz="1846"/>
            </a:lvl8pPr>
            <a:lvl9pPr marL="3361478" indent="0">
              <a:buNone/>
              <a:defRPr sz="1846"/>
            </a:lvl9pPr>
          </a:lstStyle>
          <a:p>
            <a:endParaRPr lang="sv-SE"/>
          </a:p>
        </p:txBody>
      </p:sp>
      <p:sp>
        <p:nvSpPr>
          <p:cNvPr id="4" name="Platshållare för text 3"/>
          <p:cNvSpPr>
            <a:spLocks noGrp="1"/>
          </p:cNvSpPr>
          <p:nvPr>
            <p:ph type="body" sz="half" idx="2"/>
          </p:nvPr>
        </p:nvSpPr>
        <p:spPr>
          <a:xfrm>
            <a:off x="1792288" y="5367352"/>
            <a:ext cx="5486400" cy="804863"/>
          </a:xfrm>
        </p:spPr>
        <p:txBody>
          <a:bodyPr/>
          <a:lstStyle>
            <a:lvl1pPr marL="0" indent="0">
              <a:buNone/>
              <a:defRPr sz="1292"/>
            </a:lvl1pPr>
            <a:lvl2pPr marL="420180" indent="0">
              <a:buNone/>
              <a:defRPr sz="1108"/>
            </a:lvl2pPr>
            <a:lvl3pPr marL="840362" indent="0">
              <a:buNone/>
              <a:defRPr sz="1015"/>
            </a:lvl3pPr>
            <a:lvl4pPr marL="1260547" indent="0">
              <a:buNone/>
              <a:defRPr sz="831"/>
            </a:lvl4pPr>
            <a:lvl5pPr marL="1680731" indent="0">
              <a:buNone/>
              <a:defRPr sz="831"/>
            </a:lvl5pPr>
            <a:lvl6pPr marL="2100922" indent="0">
              <a:buNone/>
              <a:defRPr sz="831"/>
            </a:lvl6pPr>
            <a:lvl7pPr marL="2521104" indent="0">
              <a:buNone/>
              <a:defRPr sz="831"/>
            </a:lvl7pPr>
            <a:lvl8pPr marL="2941293" indent="0">
              <a:buNone/>
              <a:defRPr sz="831"/>
            </a:lvl8pPr>
            <a:lvl9pPr marL="3361478" indent="0">
              <a:buNone/>
              <a:defRPr sz="831"/>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6989B4C-2C65-984D-9538-2519A11261E4}"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78770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D33DAAB-48E5-0C40-AC84-B139846F31D7}"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307672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5045"/>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5045"/>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A333924-4450-154D-8C1E-C835BAAD7F57}"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929147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20/08/2018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28014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20/08/2018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2507424136"/>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20/08/2018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454072169"/>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20/08/2018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10"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400502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20/08/2018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59129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188" y="319530"/>
            <a:ext cx="1358147" cy="730800"/>
          </a:xfrm>
          <a:prstGeom prst="rect">
            <a:avLst/>
          </a:prstGeom>
        </p:spPr>
      </p:pic>
      <p:sp>
        <p:nvSpPr>
          <p:cNvPr id="15" name="Slide Number Placeholder 5"/>
          <p:cNvSpPr>
            <a:spLocks noGrp="1"/>
          </p:cNvSpPr>
          <p:nvPr>
            <p:ph type="sldNum" sz="quarter" idx="12"/>
          </p:nvPr>
        </p:nvSpPr>
        <p:spPr>
          <a:xfrm>
            <a:off x="6553200" y="6356350"/>
            <a:ext cx="2133600" cy="365125"/>
          </a:xfrm>
        </p:spPr>
        <p:txBody>
          <a:bodyPr/>
          <a:lstStyle/>
          <a:p>
            <a:fld id="{551115BC-487E-4422-894C-CB7CD3E79223}" type="slidenum">
              <a:rPr lang="en-GB" noProof="0" smtClean="0"/>
              <a:t>‹#›</a:t>
            </a:fld>
            <a:endParaRPr lang="en-GB" noProof="0"/>
          </a:p>
        </p:txBody>
      </p:sp>
      <p:sp>
        <p:nvSpPr>
          <p:cNvPr id="4" name="Date Placeholder 3"/>
          <p:cNvSpPr>
            <a:spLocks noGrp="1"/>
          </p:cNvSpPr>
          <p:nvPr>
            <p:ph type="dt" sz="half" idx="13"/>
          </p:nvPr>
        </p:nvSpPr>
        <p:spPr/>
        <p:txBody>
          <a:bodyPr/>
          <a:lstStyle/>
          <a:p>
            <a:fld id="{7103233B-D569-4A6E-878F-CDE152514C47}" type="datetime1">
              <a:rPr lang="en-GB" noProof="0" smtClean="0"/>
              <a:t>20/08/2018</a:t>
            </a:fld>
            <a:endParaRPr lang="en-GB" noProof="0"/>
          </a:p>
        </p:txBody>
      </p:sp>
      <p:sp>
        <p:nvSpPr>
          <p:cNvPr id="5" name="Footer Placeholder 4"/>
          <p:cNvSpPr>
            <a:spLocks noGrp="1"/>
          </p:cNvSpPr>
          <p:nvPr>
            <p:ph type="ftr" sz="quarter" idx="14"/>
          </p:nvPr>
        </p:nvSpPr>
        <p:spPr/>
        <p:txBody>
          <a:bodyPr/>
          <a:lstStyle/>
          <a:p>
            <a:endParaRPr lang="en-GB" noProof="0"/>
          </a:p>
        </p:txBody>
      </p:sp>
    </p:spTree>
    <p:extLst>
      <p:ext uri="{BB962C8B-B14F-4D97-AF65-F5344CB8AC3E}">
        <p14:creationId xmlns:p14="http://schemas.microsoft.com/office/powerpoint/2010/main" val="1732379917"/>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103" name="Shape 103"/>
          <p:cNvSpPr/>
          <p:nvPr/>
        </p:nvSpPr>
        <p:spPr>
          <a:xfrm>
            <a:off x="-1" y="133"/>
            <a:ext cx="9144002" cy="1434355"/>
          </a:xfrm>
          <a:prstGeom prst="rect">
            <a:avLst/>
          </a:prstGeom>
          <a:solidFill>
            <a:srgbClr val="0094CA"/>
          </a:solidFill>
          <a:ln w="3175">
            <a:miter lim="400000"/>
          </a:ln>
        </p:spPr>
        <p:txBody>
          <a:bodyPr lIns="45585" tIns="45585" rIns="45585" bIns="45585" anchor="ctr"/>
          <a:lstStyle/>
          <a:p>
            <a:pPr algn="ctr" defTabSz="907953" hangingPunct="1">
              <a:defRPr>
                <a:solidFill>
                  <a:srgbClr val="0094CA"/>
                </a:solidFill>
              </a:defRPr>
            </a:pPr>
            <a:endParaRPr kern="1200">
              <a:solidFill>
                <a:srgbClr val="0094CA"/>
              </a:solidFill>
              <a:ea typeface="+mn-ea"/>
              <a:cs typeface="+mn-cs"/>
            </a:endParaRPr>
          </a:p>
        </p:txBody>
      </p:sp>
      <p:pic>
        <p:nvPicPr>
          <p:cNvPr id="104"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7004" y="378765"/>
            <a:ext cx="1359827" cy="727508"/>
          </a:xfrm>
          <a:prstGeom prst="rect">
            <a:avLst/>
          </a:prstGeom>
          <a:ln w="12700">
            <a:miter lim="400000"/>
          </a:ln>
        </p:spPr>
      </p:pic>
      <p:sp>
        <p:nvSpPr>
          <p:cNvPr id="105" name="Shape 105"/>
          <p:cNvSpPr>
            <a:spLocks noGrp="1"/>
          </p:cNvSpPr>
          <p:nvPr>
            <p:ph type="body" sz="half" idx="1"/>
          </p:nvPr>
        </p:nvSpPr>
        <p:spPr>
          <a:xfrm>
            <a:off x="593542" y="1955922"/>
            <a:ext cx="4766945" cy="4902199"/>
          </a:xfrm>
          <a:prstGeom prst="rect">
            <a:avLst/>
          </a:prstGeom>
        </p:spPr>
        <p:txBody>
          <a:bodyPr lIns="0" tIns="0" rIns="0" bIns="0">
            <a:noAutofit/>
          </a:bodyPr>
          <a:lstStyle>
            <a:lvl1pPr marL="367147" indent="-313320" defTabSz="455736">
              <a:spcBef>
                <a:spcPts val="1200"/>
              </a:spcBef>
              <a:defRPr sz="2200">
                <a:solidFill>
                  <a:srgbClr val="0094CA"/>
                </a:solidFill>
              </a:defRPr>
            </a:lvl1pPr>
            <a:lvl2pPr marL="697762" indent="-285086" defTabSz="455736">
              <a:spcBef>
                <a:spcPts val="1200"/>
              </a:spcBef>
              <a:buSzPct val="75000"/>
              <a:buChar char="-"/>
              <a:defRPr sz="2200">
                <a:solidFill>
                  <a:srgbClr val="0094CA"/>
                </a:solidFill>
              </a:defRPr>
            </a:lvl2pPr>
            <a:lvl3pPr marL="0" indent="911476" defTabSz="455736">
              <a:spcBef>
                <a:spcPts val="1200"/>
              </a:spcBef>
              <a:buSzTx/>
              <a:buNone/>
              <a:defRPr sz="2200">
                <a:solidFill>
                  <a:srgbClr val="0094CA"/>
                </a:solidFill>
              </a:defRPr>
            </a:lvl3pPr>
            <a:lvl4pPr marL="0" indent="1367218" defTabSz="455736">
              <a:spcBef>
                <a:spcPts val="1200"/>
              </a:spcBef>
              <a:buSzTx/>
              <a:buNone/>
              <a:defRPr sz="2200">
                <a:solidFill>
                  <a:srgbClr val="0094CA"/>
                </a:solidFill>
              </a:defRPr>
            </a:lvl4pPr>
            <a:lvl5pPr marL="0" indent="1822954" defTabSz="455736">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title"/>
          </p:nvPr>
        </p:nvSpPr>
        <p:spPr>
          <a:xfrm>
            <a:off x="593511" y="-1"/>
            <a:ext cx="5762626" cy="1441452"/>
          </a:xfrm>
          <a:prstGeom prst="rect">
            <a:avLst/>
          </a:prstGeom>
        </p:spPr>
        <p:txBody>
          <a:bodyPr lIns="0" tIns="0" rIns="0" bIns="0">
            <a:noAutofit/>
          </a:bodyPr>
          <a:lstStyle>
            <a:lvl1pPr algn="l" defTabSz="455736">
              <a:defRPr sz="2600">
                <a:solidFill>
                  <a:srgbClr val="FFFFFF"/>
                </a:solidFill>
              </a:defRPr>
            </a:lvl1pPr>
          </a:lstStyle>
          <a:p>
            <a:r>
              <a:t>Title Text</a:t>
            </a:r>
          </a:p>
        </p:txBody>
      </p:sp>
      <p:sp>
        <p:nvSpPr>
          <p:cNvPr id="107" name="Shape 107"/>
          <p:cNvSpPr/>
          <p:nvPr/>
        </p:nvSpPr>
        <p:spPr>
          <a:xfrm>
            <a:off x="-326072" y="1452542"/>
            <a:ext cx="9696396" cy="1"/>
          </a:xfrm>
          <a:prstGeom prst="line">
            <a:avLst/>
          </a:prstGeom>
          <a:ln w="3175">
            <a:solidFill>
              <a:srgbClr val="FFFFFF"/>
            </a:solidFill>
            <a:bevel/>
          </a:ln>
        </p:spPr>
        <p:txBody>
          <a:bodyPr lIns="45585" tIns="45585" rIns="45585" bIns="45585"/>
          <a:lstStyle/>
          <a:p>
            <a:pPr defTabSz="455823" hangingPunct="1">
              <a:defRPr sz="1000">
                <a:latin typeface="+mj-lt"/>
                <a:ea typeface="+mj-ea"/>
                <a:cs typeface="+mj-cs"/>
                <a:sym typeface="Helvetica"/>
              </a:defRPr>
            </a:pPr>
            <a:endParaRPr sz="1000" kern="1200">
              <a:solidFill>
                <a:prstClr val="black"/>
              </a:solidFill>
              <a:ea typeface="+mn-ea"/>
              <a:cs typeface="+mn-cs"/>
              <a:sym typeface="Helvetica"/>
            </a:endParaRPr>
          </a:p>
        </p:txBody>
      </p:sp>
      <p:sp>
        <p:nvSpPr>
          <p:cNvPr id="126" name="Shape 126"/>
          <p:cNvSpPr>
            <a:spLocks noGrp="1"/>
          </p:cNvSpPr>
          <p:nvPr>
            <p:ph type="sldNum" sz="quarter" idx="2"/>
          </p:nvPr>
        </p:nvSpPr>
        <p:spPr>
          <a:xfrm>
            <a:off x="6553200" y="6233249"/>
            <a:ext cx="2133600" cy="246220"/>
          </a:xfrm>
          <a:prstGeom prst="rect">
            <a:avLst/>
          </a:prstGeom>
        </p:spPr>
        <p:txBody>
          <a:bodyPr wrap="square" lIns="45585" tIns="45585" rIns="45585" bIns="45585"/>
          <a:lstStyle>
            <a:lvl1pPr defTabSz="455736">
              <a:defRPr sz="1000">
                <a:solidFill>
                  <a:srgbClr val="0094CA"/>
                </a:solidFill>
              </a:defRPr>
            </a:lvl1pPr>
          </a:lstStyle>
          <a:p>
            <a:fld id="{86CB4B4D-7CA3-9044-876B-883B54F8677D}" type="slidenum">
              <a:rPr>
                <a:latin typeface="Calibri"/>
              </a:rPr>
              <a:pPr/>
              <a:t>‹#›</a:t>
            </a:fld>
            <a:endParaRPr>
              <a:latin typeface="Calibri"/>
            </a:endParaRPr>
          </a:p>
        </p:txBody>
      </p:sp>
    </p:spTree>
    <p:extLst>
      <p:ext uri="{BB962C8B-B14F-4D97-AF65-F5344CB8AC3E}">
        <p14:creationId xmlns:p14="http://schemas.microsoft.com/office/powerpoint/2010/main" val="179084645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180" indent="0" algn="ctr">
              <a:buNone/>
              <a:defRPr>
                <a:solidFill>
                  <a:schemeClr val="tx1">
                    <a:tint val="75000"/>
                  </a:schemeClr>
                </a:solidFill>
              </a:defRPr>
            </a:lvl2pPr>
            <a:lvl3pPr marL="840362" indent="0" algn="ctr">
              <a:buNone/>
              <a:defRPr>
                <a:solidFill>
                  <a:schemeClr val="tx1">
                    <a:tint val="75000"/>
                  </a:schemeClr>
                </a:solidFill>
              </a:defRPr>
            </a:lvl3pPr>
            <a:lvl4pPr marL="1260547" indent="0" algn="ctr">
              <a:buNone/>
              <a:defRPr>
                <a:solidFill>
                  <a:schemeClr val="tx1">
                    <a:tint val="75000"/>
                  </a:schemeClr>
                </a:solidFill>
              </a:defRPr>
            </a:lvl4pPr>
            <a:lvl5pPr marL="1680731" indent="0" algn="ctr">
              <a:buNone/>
              <a:defRPr>
                <a:solidFill>
                  <a:schemeClr val="tx1">
                    <a:tint val="75000"/>
                  </a:schemeClr>
                </a:solidFill>
              </a:defRPr>
            </a:lvl5pPr>
            <a:lvl6pPr marL="2100922" indent="0" algn="ctr">
              <a:buNone/>
              <a:defRPr>
                <a:solidFill>
                  <a:schemeClr val="tx1">
                    <a:tint val="75000"/>
                  </a:schemeClr>
                </a:solidFill>
              </a:defRPr>
            </a:lvl6pPr>
            <a:lvl7pPr marL="2521104" indent="0" algn="ctr">
              <a:buNone/>
              <a:defRPr>
                <a:solidFill>
                  <a:schemeClr val="tx1">
                    <a:tint val="75000"/>
                  </a:schemeClr>
                </a:solidFill>
              </a:defRPr>
            </a:lvl7pPr>
            <a:lvl8pPr marL="2941293" indent="0" algn="ctr">
              <a:buNone/>
              <a:defRPr>
                <a:solidFill>
                  <a:schemeClr val="tx1">
                    <a:tint val="75000"/>
                  </a:schemeClr>
                </a:solidFill>
              </a:defRPr>
            </a:lvl8pPr>
            <a:lvl9pPr marL="336147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16383553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sv-SE" dirty="0"/>
          </a:p>
        </p:txBody>
      </p:sp>
      <p:sp>
        <p:nvSpPr>
          <p:cNvPr id="4" name="Date Placeholder 3"/>
          <p:cNvSpPr>
            <a:spLocks noGrp="1"/>
          </p:cNvSpPr>
          <p:nvPr>
            <p:ph type="dt" sz="half" idx="10"/>
          </p:nvPr>
        </p:nvSpPr>
        <p:spPr/>
        <p:txBody>
          <a:bodyPr/>
          <a:lstStyle/>
          <a:p>
            <a:fld id="{3D24F80D-9FEF-9843-9217-39D9BEBB2FB8}" type="datetime1">
              <a:rPr lang="en-US" smtClean="0">
                <a:solidFill>
                  <a:prstClr val="black">
                    <a:tint val="75000"/>
                  </a:prstClr>
                </a:solidFill>
              </a:rPr>
              <a:pPr/>
              <a:t>8/20/18</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a:t>&lt;Slide summary&gt; &lt;name&gt; November 2016 ESS Operations Cost Review</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305" y="260650"/>
            <a:ext cx="1656184" cy="886059"/>
          </a:xfrm>
          <a:prstGeom prst="rect">
            <a:avLst/>
          </a:prstGeom>
        </p:spPr>
      </p:pic>
    </p:spTree>
    <p:extLst>
      <p:ext uri="{BB962C8B-B14F-4D97-AF65-F5344CB8AC3E}">
        <p14:creationId xmlns:p14="http://schemas.microsoft.com/office/powerpoint/2010/main" val="3851838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sv-SE" sz="1662"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E90BD6AE-68E3-A74D-817E-ADD0CF6A0E9F}" type="datetime1">
              <a:rPr lang="en-US" smtClean="0">
                <a:solidFill>
                  <a:prstClr val="black">
                    <a:tint val="75000"/>
                  </a:prstClr>
                </a:solidFill>
              </a:rPr>
              <a:pPr/>
              <a:t>8/20/18</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a:t>&lt;Slide summary&gt; &lt;name&gt; November 2016 ESS Operations Cost Review</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5"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009" y="319530"/>
            <a:ext cx="1370480" cy="733206"/>
          </a:xfrm>
          <a:prstGeom prst="rect">
            <a:avLst/>
          </a:prstGeom>
        </p:spPr>
      </p:pic>
    </p:spTree>
    <p:extLst>
      <p:ext uri="{BB962C8B-B14F-4D97-AF65-F5344CB8AC3E}">
        <p14:creationId xmlns:p14="http://schemas.microsoft.com/office/powerpoint/2010/main" val="17780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sv-SE" sz="1662"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36889A7-86F7-3D4A-A7F0-3538BA468BFD}" type="datetime1">
              <a:rPr lang="en-US" smtClean="0">
                <a:solidFill>
                  <a:prstClr val="black">
                    <a:tint val="75000"/>
                  </a:prstClr>
                </a:solidFill>
              </a:rPr>
              <a:pPr/>
              <a:t>8/20/18</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r>
              <a:rPr lang="sv-SE"/>
              <a:t>&lt;Slide summary&gt; &lt;name&gt; November 2016 ESS Operations Cost Review</a:t>
            </a:r>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663" y="260650"/>
            <a:ext cx="1359826" cy="727507"/>
          </a:xfrm>
          <a:prstGeom prst="rect">
            <a:avLst/>
          </a:prstGeom>
        </p:spPr>
      </p:pic>
    </p:spTree>
    <p:extLst>
      <p:ext uri="{BB962C8B-B14F-4D97-AF65-F5344CB8AC3E}">
        <p14:creationId xmlns:p14="http://schemas.microsoft.com/office/powerpoint/2010/main" val="299933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D330A6E0-41BE-6546-9A6A-AEDC770ACB14}" type="datetime1">
              <a:rPr lang="en-US" smtClean="0">
                <a:solidFill>
                  <a:prstClr val="black">
                    <a:tint val="75000"/>
                  </a:prstClr>
                </a:solidFill>
              </a:rPr>
              <a:pPr/>
              <a:t>8/20/18</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r>
              <a:rPr lang="sv-SE"/>
              <a:t>&lt;Slide summary&gt; &lt;name&gt; November 2016 ESS Operations Cost Review</a:t>
            </a:r>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844083"/>
            <a:endParaRPr lang="sv-SE" sz="1662" dirty="0">
              <a:solidFill>
                <a:srgbClr val="0094CA"/>
              </a:solidFill>
            </a:endParaRPr>
          </a:p>
        </p:txBody>
      </p:sp>
    </p:spTree>
    <p:extLst>
      <p:ext uri="{BB962C8B-B14F-4D97-AF65-F5344CB8AC3E}">
        <p14:creationId xmlns:p14="http://schemas.microsoft.com/office/powerpoint/2010/main" val="137600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20/08/2018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10"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72958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20/08/2018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4823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188" y="319530"/>
            <a:ext cx="1358147" cy="730800"/>
          </a:xfrm>
          <a:prstGeom prst="rect">
            <a:avLst/>
          </a:prstGeom>
        </p:spPr>
      </p:pic>
      <p:sp>
        <p:nvSpPr>
          <p:cNvPr id="15" name="Slide Number Placeholder 5"/>
          <p:cNvSpPr>
            <a:spLocks noGrp="1"/>
          </p:cNvSpPr>
          <p:nvPr>
            <p:ph type="sldNum" sz="quarter" idx="12"/>
          </p:nvPr>
        </p:nvSpPr>
        <p:spPr>
          <a:xfrm>
            <a:off x="6553200" y="6356350"/>
            <a:ext cx="2133600" cy="365125"/>
          </a:xfrm>
        </p:spPr>
        <p:txBody>
          <a:bodyPr/>
          <a:lstStyle/>
          <a:p>
            <a:fld id="{551115BC-487E-4422-894C-CB7CD3E79223}" type="slidenum">
              <a:rPr lang="en-GB" noProof="0" smtClean="0"/>
              <a:t>‹#›</a:t>
            </a:fld>
            <a:endParaRPr lang="en-GB" noProof="0"/>
          </a:p>
        </p:txBody>
      </p:sp>
      <p:sp>
        <p:nvSpPr>
          <p:cNvPr id="4" name="Date Placeholder 3"/>
          <p:cNvSpPr>
            <a:spLocks noGrp="1"/>
          </p:cNvSpPr>
          <p:nvPr>
            <p:ph type="dt" sz="half" idx="13"/>
          </p:nvPr>
        </p:nvSpPr>
        <p:spPr/>
        <p:txBody>
          <a:bodyPr/>
          <a:lstStyle/>
          <a:p>
            <a:fld id="{7103233B-D569-4A6E-878F-CDE152514C47}" type="datetime1">
              <a:rPr lang="en-GB" noProof="0" smtClean="0"/>
              <a:t>20/08/2018</a:t>
            </a:fld>
            <a:endParaRPr lang="en-GB" noProof="0"/>
          </a:p>
        </p:txBody>
      </p:sp>
      <p:sp>
        <p:nvSpPr>
          <p:cNvPr id="5" name="Footer Placeholder 4"/>
          <p:cNvSpPr>
            <a:spLocks noGrp="1"/>
          </p:cNvSpPr>
          <p:nvPr>
            <p:ph type="ftr" sz="quarter" idx="14"/>
          </p:nvPr>
        </p:nvSpPr>
        <p:spPr/>
        <p:txBody>
          <a:bodyPr/>
          <a:lstStyle/>
          <a:p>
            <a:endParaRPr lang="en-GB" noProof="0"/>
          </a:p>
        </p:txBody>
      </p:sp>
    </p:spTree>
    <p:extLst>
      <p:ext uri="{BB962C8B-B14F-4D97-AF65-F5344CB8AC3E}">
        <p14:creationId xmlns:p14="http://schemas.microsoft.com/office/powerpoint/2010/main" val="1311691318"/>
      </p:ext>
    </p:extLst>
  </p:cSld>
  <p:clrMapOvr>
    <a:masterClrMapping/>
  </p:clrMapOvr>
  <p:extLst>
    <p:ext uri="{DCECCB84-F9BA-43D5-87BE-67443E8EF086}">
      <p15:sldGuideLst xmlns:p15="http://schemas.microsoft.com/office/powerpoint/2012/main">
        <p15:guide id="1" orient="horz" pos="663">
          <p15:clr>
            <a:srgbClr val="FBAE40"/>
          </p15:clr>
        </p15:guide>
        <p15:guide id="2" pos="47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180" indent="0" algn="ctr">
              <a:buNone/>
              <a:defRPr>
                <a:solidFill>
                  <a:schemeClr val="tx1">
                    <a:tint val="75000"/>
                  </a:schemeClr>
                </a:solidFill>
              </a:defRPr>
            </a:lvl2pPr>
            <a:lvl3pPr marL="840362" indent="0" algn="ctr">
              <a:buNone/>
              <a:defRPr>
                <a:solidFill>
                  <a:schemeClr val="tx1">
                    <a:tint val="75000"/>
                  </a:schemeClr>
                </a:solidFill>
              </a:defRPr>
            </a:lvl3pPr>
            <a:lvl4pPr marL="1260547" indent="0" algn="ctr">
              <a:buNone/>
              <a:defRPr>
                <a:solidFill>
                  <a:schemeClr val="tx1">
                    <a:tint val="75000"/>
                  </a:schemeClr>
                </a:solidFill>
              </a:defRPr>
            </a:lvl4pPr>
            <a:lvl5pPr marL="1680731" indent="0" algn="ctr">
              <a:buNone/>
              <a:defRPr>
                <a:solidFill>
                  <a:schemeClr val="tx1">
                    <a:tint val="75000"/>
                  </a:schemeClr>
                </a:solidFill>
              </a:defRPr>
            </a:lvl5pPr>
            <a:lvl6pPr marL="2100922" indent="0" algn="ctr">
              <a:buNone/>
              <a:defRPr>
                <a:solidFill>
                  <a:schemeClr val="tx1">
                    <a:tint val="75000"/>
                  </a:schemeClr>
                </a:solidFill>
              </a:defRPr>
            </a:lvl6pPr>
            <a:lvl7pPr marL="2521104" indent="0" algn="ctr">
              <a:buNone/>
              <a:defRPr>
                <a:solidFill>
                  <a:schemeClr val="tx1">
                    <a:tint val="75000"/>
                  </a:schemeClr>
                </a:solidFill>
              </a:defRPr>
            </a:lvl7pPr>
            <a:lvl8pPr marL="2941293" indent="0" algn="ctr">
              <a:buNone/>
              <a:defRPr>
                <a:solidFill>
                  <a:schemeClr val="tx1">
                    <a:tint val="75000"/>
                  </a:schemeClr>
                </a:solidFill>
              </a:defRPr>
            </a:lvl8pPr>
            <a:lvl9pPr marL="336147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31705723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30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0180" indent="0" algn="ctr">
              <a:buNone/>
              <a:defRPr>
                <a:solidFill>
                  <a:schemeClr val="tx1">
                    <a:tint val="75000"/>
                  </a:schemeClr>
                </a:solidFill>
              </a:defRPr>
            </a:lvl2pPr>
            <a:lvl3pPr marL="840362" indent="0" algn="ctr">
              <a:buNone/>
              <a:defRPr>
                <a:solidFill>
                  <a:schemeClr val="tx1">
                    <a:tint val="75000"/>
                  </a:schemeClr>
                </a:solidFill>
              </a:defRPr>
            </a:lvl3pPr>
            <a:lvl4pPr marL="1260547" indent="0" algn="ctr">
              <a:buNone/>
              <a:defRPr>
                <a:solidFill>
                  <a:schemeClr val="tx1">
                    <a:tint val="75000"/>
                  </a:schemeClr>
                </a:solidFill>
              </a:defRPr>
            </a:lvl4pPr>
            <a:lvl5pPr marL="1680731" indent="0" algn="ctr">
              <a:buNone/>
              <a:defRPr>
                <a:solidFill>
                  <a:schemeClr val="tx1">
                    <a:tint val="75000"/>
                  </a:schemeClr>
                </a:solidFill>
              </a:defRPr>
            </a:lvl5pPr>
            <a:lvl6pPr marL="2100922" indent="0" algn="ctr">
              <a:buNone/>
              <a:defRPr>
                <a:solidFill>
                  <a:schemeClr val="tx1">
                    <a:tint val="75000"/>
                  </a:schemeClr>
                </a:solidFill>
              </a:defRPr>
            </a:lvl6pPr>
            <a:lvl7pPr marL="2521104" indent="0" algn="ctr">
              <a:buNone/>
              <a:defRPr>
                <a:solidFill>
                  <a:schemeClr val="tx1">
                    <a:tint val="75000"/>
                  </a:schemeClr>
                </a:solidFill>
              </a:defRPr>
            </a:lvl7pPr>
            <a:lvl8pPr marL="2941293" indent="0" algn="ctr">
              <a:buNone/>
              <a:defRPr>
                <a:solidFill>
                  <a:schemeClr val="tx1">
                    <a:tint val="75000"/>
                  </a:schemeClr>
                </a:solidFill>
              </a:defRPr>
            </a:lvl8pPr>
            <a:lvl9pPr marL="3361478"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403848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E39D5D-AE6A-1747-9938-9FE6ECCD823B}"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70703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20/08/2018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06637135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97"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9"/>
            <a:ext cx="8229600" cy="1143000"/>
          </a:xfrm>
          <a:prstGeom prst="rect">
            <a:avLst/>
          </a:prstGeom>
        </p:spPr>
        <p:txBody>
          <a:bodyPr vert="horz" lIns="91038" tIns="45523" rIns="91038" bIns="45523"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6"/>
            <a:ext cx="8229600" cy="4525963"/>
          </a:xfrm>
          <a:prstGeom prst="rect">
            <a:avLst/>
          </a:prstGeom>
        </p:spPr>
        <p:txBody>
          <a:bodyPr vert="horz" lIns="91038" tIns="45523" rIns="91038" bIns="45523"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3" y="6356757"/>
            <a:ext cx="2133600" cy="365125"/>
          </a:xfrm>
          <a:prstGeom prst="rect">
            <a:avLst/>
          </a:prstGeom>
        </p:spPr>
        <p:txBody>
          <a:bodyPr vert="horz" lIns="91038" tIns="45523" rIns="91038" bIns="45523" rtlCol="0" anchor="ctr"/>
          <a:lstStyle>
            <a:lvl1pPr algn="l">
              <a:defRPr sz="1108">
                <a:solidFill>
                  <a:schemeClr val="tx1">
                    <a:tint val="75000"/>
                  </a:schemeClr>
                </a:solidFill>
              </a:defRPr>
            </a:lvl1pPr>
          </a:lstStyle>
          <a:p>
            <a:fld id="{7A0268C4-2ED4-864E-9A14-0B625CFE53A1}" type="datetime1">
              <a:rPr lang="sv-SE" smtClean="0">
                <a:solidFill>
                  <a:prstClr val="black">
                    <a:tint val="75000"/>
                  </a:prstClr>
                </a:solidFill>
                <a:latin typeface="Calibri"/>
              </a:rPr>
              <a:t>2018-08-20</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124200" y="6356757"/>
            <a:ext cx="2895600" cy="365125"/>
          </a:xfrm>
          <a:prstGeom prst="rect">
            <a:avLst/>
          </a:prstGeom>
        </p:spPr>
        <p:txBody>
          <a:bodyPr vert="horz" lIns="91038" tIns="45523" rIns="91038" bIns="45523" rtlCol="0" anchor="ctr"/>
          <a:lstStyle>
            <a:lvl1pPr algn="ctr">
              <a:defRPr sz="1108">
                <a:solidFill>
                  <a:schemeClr val="tx1">
                    <a:tint val="75000"/>
                  </a:schemeClr>
                </a:solidFill>
              </a:defRPr>
            </a:lvl1pPr>
          </a:lstStyle>
          <a:p>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6553200" y="6356757"/>
            <a:ext cx="2133600" cy="365125"/>
          </a:xfrm>
          <a:prstGeom prst="rect">
            <a:avLst/>
          </a:prstGeom>
        </p:spPr>
        <p:txBody>
          <a:bodyPr vert="horz" lIns="91038" tIns="45523" rIns="91038" bIns="45523" rtlCol="0" anchor="ctr"/>
          <a:lstStyle>
            <a:lvl1pPr algn="r">
              <a:defRPr sz="1108">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2635034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420180" rtl="0" eaLnBrk="1" latinLnBrk="0" hangingPunct="1">
        <a:spcBef>
          <a:spcPct val="0"/>
        </a:spcBef>
        <a:buNone/>
        <a:defRPr sz="3969" kern="1200">
          <a:solidFill>
            <a:schemeClr val="tx1"/>
          </a:solidFill>
          <a:latin typeface="+mj-lt"/>
          <a:ea typeface="+mj-ea"/>
          <a:cs typeface="+mj-cs"/>
        </a:defRPr>
      </a:lvl1pPr>
    </p:titleStyle>
    <p:bodyStyle>
      <a:lvl1pPr marL="315133" indent="-315133" algn="l" defTabSz="420180" rtl="0" eaLnBrk="1" latinLnBrk="0" hangingPunct="1">
        <a:spcBef>
          <a:spcPct val="20000"/>
        </a:spcBef>
        <a:buFont typeface="Arial"/>
        <a:buChar char="•"/>
        <a:defRPr sz="2954" kern="1200">
          <a:solidFill>
            <a:schemeClr val="tx1"/>
          </a:solidFill>
          <a:latin typeface="+mn-lt"/>
          <a:ea typeface="+mn-ea"/>
          <a:cs typeface="+mn-cs"/>
        </a:defRPr>
      </a:lvl1pPr>
      <a:lvl2pPr marL="682798" indent="-262605" algn="l" defTabSz="420180" rtl="0" eaLnBrk="1" latinLnBrk="0" hangingPunct="1">
        <a:spcBef>
          <a:spcPct val="20000"/>
        </a:spcBef>
        <a:buFont typeface="Arial"/>
        <a:buChar char="–"/>
        <a:defRPr sz="2585" kern="1200">
          <a:solidFill>
            <a:schemeClr val="tx1"/>
          </a:solidFill>
          <a:latin typeface="+mn-lt"/>
          <a:ea typeface="+mn-ea"/>
          <a:cs typeface="+mn-cs"/>
        </a:defRPr>
      </a:lvl2pPr>
      <a:lvl3pPr marL="1050437" indent="-210087" algn="l" defTabSz="420180" rtl="0" eaLnBrk="1" latinLnBrk="0" hangingPunct="1">
        <a:spcBef>
          <a:spcPct val="20000"/>
        </a:spcBef>
        <a:buFont typeface="Arial"/>
        <a:buChar char="•"/>
        <a:defRPr sz="2123" kern="1200">
          <a:solidFill>
            <a:schemeClr val="tx1"/>
          </a:solidFill>
          <a:latin typeface="+mn-lt"/>
          <a:ea typeface="+mn-ea"/>
          <a:cs typeface="+mn-cs"/>
        </a:defRPr>
      </a:lvl3pPr>
      <a:lvl4pPr marL="1470641" indent="-210087" algn="l" defTabSz="420180" rtl="0" eaLnBrk="1" latinLnBrk="0" hangingPunct="1">
        <a:spcBef>
          <a:spcPct val="20000"/>
        </a:spcBef>
        <a:buFont typeface="Arial"/>
        <a:buChar char="–"/>
        <a:defRPr sz="1846" kern="1200">
          <a:solidFill>
            <a:schemeClr val="tx1"/>
          </a:solidFill>
          <a:latin typeface="+mn-lt"/>
          <a:ea typeface="+mn-ea"/>
          <a:cs typeface="+mn-cs"/>
        </a:defRPr>
      </a:lvl4pPr>
      <a:lvl5pPr marL="1890828" indent="-210087" algn="l" defTabSz="420180" rtl="0" eaLnBrk="1" latinLnBrk="0" hangingPunct="1">
        <a:spcBef>
          <a:spcPct val="20000"/>
        </a:spcBef>
        <a:buFont typeface="Arial"/>
        <a:buChar char="»"/>
        <a:defRPr sz="1846" kern="1200">
          <a:solidFill>
            <a:schemeClr val="tx1"/>
          </a:solidFill>
          <a:latin typeface="+mn-lt"/>
          <a:ea typeface="+mn-ea"/>
          <a:cs typeface="+mn-cs"/>
        </a:defRPr>
      </a:lvl5pPr>
      <a:lvl6pPr marL="2311013" indent="-210087" algn="l" defTabSz="420180" rtl="0" eaLnBrk="1" latinLnBrk="0" hangingPunct="1">
        <a:spcBef>
          <a:spcPct val="20000"/>
        </a:spcBef>
        <a:buFont typeface="Arial"/>
        <a:buChar char="•"/>
        <a:defRPr sz="1846" kern="1200">
          <a:solidFill>
            <a:schemeClr val="tx1"/>
          </a:solidFill>
          <a:latin typeface="+mn-lt"/>
          <a:ea typeface="+mn-ea"/>
          <a:cs typeface="+mn-cs"/>
        </a:defRPr>
      </a:lvl6pPr>
      <a:lvl7pPr marL="2731194" indent="-210087" algn="l" defTabSz="420180" rtl="0" eaLnBrk="1" latinLnBrk="0" hangingPunct="1">
        <a:spcBef>
          <a:spcPct val="20000"/>
        </a:spcBef>
        <a:buFont typeface="Arial"/>
        <a:buChar char="•"/>
        <a:defRPr sz="1846" kern="1200">
          <a:solidFill>
            <a:schemeClr val="tx1"/>
          </a:solidFill>
          <a:latin typeface="+mn-lt"/>
          <a:ea typeface="+mn-ea"/>
          <a:cs typeface="+mn-cs"/>
        </a:defRPr>
      </a:lvl7pPr>
      <a:lvl8pPr marL="3151383" indent="-210087" algn="l" defTabSz="420180" rtl="0" eaLnBrk="1" latinLnBrk="0" hangingPunct="1">
        <a:spcBef>
          <a:spcPct val="20000"/>
        </a:spcBef>
        <a:buFont typeface="Arial"/>
        <a:buChar char="•"/>
        <a:defRPr sz="1846" kern="1200">
          <a:solidFill>
            <a:schemeClr val="tx1"/>
          </a:solidFill>
          <a:latin typeface="+mn-lt"/>
          <a:ea typeface="+mn-ea"/>
          <a:cs typeface="+mn-cs"/>
        </a:defRPr>
      </a:lvl8pPr>
      <a:lvl9pPr marL="3571565" indent="-210087" algn="l" defTabSz="420180"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sv-SE"/>
      </a:defPPr>
      <a:lvl1pPr marL="0" algn="l" defTabSz="420180" rtl="0" eaLnBrk="1" latinLnBrk="0" hangingPunct="1">
        <a:defRPr sz="1662" kern="1200">
          <a:solidFill>
            <a:schemeClr val="tx1"/>
          </a:solidFill>
          <a:latin typeface="+mn-lt"/>
          <a:ea typeface="+mn-ea"/>
          <a:cs typeface="+mn-cs"/>
        </a:defRPr>
      </a:lvl1pPr>
      <a:lvl2pPr marL="420180" algn="l" defTabSz="420180" rtl="0" eaLnBrk="1" latinLnBrk="0" hangingPunct="1">
        <a:defRPr sz="1662" kern="1200">
          <a:solidFill>
            <a:schemeClr val="tx1"/>
          </a:solidFill>
          <a:latin typeface="+mn-lt"/>
          <a:ea typeface="+mn-ea"/>
          <a:cs typeface="+mn-cs"/>
        </a:defRPr>
      </a:lvl2pPr>
      <a:lvl3pPr marL="840362" algn="l" defTabSz="420180" rtl="0" eaLnBrk="1" latinLnBrk="0" hangingPunct="1">
        <a:defRPr sz="1662" kern="1200">
          <a:solidFill>
            <a:schemeClr val="tx1"/>
          </a:solidFill>
          <a:latin typeface="+mn-lt"/>
          <a:ea typeface="+mn-ea"/>
          <a:cs typeface="+mn-cs"/>
        </a:defRPr>
      </a:lvl3pPr>
      <a:lvl4pPr marL="1260547" algn="l" defTabSz="420180" rtl="0" eaLnBrk="1" latinLnBrk="0" hangingPunct="1">
        <a:defRPr sz="1662" kern="1200">
          <a:solidFill>
            <a:schemeClr val="tx1"/>
          </a:solidFill>
          <a:latin typeface="+mn-lt"/>
          <a:ea typeface="+mn-ea"/>
          <a:cs typeface="+mn-cs"/>
        </a:defRPr>
      </a:lvl4pPr>
      <a:lvl5pPr marL="1680731" algn="l" defTabSz="420180" rtl="0" eaLnBrk="1" latinLnBrk="0" hangingPunct="1">
        <a:defRPr sz="1662" kern="1200">
          <a:solidFill>
            <a:schemeClr val="tx1"/>
          </a:solidFill>
          <a:latin typeface="+mn-lt"/>
          <a:ea typeface="+mn-ea"/>
          <a:cs typeface="+mn-cs"/>
        </a:defRPr>
      </a:lvl5pPr>
      <a:lvl6pPr marL="2100922" algn="l" defTabSz="420180" rtl="0" eaLnBrk="1" latinLnBrk="0" hangingPunct="1">
        <a:defRPr sz="1662" kern="1200">
          <a:solidFill>
            <a:schemeClr val="tx1"/>
          </a:solidFill>
          <a:latin typeface="+mn-lt"/>
          <a:ea typeface="+mn-ea"/>
          <a:cs typeface="+mn-cs"/>
        </a:defRPr>
      </a:lvl6pPr>
      <a:lvl7pPr marL="2521104" algn="l" defTabSz="420180" rtl="0" eaLnBrk="1" latinLnBrk="0" hangingPunct="1">
        <a:defRPr sz="1662" kern="1200">
          <a:solidFill>
            <a:schemeClr val="tx1"/>
          </a:solidFill>
          <a:latin typeface="+mn-lt"/>
          <a:ea typeface="+mn-ea"/>
          <a:cs typeface="+mn-cs"/>
        </a:defRPr>
      </a:lvl7pPr>
      <a:lvl8pPr marL="2941293" algn="l" defTabSz="420180" rtl="0" eaLnBrk="1" latinLnBrk="0" hangingPunct="1">
        <a:defRPr sz="1662" kern="1200">
          <a:solidFill>
            <a:schemeClr val="tx1"/>
          </a:solidFill>
          <a:latin typeface="+mn-lt"/>
          <a:ea typeface="+mn-ea"/>
          <a:cs typeface="+mn-cs"/>
        </a:defRPr>
      </a:lvl8pPr>
      <a:lvl9pPr marL="3361478" algn="l" defTabSz="420180"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20/08/2018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24323313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457200" y="1600200"/>
            <a:ext cx="8229600" cy="45651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1" y="6356352"/>
            <a:ext cx="946448"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A12BEA53-3ECD-0646-ABA9-C9531346CE82}" type="datetime1">
              <a:rPr lang="en-US" smtClean="0">
                <a:solidFill>
                  <a:prstClr val="black">
                    <a:tint val="75000"/>
                  </a:prstClr>
                </a:solidFill>
              </a:rPr>
              <a:pPr defTabSz="844083"/>
              <a:t>8/20/18</a:t>
            </a:fld>
            <a:endParaRPr lang="sv-SE" dirty="0">
              <a:solidFill>
                <a:prstClr val="black">
                  <a:tint val="75000"/>
                </a:prstClr>
              </a:solidFill>
            </a:endParaRPr>
          </a:p>
        </p:txBody>
      </p:sp>
      <p:sp>
        <p:nvSpPr>
          <p:cNvPr id="5" name="Footer Placeholder 4"/>
          <p:cNvSpPr>
            <a:spLocks noGrp="1"/>
          </p:cNvSpPr>
          <p:nvPr>
            <p:ph type="ftr" sz="quarter" idx="3"/>
          </p:nvPr>
        </p:nvSpPr>
        <p:spPr>
          <a:xfrm>
            <a:off x="1691680" y="6309322"/>
            <a:ext cx="6048672" cy="365125"/>
          </a:xfrm>
          <a:prstGeom prst="rect">
            <a:avLst/>
          </a:prstGeom>
        </p:spPr>
        <p:txBody>
          <a:bodyPr vert="horz" lIns="91440" tIns="45720" rIns="91440" bIns="45720" rtlCol="0" anchor="ctr"/>
          <a:lstStyle>
            <a:lvl1pPr algn="ctr">
              <a:defRPr sz="1846">
                <a:solidFill>
                  <a:srgbClr val="000000"/>
                </a:solidFill>
              </a:defRPr>
            </a:lvl1pPr>
          </a:lstStyle>
          <a:p>
            <a:pPr defTabSz="844083"/>
            <a:r>
              <a:rPr lang="sv-SE"/>
              <a:t>&lt;Slide summary&gt; &lt;name&gt; November 2016 ESS Operations Cost Review</a:t>
            </a:r>
            <a:endParaRPr lang="sv-SE" sz="923" dirty="0"/>
          </a:p>
        </p:txBody>
      </p:sp>
      <p:sp>
        <p:nvSpPr>
          <p:cNvPr id="6" name="Slide Number Placeholder 5"/>
          <p:cNvSpPr>
            <a:spLocks noGrp="1"/>
          </p:cNvSpPr>
          <p:nvPr>
            <p:ph type="sldNum" sz="quarter" idx="4"/>
          </p:nvPr>
        </p:nvSpPr>
        <p:spPr>
          <a:xfrm>
            <a:off x="7812360" y="6356352"/>
            <a:ext cx="87444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551115BC-487E-4422-894C-CB7CD3E79223}" type="slidenum">
              <a:rPr lang="sv-SE" smtClean="0">
                <a:solidFill>
                  <a:prstClr val="black">
                    <a:tint val="75000"/>
                  </a:prstClr>
                </a:solidFill>
              </a:rPr>
              <a:pPr defTabSz="844083"/>
              <a:t>‹#›</a:t>
            </a:fld>
            <a:endParaRPr lang="sv-SE" dirty="0">
              <a:solidFill>
                <a:prstClr val="black">
                  <a:tint val="75000"/>
                </a:prstClr>
              </a:solidFill>
            </a:endParaRPr>
          </a:p>
        </p:txBody>
      </p:sp>
    </p:spTree>
    <p:extLst>
      <p:ext uri="{BB962C8B-B14F-4D97-AF65-F5344CB8AC3E}">
        <p14:creationId xmlns:p14="http://schemas.microsoft.com/office/powerpoint/2010/main" val="25426928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p:txStyles>
    <p:titleStyle>
      <a:lvl1pPr algn="l" defTabSz="844083" rtl="0" eaLnBrk="1" latinLnBrk="0" hangingPunct="1">
        <a:spcBef>
          <a:spcPct val="0"/>
        </a:spcBef>
        <a:buNone/>
        <a:defRPr sz="2954" kern="1200" baseline="0">
          <a:solidFill>
            <a:schemeClr val="bg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sz="2585" kern="1200" baseline="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215" kern="1200" baseline="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1846" kern="1200" baseline="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662" kern="1200" baseline="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gif"/><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jpeg"/><Relationship Id="rId2" Type="http://schemas.openxmlformats.org/officeDocument/2006/relationships/image" Target="../media/image52.png"/><Relationship Id="rId1" Type="http://schemas.openxmlformats.org/officeDocument/2006/relationships/slideLayout" Target="../slideLayouts/slideLayout27.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jpeg"/><Relationship Id="rId10" Type="http://schemas.openxmlformats.org/officeDocument/2006/relationships/image" Target="../media/image60.png"/><Relationship Id="rId4" Type="http://schemas.openxmlformats.org/officeDocument/2006/relationships/image" Target="../media/image54.gif"/><Relationship Id="rId9" Type="http://schemas.openxmlformats.org/officeDocument/2006/relationships/image" Target="../media/image59.png"/><Relationship Id="rId14" Type="http://schemas.openxmlformats.org/officeDocument/2006/relationships/image" Target="../media/image64.gi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0" y="5693675"/>
            <a:ext cx="9144000" cy="1164325"/>
          </a:xfrm>
          <a:prstGeom prst="rect">
            <a:avLst/>
          </a:prstGeom>
          <a:solidFill>
            <a:srgbClr val="1394CA"/>
          </a:solidFill>
          <a:ln>
            <a:solidFill>
              <a:srgbClr val="1394CA"/>
            </a:solidFill>
          </a:ln>
        </p:spPr>
        <p:txBody>
          <a:bodyPr wrap="square" lIns="84035" tIns="42021" rIns="84035" bIns="42021"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3323" b="1" i="0" u="none" strike="noStrike" kern="1200" cap="none" spc="0" normalizeH="0" baseline="0" noProof="0" dirty="0">
                <a:ln>
                  <a:noFill/>
                </a:ln>
                <a:solidFill>
                  <a:srgbClr val="FFFFFF"/>
                </a:solidFill>
                <a:effectLst/>
                <a:uLnTx/>
                <a:uFillTx/>
                <a:latin typeface="Calibri"/>
                <a:ea typeface="+mn-ea"/>
                <a:cs typeface="Calibri"/>
              </a:rPr>
              <a:t>The European Spallation Source</a:t>
            </a:r>
            <a:endParaRPr kumimoji="0" lang="en-GB" sz="1108" b="0" i="0" u="none" strike="noStrike" kern="1200" cap="none" spc="0" normalizeH="0" baseline="0" noProof="0" dirty="0">
              <a:ln>
                <a:noFill/>
              </a:ln>
              <a:solidFill>
                <a:srgbClr val="FFFFFF"/>
              </a:solidFill>
              <a:effectLst/>
              <a:uLnTx/>
              <a:uFillTx/>
              <a:latin typeface="Calibri"/>
              <a:ea typeface="+mn-ea"/>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46" b="0" i="1" u="none" strike="noStrike" kern="1200" cap="none" spc="0" normalizeH="0" baseline="0" noProof="0" dirty="0">
                <a:ln>
                  <a:noFill/>
                </a:ln>
                <a:solidFill>
                  <a:srgbClr val="FFFFFF"/>
                </a:solidFill>
                <a:effectLst/>
                <a:uLnTx/>
                <a:uFillTx/>
                <a:latin typeface="Calibri"/>
                <a:ea typeface="+mn-ea"/>
                <a:cs typeface="Calibri"/>
              </a:rPr>
              <a:t>John </a:t>
            </a:r>
            <a:r>
              <a:rPr kumimoji="0" lang="en-US" sz="1846" b="0" i="1" u="none" strike="noStrike" kern="1200" cap="none" spc="0" normalizeH="0" baseline="0" noProof="0" dirty="0" err="1">
                <a:ln>
                  <a:noFill/>
                </a:ln>
                <a:solidFill>
                  <a:srgbClr val="FFFFFF"/>
                </a:solidFill>
                <a:effectLst/>
                <a:uLnTx/>
                <a:uFillTx/>
                <a:latin typeface="Calibri"/>
                <a:ea typeface="+mn-ea"/>
                <a:cs typeface="Calibri"/>
              </a:rPr>
              <a:t>Womersley</a:t>
            </a:r>
            <a:r>
              <a:rPr kumimoji="0" lang="en-US" sz="1846" b="0" i="1" u="none" strike="noStrike" kern="1200" cap="none" spc="0" normalizeH="0" baseline="0" noProof="0" dirty="0">
                <a:ln>
                  <a:noFill/>
                </a:ln>
                <a:solidFill>
                  <a:srgbClr val="FFFFFF"/>
                </a:solidFill>
                <a:effectLst/>
                <a:uLnTx/>
                <a:uFillTx/>
                <a:latin typeface="Calibri"/>
                <a:ea typeface="+mn-ea"/>
                <a:cs typeface="Calibri"/>
              </a:rPr>
              <a:t>, Director General</a:t>
            </a:r>
            <a:endParaRPr kumimoji="0" lang="en-US" sz="1846" b="0" i="1" u="none" strike="noStrike" kern="1200" cap="none" spc="0" normalizeH="0" baseline="0" noProof="0" dirty="0">
              <a:ln>
                <a:noFill/>
              </a:ln>
              <a:solidFill>
                <a:prstClr val="white"/>
              </a:solidFill>
              <a:effectLst/>
              <a:uLnTx/>
              <a:uFillTx/>
              <a:latin typeface="Calibri"/>
              <a:ea typeface="+mn-ea"/>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46" b="0" i="1" u="none" strike="noStrike" kern="1200" cap="none" spc="0" normalizeH="0" baseline="0" noProof="0" dirty="0">
                <a:ln>
                  <a:noFill/>
                </a:ln>
                <a:solidFill>
                  <a:srgbClr val="FFFFFF"/>
                </a:solidFill>
                <a:effectLst/>
                <a:uLnTx/>
                <a:uFillTx/>
                <a:latin typeface="Calibri"/>
                <a:ea typeface="+mn-ea"/>
                <a:cs typeface="Calibri"/>
              </a:rPr>
              <a:t>August 2018</a:t>
            </a:r>
            <a:endParaRPr kumimoji="0" lang="en-GB" sz="1477" b="0" i="1" u="none" strike="noStrike" kern="1200" cap="none" spc="0" normalizeH="0" baseline="0" noProof="0" dirty="0">
              <a:ln>
                <a:noFill/>
              </a:ln>
              <a:solidFill>
                <a:srgbClr val="FFFFFF"/>
              </a:solidFill>
              <a:effectLst/>
              <a:uLnTx/>
              <a:uFillTx/>
              <a:latin typeface="Calibri"/>
              <a:ea typeface="+mn-ea"/>
              <a:cs typeface="Calibri"/>
            </a:endParaRPr>
          </a:p>
        </p:txBody>
      </p:sp>
      <p:pic>
        <p:nvPicPr>
          <p:cNvPr id="6" name="Bildobjekt 5" descr="ESS-vit-logg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730" y="543927"/>
            <a:ext cx="1616629" cy="798366"/>
          </a:xfrm>
          <a:prstGeom prst="rect">
            <a:avLst/>
          </a:prstGeom>
        </p:spPr>
      </p:pic>
      <p:pic>
        <p:nvPicPr>
          <p:cNvPr id="8" name="Picture 7">
            <a:extLst>
              <a:ext uri="{FF2B5EF4-FFF2-40B4-BE49-F238E27FC236}">
                <a16:creationId xmlns:a16="http://schemas.microsoft.com/office/drawing/2014/main" id="{C57CD966-4DE9-3E4A-A2F8-6A11695CB4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1" cy="5693675"/>
          </a:xfrm>
          <a:prstGeom prst="rect">
            <a:avLst/>
          </a:prstGeom>
        </p:spPr>
      </p:pic>
    </p:spTree>
    <p:extLst>
      <p:ext uri="{BB962C8B-B14F-4D97-AF65-F5344CB8AC3E}">
        <p14:creationId xmlns:p14="http://schemas.microsoft.com/office/powerpoint/2010/main" val="7487420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457200" y="274638"/>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marL="0" marR="0" lvl="0" indent="0" algn="l" defTabSz="1027492"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1E9FD4"/>
                </a:solidFill>
                <a:effectLst/>
                <a:uLnTx/>
                <a:uFill>
                  <a:solidFill>
                    <a:srgbClr val="FFFFFF"/>
                  </a:solidFill>
                </a:uFill>
                <a:latin typeface="Calibri"/>
                <a:ea typeface="+mj-ea"/>
                <a:cs typeface="Calibri"/>
                <a:sym typeface="Arial"/>
              </a:rPr>
              <a:t>ESS In-kind Partners</a:t>
            </a:r>
            <a:endParaRPr kumimoji="0" lang="en-US" sz="3200" b="0" i="0" u="none" strike="noStrike" kern="1200" cap="none" spc="0" normalizeH="0" baseline="0" noProof="0" dirty="0">
              <a:ln>
                <a:noFill/>
              </a:ln>
              <a:solidFill>
                <a:prstClr val="white"/>
              </a:solidFill>
              <a:effectLst/>
              <a:uLnTx/>
              <a:uFillTx/>
              <a:latin typeface="Calibri"/>
              <a:ea typeface="+mj-ea"/>
              <a:cs typeface="+mj-cs"/>
            </a:endParaRPr>
          </a:p>
        </p:txBody>
      </p:sp>
      <p:sp>
        <p:nvSpPr>
          <p:cNvPr id="6" name="Rectangle 5"/>
          <p:cNvSpPr/>
          <p:nvPr/>
        </p:nvSpPr>
        <p:spPr>
          <a:xfrm>
            <a:off x="244328" y="1415424"/>
            <a:ext cx="4836537" cy="4712719"/>
          </a:xfrm>
          <a:prstGeom prst="rect">
            <a:avLst/>
          </a:prstGeom>
        </p:spPr>
        <p:txBody>
          <a:bodyPr wrap="square" lIns="102756" tIns="51381" rIns="102756" bIns="51381">
            <a:spAutoFit/>
          </a:bodyPr>
          <a:lstStyle/>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Aarhus University</a:t>
            </a:r>
          </a:p>
          <a:p>
            <a:pPr marL="0" marR="0" lvl="0" indent="0" algn="l" defTabSz="1027492" rtl="0" eaLnBrk="1" fontAlgn="auto" latinLnBrk="0" hangingPunct="1">
              <a:lnSpc>
                <a:spcPct val="100000"/>
              </a:lnSpc>
              <a:spcBef>
                <a:spcPts val="0"/>
              </a:spcBef>
              <a:spcAft>
                <a:spcPts val="300"/>
              </a:spcAft>
              <a:buClrTx/>
              <a:buSzTx/>
              <a:buFontTx/>
              <a:buNone/>
              <a:tabLst>
                <a:tab pos="1149350" algn="l"/>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Atomki</a:t>
            </a:r>
            <a:r>
              <a:rPr kumimoji="0" lang="en-US" sz="1200" b="0" i="0" u="none" strike="noStrike" kern="1200" cap="none" spc="0" normalizeH="0" baseline="0" noProof="0" dirty="0">
                <a:ln>
                  <a:noFill/>
                </a:ln>
                <a:solidFill>
                  <a:srgbClr val="1E9FD4"/>
                </a:solidFill>
                <a:effectLst/>
                <a:uLnTx/>
                <a:uFillTx/>
                <a:latin typeface="Calibri"/>
                <a:ea typeface="+mn-ea"/>
                <a:cs typeface="Calibri"/>
              </a:rPr>
              <a:t> - Institute for Nuclear Research</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Bergen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CEA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Saclay</a:t>
            </a:r>
            <a:r>
              <a:rPr kumimoji="0" lang="en-US" sz="1200" b="0" i="0" u="none" strike="noStrike" kern="1200" cap="none" spc="0" normalizeH="0" baseline="0" noProof="0" dirty="0">
                <a:ln>
                  <a:noFill/>
                </a:ln>
                <a:solidFill>
                  <a:srgbClr val="1E9FD4"/>
                </a:solidFill>
                <a:effectLst/>
                <a:uLnTx/>
                <a:uFillTx/>
                <a:latin typeface="Calibri"/>
                <a:ea typeface="+mn-ea"/>
                <a:cs typeface="Calibri"/>
              </a:rPr>
              <a:t>, Paris</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Centre for Energy Research, Budapest</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Centre for Nuclear Research, Poland, (NCBJ)</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CNR, Rome</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CNRS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Orsay</a:t>
            </a:r>
            <a:r>
              <a:rPr kumimoji="0" lang="en-US" sz="1200" b="0" i="0" u="none" strike="noStrike" kern="1200" cap="none" spc="0" normalizeH="0" baseline="0" noProof="0" dirty="0">
                <a:ln>
                  <a:noFill/>
                </a:ln>
                <a:solidFill>
                  <a:srgbClr val="1E9FD4"/>
                </a:solidFill>
                <a:effectLst/>
                <a:uLnTx/>
                <a:uFillTx/>
                <a:latin typeface="Calibri"/>
                <a:ea typeface="+mn-ea"/>
                <a:cs typeface="Calibri"/>
              </a:rPr>
              <a:t>, Paris</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Cockcroft Institute, Daresbury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Elettra</a:t>
            </a:r>
            <a:r>
              <a:rPr kumimoji="0" lang="en-US" sz="1200" b="0" i="0" u="none" strike="noStrike" kern="1200" cap="none" spc="0" normalizeH="0" baseline="0" noProof="0" dirty="0">
                <a:ln>
                  <a:noFill/>
                </a:ln>
                <a:solidFill>
                  <a:srgbClr val="1E9FD4"/>
                </a:solidFill>
                <a:effectLst/>
                <a:uLnTx/>
                <a:uFillTx/>
                <a:latin typeface="Calibri"/>
                <a:ea typeface="+mn-ea"/>
                <a:cs typeface="Calibri"/>
              </a:rPr>
              <a:t> –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Sincrotrone</a:t>
            </a:r>
            <a:r>
              <a:rPr kumimoji="0" lang="en-US" sz="1200" b="0" i="0" u="none" strike="noStrike" kern="1200" cap="none" spc="0" normalizeH="0" baseline="0" noProof="0" dirty="0">
                <a:ln>
                  <a:noFill/>
                </a:ln>
                <a:solidFill>
                  <a:srgbClr val="1E9FD4"/>
                </a:solidFill>
                <a:effectLst/>
                <a:uLnTx/>
                <a:uFillTx/>
                <a:latin typeface="Calibri"/>
                <a:ea typeface="+mn-ea"/>
                <a:cs typeface="Calibri"/>
              </a:rPr>
              <a:t> Trieste</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ESS Bilbao</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Forschungszentrum</a:t>
            </a:r>
            <a:r>
              <a:rPr kumimoji="0" lang="en-US" sz="1200" b="0" i="0" u="none" strike="noStrike" kern="1200" cap="none" spc="0" normalizeH="0" baseline="0" noProof="0" dirty="0">
                <a:ln>
                  <a:noFill/>
                </a:ln>
                <a:solidFill>
                  <a:srgbClr val="1E9FD4"/>
                </a:solidFill>
                <a:effectLst/>
                <a:uLnTx/>
                <a:uFillTx/>
                <a:latin typeface="Calibri"/>
                <a:ea typeface="+mn-ea"/>
                <a:cs typeface="Calibri"/>
              </a:rPr>
              <a:t>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Jülich</a:t>
            </a: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Helmholtz-</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Zentrum</a:t>
            </a:r>
            <a:r>
              <a:rPr kumimoji="0" lang="en-US" sz="1200" b="0" i="0" u="none" strike="noStrike" kern="1200" cap="none" spc="0" normalizeH="0" baseline="0" noProof="0" dirty="0">
                <a:ln>
                  <a:noFill/>
                </a:ln>
                <a:solidFill>
                  <a:srgbClr val="1E9FD4"/>
                </a:solidFill>
                <a:effectLst/>
                <a:uLnTx/>
                <a:uFillTx/>
                <a:latin typeface="Calibri"/>
                <a:ea typeface="+mn-ea"/>
                <a:cs typeface="Calibri"/>
              </a:rPr>
              <a:t>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Geesthacht</a:t>
            </a: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Huddersfield</a:t>
            </a:r>
            <a:r>
              <a:rPr kumimoji="0" lang="en-US" sz="1200" b="0" i="0" u="none" strike="noStrike" kern="1200" cap="none" spc="0" normalizeH="0" baseline="0" noProof="0" dirty="0">
                <a:ln>
                  <a:noFill/>
                </a:ln>
                <a:solidFill>
                  <a:srgbClr val="1E9FD4"/>
                </a:solidFill>
                <a:effectLst/>
                <a:uLnTx/>
                <a:uFillTx/>
                <a:latin typeface="Calibri"/>
                <a:ea typeface="+mn-ea"/>
                <a:cs typeface="Calibri"/>
              </a:rPr>
              <a:t>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IFJ PAN, Krakow</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INFN, Catania</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INFN,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Legnaro</a:t>
            </a: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INFN, Milan</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Institute for Energy </a:t>
            </a:r>
            <a:br>
              <a:rPr kumimoji="0" lang="en-US" sz="1200" b="0" i="0" u="none" strike="noStrike" kern="1200" cap="none" spc="0" normalizeH="0" baseline="0" noProof="0" dirty="0">
                <a:ln>
                  <a:noFill/>
                </a:ln>
                <a:solidFill>
                  <a:srgbClr val="1E9FD4"/>
                </a:solidFill>
                <a:effectLst/>
                <a:uLnTx/>
                <a:uFillTx/>
                <a:latin typeface="Calibri"/>
                <a:ea typeface="+mn-ea"/>
                <a:cs typeface="Calibri"/>
              </a:rPr>
            </a:br>
            <a:r>
              <a:rPr kumimoji="0" lang="en-US" sz="1200" b="0" i="0" u="none" strike="noStrike" kern="1200" cap="none" spc="0" normalizeH="0" baseline="0" noProof="0" dirty="0">
                <a:ln>
                  <a:noFill/>
                </a:ln>
                <a:solidFill>
                  <a:srgbClr val="1E9FD4"/>
                </a:solidFill>
                <a:effectLst/>
                <a:uLnTx/>
                <a:uFillTx/>
                <a:latin typeface="Calibri"/>
                <a:ea typeface="+mn-ea"/>
                <a:cs typeface="Calibri"/>
              </a:rPr>
              <a:t>Research (IFE)</a:t>
            </a:r>
          </a:p>
          <a:p>
            <a:pPr marL="0" marR="0" lvl="0" indent="0" algn="l" defTabSz="1027492" rtl="0" eaLnBrk="1" fontAlgn="auto" latinLnBrk="0" hangingPunct="1">
              <a:lnSpc>
                <a:spcPct val="100000"/>
              </a:lnSpc>
              <a:spcBef>
                <a:spcPts val="0"/>
              </a:spcBef>
              <a:spcAft>
                <a:spcPts val="300"/>
              </a:spcAft>
              <a:buClrTx/>
              <a:buSzTx/>
              <a:buFontTx/>
              <a:buNone/>
              <a:tabLst/>
              <a:defRPr/>
            </a:pPr>
            <a:endParaRPr kumimoji="0" lang="en-US" sz="1200" b="0" i="0" u="none" strike="noStrike" kern="1200" cap="none" spc="0" normalizeH="0" baseline="0" noProof="0" dirty="0">
              <a:ln>
                <a:noFill/>
              </a:ln>
              <a:solidFill>
                <a:srgbClr val="1E9FD4"/>
              </a:solidFill>
              <a:effectLst/>
              <a:uLnTx/>
              <a:uFillTx/>
              <a:latin typeface="Calibri"/>
              <a:ea typeface="+mn-ea"/>
              <a:cs typeface="Calibri"/>
            </a:endParaRPr>
          </a:p>
        </p:txBody>
      </p:sp>
      <p:sp>
        <p:nvSpPr>
          <p:cNvPr id="7" name="Rectangle 6"/>
          <p:cNvSpPr/>
          <p:nvPr/>
        </p:nvSpPr>
        <p:spPr>
          <a:xfrm>
            <a:off x="5947300" y="1417293"/>
            <a:ext cx="3132493" cy="4304916"/>
          </a:xfrm>
          <a:prstGeom prst="rect">
            <a:avLst/>
          </a:prstGeom>
          <a:solidFill>
            <a:schemeClr val="bg1"/>
          </a:solidFill>
        </p:spPr>
        <p:txBody>
          <a:bodyPr wrap="square" lIns="102756" tIns="51381" rIns="102756" bIns="51381">
            <a:spAutoFit/>
          </a:bodyPr>
          <a:lstStyle/>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ISIS - Rutherford-Appleton Laboratory, Oxford</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err="1">
                <a:ln>
                  <a:noFill/>
                </a:ln>
                <a:solidFill>
                  <a:srgbClr val="1E9FD4"/>
                </a:solidFill>
                <a:effectLst/>
                <a:uLnTx/>
                <a:uFillTx/>
                <a:latin typeface="Calibri"/>
                <a:ea typeface="+mn-ea"/>
                <a:cs typeface="Calibri"/>
              </a:rPr>
              <a:t>Laboratoire</a:t>
            </a:r>
            <a:r>
              <a:rPr kumimoji="0" lang="en-US" sz="1200" b="0" i="0" u="none" strike="noStrike" kern="1200" cap="none" spc="0" normalizeH="0" baseline="0" noProof="0" dirty="0">
                <a:ln>
                  <a:noFill/>
                </a:ln>
                <a:solidFill>
                  <a:srgbClr val="1E9FD4"/>
                </a:solidFill>
                <a:effectLst/>
                <a:uLnTx/>
                <a:uFillTx/>
                <a:latin typeface="Calibri"/>
                <a:ea typeface="+mn-ea"/>
                <a:cs typeface="Calibri"/>
              </a:rPr>
              <a:t> Léon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Brilouin</a:t>
            </a:r>
            <a:r>
              <a:rPr kumimoji="0" lang="en-US" sz="1200" b="0" i="0" u="none" strike="noStrike" kern="1200" cap="none" spc="0" normalizeH="0" baseline="0" noProof="0" dirty="0">
                <a:ln>
                  <a:noFill/>
                </a:ln>
                <a:solidFill>
                  <a:srgbClr val="1E9FD4"/>
                </a:solidFill>
                <a:effectLst/>
                <a:uLnTx/>
                <a:uFillTx/>
                <a:latin typeface="Calibri"/>
                <a:ea typeface="+mn-ea"/>
                <a:cs typeface="Calibri"/>
              </a:rPr>
              <a:t> (LLB)</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Lund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Nuclear Physics Institute of the ASCR</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Oslo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Paul </a:t>
            </a:r>
            <a:r>
              <a:rPr kumimoji="0" lang="en-US" sz="1200" b="0" i="0" u="none" strike="noStrike" kern="1200" cap="none" spc="0" normalizeH="0" baseline="0" noProof="0" dirty="0" err="1">
                <a:ln>
                  <a:noFill/>
                </a:ln>
                <a:solidFill>
                  <a:srgbClr val="1E9FD4"/>
                </a:solidFill>
                <a:effectLst/>
                <a:uLnTx/>
                <a:uFillTx/>
                <a:latin typeface="Calibri"/>
                <a:ea typeface="+mn-ea"/>
                <a:cs typeface="Calibri"/>
              </a:rPr>
              <a:t>Scherrer</a:t>
            </a:r>
            <a:r>
              <a:rPr kumimoji="0" lang="en-US" sz="1200" b="0" i="0" u="none" strike="noStrike" kern="1200" cap="none" spc="0" normalizeH="0" baseline="0" noProof="0" dirty="0">
                <a:ln>
                  <a:noFill/>
                </a:ln>
                <a:solidFill>
                  <a:srgbClr val="1E9FD4"/>
                </a:solidFill>
                <a:effectLst/>
                <a:uLnTx/>
                <a:uFillTx/>
                <a:latin typeface="Calibri"/>
                <a:ea typeface="+mn-ea"/>
                <a:cs typeface="Calibri"/>
              </a:rPr>
              <a:t> Institute (PSI)</a:t>
            </a:r>
          </a:p>
          <a:p>
            <a:pPr marL="0" marR="0" lvl="0" indent="0" algn="l" defTabSz="1028075"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Polish Electronic Group  (PEG)</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Roskilde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Tallinn Technical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Technical University of Denmark (DTU)</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Technical University Munich (TUM)</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Science and Technology Facilities Council </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University of Copenhagen (KU)</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University of Tartu</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Uppsala University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Wigner Research Centre for Physics</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Wroclaw University of Technology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Warsaw University of Technology</a:t>
            </a:r>
          </a:p>
          <a:p>
            <a:pPr marL="0" marR="0" lvl="0" indent="0" algn="l" defTabSz="1027492"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1E9FD4"/>
                </a:solidFill>
                <a:effectLst/>
                <a:uLnTx/>
                <a:uFillTx/>
                <a:latin typeface="Calibri"/>
                <a:ea typeface="+mn-ea"/>
                <a:cs typeface="Calibri"/>
              </a:rPr>
              <a:t>Zurich University of Applied Sciences (ZHAW)</a:t>
            </a:r>
          </a:p>
        </p:txBody>
      </p:sp>
      <p:grpSp>
        <p:nvGrpSpPr>
          <p:cNvPr id="8" name="Group 7"/>
          <p:cNvGrpSpPr/>
          <p:nvPr/>
        </p:nvGrpSpPr>
        <p:grpSpPr>
          <a:xfrm>
            <a:off x="1526565" y="1268760"/>
            <a:ext cx="4550993" cy="5318218"/>
            <a:chOff x="1988699" y="750302"/>
            <a:chExt cx="5226580" cy="6107698"/>
          </a:xfrm>
        </p:grpSpPr>
        <p:grpSp>
          <p:nvGrpSpPr>
            <p:cNvPr id="9" name="Group 8"/>
            <p:cNvGrpSpPr/>
            <p:nvPr/>
          </p:nvGrpSpPr>
          <p:grpSpPr>
            <a:xfrm>
              <a:off x="1988699" y="750302"/>
              <a:ext cx="5226580" cy="6107698"/>
              <a:chOff x="249914" y="779125"/>
              <a:chExt cx="4956797" cy="5664018"/>
            </a:xfrm>
          </p:grpSpPr>
          <p:grpSp>
            <p:nvGrpSpPr>
              <p:cNvPr id="13" name="Group 12"/>
              <p:cNvGrpSpPr/>
              <p:nvPr/>
            </p:nvGrpSpPr>
            <p:grpSpPr>
              <a:xfrm>
                <a:off x="249914" y="779125"/>
                <a:ext cx="4956797" cy="5664018"/>
                <a:chOff x="2071121" y="728315"/>
                <a:chExt cx="4793518" cy="5477443"/>
              </a:xfrm>
            </p:grpSpPr>
            <p:sp>
              <p:nvSpPr>
                <p:cNvPr id="48" name="Freeform 74"/>
                <p:cNvSpPr>
                  <a:spLocks/>
                </p:cNvSpPr>
                <p:nvPr/>
              </p:nvSpPr>
              <p:spPr bwMode="auto">
                <a:xfrm>
                  <a:off x="4307164" y="3209330"/>
                  <a:ext cx="943331" cy="1218863"/>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8"/>
                <p:cNvSpPr>
                  <a:spLocks/>
                </p:cNvSpPr>
                <p:nvPr/>
              </p:nvSpPr>
              <p:spPr bwMode="auto">
                <a:xfrm>
                  <a:off x="5827673" y="2779144"/>
                  <a:ext cx="645658" cy="351725"/>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192"/>
                <p:cNvSpPr>
                  <a:spLocks noEditPoints="1"/>
                </p:cNvSpPr>
                <p:nvPr/>
              </p:nvSpPr>
              <p:spPr bwMode="auto">
                <a:xfrm>
                  <a:off x="3120665" y="2136569"/>
                  <a:ext cx="1004822" cy="1730218"/>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0"/>
                <p:cNvSpPr>
                  <a:spLocks/>
                </p:cNvSpPr>
                <p:nvPr/>
              </p:nvSpPr>
              <p:spPr bwMode="auto">
                <a:xfrm>
                  <a:off x="5718667" y="3229623"/>
                  <a:ext cx="287891" cy="154218"/>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1"/>
                <p:cNvSpPr>
                  <a:spLocks noEditPoints="1"/>
                </p:cNvSpPr>
                <p:nvPr/>
              </p:nvSpPr>
              <p:spPr bwMode="auto">
                <a:xfrm>
                  <a:off x="4522384" y="728315"/>
                  <a:ext cx="1830759" cy="1985894"/>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2"/>
                <p:cNvSpPr>
                  <a:spLocks/>
                </p:cNvSpPr>
                <p:nvPr/>
              </p:nvSpPr>
              <p:spPr bwMode="auto">
                <a:xfrm>
                  <a:off x="6021930" y="731020"/>
                  <a:ext cx="19566" cy="31114"/>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3"/>
                <p:cNvSpPr>
                  <a:spLocks/>
                </p:cNvSpPr>
                <p:nvPr/>
              </p:nvSpPr>
              <p:spPr bwMode="auto">
                <a:xfrm>
                  <a:off x="5834662" y="785133"/>
                  <a:ext cx="69878" cy="51406"/>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4"/>
                <p:cNvSpPr>
                  <a:spLocks/>
                </p:cNvSpPr>
                <p:nvPr/>
              </p:nvSpPr>
              <p:spPr bwMode="auto">
                <a:xfrm>
                  <a:off x="5893357" y="828422"/>
                  <a:ext cx="22361" cy="31114"/>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5"/>
                <p:cNvSpPr>
                  <a:spLocks/>
                </p:cNvSpPr>
                <p:nvPr/>
              </p:nvSpPr>
              <p:spPr bwMode="auto">
                <a:xfrm>
                  <a:off x="5924103" y="801366"/>
                  <a:ext cx="23757" cy="21645"/>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6"/>
                <p:cNvSpPr>
                  <a:spLocks/>
                </p:cNvSpPr>
                <p:nvPr/>
              </p:nvSpPr>
              <p:spPr bwMode="auto">
                <a:xfrm>
                  <a:off x="5872394" y="862242"/>
                  <a:ext cx="23757" cy="12176"/>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7"/>
                <p:cNvSpPr>
                  <a:spLocks/>
                </p:cNvSpPr>
                <p:nvPr/>
              </p:nvSpPr>
              <p:spPr bwMode="auto">
                <a:xfrm>
                  <a:off x="5774568" y="893354"/>
                  <a:ext cx="13976" cy="18940"/>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8"/>
                <p:cNvSpPr>
                  <a:spLocks/>
                </p:cNvSpPr>
                <p:nvPr/>
              </p:nvSpPr>
              <p:spPr bwMode="auto">
                <a:xfrm>
                  <a:off x="5722858" y="879828"/>
                  <a:ext cx="19566" cy="29762"/>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9"/>
                <p:cNvSpPr>
                  <a:spLocks/>
                </p:cNvSpPr>
                <p:nvPr/>
              </p:nvSpPr>
              <p:spPr bwMode="auto">
                <a:xfrm>
                  <a:off x="5678138" y="912294"/>
                  <a:ext cx="37733" cy="33819"/>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60"/>
                <p:cNvSpPr>
                  <a:spLocks/>
                </p:cNvSpPr>
                <p:nvPr/>
              </p:nvSpPr>
              <p:spPr bwMode="auto">
                <a:xfrm>
                  <a:off x="5687920" y="878475"/>
                  <a:ext cx="16770" cy="21645"/>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61"/>
                <p:cNvSpPr>
                  <a:spLocks/>
                </p:cNvSpPr>
                <p:nvPr/>
              </p:nvSpPr>
              <p:spPr bwMode="auto">
                <a:xfrm>
                  <a:off x="5632019" y="944761"/>
                  <a:ext cx="47516" cy="37878"/>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2"/>
                <p:cNvSpPr>
                  <a:spLocks/>
                </p:cNvSpPr>
                <p:nvPr/>
              </p:nvSpPr>
              <p:spPr bwMode="auto">
                <a:xfrm>
                  <a:off x="5557952" y="997520"/>
                  <a:ext cx="61491" cy="70345"/>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3"/>
                <p:cNvSpPr>
                  <a:spLocks/>
                </p:cNvSpPr>
                <p:nvPr/>
              </p:nvSpPr>
              <p:spPr bwMode="auto">
                <a:xfrm>
                  <a:off x="5472702" y="1025929"/>
                  <a:ext cx="58695" cy="52759"/>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4"/>
                <p:cNvSpPr>
                  <a:spLocks/>
                </p:cNvSpPr>
                <p:nvPr/>
              </p:nvSpPr>
              <p:spPr bwMode="auto">
                <a:xfrm>
                  <a:off x="5409812" y="1093569"/>
                  <a:ext cx="29349" cy="28409"/>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5434969" y="1078688"/>
                  <a:ext cx="23757" cy="52759"/>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5448943" y="1089510"/>
                  <a:ext cx="82454" cy="77109"/>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5400031" y="1159856"/>
                  <a:ext cx="40529" cy="36526"/>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341334" y="1174737"/>
                  <a:ext cx="41927" cy="33819"/>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5298010" y="1201791"/>
                  <a:ext cx="23757" cy="36526"/>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5236520" y="1479113"/>
                  <a:ext cx="20964" cy="25703"/>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894125" y="1853836"/>
                  <a:ext cx="51708" cy="29762"/>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4896920" y="1826779"/>
                  <a:ext cx="34940" cy="14881"/>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4864777" y="1883597"/>
                  <a:ext cx="23757" cy="18940"/>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4576887" y="2261026"/>
                  <a:ext cx="40529" cy="48700"/>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5"/>
                <p:cNvSpPr>
                  <a:spLocks/>
                </p:cNvSpPr>
                <p:nvPr/>
              </p:nvSpPr>
              <p:spPr bwMode="auto">
                <a:xfrm>
                  <a:off x="4572694" y="2373307"/>
                  <a:ext cx="13976" cy="2299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6"/>
                <p:cNvSpPr>
                  <a:spLocks/>
                </p:cNvSpPr>
                <p:nvPr/>
              </p:nvSpPr>
              <p:spPr bwMode="auto">
                <a:xfrm>
                  <a:off x="4548937" y="2386834"/>
                  <a:ext cx="16770" cy="2299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7"/>
                <p:cNvSpPr>
                  <a:spLocks/>
                </p:cNvSpPr>
                <p:nvPr/>
              </p:nvSpPr>
              <p:spPr bwMode="auto">
                <a:xfrm>
                  <a:off x="4527973" y="2400362"/>
                  <a:ext cx="13976" cy="18940"/>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8"/>
                <p:cNvSpPr>
                  <a:spLocks/>
                </p:cNvSpPr>
                <p:nvPr/>
              </p:nvSpPr>
              <p:spPr bwMode="auto">
                <a:xfrm>
                  <a:off x="4522384" y="2481530"/>
                  <a:ext cx="12579" cy="28409"/>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79"/>
                <p:cNvSpPr>
                  <a:spLocks/>
                </p:cNvSpPr>
                <p:nvPr/>
              </p:nvSpPr>
              <p:spPr bwMode="auto">
                <a:xfrm>
                  <a:off x="4537757" y="728315"/>
                  <a:ext cx="1815387" cy="1985894"/>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Freeform 80"/>
                <p:cNvSpPr>
                  <a:spLocks noEditPoints="1"/>
                </p:cNvSpPr>
                <p:nvPr/>
              </p:nvSpPr>
              <p:spPr bwMode="auto">
                <a:xfrm>
                  <a:off x="5004530" y="1065159"/>
                  <a:ext cx="1002028" cy="2137406"/>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81"/>
                <p:cNvSpPr>
                  <a:spLocks/>
                </p:cNvSpPr>
                <p:nvPr/>
              </p:nvSpPr>
              <p:spPr bwMode="auto">
                <a:xfrm>
                  <a:off x="5022698" y="2720974"/>
                  <a:ext cx="25155" cy="2299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2"/>
                <p:cNvSpPr>
                  <a:spLocks/>
                </p:cNvSpPr>
                <p:nvPr/>
              </p:nvSpPr>
              <p:spPr bwMode="auto">
                <a:xfrm>
                  <a:off x="5416799" y="2892779"/>
                  <a:ext cx="74069" cy="182627"/>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83"/>
                <p:cNvSpPr>
                  <a:spLocks/>
                </p:cNvSpPr>
                <p:nvPr/>
              </p:nvSpPr>
              <p:spPr bwMode="auto">
                <a:xfrm>
                  <a:off x="5576118" y="2800787"/>
                  <a:ext cx="93635" cy="171805"/>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84"/>
                <p:cNvSpPr>
                  <a:spLocks noEditPoints="1"/>
                </p:cNvSpPr>
                <p:nvPr/>
              </p:nvSpPr>
              <p:spPr bwMode="auto">
                <a:xfrm>
                  <a:off x="5713077" y="904178"/>
                  <a:ext cx="880442" cy="1619288"/>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85"/>
                <p:cNvSpPr>
                  <a:spLocks/>
                </p:cNvSpPr>
                <p:nvPr/>
              </p:nvSpPr>
              <p:spPr bwMode="auto">
                <a:xfrm>
                  <a:off x="5713077" y="2419300"/>
                  <a:ext cx="57299" cy="6899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86"/>
                <p:cNvSpPr>
                  <a:spLocks/>
                </p:cNvSpPr>
                <p:nvPr/>
              </p:nvSpPr>
              <p:spPr bwMode="auto">
                <a:xfrm>
                  <a:off x="5778761" y="904178"/>
                  <a:ext cx="814758" cy="1619288"/>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87"/>
                <p:cNvSpPr>
                  <a:spLocks/>
                </p:cNvSpPr>
                <p:nvPr/>
              </p:nvSpPr>
              <p:spPr bwMode="auto">
                <a:xfrm>
                  <a:off x="4815864" y="3124105"/>
                  <a:ext cx="82454" cy="89283"/>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Freeform 88"/>
                <p:cNvSpPr>
                  <a:spLocks/>
                </p:cNvSpPr>
                <p:nvPr/>
              </p:nvSpPr>
              <p:spPr bwMode="auto">
                <a:xfrm>
                  <a:off x="4920678" y="3060523"/>
                  <a:ext cx="146740" cy="183979"/>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Freeform 89"/>
                <p:cNvSpPr>
                  <a:spLocks/>
                </p:cNvSpPr>
                <p:nvPr/>
              </p:nvSpPr>
              <p:spPr bwMode="auto">
                <a:xfrm>
                  <a:off x="4891331" y="3078110"/>
                  <a:ext cx="13976" cy="2299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90"/>
                <p:cNvSpPr>
                  <a:spLocks/>
                </p:cNvSpPr>
                <p:nvPr/>
              </p:nvSpPr>
              <p:spPr bwMode="auto">
                <a:xfrm>
                  <a:off x="4796299" y="3201214"/>
                  <a:ext cx="27951" cy="36526"/>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Freeform 91"/>
                <p:cNvSpPr>
                  <a:spLocks/>
                </p:cNvSpPr>
                <p:nvPr/>
              </p:nvSpPr>
              <p:spPr bwMode="auto">
                <a:xfrm>
                  <a:off x="4880150" y="3209330"/>
                  <a:ext cx="32142" cy="56818"/>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Freeform 92"/>
                <p:cNvSpPr>
                  <a:spLocks/>
                </p:cNvSpPr>
                <p:nvPr/>
              </p:nvSpPr>
              <p:spPr bwMode="auto">
                <a:xfrm>
                  <a:off x="4912295" y="3243150"/>
                  <a:ext cx="71274" cy="47348"/>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Freeform 93"/>
                <p:cNvSpPr>
                  <a:spLocks/>
                </p:cNvSpPr>
                <p:nvPr/>
              </p:nvSpPr>
              <p:spPr bwMode="auto">
                <a:xfrm>
                  <a:off x="4991951" y="3241797"/>
                  <a:ext cx="75467" cy="55466"/>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a:spLocks/>
                </p:cNvSpPr>
                <p:nvPr/>
              </p:nvSpPr>
              <p:spPr bwMode="auto">
                <a:xfrm>
                  <a:off x="4943039" y="2861663"/>
                  <a:ext cx="37733" cy="21645"/>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a:spLocks/>
                </p:cNvSpPr>
                <p:nvPr/>
              </p:nvSpPr>
              <p:spPr bwMode="auto">
                <a:xfrm>
                  <a:off x="5260278" y="3226916"/>
                  <a:ext cx="36336" cy="39231"/>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a:spLocks noEditPoints="1"/>
                </p:cNvSpPr>
                <p:nvPr/>
              </p:nvSpPr>
              <p:spPr bwMode="auto">
                <a:xfrm>
                  <a:off x="5907333" y="2535641"/>
                  <a:ext cx="514290" cy="315202"/>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a:spLocks/>
                </p:cNvSpPr>
                <p:nvPr/>
              </p:nvSpPr>
              <p:spPr bwMode="auto">
                <a:xfrm>
                  <a:off x="5928295" y="2635748"/>
                  <a:ext cx="64286" cy="4599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98"/>
                <p:cNvSpPr>
                  <a:spLocks/>
                </p:cNvSpPr>
                <p:nvPr/>
              </p:nvSpPr>
              <p:spPr bwMode="auto">
                <a:xfrm>
                  <a:off x="5907333" y="2703388"/>
                  <a:ext cx="113201" cy="109575"/>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99"/>
                <p:cNvSpPr>
                  <a:spLocks/>
                </p:cNvSpPr>
                <p:nvPr/>
              </p:nvSpPr>
              <p:spPr bwMode="auto">
                <a:xfrm>
                  <a:off x="5836058" y="3040232"/>
                  <a:ext cx="514290" cy="389603"/>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68"/>
                <p:cNvSpPr>
                  <a:spLocks noEditPoints="1"/>
                </p:cNvSpPr>
                <p:nvPr/>
              </p:nvSpPr>
              <p:spPr bwMode="auto">
                <a:xfrm>
                  <a:off x="5179220" y="3308085"/>
                  <a:ext cx="995039" cy="900958"/>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69"/>
                <p:cNvSpPr>
                  <a:spLocks/>
                </p:cNvSpPr>
                <p:nvPr/>
              </p:nvSpPr>
              <p:spPr bwMode="auto">
                <a:xfrm>
                  <a:off x="5191799" y="3421719"/>
                  <a:ext cx="18168" cy="24350"/>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70"/>
                <p:cNvSpPr>
                  <a:spLocks/>
                </p:cNvSpPr>
                <p:nvPr/>
              </p:nvSpPr>
              <p:spPr bwMode="auto">
                <a:xfrm>
                  <a:off x="5179220" y="3308085"/>
                  <a:ext cx="995039" cy="900958"/>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Freeform 72"/>
                <p:cNvSpPr>
                  <a:spLocks/>
                </p:cNvSpPr>
                <p:nvPr/>
              </p:nvSpPr>
              <p:spPr bwMode="auto">
                <a:xfrm>
                  <a:off x="5165246" y="3382488"/>
                  <a:ext cx="32142" cy="55466"/>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73"/>
                <p:cNvSpPr>
                  <a:spLocks/>
                </p:cNvSpPr>
                <p:nvPr/>
              </p:nvSpPr>
              <p:spPr bwMode="auto">
                <a:xfrm>
                  <a:off x="5110742" y="3305378"/>
                  <a:ext cx="57299" cy="67640"/>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81"/>
                <p:cNvSpPr>
                  <a:spLocks/>
                </p:cNvSpPr>
                <p:nvPr/>
              </p:nvSpPr>
              <p:spPr bwMode="auto">
                <a:xfrm>
                  <a:off x="6037302" y="4940901"/>
                  <a:ext cx="744883" cy="474830"/>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84"/>
                <p:cNvSpPr>
                  <a:spLocks/>
                </p:cNvSpPr>
                <p:nvPr/>
              </p:nvSpPr>
              <p:spPr bwMode="auto">
                <a:xfrm>
                  <a:off x="5706088" y="5676818"/>
                  <a:ext cx="65684" cy="59523"/>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85"/>
                <p:cNvSpPr>
                  <a:spLocks/>
                </p:cNvSpPr>
                <p:nvPr/>
              </p:nvSpPr>
              <p:spPr bwMode="auto">
                <a:xfrm>
                  <a:off x="5822083" y="5829683"/>
                  <a:ext cx="25155" cy="33819"/>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86"/>
                <p:cNvSpPr>
                  <a:spLocks/>
                </p:cNvSpPr>
                <p:nvPr/>
              </p:nvSpPr>
              <p:spPr bwMode="auto">
                <a:xfrm>
                  <a:off x="5843047" y="5885147"/>
                  <a:ext cx="18168" cy="25703"/>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87"/>
                <p:cNvSpPr>
                  <a:spLocks/>
                </p:cNvSpPr>
                <p:nvPr/>
              </p:nvSpPr>
              <p:spPr bwMode="auto">
                <a:xfrm>
                  <a:off x="5809505" y="5893264"/>
                  <a:ext cx="44720" cy="51406"/>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88"/>
                <p:cNvSpPr>
                  <a:spLocks/>
                </p:cNvSpPr>
                <p:nvPr/>
              </p:nvSpPr>
              <p:spPr bwMode="auto">
                <a:xfrm>
                  <a:off x="5837456" y="5971727"/>
                  <a:ext cx="40529" cy="35173"/>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93"/>
                <p:cNvSpPr>
                  <a:spLocks/>
                </p:cNvSpPr>
                <p:nvPr/>
              </p:nvSpPr>
              <p:spPr bwMode="auto">
                <a:xfrm>
                  <a:off x="6311216" y="5498248"/>
                  <a:ext cx="32142" cy="31114"/>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94"/>
                <p:cNvSpPr>
                  <a:spLocks/>
                </p:cNvSpPr>
                <p:nvPr/>
              </p:nvSpPr>
              <p:spPr bwMode="auto">
                <a:xfrm>
                  <a:off x="6435597" y="5533421"/>
                  <a:ext cx="22361" cy="14881"/>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95"/>
                <p:cNvSpPr>
                  <a:spLocks/>
                </p:cNvSpPr>
                <p:nvPr/>
              </p:nvSpPr>
              <p:spPr bwMode="auto">
                <a:xfrm>
                  <a:off x="6383889" y="5613238"/>
                  <a:ext cx="39131" cy="40583"/>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98"/>
                <p:cNvSpPr>
                  <a:spLocks/>
                </p:cNvSpPr>
                <p:nvPr/>
              </p:nvSpPr>
              <p:spPr bwMode="auto">
                <a:xfrm>
                  <a:off x="6125346" y="5787746"/>
                  <a:ext cx="218014" cy="160983"/>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99"/>
                <p:cNvSpPr>
                  <a:spLocks/>
                </p:cNvSpPr>
                <p:nvPr/>
              </p:nvSpPr>
              <p:spPr bwMode="auto">
                <a:xfrm>
                  <a:off x="6355938" y="5944670"/>
                  <a:ext cx="32142" cy="25703"/>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100"/>
                <p:cNvSpPr>
                  <a:spLocks/>
                </p:cNvSpPr>
                <p:nvPr/>
              </p:nvSpPr>
              <p:spPr bwMode="auto">
                <a:xfrm>
                  <a:off x="6399262" y="5982548"/>
                  <a:ext cx="27951" cy="18940"/>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8" name="Freeform 108"/>
                <p:cNvSpPr>
                  <a:spLocks/>
                </p:cNvSpPr>
                <p:nvPr/>
              </p:nvSpPr>
              <p:spPr bwMode="auto">
                <a:xfrm>
                  <a:off x="6330782" y="6128649"/>
                  <a:ext cx="25155" cy="24350"/>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109"/>
                <p:cNvSpPr>
                  <a:spLocks/>
                </p:cNvSpPr>
                <p:nvPr/>
              </p:nvSpPr>
              <p:spPr bwMode="auto">
                <a:xfrm>
                  <a:off x="6428610" y="6073185"/>
                  <a:ext cx="11181" cy="16233"/>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110"/>
                <p:cNvSpPr>
                  <a:spLocks/>
                </p:cNvSpPr>
                <p:nvPr/>
              </p:nvSpPr>
              <p:spPr bwMode="auto">
                <a:xfrm>
                  <a:off x="5752207" y="5311564"/>
                  <a:ext cx="814758" cy="894194"/>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112"/>
                <p:cNvSpPr>
                  <a:spLocks/>
                </p:cNvSpPr>
                <p:nvPr/>
              </p:nvSpPr>
              <p:spPr bwMode="auto">
                <a:xfrm>
                  <a:off x="6494294" y="5253395"/>
                  <a:ext cx="370345" cy="340904"/>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113"/>
                <p:cNvSpPr>
                  <a:spLocks/>
                </p:cNvSpPr>
                <p:nvPr/>
              </p:nvSpPr>
              <p:spPr bwMode="auto">
                <a:xfrm>
                  <a:off x="6460754" y="5567242"/>
                  <a:ext cx="33542" cy="20292"/>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3" name="Freeform 115"/>
                <p:cNvSpPr>
                  <a:spLocks/>
                </p:cNvSpPr>
                <p:nvPr/>
              </p:nvSpPr>
              <p:spPr bwMode="auto">
                <a:xfrm>
                  <a:off x="5616648" y="4658168"/>
                  <a:ext cx="486339" cy="62363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4" name="Freeform 117"/>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18"/>
                <p:cNvSpPr>
                  <a:spLocks/>
                </p:cNvSpPr>
                <p:nvPr/>
              </p:nvSpPr>
              <p:spPr bwMode="auto">
                <a:xfrm>
                  <a:off x="5750809" y="5122173"/>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119"/>
                <p:cNvSpPr>
                  <a:spLocks/>
                </p:cNvSpPr>
                <p:nvPr/>
              </p:nvSpPr>
              <p:spPr bwMode="auto">
                <a:xfrm>
                  <a:off x="5822083" y="5264217"/>
                  <a:ext cx="289289" cy="252972"/>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121"/>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8" name="Freeform 122"/>
                <p:cNvSpPr>
                  <a:spLocks/>
                </p:cNvSpPr>
                <p:nvPr/>
              </p:nvSpPr>
              <p:spPr bwMode="auto">
                <a:xfrm>
                  <a:off x="5668355" y="5222281"/>
                  <a:ext cx="225003" cy="461301"/>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29" name="Freeform 123"/>
                <p:cNvSpPr>
                  <a:spLocks/>
                </p:cNvSpPr>
                <p:nvPr/>
              </p:nvSpPr>
              <p:spPr bwMode="auto">
                <a:xfrm>
                  <a:off x="5567733" y="5078885"/>
                  <a:ext cx="234785" cy="266500"/>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125"/>
                <p:cNvSpPr>
                  <a:spLocks/>
                </p:cNvSpPr>
                <p:nvPr/>
              </p:nvSpPr>
              <p:spPr bwMode="auto">
                <a:xfrm>
                  <a:off x="5257483" y="4808326"/>
                  <a:ext cx="440221" cy="424775"/>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130"/>
                <p:cNvSpPr>
                  <a:spLocks noEditPoints="1"/>
                </p:cNvSpPr>
                <p:nvPr/>
              </p:nvSpPr>
              <p:spPr bwMode="auto">
                <a:xfrm>
                  <a:off x="5004530" y="4587823"/>
                  <a:ext cx="672210" cy="672337"/>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131"/>
                <p:cNvSpPr>
                  <a:spLocks/>
                </p:cNvSpPr>
                <p:nvPr/>
              </p:nvSpPr>
              <p:spPr bwMode="auto">
                <a:xfrm>
                  <a:off x="5096766" y="4842147"/>
                  <a:ext cx="19566" cy="44643"/>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32"/>
                <p:cNvSpPr>
                  <a:spLocks/>
                </p:cNvSpPr>
                <p:nvPr/>
              </p:nvSpPr>
              <p:spPr bwMode="auto">
                <a:xfrm>
                  <a:off x="5116332" y="4813738"/>
                  <a:ext cx="27951" cy="31114"/>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133"/>
                <p:cNvSpPr>
                  <a:spLocks/>
                </p:cNvSpPr>
                <p:nvPr/>
              </p:nvSpPr>
              <p:spPr bwMode="auto">
                <a:xfrm>
                  <a:off x="5147078" y="4905728"/>
                  <a:ext cx="40529" cy="48700"/>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5" name="Freeform 134"/>
                <p:cNvSpPr>
                  <a:spLocks/>
                </p:cNvSpPr>
                <p:nvPr/>
              </p:nvSpPr>
              <p:spPr bwMode="auto">
                <a:xfrm>
                  <a:off x="5084190" y="4886789"/>
                  <a:ext cx="26555" cy="39231"/>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6" name="Freeform 135"/>
                <p:cNvSpPr>
                  <a:spLocks/>
                </p:cNvSpPr>
                <p:nvPr/>
              </p:nvSpPr>
              <p:spPr bwMode="auto">
                <a:xfrm>
                  <a:off x="5149874" y="4982838"/>
                  <a:ext cx="26555" cy="4193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136"/>
                <p:cNvSpPr>
                  <a:spLocks/>
                </p:cNvSpPr>
                <p:nvPr/>
              </p:nvSpPr>
              <p:spPr bwMode="auto">
                <a:xfrm>
                  <a:off x="5177824" y="4990953"/>
                  <a:ext cx="33542" cy="32467"/>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137"/>
                <p:cNvSpPr>
                  <a:spLocks/>
                </p:cNvSpPr>
                <p:nvPr/>
              </p:nvSpPr>
              <p:spPr bwMode="auto">
                <a:xfrm>
                  <a:off x="5237917" y="5059947"/>
                  <a:ext cx="15374" cy="12176"/>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138"/>
                <p:cNvSpPr>
                  <a:spLocks/>
                </p:cNvSpPr>
                <p:nvPr/>
              </p:nvSpPr>
              <p:spPr bwMode="auto">
                <a:xfrm>
                  <a:off x="5335743" y="5111351"/>
                  <a:ext cx="43323" cy="20292"/>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139"/>
                <p:cNvSpPr>
                  <a:spLocks/>
                </p:cNvSpPr>
                <p:nvPr/>
              </p:nvSpPr>
              <p:spPr bwMode="auto">
                <a:xfrm>
                  <a:off x="5328756" y="5137056"/>
                  <a:ext cx="75467" cy="20292"/>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140"/>
                <p:cNvSpPr>
                  <a:spLocks/>
                </p:cNvSpPr>
                <p:nvPr/>
              </p:nvSpPr>
              <p:spPr bwMode="auto">
                <a:xfrm>
                  <a:off x="5359503" y="5172228"/>
                  <a:ext cx="50312" cy="17588"/>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141"/>
                <p:cNvSpPr>
                  <a:spLocks/>
                </p:cNvSpPr>
                <p:nvPr/>
              </p:nvSpPr>
              <p:spPr bwMode="auto">
                <a:xfrm>
                  <a:off x="5430775" y="5206048"/>
                  <a:ext cx="51708" cy="18940"/>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142"/>
                <p:cNvSpPr>
                  <a:spLocks/>
                </p:cNvSpPr>
                <p:nvPr/>
              </p:nvSpPr>
              <p:spPr bwMode="auto">
                <a:xfrm>
                  <a:off x="5411210" y="5161406"/>
                  <a:ext cx="68478" cy="36526"/>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143"/>
                <p:cNvSpPr>
                  <a:spLocks/>
                </p:cNvSpPr>
                <p:nvPr/>
              </p:nvSpPr>
              <p:spPr bwMode="auto">
                <a:xfrm>
                  <a:off x="5478292" y="5180344"/>
                  <a:ext cx="95032" cy="79814"/>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144"/>
                <p:cNvSpPr>
                  <a:spLocks/>
                </p:cNvSpPr>
                <p:nvPr/>
              </p:nvSpPr>
              <p:spPr bwMode="auto">
                <a:xfrm>
                  <a:off x="4950026" y="3880315"/>
                  <a:ext cx="684788" cy="384192"/>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Freeform 145"/>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146"/>
                <p:cNvSpPr>
                  <a:spLocks/>
                </p:cNvSpPr>
                <p:nvPr/>
              </p:nvSpPr>
              <p:spPr bwMode="auto">
                <a:xfrm>
                  <a:off x="5337143" y="4272623"/>
                  <a:ext cx="732305" cy="457243"/>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Freeform 147"/>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148"/>
                <p:cNvSpPr>
                  <a:spLocks/>
                </p:cNvSpPr>
                <p:nvPr/>
              </p:nvSpPr>
              <p:spPr bwMode="auto">
                <a:xfrm>
                  <a:off x="5015710" y="4551297"/>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149"/>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150"/>
                <p:cNvSpPr>
                  <a:spLocks/>
                </p:cNvSpPr>
                <p:nvPr/>
              </p:nvSpPr>
              <p:spPr bwMode="auto">
                <a:xfrm>
                  <a:off x="5405620" y="4118405"/>
                  <a:ext cx="617707" cy="301673"/>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151"/>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152"/>
                <p:cNvSpPr>
                  <a:spLocks/>
                </p:cNvSpPr>
                <p:nvPr/>
              </p:nvSpPr>
              <p:spPr bwMode="auto">
                <a:xfrm>
                  <a:off x="4604838" y="4194162"/>
                  <a:ext cx="831529"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153"/>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154"/>
                <p:cNvSpPr>
                  <a:spLocks/>
                </p:cNvSpPr>
                <p:nvPr/>
              </p:nvSpPr>
              <p:spPr bwMode="auto">
                <a:xfrm>
                  <a:off x="4595055" y="4418724"/>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158"/>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159"/>
                <p:cNvSpPr>
                  <a:spLocks/>
                </p:cNvSpPr>
                <p:nvPr/>
              </p:nvSpPr>
              <p:spPr bwMode="auto">
                <a:xfrm>
                  <a:off x="4258251" y="3907369"/>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160"/>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161"/>
                <p:cNvSpPr>
                  <a:spLocks/>
                </p:cNvSpPr>
                <p:nvPr/>
              </p:nvSpPr>
              <p:spPr bwMode="auto">
                <a:xfrm>
                  <a:off x="3980142" y="3676044"/>
                  <a:ext cx="350780" cy="328728"/>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3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183"/>
                <p:cNvSpPr>
                  <a:spLocks noEditPoints="1"/>
                </p:cNvSpPr>
                <p:nvPr/>
              </p:nvSpPr>
              <p:spPr bwMode="auto">
                <a:xfrm>
                  <a:off x="4230302" y="4470129"/>
                  <a:ext cx="1336037" cy="1673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1" name="Freeform 184"/>
                <p:cNvSpPr>
                  <a:spLocks/>
                </p:cNvSpPr>
                <p:nvPr/>
              </p:nvSpPr>
              <p:spPr bwMode="auto">
                <a:xfrm>
                  <a:off x="4713845" y="6074537"/>
                  <a:ext cx="18168" cy="17588"/>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188"/>
                <p:cNvSpPr>
                  <a:spLocks/>
                </p:cNvSpPr>
                <p:nvPr/>
              </p:nvSpPr>
              <p:spPr bwMode="auto">
                <a:xfrm>
                  <a:off x="4848007" y="4973367"/>
                  <a:ext cx="29349" cy="28409"/>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201"/>
                <p:cNvSpPr>
                  <a:spLocks/>
                </p:cNvSpPr>
                <p:nvPr/>
              </p:nvSpPr>
              <p:spPr bwMode="auto">
                <a:xfrm>
                  <a:off x="3165384" y="2771027"/>
                  <a:ext cx="222207" cy="239444"/>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4" name="Group 163"/>
                <p:cNvGrpSpPr/>
                <p:nvPr/>
              </p:nvGrpSpPr>
              <p:grpSpPr>
                <a:xfrm>
                  <a:off x="3362436" y="2344899"/>
                  <a:ext cx="504507" cy="715625"/>
                  <a:chOff x="3534931" y="1977469"/>
                  <a:chExt cx="466948" cy="662349"/>
                </a:xfrm>
              </p:grpSpPr>
              <p:sp>
                <p:nvSpPr>
                  <p:cNvPr id="188" name="Freeform 197"/>
                  <p:cNvSpPr>
                    <a:spLocks/>
                  </p:cNvSpPr>
                  <p:nvPr/>
                </p:nvSpPr>
                <p:spPr bwMode="auto">
                  <a:xfrm>
                    <a:off x="3957901" y="1977469"/>
                    <a:ext cx="43978" cy="42570"/>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Freeform 199"/>
                  <p:cNvSpPr>
                    <a:spLocks/>
                  </p:cNvSpPr>
                  <p:nvPr/>
                </p:nvSpPr>
                <p:spPr bwMode="auto">
                  <a:xfrm>
                    <a:off x="3943672" y="2008770"/>
                    <a:ext cx="19403" cy="16278"/>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Freeform 202"/>
                  <p:cNvSpPr>
                    <a:spLocks/>
                  </p:cNvSpPr>
                  <p:nvPr/>
                </p:nvSpPr>
                <p:spPr bwMode="auto">
                  <a:xfrm>
                    <a:off x="3599606" y="2598499"/>
                    <a:ext cx="50447" cy="4131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Freeform 203"/>
                  <p:cNvSpPr>
                    <a:spLocks/>
                  </p:cNvSpPr>
                  <p:nvPr/>
                </p:nvSpPr>
                <p:spPr bwMode="auto">
                  <a:xfrm>
                    <a:off x="3607366" y="1987485"/>
                    <a:ext cx="109946" cy="85141"/>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Freeform 204"/>
                  <p:cNvSpPr>
                    <a:spLocks/>
                  </p:cNvSpPr>
                  <p:nvPr/>
                </p:nvSpPr>
                <p:spPr bwMode="auto">
                  <a:xfrm>
                    <a:off x="3567269" y="2068869"/>
                    <a:ext cx="29750" cy="21286"/>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Freeform 206"/>
                  <p:cNvSpPr>
                    <a:spLocks/>
                  </p:cNvSpPr>
                  <p:nvPr/>
                </p:nvSpPr>
                <p:spPr bwMode="auto">
                  <a:xfrm>
                    <a:off x="3560801" y="2096415"/>
                    <a:ext cx="21989" cy="15025"/>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Freeform 207"/>
                  <p:cNvSpPr>
                    <a:spLocks/>
                  </p:cNvSpPr>
                  <p:nvPr/>
                </p:nvSpPr>
                <p:spPr bwMode="auto">
                  <a:xfrm>
                    <a:off x="3550453" y="2117701"/>
                    <a:ext cx="14229" cy="30050"/>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208"/>
                  <p:cNvSpPr>
                    <a:spLocks/>
                  </p:cNvSpPr>
                  <p:nvPr/>
                </p:nvSpPr>
                <p:spPr bwMode="auto">
                  <a:xfrm>
                    <a:off x="3616421" y="2093911"/>
                    <a:ext cx="65968" cy="101418"/>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209"/>
                  <p:cNvSpPr>
                    <a:spLocks/>
                  </p:cNvSpPr>
                  <p:nvPr/>
                </p:nvSpPr>
                <p:spPr bwMode="auto">
                  <a:xfrm>
                    <a:off x="3582790" y="2235396"/>
                    <a:ext cx="56913" cy="60100"/>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Freeform 210"/>
                  <p:cNvSpPr>
                    <a:spLocks/>
                  </p:cNvSpPr>
                  <p:nvPr/>
                </p:nvSpPr>
                <p:spPr bwMode="auto">
                  <a:xfrm>
                    <a:off x="3534931" y="2338066"/>
                    <a:ext cx="41391" cy="4131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Freeform 211"/>
                  <p:cNvSpPr>
                    <a:spLocks/>
                  </p:cNvSpPr>
                  <p:nvPr/>
                </p:nvSpPr>
                <p:spPr bwMode="auto">
                  <a:xfrm>
                    <a:off x="3585378" y="2325546"/>
                    <a:ext cx="31044" cy="36310"/>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Freeform 212"/>
                  <p:cNvSpPr>
                    <a:spLocks/>
                  </p:cNvSpPr>
                  <p:nvPr/>
                </p:nvSpPr>
                <p:spPr bwMode="auto">
                  <a:xfrm>
                    <a:off x="3577617" y="2340571"/>
                    <a:ext cx="62087" cy="92654"/>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Freeform 213"/>
                  <p:cNvSpPr>
                    <a:spLocks/>
                  </p:cNvSpPr>
                  <p:nvPr/>
                </p:nvSpPr>
                <p:spPr bwMode="auto">
                  <a:xfrm>
                    <a:off x="3628062" y="2395662"/>
                    <a:ext cx="11642" cy="3255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Freeform 214"/>
                  <p:cNvSpPr>
                    <a:spLocks/>
                  </p:cNvSpPr>
                  <p:nvPr/>
                </p:nvSpPr>
                <p:spPr bwMode="auto">
                  <a:xfrm>
                    <a:off x="3647465" y="2338066"/>
                    <a:ext cx="32338" cy="37562"/>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5" name="Freeform 217"/>
                <p:cNvSpPr>
                  <a:spLocks/>
                </p:cNvSpPr>
                <p:nvPr/>
              </p:nvSpPr>
              <p:spPr bwMode="auto">
                <a:xfrm>
                  <a:off x="3387591" y="3796440"/>
                  <a:ext cx="16770" cy="18940"/>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6" name="Freeform 224"/>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225"/>
                <p:cNvSpPr>
                  <a:spLocks/>
                </p:cNvSpPr>
                <p:nvPr/>
              </p:nvSpPr>
              <p:spPr bwMode="auto">
                <a:xfrm>
                  <a:off x="2782463" y="2777791"/>
                  <a:ext cx="515688" cy="510002"/>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8" name="Freeform 229"/>
                <p:cNvSpPr>
                  <a:spLocks/>
                </p:cNvSpPr>
                <p:nvPr/>
              </p:nvSpPr>
              <p:spPr bwMode="auto">
                <a:xfrm>
                  <a:off x="3361038" y="4351085"/>
                  <a:ext cx="16770" cy="40583"/>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9" name="Freeform 230"/>
                <p:cNvSpPr>
                  <a:spLocks/>
                </p:cNvSpPr>
                <p:nvPr/>
              </p:nvSpPr>
              <p:spPr bwMode="auto">
                <a:xfrm>
                  <a:off x="3356846" y="4317266"/>
                  <a:ext cx="30746" cy="17588"/>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nvGrpSpPr>
                <p:cNvPr id="170" name="Group 169"/>
                <p:cNvGrpSpPr/>
                <p:nvPr/>
              </p:nvGrpSpPr>
              <p:grpSpPr>
                <a:xfrm>
                  <a:off x="2276558" y="1065159"/>
                  <a:ext cx="3730000" cy="4895744"/>
                  <a:chOff x="2529894" y="793003"/>
                  <a:chExt cx="3452310" cy="4531267"/>
                </a:xfrm>
              </p:grpSpPr>
              <p:sp>
                <p:nvSpPr>
                  <p:cNvPr id="180" name="Freeform 179"/>
                  <p:cNvSpPr>
                    <a:spLocks/>
                  </p:cNvSpPr>
                  <p:nvPr/>
                </p:nvSpPr>
                <p:spPr bwMode="auto">
                  <a:xfrm>
                    <a:off x="4740267" y="2398135"/>
                    <a:ext cx="278099" cy="430715"/>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Freeform 180"/>
                  <p:cNvSpPr>
                    <a:spLocks/>
                  </p:cNvSpPr>
                  <p:nvPr/>
                </p:nvSpPr>
                <p:spPr bwMode="auto">
                  <a:xfrm>
                    <a:off x="5054775" y="793003"/>
                    <a:ext cx="927429" cy="197828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Freeform 71"/>
                  <p:cNvSpPr>
                    <a:spLocks noEditPoints="1"/>
                  </p:cNvSpPr>
                  <p:nvPr/>
                </p:nvSpPr>
                <p:spPr bwMode="auto">
                  <a:xfrm>
                    <a:off x="4409326" y="2777545"/>
                    <a:ext cx="873102" cy="1128122"/>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Freeform 154"/>
                  <p:cNvSpPr>
                    <a:spLocks/>
                  </p:cNvSpPr>
                  <p:nvPr/>
                </p:nvSpPr>
                <p:spPr bwMode="auto">
                  <a:xfrm>
                    <a:off x="4278685" y="3802997"/>
                    <a:ext cx="483763" cy="286726"/>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Freeform 156"/>
                  <p:cNvSpPr>
                    <a:spLocks/>
                  </p:cNvSpPr>
                  <p:nvPr/>
                </p:nvSpPr>
                <p:spPr bwMode="auto">
                  <a:xfrm>
                    <a:off x="4184260" y="2974122"/>
                    <a:ext cx="407448" cy="360598"/>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Freeform 189"/>
                  <p:cNvSpPr>
                    <a:spLocks/>
                  </p:cNvSpPr>
                  <p:nvPr/>
                </p:nvSpPr>
                <p:spPr bwMode="auto">
                  <a:xfrm>
                    <a:off x="4338186" y="3944481"/>
                    <a:ext cx="1236571" cy="1379789"/>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Freeform 226"/>
                  <p:cNvSpPr>
                    <a:spLocks noEditPoints="1"/>
                  </p:cNvSpPr>
                  <p:nvPr/>
                </p:nvSpPr>
                <p:spPr bwMode="auto">
                  <a:xfrm>
                    <a:off x="3268474" y="3228294"/>
                    <a:ext cx="1324527" cy="1522526"/>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Freeform 234"/>
                  <p:cNvSpPr>
                    <a:spLocks noEditPoints="1"/>
                  </p:cNvSpPr>
                  <p:nvPr/>
                </p:nvSpPr>
                <p:spPr bwMode="auto">
                  <a:xfrm>
                    <a:off x="2529894" y="3938221"/>
                    <a:ext cx="1439648" cy="1190725"/>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1" name="Freeform 235"/>
                <p:cNvSpPr>
                  <a:spLocks/>
                </p:cNvSpPr>
                <p:nvPr/>
              </p:nvSpPr>
              <p:spPr bwMode="auto">
                <a:xfrm>
                  <a:off x="3429517" y="5569948"/>
                  <a:ext cx="23757" cy="18940"/>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2" name="Freeform 236"/>
                <p:cNvSpPr>
                  <a:spLocks/>
                </p:cNvSpPr>
                <p:nvPr/>
              </p:nvSpPr>
              <p:spPr bwMode="auto">
                <a:xfrm>
                  <a:off x="3404362" y="5495544"/>
                  <a:ext cx="64286" cy="51406"/>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3" name="Freeform 237"/>
                <p:cNvSpPr>
                  <a:spLocks/>
                </p:cNvSpPr>
                <p:nvPr/>
              </p:nvSpPr>
              <p:spPr bwMode="auto">
                <a:xfrm>
                  <a:off x="3567873" y="5426553"/>
                  <a:ext cx="139753" cy="93343"/>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Freeform 238"/>
                <p:cNvSpPr>
                  <a:spLocks/>
                </p:cNvSpPr>
                <p:nvPr/>
              </p:nvSpPr>
              <p:spPr bwMode="auto">
                <a:xfrm>
                  <a:off x="3757936" y="5418435"/>
                  <a:ext cx="74069" cy="56818"/>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Freeform 240"/>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6" name="Freeform 241"/>
                <p:cNvSpPr>
                  <a:spLocks/>
                </p:cNvSpPr>
                <p:nvPr/>
              </p:nvSpPr>
              <p:spPr bwMode="auto">
                <a:xfrm>
                  <a:off x="2071121" y="4691989"/>
                  <a:ext cx="540844" cy="777855"/>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7" name="Freeform 242"/>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8" name="Freeform 243"/>
                <p:cNvSpPr>
                  <a:spLocks/>
                </p:cNvSpPr>
                <p:nvPr/>
              </p:nvSpPr>
              <p:spPr bwMode="auto">
                <a:xfrm>
                  <a:off x="3544114" y="4953075"/>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79" name="Freeform 178"/>
                <p:cNvSpPr>
                  <a:spLocks noChangeAspect="1"/>
                </p:cNvSpPr>
                <p:nvPr/>
              </p:nvSpPr>
              <p:spPr>
                <a:xfrm>
                  <a:off x="2907412" y="1338693"/>
                  <a:ext cx="660461" cy="469594"/>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p:cNvGrpSpPr/>
              <p:nvPr/>
            </p:nvGrpSpPr>
            <p:grpSpPr>
              <a:xfrm>
                <a:off x="1215577" y="2482746"/>
                <a:ext cx="3462088" cy="3828313"/>
                <a:chOff x="1215577" y="2482746"/>
                <a:chExt cx="3462088" cy="3828313"/>
              </a:xfrm>
            </p:grpSpPr>
            <p:sp>
              <p:nvSpPr>
                <p:cNvPr id="15" name="Freeform 89"/>
                <p:cNvSpPr>
                  <a:spLocks/>
                </p:cNvSpPr>
                <p:nvPr/>
              </p:nvSpPr>
              <p:spPr bwMode="auto">
                <a:xfrm>
                  <a:off x="4332860" y="6274533"/>
                  <a:ext cx="27951" cy="36526"/>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F5912C"/>
                </a:solidFill>
                <a:ln w="3175">
                  <a:noFill/>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1028153"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
              <p:nvSpPr>
                <p:cNvPr id="16" name="Connector 15"/>
                <p:cNvSpPr/>
                <p:nvPr/>
              </p:nvSpPr>
              <p:spPr>
                <a:xfrm>
                  <a:off x="4168102" y="381187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Connector 16"/>
                <p:cNvSpPr/>
                <p:nvPr/>
              </p:nvSpPr>
              <p:spPr>
                <a:xfrm>
                  <a:off x="4218581" y="39326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onnector 17"/>
                <p:cNvSpPr/>
                <p:nvPr/>
              </p:nvSpPr>
              <p:spPr>
                <a:xfrm>
                  <a:off x="3987370" y="416120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Connector 18"/>
                <p:cNvSpPr/>
                <p:nvPr/>
              </p:nvSpPr>
              <p:spPr>
                <a:xfrm>
                  <a:off x="3702046" y="397669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Connector 19"/>
                <p:cNvSpPr/>
                <p:nvPr/>
              </p:nvSpPr>
              <p:spPr>
                <a:xfrm>
                  <a:off x="4586059" y="281563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Connector 20"/>
                <p:cNvSpPr/>
                <p:nvPr/>
              </p:nvSpPr>
              <p:spPr>
                <a:xfrm>
                  <a:off x="4427785" y="264998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onnector 21"/>
                <p:cNvSpPr/>
                <p:nvPr/>
              </p:nvSpPr>
              <p:spPr>
                <a:xfrm>
                  <a:off x="4175227" y="453610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Connector 22"/>
                <p:cNvSpPr/>
                <p:nvPr/>
              </p:nvSpPr>
              <p:spPr>
                <a:xfrm>
                  <a:off x="3941217" y="461658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Connector 23"/>
                <p:cNvSpPr/>
                <p:nvPr/>
              </p:nvSpPr>
              <p:spPr>
                <a:xfrm>
                  <a:off x="3883401" y="459965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onnector 24"/>
                <p:cNvSpPr/>
                <p:nvPr/>
              </p:nvSpPr>
              <p:spPr>
                <a:xfrm>
                  <a:off x="3430957" y="413056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Connector 25"/>
                <p:cNvSpPr/>
                <p:nvPr/>
              </p:nvSpPr>
              <p:spPr>
                <a:xfrm>
                  <a:off x="3041249" y="4432642"/>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Connector 26"/>
                <p:cNvSpPr/>
                <p:nvPr/>
              </p:nvSpPr>
              <p:spPr>
                <a:xfrm>
                  <a:off x="2605209" y="393879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Connector 27"/>
                <p:cNvSpPr/>
                <p:nvPr/>
              </p:nvSpPr>
              <p:spPr>
                <a:xfrm>
                  <a:off x="3074180" y="358789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Connector 28"/>
                <p:cNvSpPr/>
                <p:nvPr/>
              </p:nvSpPr>
              <p:spPr>
                <a:xfrm>
                  <a:off x="3780835" y="257012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Connector 29"/>
                <p:cNvSpPr/>
                <p:nvPr/>
              </p:nvSpPr>
              <p:spPr>
                <a:xfrm>
                  <a:off x="3389139" y="3207677"/>
                  <a:ext cx="93935" cy="93606"/>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Connector 30"/>
                <p:cNvSpPr/>
                <p:nvPr/>
              </p:nvSpPr>
              <p:spPr>
                <a:xfrm>
                  <a:off x="3250786" y="326372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Connector 31"/>
                <p:cNvSpPr/>
                <p:nvPr/>
              </p:nvSpPr>
              <p:spPr>
                <a:xfrm>
                  <a:off x="3096193" y="312086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onnector 32"/>
                <p:cNvSpPr/>
                <p:nvPr/>
              </p:nvSpPr>
              <p:spPr>
                <a:xfrm>
                  <a:off x="3287357" y="261518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Connector 33"/>
                <p:cNvSpPr/>
                <p:nvPr/>
              </p:nvSpPr>
              <p:spPr>
                <a:xfrm>
                  <a:off x="3239165" y="248274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Connector 34"/>
                <p:cNvSpPr/>
                <p:nvPr/>
              </p:nvSpPr>
              <p:spPr>
                <a:xfrm>
                  <a:off x="2190613" y="417580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Connector 35"/>
                <p:cNvSpPr/>
                <p:nvPr/>
              </p:nvSpPr>
              <p:spPr>
                <a:xfrm>
                  <a:off x="2134831" y="413900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Connector 36"/>
                <p:cNvSpPr/>
                <p:nvPr/>
              </p:nvSpPr>
              <p:spPr>
                <a:xfrm>
                  <a:off x="1215577" y="490833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Connector 37"/>
                <p:cNvSpPr/>
                <p:nvPr/>
              </p:nvSpPr>
              <p:spPr>
                <a:xfrm>
                  <a:off x="1868911" y="3558134"/>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Connector 38"/>
                <p:cNvSpPr/>
                <p:nvPr/>
              </p:nvSpPr>
              <p:spPr>
                <a:xfrm>
                  <a:off x="1786187" y="3582123"/>
                  <a:ext cx="94938" cy="86766"/>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Connector 39"/>
                <p:cNvSpPr/>
                <p:nvPr/>
              </p:nvSpPr>
              <p:spPr>
                <a:xfrm>
                  <a:off x="1864162" y="3295673"/>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Connector 40"/>
                <p:cNvSpPr/>
                <p:nvPr/>
              </p:nvSpPr>
              <p:spPr>
                <a:xfrm>
                  <a:off x="1768797" y="333333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Connector 41"/>
                <p:cNvSpPr/>
                <p:nvPr/>
              </p:nvSpPr>
              <p:spPr>
                <a:xfrm>
                  <a:off x="3274010" y="484907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Connector 42"/>
                <p:cNvSpPr/>
                <p:nvPr/>
              </p:nvSpPr>
              <p:spPr>
                <a:xfrm>
                  <a:off x="3097166" y="5428966"/>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Connector 43"/>
                <p:cNvSpPr/>
                <p:nvPr/>
              </p:nvSpPr>
              <p:spPr>
                <a:xfrm>
                  <a:off x="3353049" y="6198499"/>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Connector 44"/>
                <p:cNvSpPr/>
                <p:nvPr/>
              </p:nvSpPr>
              <p:spPr>
                <a:xfrm>
                  <a:off x="3052894" y="4902821"/>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Connector 45"/>
                <p:cNvSpPr/>
                <p:nvPr/>
              </p:nvSpPr>
              <p:spPr>
                <a:xfrm>
                  <a:off x="2732806" y="4837765"/>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Connector 46"/>
                <p:cNvSpPr/>
                <p:nvPr/>
              </p:nvSpPr>
              <p:spPr>
                <a:xfrm>
                  <a:off x="2646510" y="4531398"/>
                  <a:ext cx="91606" cy="89773"/>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0" name="Connector 9"/>
            <p:cNvSpPr/>
            <p:nvPr/>
          </p:nvSpPr>
          <p:spPr>
            <a:xfrm>
              <a:off x="4761063" y="2479622"/>
              <a:ext cx="9659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2815" tIns="51410" rIns="102815" bIns="51410"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nector 10"/>
            <p:cNvSpPr/>
            <p:nvPr/>
          </p:nvSpPr>
          <p:spPr>
            <a:xfrm>
              <a:off x="4583109" y="4793708"/>
              <a:ext cx="9659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2815" tIns="51410" rIns="102815" bIns="51410"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819385" y="5742549"/>
              <a:ext cx="207638" cy="380823"/>
            </a:xfrm>
            <a:prstGeom prst="rect">
              <a:avLst/>
            </a:prstGeom>
            <a:noFill/>
          </p:spPr>
          <p:txBody>
            <a:bodyPr wrap="none" lIns="102815" tIns="51410" rIns="102815" bIns="51410" rtlCol="0">
              <a:spAutoFit/>
            </a:bodyPr>
            <a:lstStyle/>
            <a:p>
              <a:pPr marL="0" marR="0" lvl="0" indent="0" algn="l"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2" name="Connector 201"/>
          <p:cNvSpPr/>
          <p:nvPr/>
        </p:nvSpPr>
        <p:spPr>
          <a:xfrm>
            <a:off x="4822991" y="3402136"/>
            <a:ext cx="96592" cy="96805"/>
          </a:xfrm>
          <a:prstGeom prst="flowChartConnector">
            <a:avLst/>
          </a:prstGeom>
          <a:solidFill>
            <a:srgbClr val="F591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2807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3" name="Picture 202" descr="IMG_4566.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173960" y="3761555"/>
            <a:ext cx="3643521" cy="2732641"/>
          </a:xfrm>
          <a:prstGeom prst="rect">
            <a:avLst/>
          </a:prstGeom>
          <a:ln>
            <a:noFill/>
          </a:ln>
          <a:effectLst>
            <a:outerShdw blurRad="292100" dist="139700" dir="2700000" algn="tl" rotWithShape="0">
              <a:srgbClr val="333333">
                <a:alpha val="65000"/>
              </a:srgbClr>
            </a:outerShdw>
          </a:effectLst>
        </p:spPr>
      </p:pic>
      <p:pic>
        <p:nvPicPr>
          <p:cNvPr id="204" name="Picture 203"/>
          <p:cNvPicPr/>
          <p:nvPr/>
        </p:nvPicPr>
        <p:blipFill>
          <a:blip r:embed="rId3" cstate="screen">
            <a:extLst>
              <a:ext uri="{28A0092B-C50C-407E-A947-70E740481C1C}">
                <a14:useLocalDpi xmlns:a14="http://schemas.microsoft.com/office/drawing/2010/main"/>
              </a:ext>
            </a:extLst>
          </a:blip>
          <a:stretch>
            <a:fillRect/>
          </a:stretch>
        </p:blipFill>
        <p:spPr bwMode="auto">
          <a:xfrm>
            <a:off x="231058" y="1271540"/>
            <a:ext cx="3099209" cy="26025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205" name="Picture 2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0861" y="2703917"/>
            <a:ext cx="3900853" cy="2603783"/>
          </a:xfrm>
          <a:prstGeom prst="rect">
            <a:avLst/>
          </a:prstGeom>
        </p:spPr>
      </p:pic>
    </p:spTree>
    <p:extLst>
      <p:ext uri="{BB962C8B-B14F-4D97-AF65-F5344CB8AC3E}">
        <p14:creationId xmlns:p14="http://schemas.microsoft.com/office/powerpoint/2010/main" val="331758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6" b="-1"/>
          <a:stretch/>
        </p:blipFill>
        <p:spPr>
          <a:xfrm>
            <a:off x="0" y="1417638"/>
            <a:ext cx="9144000" cy="5440362"/>
          </a:xfrm>
          <a:prstGeom prst="rect">
            <a:avLst/>
          </a:prstGeom>
        </p:spPr>
      </p:pic>
      <p:sp>
        <p:nvSpPr>
          <p:cNvPr id="2" name="Title 1"/>
          <p:cNvSpPr>
            <a:spLocks noGrp="1"/>
          </p:cNvSpPr>
          <p:nvPr>
            <p:ph type="title"/>
          </p:nvPr>
        </p:nvSpPr>
        <p:spPr/>
        <p:txBody>
          <a:bodyPr/>
          <a:lstStyle/>
          <a:p>
            <a:r>
              <a:rPr lang="en-US" dirty="0" err="1"/>
              <a:t>Organisation</a:t>
            </a:r>
            <a:r>
              <a:rPr lang="en-US" dirty="0"/>
              <a:t> and People</a:t>
            </a:r>
            <a:r>
              <a:rPr lang="en-GB" dirty="0"/>
              <a:t>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dirty="0"/>
          </a:p>
        </p:txBody>
      </p:sp>
      <p:grpSp>
        <p:nvGrpSpPr>
          <p:cNvPr id="6" name="Group 5"/>
          <p:cNvGrpSpPr/>
          <p:nvPr/>
        </p:nvGrpSpPr>
        <p:grpSpPr>
          <a:xfrm>
            <a:off x="39567" y="2549240"/>
            <a:ext cx="3335256" cy="3071379"/>
            <a:chOff x="3735915" y="4618018"/>
            <a:chExt cx="3613194" cy="3327327"/>
          </a:xfrm>
        </p:grpSpPr>
        <p:grpSp>
          <p:nvGrpSpPr>
            <p:cNvPr id="7" name="Group 6"/>
            <p:cNvGrpSpPr/>
            <p:nvPr/>
          </p:nvGrpSpPr>
          <p:grpSpPr>
            <a:xfrm>
              <a:off x="3735915" y="4618018"/>
              <a:ext cx="3613194" cy="3327327"/>
              <a:chOff x="4499992" y="2281436"/>
              <a:chExt cx="2016224" cy="1872208"/>
            </a:xfrm>
          </p:grpSpPr>
          <p:sp>
            <p:nvSpPr>
              <p:cNvPr id="9" name="Oval 8"/>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61627"/>
                <a:endParaRPr lang="en-US" sz="3323" b="1" dirty="0">
                  <a:solidFill>
                    <a:srgbClr val="149ED6"/>
                  </a:solidFill>
                  <a:cs typeface="Helvetica"/>
                </a:endParaRPr>
              </a:p>
            </p:txBody>
          </p:sp>
          <p:sp>
            <p:nvSpPr>
              <p:cNvPr id="10" name="TextBox 9"/>
              <p:cNvSpPr txBox="1"/>
              <p:nvPr/>
            </p:nvSpPr>
            <p:spPr>
              <a:xfrm>
                <a:off x="4499992" y="2522015"/>
                <a:ext cx="2016224" cy="567247"/>
              </a:xfrm>
              <a:prstGeom prst="rect">
                <a:avLst/>
              </a:prstGeom>
              <a:noFill/>
            </p:spPr>
            <p:txBody>
              <a:bodyPr wrap="square" rtlCol="0">
                <a:spAutoFit/>
              </a:bodyPr>
              <a:lstStyle/>
              <a:p>
                <a:pPr algn="ctr" defTabSz="1061627"/>
                <a:r>
                  <a:rPr lang="en-US" sz="3785" b="1" dirty="0">
                    <a:solidFill>
                      <a:srgbClr val="FFFFFF"/>
                    </a:solidFill>
                    <a:cs typeface="Helvetica"/>
                  </a:rPr>
                  <a:t>447</a:t>
                </a:r>
              </a:p>
              <a:p>
                <a:pPr algn="ctr" defTabSz="1061627"/>
                <a:r>
                  <a:rPr lang="en-US" sz="1662" dirty="0">
                    <a:solidFill>
                      <a:srgbClr val="FFFFFF"/>
                    </a:solidFill>
                    <a:cs typeface="Helvetica"/>
                  </a:rPr>
                  <a:t>Employees</a:t>
                </a:r>
              </a:p>
            </p:txBody>
          </p:sp>
        </p:grpSp>
        <p:pic>
          <p:nvPicPr>
            <p:cNvPr id="8" name="Picture 7" desc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52449" y="6203193"/>
              <a:ext cx="2580125" cy="8330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Group 10"/>
          <p:cNvGrpSpPr/>
          <p:nvPr/>
        </p:nvGrpSpPr>
        <p:grpSpPr>
          <a:xfrm>
            <a:off x="3017138" y="2549239"/>
            <a:ext cx="3335256" cy="3071379"/>
            <a:chOff x="-949710" y="3908461"/>
            <a:chExt cx="3613194" cy="3327327"/>
          </a:xfrm>
        </p:grpSpPr>
        <p:grpSp>
          <p:nvGrpSpPr>
            <p:cNvPr id="12" name="Group 11"/>
            <p:cNvGrpSpPr/>
            <p:nvPr/>
          </p:nvGrpSpPr>
          <p:grpSpPr>
            <a:xfrm>
              <a:off x="-949710" y="3908461"/>
              <a:ext cx="3613194" cy="3327327"/>
              <a:chOff x="4499992" y="2281436"/>
              <a:chExt cx="2016224" cy="1872208"/>
            </a:xfrm>
          </p:grpSpPr>
          <p:sp>
            <p:nvSpPr>
              <p:cNvPr id="14" name="Oval 13"/>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61627"/>
                <a:endParaRPr lang="en-US" sz="3323" b="1" dirty="0">
                  <a:solidFill>
                    <a:srgbClr val="149ED6"/>
                  </a:solidFill>
                  <a:cs typeface="Helvetica"/>
                </a:endParaRPr>
              </a:p>
            </p:txBody>
          </p:sp>
          <p:sp>
            <p:nvSpPr>
              <p:cNvPr id="15" name="TextBox 14"/>
              <p:cNvSpPr txBox="1"/>
              <p:nvPr/>
            </p:nvSpPr>
            <p:spPr>
              <a:xfrm>
                <a:off x="4499992" y="2522015"/>
                <a:ext cx="2016224" cy="567247"/>
              </a:xfrm>
              <a:prstGeom prst="rect">
                <a:avLst/>
              </a:prstGeom>
              <a:noFill/>
            </p:spPr>
            <p:txBody>
              <a:bodyPr wrap="square" rtlCol="0">
                <a:spAutoFit/>
              </a:bodyPr>
              <a:lstStyle/>
              <a:p>
                <a:pPr algn="ctr" defTabSz="1061627"/>
                <a:r>
                  <a:rPr lang="en-US" sz="3785" b="1" dirty="0">
                    <a:solidFill>
                      <a:srgbClr val="FFFFFF"/>
                    </a:solidFill>
                    <a:cs typeface="Helvetica"/>
                  </a:rPr>
                  <a:t>50</a:t>
                </a:r>
              </a:p>
              <a:p>
                <a:pPr algn="ctr" defTabSz="1061627"/>
                <a:r>
                  <a:rPr lang="en-US" sz="1662" dirty="0">
                    <a:solidFill>
                      <a:srgbClr val="FFFFFF"/>
                    </a:solidFill>
                    <a:cs typeface="Helvetica"/>
                  </a:rPr>
                  <a:t>Nationalities</a:t>
                </a:r>
              </a:p>
            </p:txBody>
          </p:sp>
        </p:grpSp>
        <p:pic>
          <p:nvPicPr>
            <p:cNvPr id="13" name="Picture 2" desc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9552" y="5444715"/>
              <a:ext cx="2279838" cy="114162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5"/>
          <p:cNvGrpSpPr/>
          <p:nvPr/>
        </p:nvGrpSpPr>
        <p:grpSpPr>
          <a:xfrm>
            <a:off x="5761364" y="2549240"/>
            <a:ext cx="3335256" cy="3071379"/>
            <a:chOff x="314325" y="2244798"/>
            <a:chExt cx="3613194" cy="3327327"/>
          </a:xfrm>
        </p:grpSpPr>
        <p:grpSp>
          <p:nvGrpSpPr>
            <p:cNvPr id="17" name="Group 16"/>
            <p:cNvGrpSpPr/>
            <p:nvPr/>
          </p:nvGrpSpPr>
          <p:grpSpPr>
            <a:xfrm>
              <a:off x="314325" y="2244798"/>
              <a:ext cx="3613194" cy="3327327"/>
              <a:chOff x="4499992" y="2281436"/>
              <a:chExt cx="2016224" cy="1872208"/>
            </a:xfrm>
          </p:grpSpPr>
          <p:sp>
            <p:nvSpPr>
              <p:cNvPr id="19" name="Oval 18"/>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61627"/>
                <a:endParaRPr lang="en-US" sz="3323" b="1" dirty="0">
                  <a:solidFill>
                    <a:srgbClr val="149ED6"/>
                  </a:solidFill>
                  <a:cs typeface="Helvetica"/>
                </a:endParaRPr>
              </a:p>
            </p:txBody>
          </p:sp>
          <p:sp>
            <p:nvSpPr>
              <p:cNvPr id="20" name="TextBox 19"/>
              <p:cNvSpPr txBox="1"/>
              <p:nvPr/>
            </p:nvSpPr>
            <p:spPr>
              <a:xfrm>
                <a:off x="4499992" y="2522015"/>
                <a:ext cx="2016224" cy="567247"/>
              </a:xfrm>
              <a:prstGeom prst="rect">
                <a:avLst/>
              </a:prstGeom>
              <a:noFill/>
            </p:spPr>
            <p:txBody>
              <a:bodyPr wrap="square" rtlCol="0">
                <a:spAutoFit/>
              </a:bodyPr>
              <a:lstStyle/>
              <a:p>
                <a:pPr algn="ctr" defTabSz="1061627"/>
                <a:r>
                  <a:rPr lang="en-US" sz="3785" b="1" dirty="0">
                    <a:solidFill>
                      <a:srgbClr val="FFFFFF"/>
                    </a:solidFill>
                    <a:cs typeface="Helvetica"/>
                  </a:rPr>
                  <a:t>~ 100</a:t>
                </a:r>
              </a:p>
              <a:p>
                <a:pPr algn="ctr" defTabSz="1061627"/>
                <a:r>
                  <a:rPr lang="en-US" sz="1662" dirty="0">
                    <a:solidFill>
                      <a:srgbClr val="FFFFFF"/>
                    </a:solidFill>
                    <a:cs typeface="Helvetica"/>
                  </a:rPr>
                  <a:t>Collaborating Institutions</a:t>
                </a:r>
              </a:p>
            </p:txBody>
          </p:sp>
        </p:grpSp>
        <p:pic>
          <p:nvPicPr>
            <p:cNvPr id="18" name="Picture 6" descr="mage result for PSI villige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43001" y="3725099"/>
              <a:ext cx="2033896" cy="135593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0626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0"/>
            <a:ext cx="9144000" cy="6858007"/>
          </a:xfrm>
          <a:prstGeom prst="rect">
            <a:avLst/>
          </a:prstGeom>
        </p:spPr>
      </p:pic>
      <p:sp>
        <p:nvSpPr>
          <p:cNvPr id="2" name="Title 1"/>
          <p:cNvSpPr>
            <a:spLocks noGrp="1"/>
          </p:cNvSpPr>
          <p:nvPr>
            <p:ph type="title"/>
          </p:nvPr>
        </p:nvSpPr>
        <p:spPr/>
        <p:txBody>
          <a:bodyPr/>
          <a:lstStyle/>
          <a:p>
            <a:r>
              <a:rPr lang="en-US" dirty="0">
                <a:solidFill>
                  <a:prstClr val="white"/>
                </a:solidFill>
                <a:cs typeface="Calibri"/>
              </a:rPr>
              <a:t>Civil Construction Groundbreaking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Bildobjekt 5"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
        <p:nvSpPr>
          <p:cNvPr id="7" name="Rectangle 6"/>
          <p:cNvSpPr/>
          <p:nvPr/>
        </p:nvSpPr>
        <p:spPr>
          <a:xfrm>
            <a:off x="5721058" y="5717670"/>
            <a:ext cx="3422942" cy="657763"/>
          </a:xfrm>
          <a:prstGeom prst="rect">
            <a:avLst/>
          </a:prstGeom>
        </p:spPr>
        <p:txBody>
          <a:bodyPr wrap="none" lIns="102756" tIns="51381" rIns="102756" bIns="51381">
            <a:spAutoFit/>
          </a:bodyPr>
          <a:lstStyle/>
          <a:p>
            <a:pPr marL="0" marR="0" lvl="0" indent="0" algn="l" defTabSz="102749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Calibri"/>
              </a:rPr>
              <a:t>September  2014 </a:t>
            </a:r>
            <a:endParaRPr kumimoji="0" lang="en-US" sz="36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06774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74BF4-9D3D-0E4D-8C5F-9F09C99F34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8806"/>
            <a:ext cx="11044101" cy="6876806"/>
          </a:xfrm>
          <a:prstGeom prst="rect">
            <a:avLst/>
          </a:prstGeom>
        </p:spPr>
      </p:pic>
    </p:spTree>
    <p:extLst>
      <p:ext uri="{BB962C8B-B14F-4D97-AF65-F5344CB8AC3E}">
        <p14:creationId xmlns:p14="http://schemas.microsoft.com/office/powerpoint/2010/main" val="318729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7139136" cy="1308589"/>
          </a:xfrm>
        </p:spPr>
        <p:txBody>
          <a:bodyPr>
            <a:normAutofit/>
          </a:bodyPr>
          <a:lstStyle/>
          <a:p>
            <a:pPr lvl="0"/>
            <a:r>
              <a:rPr lang="en-US" sz="3323" dirty="0"/>
              <a:t>ESS is close to 50% complete</a:t>
            </a:r>
          </a:p>
        </p:txBody>
      </p:sp>
      <p:sp>
        <p:nvSpPr>
          <p:cNvPr id="3" name="Content Placeholder 2"/>
          <p:cNvSpPr>
            <a:spLocks noGrp="1"/>
          </p:cNvSpPr>
          <p:nvPr>
            <p:ph idx="1"/>
          </p:nvPr>
        </p:nvSpPr>
        <p:spPr>
          <a:xfrm>
            <a:off x="457200" y="1484784"/>
            <a:ext cx="8229600" cy="4680520"/>
          </a:xfrm>
        </p:spPr>
        <p:txBody>
          <a:bodyPr>
            <a:normAutofit/>
          </a:bodyPr>
          <a:lstStyle/>
          <a:p>
            <a:pPr lvl="0"/>
            <a:r>
              <a:rPr lang="en-US" dirty="0"/>
              <a:t>2018 is the peak of construction activity</a:t>
            </a:r>
          </a:p>
          <a:p>
            <a:pPr lvl="0"/>
            <a:r>
              <a:rPr lang="en-US" dirty="0"/>
              <a:t>First buildings have been handed over</a:t>
            </a:r>
          </a:p>
          <a:p>
            <a:pPr lvl="0"/>
            <a:r>
              <a:rPr lang="en-US" dirty="0"/>
              <a:t>In-kind deliveries of high tech equipment arriving</a:t>
            </a:r>
          </a:p>
          <a:p>
            <a:pPr lvl="0"/>
            <a:r>
              <a:rPr lang="en-US" dirty="0"/>
              <a:t>All our staff moved out to site in June this year</a:t>
            </a:r>
            <a:endParaRPr lang="en-GB" dirty="0"/>
          </a:p>
        </p:txBody>
      </p:sp>
      <p:sp>
        <p:nvSpPr>
          <p:cNvPr id="6" name="Slide Number Placeholder 5"/>
          <p:cNvSpPr>
            <a:spLocks noGrp="1"/>
          </p:cNvSpPr>
          <p:nvPr>
            <p:ph type="sldNum" sz="quarter" idx="12"/>
          </p:nvPr>
        </p:nvSpPr>
        <p:spPr/>
        <p:txBody>
          <a:bodyPr/>
          <a:lstStyle/>
          <a:p>
            <a:pPr marL="0" marR="0" lvl="0" indent="0" algn="r" defTabSz="42018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2018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Content Placeholder 4">
            <a:extLst>
              <a:ext uri="{FF2B5EF4-FFF2-40B4-BE49-F238E27FC236}">
                <a16:creationId xmlns:a16="http://schemas.microsoft.com/office/drawing/2014/main" id="{813A48D3-D14D-BE47-B66F-0541F409A1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08104" y="3936403"/>
            <a:ext cx="3384376" cy="225674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F529D74-C2C3-254E-B6D2-E2412091D0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6233" y="4337864"/>
            <a:ext cx="2391534" cy="223261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7E1932E-C713-A448-9C8B-AB388FDC01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691007"/>
            <a:ext cx="3360770" cy="2520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403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 &amp; Klystron Gallery</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62792"/>
            <a:ext cx="9144000" cy="5495208"/>
          </a:xfrm>
          <a:prstGeom prst="rect">
            <a:avLst/>
          </a:prstGeom>
        </p:spPr>
      </p:pic>
    </p:spTree>
    <p:extLst>
      <p:ext uri="{BB962C8B-B14F-4D97-AF65-F5344CB8AC3E}">
        <p14:creationId xmlns:p14="http://schemas.microsoft.com/office/powerpoint/2010/main" val="412633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994" y="5967412"/>
            <a:ext cx="7139136" cy="1143000"/>
          </a:xfrm>
        </p:spPr>
        <p:txBody>
          <a:bodyPr/>
          <a:lstStyle/>
          <a:p>
            <a:r>
              <a:rPr lang="sv-SE" dirty="0"/>
              <a:t>Ion source &amp; LEBT installation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88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5372" y="1216223"/>
            <a:ext cx="3409361" cy="1917766"/>
          </a:xfrm>
          <a:prstGeom prst="rect">
            <a:avLst/>
          </a:prstGeom>
          <a:ln w="12700">
            <a:solidFill>
              <a:schemeClr val="bg1"/>
            </a:solidFill>
          </a:ln>
        </p:spPr>
      </p:pic>
      <p:sp>
        <p:nvSpPr>
          <p:cNvPr id="2" name="Title 1"/>
          <p:cNvSpPr>
            <a:spLocks noGrp="1"/>
          </p:cNvSpPr>
          <p:nvPr>
            <p:ph type="title"/>
          </p:nvPr>
        </p:nvSpPr>
        <p:spPr/>
        <p:txBody>
          <a:bodyPr/>
          <a:lstStyle/>
          <a:p>
            <a:r>
              <a:rPr lang="en-GB" dirty="0"/>
              <a:t>CEA – </a:t>
            </a:r>
            <a:r>
              <a:rPr lang="en-US" dirty="0"/>
              <a:t>MB  </a:t>
            </a:r>
            <a:r>
              <a:rPr lang="en-GB" dirty="0"/>
              <a:t>Prototype </a:t>
            </a:r>
            <a:r>
              <a:rPr lang="en-GB" dirty="0" err="1"/>
              <a:t>Cryomodule</a:t>
            </a:r>
            <a:endParaRPr lang="en-GB"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1705C-5BB8-482B-909E-E63E63959BD2}"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931" y="1194779"/>
            <a:ext cx="4374748" cy="2462821"/>
          </a:xfrm>
          <a:prstGeom prst="rect">
            <a:avLst/>
          </a:prstGeom>
          <a:ln w="12700">
            <a:solidFill>
              <a:schemeClr val="bg1"/>
            </a:solidFill>
          </a:ln>
        </p:spPr>
      </p:pic>
      <p:sp>
        <p:nvSpPr>
          <p:cNvPr id="9" name="TextBox 2"/>
          <p:cNvSpPr txBox="1"/>
          <p:nvPr/>
        </p:nvSpPr>
        <p:spPr>
          <a:xfrm>
            <a:off x="3274962" y="1216223"/>
            <a:ext cx="1375717" cy="307777"/>
          </a:xfrm>
          <a:prstGeom prst="rect">
            <a:avLst/>
          </a:prstGeom>
          <a:noFill/>
          <a:ln w="34925">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March 2017</a:t>
            </a:r>
          </a:p>
        </p:txBody>
      </p:sp>
      <p:sp>
        <p:nvSpPr>
          <p:cNvPr id="12" name="TextBox 2"/>
          <p:cNvSpPr txBox="1"/>
          <p:nvPr/>
        </p:nvSpPr>
        <p:spPr>
          <a:xfrm>
            <a:off x="6705600" y="1252073"/>
            <a:ext cx="1375717" cy="338554"/>
          </a:xfrm>
          <a:prstGeom prst="rect">
            <a:avLst/>
          </a:prstGeom>
          <a:noFill/>
          <a:ln w="34925">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black"/>
                </a:solidFill>
                <a:effectLst/>
                <a:uLnTx/>
                <a:uFillTx/>
                <a:latin typeface="Calibri"/>
                <a:ea typeface="+mn-ea"/>
                <a:cs typeface="+mn-cs"/>
              </a:rPr>
              <a:t>May 2017</a:t>
            </a:r>
          </a:p>
        </p:txBody>
      </p:sp>
      <p:pic>
        <p:nvPicPr>
          <p:cNvPr id="13"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1696" y="2584302"/>
            <a:ext cx="2974782" cy="2231087"/>
          </a:xfrm>
          <a:prstGeom prst="rect">
            <a:avLst/>
          </a:prstGeom>
          <a:ln w="12700">
            <a:solidFill>
              <a:schemeClr val="bg1"/>
            </a:solidFill>
          </a:ln>
        </p:spPr>
      </p:pic>
      <p:sp>
        <p:nvSpPr>
          <p:cNvPr id="14" name="TextBox 2"/>
          <p:cNvSpPr txBox="1"/>
          <p:nvPr/>
        </p:nvSpPr>
        <p:spPr>
          <a:xfrm>
            <a:off x="7650761" y="2584302"/>
            <a:ext cx="1375717" cy="338554"/>
          </a:xfrm>
          <a:prstGeom prst="rect">
            <a:avLst/>
          </a:prstGeom>
          <a:noFill/>
          <a:ln w="34925">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solidFill>
                    <a:prstClr val="white"/>
                  </a:solidFill>
                </a:ln>
                <a:solidFill>
                  <a:prstClr val="black"/>
                </a:solidFill>
                <a:effectLst/>
                <a:uLnTx/>
                <a:uFillTx/>
                <a:latin typeface="Calibri"/>
                <a:ea typeface="+mn-ea"/>
                <a:cs typeface="+mn-cs"/>
              </a:rPr>
              <a:t>July 2017</a:t>
            </a:r>
          </a:p>
        </p:txBody>
      </p:sp>
      <p:pic>
        <p:nvPicPr>
          <p:cNvPr id="15" name="Imag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16150" y="4294529"/>
            <a:ext cx="3175450" cy="2411071"/>
          </a:xfrm>
          <a:prstGeom prst="rect">
            <a:avLst/>
          </a:prstGeom>
          <a:ln w="12700">
            <a:solidFill>
              <a:schemeClr val="bg1"/>
            </a:solidFill>
          </a:ln>
        </p:spPr>
      </p:pic>
      <p:sp>
        <p:nvSpPr>
          <p:cNvPr id="10" name="TextBox 9"/>
          <p:cNvSpPr txBox="1"/>
          <p:nvPr/>
        </p:nvSpPr>
        <p:spPr>
          <a:xfrm>
            <a:off x="222482" y="3714499"/>
            <a:ext cx="3358918" cy="2862322"/>
          </a:xfrm>
          <a:prstGeom prst="rect">
            <a:avLst/>
          </a:prstGeom>
          <a:solidFill>
            <a:schemeClr val="bg1"/>
          </a:solid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Assembly in ISO4 CEA CR</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 medium </a:t>
            </a:r>
            <a:r>
              <a:rPr kumimoji="0" lang="el-GR" sz="2000" b="0" i="0" u="none" strike="noStrike" kern="1200" cap="none" spc="0" normalizeH="0" baseline="0" noProof="0" dirty="0">
                <a:ln>
                  <a:noFill/>
                </a:ln>
                <a:solidFill>
                  <a:prstClr val="black"/>
                </a:solidFill>
                <a:effectLst/>
                <a:uLnTx/>
                <a:uFillTx/>
                <a:latin typeface="Calibri"/>
                <a:ea typeface="+mn-ea"/>
                <a:cs typeface="+mn-cs"/>
              </a:rPr>
              <a:t>β</a:t>
            </a:r>
            <a:r>
              <a:rPr kumimoji="0" lang="en-US" sz="2000" b="0" i="0" u="none" strike="noStrike" kern="1200" cap="none" spc="0" normalizeH="0" baseline="0" noProof="0" dirty="0">
                <a:ln>
                  <a:noFill/>
                </a:ln>
                <a:solidFill>
                  <a:prstClr val="black"/>
                </a:solidFill>
                <a:effectLst/>
                <a:uLnTx/>
                <a:uFillTx/>
                <a:latin typeface="Calibri"/>
                <a:ea typeface="+mn-ea"/>
                <a:cs typeface="+mn-cs"/>
              </a:rPr>
              <a:t>  6 cell elliptical SRF cavities (1 LASA/3 CEA)</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Cooldown at CEA test stand in Sept 2017</a:t>
            </a:r>
          </a:p>
          <a:p>
            <a:pPr marL="636588" marR="0" lvl="1"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No RF operation due to accidental rupture of coupler ceramic</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10 couplers at nominal specs</a:t>
            </a:r>
          </a:p>
        </p:txBody>
      </p:sp>
      <p:pic>
        <p:nvPicPr>
          <p:cNvPr id="18" name="Image 6">
            <a:extLst>
              <a:ext uri="{FF2B5EF4-FFF2-40B4-BE49-F238E27FC236}">
                <a16:creationId xmlns:a16="http://schemas.microsoft.com/office/drawing/2014/main" id="{B5E200A6-D30B-D542-8BA9-99ECFE752D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52252" y="4843236"/>
            <a:ext cx="2363898" cy="1862364"/>
          </a:xfrm>
          <a:prstGeom prst="rect">
            <a:avLst/>
          </a:prstGeom>
        </p:spPr>
      </p:pic>
      <p:pic>
        <p:nvPicPr>
          <p:cNvPr id="19" name="Image 9">
            <a:extLst>
              <a:ext uri="{FF2B5EF4-FFF2-40B4-BE49-F238E27FC236}">
                <a16:creationId xmlns:a16="http://schemas.microsoft.com/office/drawing/2014/main" id="{CE0375BD-5C54-9A45-A119-7C6D7098160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97916" y="3477309"/>
            <a:ext cx="1653780" cy="1259565"/>
          </a:xfrm>
          <a:prstGeom prst="rect">
            <a:avLst/>
          </a:prstGeom>
          <a:ln w="12700">
            <a:solidFill>
              <a:schemeClr val="bg1"/>
            </a:solidFill>
          </a:ln>
        </p:spPr>
      </p:pic>
      <p:pic>
        <p:nvPicPr>
          <p:cNvPr id="20" name="Picture 19">
            <a:extLst>
              <a:ext uri="{FF2B5EF4-FFF2-40B4-BE49-F238E27FC236}">
                <a16:creationId xmlns:a16="http://schemas.microsoft.com/office/drawing/2014/main" id="{C7DA1735-80AB-C249-B65D-C356240D8A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98468" y="457294"/>
            <a:ext cx="613389" cy="640080"/>
          </a:xfrm>
          <a:prstGeom prst="rect">
            <a:avLst/>
          </a:prstGeom>
        </p:spPr>
      </p:pic>
    </p:spTree>
    <p:extLst>
      <p:ext uri="{BB962C8B-B14F-4D97-AF65-F5344CB8AC3E}">
        <p14:creationId xmlns:p14="http://schemas.microsoft.com/office/powerpoint/2010/main" val="264113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5186"/>
            <a:ext cx="9144000" cy="6858000"/>
          </a:xfrm>
          <a:prstGeom prst="rect">
            <a:avLst/>
          </a:prstGeom>
        </p:spPr>
      </p:pic>
      <p:sp>
        <p:nvSpPr>
          <p:cNvPr id="2" name="Title 1"/>
          <p:cNvSpPr>
            <a:spLocks noGrp="1"/>
          </p:cNvSpPr>
          <p:nvPr>
            <p:ph type="title"/>
          </p:nvPr>
        </p:nvSpPr>
        <p:spPr>
          <a:xfrm>
            <a:off x="0" y="5670003"/>
            <a:ext cx="7139136" cy="1124744"/>
          </a:xfrm>
        </p:spPr>
        <p:txBody>
          <a:bodyPr/>
          <a:lstStyle/>
          <a:p>
            <a:r>
              <a:rPr lang="en-US" dirty="0"/>
              <a:t>Klystron Gallery</a:t>
            </a:r>
            <a:br>
              <a:rPr lang="en-US" dirty="0"/>
            </a:br>
            <a:r>
              <a:rPr lang="en-US" sz="2400" dirty="0" err="1"/>
              <a:t>Coldbox</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9944" y="4600096"/>
            <a:ext cx="2880000" cy="20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1268035A-7FDF-7847-97C9-C01F7651B4A5}"/>
              </a:ext>
            </a:extLst>
          </p:cNvPr>
          <p:cNvSpPr txBox="1"/>
          <p:nvPr/>
        </p:nvSpPr>
        <p:spPr>
          <a:xfrm>
            <a:off x="73683" y="5229200"/>
            <a:ext cx="5237844" cy="523220"/>
          </a:xfrm>
          <a:prstGeom prst="rect">
            <a:avLst/>
          </a:prstGeom>
          <a:solidFill>
            <a:srgbClr val="FF0000"/>
          </a:solidFill>
        </p:spPr>
        <p:txBody>
          <a:bodyPr wrap="none" rtlCol="0">
            <a:spAutoFit/>
          </a:bodyPr>
          <a:lstStyle/>
          <a:p>
            <a:r>
              <a:rPr lang="sv-SE" sz="2800" dirty="0">
                <a:solidFill>
                  <a:schemeClr val="bg1"/>
                </a:solidFill>
              </a:rPr>
              <a:t>ESS is </a:t>
            </a:r>
            <a:r>
              <a:rPr lang="sv-SE" sz="2800" dirty="0" err="1">
                <a:solidFill>
                  <a:schemeClr val="bg1"/>
                </a:solidFill>
              </a:rPr>
              <a:t>now</a:t>
            </a:r>
            <a:r>
              <a:rPr lang="sv-SE" sz="2800" dirty="0">
                <a:solidFill>
                  <a:schemeClr val="bg1"/>
                </a:solidFill>
              </a:rPr>
              <a:t> </a:t>
            </a:r>
            <a:r>
              <a:rPr lang="sv-SE" sz="2800" dirty="0" err="1">
                <a:solidFill>
                  <a:schemeClr val="bg1"/>
                </a:solidFill>
              </a:rPr>
              <a:t>producing</a:t>
            </a:r>
            <a:r>
              <a:rPr lang="sv-SE" sz="2800" dirty="0">
                <a:solidFill>
                  <a:schemeClr val="bg1"/>
                </a:solidFill>
              </a:rPr>
              <a:t> </a:t>
            </a:r>
            <a:r>
              <a:rPr lang="sv-SE" sz="2800" dirty="0" err="1">
                <a:solidFill>
                  <a:schemeClr val="bg1"/>
                </a:solidFill>
              </a:rPr>
              <a:t>liquid</a:t>
            </a:r>
            <a:r>
              <a:rPr lang="sv-SE" sz="2800" dirty="0">
                <a:solidFill>
                  <a:schemeClr val="bg1"/>
                </a:solidFill>
              </a:rPr>
              <a:t> helium</a:t>
            </a:r>
          </a:p>
        </p:txBody>
      </p:sp>
    </p:spTree>
    <p:extLst>
      <p:ext uri="{BB962C8B-B14F-4D97-AF65-F5344CB8AC3E}">
        <p14:creationId xmlns:p14="http://schemas.microsoft.com/office/powerpoint/2010/main" val="136501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1350000"/>
            <a:ext cx="9144000" cy="5508000"/>
          </a:xfrm>
          <a:prstGeom prst="rect">
            <a:avLst/>
          </a:prstGeom>
        </p:spPr>
      </p:pic>
      <p:sp>
        <p:nvSpPr>
          <p:cNvPr id="2" name="TextBox 1"/>
          <p:cNvSpPr txBox="1"/>
          <p:nvPr/>
        </p:nvSpPr>
        <p:spPr>
          <a:xfrm>
            <a:off x="-36949" y="6563523"/>
            <a:ext cx="2383632" cy="246211"/>
          </a:xfrm>
          <a:prstGeom prst="rect">
            <a:avLst/>
          </a:prstGeom>
          <a:noFill/>
        </p:spPr>
        <p:txBody>
          <a:bodyPr wrap="square" lIns="91429" tIns="45715" rIns="91429" bIns="457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ESS Instrument Layout </a:t>
            </a:r>
            <a:r>
              <a:rPr kumimoji="0" lang="en-US" sz="1000" b="0" i="1" u="none" strike="noStrike" kern="1200" cap="none" spc="0" normalizeH="0" baseline="0" noProof="0">
                <a:ln>
                  <a:noFill/>
                </a:ln>
                <a:solidFill>
                  <a:prstClr val="black"/>
                </a:solidFill>
                <a:effectLst/>
                <a:uLnTx/>
                <a:uFillTx/>
                <a:latin typeface="Calibri"/>
                <a:ea typeface="+mn-ea"/>
                <a:cs typeface="+mn-cs"/>
              </a:rPr>
              <a:t>(December </a:t>
            </a:r>
            <a:r>
              <a:rPr kumimoji="0" lang="en-US" sz="1000" b="0" i="1" u="none" strike="noStrike" kern="1200" cap="none" spc="0" normalizeH="0" baseline="0" noProof="0" dirty="0">
                <a:ln>
                  <a:noFill/>
                </a:ln>
                <a:solidFill>
                  <a:prstClr val="black"/>
                </a:solidFill>
                <a:effectLst/>
                <a:uLnTx/>
                <a:uFillTx/>
                <a:latin typeface="Calibri"/>
                <a:ea typeface="+mn-ea"/>
                <a:cs typeface="+mn-cs"/>
              </a:rPr>
              <a:t>2016)</a:t>
            </a:r>
          </a:p>
        </p:txBody>
      </p:sp>
      <p:sp>
        <p:nvSpPr>
          <p:cNvPr id="94" name="TextBox 93"/>
          <p:cNvSpPr txBox="1"/>
          <p:nvPr/>
        </p:nvSpPr>
        <p:spPr>
          <a:xfrm>
            <a:off x="6252885" y="5671509"/>
            <a:ext cx="2891115" cy="738654"/>
          </a:xfrm>
          <a:prstGeom prst="rect">
            <a:avLst/>
          </a:prstGeom>
          <a:noFill/>
          <a:ln>
            <a:solidFill>
              <a:schemeClr val="accent1"/>
            </a:solidFill>
          </a:ln>
        </p:spPr>
        <p:txBody>
          <a:bodyPr wrap="square" lIns="91429" tIns="45715" rIns="91429" bIns="4571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ESS In-Kind Partners also collaborate on sample environment, data management systems etc. </a:t>
            </a:r>
          </a:p>
        </p:txBody>
      </p:sp>
      <p:sp>
        <p:nvSpPr>
          <p:cNvPr id="23" name="TextBox 22"/>
          <p:cNvSpPr txBox="1"/>
          <p:nvPr/>
        </p:nvSpPr>
        <p:spPr>
          <a:xfrm>
            <a:off x="0" y="1406095"/>
            <a:ext cx="3260327" cy="707886"/>
          </a:xfrm>
          <a:prstGeom prst="rect">
            <a:avLst/>
          </a:prstGeom>
          <a:noFill/>
        </p:spPr>
        <p:txBody>
          <a:bodyPr wrap="square" lIns="72000" rIns="72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ESS Lead Partners for instrument construction</a:t>
            </a:r>
          </a:p>
        </p:txBody>
      </p:sp>
      <p:pic>
        <p:nvPicPr>
          <p:cNvPr id="90" name="Picture 89"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4129" y="4410127"/>
            <a:ext cx="1328400" cy="324000"/>
          </a:xfrm>
          <a:prstGeom prst="rect">
            <a:avLst/>
          </a:prstGeom>
        </p:spPr>
      </p:pic>
      <p:pic>
        <p:nvPicPr>
          <p:cNvPr id="92" name="Picture 91"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567" y="2872318"/>
            <a:ext cx="880691" cy="324000"/>
          </a:xfrm>
          <a:prstGeom prst="rect">
            <a:avLst/>
          </a:prstGeom>
        </p:spPr>
      </p:pic>
      <p:pic>
        <p:nvPicPr>
          <p:cNvPr id="95" name="Picture 94"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8216350" y="2987644"/>
            <a:ext cx="880691" cy="324000"/>
          </a:xfrm>
          <a:prstGeom prst="rect">
            <a:avLst/>
          </a:prstGeom>
        </p:spPr>
      </p:pic>
      <p:pic>
        <p:nvPicPr>
          <p:cNvPr id="96" name="Picture 95" descr="LogoLLB.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2450" y="2616338"/>
            <a:ext cx="457200" cy="457200"/>
          </a:xfrm>
          <a:prstGeom prst="rect">
            <a:avLst/>
          </a:prstGeom>
        </p:spPr>
      </p:pic>
      <p:pic>
        <p:nvPicPr>
          <p:cNvPr id="97" name="Picture 96" descr="ess-superconductor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10413" y="2308178"/>
            <a:ext cx="756000" cy="324000"/>
          </a:xfrm>
          <a:prstGeom prst="rect">
            <a:avLst/>
          </a:prstGeom>
        </p:spPr>
      </p:pic>
      <p:pic>
        <p:nvPicPr>
          <p:cNvPr id="98" name="Picture 97" descr="Danmarks_Tekniske_Universitet_(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46549" y="2145283"/>
            <a:ext cx="320040" cy="466344"/>
          </a:xfrm>
          <a:prstGeom prst="rect">
            <a:avLst/>
          </a:prstGeom>
          <a:solidFill>
            <a:srgbClr val="FFFFFF"/>
          </a:solidFill>
        </p:spPr>
      </p:pic>
      <p:pic>
        <p:nvPicPr>
          <p:cNvPr id="100" name="Picture 99" descr="tum_logo.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72630" y="2821085"/>
            <a:ext cx="953486" cy="324000"/>
          </a:xfrm>
          <a:prstGeom prst="rect">
            <a:avLst/>
          </a:prstGeom>
          <a:solidFill>
            <a:srgbClr val="FFFFFF"/>
          </a:solidFill>
        </p:spPr>
      </p:pic>
      <p:pic>
        <p:nvPicPr>
          <p:cNvPr id="102" name="Picture 101" descr="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7800" y="5152704"/>
            <a:ext cx="1328400" cy="324000"/>
          </a:xfrm>
          <a:prstGeom prst="rect">
            <a:avLst/>
          </a:prstGeom>
        </p:spPr>
      </p:pic>
      <p:pic>
        <p:nvPicPr>
          <p:cNvPr id="104" name="Picture 103" descr="logo-cnr.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5055" y="4702174"/>
            <a:ext cx="929740" cy="324000"/>
          </a:xfrm>
          <a:prstGeom prst="rect">
            <a:avLst/>
          </a:prstGeom>
        </p:spPr>
      </p:pic>
      <p:pic>
        <p:nvPicPr>
          <p:cNvPr id="105" name="Picture 104" descr="PSI-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17986" y="5733837"/>
            <a:ext cx="907200" cy="324000"/>
          </a:xfrm>
          <a:prstGeom prst="rect">
            <a:avLst/>
          </a:prstGeom>
        </p:spPr>
      </p:pic>
      <p:pic>
        <p:nvPicPr>
          <p:cNvPr id="106" name="Picture 105" descr="aulogo.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07597" y="3394881"/>
            <a:ext cx="816693" cy="324000"/>
          </a:xfrm>
          <a:prstGeom prst="rect">
            <a:avLst/>
          </a:prstGeom>
        </p:spPr>
      </p:pic>
      <p:pic>
        <p:nvPicPr>
          <p:cNvPr id="108" name="Picture 107" descr="Macintosh HD:Users:helenebjorkman:Desktop:ESS_Logo_Frugal_Blue_RGB.jpe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12669" y="1402825"/>
            <a:ext cx="644499" cy="345600"/>
          </a:xfrm>
          <a:prstGeom prst="rect">
            <a:avLst/>
          </a:prstGeom>
          <a:noFill/>
          <a:ln>
            <a:noFill/>
          </a:ln>
        </p:spPr>
      </p:pic>
      <p:grpSp>
        <p:nvGrpSpPr>
          <p:cNvPr id="14" name="Group 13"/>
          <p:cNvGrpSpPr/>
          <p:nvPr/>
        </p:nvGrpSpPr>
        <p:grpSpPr>
          <a:xfrm>
            <a:off x="6037159" y="1275125"/>
            <a:ext cx="2108561" cy="480287"/>
            <a:chOff x="6037159" y="1275125"/>
            <a:chExt cx="2108561" cy="480287"/>
          </a:xfrm>
        </p:grpSpPr>
        <p:pic>
          <p:nvPicPr>
            <p:cNvPr id="59" name="Picture 58" descr="logoujf.gi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10617" y="1305167"/>
              <a:ext cx="228264" cy="450245"/>
            </a:xfrm>
            <a:prstGeom prst="rect">
              <a:avLst/>
            </a:prstGeom>
          </p:spPr>
        </p:pic>
        <p:grpSp>
          <p:nvGrpSpPr>
            <p:cNvPr id="6" name="Group 5"/>
            <p:cNvGrpSpPr/>
            <p:nvPr/>
          </p:nvGrpSpPr>
          <p:grpSpPr>
            <a:xfrm>
              <a:off x="6037159" y="1275125"/>
              <a:ext cx="2108561" cy="423602"/>
              <a:chOff x="6486159" y="1474628"/>
              <a:chExt cx="2108561" cy="423602"/>
            </a:xfrm>
          </p:grpSpPr>
          <p:pic>
            <p:nvPicPr>
              <p:cNvPr id="103" name="Picture 102" descr="logo_hzg_cms10.gif"/>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6159" y="1585803"/>
                <a:ext cx="1131570" cy="312420"/>
              </a:xfrm>
              <a:prstGeom prst="rect">
                <a:avLst/>
              </a:prstGeom>
            </p:spPr>
          </p:pic>
          <p:sp>
            <p:nvSpPr>
              <p:cNvPr id="71" name="TextBox 70"/>
              <p:cNvSpPr txBox="1"/>
              <p:nvPr/>
            </p:nvSpPr>
            <p:spPr>
              <a:xfrm>
                <a:off x="7442217" y="1498122"/>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0" name="TextBox 79"/>
              <p:cNvSpPr txBox="1"/>
              <p:nvPr/>
            </p:nvSpPr>
            <p:spPr>
              <a:xfrm>
                <a:off x="7756417" y="1474628"/>
                <a:ext cx="83830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Nuclear Physics Institute</a:t>
                </a:r>
              </a:p>
            </p:txBody>
          </p:sp>
        </p:grpSp>
      </p:grpSp>
      <p:grpSp>
        <p:nvGrpSpPr>
          <p:cNvPr id="11" name="Group 10"/>
          <p:cNvGrpSpPr/>
          <p:nvPr/>
        </p:nvGrpSpPr>
        <p:grpSpPr>
          <a:xfrm>
            <a:off x="6487452" y="1629792"/>
            <a:ext cx="1311129" cy="434211"/>
            <a:chOff x="6960986" y="1901896"/>
            <a:chExt cx="1311129" cy="434211"/>
          </a:xfrm>
        </p:grpSpPr>
        <p:pic>
          <p:nvPicPr>
            <p:cNvPr id="101" name="Picture 100" descr="tum_logo.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60986" y="2001317"/>
              <a:ext cx="953486" cy="324000"/>
            </a:xfrm>
            <a:prstGeom prst="rect">
              <a:avLst/>
            </a:prstGeom>
            <a:solidFill>
              <a:srgbClr val="FFFFFF"/>
            </a:solidFill>
          </p:spPr>
        </p:pic>
        <p:pic>
          <p:nvPicPr>
            <p:cNvPr id="81" name="Picture 80" descr="LogoLLB.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929215" y="1993207"/>
              <a:ext cx="342900" cy="342900"/>
            </a:xfrm>
            <a:prstGeom prst="rect">
              <a:avLst/>
            </a:prstGeom>
          </p:spPr>
        </p:pic>
        <p:sp>
          <p:nvSpPr>
            <p:cNvPr id="82" name="TextBox 81"/>
            <p:cNvSpPr txBox="1"/>
            <p:nvPr/>
          </p:nvSpPr>
          <p:spPr>
            <a:xfrm>
              <a:off x="7572501" y="1901896"/>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grpSp>
      <p:sp>
        <p:nvSpPr>
          <p:cNvPr id="7" name="Slide Number Placeholder 6"/>
          <p:cNvSpPr>
            <a:spLocks noGrp="1"/>
          </p:cNvSpPr>
          <p:nvPr>
            <p:ph type="sldNum" sz="quarter" idx="4294967295"/>
          </p:nvPr>
        </p:nvSpPr>
        <p:spPr>
          <a:xfrm>
            <a:off x="8316416" y="6400424"/>
            <a:ext cx="370385" cy="27697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19" name="TextBox 118"/>
          <p:cNvSpPr txBox="1"/>
          <p:nvPr/>
        </p:nvSpPr>
        <p:spPr>
          <a:xfrm>
            <a:off x="2805074" y="3131231"/>
            <a:ext cx="585378"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ODIN</a:t>
            </a:r>
          </a:p>
        </p:txBody>
      </p:sp>
      <p:sp>
        <p:nvSpPr>
          <p:cNvPr id="120" name="TextBox 119"/>
          <p:cNvSpPr txBox="1"/>
          <p:nvPr/>
        </p:nvSpPr>
        <p:spPr>
          <a:xfrm>
            <a:off x="1576128" y="3374859"/>
            <a:ext cx="75220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DREAM</a:t>
            </a:r>
          </a:p>
        </p:txBody>
      </p:sp>
      <p:sp>
        <p:nvSpPr>
          <p:cNvPr id="121" name="TextBox 120"/>
          <p:cNvSpPr txBox="1"/>
          <p:nvPr/>
        </p:nvSpPr>
        <p:spPr>
          <a:xfrm>
            <a:off x="5248925" y="1746325"/>
            <a:ext cx="55872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NMX</a:t>
            </a:r>
          </a:p>
        </p:txBody>
      </p:sp>
      <p:sp>
        <p:nvSpPr>
          <p:cNvPr id="122" name="TextBox 121"/>
          <p:cNvSpPr txBox="1"/>
          <p:nvPr/>
        </p:nvSpPr>
        <p:spPr>
          <a:xfrm>
            <a:off x="6521868" y="2599102"/>
            <a:ext cx="942697"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MIRACLES</a:t>
            </a:r>
          </a:p>
        </p:txBody>
      </p:sp>
      <p:sp>
        <p:nvSpPr>
          <p:cNvPr id="123" name="TextBox 122"/>
          <p:cNvSpPr txBox="1"/>
          <p:nvPr/>
        </p:nvSpPr>
        <p:spPr>
          <a:xfrm>
            <a:off x="5965198" y="1676241"/>
            <a:ext cx="561534"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BEER</a:t>
            </a:r>
          </a:p>
        </p:txBody>
      </p:sp>
      <p:sp>
        <p:nvSpPr>
          <p:cNvPr id="124" name="TextBox 123"/>
          <p:cNvSpPr txBox="1"/>
          <p:nvPr/>
        </p:nvSpPr>
        <p:spPr>
          <a:xfrm>
            <a:off x="6242311" y="2108184"/>
            <a:ext cx="71045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C-SPEC</a:t>
            </a:r>
          </a:p>
        </p:txBody>
      </p:sp>
      <p:sp>
        <p:nvSpPr>
          <p:cNvPr id="125" name="TextBox 124"/>
          <p:cNvSpPr txBox="1"/>
          <p:nvPr/>
        </p:nvSpPr>
        <p:spPr>
          <a:xfrm>
            <a:off x="7507536" y="3032677"/>
            <a:ext cx="616062"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T-REX</a:t>
            </a:r>
          </a:p>
        </p:txBody>
      </p:sp>
      <p:sp>
        <p:nvSpPr>
          <p:cNvPr id="126" name="TextBox 125"/>
          <p:cNvSpPr txBox="1"/>
          <p:nvPr/>
        </p:nvSpPr>
        <p:spPr>
          <a:xfrm>
            <a:off x="7105038" y="2774223"/>
            <a:ext cx="71045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MAGIC</a:t>
            </a:r>
          </a:p>
        </p:txBody>
      </p:sp>
      <p:sp>
        <p:nvSpPr>
          <p:cNvPr id="127" name="TextBox 126"/>
          <p:cNvSpPr txBox="1"/>
          <p:nvPr/>
        </p:nvSpPr>
        <p:spPr>
          <a:xfrm>
            <a:off x="6278038" y="2331733"/>
            <a:ext cx="81304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BIFROST</a:t>
            </a:r>
          </a:p>
        </p:txBody>
      </p:sp>
      <p:sp>
        <p:nvSpPr>
          <p:cNvPr id="128" name="TextBox 127"/>
          <p:cNvSpPr txBox="1"/>
          <p:nvPr/>
        </p:nvSpPr>
        <p:spPr>
          <a:xfrm>
            <a:off x="7267706" y="3366271"/>
            <a:ext cx="889986"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HEIMDAL</a:t>
            </a:r>
          </a:p>
        </p:txBody>
      </p:sp>
      <p:sp>
        <p:nvSpPr>
          <p:cNvPr id="129" name="TextBox 128"/>
          <p:cNvSpPr txBox="1"/>
          <p:nvPr/>
        </p:nvSpPr>
        <p:spPr>
          <a:xfrm>
            <a:off x="4367006" y="4903513"/>
            <a:ext cx="620682"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FREIA</a:t>
            </a:r>
          </a:p>
        </p:txBody>
      </p:sp>
      <p:sp>
        <p:nvSpPr>
          <p:cNvPr id="130" name="TextBox 129"/>
          <p:cNvSpPr txBox="1"/>
          <p:nvPr/>
        </p:nvSpPr>
        <p:spPr>
          <a:xfrm>
            <a:off x="4449705" y="4418944"/>
            <a:ext cx="503150"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LoKI</a:t>
            </a:r>
            <a:endPar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endParaRPr>
          </a:p>
        </p:txBody>
      </p:sp>
      <p:sp>
        <p:nvSpPr>
          <p:cNvPr id="131" name="TextBox 130"/>
          <p:cNvSpPr txBox="1"/>
          <p:nvPr/>
        </p:nvSpPr>
        <p:spPr>
          <a:xfrm>
            <a:off x="1679188" y="5390106"/>
            <a:ext cx="63753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SKADI</a:t>
            </a:r>
          </a:p>
        </p:txBody>
      </p:sp>
      <p:sp>
        <p:nvSpPr>
          <p:cNvPr id="132" name="TextBox 131"/>
          <p:cNvSpPr txBox="1"/>
          <p:nvPr/>
        </p:nvSpPr>
        <p:spPr>
          <a:xfrm>
            <a:off x="1744795" y="4684011"/>
            <a:ext cx="67197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VESPA</a:t>
            </a:r>
          </a:p>
        </p:txBody>
      </p:sp>
      <p:sp>
        <p:nvSpPr>
          <p:cNvPr id="133" name="TextBox 132"/>
          <p:cNvSpPr txBox="1"/>
          <p:nvPr/>
        </p:nvSpPr>
        <p:spPr>
          <a:xfrm>
            <a:off x="2988551" y="5457438"/>
            <a:ext cx="60785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Calibri"/>
                <a:ea typeface="+mn-ea"/>
                <a:cs typeface="+mn-cs"/>
              </a:rPr>
              <a:t>ESTIA</a:t>
            </a:r>
          </a:p>
        </p:txBody>
      </p:sp>
      <p:grpSp>
        <p:nvGrpSpPr>
          <p:cNvPr id="12" name="Group 11"/>
          <p:cNvGrpSpPr/>
          <p:nvPr/>
        </p:nvGrpSpPr>
        <p:grpSpPr>
          <a:xfrm>
            <a:off x="1233247" y="5695808"/>
            <a:ext cx="1454165" cy="353852"/>
            <a:chOff x="1253649" y="5594737"/>
            <a:chExt cx="1454165" cy="353852"/>
          </a:xfrm>
        </p:grpSpPr>
        <p:sp>
          <p:nvSpPr>
            <p:cNvPr id="135" name="TextBox 134"/>
            <p:cNvSpPr txBox="1"/>
            <p:nvPr/>
          </p:nvSpPr>
          <p:spPr>
            <a:xfrm>
              <a:off x="2018360" y="5598887"/>
              <a:ext cx="354270" cy="34970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36000" bIns="36000" numCol="1" spcCol="3810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93" name="Picture 92"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649" y="5594737"/>
              <a:ext cx="880691" cy="324000"/>
            </a:xfrm>
            <a:prstGeom prst="rect">
              <a:avLst/>
            </a:prstGeom>
          </p:spPr>
        </p:pic>
        <p:pic>
          <p:nvPicPr>
            <p:cNvPr id="134" name="Picture 133" descr="LogoLLB.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364914" y="5598476"/>
              <a:ext cx="342900" cy="342900"/>
            </a:xfrm>
            <a:prstGeom prst="rect">
              <a:avLst/>
            </a:prstGeom>
            <a:solidFill>
              <a:srgbClr val="FFFFFF"/>
            </a:solidFill>
          </p:spPr>
        </p:pic>
      </p:grpSp>
      <p:sp>
        <p:nvSpPr>
          <p:cNvPr id="49" name="Title 1"/>
          <p:cNvSpPr txBox="1">
            <a:spLocks/>
          </p:cNvSpPr>
          <p:nvPr/>
        </p:nvSpPr>
        <p:spPr>
          <a:xfrm>
            <a:off x="487995" y="86424"/>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j-ea"/>
                <a:cs typeface="+mj-cs"/>
              </a:rPr>
              <a:t>15 experimental stations (“instruments”)</a:t>
            </a:r>
          </a:p>
        </p:txBody>
      </p:sp>
    </p:spTree>
    <p:extLst>
      <p:ext uri="{BB962C8B-B14F-4D97-AF65-F5344CB8AC3E}">
        <p14:creationId xmlns:p14="http://schemas.microsoft.com/office/powerpoint/2010/main" val="242787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F47A-B975-7347-B757-2C2B2F653A0B}"/>
              </a:ext>
            </a:extLst>
          </p:cNvPr>
          <p:cNvSpPr>
            <a:spLocks noGrp="1"/>
          </p:cNvSpPr>
          <p:nvPr>
            <p:ph type="title"/>
          </p:nvPr>
        </p:nvSpPr>
        <p:spPr>
          <a:xfrm>
            <a:off x="245327" y="101622"/>
            <a:ext cx="6846953" cy="1167138"/>
          </a:xfrm>
        </p:spPr>
        <p:txBody>
          <a:bodyPr>
            <a:normAutofit/>
          </a:bodyPr>
          <a:lstStyle/>
          <a:p>
            <a:r>
              <a:rPr lang="en-GB" dirty="0"/>
              <a:t>A European Flagship for Research and Innovation</a:t>
            </a:r>
            <a:endParaRPr lang="sv-SE" dirty="0"/>
          </a:p>
        </p:txBody>
      </p:sp>
      <p:sp>
        <p:nvSpPr>
          <p:cNvPr id="9" name="Rectangle 2">
            <a:extLst>
              <a:ext uri="{FF2B5EF4-FFF2-40B4-BE49-F238E27FC236}">
                <a16:creationId xmlns:a16="http://schemas.microsoft.com/office/drawing/2014/main" id="{C1BCEA22-AD83-5141-B58D-A769AC133CF0}"/>
              </a:ext>
            </a:extLst>
          </p:cNvPr>
          <p:cNvSpPr>
            <a:spLocks noChangeArrowheads="1"/>
          </p:cNvSpPr>
          <p:nvPr/>
        </p:nvSpPr>
        <p:spPr bwMode="auto">
          <a:xfrm>
            <a:off x="2267744" y="1470737"/>
            <a:ext cx="6624736"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Next-generation research infrastructure for world leading research in materials science, life sciences and engineering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intense beams of neutrons that will allow the structures of materials and molecules to be understood at the level of individual atoms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Will offer unique capabilities 10-20 times greater than the world’s current best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Key for advances in societally and economically relevant areas from energy storage and generation, to drug design and delivery, novel materials, and environment and heritage, all central to the sustainable development of society</a:t>
            </a:r>
          </a:p>
        </p:txBody>
      </p:sp>
      <p:grpSp>
        <p:nvGrpSpPr>
          <p:cNvPr id="3" name="Group 2">
            <a:extLst>
              <a:ext uri="{FF2B5EF4-FFF2-40B4-BE49-F238E27FC236}">
                <a16:creationId xmlns:a16="http://schemas.microsoft.com/office/drawing/2014/main" id="{A3952E78-1091-CB46-81D5-94C63F34A553}"/>
              </a:ext>
            </a:extLst>
          </p:cNvPr>
          <p:cNvGrpSpPr/>
          <p:nvPr/>
        </p:nvGrpSpPr>
        <p:grpSpPr>
          <a:xfrm>
            <a:off x="146235" y="1556792"/>
            <a:ext cx="1986621" cy="5098111"/>
            <a:chOff x="146235" y="1556792"/>
            <a:chExt cx="1986621" cy="5098111"/>
          </a:xfrm>
        </p:grpSpPr>
        <p:pic>
          <p:nvPicPr>
            <p:cNvPr id="12" name="Picture 11">
              <a:extLst>
                <a:ext uri="{FF2B5EF4-FFF2-40B4-BE49-F238E27FC236}">
                  <a16:creationId xmlns:a16="http://schemas.microsoft.com/office/drawing/2014/main" id="{1465BEA2-F27B-CF48-A1AF-027B0F6542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1426" y="4116857"/>
              <a:ext cx="1951048" cy="1259793"/>
            </a:xfrm>
            <a:prstGeom prst="rect">
              <a:avLst/>
            </a:prstGeom>
          </p:spPr>
        </p:pic>
        <p:pic>
          <p:nvPicPr>
            <p:cNvPr id="13" name="Picture 12">
              <a:extLst>
                <a:ext uri="{FF2B5EF4-FFF2-40B4-BE49-F238E27FC236}">
                  <a16:creationId xmlns:a16="http://schemas.microsoft.com/office/drawing/2014/main" id="{9F05C3DF-541E-FB47-8A25-998409E45F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045" y="1556792"/>
              <a:ext cx="1951048" cy="1259793"/>
            </a:xfrm>
            <a:prstGeom prst="rect">
              <a:avLst/>
            </a:prstGeom>
          </p:spPr>
        </p:pic>
        <p:pic>
          <p:nvPicPr>
            <p:cNvPr id="14" name="Picture 13">
              <a:extLst>
                <a:ext uri="{FF2B5EF4-FFF2-40B4-BE49-F238E27FC236}">
                  <a16:creationId xmlns:a16="http://schemas.microsoft.com/office/drawing/2014/main" id="{B30940BC-3403-B04B-BD34-2D0BBA21B32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7743" y="5391280"/>
              <a:ext cx="1955113" cy="1263623"/>
            </a:xfrm>
            <a:prstGeom prst="rect">
              <a:avLst/>
            </a:prstGeom>
          </p:spPr>
        </p:pic>
        <p:pic>
          <p:nvPicPr>
            <p:cNvPr id="15" name="Picture 14">
              <a:extLst>
                <a:ext uri="{FF2B5EF4-FFF2-40B4-BE49-F238E27FC236}">
                  <a16:creationId xmlns:a16="http://schemas.microsoft.com/office/drawing/2014/main" id="{C3ED543B-1A2F-FE4D-A4C6-F4E25EBA41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1045" y="2831215"/>
              <a:ext cx="1957894" cy="1271012"/>
            </a:xfrm>
            <a:prstGeom prst="rect">
              <a:avLst/>
            </a:prstGeom>
          </p:spPr>
        </p:pic>
        <p:sp>
          <p:nvSpPr>
            <p:cNvPr id="16" name="TextBox 15">
              <a:extLst>
                <a:ext uri="{FF2B5EF4-FFF2-40B4-BE49-F238E27FC236}">
                  <a16:creationId xmlns:a16="http://schemas.microsoft.com/office/drawing/2014/main" id="{AE25E8BA-C0E8-3D49-B9CE-B6D2E4E346BA}"/>
                </a:ext>
              </a:extLst>
            </p:cNvPr>
            <p:cNvSpPr txBox="1"/>
            <p:nvPr/>
          </p:nvSpPr>
          <p:spPr>
            <a:xfrm>
              <a:off x="1234657" y="5051877"/>
              <a:ext cx="822661" cy="2447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Healthcare</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20E86FB2-9BB4-5548-903C-6E6B42239405}"/>
                </a:ext>
              </a:extLst>
            </p:cNvPr>
            <p:cNvSpPr txBox="1"/>
            <p:nvPr/>
          </p:nvSpPr>
          <p:spPr>
            <a:xfrm>
              <a:off x="171426" y="1598002"/>
              <a:ext cx="1930286" cy="2447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Energy</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F835C94C-579D-F249-9FE9-7B017BC5663F}"/>
                </a:ext>
              </a:extLst>
            </p:cNvPr>
            <p:cNvSpPr txBox="1"/>
            <p:nvPr/>
          </p:nvSpPr>
          <p:spPr>
            <a:xfrm>
              <a:off x="146235" y="2886651"/>
              <a:ext cx="1965857" cy="2447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New Materials</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50A5FD1-A82A-EF42-A216-7D738BA0FDC1}"/>
                </a:ext>
              </a:extLst>
            </p:cNvPr>
            <p:cNvSpPr txBox="1"/>
            <p:nvPr/>
          </p:nvSpPr>
          <p:spPr>
            <a:xfrm>
              <a:off x="1027507" y="5548444"/>
              <a:ext cx="947907" cy="2447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rgbClr val="0070C0"/>
                  </a:solidFill>
                  <a:effectLst/>
                  <a:uLnTx/>
                  <a:uFillTx/>
                  <a:latin typeface="Calibri"/>
                  <a:ea typeface="+mn-ea"/>
                  <a:cs typeface="+mn-cs"/>
                </a:rPr>
                <a:t>Food</a:t>
              </a:r>
              <a:endParaRPr kumimoji="0" lang="sv-SE" sz="1100" b="1" i="1" u="none" strike="noStrike" kern="1200" cap="none" spc="0" normalizeH="0" baseline="0" noProof="0" dirty="0">
                <a:ln>
                  <a:noFill/>
                </a:ln>
                <a:solidFill>
                  <a:srgbClr val="0070C0"/>
                </a:solidFill>
                <a:effectLst/>
                <a:uLnTx/>
                <a:uFillTx/>
                <a:latin typeface="Calibri"/>
                <a:ea typeface="+mn-ea"/>
                <a:cs typeface="+mn-cs"/>
              </a:endParaRPr>
            </a:p>
          </p:txBody>
        </p:sp>
      </p:grpSp>
    </p:spTree>
    <p:extLst>
      <p:ext uri="{BB962C8B-B14F-4D97-AF65-F5344CB8AC3E}">
        <p14:creationId xmlns:p14="http://schemas.microsoft.com/office/powerpoint/2010/main" val="319481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211015" y="341436"/>
            <a:ext cx="7139136" cy="1055077"/>
          </a:xfrm>
        </p:spPr>
        <p:txBody>
          <a:bodyPr>
            <a:normAutofit/>
          </a:bodyPr>
          <a:lstStyle/>
          <a:p>
            <a:r>
              <a:rPr lang="en-US" dirty="0">
                <a:latin typeface="+mn-lt"/>
              </a:rPr>
              <a:t>Data Management and Software Centre</a:t>
            </a:r>
            <a:br>
              <a:rPr lang="en-US" dirty="0">
                <a:latin typeface="+mn-lt"/>
              </a:rPr>
            </a:br>
            <a:r>
              <a:rPr lang="en-US" sz="1662" dirty="0">
                <a:latin typeface="+mn-lt"/>
              </a:rPr>
              <a:t>COBIS, Copenhagen University North Campus</a:t>
            </a:r>
          </a:p>
        </p:txBody>
      </p:sp>
      <p:sp>
        <p:nvSpPr>
          <p:cNvPr id="3" name="Content Placeholder 2"/>
          <p:cNvSpPr>
            <a:spLocks noGrp="1"/>
          </p:cNvSpPr>
          <p:nvPr>
            <p:ph idx="1"/>
          </p:nvPr>
        </p:nvSpPr>
        <p:spPr>
          <a:xfrm>
            <a:off x="427488" y="1634971"/>
            <a:ext cx="4906115" cy="1664263"/>
          </a:xfrm>
        </p:spPr>
        <p:txBody>
          <a:bodyPr>
            <a:noAutofit/>
          </a:bodyPr>
          <a:lstStyle/>
          <a:p>
            <a:pPr marL="0" indent="0">
              <a:buNone/>
            </a:pPr>
            <a:r>
              <a:rPr lang="en-US" sz="1846" b="1" dirty="0"/>
              <a:t>Provide world leading scientific software and scientific computing support</a:t>
            </a:r>
            <a:r>
              <a:rPr lang="en-US" sz="1846" b="1" i="1" dirty="0"/>
              <a:t> </a:t>
            </a:r>
            <a:r>
              <a:rPr lang="en-US" sz="1846" b="1" dirty="0"/>
              <a:t>for neutron scattering at ESS</a:t>
            </a:r>
            <a:endParaRPr lang="en-US" sz="1662" dirty="0"/>
          </a:p>
          <a:p>
            <a:pPr marL="0" indent="0">
              <a:buNone/>
            </a:pPr>
            <a:endParaRPr lang="en-US" sz="1662" b="1" dirty="0">
              <a:solidFill>
                <a:srgbClr val="1394CA"/>
              </a:solidFill>
            </a:endParaRPr>
          </a:p>
          <a:p>
            <a:pPr marL="0" indent="0">
              <a:buNone/>
            </a:pPr>
            <a:r>
              <a:rPr lang="en-US" sz="1662" b="1" dirty="0">
                <a:solidFill>
                  <a:srgbClr val="1394CA"/>
                </a:solidFill>
              </a:rPr>
              <a:t>Scientific Software </a:t>
            </a:r>
          </a:p>
          <a:p>
            <a:pPr marL="0" indent="0">
              <a:buNone/>
            </a:pPr>
            <a:r>
              <a:rPr lang="en-US" sz="1477" dirty="0"/>
              <a:t>ESS experiment control system, Data acquisition, Data correction software, visualization, and software to model and analyze experimental data sets.</a:t>
            </a:r>
          </a:p>
          <a:p>
            <a:pPr marL="0" indent="0">
              <a:buNone/>
            </a:pPr>
            <a:r>
              <a:rPr lang="en-US" sz="1662" b="1" dirty="0">
                <a:solidFill>
                  <a:srgbClr val="1394CA"/>
                </a:solidFill>
              </a:rPr>
              <a:t>Data center operations</a:t>
            </a:r>
          </a:p>
          <a:p>
            <a:pPr marL="0" indent="0">
              <a:buNone/>
            </a:pPr>
            <a:r>
              <a:rPr lang="en-US" sz="1477" dirty="0"/>
              <a:t>Store and catalogue ESS datasets, provide ESS users remote access to their data, computing for live data correction, and analysis software during and after experiments.</a:t>
            </a:r>
          </a:p>
          <a:p>
            <a:pPr marL="0" indent="0">
              <a:buNone/>
            </a:pPr>
            <a:r>
              <a:rPr lang="en-US" sz="1662" b="1" dirty="0">
                <a:solidFill>
                  <a:srgbClr val="1394CA"/>
                </a:solidFill>
              </a:rPr>
              <a:t>User support </a:t>
            </a:r>
          </a:p>
          <a:p>
            <a:pPr marL="0" indent="0">
              <a:buNone/>
            </a:pPr>
            <a:r>
              <a:rPr lang="en-US" sz="1477" dirty="0"/>
              <a:t>Support ESS users with </a:t>
            </a:r>
            <a:br>
              <a:rPr lang="en-US" sz="1477" dirty="0"/>
            </a:br>
            <a:r>
              <a:rPr lang="en-US" sz="1477" dirty="0"/>
              <a:t>data treatment and </a:t>
            </a:r>
            <a:br>
              <a:rPr lang="en-US" sz="1477" dirty="0"/>
            </a:br>
            <a:r>
              <a:rPr lang="en-US" sz="1477" dirty="0"/>
              <a:t>analysis.</a:t>
            </a:r>
          </a:p>
          <a:p>
            <a:pPr marL="0" indent="0">
              <a:buNone/>
            </a:pPr>
            <a:endParaRPr lang="en-US" sz="1477" dirty="0"/>
          </a:p>
        </p:txBody>
      </p:sp>
      <p:sp>
        <p:nvSpPr>
          <p:cNvPr id="44" name="Slide Number Placeholder 3"/>
          <p:cNvSpPr txBox="1">
            <a:spLocks/>
          </p:cNvSpPr>
          <p:nvPr/>
        </p:nvSpPr>
        <p:spPr>
          <a:xfrm>
            <a:off x="6400800" y="6131171"/>
            <a:ext cx="1969477" cy="337038"/>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8C62C7-F79B-CD4A-A5DF-5683BBEC4A65}" type="slidenum">
              <a:rPr kumimoji="0" lang="sv-SE" sz="1292"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1292"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9508" y="1619252"/>
            <a:ext cx="3692769" cy="4905093"/>
          </a:xfrm>
          <a:prstGeom prst="rect">
            <a:avLst/>
          </a:prstGeom>
        </p:spPr>
      </p:pic>
      <p:pic>
        <p:nvPicPr>
          <p:cNvPr id="7" name="Picture 6" descr="IMG_20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8042" y="4983754"/>
            <a:ext cx="2478659" cy="1515986"/>
          </a:xfrm>
          <a:prstGeom prst="rect">
            <a:avLst/>
          </a:prstGeom>
        </p:spPr>
      </p:pic>
    </p:spTree>
    <p:extLst>
      <p:ext uri="{BB962C8B-B14F-4D97-AF65-F5344CB8AC3E}">
        <p14:creationId xmlns:p14="http://schemas.microsoft.com/office/powerpoint/2010/main" val="41698601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n nya ikonbyggnade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42950"/>
            <a:ext cx="9144000" cy="61150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21</a:t>
            </a:fld>
            <a:endParaRPr lang="sv-SE" dirty="0">
              <a:solidFill>
                <a:prstClr val="black">
                  <a:tint val="75000"/>
                </a:prstClr>
              </a:solidFill>
            </a:endParaRPr>
          </a:p>
        </p:txBody>
      </p:sp>
      <p:sp>
        <p:nvSpPr>
          <p:cNvPr id="6" name="Rectangle 5"/>
          <p:cNvSpPr/>
          <p:nvPr/>
        </p:nvSpPr>
        <p:spPr>
          <a:xfrm>
            <a:off x="0" y="0"/>
            <a:ext cx="9144000" cy="1740883"/>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srgbClr val="0DABF1"/>
              </a:solidFill>
            </a:endParaRPr>
          </a:p>
        </p:txBody>
      </p:sp>
      <p:sp>
        <p:nvSpPr>
          <p:cNvPr id="7" name="Title 1"/>
          <p:cNvSpPr txBox="1">
            <a:spLocks/>
          </p:cNvSpPr>
          <p:nvPr/>
        </p:nvSpPr>
        <p:spPr>
          <a:xfrm>
            <a:off x="2854856" y="263770"/>
            <a:ext cx="6289144" cy="1477112"/>
          </a:xfrm>
          <a:prstGeom prst="rect">
            <a:avLst/>
          </a:prstGeom>
        </p:spPr>
        <p:txBody>
          <a:bodyPr vert="horz" lIns="94955" tIns="47478" rIns="94955" bIns="47478" rtlCol="0" anchor="ctr">
            <a:noAutofit/>
          </a:bodyPr>
          <a:lstStyle>
            <a:lvl1pPr algn="l" defTabSz="1028674" rtl="0" eaLnBrk="1" latinLnBrk="0" hangingPunct="1">
              <a:spcBef>
                <a:spcPct val="0"/>
              </a:spcBef>
              <a:buNone/>
              <a:defRPr sz="3600" kern="1200" baseline="0">
                <a:solidFill>
                  <a:schemeClr val="bg1"/>
                </a:solidFill>
                <a:latin typeface="Calibri"/>
                <a:ea typeface="+mj-ea"/>
                <a:cs typeface="Calibri"/>
              </a:defRPr>
            </a:lvl1pPr>
          </a:lstStyle>
          <a:p>
            <a:r>
              <a:rPr lang="en-US" sz="2215" b="1" dirty="0">
                <a:solidFill>
                  <a:srgbClr val="FFFFFF"/>
                </a:solidFill>
                <a:latin typeface="Calibri" charset="0"/>
                <a:ea typeface="Calibri" charset="0"/>
                <a:cs typeface="Calibri" charset="0"/>
                <a:sym typeface="Calibri"/>
              </a:rPr>
              <a:t>SPACE Building:   </a:t>
            </a:r>
            <a:r>
              <a:rPr lang="en-US" sz="2215" dirty="0">
                <a:solidFill>
                  <a:srgbClr val="FFFFFF"/>
                </a:solidFill>
                <a:latin typeface="Calibri" charset="0"/>
                <a:ea typeface="Calibri" charset="0"/>
                <a:cs typeface="Calibri" charset="0"/>
                <a:sym typeface="Calibri"/>
              </a:rPr>
              <a:t>Reception, exhibition space</a:t>
            </a:r>
            <a:r>
              <a:rPr lang="en-US" sz="2215">
                <a:solidFill>
                  <a:srgbClr val="FFFFFF"/>
                </a:solidFill>
                <a:latin typeface="Calibri" charset="0"/>
                <a:ea typeface="Calibri" charset="0"/>
                <a:cs typeface="Calibri" charset="0"/>
                <a:sym typeface="Calibri"/>
              </a:rPr>
              <a:t>, </a:t>
            </a:r>
            <a:br>
              <a:rPr lang="en-US" sz="2215">
                <a:solidFill>
                  <a:srgbClr val="FFFFFF"/>
                </a:solidFill>
                <a:latin typeface="Calibri" charset="0"/>
                <a:ea typeface="Calibri" charset="0"/>
                <a:cs typeface="Calibri" charset="0"/>
                <a:sym typeface="Calibri"/>
              </a:rPr>
            </a:br>
            <a:r>
              <a:rPr lang="en-US" sz="2215">
                <a:solidFill>
                  <a:srgbClr val="FFFFFF"/>
                </a:solidFill>
                <a:latin typeface="Calibri" charset="0"/>
                <a:ea typeface="Calibri" charset="0"/>
                <a:cs typeface="Calibri" charset="0"/>
                <a:sym typeface="Calibri"/>
              </a:rPr>
              <a:t>guest </a:t>
            </a:r>
            <a:r>
              <a:rPr lang="en-US" sz="2215" dirty="0">
                <a:solidFill>
                  <a:srgbClr val="FFFFFF"/>
                </a:solidFill>
                <a:latin typeface="Calibri" charset="0"/>
                <a:ea typeface="Calibri" charset="0"/>
                <a:cs typeface="Calibri" charset="0"/>
                <a:sym typeface="Calibri"/>
              </a:rPr>
              <a:t>house for MAX IV and ESS (</a:t>
            </a:r>
            <a:r>
              <a:rPr lang="en-US" sz="2215" dirty="0">
                <a:solidFill>
                  <a:srgbClr val="FFFFFF"/>
                </a:solidFill>
                <a:latin typeface="Arial" charset="0"/>
                <a:ea typeface="Arial" charset="0"/>
                <a:cs typeface="Arial" charset="0"/>
                <a:sym typeface="Calibri"/>
              </a:rPr>
              <a:t>~</a:t>
            </a:r>
            <a:r>
              <a:rPr lang="en-US" sz="2215" dirty="0">
                <a:solidFill>
                  <a:srgbClr val="FFFFFF"/>
                </a:solidFill>
                <a:latin typeface="Calibri" charset="0"/>
                <a:ea typeface="Calibri" charset="0"/>
                <a:cs typeface="Calibri" charset="0"/>
                <a:sym typeface="Calibri"/>
              </a:rPr>
              <a:t>100 rooms</a:t>
            </a:r>
            <a:r>
              <a:rPr lang="en-US" sz="2215">
                <a:solidFill>
                  <a:srgbClr val="FFFFFF"/>
                </a:solidFill>
                <a:latin typeface="Calibri" charset="0"/>
                <a:ea typeface="Calibri" charset="0"/>
                <a:cs typeface="Calibri" charset="0"/>
                <a:sym typeface="Calibri"/>
              </a:rPr>
              <a:t>), </a:t>
            </a:r>
            <a:br>
              <a:rPr lang="en-US" sz="2215">
                <a:solidFill>
                  <a:srgbClr val="FFFFFF"/>
                </a:solidFill>
                <a:latin typeface="Calibri" charset="0"/>
                <a:ea typeface="Calibri" charset="0"/>
                <a:cs typeface="Calibri" charset="0"/>
                <a:sym typeface="Calibri"/>
              </a:rPr>
            </a:br>
            <a:r>
              <a:rPr lang="en-US" sz="2215">
                <a:solidFill>
                  <a:srgbClr val="FFFFFF"/>
                </a:solidFill>
                <a:latin typeface="Calibri" charset="0"/>
                <a:ea typeface="Calibri" charset="0"/>
                <a:cs typeface="Calibri" charset="0"/>
                <a:sym typeface="Calibri"/>
              </a:rPr>
              <a:t>office </a:t>
            </a:r>
            <a:r>
              <a:rPr lang="en-US" sz="2215" dirty="0">
                <a:solidFill>
                  <a:srgbClr val="FFFFFF"/>
                </a:solidFill>
                <a:latin typeface="Calibri" charset="0"/>
                <a:ea typeface="Calibri" charset="0"/>
                <a:cs typeface="Calibri" charset="0"/>
                <a:sym typeface="Calibri"/>
              </a:rPr>
              <a:t>and meeting space, restaurant</a:t>
            </a:r>
            <a:endParaRPr lang="en-US" sz="2215" dirty="0">
              <a:solidFill>
                <a:srgbClr val="FFFFFF"/>
              </a:solidFill>
              <a:latin typeface="Calibri" charset="0"/>
              <a:ea typeface="Calibri" charset="0"/>
              <a:cs typeface="Calibri" charset="0"/>
            </a:endParaRPr>
          </a:p>
        </p:txBody>
      </p:sp>
      <p:pic>
        <p:nvPicPr>
          <p:cNvPr id="9" name="Picture 2" descr="mage result for science village scandinav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6509" y="424672"/>
            <a:ext cx="2397656" cy="115530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Arrow Connector 11"/>
          <p:cNvCxnSpPr>
            <a:cxnSpLocks/>
          </p:cNvCxnSpPr>
          <p:nvPr/>
        </p:nvCxnSpPr>
        <p:spPr>
          <a:xfrm>
            <a:off x="6905375" y="2760985"/>
            <a:ext cx="0" cy="1748135"/>
          </a:xfrm>
          <a:prstGeom prst="straightConnector1">
            <a:avLst/>
          </a:prstGeom>
          <a:ln w="38100" cmpd="sng">
            <a:solidFill>
              <a:srgbClr val="0DABF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8074" y="5958812"/>
            <a:ext cx="3541739" cy="433196"/>
          </a:xfrm>
          <a:prstGeom prst="rect">
            <a:avLst/>
          </a:prstGeom>
          <a:solidFill>
            <a:srgbClr val="0094CA"/>
          </a:solidFill>
        </p:spPr>
        <p:txBody>
          <a:bodyPr wrap="none" rtlCol="0">
            <a:spAutoFit/>
          </a:bodyPr>
          <a:lstStyle/>
          <a:p>
            <a:r>
              <a:rPr lang="en-US" sz="2215" dirty="0">
                <a:solidFill>
                  <a:prstClr val="white"/>
                </a:solidFill>
              </a:rPr>
              <a:t>Tramway from Lund C station</a:t>
            </a:r>
          </a:p>
        </p:txBody>
      </p:sp>
      <p:cxnSp>
        <p:nvCxnSpPr>
          <p:cNvPr id="17" name="Straight Arrow Connector 16"/>
          <p:cNvCxnSpPr/>
          <p:nvPr/>
        </p:nvCxnSpPr>
        <p:spPr>
          <a:xfrm flipH="1" flipV="1">
            <a:off x="1134208" y="5420459"/>
            <a:ext cx="1068266" cy="538354"/>
          </a:xfrm>
          <a:prstGeom prst="straightConnector1">
            <a:avLst/>
          </a:prstGeom>
          <a:ln w="38100" cmpd="sng">
            <a:solidFill>
              <a:srgbClr val="0DABF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 name="Bildobjekt 7" descr="ESS-vit-logg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3708" y="2223269"/>
            <a:ext cx="1300144" cy="738383"/>
          </a:xfrm>
          <a:prstGeom prst="rect">
            <a:avLst/>
          </a:prstGeom>
          <a:solidFill>
            <a:srgbClr val="0094CA"/>
          </a:solidFill>
        </p:spPr>
      </p:pic>
      <p:sp>
        <p:nvSpPr>
          <p:cNvPr id="13" name="TextBox 12">
            <a:extLst>
              <a:ext uri="{FF2B5EF4-FFF2-40B4-BE49-F238E27FC236}">
                <a16:creationId xmlns:a16="http://schemas.microsoft.com/office/drawing/2014/main" id="{53537E63-2211-A844-A93C-3680C5E061F1}"/>
              </a:ext>
            </a:extLst>
          </p:cNvPr>
          <p:cNvSpPr txBox="1"/>
          <p:nvPr/>
        </p:nvSpPr>
        <p:spPr>
          <a:xfrm>
            <a:off x="156509" y="2407042"/>
            <a:ext cx="3374450" cy="707886"/>
          </a:xfrm>
          <a:prstGeom prst="rect">
            <a:avLst/>
          </a:prstGeom>
          <a:solidFill>
            <a:srgbClr val="FF0000"/>
          </a:solidFill>
        </p:spPr>
        <p:txBody>
          <a:bodyPr wrap="none" rtlCol="0">
            <a:spAutoFit/>
          </a:bodyPr>
          <a:lstStyle/>
          <a:p>
            <a:r>
              <a:rPr lang="sv-SE" sz="2000" dirty="0">
                <a:solidFill>
                  <a:schemeClr val="bg1"/>
                </a:solidFill>
              </a:rPr>
              <a:t>Swedish </a:t>
            </a:r>
            <a:r>
              <a:rPr lang="sv-SE" sz="2000" dirty="0" err="1">
                <a:solidFill>
                  <a:schemeClr val="bg1"/>
                </a:solidFill>
              </a:rPr>
              <a:t>Government</a:t>
            </a:r>
            <a:r>
              <a:rPr lang="sv-SE" sz="2000" dirty="0">
                <a:solidFill>
                  <a:schemeClr val="bg1"/>
                </a:solidFill>
              </a:rPr>
              <a:t> </a:t>
            </a:r>
            <a:r>
              <a:rPr lang="sv-SE" sz="2000" dirty="0" err="1">
                <a:solidFill>
                  <a:schemeClr val="bg1"/>
                </a:solidFill>
              </a:rPr>
              <a:t>approval</a:t>
            </a:r>
            <a:endParaRPr lang="sv-SE" sz="2000" dirty="0">
              <a:solidFill>
                <a:schemeClr val="bg1"/>
              </a:solidFill>
            </a:endParaRPr>
          </a:p>
          <a:p>
            <a:r>
              <a:rPr lang="sv-SE" sz="2000" dirty="0">
                <a:solidFill>
                  <a:schemeClr val="bg1"/>
                </a:solidFill>
              </a:rPr>
              <a:t>August 2018</a:t>
            </a:r>
          </a:p>
        </p:txBody>
      </p:sp>
      <p:sp>
        <p:nvSpPr>
          <p:cNvPr id="14" name="TextBox 13">
            <a:extLst>
              <a:ext uri="{FF2B5EF4-FFF2-40B4-BE49-F238E27FC236}">
                <a16:creationId xmlns:a16="http://schemas.microsoft.com/office/drawing/2014/main" id="{BA67B675-66B6-1143-9C74-2C39BC613003}"/>
              </a:ext>
            </a:extLst>
          </p:cNvPr>
          <p:cNvSpPr txBox="1"/>
          <p:nvPr/>
        </p:nvSpPr>
        <p:spPr>
          <a:xfrm>
            <a:off x="156509" y="1855251"/>
            <a:ext cx="3670300" cy="400110"/>
          </a:xfrm>
          <a:prstGeom prst="rect">
            <a:avLst/>
          </a:prstGeom>
          <a:solidFill>
            <a:srgbClr val="0094CA"/>
          </a:solidFill>
        </p:spPr>
        <p:txBody>
          <a:bodyPr wrap="none" rtlCol="0">
            <a:spAutoFit/>
          </a:bodyPr>
          <a:lstStyle/>
          <a:p>
            <a:r>
              <a:rPr lang="sv-SE" sz="2000" dirty="0" err="1">
                <a:solidFill>
                  <a:schemeClr val="bg1"/>
                </a:solidFill>
              </a:rPr>
              <a:t>Modelled</a:t>
            </a:r>
            <a:r>
              <a:rPr lang="sv-SE" sz="2000" dirty="0">
                <a:solidFill>
                  <a:schemeClr val="bg1"/>
                </a:solidFill>
              </a:rPr>
              <a:t> on the </a:t>
            </a:r>
            <a:r>
              <a:rPr lang="sv-SE" sz="2000" dirty="0" err="1">
                <a:solidFill>
                  <a:schemeClr val="bg1"/>
                </a:solidFill>
              </a:rPr>
              <a:t>Harwell</a:t>
            </a:r>
            <a:r>
              <a:rPr lang="sv-SE" sz="2000" dirty="0">
                <a:solidFill>
                  <a:schemeClr val="bg1"/>
                </a:solidFill>
              </a:rPr>
              <a:t> Campus</a:t>
            </a:r>
          </a:p>
        </p:txBody>
      </p:sp>
    </p:spTree>
    <p:extLst>
      <p:ext uri="{BB962C8B-B14F-4D97-AF65-F5344CB8AC3E}">
        <p14:creationId xmlns:p14="http://schemas.microsoft.com/office/powerpoint/2010/main" val="134172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74BF4-9D3D-0E4D-8C5F-9F09C99F34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8806"/>
            <a:ext cx="11044101" cy="6876806"/>
          </a:xfrm>
          <a:prstGeom prst="rect">
            <a:avLst/>
          </a:prstGeom>
        </p:spPr>
      </p:pic>
      <p:sp>
        <p:nvSpPr>
          <p:cNvPr id="3" name="Freeform 2">
            <a:extLst>
              <a:ext uri="{FF2B5EF4-FFF2-40B4-BE49-F238E27FC236}">
                <a16:creationId xmlns:a16="http://schemas.microsoft.com/office/drawing/2014/main" id="{B80ECE4E-10D0-DA4E-82DF-546B6BADC6EF}"/>
              </a:ext>
            </a:extLst>
          </p:cNvPr>
          <p:cNvSpPr/>
          <p:nvPr/>
        </p:nvSpPr>
        <p:spPr>
          <a:xfrm>
            <a:off x="1526883" y="1199408"/>
            <a:ext cx="1846290" cy="1092530"/>
          </a:xfrm>
          <a:custGeom>
            <a:avLst/>
            <a:gdLst>
              <a:gd name="connsiteX0" fmla="*/ 1465699 w 1846290"/>
              <a:gd name="connsiteY0" fmla="*/ 1092530 h 1092530"/>
              <a:gd name="connsiteX1" fmla="*/ 1774457 w 1846290"/>
              <a:gd name="connsiteY1" fmla="*/ 878774 h 1092530"/>
              <a:gd name="connsiteX2" fmla="*/ 1774457 w 1846290"/>
              <a:gd name="connsiteY2" fmla="*/ 878774 h 1092530"/>
              <a:gd name="connsiteX3" fmla="*/ 1786333 w 1846290"/>
              <a:gd name="connsiteY3" fmla="*/ 878774 h 1092530"/>
              <a:gd name="connsiteX4" fmla="*/ 1774457 w 1846290"/>
              <a:gd name="connsiteY4" fmla="*/ 819397 h 1092530"/>
              <a:gd name="connsiteX5" fmla="*/ 860057 w 1846290"/>
              <a:gd name="connsiteY5" fmla="*/ 724395 h 1092530"/>
              <a:gd name="connsiteX6" fmla="*/ 693803 w 1846290"/>
              <a:gd name="connsiteY6" fmla="*/ 653143 h 1092530"/>
              <a:gd name="connsiteX7" fmla="*/ 670052 w 1846290"/>
              <a:gd name="connsiteY7" fmla="*/ 593766 h 1092530"/>
              <a:gd name="connsiteX8" fmla="*/ 990686 w 1846290"/>
              <a:gd name="connsiteY8" fmla="*/ 415636 h 1092530"/>
              <a:gd name="connsiteX9" fmla="*/ 883808 w 1846290"/>
              <a:gd name="connsiteY9" fmla="*/ 213756 h 1092530"/>
              <a:gd name="connsiteX10" fmla="*/ 5034 w 1846290"/>
              <a:gd name="connsiteY10" fmla="*/ 118753 h 1092530"/>
              <a:gd name="connsiteX11" fmla="*/ 1335070 w 1846290"/>
              <a:gd name="connsiteY11" fmla="*/ 0 h 1092530"/>
              <a:gd name="connsiteX12" fmla="*/ 1335070 w 1846290"/>
              <a:gd name="connsiteY12" fmla="*/ 0 h 10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290" h="1092530">
                <a:moveTo>
                  <a:pt x="1465699" y="1092530"/>
                </a:moveTo>
                <a:lnTo>
                  <a:pt x="1774457" y="878774"/>
                </a:lnTo>
                <a:lnTo>
                  <a:pt x="1774457" y="878774"/>
                </a:lnTo>
                <a:cubicBezTo>
                  <a:pt x="1776436" y="878774"/>
                  <a:pt x="1786333" y="888670"/>
                  <a:pt x="1786333" y="878774"/>
                </a:cubicBezTo>
                <a:cubicBezTo>
                  <a:pt x="1786333" y="868878"/>
                  <a:pt x="1928836" y="845127"/>
                  <a:pt x="1774457" y="819397"/>
                </a:cubicBezTo>
                <a:cubicBezTo>
                  <a:pt x="1620078" y="793667"/>
                  <a:pt x="1040166" y="752104"/>
                  <a:pt x="860057" y="724395"/>
                </a:cubicBezTo>
                <a:cubicBezTo>
                  <a:pt x="679948" y="696686"/>
                  <a:pt x="725470" y="674914"/>
                  <a:pt x="693803" y="653143"/>
                </a:cubicBezTo>
                <a:cubicBezTo>
                  <a:pt x="662136" y="631372"/>
                  <a:pt x="620572" y="633350"/>
                  <a:pt x="670052" y="593766"/>
                </a:cubicBezTo>
                <a:cubicBezTo>
                  <a:pt x="719532" y="554182"/>
                  <a:pt x="955060" y="478971"/>
                  <a:pt x="990686" y="415636"/>
                </a:cubicBezTo>
                <a:cubicBezTo>
                  <a:pt x="1026312" y="352301"/>
                  <a:pt x="1048083" y="263236"/>
                  <a:pt x="883808" y="213756"/>
                </a:cubicBezTo>
                <a:cubicBezTo>
                  <a:pt x="719533" y="164276"/>
                  <a:pt x="-70176" y="154379"/>
                  <a:pt x="5034" y="118753"/>
                </a:cubicBezTo>
                <a:cubicBezTo>
                  <a:pt x="80244" y="83127"/>
                  <a:pt x="1335070" y="0"/>
                  <a:pt x="1335070" y="0"/>
                </a:cubicBezTo>
                <a:lnTo>
                  <a:pt x="1335070" y="0"/>
                </a:lnTo>
              </a:path>
            </a:pathLst>
          </a:cu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7" name="Straight Arrow Connector 6">
            <a:extLst>
              <a:ext uri="{FF2B5EF4-FFF2-40B4-BE49-F238E27FC236}">
                <a16:creationId xmlns:a16="http://schemas.microsoft.com/office/drawing/2014/main" id="{22575F6F-7545-DE49-88DD-2736F534C1FF}"/>
              </a:ext>
            </a:extLst>
          </p:cNvPr>
          <p:cNvCxnSpPr>
            <a:cxnSpLocks/>
          </p:cNvCxnSpPr>
          <p:nvPr/>
        </p:nvCxnSpPr>
        <p:spPr>
          <a:xfrm flipH="1">
            <a:off x="4211960" y="980728"/>
            <a:ext cx="1512168" cy="1152128"/>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mage result for science village scandinavia">
            <a:extLst>
              <a:ext uri="{FF2B5EF4-FFF2-40B4-BE49-F238E27FC236}">
                <a16:creationId xmlns:a16="http://schemas.microsoft.com/office/drawing/2014/main" id="{D9C0C01D-230A-BE42-B6A9-B998EB51C7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3390" y="729081"/>
            <a:ext cx="1643063" cy="791707"/>
          </a:xfrm>
          <a:prstGeom prst="rect">
            <a:avLst/>
          </a:prstGeom>
          <a:solidFill>
            <a:srgbClr val="FFFF00"/>
          </a:solidFill>
          <a:ln>
            <a:solidFill>
              <a:srgbClr val="FFFF00"/>
            </a:solidFill>
          </a:ln>
          <a:extLst/>
        </p:spPr>
      </p:pic>
    </p:spTree>
    <p:extLst>
      <p:ext uri="{BB962C8B-B14F-4D97-AF65-F5344CB8AC3E}">
        <p14:creationId xmlns:p14="http://schemas.microsoft.com/office/powerpoint/2010/main" val="113972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2585" dirty="0"/>
              <a:t>Journey to deliver the world’s leading facility for research using neutrons</a:t>
            </a:r>
          </a:p>
        </p:txBody>
      </p:sp>
      <p:pic>
        <p:nvPicPr>
          <p:cNvPr id="20" name="Content Placeholder 19"/>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 y="-227796"/>
            <a:ext cx="9174643" cy="7176081"/>
          </a:xfrm>
        </p:spPr>
      </p:pic>
      <p:sp>
        <p:nvSpPr>
          <p:cNvPr id="4" name="Slide Number Placeholder 3"/>
          <p:cNvSpPr>
            <a:spLocks noGrp="1"/>
          </p:cNvSpPr>
          <p:nvPr>
            <p:ph type="sldNum" sz="quarter" idx="12"/>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 name="Group 1"/>
          <p:cNvGrpSpPr/>
          <p:nvPr/>
        </p:nvGrpSpPr>
        <p:grpSpPr>
          <a:xfrm>
            <a:off x="467544" y="1594467"/>
            <a:ext cx="8136904" cy="4716981"/>
            <a:chOff x="223586" y="1601792"/>
            <a:chExt cx="9472614" cy="4957421"/>
          </a:xfrm>
        </p:grpSpPr>
        <p:cxnSp>
          <p:nvCxnSpPr>
            <p:cNvPr id="7" name="Straight Connector 6"/>
            <p:cNvCxnSpPr/>
            <p:nvPr/>
          </p:nvCxnSpPr>
          <p:spPr bwMode="auto">
            <a:xfrm>
              <a:off x="8533607" y="2371728"/>
              <a:ext cx="0" cy="3698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0" idx="2"/>
            </p:cNvCxnSpPr>
            <p:nvPr/>
          </p:nvCxnSpPr>
          <p:spPr bwMode="auto">
            <a:xfrm>
              <a:off x="4006705" y="3824130"/>
              <a:ext cx="240645" cy="568434"/>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a:off x="2149740" y="4813303"/>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10" name="TextBox 33"/>
            <p:cNvSpPr txBox="1">
              <a:spLocks noChangeArrowheads="1"/>
            </p:cNvSpPr>
            <p:nvPr/>
          </p:nvSpPr>
          <p:spPr bwMode="auto">
            <a:xfrm>
              <a:off x="3050730" y="3159745"/>
              <a:ext cx="1911952"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2014</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Construction Starts on Green Field Site</a:t>
              </a:r>
            </a:p>
          </p:txBody>
        </p:sp>
        <p:sp>
          <p:nvSpPr>
            <p:cNvPr id="11" name="TextBox 36"/>
            <p:cNvSpPr txBox="1">
              <a:spLocks noChangeArrowheads="1"/>
            </p:cNvSpPr>
            <p:nvPr/>
          </p:nvSpPr>
          <p:spPr bwMode="auto">
            <a:xfrm>
              <a:off x="812373" y="4044006"/>
              <a:ext cx="1694339"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2009</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Decision to Site ESS in Lund</a:t>
              </a:r>
            </a:p>
          </p:txBody>
        </p:sp>
        <p:grpSp>
          <p:nvGrpSpPr>
            <p:cNvPr id="12" name="Group 84"/>
            <p:cNvGrpSpPr>
              <a:grpSpLocks/>
            </p:cNvGrpSpPr>
            <p:nvPr/>
          </p:nvGrpSpPr>
          <p:grpSpPr bwMode="auto">
            <a:xfrm>
              <a:off x="552207" y="2438402"/>
              <a:ext cx="8904941" cy="3290899"/>
              <a:chOff x="509589" y="2248787"/>
              <a:chExt cx="8219561" cy="3425738"/>
            </a:xfrm>
          </p:grpSpPr>
          <p:grpSp>
            <p:nvGrpSpPr>
              <p:cNvPr id="13" name="Group 72"/>
              <p:cNvGrpSpPr>
                <a:grpSpLocks/>
              </p:cNvGrpSpPr>
              <p:nvPr/>
            </p:nvGrpSpPr>
            <p:grpSpPr bwMode="auto">
              <a:xfrm>
                <a:off x="7576067" y="2569291"/>
                <a:ext cx="608554" cy="270369"/>
                <a:chOff x="1665943" y="4915251"/>
                <a:chExt cx="608554" cy="270369"/>
              </a:xfrm>
            </p:grpSpPr>
            <p:cxnSp>
              <p:nvCxnSpPr>
                <p:cNvPr id="45" name="Straight Connector 44"/>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14" name="Straight Arrow Connector 13"/>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6" name="Group 60"/>
              <p:cNvGrpSpPr>
                <a:grpSpLocks/>
              </p:cNvGrpSpPr>
              <p:nvPr/>
            </p:nvGrpSpPr>
            <p:grpSpPr bwMode="auto">
              <a:xfrm>
                <a:off x="6394219" y="3039642"/>
                <a:ext cx="608554" cy="270369"/>
                <a:chOff x="1665943" y="4915251"/>
                <a:chExt cx="608554" cy="270369"/>
              </a:xfrm>
            </p:grpSpPr>
            <p:cxnSp>
              <p:nvCxnSpPr>
                <p:cNvPr id="42" name="Straight Connector 41"/>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17" name="Straight Connector 16"/>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8" name="Group 56"/>
              <p:cNvGrpSpPr>
                <a:grpSpLocks/>
              </p:cNvGrpSpPr>
              <p:nvPr/>
            </p:nvGrpSpPr>
            <p:grpSpPr bwMode="auto">
              <a:xfrm>
                <a:off x="5217882" y="3517943"/>
                <a:ext cx="608554" cy="270369"/>
                <a:chOff x="1665943" y="4915251"/>
                <a:chExt cx="608554" cy="270369"/>
              </a:xfrm>
            </p:grpSpPr>
            <p:cxnSp>
              <p:nvCxnSpPr>
                <p:cNvPr id="39" name="Straight Connector 38"/>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19" name="Straight Connector 18"/>
              <p:cNvCxnSpPr>
                <a:endCxn id="38" idx="6"/>
              </p:cNvCxnSpPr>
              <p:nvPr/>
            </p:nvCxnSpPr>
            <p:spPr>
              <a:xfrm flipH="1">
                <a:off x="4035440" y="3646741"/>
                <a:ext cx="1200292" cy="746351"/>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bwMode="auto">
              <a:xfrm>
                <a:off x="3765578" y="4257582"/>
                <a:ext cx="269862" cy="271019"/>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cxnSp>
            <p:nvCxnSpPr>
              <p:cNvPr id="21" name="Straight Connector 20"/>
              <p:cNvCxnSpPr/>
              <p:nvPr/>
            </p:nvCxnSpPr>
            <p:spPr>
              <a:xfrm flipH="1">
                <a:off x="3452547" y="4432109"/>
                <a:ext cx="313032" cy="173207"/>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2" name="Group 44"/>
              <p:cNvGrpSpPr>
                <a:grpSpLocks/>
              </p:cNvGrpSpPr>
              <p:nvPr/>
            </p:nvGrpSpPr>
            <p:grpSpPr bwMode="auto">
              <a:xfrm>
                <a:off x="2858379" y="4465147"/>
                <a:ext cx="608554" cy="270369"/>
                <a:chOff x="1665943" y="4915251"/>
                <a:chExt cx="608554" cy="270369"/>
              </a:xfrm>
            </p:grpSpPr>
            <p:cxnSp>
              <p:nvCxnSpPr>
                <p:cNvPr id="33" name="Straight Connector 32"/>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23" name="Straight Connector 22"/>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4" name="Group 43"/>
              <p:cNvGrpSpPr>
                <a:grpSpLocks/>
              </p:cNvGrpSpPr>
              <p:nvPr/>
            </p:nvGrpSpPr>
            <p:grpSpPr bwMode="auto">
              <a:xfrm>
                <a:off x="1682729" y="4932036"/>
                <a:ext cx="608554" cy="270369"/>
                <a:chOff x="1665943" y="4915251"/>
                <a:chExt cx="608554" cy="270369"/>
              </a:xfrm>
            </p:grpSpPr>
            <p:cxnSp>
              <p:nvCxnSpPr>
                <p:cNvPr id="30" name="Straight Connector 29"/>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cxnSp>
            <p:nvCxnSpPr>
              <p:cNvPr id="25" name="Straight Connector 24"/>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6" name="Group 64"/>
              <p:cNvGrpSpPr>
                <a:grpSpLocks/>
              </p:cNvGrpSpPr>
              <p:nvPr/>
            </p:nvGrpSpPr>
            <p:grpSpPr bwMode="auto">
              <a:xfrm>
                <a:off x="509589" y="5404156"/>
                <a:ext cx="608554" cy="270369"/>
                <a:chOff x="1665943" y="4915251"/>
                <a:chExt cx="608554" cy="270369"/>
              </a:xfrm>
            </p:grpSpPr>
            <p:cxnSp>
              <p:nvCxnSpPr>
                <p:cNvPr id="27" name="Straight Connector 26"/>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49496"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dirty="0">
                    <a:ln>
                      <a:noFill/>
                    </a:ln>
                    <a:solidFill>
                      <a:prstClr val="white"/>
                    </a:solidFill>
                    <a:effectLst/>
                    <a:uLnTx/>
                    <a:uFillTx/>
                    <a:latin typeface="Calibri"/>
                    <a:ea typeface="+mn-ea"/>
                    <a:cs typeface="Calibri"/>
                  </a:endParaRPr>
                </a:p>
              </p:txBody>
            </p:sp>
          </p:grpSp>
        </p:grpSp>
        <p:sp>
          <p:nvSpPr>
            <p:cNvPr id="48" name="TextBox 32"/>
            <p:cNvSpPr txBox="1">
              <a:spLocks noChangeArrowheads="1"/>
            </p:cNvSpPr>
            <p:nvPr/>
          </p:nvSpPr>
          <p:spPr bwMode="auto">
            <a:xfrm>
              <a:off x="7988941" y="1601792"/>
              <a:ext cx="1707259"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2025</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ESS Construction Phase Complete</a:t>
              </a:r>
            </a:p>
          </p:txBody>
        </p:sp>
        <p:cxnSp>
          <p:nvCxnSpPr>
            <p:cNvPr id="49" name="Straight Connector 48"/>
            <p:cNvCxnSpPr/>
            <p:nvPr/>
          </p:nvCxnSpPr>
          <p:spPr bwMode="auto">
            <a:xfrm>
              <a:off x="883973" y="5729291"/>
              <a:ext cx="0" cy="158750"/>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0" name="TextBox 35"/>
            <p:cNvSpPr txBox="1">
              <a:spLocks noChangeArrowheads="1"/>
            </p:cNvSpPr>
            <p:nvPr/>
          </p:nvSpPr>
          <p:spPr bwMode="auto">
            <a:xfrm>
              <a:off x="223586" y="5894829"/>
              <a:ext cx="2258879"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2003</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European Design of ESS Completed</a:t>
              </a:r>
            </a:p>
          </p:txBody>
        </p:sp>
        <p:cxnSp>
          <p:nvCxnSpPr>
            <p:cNvPr id="51" name="Straight Connector 50"/>
            <p:cNvCxnSpPr/>
            <p:nvPr/>
          </p:nvCxnSpPr>
          <p:spPr bwMode="auto">
            <a:xfrm>
              <a:off x="3436144" y="4827616"/>
              <a:ext cx="0" cy="312737"/>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2" name="TextBox 34"/>
            <p:cNvSpPr txBox="1">
              <a:spLocks noChangeArrowheads="1"/>
            </p:cNvSpPr>
            <p:nvPr/>
          </p:nvSpPr>
          <p:spPr bwMode="auto">
            <a:xfrm>
              <a:off x="2801268" y="5143260"/>
              <a:ext cx="2034833"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2012</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prstClr val="black"/>
                  </a:solidFill>
                  <a:effectLst/>
                  <a:uLnTx/>
                  <a:uFillTx/>
                  <a:latin typeface="Calibri"/>
                  <a:ea typeface="ＭＳ Ｐゴシック" charset="0"/>
                  <a:cs typeface="Calibri"/>
                </a:rPr>
                <a:t>ESS Design Update Phase Complete</a:t>
              </a:r>
            </a:p>
          </p:txBody>
        </p:sp>
        <p:cxnSp>
          <p:nvCxnSpPr>
            <p:cNvPr id="53" name="Straight Connector 52"/>
            <p:cNvCxnSpPr/>
            <p:nvPr/>
          </p:nvCxnSpPr>
          <p:spPr bwMode="auto">
            <a:xfrm>
              <a:off x="5981435" y="3929066"/>
              <a:ext cx="0" cy="747712"/>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4" name="TextBox 31"/>
            <p:cNvSpPr txBox="1">
              <a:spLocks noChangeArrowheads="1"/>
            </p:cNvSpPr>
            <p:nvPr/>
          </p:nvSpPr>
          <p:spPr bwMode="auto">
            <a:xfrm>
              <a:off x="5461360" y="4677402"/>
              <a:ext cx="1892126"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2019</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prstClr val="black"/>
                  </a:solidFill>
                  <a:effectLst/>
                  <a:uLnTx/>
                  <a:uFillTx/>
                  <a:latin typeface="Calibri"/>
                  <a:ea typeface="ＭＳ Ｐゴシック" charset="0"/>
                  <a:cs typeface="Calibri"/>
                </a:rPr>
                <a:t>Start of Initial Operations Phase</a:t>
              </a:r>
            </a:p>
          </p:txBody>
        </p:sp>
        <p:cxnSp>
          <p:nvCxnSpPr>
            <p:cNvPr id="55" name="Straight Connector 54"/>
            <p:cNvCxnSpPr/>
            <p:nvPr/>
          </p:nvCxnSpPr>
          <p:spPr bwMode="auto">
            <a:xfrm>
              <a:off x="7260962" y="3463928"/>
              <a:ext cx="0" cy="257175"/>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6" name="TextBox 22"/>
            <p:cNvSpPr txBox="1">
              <a:spLocks noChangeArrowheads="1"/>
            </p:cNvSpPr>
            <p:nvPr/>
          </p:nvSpPr>
          <p:spPr bwMode="auto">
            <a:xfrm>
              <a:off x="6927507" y="3720713"/>
              <a:ext cx="1837271" cy="664384"/>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algn="r" defTabSz="949496" rtl="0" eaLnBrk="1" fontAlgn="auto" latinLnBrk="0" hangingPunct="1">
                <a:lnSpc>
                  <a:spcPct val="100000"/>
                </a:lnSpc>
                <a:spcBef>
                  <a:spcPts val="0"/>
                </a:spcBef>
                <a:spcAft>
                  <a:spcPts val="0"/>
                </a:spcAft>
                <a:buClrTx/>
                <a:buSzTx/>
                <a:buFontTx/>
                <a:buNone/>
                <a:tabLst/>
                <a:defRPr/>
              </a:pPr>
              <a:r>
                <a:rPr kumimoji="0" lang="en-US" sz="1292" b="1" i="0" u="none" strike="noStrike" kern="1200" cap="none" spc="0" normalizeH="0" baseline="0" noProof="0" dirty="0">
                  <a:ln>
                    <a:noFill/>
                  </a:ln>
                  <a:solidFill>
                    <a:srgbClr val="0094CA"/>
                  </a:solidFill>
                  <a:effectLst/>
                  <a:uLnTx/>
                  <a:uFillTx/>
                  <a:latin typeface="Calibri"/>
                  <a:ea typeface="ＭＳ Ｐゴシック" charset="0"/>
                  <a:cs typeface="Calibri"/>
                </a:rPr>
                <a:t>2023</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ESS Starts</a:t>
              </a:r>
            </a:p>
            <a:p>
              <a:pPr marL="0" marR="0" lvl="0" indent="0" algn="l" defTabSz="949496" rtl="0" eaLnBrk="1" fontAlgn="auto" latinLnBrk="0" hangingPunct="1">
                <a:lnSpc>
                  <a:spcPct val="100000"/>
                </a:lnSpc>
                <a:spcBef>
                  <a:spcPts val="0"/>
                </a:spcBef>
                <a:spcAft>
                  <a:spcPts val="0"/>
                </a:spcAft>
                <a:buClrTx/>
                <a:buSzTx/>
                <a:buFontTx/>
                <a:buNone/>
                <a:tabLst/>
                <a:defRPr/>
              </a:pPr>
              <a:r>
                <a:rPr kumimoji="0" lang="en-US" sz="1108" b="1" i="0" u="none" strike="noStrike" kern="1200" cap="none" spc="0" normalizeH="0" baseline="0" noProof="0" dirty="0">
                  <a:ln>
                    <a:noFill/>
                  </a:ln>
                  <a:solidFill>
                    <a:srgbClr val="000000"/>
                  </a:solidFill>
                  <a:effectLst/>
                  <a:uLnTx/>
                  <a:uFillTx/>
                  <a:latin typeface="Calibri"/>
                  <a:ea typeface="ＭＳ Ｐゴシック" charset="0"/>
                  <a:cs typeface="Calibri"/>
                </a:rPr>
                <a:t>User Program</a:t>
              </a:r>
            </a:p>
          </p:txBody>
        </p:sp>
      </p:grpSp>
      <p:pic>
        <p:nvPicPr>
          <p:cNvPr id="58" name="Bildobjekt 5" descr="ESS-vit-logg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310161"/>
            <a:ext cx="1370480" cy="733206"/>
          </a:xfrm>
          <a:prstGeom prst="rect">
            <a:avLst/>
          </a:prstGeom>
        </p:spPr>
      </p:pic>
    </p:spTree>
    <p:extLst>
      <p:ext uri="{BB962C8B-B14F-4D97-AF65-F5344CB8AC3E}">
        <p14:creationId xmlns:p14="http://schemas.microsoft.com/office/powerpoint/2010/main" val="41513362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35080-52ED-AB42-ACD1-6FACF1FA96B2}"/>
              </a:ext>
            </a:extLst>
          </p:cNvPr>
          <p:cNvSpPr>
            <a:spLocks noGrp="1"/>
          </p:cNvSpPr>
          <p:nvPr>
            <p:ph idx="1"/>
          </p:nvPr>
        </p:nvSpPr>
        <p:spPr>
          <a:xfrm>
            <a:off x="457200" y="1600200"/>
            <a:ext cx="8229600" cy="4525963"/>
          </a:xfrm>
        </p:spPr>
        <p:txBody>
          <a:bodyPr>
            <a:noAutofit/>
          </a:bodyPr>
          <a:lstStyle/>
          <a:p>
            <a:pPr marL="0" indent="0">
              <a:buNone/>
            </a:pPr>
            <a:endParaRPr lang="en-GB" sz="3200" dirty="0"/>
          </a:p>
          <a:p>
            <a:pPr marL="0" indent="0">
              <a:buNone/>
            </a:pPr>
            <a:r>
              <a:rPr lang="en-GB" sz="3200" dirty="0"/>
              <a:t>ESS shows how particle accelerator technology helps to address pressing issues for the planet and society</a:t>
            </a:r>
          </a:p>
          <a:p>
            <a:r>
              <a:rPr lang="en-GB" sz="3200" dirty="0"/>
              <a:t>energy and the environment</a:t>
            </a:r>
          </a:p>
          <a:p>
            <a:r>
              <a:rPr lang="en-GB" sz="3200" dirty="0"/>
              <a:t>health</a:t>
            </a:r>
          </a:p>
          <a:p>
            <a:r>
              <a:rPr lang="en-GB" sz="3200" dirty="0"/>
              <a:t>future economic competitiveness</a:t>
            </a:r>
            <a:endParaRPr lang="sv-SE" sz="3200" dirty="0"/>
          </a:p>
        </p:txBody>
      </p:sp>
      <p:sp>
        <p:nvSpPr>
          <p:cNvPr id="4" name="Slide Number Placeholder 3">
            <a:extLst>
              <a:ext uri="{FF2B5EF4-FFF2-40B4-BE49-F238E27FC236}">
                <a16:creationId xmlns:a16="http://schemas.microsoft.com/office/drawing/2014/main" id="{5950D9A2-74D6-C44E-99D5-D6841E7734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5183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1421" y="870648"/>
            <a:ext cx="2082800" cy="1028582"/>
          </a:xfrm>
          <a:prstGeom prst="rect">
            <a:avLst/>
          </a:prstGeom>
        </p:spPr>
      </p:pic>
      <p:sp>
        <p:nvSpPr>
          <p:cNvPr id="7" name="textruta 6"/>
          <p:cNvSpPr txBox="1"/>
          <p:nvPr/>
        </p:nvSpPr>
        <p:spPr>
          <a:xfrm>
            <a:off x="349459" y="2872869"/>
            <a:ext cx="8148307" cy="3574472"/>
          </a:xfrm>
          <a:prstGeom prst="rect">
            <a:avLst/>
          </a:prstGeom>
          <a:noFill/>
        </p:spPr>
        <p:txBody>
          <a:bodyPr wrap="square" lIns="84035" tIns="42021" rIns="84035" bIns="42021" rtlCol="0">
            <a:spAutoFit/>
          </a:bodyPr>
          <a:lstStyle/>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GB" sz="3692"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GB" sz="3692" b="0" i="0" u="none" strike="noStrike" kern="1200" cap="none" spc="0" normalizeH="0" baseline="0" noProof="0" dirty="0">
              <a:ln>
                <a:noFill/>
              </a:ln>
              <a:solidFill>
                <a:srgbClr val="FFFFFF"/>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r>
              <a:rPr kumimoji="0" lang="en-GB" sz="3692" b="0" i="0" u="none" strike="noStrike" kern="1200" cap="none" spc="0" normalizeH="0" baseline="0" noProof="0" dirty="0">
                <a:ln>
                  <a:noFill/>
                </a:ln>
                <a:solidFill>
                  <a:srgbClr val="FFFFFF"/>
                </a:solidFill>
                <a:effectLst/>
                <a:uLnTx/>
                <a:uFillTx/>
                <a:latin typeface="Calibri"/>
                <a:ea typeface="+mn-ea"/>
                <a:cs typeface="Calibri"/>
              </a:rPr>
              <a:t>Thank you!</a:t>
            </a:r>
          </a:p>
          <a:p>
            <a:pPr marL="0" marR="0" lvl="0" indent="0" algn="l" defTabSz="42018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FFFFFF"/>
                </a:solidFill>
                <a:effectLst/>
                <a:uLnTx/>
                <a:uFillTx/>
                <a:latin typeface="Calibri"/>
                <a:ea typeface="+mn-ea"/>
                <a:cs typeface="Calibri"/>
              </a:rPr>
              <a:t>@</a:t>
            </a:r>
            <a:r>
              <a:rPr kumimoji="0" lang="en-GB" sz="2000" b="0" i="1" u="none" strike="noStrike" kern="1200" cap="none" spc="0" normalizeH="0" baseline="0" noProof="0" dirty="0" err="1">
                <a:ln>
                  <a:noFill/>
                </a:ln>
                <a:solidFill>
                  <a:srgbClr val="FFFFFF"/>
                </a:solidFill>
                <a:effectLst/>
                <a:uLnTx/>
                <a:uFillTx/>
                <a:latin typeface="Calibri"/>
                <a:ea typeface="+mn-ea"/>
                <a:cs typeface="Calibri"/>
              </a:rPr>
              <a:t>johnwomersley</a:t>
            </a:r>
            <a:r>
              <a:rPr kumimoji="0" lang="en-GB" sz="2000" b="0" i="1" u="none" strike="noStrike" kern="1200" cap="none" spc="0" normalizeH="0" baseline="0" noProof="0" dirty="0">
                <a:ln>
                  <a:noFill/>
                </a:ln>
                <a:solidFill>
                  <a:srgbClr val="FFFFFF"/>
                </a:solidFill>
                <a:effectLst/>
                <a:uLnTx/>
                <a:uFillTx/>
                <a:latin typeface="Calibri"/>
                <a:ea typeface="+mn-ea"/>
                <a:cs typeface="Calibri"/>
              </a:rPr>
              <a:t>         @</a:t>
            </a:r>
            <a:r>
              <a:rPr kumimoji="0" lang="en-GB" sz="2000" b="0" i="1" u="none" strike="noStrike" kern="1200" cap="none" spc="0" normalizeH="0" baseline="0" noProof="0" dirty="0" err="1">
                <a:ln>
                  <a:noFill/>
                </a:ln>
                <a:solidFill>
                  <a:srgbClr val="FFFFFF"/>
                </a:solidFill>
                <a:effectLst/>
                <a:uLnTx/>
                <a:uFillTx/>
                <a:latin typeface="Calibri"/>
                <a:ea typeface="+mn-ea"/>
                <a:cs typeface="Calibri"/>
              </a:rPr>
              <a:t>essneutron</a:t>
            </a:r>
            <a:r>
              <a:rPr kumimoji="0" lang="en-GB" sz="2000" b="0" i="1" u="none" strike="noStrike" kern="1200" cap="none" spc="0" normalizeH="0" baseline="0" noProof="0" dirty="0">
                <a:ln>
                  <a:noFill/>
                </a:ln>
                <a:solidFill>
                  <a:srgbClr val="FFFFFF"/>
                </a:solidFill>
                <a:effectLst/>
                <a:uLnTx/>
                <a:uFillTx/>
                <a:latin typeface="Calibri"/>
                <a:ea typeface="+mn-ea"/>
                <a:cs typeface="Calibri"/>
              </a:rPr>
              <a:t>          </a:t>
            </a:r>
            <a:r>
              <a:rPr kumimoji="0" lang="en-GB" sz="2000" b="0" i="1" u="none" strike="noStrike" kern="1200" cap="none" spc="0" normalizeH="0" baseline="0" noProof="0" dirty="0" err="1">
                <a:ln>
                  <a:noFill/>
                </a:ln>
                <a:solidFill>
                  <a:srgbClr val="FFFFFF"/>
                </a:solidFill>
                <a:effectLst/>
                <a:uLnTx/>
                <a:uFillTx/>
                <a:latin typeface="Calibri"/>
                <a:ea typeface="+mn-ea"/>
                <a:cs typeface="Calibri"/>
              </a:rPr>
              <a:t>europeanspallationsource.se</a:t>
            </a:r>
            <a:endParaRPr kumimoji="0" lang="en-US" sz="2000" b="0" i="1"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US" sz="2954" b="0" i="1"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420180" rtl="0" eaLnBrk="1" fontAlgn="auto" latinLnBrk="0" hangingPunct="1">
              <a:lnSpc>
                <a:spcPct val="100000"/>
              </a:lnSpc>
              <a:spcBef>
                <a:spcPts val="0"/>
              </a:spcBef>
              <a:spcAft>
                <a:spcPts val="0"/>
              </a:spcAft>
              <a:buClrTx/>
              <a:buSzTx/>
              <a:buFontTx/>
              <a:buNone/>
              <a:tabLst/>
              <a:defRPr/>
            </a:pPr>
            <a:r>
              <a:rPr kumimoji="0" lang="en-US" sz="3323" b="1" i="0" u="none" strike="noStrike" kern="1200" cap="none" spc="0" normalizeH="0" baseline="0" noProof="0" dirty="0">
                <a:ln>
                  <a:noFill/>
                </a:ln>
                <a:solidFill>
                  <a:srgbClr val="FFFFFF"/>
                </a:solidFill>
                <a:effectLst/>
                <a:uLnTx/>
                <a:uFillTx/>
                <a:latin typeface="Calibri"/>
                <a:ea typeface="+mn-ea"/>
                <a:cs typeface="Calibri"/>
              </a:rPr>
              <a:t> </a:t>
            </a:r>
          </a:p>
          <a:p>
            <a:pPr marL="0" marR="0" lvl="0" indent="0" algn="l" defTabSz="420180" rtl="0" eaLnBrk="1" fontAlgn="auto" latinLnBrk="0" hangingPunct="1">
              <a:lnSpc>
                <a:spcPct val="100000"/>
              </a:lnSpc>
              <a:spcBef>
                <a:spcPts val="0"/>
              </a:spcBef>
              <a:spcAft>
                <a:spcPts val="0"/>
              </a:spcAft>
              <a:buClrTx/>
              <a:buSzTx/>
              <a:buFontTx/>
              <a:buNone/>
              <a:tabLst/>
              <a:defRPr/>
            </a:pPr>
            <a:endParaRPr kumimoji="0" lang="en-US" sz="3323"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12464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Neutron science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5871"/>
          <a:stretch/>
        </p:blipFill>
        <p:spPr>
          <a:xfrm>
            <a:off x="0" y="1417638"/>
            <a:ext cx="9144000" cy="5755778"/>
          </a:xfrm>
          <a:prstGeom prst="rect">
            <a:avLst/>
          </a:prstGeom>
        </p:spPr>
      </p:pic>
    </p:spTree>
    <p:extLst>
      <p:ext uri="{BB962C8B-B14F-4D97-AF65-F5344CB8AC3E}">
        <p14:creationId xmlns:p14="http://schemas.microsoft.com/office/powerpoint/2010/main" val="296658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ESS Vision: Build and operate the world’s most powerful neutron source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 4"/>
          <p:cNvGrpSpPr/>
          <p:nvPr/>
        </p:nvGrpSpPr>
        <p:grpSpPr>
          <a:xfrm>
            <a:off x="1475656" y="2132856"/>
            <a:ext cx="5962993" cy="4148269"/>
            <a:chOff x="1842212" y="1902483"/>
            <a:chExt cx="5962993" cy="4148269"/>
          </a:xfrm>
        </p:grpSpPr>
        <p:grpSp>
          <p:nvGrpSpPr>
            <p:cNvPr id="6" name="Group 5"/>
            <p:cNvGrpSpPr/>
            <p:nvPr/>
          </p:nvGrpSpPr>
          <p:grpSpPr>
            <a:xfrm>
              <a:off x="1842212" y="1902483"/>
              <a:ext cx="5962993" cy="4148269"/>
              <a:chOff x="1842210" y="1902483"/>
              <a:chExt cx="5962993" cy="4148269"/>
            </a:xfrm>
          </p:grpSpPr>
          <p:sp>
            <p:nvSpPr>
              <p:cNvPr id="8" name="AutoShape 46"/>
              <p:cNvSpPr>
                <a:spLocks/>
              </p:cNvSpPr>
              <p:nvPr/>
            </p:nvSpPr>
            <p:spPr bwMode="auto">
              <a:xfrm>
                <a:off x="4577398" y="4887879"/>
                <a:ext cx="650146" cy="171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ISIS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9" name="AutoShape 60"/>
              <p:cNvSpPr>
                <a:spLocks/>
              </p:cNvSpPr>
              <p:nvPr/>
            </p:nvSpPr>
            <p:spPr bwMode="auto">
              <a:xfrm>
                <a:off x="3026301" y="4899506"/>
                <a:ext cx="644261" cy="164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9525" cap="flat" cmpd="sng">
                <a:noFill/>
                <a:prstDash val="solid"/>
                <a:round/>
                <a:headEnd/>
                <a:tailEnd/>
              </a:ln>
              <a:effectLst/>
              <a:extLst>
                <a:ext uri="{909E8E84-426E-40dd-AFC4-6F175D3DCCD1}">
                  <a14:hiddenFill xmlns:a14="http://schemas.microsoft.com/office/drawing/2010/main" xmlns="">
                    <a:solidFill>
                      <a:srgbClr val="FFFFFF"/>
                    </a:solidFill>
                  </a14:hiddenFill>
                </a:ext>
              </a:extLst>
            </p:spPr>
            <p:txBody>
              <a:bodyPr lIns="0" tIns="0" rIns="0" bIns="0"/>
              <a:lstStyle/>
              <a:p>
                <a:pPr marL="35574" marR="0" lvl="0" indent="0" algn="ctr" defTabSz="523555" rtl="0" eaLnBrk="1" fontAlgn="auto" latinLnBrk="0" hangingPunct="1">
                  <a:lnSpc>
                    <a:spcPct val="100000"/>
                  </a:lnSpc>
                  <a:spcBef>
                    <a:spcPts val="0"/>
                  </a:spcBef>
                  <a:spcAft>
                    <a:spcPts val="0"/>
                  </a:spcAft>
                  <a:buClr>
                    <a:srgbClr val="FF9100"/>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Calibri" charset="0"/>
                    <a:sym typeface="Calibri" charset="0"/>
                  </a:rPr>
                  <a:t>ILL</a:t>
                </a:r>
                <a:endParaRPr kumimoji="0" lang="en-US" sz="1600" b="0" i="0" u="none" strike="noStrike" kern="1200" cap="none" spc="0" normalizeH="0" baseline="0" noProof="0" dirty="0">
                  <a:ln>
                    <a:noFill/>
                  </a:ln>
                  <a:solidFill>
                    <a:srgbClr val="0000FF"/>
                  </a:solidFill>
                  <a:effectLst/>
                  <a:uLnTx/>
                  <a:uFillTx/>
                  <a:latin typeface="Calibri"/>
                  <a:ea typeface="+mn-ea"/>
                  <a:cs typeface="Arial" charset="0"/>
                </a:endParaRPr>
              </a:p>
            </p:txBody>
          </p:sp>
          <p:grpSp>
            <p:nvGrpSpPr>
              <p:cNvPr id="10" name="Group 86"/>
              <p:cNvGrpSpPr>
                <a:grpSpLocks/>
              </p:cNvGrpSpPr>
              <p:nvPr/>
            </p:nvGrpSpPr>
            <p:grpSpPr bwMode="auto">
              <a:xfrm rot="16200000">
                <a:off x="119971" y="3683466"/>
                <a:ext cx="3688654" cy="244176"/>
                <a:chOff x="711" y="-1"/>
                <a:chExt cx="4343871" cy="263520"/>
              </a:xfrm>
            </p:grpSpPr>
            <p:sp>
              <p:nvSpPr>
                <p:cNvPr id="22" name="AutoShape 87"/>
                <p:cNvSpPr>
                  <a:spLocks/>
                </p:cNvSpPr>
                <p:nvPr/>
              </p:nvSpPr>
              <p:spPr bwMode="auto">
                <a:xfrm>
                  <a:off x="711" y="0"/>
                  <a:ext cx="3725863" cy="263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lnTo>
                        <a:pt x="0" y="0"/>
                      </a:lnTo>
                      <a:close/>
                    </a:path>
                  </a:pathLst>
                </a:custGeom>
                <a:noFill/>
                <a:ln w="9525" cap="flat" cmpd="sng">
                  <a:solidFill>
                    <a:srgbClr val="FFFFFF"/>
                  </a:solidFill>
                  <a:prstDash val="solid"/>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523555" rtl="0" eaLnBrk="1" fontAlgn="auto" latinLnBrk="0" hangingPunct="1">
                    <a:lnSpc>
                      <a:spcPct val="100000"/>
                    </a:lnSpc>
                    <a:spcBef>
                      <a:spcPts val="0"/>
                    </a:spcBef>
                    <a:spcAft>
                      <a:spcPts val="0"/>
                    </a:spcAft>
                    <a:buClr>
                      <a:srgbClr val="000000"/>
                    </a:buClr>
                    <a:buSzTx/>
                    <a:buFontTx/>
                    <a:buNone/>
                    <a:tabLst/>
                    <a:defRPr/>
                  </a:pPr>
                  <a:endParaRPr kumimoji="0" lang="en-US" sz="1600" b="0" i="0" u="none" strike="noStrike" kern="1200" cap="none" spc="0" normalizeH="0" baseline="0" noProof="0">
                    <a:ln>
                      <a:noFill/>
                    </a:ln>
                    <a:solidFill>
                      <a:srgbClr val="FFFFFF"/>
                    </a:solidFill>
                    <a:effectLst>
                      <a:outerShdw blurRad="38100" dist="38100" dir="2700000" algn="tl">
                        <a:srgbClr val="DDDDDD"/>
                      </a:outerShdw>
                    </a:effectLst>
                    <a:uLnTx/>
                    <a:uFillTx/>
                    <a:latin typeface="Calibri"/>
                    <a:ea typeface="+mn-ea"/>
                    <a:cs typeface="Calibri" charset="0"/>
                    <a:sym typeface="Calibri" charset="0"/>
                  </a:endParaRPr>
                </a:p>
              </p:txBody>
            </p:sp>
            <p:sp>
              <p:nvSpPr>
                <p:cNvPr id="23" name="AutoShape 88"/>
                <p:cNvSpPr>
                  <a:spLocks/>
                </p:cNvSpPr>
                <p:nvPr/>
              </p:nvSpPr>
              <p:spPr bwMode="auto">
                <a:xfrm>
                  <a:off x="712" y="-1"/>
                  <a:ext cx="4343870" cy="263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929292"/>
                    </a:buClr>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Effective thermal neutron flux 10</a:t>
                  </a:r>
                  <a:r>
                    <a:rPr kumimoji="0" lang="en-US" sz="1600" b="0" i="0" u="none" strike="noStrike" kern="1200" cap="none" spc="0" normalizeH="0" baseline="30000" noProof="0" dirty="0">
                      <a:ln>
                        <a:noFill/>
                      </a:ln>
                      <a:solidFill>
                        <a:srgbClr val="000000"/>
                      </a:solidFill>
                      <a:effectLst/>
                      <a:uLnTx/>
                      <a:uFillTx/>
                      <a:latin typeface="Calibri"/>
                      <a:ea typeface="+mn-ea"/>
                      <a:cs typeface="Calibri" charset="0"/>
                      <a:sym typeface="Calibri" charset="0"/>
                    </a:rPr>
                    <a:t>15</a:t>
                  </a: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 n/cm</a:t>
                  </a:r>
                  <a:r>
                    <a:rPr kumimoji="0" lang="en-US" sz="1600" b="0" i="0" u="none" strike="noStrike" kern="1200" cap="none" spc="0" normalizeH="0" baseline="31000" noProof="0" dirty="0">
                      <a:ln>
                        <a:noFill/>
                      </a:ln>
                      <a:solidFill>
                        <a:srgbClr val="000000"/>
                      </a:solidFill>
                      <a:effectLst/>
                      <a:uLnTx/>
                      <a:uFillTx/>
                      <a:latin typeface="Calibri"/>
                      <a:ea typeface="+mn-ea"/>
                      <a:cs typeface="Calibri" charset="0"/>
                      <a:sym typeface="Calibri" charset="0"/>
                    </a:rPr>
                    <a:t>2</a:t>
                  </a: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-s</a:t>
                  </a:r>
                  <a:endParaRPr kumimoji="0" lang="en-US" sz="1600" b="0" i="0" u="none" strike="noStrike" kern="1200" cap="none" spc="0" normalizeH="0" baseline="0" noProof="0" dirty="0">
                    <a:ln>
                      <a:noFill/>
                    </a:ln>
                    <a:solidFill>
                      <a:srgbClr val="000000"/>
                    </a:solidFill>
                    <a:effectLst/>
                    <a:uLnTx/>
                    <a:uFillTx/>
                    <a:latin typeface="Calibri"/>
                    <a:ea typeface="+mn-ea"/>
                    <a:cs typeface="Arial" charset="0"/>
                  </a:endParaRPr>
                </a:p>
              </p:txBody>
            </p:sp>
          </p:grpSp>
          <p:sp>
            <p:nvSpPr>
              <p:cNvPr id="11" name="AutoShape 92"/>
              <p:cNvSpPr>
                <a:spLocks/>
              </p:cNvSpPr>
              <p:nvPr/>
            </p:nvSpPr>
            <p:spPr bwMode="auto">
              <a:xfrm>
                <a:off x="5051163" y="4924866"/>
                <a:ext cx="1021421" cy="171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FF9100"/>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Calibri" charset="0"/>
                    <a:sym typeface="Calibri" charset="0"/>
                  </a:rPr>
                  <a:t>FRM-II</a:t>
                </a:r>
                <a:endParaRPr kumimoji="0" lang="en-US" sz="1600" b="1" i="0" u="none" strike="noStrike" kern="1200" cap="none" spc="0" normalizeH="0" baseline="0" noProof="0" dirty="0">
                  <a:ln>
                    <a:noFill/>
                  </a:ln>
                  <a:solidFill>
                    <a:srgbClr val="0000FF"/>
                  </a:solidFill>
                  <a:effectLst/>
                  <a:uLnTx/>
                  <a:uFillTx/>
                  <a:latin typeface="Calibri"/>
                  <a:ea typeface="+mn-ea"/>
                  <a:cs typeface="Arial" charset="0"/>
                </a:endParaRPr>
              </a:p>
            </p:txBody>
          </p:sp>
          <p:sp>
            <p:nvSpPr>
              <p:cNvPr id="12" name="AutoShape 97"/>
              <p:cNvSpPr>
                <a:spLocks/>
              </p:cNvSpPr>
              <p:nvPr/>
            </p:nvSpPr>
            <p:spPr bwMode="auto">
              <a:xfrm>
                <a:off x="6072584" y="5010467"/>
                <a:ext cx="650146" cy="171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SNS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13" name="AutoShape 104"/>
              <p:cNvSpPr>
                <a:spLocks/>
              </p:cNvSpPr>
              <p:nvPr/>
            </p:nvSpPr>
            <p:spPr bwMode="auto">
              <a:xfrm>
                <a:off x="6137406" y="4578850"/>
                <a:ext cx="929620" cy="1509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J-PARC</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14" name="AutoShape 108"/>
              <p:cNvSpPr>
                <a:spLocks/>
              </p:cNvSpPr>
              <p:nvPr/>
            </p:nvSpPr>
            <p:spPr bwMode="auto">
              <a:xfrm>
                <a:off x="3657100" y="4966049"/>
                <a:ext cx="761773" cy="1566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LANSCE</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15" name="AutoShape 60"/>
              <p:cNvSpPr>
                <a:spLocks/>
              </p:cNvSpPr>
              <p:nvPr/>
            </p:nvSpPr>
            <p:spPr bwMode="auto">
              <a:xfrm>
                <a:off x="2606020" y="4960460"/>
                <a:ext cx="644261" cy="164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9525" cap="flat" cmpd="sng">
                <a:noFill/>
                <a:prstDash val="solid"/>
                <a:round/>
                <a:headEnd/>
                <a:tailEnd/>
              </a:ln>
              <a:effectLst/>
              <a:extLst>
                <a:ext uri="{909E8E84-426E-40dd-AFC4-6F175D3DCCD1}">
                  <a14:hiddenFill xmlns:a14="http://schemas.microsoft.com/office/drawing/2010/main" xmlns="">
                    <a:solidFill>
                      <a:srgbClr val="FFFFFF"/>
                    </a:solidFill>
                  </a14:hiddenFill>
                </a:ext>
              </a:extLst>
            </p:spPr>
            <p:txBody>
              <a:bodyPr lIns="0" tIns="0" rIns="0" bIns="0"/>
              <a:lstStyle/>
              <a:p>
                <a:pPr marL="35574" marR="0" lvl="0" indent="0" algn="ctr" defTabSz="523555" rtl="0" eaLnBrk="1" fontAlgn="auto" latinLnBrk="0" hangingPunct="1">
                  <a:lnSpc>
                    <a:spcPct val="100000"/>
                  </a:lnSpc>
                  <a:spcBef>
                    <a:spcPts val="0"/>
                  </a:spcBef>
                  <a:spcAft>
                    <a:spcPts val="0"/>
                  </a:spcAft>
                  <a:buClr>
                    <a:srgbClr val="FF9100"/>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a:ea typeface="+mn-ea"/>
                    <a:cs typeface="Calibri" charset="0"/>
                    <a:sym typeface="Calibri" charset="0"/>
                  </a:rPr>
                  <a:t>NIST</a:t>
                </a:r>
                <a:endParaRPr kumimoji="0" lang="en-US" sz="1600" b="0" i="0" u="none" strike="noStrike" kern="1200" cap="none" spc="0" normalizeH="0" baseline="0" noProof="0" dirty="0">
                  <a:ln>
                    <a:noFill/>
                  </a:ln>
                  <a:solidFill>
                    <a:srgbClr val="0000FF"/>
                  </a:solidFill>
                  <a:effectLst/>
                  <a:uLnTx/>
                  <a:uFillTx/>
                  <a:latin typeface="Calibri"/>
                  <a:ea typeface="+mn-ea"/>
                  <a:cs typeface="Arial" charset="0"/>
                </a:endParaRPr>
              </a:p>
            </p:txBody>
          </p:sp>
          <p:sp>
            <p:nvSpPr>
              <p:cNvPr id="16" name="AutoShape 88"/>
              <p:cNvSpPr>
                <a:spLocks/>
              </p:cNvSpPr>
              <p:nvPr/>
            </p:nvSpPr>
            <p:spPr bwMode="auto">
              <a:xfrm>
                <a:off x="4828497" y="5669526"/>
                <a:ext cx="1948192" cy="381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929292"/>
                  </a:buClr>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charset="0"/>
                    <a:sym typeface="Calibri" charset="0"/>
                  </a:rPr>
                  <a:t>Year</a:t>
                </a:r>
                <a:endParaRPr kumimoji="0" lang="en-US" sz="1600" b="0" i="0" u="none" strike="noStrike" kern="1200" cap="none" spc="0" normalizeH="0" baseline="0" noProof="0" dirty="0">
                  <a:ln>
                    <a:noFill/>
                  </a:ln>
                  <a:solidFill>
                    <a:srgbClr val="000000"/>
                  </a:solidFill>
                  <a:effectLst/>
                  <a:uLnTx/>
                  <a:uFillTx/>
                  <a:latin typeface="Calibri"/>
                  <a:ea typeface="+mn-ea"/>
                  <a:cs typeface="Arial" charset="0"/>
                </a:endParaRPr>
              </a:p>
            </p:txBody>
          </p:sp>
          <p:sp>
            <p:nvSpPr>
              <p:cNvPr id="17" name="AutoShape 104"/>
              <p:cNvSpPr>
                <a:spLocks/>
              </p:cNvSpPr>
              <p:nvPr/>
            </p:nvSpPr>
            <p:spPr bwMode="auto">
              <a:xfrm>
                <a:off x="6548743" y="2335462"/>
                <a:ext cx="455891" cy="1509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ESS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graphicFrame>
            <p:nvGraphicFramePr>
              <p:cNvPr id="18" name="Chart 17"/>
              <p:cNvGraphicFramePr>
                <a:graphicFrameLocks/>
              </p:cNvGraphicFramePr>
              <p:nvPr>
                <p:extLst/>
              </p:nvPr>
            </p:nvGraphicFramePr>
            <p:xfrm>
              <a:off x="2145652" y="1902483"/>
              <a:ext cx="5659551" cy="3747406"/>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2878019" y="2335462"/>
                <a:ext cx="2421556" cy="584776"/>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a:ea typeface="+mn-ea"/>
                    <a:cs typeface="+mn-cs"/>
                  </a:rPr>
                  <a:t>Reactor 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Accelerator-driven sources</a:t>
                </a:r>
              </a:p>
            </p:txBody>
          </p:sp>
          <p:sp>
            <p:nvSpPr>
              <p:cNvPr id="20" name="AutoShape 104"/>
              <p:cNvSpPr>
                <a:spLocks/>
              </p:cNvSpPr>
              <p:nvPr/>
            </p:nvSpPr>
            <p:spPr bwMode="auto">
              <a:xfrm>
                <a:off x="6722730" y="5002323"/>
                <a:ext cx="687889" cy="286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marL="35574" marR="0" lvl="0" indent="0" algn="l" defTabSz="409737" rtl="0" eaLnBrk="1" fontAlgn="auto" latinLnBrk="0" hangingPunct="1">
                  <a:lnSpc>
                    <a:spcPct val="100000"/>
                  </a:lnSpc>
                  <a:spcBef>
                    <a:spcPts val="0"/>
                  </a:spcBef>
                  <a:spcAft>
                    <a:spcPts val="0"/>
                  </a:spcAft>
                  <a:buClr>
                    <a:srgbClr val="00A5D4"/>
                  </a:buClr>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charset="0"/>
                    <a:sym typeface="Calibri" charset="0"/>
                  </a:rPr>
                  <a:t>CSNS</a:t>
                </a:r>
                <a:endParaRPr kumimoji="0" lang="en-US" sz="1600" b="0" i="0" u="none" strike="noStrike" kern="1200" cap="none" spc="0" normalizeH="0" baseline="0" noProof="0" dirty="0">
                  <a:ln>
                    <a:noFill/>
                  </a:ln>
                  <a:solidFill>
                    <a:srgbClr val="FF0000"/>
                  </a:solidFill>
                  <a:effectLst/>
                  <a:uLnTx/>
                  <a:uFillTx/>
                  <a:latin typeface="Calibri"/>
                  <a:ea typeface="+mn-ea"/>
                  <a:cs typeface="Arial" charset="0"/>
                </a:endParaRPr>
              </a:p>
            </p:txBody>
          </p:sp>
          <p:sp>
            <p:nvSpPr>
              <p:cNvPr id="21" name="Oval 20"/>
              <p:cNvSpPr/>
              <p:nvPr/>
            </p:nvSpPr>
            <p:spPr>
              <a:xfrm>
                <a:off x="6604196" y="4943670"/>
                <a:ext cx="131233" cy="13123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Freeform 6"/>
            <p:cNvSpPr/>
            <p:nvPr/>
          </p:nvSpPr>
          <p:spPr>
            <a:xfrm rot="21119190">
              <a:off x="4522184" y="2844511"/>
              <a:ext cx="2744495" cy="2257315"/>
            </a:xfrm>
            <a:custGeom>
              <a:avLst/>
              <a:gdLst>
                <a:gd name="connsiteX0" fmla="*/ 0 w 2106397"/>
                <a:gd name="connsiteY0" fmla="*/ 2013263 h 2059297"/>
                <a:gd name="connsiteX1" fmla="*/ 1393939 w 2106397"/>
                <a:gd name="connsiteY1" fmla="*/ 1796450 h 2059297"/>
                <a:gd name="connsiteX2" fmla="*/ 2106397 w 2106397"/>
                <a:gd name="connsiteY2" fmla="*/ 0 h 2059297"/>
              </a:gdLst>
              <a:ahLst/>
              <a:cxnLst>
                <a:cxn ang="0">
                  <a:pos x="connsiteX0" y="connsiteY0"/>
                </a:cxn>
                <a:cxn ang="0">
                  <a:pos x="connsiteX1" y="connsiteY1"/>
                </a:cxn>
                <a:cxn ang="0">
                  <a:pos x="connsiteX2" y="connsiteY2"/>
                </a:cxn>
              </a:cxnLst>
              <a:rect l="l" t="t" r="r" b="b"/>
              <a:pathLst>
                <a:path w="2106397" h="2059297">
                  <a:moveTo>
                    <a:pt x="0" y="2013263"/>
                  </a:moveTo>
                  <a:cubicBezTo>
                    <a:pt x="521436" y="2072628"/>
                    <a:pt x="1042873" y="2131994"/>
                    <a:pt x="1393939" y="1796450"/>
                  </a:cubicBezTo>
                  <a:cubicBezTo>
                    <a:pt x="1745005" y="1460906"/>
                    <a:pt x="1925701" y="730453"/>
                    <a:pt x="2106397" y="0"/>
                  </a:cubicBezTo>
                </a:path>
              </a:pathLst>
            </a:custGeom>
            <a:ln w="1270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24" name="Straight Arrow Connector 23">
            <a:extLst>
              <a:ext uri="{FF2B5EF4-FFF2-40B4-BE49-F238E27FC236}">
                <a16:creationId xmlns:a16="http://schemas.microsoft.com/office/drawing/2014/main" id="{03087220-7321-514E-B7AC-4182A056BFBE}"/>
              </a:ext>
            </a:extLst>
          </p:cNvPr>
          <p:cNvCxnSpPr>
            <a:cxnSpLocks/>
          </p:cNvCxnSpPr>
          <p:nvPr/>
        </p:nvCxnSpPr>
        <p:spPr>
          <a:xfrm flipH="1">
            <a:off x="7126621" y="2636912"/>
            <a:ext cx="939430" cy="0"/>
          </a:xfrm>
          <a:prstGeom prst="straightConnector1">
            <a:avLst/>
          </a:prstGeom>
          <a:ln w="73025">
            <a:solidFill>
              <a:srgbClr val="0094C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85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BB30-9A39-1B42-92D9-5D1D18D56BBE}"/>
              </a:ext>
            </a:extLst>
          </p:cNvPr>
          <p:cNvSpPr>
            <a:spLocks noGrp="1"/>
          </p:cNvSpPr>
          <p:nvPr>
            <p:ph type="title"/>
          </p:nvPr>
        </p:nvSpPr>
        <p:spPr>
          <a:xfrm>
            <a:off x="324102" y="174973"/>
            <a:ext cx="5355593" cy="1143000"/>
          </a:xfrm>
        </p:spPr>
        <p:txBody>
          <a:bodyPr/>
          <a:lstStyle/>
          <a:p>
            <a:r>
              <a:rPr lang="en-GB" dirty="0"/>
              <a:t>How a spallation source works</a:t>
            </a:r>
            <a:endParaRPr lang="sv-SE" dirty="0"/>
          </a:p>
        </p:txBody>
      </p:sp>
      <p:sp>
        <p:nvSpPr>
          <p:cNvPr id="4" name="Slide Number Placeholder 3">
            <a:extLst>
              <a:ext uri="{FF2B5EF4-FFF2-40B4-BE49-F238E27FC236}">
                <a16:creationId xmlns:a16="http://schemas.microsoft.com/office/drawing/2014/main" id="{7784D8F6-1964-EF45-BF0B-783E79C1E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an 4">
            <a:extLst>
              <a:ext uri="{FF2B5EF4-FFF2-40B4-BE49-F238E27FC236}">
                <a16:creationId xmlns:a16="http://schemas.microsoft.com/office/drawing/2014/main" id="{73A70283-AD01-2D42-A353-6BBBF7BF468C}"/>
              </a:ext>
            </a:extLst>
          </p:cNvPr>
          <p:cNvSpPr/>
          <p:nvPr/>
        </p:nvSpPr>
        <p:spPr>
          <a:xfrm>
            <a:off x="3699421" y="3995472"/>
            <a:ext cx="864096" cy="57606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an 5">
            <a:extLst>
              <a:ext uri="{FF2B5EF4-FFF2-40B4-BE49-F238E27FC236}">
                <a16:creationId xmlns:a16="http://schemas.microsoft.com/office/drawing/2014/main" id="{A7E3FD2F-AB4A-1A44-8FD9-31A218112F60}"/>
              </a:ext>
            </a:extLst>
          </p:cNvPr>
          <p:cNvSpPr/>
          <p:nvPr/>
        </p:nvSpPr>
        <p:spPr>
          <a:xfrm>
            <a:off x="3699421" y="3275392"/>
            <a:ext cx="864096" cy="288032"/>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706F79D8-87E4-1C43-A813-218CA3E9F954}"/>
              </a:ext>
            </a:extLst>
          </p:cNvPr>
          <p:cNvCxnSpPr/>
          <p:nvPr/>
        </p:nvCxnSpPr>
        <p:spPr>
          <a:xfrm>
            <a:off x="1107133" y="4283504"/>
            <a:ext cx="2448272"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1E0FE6-61E2-2C49-90DB-F56334BA4008}"/>
              </a:ext>
            </a:extLst>
          </p:cNvPr>
          <p:cNvCxnSpPr>
            <a:cxnSpLocks/>
            <a:endCxn id="1026" idx="3"/>
          </p:cNvCxnSpPr>
          <p:nvPr/>
        </p:nvCxnSpPr>
        <p:spPr>
          <a:xfrm>
            <a:off x="4563517" y="3419408"/>
            <a:ext cx="1102150"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AE221A-C89D-0C4A-9823-33FC9D01A910}"/>
              </a:ext>
            </a:extLst>
          </p:cNvPr>
          <p:cNvCxnSpPr>
            <a:cxnSpLocks/>
            <a:endCxn id="6" idx="3"/>
          </p:cNvCxnSpPr>
          <p:nvPr/>
        </p:nvCxnSpPr>
        <p:spPr>
          <a:xfrm flipV="1">
            <a:off x="4131469" y="3563424"/>
            <a:ext cx="0" cy="43204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2184CC77-DEBD-F244-8540-E625793EB474}"/>
              </a:ext>
            </a:extLst>
          </p:cNvPr>
          <p:cNvCxnSpPr/>
          <p:nvPr/>
        </p:nvCxnSpPr>
        <p:spPr>
          <a:xfrm rot="16200000" flipH="1">
            <a:off x="6111689" y="3167380"/>
            <a:ext cx="360040" cy="144016"/>
          </a:xfrm>
          <a:prstGeom prst="curvedConnector3">
            <a:avLst>
              <a:gd name="adj1" fmla="val 18323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3C2CD8-6D4F-D34B-BABE-6B1352243F99}"/>
              </a:ext>
            </a:extLst>
          </p:cNvPr>
          <p:cNvCxnSpPr>
            <a:cxnSpLocks/>
          </p:cNvCxnSpPr>
          <p:nvPr/>
        </p:nvCxnSpPr>
        <p:spPr>
          <a:xfrm flipV="1">
            <a:off x="6484069" y="2919505"/>
            <a:ext cx="1175792" cy="36004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8B385F-6A22-F942-9888-DA8FE96BE47A}"/>
              </a:ext>
            </a:extLst>
          </p:cNvPr>
          <p:cNvCxnSpPr>
            <a:cxnSpLocks/>
          </p:cNvCxnSpPr>
          <p:nvPr/>
        </p:nvCxnSpPr>
        <p:spPr>
          <a:xfrm flipV="1">
            <a:off x="6484069" y="3239387"/>
            <a:ext cx="1143744" cy="19256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Snip Single Corner Rectangle 19">
            <a:extLst>
              <a:ext uri="{FF2B5EF4-FFF2-40B4-BE49-F238E27FC236}">
                <a16:creationId xmlns:a16="http://schemas.microsoft.com/office/drawing/2014/main" id="{66E44C0B-79C1-9D48-9302-3B91BCC4AC3B}"/>
              </a:ext>
            </a:extLst>
          </p:cNvPr>
          <p:cNvSpPr/>
          <p:nvPr/>
        </p:nvSpPr>
        <p:spPr>
          <a:xfrm rot="13457890">
            <a:off x="7618685" y="2676203"/>
            <a:ext cx="802432" cy="766325"/>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Can 20">
            <a:extLst>
              <a:ext uri="{FF2B5EF4-FFF2-40B4-BE49-F238E27FC236}">
                <a16:creationId xmlns:a16="http://schemas.microsoft.com/office/drawing/2014/main" id="{F8CA29BC-6BFC-5D46-B191-9A80C8510938}"/>
              </a:ext>
            </a:extLst>
          </p:cNvPr>
          <p:cNvSpPr/>
          <p:nvPr/>
        </p:nvSpPr>
        <p:spPr>
          <a:xfrm rot="16200000">
            <a:off x="1377163" y="4121486"/>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Can 21">
            <a:extLst>
              <a:ext uri="{FF2B5EF4-FFF2-40B4-BE49-F238E27FC236}">
                <a16:creationId xmlns:a16="http://schemas.microsoft.com/office/drawing/2014/main" id="{58834AC8-9F32-0847-AAF4-C1453D57F4F2}"/>
              </a:ext>
            </a:extLst>
          </p:cNvPr>
          <p:cNvSpPr/>
          <p:nvPr/>
        </p:nvSpPr>
        <p:spPr>
          <a:xfrm rot="16200000">
            <a:off x="1827213" y="4121486"/>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Can 22">
            <a:extLst>
              <a:ext uri="{FF2B5EF4-FFF2-40B4-BE49-F238E27FC236}">
                <a16:creationId xmlns:a16="http://schemas.microsoft.com/office/drawing/2014/main" id="{5733A980-1183-674D-B8B7-4283DD4207C4}"/>
              </a:ext>
            </a:extLst>
          </p:cNvPr>
          <p:cNvSpPr/>
          <p:nvPr/>
        </p:nvSpPr>
        <p:spPr>
          <a:xfrm rot="16200000">
            <a:off x="2277263" y="4121486"/>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Can 23">
            <a:extLst>
              <a:ext uri="{FF2B5EF4-FFF2-40B4-BE49-F238E27FC236}">
                <a16:creationId xmlns:a16="http://schemas.microsoft.com/office/drawing/2014/main" id="{F03C049E-3C3B-1846-81D4-0E2F10EBFD67}"/>
              </a:ext>
            </a:extLst>
          </p:cNvPr>
          <p:cNvSpPr/>
          <p:nvPr/>
        </p:nvSpPr>
        <p:spPr>
          <a:xfrm rot="16200000">
            <a:off x="738092" y="4121485"/>
            <a:ext cx="360040" cy="32403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E1E6CB9-729A-D443-BC26-675F5DA7537B}"/>
              </a:ext>
            </a:extLst>
          </p:cNvPr>
          <p:cNvSpPr txBox="1"/>
          <p:nvPr/>
        </p:nvSpPr>
        <p:spPr>
          <a:xfrm>
            <a:off x="467544" y="4589974"/>
            <a:ext cx="25033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proton accelerator</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159A5E7-1ACB-C045-9D65-E3F4B9429874}"/>
              </a:ext>
            </a:extLst>
          </p:cNvPr>
          <p:cNvSpPr txBox="1"/>
          <p:nvPr/>
        </p:nvSpPr>
        <p:spPr>
          <a:xfrm>
            <a:off x="3677584" y="4668212"/>
            <a:ext cx="958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a:t>
            </a:r>
            <a:r>
              <a:rPr kumimoji="0" lang="en-GB" sz="2400" b="0" i="0" u="none" strike="noStrike" kern="1200" cap="none" spc="0" normalizeH="0" baseline="0" noProof="0" dirty="0" err="1">
                <a:ln>
                  <a:noFill/>
                </a:ln>
                <a:solidFill>
                  <a:prstClr val="black"/>
                </a:solidFill>
                <a:effectLst/>
                <a:uLnTx/>
                <a:uFillTx/>
                <a:latin typeface="Calibri"/>
                <a:ea typeface="+mn-ea"/>
                <a:cs typeface="+mn-cs"/>
              </a:rPr>
              <a:t>arget</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B24AEED3-EFA4-F84D-9DA4-1133DF9CDC8B}"/>
              </a:ext>
            </a:extLst>
          </p:cNvPr>
          <p:cNvSpPr txBox="1"/>
          <p:nvPr/>
        </p:nvSpPr>
        <p:spPr>
          <a:xfrm>
            <a:off x="3063010" y="2657646"/>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moderator</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mage result for protein structure">
            <a:extLst>
              <a:ext uri="{FF2B5EF4-FFF2-40B4-BE49-F238E27FC236}">
                <a16:creationId xmlns:a16="http://schemas.microsoft.com/office/drawing/2014/main" id="{689786FF-D4DE-B44B-808F-6C4282D39D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665667" y="2826948"/>
            <a:ext cx="1184920" cy="1184920"/>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a:extLst>
              <a:ext uri="{FF2B5EF4-FFF2-40B4-BE49-F238E27FC236}">
                <a16:creationId xmlns:a16="http://schemas.microsoft.com/office/drawing/2014/main" id="{A6A11487-8612-2A45-BEE8-2EDCF26EBE1E}"/>
              </a:ext>
            </a:extLst>
          </p:cNvPr>
          <p:cNvSpPr txBox="1"/>
          <p:nvPr/>
        </p:nvSpPr>
        <p:spPr>
          <a:xfrm>
            <a:off x="5834981" y="4013454"/>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sample</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C3D15031-BEFD-4E42-B9D6-1DEDA2F5B835}"/>
              </a:ext>
            </a:extLst>
          </p:cNvPr>
          <p:cNvSpPr txBox="1"/>
          <p:nvPr/>
        </p:nvSpPr>
        <p:spPr>
          <a:xfrm>
            <a:off x="7235144" y="1923417"/>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instrument</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1E430E6D-B132-874F-86AC-3CF0042F3C92}"/>
              </a:ext>
            </a:extLst>
          </p:cNvPr>
          <p:cNvSpPr txBox="1"/>
          <p:nvPr/>
        </p:nvSpPr>
        <p:spPr>
          <a:xfrm rot="17995953">
            <a:off x="4511803" y="2337245"/>
            <a:ext cx="1569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neutrons</a:t>
            </a: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0FC401A-DEB7-2648-B9A6-0298E7BF39EC}"/>
              </a:ext>
            </a:extLst>
          </p:cNvPr>
          <p:cNvSpPr txBox="1"/>
          <p:nvPr/>
        </p:nvSpPr>
        <p:spPr>
          <a:xfrm>
            <a:off x="3667900" y="5237603"/>
            <a:ext cx="3880610" cy="646331"/>
          </a:xfrm>
          <a:prstGeom prst="rect">
            <a:avLst/>
          </a:prstGeom>
          <a:noFill/>
        </p:spPr>
        <p:txBody>
          <a:bodyPr wrap="square" rtlCol="0">
            <a:spAutoFit/>
          </a:bodyPr>
          <a:lstStyle/>
          <a:p>
            <a:r>
              <a:rPr lang="en-GB" dirty="0"/>
              <a:t>“spallation” is the process that releases neutrons from the target nuclei</a:t>
            </a:r>
            <a:endParaRPr lang="sv-SE" dirty="0"/>
          </a:p>
        </p:txBody>
      </p:sp>
    </p:spTree>
    <p:extLst>
      <p:ext uri="{BB962C8B-B14F-4D97-AF65-F5344CB8AC3E}">
        <p14:creationId xmlns:p14="http://schemas.microsoft.com/office/powerpoint/2010/main" val="102091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ESS_sit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7540" y="0"/>
            <a:ext cx="9734076" cy="6877705"/>
          </a:xfrm>
          <a:prstGeom prst="rect">
            <a:avLst/>
          </a:prstGeom>
        </p:spPr>
      </p:pic>
      <p:pic>
        <p:nvPicPr>
          <p:cNvPr id="57" name="Bildobjekt 7" descr="ESS-vit-logg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6551" y="5169095"/>
            <a:ext cx="2089692" cy="1140341"/>
          </a:xfrm>
          <a:prstGeom prst="rect">
            <a:avLst/>
          </a:prstGeom>
        </p:spPr>
      </p:pic>
      <p:cxnSp>
        <p:nvCxnSpPr>
          <p:cNvPr id="10" name="Straight Arrow Connector 9"/>
          <p:cNvCxnSpPr>
            <a:stCxn id="2" idx="0"/>
          </p:cNvCxnSpPr>
          <p:nvPr/>
        </p:nvCxnSpPr>
        <p:spPr>
          <a:xfrm flipH="1" flipV="1">
            <a:off x="2584939" y="3152044"/>
            <a:ext cx="813288" cy="1094642"/>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18136" y="938734"/>
            <a:ext cx="1677865" cy="684912"/>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825029" y="1938705"/>
            <a:ext cx="1022106" cy="153017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24454" y="4246686"/>
            <a:ext cx="2347546" cy="774058"/>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white"/>
                </a:solidFill>
                <a:effectLst/>
                <a:uLnTx/>
                <a:uFillTx/>
                <a:latin typeface="Calibri"/>
                <a:ea typeface="+mn-ea"/>
                <a:cs typeface="+mn-cs"/>
              </a:rPr>
              <a:t>Superconducting Proton Accelerator</a:t>
            </a:r>
          </a:p>
        </p:txBody>
      </p:sp>
      <p:sp>
        <p:nvSpPr>
          <p:cNvPr id="8" name="TextBox 7"/>
          <p:cNvSpPr txBox="1"/>
          <p:nvPr/>
        </p:nvSpPr>
        <p:spPr>
          <a:xfrm>
            <a:off x="2123342" y="555198"/>
            <a:ext cx="2448658" cy="1455783"/>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white"/>
                </a:solidFill>
                <a:effectLst/>
                <a:uLnTx/>
                <a:uFillTx/>
                <a:latin typeface="Calibri"/>
                <a:ea typeface="+mn-ea"/>
                <a:cs typeface="+mn-cs"/>
              </a:rPr>
              <a:t>Neutron Production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15" dirty="0">
                <a:solidFill>
                  <a:prstClr val="white"/>
                </a:solidFill>
                <a:latin typeface="Calibri"/>
              </a:rPr>
              <a:t>with innovative flat moderator design</a:t>
            </a:r>
            <a:endParaRPr kumimoji="0" lang="en-US" sz="2215"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5997819" y="3371859"/>
            <a:ext cx="1622181" cy="433196"/>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0" i="0" u="none" strike="noStrike" kern="1200" cap="none" spc="0" normalizeH="0" baseline="0" noProof="0" dirty="0">
                <a:ln>
                  <a:noFill/>
                </a:ln>
                <a:solidFill>
                  <a:prstClr val="white"/>
                </a:solidFill>
                <a:effectLst/>
                <a:uLnTx/>
                <a:uFillTx/>
                <a:latin typeface="Calibri"/>
                <a:ea typeface="+mn-ea"/>
                <a:cs typeface="+mn-cs"/>
              </a:rPr>
              <a:t>Experiments</a:t>
            </a:r>
          </a:p>
        </p:txBody>
      </p:sp>
      <p:cxnSp>
        <p:nvCxnSpPr>
          <p:cNvPr id="6" name="Straight Arrow Connector 5"/>
          <p:cNvCxnSpPr/>
          <p:nvPr/>
        </p:nvCxnSpPr>
        <p:spPr>
          <a:xfrm flipV="1">
            <a:off x="-234462" y="1787769"/>
            <a:ext cx="6025662" cy="2368062"/>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46935" y="1705708"/>
            <a:ext cx="1490296" cy="232997"/>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29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Mission and Values</a:t>
            </a:r>
          </a:p>
        </p:txBody>
      </p:sp>
      <p:pic>
        <p:nvPicPr>
          <p:cNvPr id="9" name="Content Placeholder 8"/>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a:xfrm>
            <a:off x="-1622844" y="1738916"/>
            <a:ext cx="4820022" cy="4820022"/>
          </a:xfrm>
          <a:prstGeom prst="ellipse">
            <a:avLst/>
          </a:prstGeom>
          <a:ln>
            <a:noFill/>
          </a:ln>
          <a:effectLst/>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5" name="Group 4"/>
          <p:cNvGrpSpPr/>
          <p:nvPr/>
        </p:nvGrpSpPr>
        <p:grpSpPr>
          <a:xfrm>
            <a:off x="2843808" y="1484785"/>
            <a:ext cx="6191920" cy="4968552"/>
            <a:chOff x="3419872" y="1883105"/>
            <a:chExt cx="5615856" cy="4570231"/>
          </a:xfrm>
        </p:grpSpPr>
        <p:sp>
          <p:nvSpPr>
            <p:cNvPr id="12" name="Rectangle 11"/>
            <p:cNvSpPr/>
            <p:nvPr/>
          </p:nvSpPr>
          <p:spPr>
            <a:xfrm>
              <a:off x="3419872" y="1883105"/>
              <a:ext cx="5410944" cy="1185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1A7F9"/>
                  </a:solidFill>
                  <a:effectLst/>
                  <a:uLnTx/>
                  <a:uFillTx/>
                  <a:latin typeface="Calibri"/>
                  <a:ea typeface="+mn-ea"/>
                  <a:cs typeface="+mn-cs"/>
                </a:rPr>
                <a:t>ESS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Our vision is to build and operate the world’s most powerful neutron source, enabling scientific breakthroughs in research related to materials, energy, health and the environment, and addressing some of the most important societal challenges of our time. </a:t>
              </a:r>
            </a:p>
          </p:txBody>
        </p:sp>
        <p:sp>
          <p:nvSpPr>
            <p:cNvPr id="13" name="Rectangle 12"/>
            <p:cNvSpPr/>
            <p:nvPr/>
          </p:nvSpPr>
          <p:spPr>
            <a:xfrm>
              <a:off x="3851920" y="2891217"/>
              <a:ext cx="5183808" cy="3290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1A7F9"/>
                  </a:solidFill>
                  <a:effectLst/>
                  <a:uLnTx/>
                  <a:uFillTx/>
                  <a:latin typeface="Calibri"/>
                  <a:ea typeface="+mn-ea"/>
                  <a:cs typeface="+mn-cs"/>
                </a:rPr>
                <a:t>Mission</a:t>
              </a:r>
              <a:endParaRPr kumimoji="0" lang="en-US" sz="1400" b="1" i="0" u="sng" strike="noStrike" kern="1200" cap="none" spc="0" normalizeH="0" baseline="0" noProof="0" dirty="0">
                <a:ln>
                  <a:noFill/>
                </a:ln>
                <a:solidFill>
                  <a:srgbClr val="51A7F9"/>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To do this, we commit to deliver ESS as a facility that:</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Is built safely, on time and on budget</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Produces research outputs that are best-in-class both in terms of scientific quality and in terms of socioeconomic impact</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Supports and develops its user community, fosters a scientific culture of excellence and acts as an international scientific hub</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Operates safely, efficiently and economically, and responds to the needs of its stakeholders, its host states and member states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srgbClr val="005268"/>
                  </a:solidFill>
                  <a:effectLst/>
                  <a:uLnTx/>
                  <a:uFillTx/>
                  <a:latin typeface="Calibri"/>
                  <a:ea typeface="+mn-ea"/>
                  <a:cs typeface="+mn-cs"/>
                </a:rPr>
                <a:t>Develops innovative ways of working, new technologies, and upgrades to capabilities needed to remain at the cutting edge</a:t>
              </a:r>
            </a:p>
          </p:txBody>
        </p:sp>
        <p:sp>
          <p:nvSpPr>
            <p:cNvPr id="8" name="Rectangle 7"/>
            <p:cNvSpPr/>
            <p:nvPr/>
          </p:nvSpPr>
          <p:spPr>
            <a:xfrm>
              <a:off x="3419872" y="5915553"/>
              <a:ext cx="5410944" cy="53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51A7F9"/>
                  </a:solidFill>
                  <a:effectLst/>
                  <a:uLnTx/>
                  <a:uFillTx/>
                  <a:latin typeface="Calibri"/>
                  <a:ea typeface="+mn-ea"/>
                  <a:cs typeface="+mn-cs"/>
                </a:rPr>
                <a:t>Core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268"/>
                  </a:solidFill>
                  <a:effectLst/>
                  <a:uLnTx/>
                  <a:uFillTx/>
                  <a:latin typeface="Calibri"/>
                  <a:ea typeface="+mn-ea"/>
                  <a:cs typeface="+mn-cs"/>
                </a:rPr>
                <a:t>Excellence • Collaboration • Openness • Sustainability</a:t>
              </a:r>
            </a:p>
          </p:txBody>
        </p:sp>
      </p:grpSp>
    </p:spTree>
    <p:extLst>
      <p:ext uri="{BB962C8B-B14F-4D97-AF65-F5344CB8AC3E}">
        <p14:creationId xmlns:p14="http://schemas.microsoft.com/office/powerpoint/2010/main" val="402576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4D1948-E3ED-4F44-8E54-AEFAD5A60999}"/>
              </a:ext>
            </a:extLst>
          </p:cNvPr>
          <p:cNvGrpSpPr/>
          <p:nvPr/>
        </p:nvGrpSpPr>
        <p:grpSpPr>
          <a:xfrm>
            <a:off x="5669436" y="1943596"/>
            <a:ext cx="3223044" cy="3928939"/>
            <a:chOff x="3733800" y="-381000"/>
            <a:chExt cx="6248400" cy="7353467"/>
          </a:xfrm>
        </p:grpSpPr>
        <p:sp>
          <p:nvSpPr>
            <p:cNvPr id="8" name="Freeform 192">
              <a:extLst>
                <a:ext uri="{FF2B5EF4-FFF2-40B4-BE49-F238E27FC236}">
                  <a16:creationId xmlns:a16="http://schemas.microsoft.com/office/drawing/2014/main" id="{9F61ABD7-759A-484B-89E6-4E703F9C8328}"/>
                </a:ext>
              </a:extLst>
            </p:cNvPr>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 name="Freeform 7">
              <a:extLst>
                <a:ext uri="{FF2B5EF4-FFF2-40B4-BE49-F238E27FC236}">
                  <a16:creationId xmlns:a16="http://schemas.microsoft.com/office/drawing/2014/main" id="{FD49532D-5C73-164D-9AD3-494A5CBB0D11}"/>
                </a:ext>
              </a:extLst>
            </p:cNvPr>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 name="Freeform 10">
              <a:extLst>
                <a:ext uri="{FF2B5EF4-FFF2-40B4-BE49-F238E27FC236}">
                  <a16:creationId xmlns:a16="http://schemas.microsoft.com/office/drawing/2014/main" id="{419E39F8-FFF6-9541-B937-AE40AD3E9160}"/>
                </a:ext>
              </a:extLst>
            </p:cNvPr>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 name="Freeform 11">
              <a:extLst>
                <a:ext uri="{FF2B5EF4-FFF2-40B4-BE49-F238E27FC236}">
                  <a16:creationId xmlns:a16="http://schemas.microsoft.com/office/drawing/2014/main" id="{CF7C30F5-FB6D-6E49-9720-6051CF747292}"/>
                </a:ext>
              </a:extLst>
            </p:cNvPr>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 name="Freeform 12">
              <a:extLst>
                <a:ext uri="{FF2B5EF4-FFF2-40B4-BE49-F238E27FC236}">
                  <a16:creationId xmlns:a16="http://schemas.microsoft.com/office/drawing/2014/main" id="{B9936E16-F6FF-3F41-B1EB-11F5039272D4}"/>
                </a:ext>
              </a:extLst>
            </p:cNvPr>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 name="Freeform 13">
              <a:extLst>
                <a:ext uri="{FF2B5EF4-FFF2-40B4-BE49-F238E27FC236}">
                  <a16:creationId xmlns:a16="http://schemas.microsoft.com/office/drawing/2014/main" id="{B60AD65F-40B9-A546-8646-99820E6DAEAB}"/>
                </a:ext>
              </a:extLst>
            </p:cNvPr>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 name="Freeform 14">
              <a:extLst>
                <a:ext uri="{FF2B5EF4-FFF2-40B4-BE49-F238E27FC236}">
                  <a16:creationId xmlns:a16="http://schemas.microsoft.com/office/drawing/2014/main" id="{7FCEE8CA-541C-1C4C-B679-50CC94D7FD68}"/>
                </a:ext>
              </a:extLst>
            </p:cNvPr>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 name="Freeform 15">
              <a:extLst>
                <a:ext uri="{FF2B5EF4-FFF2-40B4-BE49-F238E27FC236}">
                  <a16:creationId xmlns:a16="http://schemas.microsoft.com/office/drawing/2014/main" id="{E55C14E7-7C00-FF41-AE1B-0253E8A21119}"/>
                </a:ext>
              </a:extLst>
            </p:cNvPr>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 name="Freeform 16">
              <a:extLst>
                <a:ext uri="{FF2B5EF4-FFF2-40B4-BE49-F238E27FC236}">
                  <a16:creationId xmlns:a16="http://schemas.microsoft.com/office/drawing/2014/main" id="{36C40E9C-01B0-FF44-8008-1433DA63652C}"/>
                </a:ext>
              </a:extLst>
            </p:cNvPr>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 name="Freeform 17">
              <a:extLst>
                <a:ext uri="{FF2B5EF4-FFF2-40B4-BE49-F238E27FC236}">
                  <a16:creationId xmlns:a16="http://schemas.microsoft.com/office/drawing/2014/main" id="{F9F02418-4ABF-634D-9165-56AD89FCEB5C}"/>
                </a:ext>
              </a:extLst>
            </p:cNvPr>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 name="Freeform 18">
              <a:extLst>
                <a:ext uri="{FF2B5EF4-FFF2-40B4-BE49-F238E27FC236}">
                  <a16:creationId xmlns:a16="http://schemas.microsoft.com/office/drawing/2014/main" id="{516700F4-9CA4-BB4C-852A-97F629CFD8BC}"/>
                </a:ext>
              </a:extLst>
            </p:cNvPr>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9" name="Freeform 19">
              <a:extLst>
                <a:ext uri="{FF2B5EF4-FFF2-40B4-BE49-F238E27FC236}">
                  <a16:creationId xmlns:a16="http://schemas.microsoft.com/office/drawing/2014/main" id="{72F4FEF9-F820-7546-A5F2-DA35AE121B27}"/>
                </a:ext>
              </a:extLst>
            </p:cNvPr>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0" name="Freeform 20">
              <a:extLst>
                <a:ext uri="{FF2B5EF4-FFF2-40B4-BE49-F238E27FC236}">
                  <a16:creationId xmlns:a16="http://schemas.microsoft.com/office/drawing/2014/main" id="{F370A528-4072-014C-9652-23D82BF39DD7}"/>
                </a:ext>
              </a:extLst>
            </p:cNvPr>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1" name="Freeform 21">
              <a:extLst>
                <a:ext uri="{FF2B5EF4-FFF2-40B4-BE49-F238E27FC236}">
                  <a16:creationId xmlns:a16="http://schemas.microsoft.com/office/drawing/2014/main" id="{C998F22C-0463-F14E-A685-7BD14E6F2ABD}"/>
                </a:ext>
              </a:extLst>
            </p:cNvPr>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2" name="Freeform 22">
              <a:extLst>
                <a:ext uri="{FF2B5EF4-FFF2-40B4-BE49-F238E27FC236}">
                  <a16:creationId xmlns:a16="http://schemas.microsoft.com/office/drawing/2014/main" id="{516491C6-2897-2740-8008-6A4908CBC6C0}"/>
                </a:ext>
              </a:extLst>
            </p:cNvPr>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3" name="Freeform 23">
              <a:extLst>
                <a:ext uri="{FF2B5EF4-FFF2-40B4-BE49-F238E27FC236}">
                  <a16:creationId xmlns:a16="http://schemas.microsoft.com/office/drawing/2014/main" id="{A43DDC4F-4BB5-754C-AB4D-52881ECE19DC}"/>
                </a:ext>
              </a:extLst>
            </p:cNvPr>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4" name="Freeform 24">
              <a:extLst>
                <a:ext uri="{FF2B5EF4-FFF2-40B4-BE49-F238E27FC236}">
                  <a16:creationId xmlns:a16="http://schemas.microsoft.com/office/drawing/2014/main" id="{58079AC5-B02C-D940-90AE-632ED057CA1A}"/>
                </a:ext>
              </a:extLst>
            </p:cNvPr>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5" name="Freeform 25">
              <a:extLst>
                <a:ext uri="{FF2B5EF4-FFF2-40B4-BE49-F238E27FC236}">
                  <a16:creationId xmlns:a16="http://schemas.microsoft.com/office/drawing/2014/main" id="{D4EED39F-070F-1C41-A72A-582DD866BF41}"/>
                </a:ext>
              </a:extLst>
            </p:cNvPr>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6" name="Freeform 26">
              <a:extLst>
                <a:ext uri="{FF2B5EF4-FFF2-40B4-BE49-F238E27FC236}">
                  <a16:creationId xmlns:a16="http://schemas.microsoft.com/office/drawing/2014/main" id="{A308A06C-2915-CD4A-B9C0-ADFC1977BDB7}"/>
                </a:ext>
              </a:extLst>
            </p:cNvPr>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7" name="Freeform 27">
              <a:extLst>
                <a:ext uri="{FF2B5EF4-FFF2-40B4-BE49-F238E27FC236}">
                  <a16:creationId xmlns:a16="http://schemas.microsoft.com/office/drawing/2014/main" id="{A8A1CB1E-0C5D-634B-800C-7CBF94F5C427}"/>
                </a:ext>
              </a:extLst>
            </p:cNvPr>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8" name="Freeform 28">
              <a:extLst>
                <a:ext uri="{FF2B5EF4-FFF2-40B4-BE49-F238E27FC236}">
                  <a16:creationId xmlns:a16="http://schemas.microsoft.com/office/drawing/2014/main" id="{51A7A301-BE37-2147-942C-321B3457CD1E}"/>
                </a:ext>
              </a:extLst>
            </p:cNvPr>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9" name="Freeform 29">
              <a:extLst>
                <a:ext uri="{FF2B5EF4-FFF2-40B4-BE49-F238E27FC236}">
                  <a16:creationId xmlns:a16="http://schemas.microsoft.com/office/drawing/2014/main" id="{804873F8-1F23-5448-9505-051D960D2D0D}"/>
                </a:ext>
              </a:extLst>
            </p:cNvPr>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0" name="Freeform 30">
              <a:extLst>
                <a:ext uri="{FF2B5EF4-FFF2-40B4-BE49-F238E27FC236}">
                  <a16:creationId xmlns:a16="http://schemas.microsoft.com/office/drawing/2014/main" id="{224DB193-E64D-5F4C-BB05-ED04FE246029}"/>
                </a:ext>
              </a:extLst>
            </p:cNvPr>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1" name="Freeform 31">
              <a:extLst>
                <a:ext uri="{FF2B5EF4-FFF2-40B4-BE49-F238E27FC236}">
                  <a16:creationId xmlns:a16="http://schemas.microsoft.com/office/drawing/2014/main" id="{45389AA9-8D8C-A449-A175-6ABAFC499242}"/>
                </a:ext>
              </a:extLst>
            </p:cNvPr>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2" name="Freeform 32">
              <a:extLst>
                <a:ext uri="{FF2B5EF4-FFF2-40B4-BE49-F238E27FC236}">
                  <a16:creationId xmlns:a16="http://schemas.microsoft.com/office/drawing/2014/main" id="{43FEDC09-5A17-DA44-B0B4-40D61FD23A49}"/>
                </a:ext>
              </a:extLst>
            </p:cNvPr>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3" name="Freeform 33">
              <a:extLst>
                <a:ext uri="{FF2B5EF4-FFF2-40B4-BE49-F238E27FC236}">
                  <a16:creationId xmlns:a16="http://schemas.microsoft.com/office/drawing/2014/main" id="{7B4E022A-55D1-6842-8101-5339E1F32868}"/>
                </a:ext>
              </a:extLst>
            </p:cNvPr>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4" name="Freeform 34">
              <a:extLst>
                <a:ext uri="{FF2B5EF4-FFF2-40B4-BE49-F238E27FC236}">
                  <a16:creationId xmlns:a16="http://schemas.microsoft.com/office/drawing/2014/main" id="{2587BFF3-F59A-C24B-874A-474DC69F7610}"/>
                </a:ext>
              </a:extLst>
            </p:cNvPr>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5" name="Freeform 35">
              <a:extLst>
                <a:ext uri="{FF2B5EF4-FFF2-40B4-BE49-F238E27FC236}">
                  <a16:creationId xmlns:a16="http://schemas.microsoft.com/office/drawing/2014/main" id="{AE8903ED-C93A-B946-91D0-825B3F62CD8D}"/>
                </a:ext>
              </a:extLst>
            </p:cNvPr>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6" name="Freeform 36">
              <a:extLst>
                <a:ext uri="{FF2B5EF4-FFF2-40B4-BE49-F238E27FC236}">
                  <a16:creationId xmlns:a16="http://schemas.microsoft.com/office/drawing/2014/main" id="{8D6ADE79-3A91-4045-9BE4-88382CD9C530}"/>
                </a:ext>
              </a:extLst>
            </p:cNvPr>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7" name="Freeform 37">
              <a:extLst>
                <a:ext uri="{FF2B5EF4-FFF2-40B4-BE49-F238E27FC236}">
                  <a16:creationId xmlns:a16="http://schemas.microsoft.com/office/drawing/2014/main" id="{99738AF8-0540-A94C-BF21-22B7E540BAF6}"/>
                </a:ext>
              </a:extLst>
            </p:cNvPr>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8" name="Freeform 38">
              <a:extLst>
                <a:ext uri="{FF2B5EF4-FFF2-40B4-BE49-F238E27FC236}">
                  <a16:creationId xmlns:a16="http://schemas.microsoft.com/office/drawing/2014/main" id="{22F96148-4725-4149-8A31-3BA969057290}"/>
                </a:ext>
              </a:extLst>
            </p:cNvPr>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9" name="Freeform 39">
              <a:extLst>
                <a:ext uri="{FF2B5EF4-FFF2-40B4-BE49-F238E27FC236}">
                  <a16:creationId xmlns:a16="http://schemas.microsoft.com/office/drawing/2014/main" id="{9EA4F011-9E0C-9D4C-B42B-D84DC52E3590}"/>
                </a:ext>
              </a:extLst>
            </p:cNvPr>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0" name="Freeform 40">
              <a:extLst>
                <a:ext uri="{FF2B5EF4-FFF2-40B4-BE49-F238E27FC236}">
                  <a16:creationId xmlns:a16="http://schemas.microsoft.com/office/drawing/2014/main" id="{7C52CE54-59A5-9E43-BA61-BAC444F3FCB7}"/>
                </a:ext>
              </a:extLst>
            </p:cNvPr>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1" name="Freeform 41">
              <a:extLst>
                <a:ext uri="{FF2B5EF4-FFF2-40B4-BE49-F238E27FC236}">
                  <a16:creationId xmlns:a16="http://schemas.microsoft.com/office/drawing/2014/main" id="{E71DA444-B57F-D741-A1C5-94810DABF9FC}"/>
                </a:ext>
              </a:extLst>
            </p:cNvPr>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2" name="Freeform 42">
              <a:extLst>
                <a:ext uri="{FF2B5EF4-FFF2-40B4-BE49-F238E27FC236}">
                  <a16:creationId xmlns:a16="http://schemas.microsoft.com/office/drawing/2014/main" id="{E8C6CC9B-53D5-CE4B-9650-4B734C659610}"/>
                </a:ext>
              </a:extLst>
            </p:cNvPr>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3" name="Freeform 43">
              <a:extLst>
                <a:ext uri="{FF2B5EF4-FFF2-40B4-BE49-F238E27FC236}">
                  <a16:creationId xmlns:a16="http://schemas.microsoft.com/office/drawing/2014/main" id="{FE769FB0-A398-AF45-B36F-87B664CD9F2A}"/>
                </a:ext>
              </a:extLst>
            </p:cNvPr>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4" name="Freeform 44">
              <a:extLst>
                <a:ext uri="{FF2B5EF4-FFF2-40B4-BE49-F238E27FC236}">
                  <a16:creationId xmlns:a16="http://schemas.microsoft.com/office/drawing/2014/main" id="{5AD5D4A5-3E61-0A41-A02C-53995DD14351}"/>
                </a:ext>
              </a:extLst>
            </p:cNvPr>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5" name="Freeform 45">
              <a:extLst>
                <a:ext uri="{FF2B5EF4-FFF2-40B4-BE49-F238E27FC236}">
                  <a16:creationId xmlns:a16="http://schemas.microsoft.com/office/drawing/2014/main" id="{EE5ADA57-DBA3-5E49-83F6-E738E7DE2830}"/>
                </a:ext>
              </a:extLst>
            </p:cNvPr>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6" name="Freeform 46">
              <a:extLst>
                <a:ext uri="{FF2B5EF4-FFF2-40B4-BE49-F238E27FC236}">
                  <a16:creationId xmlns:a16="http://schemas.microsoft.com/office/drawing/2014/main" id="{B665EF9C-687F-5A45-8CF5-4516562370F2}"/>
                </a:ext>
              </a:extLst>
            </p:cNvPr>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7" name="Freeform 47">
              <a:extLst>
                <a:ext uri="{FF2B5EF4-FFF2-40B4-BE49-F238E27FC236}">
                  <a16:creationId xmlns:a16="http://schemas.microsoft.com/office/drawing/2014/main" id="{51A574E3-5583-514E-A2D8-F819223BB62A}"/>
                </a:ext>
              </a:extLst>
            </p:cNvPr>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8" name="Freeform 48">
              <a:extLst>
                <a:ext uri="{FF2B5EF4-FFF2-40B4-BE49-F238E27FC236}">
                  <a16:creationId xmlns:a16="http://schemas.microsoft.com/office/drawing/2014/main" id="{3A712E37-6197-A646-9BF4-902D66B0578A}"/>
                </a:ext>
              </a:extLst>
            </p:cNvPr>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9" name="Freeform 49">
              <a:extLst>
                <a:ext uri="{FF2B5EF4-FFF2-40B4-BE49-F238E27FC236}">
                  <a16:creationId xmlns:a16="http://schemas.microsoft.com/office/drawing/2014/main" id="{1A4A7F65-AB75-5D4C-B712-5F3579259B42}"/>
                </a:ext>
              </a:extLst>
            </p:cNvPr>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0" name="Freeform 50">
              <a:extLst>
                <a:ext uri="{FF2B5EF4-FFF2-40B4-BE49-F238E27FC236}">
                  <a16:creationId xmlns:a16="http://schemas.microsoft.com/office/drawing/2014/main" id="{783EABB0-1FF4-F04C-ADB5-4D3C0C7D6D51}"/>
                </a:ext>
              </a:extLst>
            </p:cNvPr>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1" name="Freeform 51">
              <a:extLst>
                <a:ext uri="{FF2B5EF4-FFF2-40B4-BE49-F238E27FC236}">
                  <a16:creationId xmlns:a16="http://schemas.microsoft.com/office/drawing/2014/main" id="{C9AD7A54-F3A0-084B-B029-A3FEBF4D84E2}"/>
                </a:ext>
              </a:extLst>
            </p:cNvPr>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2" name="Freeform 52">
              <a:extLst>
                <a:ext uri="{FF2B5EF4-FFF2-40B4-BE49-F238E27FC236}">
                  <a16:creationId xmlns:a16="http://schemas.microsoft.com/office/drawing/2014/main" id="{A12BDE5A-D32E-194D-8670-77A91856E8E8}"/>
                </a:ext>
              </a:extLst>
            </p:cNvPr>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3" name="Freeform 53">
              <a:extLst>
                <a:ext uri="{FF2B5EF4-FFF2-40B4-BE49-F238E27FC236}">
                  <a16:creationId xmlns:a16="http://schemas.microsoft.com/office/drawing/2014/main" id="{01EED908-2D7F-EF47-A5C3-1EAE640FE150}"/>
                </a:ext>
              </a:extLst>
            </p:cNvPr>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4" name="Freeform 54">
              <a:extLst>
                <a:ext uri="{FF2B5EF4-FFF2-40B4-BE49-F238E27FC236}">
                  <a16:creationId xmlns:a16="http://schemas.microsoft.com/office/drawing/2014/main" id="{58123831-8431-C443-AA5E-84C5DAD42AE9}"/>
                </a:ext>
              </a:extLst>
            </p:cNvPr>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5" name="Freeform 55">
              <a:extLst>
                <a:ext uri="{FF2B5EF4-FFF2-40B4-BE49-F238E27FC236}">
                  <a16:creationId xmlns:a16="http://schemas.microsoft.com/office/drawing/2014/main" id="{816CC96B-A180-F249-8FF1-344B78BA020F}"/>
                </a:ext>
              </a:extLst>
            </p:cNvPr>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6" name="Freeform 56">
              <a:extLst>
                <a:ext uri="{FF2B5EF4-FFF2-40B4-BE49-F238E27FC236}">
                  <a16:creationId xmlns:a16="http://schemas.microsoft.com/office/drawing/2014/main" id="{0B7891F5-402F-EE48-8148-4898E87193D3}"/>
                </a:ext>
              </a:extLst>
            </p:cNvPr>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7" name="Freeform 57">
              <a:extLst>
                <a:ext uri="{FF2B5EF4-FFF2-40B4-BE49-F238E27FC236}">
                  <a16:creationId xmlns:a16="http://schemas.microsoft.com/office/drawing/2014/main" id="{AFBB0057-4AB3-914E-A00B-F44E4A83E2A9}"/>
                </a:ext>
              </a:extLst>
            </p:cNvPr>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8" name="Freeform 58">
              <a:extLst>
                <a:ext uri="{FF2B5EF4-FFF2-40B4-BE49-F238E27FC236}">
                  <a16:creationId xmlns:a16="http://schemas.microsoft.com/office/drawing/2014/main" id="{7EEF2826-F9EF-C843-9AFF-B3C592F1B6D9}"/>
                </a:ext>
              </a:extLst>
            </p:cNvPr>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9" name="Freeform 59">
              <a:extLst>
                <a:ext uri="{FF2B5EF4-FFF2-40B4-BE49-F238E27FC236}">
                  <a16:creationId xmlns:a16="http://schemas.microsoft.com/office/drawing/2014/main" id="{BFF839BB-2805-5D4D-9FFE-C02F68B12051}"/>
                </a:ext>
              </a:extLst>
            </p:cNvPr>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0" name="Freeform 60">
              <a:extLst>
                <a:ext uri="{FF2B5EF4-FFF2-40B4-BE49-F238E27FC236}">
                  <a16:creationId xmlns:a16="http://schemas.microsoft.com/office/drawing/2014/main" id="{A94EF9A4-E5DA-6E4F-A24E-718EF1D66075}"/>
                </a:ext>
              </a:extLst>
            </p:cNvPr>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1" name="Freeform 61">
              <a:extLst>
                <a:ext uri="{FF2B5EF4-FFF2-40B4-BE49-F238E27FC236}">
                  <a16:creationId xmlns:a16="http://schemas.microsoft.com/office/drawing/2014/main" id="{A8CE965D-2176-A742-BDD5-7378C5ABC831}"/>
                </a:ext>
              </a:extLst>
            </p:cNvPr>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2" name="Freeform 62">
              <a:extLst>
                <a:ext uri="{FF2B5EF4-FFF2-40B4-BE49-F238E27FC236}">
                  <a16:creationId xmlns:a16="http://schemas.microsoft.com/office/drawing/2014/main" id="{C99A0AA4-C7E5-0D49-A214-EBB5190DEF32}"/>
                </a:ext>
              </a:extLst>
            </p:cNvPr>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3" name="Freeform 63">
              <a:extLst>
                <a:ext uri="{FF2B5EF4-FFF2-40B4-BE49-F238E27FC236}">
                  <a16:creationId xmlns:a16="http://schemas.microsoft.com/office/drawing/2014/main" id="{562FD3FC-C444-FF4C-B041-A8F5AEE10B1B}"/>
                </a:ext>
              </a:extLst>
            </p:cNvPr>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4" name="Freeform 64">
              <a:extLst>
                <a:ext uri="{FF2B5EF4-FFF2-40B4-BE49-F238E27FC236}">
                  <a16:creationId xmlns:a16="http://schemas.microsoft.com/office/drawing/2014/main" id="{4D7C9DDB-EE1B-7F40-A884-E13EF04D0854}"/>
                </a:ext>
              </a:extLst>
            </p:cNvPr>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5" name="Freeform 64">
              <a:extLst>
                <a:ext uri="{FF2B5EF4-FFF2-40B4-BE49-F238E27FC236}">
                  <a16:creationId xmlns:a16="http://schemas.microsoft.com/office/drawing/2014/main" id="{68B8737E-345F-5C4D-8A47-C306501DF711}"/>
                </a:ext>
              </a:extLst>
            </p:cNvPr>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6" name="Freeform 65">
              <a:extLst>
                <a:ext uri="{FF2B5EF4-FFF2-40B4-BE49-F238E27FC236}">
                  <a16:creationId xmlns:a16="http://schemas.microsoft.com/office/drawing/2014/main" id="{62A30DBB-A3AB-FD44-A736-7802D4BD10EB}"/>
                </a:ext>
              </a:extLst>
            </p:cNvPr>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7" name="Freeform 66">
              <a:extLst>
                <a:ext uri="{FF2B5EF4-FFF2-40B4-BE49-F238E27FC236}">
                  <a16:creationId xmlns:a16="http://schemas.microsoft.com/office/drawing/2014/main" id="{84E030AC-C4EF-6F43-A9A1-E19876BADF93}"/>
                </a:ext>
              </a:extLst>
            </p:cNvPr>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8" name="Freeform 67">
              <a:extLst>
                <a:ext uri="{FF2B5EF4-FFF2-40B4-BE49-F238E27FC236}">
                  <a16:creationId xmlns:a16="http://schemas.microsoft.com/office/drawing/2014/main" id="{9D34A04F-1366-F34D-85B1-E99F92AB76D5}"/>
                </a:ext>
              </a:extLst>
            </p:cNvPr>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9" name="Freeform 68">
              <a:extLst>
                <a:ext uri="{FF2B5EF4-FFF2-40B4-BE49-F238E27FC236}">
                  <a16:creationId xmlns:a16="http://schemas.microsoft.com/office/drawing/2014/main" id="{1CF6381D-11FC-FC4E-8039-0B87CEC0AA05}"/>
                </a:ext>
              </a:extLst>
            </p:cNvPr>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0" name="Freeform 69">
              <a:extLst>
                <a:ext uri="{FF2B5EF4-FFF2-40B4-BE49-F238E27FC236}">
                  <a16:creationId xmlns:a16="http://schemas.microsoft.com/office/drawing/2014/main" id="{723FE130-EB93-B34A-9A69-949891015DAB}"/>
                </a:ext>
              </a:extLst>
            </p:cNvPr>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1" name="Freeform 70">
              <a:extLst>
                <a:ext uri="{FF2B5EF4-FFF2-40B4-BE49-F238E27FC236}">
                  <a16:creationId xmlns:a16="http://schemas.microsoft.com/office/drawing/2014/main" id="{746332CB-0867-0B4D-8175-2B390A00C9BC}"/>
                </a:ext>
              </a:extLst>
            </p:cNvPr>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2" name="Freeform 81">
              <a:extLst>
                <a:ext uri="{FF2B5EF4-FFF2-40B4-BE49-F238E27FC236}">
                  <a16:creationId xmlns:a16="http://schemas.microsoft.com/office/drawing/2014/main" id="{D5E365B1-F108-E645-8970-989A95CCD589}"/>
                </a:ext>
              </a:extLst>
            </p:cNvPr>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3" name="Freeform 82">
              <a:extLst>
                <a:ext uri="{FF2B5EF4-FFF2-40B4-BE49-F238E27FC236}">
                  <a16:creationId xmlns:a16="http://schemas.microsoft.com/office/drawing/2014/main" id="{849CE3B9-7150-284C-A277-F63207B21502}"/>
                </a:ext>
              </a:extLst>
            </p:cNvPr>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4" name="Freeform 84">
              <a:extLst>
                <a:ext uri="{FF2B5EF4-FFF2-40B4-BE49-F238E27FC236}">
                  <a16:creationId xmlns:a16="http://schemas.microsoft.com/office/drawing/2014/main" id="{1D2CB544-2E06-E347-BD23-3480AF92E15F}"/>
                </a:ext>
              </a:extLst>
            </p:cNvPr>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5" name="Freeform 85">
              <a:extLst>
                <a:ext uri="{FF2B5EF4-FFF2-40B4-BE49-F238E27FC236}">
                  <a16:creationId xmlns:a16="http://schemas.microsoft.com/office/drawing/2014/main" id="{EC99CCE1-8FDF-EF4F-8C85-C5A4D6B277D7}"/>
                </a:ext>
              </a:extLst>
            </p:cNvPr>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6" name="Freeform 86">
              <a:extLst>
                <a:ext uri="{FF2B5EF4-FFF2-40B4-BE49-F238E27FC236}">
                  <a16:creationId xmlns:a16="http://schemas.microsoft.com/office/drawing/2014/main" id="{16B54A26-285A-494A-A96A-E220C23E113D}"/>
                </a:ext>
              </a:extLst>
            </p:cNvPr>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7" name="Freeform 87">
              <a:extLst>
                <a:ext uri="{FF2B5EF4-FFF2-40B4-BE49-F238E27FC236}">
                  <a16:creationId xmlns:a16="http://schemas.microsoft.com/office/drawing/2014/main" id="{259625B0-21BD-2748-AB9D-F2F1C74C766E}"/>
                </a:ext>
              </a:extLst>
            </p:cNvPr>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8" name="Freeform 88">
              <a:extLst>
                <a:ext uri="{FF2B5EF4-FFF2-40B4-BE49-F238E27FC236}">
                  <a16:creationId xmlns:a16="http://schemas.microsoft.com/office/drawing/2014/main" id="{F43D9DEA-62EB-EE45-8CB6-8B71C644E38F}"/>
                </a:ext>
              </a:extLst>
            </p:cNvPr>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9" name="Freeform 89">
              <a:extLst>
                <a:ext uri="{FF2B5EF4-FFF2-40B4-BE49-F238E27FC236}">
                  <a16:creationId xmlns:a16="http://schemas.microsoft.com/office/drawing/2014/main" id="{D7D86FA7-2EB1-244C-91ED-2048CCB6CC54}"/>
                </a:ext>
              </a:extLst>
            </p:cNvPr>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0" name="Freeform 93">
              <a:extLst>
                <a:ext uri="{FF2B5EF4-FFF2-40B4-BE49-F238E27FC236}">
                  <a16:creationId xmlns:a16="http://schemas.microsoft.com/office/drawing/2014/main" id="{27D52A60-683A-3740-9B36-8007815024B1}"/>
                </a:ext>
              </a:extLst>
            </p:cNvPr>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1" name="Freeform 94">
              <a:extLst>
                <a:ext uri="{FF2B5EF4-FFF2-40B4-BE49-F238E27FC236}">
                  <a16:creationId xmlns:a16="http://schemas.microsoft.com/office/drawing/2014/main" id="{CADECA62-806C-064C-B761-B0EB1F60AD80}"/>
                </a:ext>
              </a:extLst>
            </p:cNvPr>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2" name="Freeform 95">
              <a:extLst>
                <a:ext uri="{FF2B5EF4-FFF2-40B4-BE49-F238E27FC236}">
                  <a16:creationId xmlns:a16="http://schemas.microsoft.com/office/drawing/2014/main" id="{4D6DF392-D559-CF4A-AD38-84246423A3C8}"/>
                </a:ext>
              </a:extLst>
            </p:cNvPr>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3" name="Freeform 98">
              <a:extLst>
                <a:ext uri="{FF2B5EF4-FFF2-40B4-BE49-F238E27FC236}">
                  <a16:creationId xmlns:a16="http://schemas.microsoft.com/office/drawing/2014/main" id="{631671AB-F005-8A42-A4AF-C93B643CC958}"/>
                </a:ext>
              </a:extLst>
            </p:cNvPr>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4" name="Freeform 99">
              <a:extLst>
                <a:ext uri="{FF2B5EF4-FFF2-40B4-BE49-F238E27FC236}">
                  <a16:creationId xmlns:a16="http://schemas.microsoft.com/office/drawing/2014/main" id="{EBDA4C7F-C1F7-8840-AB51-F04640D90FE4}"/>
                </a:ext>
              </a:extLst>
            </p:cNvPr>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5" name="Freeform 100">
              <a:extLst>
                <a:ext uri="{FF2B5EF4-FFF2-40B4-BE49-F238E27FC236}">
                  <a16:creationId xmlns:a16="http://schemas.microsoft.com/office/drawing/2014/main" id="{59299CC9-BA3C-6847-B2B2-9D37800838A0}"/>
                </a:ext>
              </a:extLst>
            </p:cNvPr>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6" name="Freeform 108">
              <a:extLst>
                <a:ext uri="{FF2B5EF4-FFF2-40B4-BE49-F238E27FC236}">
                  <a16:creationId xmlns:a16="http://schemas.microsoft.com/office/drawing/2014/main" id="{D1074011-1A10-5A4B-AB56-EA4509E82DE1}"/>
                </a:ext>
              </a:extLst>
            </p:cNvPr>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7" name="Freeform 109">
              <a:extLst>
                <a:ext uri="{FF2B5EF4-FFF2-40B4-BE49-F238E27FC236}">
                  <a16:creationId xmlns:a16="http://schemas.microsoft.com/office/drawing/2014/main" id="{92BED91E-2A5F-8C47-B282-17EEE1C517A6}"/>
                </a:ext>
              </a:extLst>
            </p:cNvPr>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8" name="Freeform 110">
              <a:extLst>
                <a:ext uri="{FF2B5EF4-FFF2-40B4-BE49-F238E27FC236}">
                  <a16:creationId xmlns:a16="http://schemas.microsoft.com/office/drawing/2014/main" id="{967EA80F-99A2-4140-9AA3-8023F9680EE3}"/>
                </a:ext>
              </a:extLst>
            </p:cNvPr>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9" name="Freeform 112">
              <a:extLst>
                <a:ext uri="{FF2B5EF4-FFF2-40B4-BE49-F238E27FC236}">
                  <a16:creationId xmlns:a16="http://schemas.microsoft.com/office/drawing/2014/main" id="{BC82EF5C-C84B-F044-B966-065AE1DB4EED}"/>
                </a:ext>
              </a:extLst>
            </p:cNvPr>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0" name="Freeform 113">
              <a:extLst>
                <a:ext uri="{FF2B5EF4-FFF2-40B4-BE49-F238E27FC236}">
                  <a16:creationId xmlns:a16="http://schemas.microsoft.com/office/drawing/2014/main" id="{3443058B-2B8F-4A41-96E0-B34A2C7488DD}"/>
                </a:ext>
              </a:extLst>
            </p:cNvPr>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1" name="Freeform 115">
              <a:extLst>
                <a:ext uri="{FF2B5EF4-FFF2-40B4-BE49-F238E27FC236}">
                  <a16:creationId xmlns:a16="http://schemas.microsoft.com/office/drawing/2014/main" id="{94D3A3EC-05AC-CF44-BFA8-7B5B5AFE1963}"/>
                </a:ext>
              </a:extLst>
            </p:cNvPr>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2" name="Freeform 116">
              <a:extLst>
                <a:ext uri="{FF2B5EF4-FFF2-40B4-BE49-F238E27FC236}">
                  <a16:creationId xmlns:a16="http://schemas.microsoft.com/office/drawing/2014/main" id="{64041F0F-7A5A-BA44-A312-0FD3124C34F6}"/>
                </a:ext>
              </a:extLst>
            </p:cNvPr>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3" name="Freeform 117">
              <a:extLst>
                <a:ext uri="{FF2B5EF4-FFF2-40B4-BE49-F238E27FC236}">
                  <a16:creationId xmlns:a16="http://schemas.microsoft.com/office/drawing/2014/main" id="{7542B0B4-5A9D-674F-8BE3-3362C56E9E90}"/>
                </a:ext>
              </a:extLst>
            </p:cNvPr>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4" name="Freeform 118">
              <a:extLst>
                <a:ext uri="{FF2B5EF4-FFF2-40B4-BE49-F238E27FC236}">
                  <a16:creationId xmlns:a16="http://schemas.microsoft.com/office/drawing/2014/main" id="{06B74551-BD7D-2745-AF9C-6B174A278427}"/>
                </a:ext>
              </a:extLst>
            </p:cNvPr>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5" name="Freeform 119">
              <a:extLst>
                <a:ext uri="{FF2B5EF4-FFF2-40B4-BE49-F238E27FC236}">
                  <a16:creationId xmlns:a16="http://schemas.microsoft.com/office/drawing/2014/main" id="{D7211304-F0D7-254B-83DB-70B43621F492}"/>
                </a:ext>
              </a:extLst>
            </p:cNvPr>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6" name="Freeform 120">
              <a:extLst>
                <a:ext uri="{FF2B5EF4-FFF2-40B4-BE49-F238E27FC236}">
                  <a16:creationId xmlns:a16="http://schemas.microsoft.com/office/drawing/2014/main" id="{1A095D22-AD15-1641-B40D-E455D911B269}"/>
                </a:ext>
              </a:extLst>
            </p:cNvPr>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7" name="Freeform 121">
              <a:extLst>
                <a:ext uri="{FF2B5EF4-FFF2-40B4-BE49-F238E27FC236}">
                  <a16:creationId xmlns:a16="http://schemas.microsoft.com/office/drawing/2014/main" id="{A81B2A3B-C793-EC4D-BCAB-9924B5DBEF6D}"/>
                </a:ext>
              </a:extLst>
            </p:cNvPr>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8" name="Freeform 122">
              <a:extLst>
                <a:ext uri="{FF2B5EF4-FFF2-40B4-BE49-F238E27FC236}">
                  <a16:creationId xmlns:a16="http://schemas.microsoft.com/office/drawing/2014/main" id="{F9DAF691-F7DE-3246-9546-311B7BC1DE5C}"/>
                </a:ext>
              </a:extLst>
            </p:cNvPr>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9" name="Freeform 123">
              <a:extLst>
                <a:ext uri="{FF2B5EF4-FFF2-40B4-BE49-F238E27FC236}">
                  <a16:creationId xmlns:a16="http://schemas.microsoft.com/office/drawing/2014/main" id="{4185ACE2-1C38-544C-9E06-2A14EB3BC7C8}"/>
                </a:ext>
              </a:extLst>
            </p:cNvPr>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0" name="Freeform 124">
              <a:extLst>
                <a:ext uri="{FF2B5EF4-FFF2-40B4-BE49-F238E27FC236}">
                  <a16:creationId xmlns:a16="http://schemas.microsoft.com/office/drawing/2014/main" id="{F93213D1-7855-4745-BFA7-605460C976A1}"/>
                </a:ext>
              </a:extLst>
            </p:cNvPr>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1" name="Freeform 125">
              <a:extLst>
                <a:ext uri="{FF2B5EF4-FFF2-40B4-BE49-F238E27FC236}">
                  <a16:creationId xmlns:a16="http://schemas.microsoft.com/office/drawing/2014/main" id="{FF596BDD-C66F-B340-9CC8-A254EDAD575B}"/>
                </a:ext>
              </a:extLst>
            </p:cNvPr>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2" name="Freeform 126">
              <a:extLst>
                <a:ext uri="{FF2B5EF4-FFF2-40B4-BE49-F238E27FC236}">
                  <a16:creationId xmlns:a16="http://schemas.microsoft.com/office/drawing/2014/main" id="{4E649005-9B12-2947-A6C5-EC9FECCA5C24}"/>
                </a:ext>
              </a:extLst>
            </p:cNvPr>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3" name="Freeform 127">
              <a:extLst>
                <a:ext uri="{FF2B5EF4-FFF2-40B4-BE49-F238E27FC236}">
                  <a16:creationId xmlns:a16="http://schemas.microsoft.com/office/drawing/2014/main" id="{4B41F244-8336-9340-93EC-A91995B0676B}"/>
                </a:ext>
              </a:extLst>
            </p:cNvPr>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4" name="Freeform 128">
              <a:extLst>
                <a:ext uri="{FF2B5EF4-FFF2-40B4-BE49-F238E27FC236}">
                  <a16:creationId xmlns:a16="http://schemas.microsoft.com/office/drawing/2014/main" id="{62420D78-8DC4-E24A-8B27-ACC893EA25D7}"/>
                </a:ext>
              </a:extLst>
            </p:cNvPr>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5" name="Freeform 129">
              <a:extLst>
                <a:ext uri="{FF2B5EF4-FFF2-40B4-BE49-F238E27FC236}">
                  <a16:creationId xmlns:a16="http://schemas.microsoft.com/office/drawing/2014/main" id="{401054E9-C6F2-834A-831A-8017554EC1E5}"/>
                </a:ext>
              </a:extLst>
            </p:cNvPr>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6" name="Freeform 130">
              <a:extLst>
                <a:ext uri="{FF2B5EF4-FFF2-40B4-BE49-F238E27FC236}">
                  <a16:creationId xmlns:a16="http://schemas.microsoft.com/office/drawing/2014/main" id="{F7034499-72BE-344D-B548-49AE50C63B2A}"/>
                </a:ext>
              </a:extLst>
            </p:cNvPr>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7" name="Freeform 131">
              <a:extLst>
                <a:ext uri="{FF2B5EF4-FFF2-40B4-BE49-F238E27FC236}">
                  <a16:creationId xmlns:a16="http://schemas.microsoft.com/office/drawing/2014/main" id="{E01F5D4E-6ABB-3242-8075-70CD5B4B0307}"/>
                </a:ext>
              </a:extLst>
            </p:cNvPr>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8" name="Freeform 132">
              <a:extLst>
                <a:ext uri="{FF2B5EF4-FFF2-40B4-BE49-F238E27FC236}">
                  <a16:creationId xmlns:a16="http://schemas.microsoft.com/office/drawing/2014/main" id="{541396AB-21EA-5648-BCC2-608A91923F38}"/>
                </a:ext>
              </a:extLst>
            </p:cNvPr>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9" name="Freeform 133">
              <a:extLst>
                <a:ext uri="{FF2B5EF4-FFF2-40B4-BE49-F238E27FC236}">
                  <a16:creationId xmlns:a16="http://schemas.microsoft.com/office/drawing/2014/main" id="{39F8FE42-861E-0E48-862D-8AB01E561069}"/>
                </a:ext>
              </a:extLst>
            </p:cNvPr>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0" name="Freeform 134">
              <a:extLst>
                <a:ext uri="{FF2B5EF4-FFF2-40B4-BE49-F238E27FC236}">
                  <a16:creationId xmlns:a16="http://schemas.microsoft.com/office/drawing/2014/main" id="{19D7C505-15EC-DB4C-BDFC-4271D32C1597}"/>
                </a:ext>
              </a:extLst>
            </p:cNvPr>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1" name="Freeform 135">
              <a:extLst>
                <a:ext uri="{FF2B5EF4-FFF2-40B4-BE49-F238E27FC236}">
                  <a16:creationId xmlns:a16="http://schemas.microsoft.com/office/drawing/2014/main" id="{4AF4FF02-CD53-4E4E-9F06-2D394D7C79FB}"/>
                </a:ext>
              </a:extLst>
            </p:cNvPr>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2" name="Freeform 136">
              <a:extLst>
                <a:ext uri="{FF2B5EF4-FFF2-40B4-BE49-F238E27FC236}">
                  <a16:creationId xmlns:a16="http://schemas.microsoft.com/office/drawing/2014/main" id="{D125D10B-D68F-2344-A307-0BEA44902DF8}"/>
                </a:ext>
              </a:extLst>
            </p:cNvPr>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3" name="Freeform 137">
              <a:extLst>
                <a:ext uri="{FF2B5EF4-FFF2-40B4-BE49-F238E27FC236}">
                  <a16:creationId xmlns:a16="http://schemas.microsoft.com/office/drawing/2014/main" id="{ED9ADC73-038B-3E49-B065-FD45C97E009D}"/>
                </a:ext>
              </a:extLst>
            </p:cNvPr>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4" name="Freeform 138">
              <a:extLst>
                <a:ext uri="{FF2B5EF4-FFF2-40B4-BE49-F238E27FC236}">
                  <a16:creationId xmlns:a16="http://schemas.microsoft.com/office/drawing/2014/main" id="{7562AC25-DC0E-1147-B95A-33DFFDC8A982}"/>
                </a:ext>
              </a:extLst>
            </p:cNvPr>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5" name="Freeform 139">
              <a:extLst>
                <a:ext uri="{FF2B5EF4-FFF2-40B4-BE49-F238E27FC236}">
                  <a16:creationId xmlns:a16="http://schemas.microsoft.com/office/drawing/2014/main" id="{89710E0A-2056-474F-BFD0-D34E97A64FFC}"/>
                </a:ext>
              </a:extLst>
            </p:cNvPr>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6" name="Freeform 140">
              <a:extLst>
                <a:ext uri="{FF2B5EF4-FFF2-40B4-BE49-F238E27FC236}">
                  <a16:creationId xmlns:a16="http://schemas.microsoft.com/office/drawing/2014/main" id="{E834A054-F536-AE48-A1CF-25D519235907}"/>
                </a:ext>
              </a:extLst>
            </p:cNvPr>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7" name="Freeform 141">
              <a:extLst>
                <a:ext uri="{FF2B5EF4-FFF2-40B4-BE49-F238E27FC236}">
                  <a16:creationId xmlns:a16="http://schemas.microsoft.com/office/drawing/2014/main" id="{ADB40DFB-B894-F544-8753-872B87F787A7}"/>
                </a:ext>
              </a:extLst>
            </p:cNvPr>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8" name="Freeform 142">
              <a:extLst>
                <a:ext uri="{FF2B5EF4-FFF2-40B4-BE49-F238E27FC236}">
                  <a16:creationId xmlns:a16="http://schemas.microsoft.com/office/drawing/2014/main" id="{BA1F0235-8739-1147-9E5D-5CBF5DE179C4}"/>
                </a:ext>
              </a:extLst>
            </p:cNvPr>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9" name="Freeform 143">
              <a:extLst>
                <a:ext uri="{FF2B5EF4-FFF2-40B4-BE49-F238E27FC236}">
                  <a16:creationId xmlns:a16="http://schemas.microsoft.com/office/drawing/2014/main" id="{2F5CBD89-812D-C746-BEC9-F045BBAB7719}"/>
                </a:ext>
              </a:extLst>
            </p:cNvPr>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0" name="Freeform 144">
              <a:extLst>
                <a:ext uri="{FF2B5EF4-FFF2-40B4-BE49-F238E27FC236}">
                  <a16:creationId xmlns:a16="http://schemas.microsoft.com/office/drawing/2014/main" id="{ECAE3D70-8C82-5747-BEE5-702184E7CB12}"/>
                </a:ext>
              </a:extLst>
            </p:cNvPr>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1" name="Freeform 145">
              <a:extLst>
                <a:ext uri="{FF2B5EF4-FFF2-40B4-BE49-F238E27FC236}">
                  <a16:creationId xmlns:a16="http://schemas.microsoft.com/office/drawing/2014/main" id="{C690646F-B5CD-0B4E-9467-67628A69360C}"/>
                </a:ext>
              </a:extLst>
            </p:cNvPr>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2" name="Freeform 146">
              <a:extLst>
                <a:ext uri="{FF2B5EF4-FFF2-40B4-BE49-F238E27FC236}">
                  <a16:creationId xmlns:a16="http://schemas.microsoft.com/office/drawing/2014/main" id="{957774D9-CC53-E442-8B86-95264073F250}"/>
                </a:ext>
              </a:extLst>
            </p:cNvPr>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3" name="Freeform 147">
              <a:extLst>
                <a:ext uri="{FF2B5EF4-FFF2-40B4-BE49-F238E27FC236}">
                  <a16:creationId xmlns:a16="http://schemas.microsoft.com/office/drawing/2014/main" id="{E56AB321-23E0-4E40-958B-4933A32C0814}"/>
                </a:ext>
              </a:extLst>
            </p:cNvPr>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4" name="Freeform 148">
              <a:extLst>
                <a:ext uri="{FF2B5EF4-FFF2-40B4-BE49-F238E27FC236}">
                  <a16:creationId xmlns:a16="http://schemas.microsoft.com/office/drawing/2014/main" id="{28933B5E-D84D-DF45-9D64-7AFDEC90211A}"/>
                </a:ext>
              </a:extLst>
            </p:cNvPr>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5" name="Freeform 149">
              <a:extLst>
                <a:ext uri="{FF2B5EF4-FFF2-40B4-BE49-F238E27FC236}">
                  <a16:creationId xmlns:a16="http://schemas.microsoft.com/office/drawing/2014/main" id="{DC735BE6-2F20-2F41-A695-10F25D9EAE0C}"/>
                </a:ext>
              </a:extLst>
            </p:cNvPr>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6" name="Freeform 150">
              <a:extLst>
                <a:ext uri="{FF2B5EF4-FFF2-40B4-BE49-F238E27FC236}">
                  <a16:creationId xmlns:a16="http://schemas.microsoft.com/office/drawing/2014/main" id="{D5C95854-0DB3-764C-B856-4F2FB1A6BCC2}"/>
                </a:ext>
              </a:extLst>
            </p:cNvPr>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7" name="Freeform 151">
              <a:extLst>
                <a:ext uri="{FF2B5EF4-FFF2-40B4-BE49-F238E27FC236}">
                  <a16:creationId xmlns:a16="http://schemas.microsoft.com/office/drawing/2014/main" id="{EC8D3E06-37E5-C143-BB3B-B3C7BACA3BAE}"/>
                </a:ext>
              </a:extLst>
            </p:cNvPr>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8" name="Freeform 152">
              <a:extLst>
                <a:ext uri="{FF2B5EF4-FFF2-40B4-BE49-F238E27FC236}">
                  <a16:creationId xmlns:a16="http://schemas.microsoft.com/office/drawing/2014/main" id="{44DB2B5C-BF9F-A94F-9E88-C13433EFE2AD}"/>
                </a:ext>
              </a:extLst>
            </p:cNvPr>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9" name="Freeform 153">
              <a:extLst>
                <a:ext uri="{FF2B5EF4-FFF2-40B4-BE49-F238E27FC236}">
                  <a16:creationId xmlns:a16="http://schemas.microsoft.com/office/drawing/2014/main" id="{752CB1D2-9898-C84A-9694-B25498FF5899}"/>
                </a:ext>
              </a:extLst>
            </p:cNvPr>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0" name="Freeform 154">
              <a:extLst>
                <a:ext uri="{FF2B5EF4-FFF2-40B4-BE49-F238E27FC236}">
                  <a16:creationId xmlns:a16="http://schemas.microsoft.com/office/drawing/2014/main" id="{74147A9A-2F8A-2B4B-845D-FE2B91DE4118}"/>
                </a:ext>
              </a:extLst>
            </p:cNvPr>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1" name="Freeform 155">
              <a:extLst>
                <a:ext uri="{FF2B5EF4-FFF2-40B4-BE49-F238E27FC236}">
                  <a16:creationId xmlns:a16="http://schemas.microsoft.com/office/drawing/2014/main" id="{18699209-971E-D648-8123-4427324A2E7F}"/>
                </a:ext>
              </a:extLst>
            </p:cNvPr>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2" name="Freeform 156">
              <a:extLst>
                <a:ext uri="{FF2B5EF4-FFF2-40B4-BE49-F238E27FC236}">
                  <a16:creationId xmlns:a16="http://schemas.microsoft.com/office/drawing/2014/main" id="{D985FE9B-D022-0D43-BA3B-CF20A3F34324}"/>
                </a:ext>
              </a:extLst>
            </p:cNvPr>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3" name="Freeform 157">
              <a:extLst>
                <a:ext uri="{FF2B5EF4-FFF2-40B4-BE49-F238E27FC236}">
                  <a16:creationId xmlns:a16="http://schemas.microsoft.com/office/drawing/2014/main" id="{94234CC2-A4CE-8B42-AEF0-2AA2586EE725}"/>
                </a:ext>
              </a:extLst>
            </p:cNvPr>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4" name="Freeform 158">
              <a:extLst>
                <a:ext uri="{FF2B5EF4-FFF2-40B4-BE49-F238E27FC236}">
                  <a16:creationId xmlns:a16="http://schemas.microsoft.com/office/drawing/2014/main" id="{EC38ADDB-AFCF-F849-9EA0-5E6BE41A22C0}"/>
                </a:ext>
              </a:extLst>
            </p:cNvPr>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5" name="Freeform 159">
              <a:extLst>
                <a:ext uri="{FF2B5EF4-FFF2-40B4-BE49-F238E27FC236}">
                  <a16:creationId xmlns:a16="http://schemas.microsoft.com/office/drawing/2014/main" id="{465A0666-A7D2-3549-9D3A-40003E1A35B6}"/>
                </a:ext>
              </a:extLst>
            </p:cNvPr>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6" name="Freeform 160">
              <a:extLst>
                <a:ext uri="{FF2B5EF4-FFF2-40B4-BE49-F238E27FC236}">
                  <a16:creationId xmlns:a16="http://schemas.microsoft.com/office/drawing/2014/main" id="{F91BB676-AF1C-8B48-9E2F-1A3F6D4E5255}"/>
                </a:ext>
              </a:extLst>
            </p:cNvPr>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7" name="Freeform 161">
              <a:extLst>
                <a:ext uri="{FF2B5EF4-FFF2-40B4-BE49-F238E27FC236}">
                  <a16:creationId xmlns:a16="http://schemas.microsoft.com/office/drawing/2014/main" id="{18F2A976-45B8-9F4B-96D0-9489D5534FB9}"/>
                </a:ext>
              </a:extLst>
            </p:cNvPr>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dirty="0">
                <a:ln>
                  <a:noFill/>
                </a:ln>
                <a:solidFill>
                  <a:prstClr val="black"/>
                </a:solidFill>
                <a:effectLst/>
                <a:uLnTx/>
                <a:uFillTx/>
                <a:latin typeface="Calibri"/>
                <a:ea typeface="Helvetica" charset="0"/>
                <a:cs typeface="Helvetica" charset="0"/>
              </a:endParaRPr>
            </a:p>
          </p:txBody>
        </p:sp>
        <p:sp>
          <p:nvSpPr>
            <p:cNvPr id="138" name="Freeform 183">
              <a:extLst>
                <a:ext uri="{FF2B5EF4-FFF2-40B4-BE49-F238E27FC236}">
                  <a16:creationId xmlns:a16="http://schemas.microsoft.com/office/drawing/2014/main" id="{A25EFE1A-9FE8-634F-A259-1E65747258B6}"/>
                </a:ext>
              </a:extLst>
            </p:cNvPr>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9" name="Freeform 184">
              <a:extLst>
                <a:ext uri="{FF2B5EF4-FFF2-40B4-BE49-F238E27FC236}">
                  <a16:creationId xmlns:a16="http://schemas.microsoft.com/office/drawing/2014/main" id="{71010D57-AEC9-7445-B258-8648650C8381}"/>
                </a:ext>
              </a:extLst>
            </p:cNvPr>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0" name="Freeform 185">
              <a:extLst>
                <a:ext uri="{FF2B5EF4-FFF2-40B4-BE49-F238E27FC236}">
                  <a16:creationId xmlns:a16="http://schemas.microsoft.com/office/drawing/2014/main" id="{450378C7-A347-9D48-A5CA-913A8CEC6E0F}"/>
                </a:ext>
              </a:extLst>
            </p:cNvPr>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1" name="Freeform 186">
              <a:extLst>
                <a:ext uri="{FF2B5EF4-FFF2-40B4-BE49-F238E27FC236}">
                  <a16:creationId xmlns:a16="http://schemas.microsoft.com/office/drawing/2014/main" id="{A44CFBB1-4D98-4D4F-B2D4-F395BB59F62C}"/>
                </a:ext>
              </a:extLst>
            </p:cNvPr>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2" name="Freeform 188">
              <a:extLst>
                <a:ext uri="{FF2B5EF4-FFF2-40B4-BE49-F238E27FC236}">
                  <a16:creationId xmlns:a16="http://schemas.microsoft.com/office/drawing/2014/main" id="{A4A9439F-259F-2041-82A5-B0FE3B63486F}"/>
                </a:ext>
              </a:extLst>
            </p:cNvPr>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3" name="Freeform 189">
              <a:extLst>
                <a:ext uri="{FF2B5EF4-FFF2-40B4-BE49-F238E27FC236}">
                  <a16:creationId xmlns:a16="http://schemas.microsoft.com/office/drawing/2014/main" id="{0D692145-7864-E545-85E2-DFC7DDD75B6B}"/>
                </a:ext>
              </a:extLst>
            </p:cNvPr>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4" name="Freeform 196">
              <a:extLst>
                <a:ext uri="{FF2B5EF4-FFF2-40B4-BE49-F238E27FC236}">
                  <a16:creationId xmlns:a16="http://schemas.microsoft.com/office/drawing/2014/main" id="{A63A6278-BAC4-0041-9405-330A2256FDDF}"/>
                </a:ext>
              </a:extLst>
            </p:cNvPr>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5" name="Freeform 197">
              <a:extLst>
                <a:ext uri="{FF2B5EF4-FFF2-40B4-BE49-F238E27FC236}">
                  <a16:creationId xmlns:a16="http://schemas.microsoft.com/office/drawing/2014/main" id="{F4DA75D7-F866-7441-AD5D-E012784D9F5E}"/>
                </a:ext>
              </a:extLst>
            </p:cNvPr>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6" name="Freeform 199">
              <a:extLst>
                <a:ext uri="{FF2B5EF4-FFF2-40B4-BE49-F238E27FC236}">
                  <a16:creationId xmlns:a16="http://schemas.microsoft.com/office/drawing/2014/main" id="{591C0F1C-65AE-7E42-B4A2-831E1C6A1E28}"/>
                </a:ext>
              </a:extLst>
            </p:cNvPr>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7" name="Freeform 201">
              <a:extLst>
                <a:ext uri="{FF2B5EF4-FFF2-40B4-BE49-F238E27FC236}">
                  <a16:creationId xmlns:a16="http://schemas.microsoft.com/office/drawing/2014/main" id="{C56CB802-579F-1246-96F0-89FAD342462A}"/>
                </a:ext>
              </a:extLst>
            </p:cNvPr>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8" name="Freeform 202">
              <a:extLst>
                <a:ext uri="{FF2B5EF4-FFF2-40B4-BE49-F238E27FC236}">
                  <a16:creationId xmlns:a16="http://schemas.microsoft.com/office/drawing/2014/main" id="{C17BB35B-8D80-2545-87DE-7FA3619EDE42}"/>
                </a:ext>
              </a:extLst>
            </p:cNvPr>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9" name="Freeform 203">
              <a:extLst>
                <a:ext uri="{FF2B5EF4-FFF2-40B4-BE49-F238E27FC236}">
                  <a16:creationId xmlns:a16="http://schemas.microsoft.com/office/drawing/2014/main" id="{8A7FB2F8-49DA-4D4E-A95F-CAE228A5AF1C}"/>
                </a:ext>
              </a:extLst>
            </p:cNvPr>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0" name="Freeform 204">
              <a:extLst>
                <a:ext uri="{FF2B5EF4-FFF2-40B4-BE49-F238E27FC236}">
                  <a16:creationId xmlns:a16="http://schemas.microsoft.com/office/drawing/2014/main" id="{E2109750-029B-EE4C-A8C0-D3ECCCBA34C4}"/>
                </a:ext>
              </a:extLst>
            </p:cNvPr>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1" name="Freeform 206">
              <a:extLst>
                <a:ext uri="{FF2B5EF4-FFF2-40B4-BE49-F238E27FC236}">
                  <a16:creationId xmlns:a16="http://schemas.microsoft.com/office/drawing/2014/main" id="{760882B8-90DD-CD47-9191-363069D3D3DE}"/>
                </a:ext>
              </a:extLst>
            </p:cNvPr>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2" name="Freeform 207">
              <a:extLst>
                <a:ext uri="{FF2B5EF4-FFF2-40B4-BE49-F238E27FC236}">
                  <a16:creationId xmlns:a16="http://schemas.microsoft.com/office/drawing/2014/main" id="{A4898423-D734-3340-814B-B2D6A6FAB1B2}"/>
                </a:ext>
              </a:extLst>
            </p:cNvPr>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3" name="Freeform 208">
              <a:extLst>
                <a:ext uri="{FF2B5EF4-FFF2-40B4-BE49-F238E27FC236}">
                  <a16:creationId xmlns:a16="http://schemas.microsoft.com/office/drawing/2014/main" id="{5E2AA37C-AD3A-8C4E-A81C-21DEF6F1150C}"/>
                </a:ext>
              </a:extLst>
            </p:cNvPr>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4" name="Freeform 209">
              <a:extLst>
                <a:ext uri="{FF2B5EF4-FFF2-40B4-BE49-F238E27FC236}">
                  <a16:creationId xmlns:a16="http://schemas.microsoft.com/office/drawing/2014/main" id="{E548054A-EA68-FC42-B4C8-6C958BF75A84}"/>
                </a:ext>
              </a:extLst>
            </p:cNvPr>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5" name="Freeform 210">
              <a:extLst>
                <a:ext uri="{FF2B5EF4-FFF2-40B4-BE49-F238E27FC236}">
                  <a16:creationId xmlns:a16="http://schemas.microsoft.com/office/drawing/2014/main" id="{FF9B6730-0EEE-1F49-B8F4-CD01F3D90B83}"/>
                </a:ext>
              </a:extLst>
            </p:cNvPr>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6" name="Freeform 211">
              <a:extLst>
                <a:ext uri="{FF2B5EF4-FFF2-40B4-BE49-F238E27FC236}">
                  <a16:creationId xmlns:a16="http://schemas.microsoft.com/office/drawing/2014/main" id="{C18CD93E-225E-D949-A68F-2F4C8E67CF8F}"/>
                </a:ext>
              </a:extLst>
            </p:cNvPr>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7" name="Freeform 212">
              <a:extLst>
                <a:ext uri="{FF2B5EF4-FFF2-40B4-BE49-F238E27FC236}">
                  <a16:creationId xmlns:a16="http://schemas.microsoft.com/office/drawing/2014/main" id="{646A4582-86F2-8842-9C05-D6C6C8163D9B}"/>
                </a:ext>
              </a:extLst>
            </p:cNvPr>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8" name="Freeform 213">
              <a:extLst>
                <a:ext uri="{FF2B5EF4-FFF2-40B4-BE49-F238E27FC236}">
                  <a16:creationId xmlns:a16="http://schemas.microsoft.com/office/drawing/2014/main" id="{0C0203DE-F3F2-F449-9C06-E908C799A19E}"/>
                </a:ext>
              </a:extLst>
            </p:cNvPr>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9" name="Freeform 214">
              <a:extLst>
                <a:ext uri="{FF2B5EF4-FFF2-40B4-BE49-F238E27FC236}">
                  <a16:creationId xmlns:a16="http://schemas.microsoft.com/office/drawing/2014/main" id="{63BECB8A-FAAC-1E49-AB55-5BC340498926}"/>
                </a:ext>
              </a:extLst>
            </p:cNvPr>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0" name="Freeform 217">
              <a:extLst>
                <a:ext uri="{FF2B5EF4-FFF2-40B4-BE49-F238E27FC236}">
                  <a16:creationId xmlns:a16="http://schemas.microsoft.com/office/drawing/2014/main" id="{7239E41A-92F3-8C4A-B526-2FBB8261DF3B}"/>
                </a:ext>
              </a:extLst>
            </p:cNvPr>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1" name="Freeform 224">
              <a:extLst>
                <a:ext uri="{FF2B5EF4-FFF2-40B4-BE49-F238E27FC236}">
                  <a16:creationId xmlns:a16="http://schemas.microsoft.com/office/drawing/2014/main" id="{1F292980-F70B-B44C-A0B1-6FE62410D465}"/>
                </a:ext>
              </a:extLst>
            </p:cNvPr>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2" name="Freeform 225">
              <a:extLst>
                <a:ext uri="{FF2B5EF4-FFF2-40B4-BE49-F238E27FC236}">
                  <a16:creationId xmlns:a16="http://schemas.microsoft.com/office/drawing/2014/main" id="{81360F85-8811-BB48-B182-6B97026181E1}"/>
                </a:ext>
              </a:extLst>
            </p:cNvPr>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3" name="Freeform 226">
              <a:extLst>
                <a:ext uri="{FF2B5EF4-FFF2-40B4-BE49-F238E27FC236}">
                  <a16:creationId xmlns:a16="http://schemas.microsoft.com/office/drawing/2014/main" id="{2CF8DB5F-E5BF-F74E-BEB6-F3154A2845A8}"/>
                </a:ext>
              </a:extLst>
            </p:cNvPr>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4" name="Freeform 227">
              <a:extLst>
                <a:ext uri="{FF2B5EF4-FFF2-40B4-BE49-F238E27FC236}">
                  <a16:creationId xmlns:a16="http://schemas.microsoft.com/office/drawing/2014/main" id="{42FF97BF-5E61-E549-B053-34E1060843CE}"/>
                </a:ext>
              </a:extLst>
            </p:cNvPr>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5" name="Freeform 229">
              <a:extLst>
                <a:ext uri="{FF2B5EF4-FFF2-40B4-BE49-F238E27FC236}">
                  <a16:creationId xmlns:a16="http://schemas.microsoft.com/office/drawing/2014/main" id="{B5517975-F67B-8B45-AB87-77699A73E76D}"/>
                </a:ext>
              </a:extLst>
            </p:cNvPr>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6" name="Freeform 230">
              <a:extLst>
                <a:ext uri="{FF2B5EF4-FFF2-40B4-BE49-F238E27FC236}">
                  <a16:creationId xmlns:a16="http://schemas.microsoft.com/office/drawing/2014/main" id="{8B413EF5-6C22-184F-A86B-695DE61640DD}"/>
                </a:ext>
              </a:extLst>
            </p:cNvPr>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7" name="Freeform 231">
              <a:extLst>
                <a:ext uri="{FF2B5EF4-FFF2-40B4-BE49-F238E27FC236}">
                  <a16:creationId xmlns:a16="http://schemas.microsoft.com/office/drawing/2014/main" id="{371245D5-E51E-834E-A458-4AFBD37C70BD}"/>
                </a:ext>
              </a:extLst>
            </p:cNvPr>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dirty="0">
                <a:ln>
                  <a:noFill/>
                </a:ln>
                <a:solidFill>
                  <a:prstClr val="black"/>
                </a:solidFill>
                <a:effectLst/>
                <a:uLnTx/>
                <a:uFillTx/>
                <a:latin typeface="Calibri"/>
                <a:ea typeface="Helvetica" charset="0"/>
                <a:cs typeface="Helvetica" charset="0"/>
              </a:endParaRPr>
            </a:p>
          </p:txBody>
        </p:sp>
        <p:sp>
          <p:nvSpPr>
            <p:cNvPr id="168" name="Freeform 234">
              <a:extLst>
                <a:ext uri="{FF2B5EF4-FFF2-40B4-BE49-F238E27FC236}">
                  <a16:creationId xmlns:a16="http://schemas.microsoft.com/office/drawing/2014/main" id="{BA4258FB-6980-D241-BCB4-F779AAEE7156}"/>
                </a:ext>
              </a:extLst>
            </p:cNvPr>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9" name="Freeform 235">
              <a:extLst>
                <a:ext uri="{FF2B5EF4-FFF2-40B4-BE49-F238E27FC236}">
                  <a16:creationId xmlns:a16="http://schemas.microsoft.com/office/drawing/2014/main" id="{CCC6CC00-297A-EF40-82AF-6B7A3F2F9A9A}"/>
                </a:ext>
              </a:extLst>
            </p:cNvPr>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0" name="Freeform 236">
              <a:extLst>
                <a:ext uri="{FF2B5EF4-FFF2-40B4-BE49-F238E27FC236}">
                  <a16:creationId xmlns:a16="http://schemas.microsoft.com/office/drawing/2014/main" id="{E073AB63-D28B-654B-898A-3DD5382A7FC5}"/>
                </a:ext>
              </a:extLst>
            </p:cNvPr>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1" name="Freeform 237">
              <a:extLst>
                <a:ext uri="{FF2B5EF4-FFF2-40B4-BE49-F238E27FC236}">
                  <a16:creationId xmlns:a16="http://schemas.microsoft.com/office/drawing/2014/main" id="{DCD6D831-EB65-6941-B184-9E82971B2D4A}"/>
                </a:ext>
              </a:extLst>
            </p:cNvPr>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2" name="Freeform 238">
              <a:extLst>
                <a:ext uri="{FF2B5EF4-FFF2-40B4-BE49-F238E27FC236}">
                  <a16:creationId xmlns:a16="http://schemas.microsoft.com/office/drawing/2014/main" id="{22870F7C-5406-2E4C-BC29-4E729A1AE1D8}"/>
                </a:ext>
              </a:extLst>
            </p:cNvPr>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3" name="Freeform 239">
              <a:extLst>
                <a:ext uri="{FF2B5EF4-FFF2-40B4-BE49-F238E27FC236}">
                  <a16:creationId xmlns:a16="http://schemas.microsoft.com/office/drawing/2014/main" id="{31B32F3C-2DCE-0C46-A95E-A619C17A7896}"/>
                </a:ext>
              </a:extLst>
            </p:cNvPr>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4" name="Freeform 240">
              <a:extLst>
                <a:ext uri="{FF2B5EF4-FFF2-40B4-BE49-F238E27FC236}">
                  <a16:creationId xmlns:a16="http://schemas.microsoft.com/office/drawing/2014/main" id="{0D92EFA5-3AE0-C443-BD7E-90D44B18079F}"/>
                </a:ext>
              </a:extLst>
            </p:cNvPr>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5" name="Freeform 241">
              <a:extLst>
                <a:ext uri="{FF2B5EF4-FFF2-40B4-BE49-F238E27FC236}">
                  <a16:creationId xmlns:a16="http://schemas.microsoft.com/office/drawing/2014/main" id="{F06FD4D7-E51F-D747-AFD6-D769F1C1B91D}"/>
                </a:ext>
              </a:extLst>
            </p:cNvPr>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6" name="Freeform 242">
              <a:extLst>
                <a:ext uri="{FF2B5EF4-FFF2-40B4-BE49-F238E27FC236}">
                  <a16:creationId xmlns:a16="http://schemas.microsoft.com/office/drawing/2014/main" id="{2A6E5E5C-60AA-5B42-A488-831E63CBBE40}"/>
                </a:ext>
              </a:extLst>
            </p:cNvPr>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7" name="Freeform 243">
              <a:extLst>
                <a:ext uri="{FF2B5EF4-FFF2-40B4-BE49-F238E27FC236}">
                  <a16:creationId xmlns:a16="http://schemas.microsoft.com/office/drawing/2014/main" id="{B0CB0236-2D04-C243-A333-F401FE615F35}"/>
                </a:ext>
              </a:extLst>
            </p:cNvPr>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grpSp>
      <p:sp>
        <p:nvSpPr>
          <p:cNvPr id="5" name="Title 4"/>
          <p:cNvSpPr>
            <a:spLocks noGrp="1"/>
          </p:cNvSpPr>
          <p:nvPr>
            <p:ph type="title"/>
          </p:nvPr>
        </p:nvSpPr>
        <p:spPr/>
        <p:txBody>
          <a:bodyPr/>
          <a:lstStyle/>
          <a:p>
            <a:r>
              <a:rPr lang="en-US" dirty="0"/>
              <a:t>Some numbers</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sp>
        <p:nvSpPr>
          <p:cNvPr id="2" name="Rectangle 1">
            <a:extLst>
              <a:ext uri="{FF2B5EF4-FFF2-40B4-BE49-F238E27FC236}">
                <a16:creationId xmlns:a16="http://schemas.microsoft.com/office/drawing/2014/main" id="{507CC126-26ED-7D40-ABFA-155B7C7C6574}"/>
              </a:ext>
            </a:extLst>
          </p:cNvPr>
          <p:cNvSpPr/>
          <p:nvPr/>
        </p:nvSpPr>
        <p:spPr>
          <a:xfrm>
            <a:off x="5180110" y="1600200"/>
            <a:ext cx="3963889" cy="4421088"/>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2"/>
          <p:cNvSpPr txBox="1">
            <a:spLocks/>
          </p:cNvSpPr>
          <p:nvPr/>
        </p:nvSpPr>
        <p:spPr>
          <a:xfrm>
            <a:off x="485334" y="1782762"/>
            <a:ext cx="9570991" cy="47561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1843 M€	</a:t>
            </a:r>
            <a:r>
              <a:rPr kumimoji="0" lang="en-US" sz="2800" b="0" i="0" u="none" strike="noStrike" kern="1200" cap="none" spc="0" normalizeH="0" baseline="0" noProof="0" dirty="0">
                <a:ln>
                  <a:noFill/>
                </a:ln>
                <a:solidFill>
                  <a:prstClr val="black"/>
                </a:solidFill>
                <a:effectLst/>
                <a:uLnTx/>
                <a:uFillTx/>
                <a:latin typeface="Calibri"/>
                <a:ea typeface="+mn-ea"/>
                <a:cs typeface="+mn-cs"/>
              </a:rPr>
              <a:t>construction cost</a:t>
            </a:r>
          </a:p>
          <a:p>
            <a:pPr marL="492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5 MW	</a:t>
            </a:r>
            <a:r>
              <a:rPr kumimoji="0" lang="en-US" sz="2800" b="0" i="0" u="none" strike="noStrike" kern="1200" cap="none" spc="0" normalizeH="0" baseline="0" noProof="0" dirty="0">
                <a:ln>
                  <a:noFill/>
                </a:ln>
                <a:solidFill>
                  <a:prstClr val="black"/>
                </a:solidFill>
                <a:effectLst/>
                <a:uLnTx/>
                <a:uFillTx/>
                <a:latin typeface="Calibri"/>
                <a:ea typeface="+mn-ea"/>
                <a:cs typeface="+mn-cs"/>
              </a:rPr>
              <a:t>world’s most powerful particle accelerator</a:t>
            </a:r>
          </a:p>
          <a:p>
            <a:pPr marL="49212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2MW at start of operation</a:t>
            </a:r>
          </a:p>
          <a:p>
            <a:pPr marL="0" marR="0" lvl="0" indent="120491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15</a:t>
            </a:r>
            <a:r>
              <a:rPr kumimoji="0" lang="en-US" sz="2800" b="0" i="0" u="none" strike="noStrike" kern="1200" cap="none" spc="0" normalizeH="0" baseline="0" noProof="0" dirty="0">
                <a:ln>
                  <a:noFill/>
                </a:ln>
                <a:solidFill>
                  <a:prstClr val="black"/>
                </a:solidFill>
                <a:effectLst/>
                <a:uLnTx/>
                <a:uFillTx/>
                <a:latin typeface="Calibri"/>
                <a:ea typeface="+mn-ea"/>
                <a:cs typeface="+mn-cs"/>
              </a:rPr>
              <a:t>	experimental stations</a:t>
            </a:r>
          </a:p>
          <a:p>
            <a:pPr marL="0" marR="0" lvl="0" indent="84931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20 </a:t>
            </a:r>
            <a:r>
              <a:rPr kumimoji="0" lang="en-US" sz="2400" b="1" i="0" u="none" strike="noStrike" kern="1200" cap="none" spc="0" normalizeH="0" baseline="0" noProof="0" dirty="0">
                <a:ln>
                  <a:noFill/>
                </a:ln>
                <a:solidFill>
                  <a:srgbClr val="1E9FD4"/>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more sensitive on average than today’s best</a:t>
            </a:r>
          </a:p>
          <a:p>
            <a:pPr marL="0" indent="849313">
              <a:buNone/>
              <a:defRPr/>
            </a:pPr>
            <a:r>
              <a:rPr lang="en-US" sz="1500" dirty="0">
                <a:solidFill>
                  <a:prstClr val="black"/>
                </a:solidFill>
              </a:rPr>
              <a:t>		at 2MW </a:t>
            </a:r>
          </a:p>
          <a:p>
            <a:pPr marL="0" indent="849313">
              <a:buNone/>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 800	</a:t>
            </a:r>
            <a:r>
              <a:rPr kumimoji="0" lang="en-US" sz="2800" b="0" i="0" u="none" strike="noStrike" kern="1200" cap="none" spc="0" normalizeH="0" baseline="0" noProof="0" dirty="0">
                <a:ln>
                  <a:noFill/>
                </a:ln>
                <a:solidFill>
                  <a:prstClr val="black"/>
                </a:solidFill>
                <a:effectLst/>
                <a:uLnTx/>
                <a:uFillTx/>
                <a:latin typeface="Calibri"/>
                <a:ea typeface="+mn-ea"/>
                <a:cs typeface="+mn-cs"/>
              </a:rPr>
              <a:t>experiments per year</a:t>
            </a:r>
          </a:p>
          <a:p>
            <a:pPr marL="0" marR="0" lvl="0" indent="75882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2023</a:t>
            </a:r>
            <a:r>
              <a:rPr kumimoji="0" lang="en-US" sz="2800" b="0" i="0" u="none" strike="noStrike" kern="1200" cap="none" spc="0" normalizeH="0" baseline="0" noProof="0" dirty="0">
                <a:ln>
                  <a:noFill/>
                </a:ln>
                <a:solidFill>
                  <a:prstClr val="black"/>
                </a:solidFill>
                <a:effectLst/>
                <a:uLnTx/>
                <a:uFillTx/>
                <a:latin typeface="Calibri"/>
                <a:ea typeface="+mn-ea"/>
                <a:cs typeface="+mn-cs"/>
              </a:rPr>
              <a:t>	first science for users</a:t>
            </a:r>
          </a:p>
          <a:p>
            <a:pPr marL="0" marR="0" lvl="0" indent="75882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9FD4"/>
                </a:solidFill>
                <a:effectLst/>
                <a:uLnTx/>
                <a:uFillTx/>
                <a:latin typeface="Calibri"/>
                <a:ea typeface="+mn-ea"/>
                <a:cs typeface="+mn-cs"/>
              </a:rPr>
              <a:t>    13</a:t>
            </a:r>
            <a:r>
              <a:rPr kumimoji="0" lang="en-US" sz="2800" b="0" i="0" u="none" strike="noStrike" kern="1200" cap="none" spc="0" normalizeH="0" baseline="0" noProof="0" dirty="0">
                <a:ln>
                  <a:noFill/>
                </a:ln>
                <a:solidFill>
                  <a:prstClr val="black"/>
                </a:solidFill>
                <a:effectLst/>
                <a:uLnTx/>
                <a:uFillTx/>
                <a:latin typeface="Calibri"/>
                <a:ea typeface="+mn-ea"/>
                <a:cs typeface="+mn-cs"/>
              </a:rPr>
              <a:t>	ERIC member nations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60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Helvetica" charset="0"/>
                <a:cs typeface="Helvetica" charset="0"/>
              </a:rPr>
              <a:t>Financing and In-Kind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1" name="Group 10"/>
          <p:cNvGrpSpPr/>
          <p:nvPr/>
        </p:nvGrpSpPr>
        <p:grpSpPr>
          <a:xfrm>
            <a:off x="4887189" y="1492279"/>
            <a:ext cx="4121872" cy="5245543"/>
            <a:chOff x="3733800" y="-381000"/>
            <a:chExt cx="6248400" cy="7353467"/>
          </a:xfrm>
        </p:grpSpPr>
        <p:sp>
          <p:nvSpPr>
            <p:cNvPr id="12"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 name="Freeform 7"/>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9"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0"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1"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2"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3"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4"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5"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6"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7"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8"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29"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0"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1"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2"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3"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4"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5"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6"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7"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8"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39"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0"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1"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2"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3"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4"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5"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6"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7"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8"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49"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0"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1"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2"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3"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4"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5"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6"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7"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8"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59"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0"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1"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2"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3"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4"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5"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6"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7"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8"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69"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0"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1"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2"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3"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4"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5"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6"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7"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8"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79"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0"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1"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2"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3"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4"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5"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6"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7"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8"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89"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0"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1"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2"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3"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4"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5"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6"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7"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8"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99"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0"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1"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2"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3"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4"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5"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6"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7"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8"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09"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0"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1"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2"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3"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4"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5"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6"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7"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8"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19"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0"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1"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2"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3"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4"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5"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6"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7"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8"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29"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0"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1"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2"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3"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4"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5"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6"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7"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8"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39"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0"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1"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2"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3"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4"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5"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6"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7"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8"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49"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0"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1"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2"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3"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4"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5"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6"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7"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8"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59"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0"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1"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2"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3"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4"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5"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6"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7"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8"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69"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0"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1"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dirty="0">
                <a:ln>
                  <a:noFill/>
                </a:ln>
                <a:solidFill>
                  <a:prstClr val="black"/>
                </a:solidFill>
                <a:effectLst/>
                <a:uLnTx/>
                <a:uFillTx/>
                <a:latin typeface="Calibri"/>
                <a:ea typeface="Helvetica" charset="0"/>
                <a:cs typeface="Helvetica" charset="0"/>
              </a:endParaRPr>
            </a:p>
          </p:txBody>
        </p:sp>
        <p:sp>
          <p:nvSpPr>
            <p:cNvPr id="172"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3"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4"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5"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6"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7"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8"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79"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0"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sp>
          <p:nvSpPr>
            <p:cNvPr id="181"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82550" tIns="41275" rIns="82550" bIns="41275" numCol="1" anchor="t" anchorCtr="0" compatLnSpc="1">
              <a:prstTxWarp prst="textNoShape">
                <a:avLst/>
              </a:prstTxWarp>
            </a:bodyPr>
            <a:lstStyle/>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2889" b="0" i="0" u="none" strike="noStrike" kern="1200" cap="none" spc="0" normalizeH="0" baseline="0" noProof="0">
                <a:ln>
                  <a:noFill/>
                </a:ln>
                <a:solidFill>
                  <a:prstClr val="black"/>
                </a:solidFill>
                <a:effectLst/>
                <a:uLnTx/>
                <a:uFillTx/>
                <a:latin typeface="Calibri"/>
                <a:ea typeface="Helvetica" charset="0"/>
                <a:cs typeface="Helvetica" charset="0"/>
              </a:endParaRPr>
            </a:p>
          </p:txBody>
        </p:sp>
      </p:grpSp>
      <p:sp>
        <p:nvSpPr>
          <p:cNvPr id="183" name="Rectangle 22"/>
          <p:cNvSpPr>
            <a:spLocks/>
          </p:cNvSpPr>
          <p:nvPr/>
        </p:nvSpPr>
        <p:spPr bwMode="auto">
          <a:xfrm>
            <a:off x="475051" y="2060848"/>
            <a:ext cx="7646553" cy="4182653"/>
          </a:xfrm>
          <a:prstGeom prst="rect">
            <a:avLst/>
          </a:prstGeom>
          <a:noFill/>
          <a:ln>
            <a:noFill/>
          </a:ln>
          <a:extLst/>
        </p:spPr>
        <p:txBody>
          <a:bodyPr lIns="38771" tIns="38771" rIns="38771" bIns="38771"/>
          <a:lstStyle/>
          <a:p>
            <a:pPr marL="0" marR="0" lvl="0" indent="0" algn="l" defTabSz="9304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Host Countries Sweden and Denmark </a:t>
            </a:r>
          </a:p>
          <a:p>
            <a:pPr marL="0" marR="0" lvl="0" indent="0" algn="l" defTabSz="93040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  </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	Construction	47.5%</a:t>
            </a: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Cash Investment</a:t>
            </a:r>
            <a:r>
              <a:rPr kumimoji="0" lang="en-US" sz="1800" b="0" i="0" u="none" strike="noStrike" kern="1200" cap="none" spc="305" normalizeH="0" baseline="0" noProof="0" dirty="0">
                <a:ln>
                  <a:noFill/>
                </a:ln>
                <a:solidFill>
                  <a:srgbClr val="0094CA"/>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 97%</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Operations	15%	</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endParaRPr kumimoji="0" lang="en-US" sz="1800" b="1"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1"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Non Host Member Countries</a:t>
            </a:r>
          </a:p>
          <a:p>
            <a:pPr marL="0" marR="0" lvl="0" indent="0" algn="l" defTabSz="930479"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1"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Construction	52.5%</a:t>
            </a: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In-kind Deliverables</a:t>
            </a:r>
            <a:r>
              <a:rPr kumimoji="0" lang="en-US" sz="1800" b="0" i="0" u="none" strike="noStrike" kern="1200" cap="none" spc="-153" normalizeH="0" baseline="0" noProof="0" dirty="0">
                <a:ln>
                  <a:noFill/>
                </a:ln>
                <a:solidFill>
                  <a:srgbClr val="0094CA"/>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rPr>
              <a:t>~ 70%</a:t>
            </a:r>
            <a:endPar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endParaRPr>
          </a:p>
          <a:p>
            <a:pPr marL="0" marR="0" lvl="0" indent="0" algn="l" defTabSz="930407" rtl="0" eaLnBrk="1" fontAlgn="auto" latinLnBrk="0" hangingPunct="1">
              <a:lnSpc>
                <a:spcPct val="100000"/>
              </a:lnSpc>
              <a:spcBef>
                <a:spcPts val="0"/>
              </a:spcBef>
              <a:spcAft>
                <a:spcPts val="0"/>
              </a:spcAft>
              <a:buClrTx/>
              <a:buSzTx/>
              <a:buFontTx/>
              <a:buNone/>
              <a:tabLst>
                <a:tab pos="160379" algn="l"/>
                <a:tab pos="2027662" algn="r"/>
                <a:tab pos="2268232" algn="l"/>
              </a:tabLst>
              <a:defRPr/>
            </a:pPr>
            <a:r>
              <a:rPr kumimoji="0" lang="en-US" sz="1800" b="0" i="0" u="none" strike="noStrike" kern="1200" cap="none" spc="0" normalizeH="0" baseline="0" noProof="0" dirty="0">
                <a:ln>
                  <a:noFill/>
                </a:ln>
                <a:solidFill>
                  <a:srgbClr val="404040"/>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Operations</a:t>
            </a:r>
            <a:r>
              <a:rPr kumimoji="0" lang="en-US" sz="1800" b="0" i="0" u="none" strike="noStrike" kern="1200" cap="none" spc="305" normalizeH="0" baseline="0" noProof="0" dirty="0">
                <a:ln>
                  <a:noFill/>
                </a:ln>
                <a:solidFill>
                  <a:prstClr val="black"/>
                </a:solidFill>
                <a:effectLst/>
                <a:uLnTx/>
                <a:uFillTx/>
                <a:latin typeface="Calibri"/>
                <a:ea typeface="Helvetica" charset="0"/>
                <a:cs typeface="Helvetica" charset="0"/>
                <a:sym typeface="Helvetica" charset="0"/>
              </a:rPr>
              <a:t>	</a:t>
            </a:r>
            <a:r>
              <a:rPr kumimoji="0" lang="en-US" sz="1800" b="0" i="0" u="none"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85%</a:t>
            </a: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94CA"/>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prstClr val="black"/>
                </a:solidFill>
                <a:effectLst/>
                <a:uLnTx/>
                <a:uFillTx/>
                <a:latin typeface="Calibri"/>
                <a:ea typeface="Helvetica" charset="0"/>
                <a:cs typeface="Helvetica" charset="0"/>
                <a:sym typeface="Helvetica" charset="0"/>
              </a:rPr>
              <a:t>13 European Member Countries</a:t>
            </a: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Helvetica" charset="0"/>
              <a:cs typeface="Helvetica" charset="0"/>
              <a:sym typeface="Helvetica" charset="0"/>
            </a:endParaRPr>
          </a:p>
          <a:p>
            <a:pPr marL="0" marR="0" lvl="0" indent="0" algn="l" defTabSz="930479"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94CA"/>
              </a:solidFill>
              <a:effectLst/>
              <a:uLnTx/>
              <a:uFillTx/>
              <a:latin typeface="Calibri"/>
              <a:ea typeface="Helvetica" charset="0"/>
              <a:cs typeface="Helvetica" charset="0"/>
              <a:sym typeface="Helvetica" charset="0"/>
            </a:endParaRPr>
          </a:p>
        </p:txBody>
      </p:sp>
      <p:grpSp>
        <p:nvGrpSpPr>
          <p:cNvPr id="6" name="Group 5">
            <a:extLst>
              <a:ext uri="{FF2B5EF4-FFF2-40B4-BE49-F238E27FC236}">
                <a16:creationId xmlns:a16="http://schemas.microsoft.com/office/drawing/2014/main" id="{BE2F579D-5DA4-E04A-986E-C6EA61E8B7E5}"/>
              </a:ext>
            </a:extLst>
          </p:cNvPr>
          <p:cNvGrpSpPr/>
          <p:nvPr/>
        </p:nvGrpSpPr>
        <p:grpSpPr>
          <a:xfrm>
            <a:off x="475051" y="5288949"/>
            <a:ext cx="3245792" cy="981433"/>
            <a:chOff x="475051" y="5288949"/>
            <a:chExt cx="3245792" cy="981433"/>
          </a:xfrm>
        </p:grpSpPr>
        <p:pic>
          <p:nvPicPr>
            <p:cNvPr id="185" name="Picture 184" descr="Cze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051" y="5288949"/>
              <a:ext cx="443871" cy="444175"/>
            </a:xfrm>
            <a:prstGeom prst="rect">
              <a:avLst/>
            </a:prstGeom>
          </p:spPr>
        </p:pic>
        <p:pic>
          <p:nvPicPr>
            <p:cNvPr id="186" name="Picture 185" descr="Denmar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59" y="5288949"/>
              <a:ext cx="443871" cy="444175"/>
            </a:xfrm>
            <a:prstGeom prst="rect">
              <a:avLst/>
            </a:prstGeom>
          </p:spPr>
        </p:pic>
        <p:pic>
          <p:nvPicPr>
            <p:cNvPr id="187" name="Picture 186" descr="Estoni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8699" y="5288949"/>
              <a:ext cx="443871" cy="444175"/>
            </a:xfrm>
            <a:prstGeom prst="rect">
              <a:avLst/>
            </a:prstGeom>
          </p:spPr>
        </p:pic>
        <p:pic>
          <p:nvPicPr>
            <p:cNvPr id="188" name="Picture 187" descr="Franc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2426" y="5288949"/>
              <a:ext cx="443871" cy="444175"/>
            </a:xfrm>
            <a:prstGeom prst="rect">
              <a:avLst/>
            </a:prstGeom>
          </p:spPr>
        </p:pic>
        <p:pic>
          <p:nvPicPr>
            <p:cNvPr id="189" name="Picture 188" descr="Germa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9947" y="5288949"/>
              <a:ext cx="443871" cy="444175"/>
            </a:xfrm>
            <a:prstGeom prst="rect">
              <a:avLst/>
            </a:prstGeom>
          </p:spPr>
        </p:pic>
        <p:pic>
          <p:nvPicPr>
            <p:cNvPr id="190" name="Picture 189" descr="Hungary.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15140" y="5288949"/>
              <a:ext cx="443871" cy="444175"/>
            </a:xfrm>
            <a:prstGeom prst="rect">
              <a:avLst/>
            </a:prstGeom>
          </p:spPr>
        </p:pic>
        <p:pic>
          <p:nvPicPr>
            <p:cNvPr id="191" name="Picture 190" descr="Italy.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972" y="5295735"/>
              <a:ext cx="443871" cy="444175"/>
            </a:xfrm>
            <a:prstGeom prst="rect">
              <a:avLst/>
            </a:prstGeom>
          </p:spPr>
        </p:pic>
        <p:pic>
          <p:nvPicPr>
            <p:cNvPr id="193" name="Picture 192" descr="Norwa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2210" y="5806779"/>
              <a:ext cx="436712" cy="437010"/>
            </a:xfrm>
            <a:prstGeom prst="rect">
              <a:avLst/>
            </a:prstGeom>
          </p:spPr>
        </p:pic>
        <p:pic>
          <p:nvPicPr>
            <p:cNvPr id="194" name="Picture 193" descr="Polan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4349" y="5806779"/>
              <a:ext cx="454689" cy="455000"/>
            </a:xfrm>
            <a:prstGeom prst="rect">
              <a:avLst/>
            </a:prstGeom>
          </p:spPr>
        </p:pic>
        <p:pic>
          <p:nvPicPr>
            <p:cNvPr id="195" name="Picture 194" descr="Spain.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39947" y="5808465"/>
              <a:ext cx="443871" cy="444175"/>
            </a:xfrm>
            <a:prstGeom prst="rect">
              <a:avLst/>
            </a:prstGeom>
          </p:spPr>
        </p:pic>
        <p:pic>
          <p:nvPicPr>
            <p:cNvPr id="196" name="Picture 195" descr="Sweden.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16092" y="5798175"/>
              <a:ext cx="439279" cy="439580"/>
            </a:xfrm>
            <a:prstGeom prst="rect">
              <a:avLst/>
            </a:prstGeom>
          </p:spPr>
        </p:pic>
        <p:pic>
          <p:nvPicPr>
            <p:cNvPr id="197" name="Picture 196" descr="Switzerlad.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82426" y="5798175"/>
              <a:ext cx="471883" cy="472207"/>
            </a:xfrm>
            <a:prstGeom prst="rect">
              <a:avLst/>
            </a:prstGeom>
          </p:spPr>
        </p:pic>
        <p:pic>
          <p:nvPicPr>
            <p:cNvPr id="198" name="Picture 197" descr="UK.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11830" y="5802636"/>
              <a:ext cx="440708" cy="441009"/>
            </a:xfrm>
            <a:prstGeom prst="rect">
              <a:avLst/>
            </a:prstGeom>
          </p:spPr>
        </p:pic>
      </p:grpSp>
      <p:sp>
        <p:nvSpPr>
          <p:cNvPr id="3" name="TextBox 2"/>
          <p:cNvSpPr txBox="1"/>
          <p:nvPr/>
        </p:nvSpPr>
        <p:spPr>
          <a:xfrm>
            <a:off x="1763688" y="1556792"/>
            <a:ext cx="5544616" cy="369332"/>
          </a:xfrm>
          <a:prstGeom prst="rect">
            <a:avLst/>
          </a:prstGeom>
          <a:solidFill>
            <a:srgbClr val="0094CA"/>
          </a:solidFill>
          <a:ln>
            <a:solidFill>
              <a:srgbClr val="0094C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Helvetica" charset="0"/>
                <a:cs typeface="Helvetica" charset="0"/>
                <a:sym typeface="Helvetica" charset="0"/>
              </a:rPr>
              <a:t>The European Spallation Source ERIC established in 2015</a:t>
            </a:r>
          </a:p>
        </p:txBody>
      </p:sp>
      <p:sp>
        <p:nvSpPr>
          <p:cNvPr id="5" name="Oval 4"/>
          <p:cNvSpPr/>
          <p:nvPr/>
        </p:nvSpPr>
        <p:spPr>
          <a:xfrm>
            <a:off x="7398766" y="3557108"/>
            <a:ext cx="231932" cy="231932"/>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990379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4.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5284</TotalTime>
  <Words>851</Words>
  <Application>Microsoft Macintosh PowerPoint</Application>
  <PresentationFormat>On-screen Show (4:3)</PresentationFormat>
  <Paragraphs>236</Paragraphs>
  <Slides>25</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ＭＳ Ｐゴシック</vt:lpstr>
      <vt:lpstr>Arial</vt:lpstr>
      <vt:lpstr>Calibri</vt:lpstr>
      <vt:lpstr>Helvetica</vt:lpstr>
      <vt:lpstr>Wingdings</vt:lpstr>
      <vt:lpstr>1_Office Theme</vt:lpstr>
      <vt:lpstr>1_Anpassad formgivning</vt:lpstr>
      <vt:lpstr>2_Office Theme</vt:lpstr>
      <vt:lpstr>ESS Core Powerpoint</vt:lpstr>
      <vt:lpstr>PowerPoint Presentation</vt:lpstr>
      <vt:lpstr>A European Flagship for Research and Innovation</vt:lpstr>
      <vt:lpstr>Neutron science</vt:lpstr>
      <vt:lpstr>ESS Vision: Build and operate the world’s most powerful neutron source</vt:lpstr>
      <vt:lpstr>How a spallation source works</vt:lpstr>
      <vt:lpstr>PowerPoint Presentation</vt:lpstr>
      <vt:lpstr>Vision, Mission and Values</vt:lpstr>
      <vt:lpstr>Some numbers</vt:lpstr>
      <vt:lpstr>Financing and In-Kind</vt:lpstr>
      <vt:lpstr>PowerPoint Presentation</vt:lpstr>
      <vt:lpstr>Organisation and People </vt:lpstr>
      <vt:lpstr>Civil Construction Groundbreaking</vt:lpstr>
      <vt:lpstr>PowerPoint Presentation</vt:lpstr>
      <vt:lpstr>ESS is close to 50% complete</vt:lpstr>
      <vt:lpstr>Accelerator &amp; Klystron Gallery</vt:lpstr>
      <vt:lpstr>Ion source &amp; LEBT installation</vt:lpstr>
      <vt:lpstr>CEA – MB  Prototype Cryomodule</vt:lpstr>
      <vt:lpstr>Klystron Gallery Coldbox</vt:lpstr>
      <vt:lpstr>PowerPoint Presentation</vt:lpstr>
      <vt:lpstr>Data Management and Software Centre COBIS, Copenhagen University North Campus</vt:lpstr>
      <vt:lpstr>PowerPoint Presentation</vt:lpstr>
      <vt:lpstr>PowerPoint Presentation</vt:lpstr>
      <vt:lpstr>Journey to deliver the world’s leading facility for research using neutrons</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 Petkova</dc:creator>
  <cp:lastModifiedBy>John Womersley</cp:lastModifiedBy>
  <cp:revision>47</cp:revision>
  <cp:lastPrinted>2018-08-17T11:33:38Z</cp:lastPrinted>
  <dcterms:created xsi:type="dcterms:W3CDTF">2018-04-05T12:47:42Z</dcterms:created>
  <dcterms:modified xsi:type="dcterms:W3CDTF">2018-08-20T08:03:58Z</dcterms:modified>
</cp:coreProperties>
</file>