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 id="2147483692" r:id="rId2"/>
    <p:sldMasterId id="2147483693" r:id="rId3"/>
  </p:sldMasterIdLst>
  <p:notesMasterIdLst>
    <p:notesMasterId r:id="rId6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Lst>
  <p:sldSz cx="13004800" cy="9753600"/>
  <p:notesSz cx="6794500" cy="9931400"/>
  <p:embeddedFontLst>
    <p:embeddedFont>
      <p:font typeface="Helvetica Neue" panose="02000503000000020004" pitchFamily="2" charset="0"/>
      <p:regular r:id="rId69"/>
      <p:bold r:id="rId70"/>
      <p:italic r:id="rId71"/>
      <p:boldItalic r:id="rId72"/>
    </p:embeddedFont>
    <p:embeddedFont>
      <p:font typeface="Helvetica Neue Light" panose="02000403000000020004" pitchFamily="2"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8051">
          <p15:clr>
            <a:srgbClr val="A4A3A4"/>
          </p15:clr>
        </p15:guide>
        <p15:guide id="2" orient="horz" pos="30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FD092E-27A0-4F75-AE2D-FCC611108CD0}">
  <a:tblStyle styleId="{CBFD092E-27A0-4F75-AE2D-FCC611108CD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77196"/>
  </p:normalViewPr>
  <p:slideViewPr>
    <p:cSldViewPr snapToGrid="0">
      <p:cViewPr varScale="1">
        <p:scale>
          <a:sx n="51" d="100"/>
          <a:sy n="51" d="100"/>
        </p:scale>
        <p:origin x="1296" y="192"/>
      </p:cViewPr>
      <p:guideLst>
        <p:guide pos="8051"/>
        <p:guide orient="horz" pos="30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font" Target="fonts/font6.fntdata"/><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font" Target="fonts/font1.fntdata"/><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4.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5.fntdata"/><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8.fntdata"/><Relationship Id="rId7" Type="http://schemas.openxmlformats.org/officeDocument/2006/relationships/slide" Target="slides/slide4.xml"/><Relationship Id="rId71"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lstStyle>
            <a:lvl1pPr marL="457200" marR="0" lvl="0" indent="-228600" algn="l" rtl="0">
              <a:lnSpc>
                <a:spcPct val="117999"/>
              </a:lnSpc>
              <a:spcBef>
                <a:spcPts val="0"/>
              </a:spcBef>
              <a:spcAft>
                <a:spcPts val="0"/>
              </a:spcAft>
              <a:buSzPts val="1400"/>
              <a:buNone/>
              <a:defRPr sz="21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1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1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1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1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1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1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1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1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fae802039_0_226: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5" name="Google Shape;285;g3fae802039_0_226:notes"/>
          <p:cNvSpPr txBox="1">
            <a:spLocks noGrp="1"/>
          </p:cNvSpPr>
          <p:nvPr>
            <p:ph type="body" idx="1"/>
          </p:nvPr>
        </p:nvSpPr>
        <p:spPr>
          <a:xfrm>
            <a:off x="905934" y="4717415"/>
            <a:ext cx="4982700" cy="4469100"/>
          </a:xfrm>
          <a:prstGeom prst="rect">
            <a:avLst/>
          </a:prstGeom>
          <a:noFill/>
          <a:ln>
            <a:noFill/>
          </a:ln>
        </p:spPr>
        <p:txBody>
          <a:bodyPr spcFirstLastPara="1" wrap="square" lIns="91425" tIns="45700" rIns="91425" bIns="45700" anchor="t" anchorCtr="0">
            <a:noAutofit/>
          </a:bodyPr>
          <a:lstStyle/>
          <a:p>
            <a:pPr marL="0" lvl="0" indent="0">
              <a:spcBef>
                <a:spcPts val="0"/>
              </a:spcBef>
              <a:spcAft>
                <a:spcPts val="0"/>
              </a:spcAft>
              <a:buClr>
                <a:schemeClr val="dk1"/>
              </a:buClr>
              <a:buFont typeface="Arial"/>
              <a:buNone/>
            </a:pPr>
            <a:r>
              <a:rPr lang="sv-SE">
                <a:solidFill>
                  <a:schemeClr val="dk1"/>
                </a:solidFill>
              </a:rPr>
              <a:t>So our next talk is about our Erasmus plus project The Nordic Particle Accelerator Program. We will share our experiences from this project with you.</a:t>
            </a:r>
            <a:endParaRPr>
              <a:solidFill>
                <a:schemeClr val="dk1"/>
              </a:solidFill>
            </a:endParaRPr>
          </a:p>
          <a:p>
            <a:pPr marL="0" lvl="0" indent="0">
              <a:spcBef>
                <a:spcPts val="0"/>
              </a:spcBef>
              <a:spcAft>
                <a:spcPts val="0"/>
              </a:spcAft>
              <a:buClr>
                <a:schemeClr val="dk1"/>
              </a:buClr>
              <a:buFont typeface="Arial"/>
              <a:buNone/>
            </a:pPr>
            <a:endParaRPr>
              <a:solidFill>
                <a:schemeClr val="dk1"/>
              </a:solidFill>
            </a:endParaRPr>
          </a:p>
          <a:p>
            <a:pPr marL="0" lvl="0" indent="0">
              <a:spcBef>
                <a:spcPts val="0"/>
              </a:spcBef>
              <a:spcAft>
                <a:spcPts val="0"/>
              </a:spcAft>
              <a:buClr>
                <a:schemeClr val="dk1"/>
              </a:buClr>
              <a:buFont typeface="Arial"/>
              <a:buNone/>
            </a:pPr>
            <a:r>
              <a:rPr lang="sv-SE">
                <a:solidFill>
                  <a:schemeClr val="dk1"/>
                </a:solidFill>
              </a:rPr>
              <a:t>Then we have coffee. After that Deana Nannskog will discuss Massive open Online Courses and see how these can be used on different levels and different contexts.</a:t>
            </a:r>
            <a:endParaRPr>
              <a:solidFill>
                <a:schemeClr val="dk1"/>
              </a:solidFill>
            </a:endParaRPr>
          </a:p>
          <a:p>
            <a:pPr marL="0" lvl="0" indent="0">
              <a:spcBef>
                <a:spcPts val="0"/>
              </a:spcBef>
              <a:spcAft>
                <a:spcPts val="0"/>
              </a:spcAft>
              <a:buClr>
                <a:schemeClr val="dk1"/>
              </a:buClr>
              <a:buFont typeface="Arial"/>
              <a:buNone/>
            </a:pPr>
            <a:r>
              <a:rPr lang="sv-SE">
                <a:solidFill>
                  <a:schemeClr val="dk1"/>
                </a:solidFill>
              </a:rPr>
              <a:t>Then Susanne Norrman will give her thoughts on collaboration by sharing information</a:t>
            </a:r>
            <a:endParaRPr>
              <a:solidFill>
                <a:schemeClr val="dk1"/>
              </a:solidFill>
            </a:endParaRPr>
          </a:p>
          <a:p>
            <a:pPr marL="0" lvl="0" indent="0">
              <a:spcBef>
                <a:spcPts val="0"/>
              </a:spcBef>
              <a:spcAft>
                <a:spcPts val="0"/>
              </a:spcAft>
              <a:buClr>
                <a:schemeClr val="dk1"/>
              </a:buClr>
              <a:buFont typeface="Arial"/>
              <a:buNone/>
            </a:pPr>
            <a:r>
              <a:rPr lang="sv-SE">
                <a:solidFill>
                  <a:schemeClr val="dk1"/>
                </a:solidFill>
              </a:rPr>
              <a:t>Based on what you have heard we then have a panel discussion on how we can strengthen the interaction between research, education and business. We hope that you all take part in these discussions.</a:t>
            </a:r>
            <a:endParaRPr>
              <a:solidFill>
                <a:schemeClr val="dk1"/>
              </a:solidFill>
            </a:endParaRPr>
          </a:p>
          <a:p>
            <a:pPr marL="0" lvl="0" indent="0" rtl="0">
              <a:spcBef>
                <a:spcPts val="0"/>
              </a:spcBef>
              <a:spcAft>
                <a:spcPts val="0"/>
              </a:spcAft>
              <a:buClr>
                <a:schemeClr val="dk1"/>
              </a:buClr>
              <a:buFont typeface="Arial"/>
              <a:buNone/>
            </a:pP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fae802039_0_286: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9" name="Google Shape;349;g3fae802039_0_286:notes"/>
          <p:cNvSpPr txBox="1">
            <a:spLocks noGrp="1"/>
          </p:cNvSpPr>
          <p:nvPr>
            <p:ph type="body" idx="1"/>
          </p:nvPr>
        </p:nvSpPr>
        <p:spPr>
          <a:xfrm>
            <a:off x="905934" y="4717415"/>
            <a:ext cx="4982700" cy="4469100"/>
          </a:xfrm>
          <a:prstGeom prst="rect">
            <a:avLst/>
          </a:prstGeom>
          <a:noFill/>
          <a:ln>
            <a:noFill/>
          </a:ln>
        </p:spPr>
        <p:txBody>
          <a:bodyPr spcFirstLastPara="1" wrap="square" lIns="91425" tIns="45700" rIns="91425" bIns="45700" anchor="t" anchorCtr="0">
            <a:noAutofit/>
          </a:bodyPr>
          <a:lstStyle/>
          <a:p>
            <a:pPr marL="0" lvl="0" indent="0" rtl="0">
              <a:lnSpc>
                <a:spcPct val="179990"/>
              </a:lnSpc>
              <a:spcBef>
                <a:spcPts val="0"/>
              </a:spcBef>
              <a:spcAft>
                <a:spcPts val="0"/>
              </a:spcAft>
              <a:buSzPts val="1100"/>
              <a:buNone/>
            </a:pPr>
            <a:r>
              <a:rPr lang="sv-SE" sz="1100" i="1">
                <a:solidFill>
                  <a:srgbClr val="454545"/>
                </a:solidFill>
                <a:latin typeface="Arial"/>
                <a:ea typeface="Arial"/>
                <a:cs typeface="Arial"/>
                <a:sym typeface="Arial"/>
              </a:rPr>
              <a:t>Speakers:Christine </a:t>
            </a:r>
            <a:endParaRPr sz="1100" i="1">
              <a:solidFill>
                <a:srgbClr val="454545"/>
              </a:solidFill>
              <a:latin typeface="Arial"/>
              <a:ea typeface="Arial"/>
              <a:cs typeface="Arial"/>
              <a:sym typeface="Arial"/>
            </a:endParaRPr>
          </a:p>
          <a:p>
            <a:pPr marL="0" lvl="0" indent="0" rtl="0">
              <a:lnSpc>
                <a:spcPct val="100000"/>
              </a:lnSpc>
              <a:spcBef>
                <a:spcPts val="0"/>
              </a:spcBef>
              <a:spcAft>
                <a:spcPts val="0"/>
              </a:spcAft>
              <a:buSzPts val="1100"/>
              <a:buNone/>
            </a:pPr>
            <a:r>
              <a:rPr lang="sv-SE" sz="1800">
                <a:solidFill>
                  <a:srgbClr val="454545"/>
                </a:solidFill>
                <a:latin typeface="Arial"/>
                <a:ea typeface="Arial"/>
                <a:cs typeface="Arial"/>
                <a:sym typeface="Arial"/>
              </a:rPr>
              <a:t>As explained, with more than 30’000 particle accelerators in operation worldwide, their design, construction and operation have created a </a:t>
            </a:r>
            <a:r>
              <a:rPr lang="sv-SE" sz="1800">
                <a:solidFill>
                  <a:srgbClr val="FF0000"/>
                </a:solidFill>
                <a:latin typeface="Arial"/>
                <a:ea typeface="Arial"/>
                <a:cs typeface="Arial"/>
                <a:sym typeface="Arial"/>
              </a:rPr>
              <a:t>growing demand</a:t>
            </a:r>
            <a:r>
              <a:rPr lang="sv-SE" sz="1800">
                <a:solidFill>
                  <a:srgbClr val="454545"/>
                </a:solidFill>
                <a:latin typeface="Arial"/>
                <a:ea typeface="Arial"/>
                <a:cs typeface="Arial"/>
                <a:sym typeface="Arial"/>
              </a:rPr>
              <a:t> for training into this specific domain of science and technology.</a:t>
            </a:r>
            <a:endParaRPr sz="1800">
              <a:solidFill>
                <a:srgbClr val="454545"/>
              </a:solidFill>
              <a:latin typeface="Arial"/>
              <a:ea typeface="Arial"/>
              <a:cs typeface="Arial"/>
              <a:sym typeface="Arial"/>
            </a:endParaRPr>
          </a:p>
          <a:p>
            <a:pPr marL="0" lvl="0" indent="0" rtl="0">
              <a:lnSpc>
                <a:spcPct val="100000"/>
              </a:lnSpc>
              <a:spcBef>
                <a:spcPts val="0"/>
              </a:spcBef>
              <a:spcAft>
                <a:spcPts val="0"/>
              </a:spcAft>
              <a:buSzPts val="1100"/>
              <a:buNone/>
            </a:pPr>
            <a:endParaRPr sz="1800">
              <a:solidFill>
                <a:srgbClr val="454545"/>
              </a:solidFill>
              <a:latin typeface="Arial"/>
              <a:ea typeface="Arial"/>
              <a:cs typeface="Arial"/>
              <a:sym typeface="Arial"/>
            </a:endParaRPr>
          </a:p>
          <a:p>
            <a:pPr marL="0" lvl="0" indent="0" rtl="0">
              <a:lnSpc>
                <a:spcPct val="115000"/>
              </a:lnSpc>
              <a:spcBef>
                <a:spcPts val="0"/>
              </a:spcBef>
              <a:spcAft>
                <a:spcPts val="0"/>
              </a:spcAft>
              <a:buSzPts val="1100"/>
              <a:buNone/>
            </a:pPr>
            <a:r>
              <a:rPr lang="sv-SE" sz="1800">
                <a:solidFill>
                  <a:srgbClr val="454545"/>
                </a:solidFill>
                <a:latin typeface="Arial"/>
                <a:ea typeface="Arial"/>
                <a:cs typeface="Arial"/>
                <a:sym typeface="Arial"/>
              </a:rPr>
              <a:t>Achieving this </a:t>
            </a:r>
            <a:r>
              <a:rPr lang="sv-SE" sz="1800">
                <a:solidFill>
                  <a:srgbClr val="FF0000"/>
                </a:solidFill>
                <a:latin typeface="Arial"/>
                <a:ea typeface="Arial"/>
                <a:cs typeface="Arial"/>
                <a:sym typeface="Arial"/>
              </a:rPr>
              <a:t>by broadening the opportunities for education in accelerator physics and technology</a:t>
            </a:r>
            <a:r>
              <a:rPr lang="sv-SE" sz="1800">
                <a:solidFill>
                  <a:srgbClr val="454545"/>
                </a:solidFill>
                <a:latin typeface="Arial"/>
                <a:ea typeface="Arial"/>
                <a:cs typeface="Arial"/>
                <a:sym typeface="Arial"/>
              </a:rPr>
              <a:t>, so as to encourage for example more students to conduct their master’s / Ph.D. projects in connection to the field, as well as encouraging professionals (e.g. medical physicists, radiologists or engineers) to move into the world of accelerator technology.</a:t>
            </a:r>
            <a:endParaRPr sz="1800">
              <a:solidFill>
                <a:srgbClr val="454545"/>
              </a:solidFill>
              <a:latin typeface="Arial"/>
              <a:ea typeface="Arial"/>
              <a:cs typeface="Arial"/>
              <a:sym typeface="Arial"/>
            </a:endParaRPr>
          </a:p>
          <a:p>
            <a:pPr marL="0" lvl="0" indent="0" rtl="0">
              <a:lnSpc>
                <a:spcPct val="115000"/>
              </a:lnSpc>
              <a:spcBef>
                <a:spcPts val="0"/>
              </a:spcBef>
              <a:spcAft>
                <a:spcPts val="0"/>
              </a:spcAft>
              <a:buClr>
                <a:schemeClr val="dk1"/>
              </a:buClr>
              <a:buSzPts val="1100"/>
              <a:buFont typeface="Arial"/>
              <a:buNone/>
            </a:pPr>
            <a:endParaRPr sz="1800">
              <a:solidFill>
                <a:srgbClr val="454545"/>
              </a:solidFill>
              <a:latin typeface="Arial"/>
              <a:ea typeface="Arial"/>
              <a:cs typeface="Arial"/>
              <a:sym typeface="Arial"/>
            </a:endParaRPr>
          </a:p>
          <a:p>
            <a:pPr marL="0" lvl="0" indent="0" rtl="0">
              <a:lnSpc>
                <a:spcPct val="100000"/>
              </a:lnSpc>
              <a:spcBef>
                <a:spcPts val="0"/>
              </a:spcBef>
              <a:spcAft>
                <a:spcPts val="0"/>
              </a:spcAft>
              <a:buSzPts val="1100"/>
              <a:buNone/>
            </a:pPr>
            <a:r>
              <a:rPr lang="sv-SE" sz="1800">
                <a:solidFill>
                  <a:srgbClr val="454545"/>
                </a:solidFill>
                <a:latin typeface="Arial"/>
                <a:ea typeface="Arial"/>
                <a:cs typeface="Arial"/>
                <a:sym typeface="Arial"/>
              </a:rPr>
              <a:t>With this need in Europe for knowledge in accelerator technology, with the building of infrastructures like MAXIV and ESS, hence the development of this new center for excellence in Lund, i will now explain what is the NPAP and how we initiated this program in 2013/14.  </a:t>
            </a:r>
            <a:endParaRPr sz="1800">
              <a:solidFill>
                <a:srgbClr val="454545"/>
              </a:solidFill>
              <a:latin typeface="Arial"/>
              <a:ea typeface="Arial"/>
              <a:cs typeface="Arial"/>
              <a:sym typeface="Arial"/>
            </a:endParaRPr>
          </a:p>
          <a:p>
            <a:pPr marL="0" lvl="0" indent="0" rtl="0">
              <a:lnSpc>
                <a:spcPct val="179990"/>
              </a:lnSpc>
              <a:spcBef>
                <a:spcPts val="0"/>
              </a:spcBef>
              <a:spcAft>
                <a:spcPts val="0"/>
              </a:spcAft>
              <a:buSzPts val="1100"/>
              <a:buNone/>
            </a:pPr>
            <a:r>
              <a:rPr lang="sv-SE" sz="1800" i="1">
                <a:solidFill>
                  <a:srgbClr val="454545"/>
                </a:solidFill>
                <a:latin typeface="Arial"/>
                <a:ea typeface="Arial"/>
                <a:cs typeface="Arial"/>
                <a:sym typeface="Arial"/>
              </a:rPr>
              <a:t>---</a:t>
            </a:r>
            <a:endParaRPr sz="1800" i="1">
              <a:solidFill>
                <a:srgbClr val="454545"/>
              </a:solidFill>
              <a:latin typeface="Arial"/>
              <a:ea typeface="Arial"/>
              <a:cs typeface="Arial"/>
              <a:sym typeface="Arial"/>
            </a:endParaRPr>
          </a:p>
          <a:p>
            <a:pPr marL="0" lvl="0" indent="0" rtl="0">
              <a:lnSpc>
                <a:spcPct val="115000"/>
              </a:lnSpc>
              <a:spcBef>
                <a:spcPts val="0"/>
              </a:spcBef>
              <a:spcAft>
                <a:spcPts val="0"/>
              </a:spcAft>
              <a:buClr>
                <a:schemeClr val="dk1"/>
              </a:buClr>
              <a:buSzPts val="1100"/>
              <a:buFont typeface="Arial"/>
              <a:buNone/>
            </a:pPr>
            <a:r>
              <a:rPr lang="sv-SE" sz="1800" i="1">
                <a:solidFill>
                  <a:srgbClr val="454545"/>
                </a:solidFill>
                <a:latin typeface="Arial"/>
                <a:ea typeface="Arial"/>
                <a:cs typeface="Arial"/>
                <a:sym typeface="Arial"/>
              </a:rPr>
              <a:t>Christine</a:t>
            </a:r>
            <a:r>
              <a:rPr lang="sv-SE" sz="1800">
                <a:solidFill>
                  <a:srgbClr val="454545"/>
                </a:solidFill>
                <a:latin typeface="Arial"/>
                <a:ea typeface="Arial"/>
                <a:cs typeface="Arial"/>
                <a:sym typeface="Arial"/>
              </a:rPr>
              <a:t>: For the first time Nordic and European expertise came together to produce content not only for students and researchers but also for professionals and members of the broader community.</a:t>
            </a:r>
            <a:endParaRPr sz="1800">
              <a:solidFill>
                <a:srgbClr val="454545"/>
              </a:solidFill>
              <a:latin typeface="Arial"/>
              <a:ea typeface="Arial"/>
              <a:cs typeface="Arial"/>
              <a:sym typeface="Arial"/>
            </a:endParaRPr>
          </a:p>
          <a:p>
            <a:pPr marL="0" lvl="0" indent="0" rtl="0">
              <a:lnSpc>
                <a:spcPct val="115000"/>
              </a:lnSpc>
              <a:spcBef>
                <a:spcPts val="0"/>
              </a:spcBef>
              <a:spcAft>
                <a:spcPts val="0"/>
              </a:spcAft>
              <a:buClr>
                <a:schemeClr val="dk1"/>
              </a:buClr>
              <a:buSzPts val="1100"/>
              <a:buFont typeface="Arial"/>
              <a:buNone/>
            </a:pPr>
            <a:endParaRPr sz="1800">
              <a:solidFill>
                <a:srgbClr val="454545"/>
              </a:solidFill>
              <a:latin typeface="Arial"/>
              <a:ea typeface="Arial"/>
              <a:cs typeface="Arial"/>
              <a:sym typeface="Arial"/>
            </a:endParaRPr>
          </a:p>
          <a:p>
            <a:pPr marL="0" lvl="0" indent="0" rtl="0">
              <a:lnSpc>
                <a:spcPct val="115000"/>
              </a:lnSpc>
              <a:spcBef>
                <a:spcPts val="0"/>
              </a:spcBef>
              <a:spcAft>
                <a:spcPts val="0"/>
              </a:spcAft>
              <a:buClr>
                <a:schemeClr val="dk1"/>
              </a:buClr>
              <a:buSzPts val="1100"/>
              <a:buFont typeface="Arial"/>
              <a:buNone/>
            </a:pPr>
            <a:r>
              <a:rPr lang="sv-SE" sz="1800">
                <a:solidFill>
                  <a:srgbClr val="454545"/>
                </a:solidFill>
                <a:latin typeface="Arial"/>
                <a:ea typeface="Arial"/>
                <a:cs typeface="Arial"/>
                <a:sym typeface="Arial"/>
              </a:rPr>
              <a:t>Our unique project is developed in cooperation with MAX IV Laboratory, European Spallation Source (ESS), Lund, Uppsala, Aarhus, Oslo and Jyväskylä Universities and in partnership with several European universities – and aims to ensure future European accelerators with expertise in pulsed neutrons and synchrotron radiation technology. </a:t>
            </a:r>
            <a:endParaRPr sz="18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fc47dde8f_2_2: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fc47dde8f_2_2: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sv-SE" sz="1800"/>
              <a:t>Over the years, several of us at ESS and MAXIV have been actif in the academic arena, by giving courses and supervising students, resulting in strengthen the cooperation between ESS, MaxIV and the academia, in LU. </a:t>
            </a:r>
            <a:endParaRPr sz="1800"/>
          </a:p>
          <a:p>
            <a:pPr marL="0" lvl="0" indent="0" rtl="0">
              <a:spcBef>
                <a:spcPts val="0"/>
              </a:spcBef>
              <a:spcAft>
                <a:spcPts val="0"/>
              </a:spcAft>
              <a:buNone/>
            </a:pPr>
            <a:endParaRPr sz="1800"/>
          </a:p>
          <a:p>
            <a:pPr marL="0" lvl="0" indent="0" rtl="0">
              <a:spcBef>
                <a:spcPts val="0"/>
              </a:spcBef>
              <a:spcAft>
                <a:spcPts val="0"/>
              </a:spcAft>
              <a:buNone/>
            </a:pPr>
            <a:r>
              <a:rPr lang="sv-SE" sz="1800"/>
              <a:t>Collaboration with existing accelerator schools, including the JUAS for 24 years (10 weeks-partnership with CERN and a cluster of 16 European universities), CAS, Hadron Collider School since 2012.</a:t>
            </a:r>
            <a:endParaRPr sz="1800"/>
          </a:p>
          <a:p>
            <a:pPr marL="0" lvl="0" indent="0" rtl="0">
              <a:spcBef>
                <a:spcPts val="0"/>
              </a:spcBef>
              <a:spcAft>
                <a:spcPts val="0"/>
              </a:spcAft>
              <a:buNone/>
            </a:pPr>
            <a:endParaRPr sz="1800"/>
          </a:p>
          <a:p>
            <a:pPr marL="0" lvl="0" indent="0">
              <a:spcBef>
                <a:spcPts val="0"/>
              </a:spcBef>
              <a:spcAft>
                <a:spcPts val="0"/>
              </a:spcAft>
              <a:buNone/>
            </a:pPr>
            <a:r>
              <a:rPr lang="sv-SE" sz="1800"/>
              <a:t>Market surveys, showed the need for training material adapted to more basic understanding of accelerators.</a:t>
            </a:r>
            <a:endParaRPr sz="18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fc6ac1655_5_3: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3fc6ac1655_5_3: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sv-SE" sz="1800">
                <a:solidFill>
                  <a:schemeClr val="dk1"/>
                </a:solidFill>
              </a:rPr>
              <a:t>The main incompatibility with the existing (long or short) summer schools and our target, was that the level was too advanced.</a:t>
            </a:r>
            <a:endParaRPr sz="1800">
              <a:solidFill>
                <a:schemeClr val="dk1"/>
              </a:solidFill>
            </a:endParaRPr>
          </a:p>
          <a:p>
            <a:pPr marL="0" lvl="0" indent="0">
              <a:spcBef>
                <a:spcPts val="0"/>
              </a:spcBef>
              <a:spcAft>
                <a:spcPts val="0"/>
              </a:spcAft>
              <a:buNone/>
            </a:pPr>
            <a:r>
              <a:rPr lang="sv-SE" sz="1800">
                <a:solidFill>
                  <a:schemeClr val="dk1"/>
                </a:solidFill>
              </a:rPr>
              <a:t>Another important aspect is to increase visibility of the lively activities in accelerator physics and technology in Lund </a:t>
            </a:r>
            <a:endParaRPr sz="1800">
              <a:solidFill>
                <a:schemeClr val="dk1"/>
              </a:solidFill>
            </a:endParaRPr>
          </a:p>
          <a:p>
            <a:pPr marL="0" lvl="0" indent="0" rtl="0">
              <a:spcBef>
                <a:spcPts val="0"/>
              </a:spcBef>
              <a:spcAft>
                <a:spcPts val="0"/>
              </a:spcAft>
              <a:buClr>
                <a:schemeClr val="dk1"/>
              </a:buClr>
              <a:buSzPts val="1100"/>
              <a:buFont typeface="Arial"/>
              <a:buNone/>
            </a:pPr>
            <a:r>
              <a:rPr lang="sv-SE" sz="1800">
                <a:solidFill>
                  <a:schemeClr val="dk1"/>
                </a:solidFill>
              </a:rPr>
              <a:t>To strengthen the collaboration between  (MAX IV, ESS , and LU) and build a</a:t>
            </a:r>
            <a:r>
              <a:rPr lang="sv-SE" sz="1800">
                <a:solidFill>
                  <a:srgbClr val="FF0000"/>
                </a:solidFill>
              </a:rPr>
              <a:t> regional/nordic school.</a:t>
            </a:r>
            <a:endParaRPr>
              <a:solidFill>
                <a:srgbClr val="FF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fc47dde8f_2_10: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3fc47dde8f_2_10: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sv-SE" sz="1800"/>
              <a:t>Based on the observations listed earlier, we built a team to create the NPAS2015:</a:t>
            </a:r>
            <a:endParaRPr sz="1800"/>
          </a:p>
          <a:p>
            <a:pPr marL="0" lvl="0" indent="0" rtl="0">
              <a:spcBef>
                <a:spcPts val="0"/>
              </a:spcBef>
              <a:spcAft>
                <a:spcPts val="0"/>
              </a:spcAft>
              <a:buNone/>
            </a:pPr>
            <a:endParaRPr sz="1800"/>
          </a:p>
          <a:p>
            <a:pPr marL="0" lvl="0" indent="0" rtl="0">
              <a:spcBef>
                <a:spcPts val="0"/>
              </a:spcBef>
              <a:spcAft>
                <a:spcPts val="0"/>
              </a:spcAft>
              <a:buNone/>
            </a:pPr>
            <a:r>
              <a:rPr lang="sv-SE" sz="1800"/>
              <a:t>The objective is to teach the basics of accelerator physics and technology, and to demonstrate for the students that this is an interesting and broad subject, carried out in an international environment. The initiative shall encourage students to pursue a career in accelerator physics and technology.</a:t>
            </a:r>
            <a:endParaRPr sz="1800"/>
          </a:p>
          <a:p>
            <a:pPr marL="0" lvl="0" indent="0" rtl="0">
              <a:spcBef>
                <a:spcPts val="0"/>
              </a:spcBef>
              <a:spcAft>
                <a:spcPts val="0"/>
              </a:spcAft>
              <a:buNone/>
            </a:pPr>
            <a:r>
              <a:rPr lang="sv-SE" sz="1800"/>
              <a:t> </a:t>
            </a:r>
            <a:endParaRPr sz="1800"/>
          </a:p>
          <a:p>
            <a:pPr marL="0" lvl="0" indent="0">
              <a:spcBef>
                <a:spcPts val="0"/>
              </a:spcBef>
              <a:spcAft>
                <a:spcPts val="0"/>
              </a:spcAft>
              <a:buNone/>
            </a:pPr>
            <a:r>
              <a:rPr lang="sv-SE" sz="1800"/>
              <a:t>Limited cost by institutional support.</a:t>
            </a:r>
            <a:endParaRPr sz="18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fae802039_0_296: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fae802039_0_296: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sv-SE" sz="1400" i="1">
                <a:solidFill>
                  <a:srgbClr val="454545"/>
                </a:solidFill>
                <a:latin typeface="Arial"/>
                <a:ea typeface="Arial"/>
                <a:cs typeface="Arial"/>
                <a:sym typeface="Arial"/>
              </a:rPr>
              <a:t>Christine</a:t>
            </a:r>
            <a:r>
              <a:rPr lang="sv-SE" sz="1400">
                <a:solidFill>
                  <a:srgbClr val="454545"/>
                </a:solidFill>
                <a:latin typeface="Arial"/>
                <a:ea typeface="Arial"/>
                <a:cs typeface="Arial"/>
                <a:sym typeface="Arial"/>
              </a:rPr>
              <a:t>: </a:t>
            </a:r>
            <a:endParaRPr sz="1400">
              <a:solidFill>
                <a:srgbClr val="454545"/>
              </a:solidFill>
              <a:latin typeface="Arial"/>
              <a:ea typeface="Arial"/>
              <a:cs typeface="Arial"/>
              <a:sym typeface="Arial"/>
            </a:endParaRPr>
          </a:p>
          <a:p>
            <a:pPr marL="0" lvl="0" indent="0" rtl="0">
              <a:lnSpc>
                <a:spcPct val="115000"/>
              </a:lnSpc>
              <a:spcBef>
                <a:spcPts val="0"/>
              </a:spcBef>
              <a:spcAft>
                <a:spcPts val="0"/>
              </a:spcAft>
              <a:buNone/>
            </a:pPr>
            <a:r>
              <a:rPr lang="sv-SE" sz="1400" b="1">
                <a:solidFill>
                  <a:srgbClr val="454545"/>
                </a:solidFill>
                <a:latin typeface="Arial"/>
                <a:ea typeface="Arial"/>
                <a:cs typeface="Arial"/>
                <a:sym typeface="Arial"/>
              </a:rPr>
              <a:t>Strategic partnership and </a:t>
            </a:r>
            <a:r>
              <a:rPr lang="sv-SE" sz="1400" b="1">
                <a:solidFill>
                  <a:srgbClr val="FF0000"/>
                </a:solidFill>
                <a:latin typeface="Arial"/>
                <a:ea typeface="Arial"/>
                <a:cs typeface="Arial"/>
                <a:sym typeface="Arial"/>
              </a:rPr>
              <a:t>building cross sectoral bridges</a:t>
            </a:r>
            <a:r>
              <a:rPr lang="sv-SE" sz="1400" b="1">
                <a:solidFill>
                  <a:srgbClr val="454545"/>
                </a:solidFill>
                <a:latin typeface="Arial"/>
                <a:ea typeface="Arial"/>
                <a:cs typeface="Arial"/>
                <a:sym typeface="Arial"/>
              </a:rPr>
              <a:t>:</a:t>
            </a:r>
            <a:r>
              <a:rPr lang="sv-SE" sz="1400">
                <a:solidFill>
                  <a:srgbClr val="454545"/>
                </a:solidFill>
                <a:latin typeface="Arial"/>
                <a:ea typeface="Arial"/>
                <a:cs typeface="Arial"/>
                <a:sym typeface="Arial"/>
              </a:rPr>
              <a:t> Ultimately, we believe that inviting more people to creatively take part in the knowledge of the area, will enhance engagement and at length expand the field with more creative and innovative minds. But not only that! By bringing more people in from other fields, we have seen that cross sectoral work increases and bridges are being built! As a result, we see innovation opening up and the impact as well as use of accelerator technology increase, benefiting society in a whole other way which would otherwise be impossible if knowledge is left isolated.</a:t>
            </a:r>
            <a:endParaRPr sz="1400">
              <a:solidFill>
                <a:schemeClr val="dk1"/>
              </a:solidFill>
              <a:latin typeface="Times New Roman"/>
              <a:ea typeface="Times New Roman"/>
              <a:cs typeface="Times New Roman"/>
              <a:sym typeface="Times New Roman"/>
            </a:endParaRPr>
          </a:p>
          <a:p>
            <a:pPr marL="0" lvl="0" indent="0">
              <a:spcBef>
                <a:spcPts val="0"/>
              </a:spcBef>
              <a:spcAft>
                <a:spcPts val="0"/>
              </a:spcAft>
              <a:buNone/>
            </a:pPr>
            <a:endParaRPr sz="1400">
              <a:solidFill>
                <a:schemeClr val="dk1"/>
              </a:solidFill>
              <a:latin typeface="Times New Roman"/>
              <a:ea typeface="Times New Roman"/>
              <a:cs typeface="Times New Roman"/>
              <a:sym typeface="Times New Roman"/>
            </a:endParaRPr>
          </a:p>
          <a:p>
            <a:pPr marL="0" lvl="0" indent="0" rtl="0">
              <a:spcBef>
                <a:spcPts val="0"/>
              </a:spcBef>
              <a:spcAft>
                <a:spcPts val="0"/>
              </a:spcAft>
              <a:buClr>
                <a:schemeClr val="dk1"/>
              </a:buClr>
              <a:buSzPts val="1100"/>
              <a:buFont typeface="Arial"/>
              <a:buNone/>
            </a:pPr>
            <a:r>
              <a:rPr lang="sv-SE" sz="1400">
                <a:solidFill>
                  <a:schemeClr val="dk1"/>
                </a:solidFill>
                <a:latin typeface="Times New Roman"/>
                <a:ea typeface="Times New Roman"/>
                <a:cs typeface="Times New Roman"/>
                <a:sym typeface="Times New Roman"/>
              </a:rPr>
              <a:t>The interconnectivity between different fields and sectors, both nationally and transnationally is an important step for us. In fact,</a:t>
            </a:r>
            <a:r>
              <a:rPr lang="sv-SE" sz="1400">
                <a:solidFill>
                  <a:srgbClr val="454545"/>
                </a:solidFill>
                <a:latin typeface="Arial"/>
                <a:ea typeface="Arial"/>
                <a:cs typeface="Arial"/>
                <a:sym typeface="Arial"/>
              </a:rPr>
              <a:t> our three year transnational project is </a:t>
            </a:r>
            <a:r>
              <a:rPr lang="sv-SE" sz="1400">
                <a:solidFill>
                  <a:srgbClr val="FF0000"/>
                </a:solidFill>
                <a:latin typeface="Arial"/>
                <a:ea typeface="Arial"/>
                <a:cs typeface="Arial"/>
                <a:sym typeface="Arial"/>
              </a:rPr>
              <a:t>specifically an Erasmus + programme for strategic partnership and networking (KA2) (have a pic of the funding from EU in PP) This type of programme aims to support the development, transfer and implementation of innovative practices at everything from international, European, national and regional to organisational and individual levels.</a:t>
            </a:r>
            <a:endParaRPr sz="1400">
              <a:solidFill>
                <a:srgbClr val="FF0000"/>
              </a:solidFill>
              <a:latin typeface="Arial"/>
              <a:ea typeface="Arial"/>
              <a:cs typeface="Arial"/>
              <a:sym typeface="Arial"/>
            </a:endParaRPr>
          </a:p>
          <a:p>
            <a:pPr marL="0" lvl="0" indent="0">
              <a:spcBef>
                <a:spcPts val="0"/>
              </a:spcBef>
              <a:spcAft>
                <a:spcPts val="0"/>
              </a:spcAft>
              <a:buNone/>
            </a:pPr>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fc47dde8f_2_30: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fc47dde8f_2_30: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lnSpc>
                <a:spcPct val="115000"/>
              </a:lnSpc>
              <a:spcBef>
                <a:spcPts val="500"/>
              </a:spcBef>
              <a:spcAft>
                <a:spcPts val="0"/>
              </a:spcAft>
              <a:buClr>
                <a:schemeClr val="dk1"/>
              </a:buClr>
              <a:buSzPts val="1100"/>
              <a:buFont typeface="Arial"/>
              <a:buNone/>
            </a:pPr>
            <a:r>
              <a:rPr lang="sv-SE" sz="1800">
                <a:latin typeface="Arial"/>
                <a:ea typeface="Arial"/>
                <a:cs typeface="Arial"/>
                <a:sym typeface="Arial"/>
              </a:rPr>
              <a:t>The potential longer term benefits of this program is the intrinsic nature of the MOOC connected to the accelerator school series supported by the new</a:t>
            </a:r>
            <a:r>
              <a:rPr lang="sv-SE" sz="1800">
                <a:solidFill>
                  <a:schemeClr val="dk1"/>
                </a:solidFill>
                <a:latin typeface="Arial"/>
                <a:ea typeface="Arial"/>
                <a:cs typeface="Arial"/>
                <a:sym typeface="Arial"/>
              </a:rPr>
              <a:t> network in the Northern part of Europe.</a:t>
            </a:r>
            <a:endParaRPr sz="1800">
              <a:solidFill>
                <a:schemeClr val="dk1"/>
              </a:solidFill>
              <a:latin typeface="Arial"/>
              <a:ea typeface="Arial"/>
              <a:cs typeface="Arial"/>
              <a:sym typeface="Arial"/>
            </a:endParaRPr>
          </a:p>
          <a:p>
            <a:pPr marL="0" lvl="0" indent="0" rtl="0">
              <a:lnSpc>
                <a:spcPct val="115000"/>
              </a:lnSpc>
              <a:spcBef>
                <a:spcPts val="500"/>
              </a:spcBef>
              <a:spcAft>
                <a:spcPts val="0"/>
              </a:spcAft>
              <a:buClr>
                <a:schemeClr val="dk1"/>
              </a:buClr>
              <a:buSzPts val="1100"/>
              <a:buFont typeface="Arial"/>
              <a:buNone/>
            </a:pPr>
            <a:endParaRPr sz="1800">
              <a:solidFill>
                <a:schemeClr val="dk1"/>
              </a:solidFill>
              <a:latin typeface="Arial"/>
              <a:ea typeface="Arial"/>
              <a:cs typeface="Arial"/>
              <a:sym typeface="Arial"/>
            </a:endParaRPr>
          </a:p>
          <a:p>
            <a:pPr marL="0" lvl="0" indent="0" rtl="0">
              <a:lnSpc>
                <a:spcPct val="115000"/>
              </a:lnSpc>
              <a:spcBef>
                <a:spcPts val="400"/>
              </a:spcBef>
              <a:spcAft>
                <a:spcPts val="0"/>
              </a:spcAft>
              <a:buNone/>
            </a:pPr>
            <a:r>
              <a:rPr lang="sv-SE" sz="1800">
                <a:solidFill>
                  <a:schemeClr val="dk1"/>
                </a:solidFill>
                <a:latin typeface="Arial"/>
                <a:ea typeface="Arial"/>
                <a:cs typeface="Arial"/>
                <a:sym typeface="Arial"/>
              </a:rPr>
              <a:t>Blended mobility of higher education students (Lund, Uppsala, Aarhus Universities, Europe, USA, China, Australia)</a:t>
            </a:r>
            <a:endParaRPr sz="1800"/>
          </a:p>
          <a:p>
            <a:pPr marL="0" lvl="0" indent="0" rtl="0">
              <a:lnSpc>
                <a:spcPct val="115000"/>
              </a:lnSpc>
              <a:spcBef>
                <a:spcPts val="600"/>
              </a:spcBef>
              <a:spcAft>
                <a:spcPts val="0"/>
              </a:spcAft>
              <a:buNone/>
            </a:pPr>
            <a:r>
              <a:rPr lang="sv-SE" sz="1800">
                <a:solidFill>
                  <a:schemeClr val="dk1"/>
                </a:solidFill>
                <a:latin typeface="Arial"/>
                <a:ea typeface="Arial"/>
                <a:cs typeface="Arial"/>
                <a:sym typeface="Arial"/>
              </a:rPr>
              <a:t>Channels: partners, collaborating institutions communication tools, web site to spead the result beyond the lifetime of the project</a:t>
            </a:r>
            <a:endParaRPr sz="18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3fae802039_2_109: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3fae802039_2_109: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lnSpc>
                <a:spcPct val="100000"/>
              </a:lnSpc>
              <a:spcBef>
                <a:spcPts val="0"/>
              </a:spcBef>
              <a:spcAft>
                <a:spcPts val="0"/>
              </a:spcAft>
              <a:buNone/>
            </a:pPr>
            <a:r>
              <a:rPr lang="sv-SE" sz="1200"/>
              <a:t>What are our target groups. Who will use the MOOCs?</a:t>
            </a:r>
            <a:endParaRPr sz="1200"/>
          </a:p>
          <a:p>
            <a:pPr marL="457200" lvl="0" indent="-342900" rtl="0">
              <a:lnSpc>
                <a:spcPct val="100000"/>
              </a:lnSpc>
              <a:spcBef>
                <a:spcPts val="0"/>
              </a:spcBef>
              <a:spcAft>
                <a:spcPts val="0"/>
              </a:spcAft>
              <a:buClr>
                <a:schemeClr val="dk1"/>
              </a:buClr>
              <a:buSzPts val="1800"/>
              <a:buChar char="●"/>
            </a:pPr>
            <a:r>
              <a:rPr lang="sv-SE" sz="1800">
                <a:solidFill>
                  <a:schemeClr val="dk1"/>
                </a:solidFill>
                <a:latin typeface="Arial"/>
                <a:ea typeface="Arial"/>
                <a:cs typeface="Arial"/>
                <a:sym typeface="Arial"/>
              </a:rPr>
              <a:t>Employees at accelerators (operator, etc..)</a:t>
            </a:r>
            <a:endParaRPr sz="1800">
              <a:solidFill>
                <a:schemeClr val="dk1"/>
              </a:solidFill>
              <a:latin typeface="Arial"/>
              <a:ea typeface="Arial"/>
              <a:cs typeface="Arial"/>
              <a:sym typeface="Arial"/>
            </a:endParaRPr>
          </a:p>
          <a:p>
            <a:pPr marL="457200" lvl="0" indent="-342900" rtl="0">
              <a:lnSpc>
                <a:spcPct val="100000"/>
              </a:lnSpc>
              <a:spcBef>
                <a:spcPts val="0"/>
              </a:spcBef>
              <a:spcAft>
                <a:spcPts val="0"/>
              </a:spcAft>
              <a:buClr>
                <a:schemeClr val="dk1"/>
              </a:buClr>
              <a:buSzPts val="1800"/>
              <a:buChar char="●"/>
            </a:pPr>
            <a:r>
              <a:rPr lang="sv-SE" sz="1800">
                <a:solidFill>
                  <a:schemeClr val="dk1"/>
                </a:solidFill>
                <a:latin typeface="Arial"/>
                <a:ea typeface="Arial"/>
                <a:cs typeface="Arial"/>
                <a:sym typeface="Arial"/>
              </a:rPr>
              <a:t>Companies (scandinavic, give overview on MAXIV and ESS content)</a:t>
            </a:r>
            <a:endParaRPr sz="1800">
              <a:solidFill>
                <a:schemeClr val="dk1"/>
              </a:solidFill>
              <a:latin typeface="Arial"/>
              <a:ea typeface="Arial"/>
              <a:cs typeface="Arial"/>
              <a:sym typeface="Arial"/>
            </a:endParaRPr>
          </a:p>
          <a:p>
            <a:pPr marL="457200" lvl="0" indent="-342900" rtl="0">
              <a:lnSpc>
                <a:spcPct val="100000"/>
              </a:lnSpc>
              <a:spcBef>
                <a:spcPts val="0"/>
              </a:spcBef>
              <a:spcAft>
                <a:spcPts val="0"/>
              </a:spcAft>
              <a:buClr>
                <a:schemeClr val="dk1"/>
              </a:buClr>
              <a:buSzPts val="1800"/>
              <a:buChar char="●"/>
            </a:pPr>
            <a:r>
              <a:rPr lang="sv-SE" sz="1800">
                <a:solidFill>
                  <a:schemeClr val="dk1"/>
                </a:solidFill>
                <a:latin typeface="Arial"/>
                <a:ea typeface="Arial"/>
                <a:cs typeface="Arial"/>
                <a:sym typeface="Arial"/>
              </a:rPr>
              <a:t>Users (life science users, accelerator students at MAXIV)</a:t>
            </a:r>
            <a:endParaRPr sz="1800">
              <a:solidFill>
                <a:schemeClr val="dk1"/>
              </a:solidFill>
              <a:latin typeface="Arial"/>
              <a:ea typeface="Arial"/>
              <a:cs typeface="Arial"/>
              <a:sym typeface="Arial"/>
            </a:endParaRPr>
          </a:p>
          <a:p>
            <a:pPr marL="0" lvl="0" indent="0" rtl="0">
              <a:spcBef>
                <a:spcPts val="0"/>
              </a:spcBef>
              <a:spcAft>
                <a:spcPts val="0"/>
              </a:spcAft>
              <a:buNone/>
            </a:pPr>
            <a:endParaRPr sz="1200"/>
          </a:p>
          <a:p>
            <a:pPr marL="0" lvl="0" indent="0" rtl="0">
              <a:spcBef>
                <a:spcPts val="0"/>
              </a:spcBef>
              <a:spcAft>
                <a:spcPts val="0"/>
              </a:spcAft>
              <a:buNone/>
            </a:pPr>
            <a:r>
              <a:rPr lang="sv-SE" sz="1200"/>
              <a:t>The level is </a:t>
            </a:r>
            <a:r>
              <a:rPr lang="sv-SE" sz="1200">
                <a:solidFill>
                  <a:srgbClr val="FF0000"/>
                </a:solidFill>
              </a:rPr>
              <a:t>bachelor level in physics</a:t>
            </a:r>
            <a:r>
              <a:rPr lang="sv-SE" sz="1200"/>
              <a:t>, but many of the lectures are on a lower level and it is enough with basic knowledge in physics, like physics courses from gymnasiet. </a:t>
            </a:r>
            <a:endParaRPr sz="1200"/>
          </a:p>
          <a:p>
            <a:pPr marL="0" lvl="0" indent="0" rtl="0">
              <a:spcBef>
                <a:spcPts val="0"/>
              </a:spcBef>
              <a:spcAft>
                <a:spcPts val="0"/>
              </a:spcAft>
              <a:buNone/>
            </a:pPr>
            <a:r>
              <a:rPr lang="sv-SE" sz="1200"/>
              <a:t>We intend to use the material in courses at the university. The teacher may pick certain lectures from the MOOC and use them in a course.</a:t>
            </a:r>
            <a:endParaRPr sz="1200"/>
          </a:p>
          <a:p>
            <a:pPr marL="0" lvl="0" indent="0" rtl="0">
              <a:spcBef>
                <a:spcPts val="0"/>
              </a:spcBef>
              <a:spcAft>
                <a:spcPts val="0"/>
              </a:spcAft>
              <a:buNone/>
            </a:pPr>
            <a:r>
              <a:rPr lang="sv-SE" sz="1200"/>
              <a:t>For ESS and MAXIV the material can be used for employees. </a:t>
            </a:r>
            <a:endParaRPr sz="1200"/>
          </a:p>
          <a:p>
            <a:pPr marL="0" lvl="0" indent="0" rtl="0">
              <a:spcBef>
                <a:spcPts val="0"/>
              </a:spcBef>
              <a:spcAft>
                <a:spcPts val="0"/>
              </a:spcAft>
              <a:buNone/>
            </a:pPr>
            <a:r>
              <a:rPr lang="sv-SE" sz="1200"/>
              <a:t>Companies that deliver, or aim at delivering, equipment to accelerators. For these the </a:t>
            </a:r>
            <a:r>
              <a:rPr lang="sv-SE" sz="1200">
                <a:solidFill>
                  <a:srgbClr val="FF0000"/>
                </a:solidFill>
              </a:rPr>
              <a:t>MOOCs will be an asset.</a:t>
            </a:r>
            <a:endParaRPr sz="1200">
              <a:solidFill>
                <a:srgbClr val="FF0000"/>
              </a:solidFill>
            </a:endParaRPr>
          </a:p>
          <a:p>
            <a:pPr marL="0" lvl="0" indent="0" rtl="0">
              <a:spcBef>
                <a:spcPts val="0"/>
              </a:spcBef>
              <a:spcAft>
                <a:spcPts val="0"/>
              </a:spcAft>
              <a:buNone/>
            </a:pPr>
            <a:r>
              <a:rPr lang="sv-SE" sz="1200"/>
              <a:t>Users of accelerators. If you use MAXIV or ESS in your project then you might be interested in how the light or neutrons are created.</a:t>
            </a:r>
            <a:endParaRPr sz="1200"/>
          </a:p>
          <a:p>
            <a:pPr marL="0" lvl="0" indent="0" rtl="0">
              <a:spcBef>
                <a:spcPts val="0"/>
              </a:spcBef>
              <a:spcAft>
                <a:spcPts val="0"/>
              </a:spcAft>
              <a:buNone/>
            </a:pPr>
            <a:endParaRPr sz="1200"/>
          </a:p>
          <a:p>
            <a:pPr marL="0" lvl="0" indent="0" rtl="0">
              <a:lnSpc>
                <a:spcPct val="115000"/>
              </a:lnSpc>
              <a:spcBef>
                <a:spcPts val="400"/>
              </a:spcBef>
              <a:spcAft>
                <a:spcPts val="0"/>
              </a:spcAft>
              <a:buClr>
                <a:schemeClr val="dk1"/>
              </a:buClr>
              <a:buSzPts val="1100"/>
              <a:buFont typeface="Arial"/>
              <a:buNone/>
            </a:pPr>
            <a:r>
              <a:rPr lang="sv-SE" sz="1600">
                <a:solidFill>
                  <a:schemeClr val="dk1"/>
                </a:solidFill>
                <a:latin typeface="Arial"/>
                <a:ea typeface="Arial"/>
                <a:cs typeface="Arial"/>
                <a:sym typeface="Arial"/>
              </a:rPr>
              <a:t>•Learning on ESS and MAXIV technical/composition</a:t>
            </a:r>
            <a:endParaRPr sz="1600">
              <a:solidFill>
                <a:schemeClr val="dk1"/>
              </a:solidFill>
              <a:latin typeface="Arial"/>
              <a:ea typeface="Arial"/>
              <a:cs typeface="Arial"/>
              <a:sym typeface="Arial"/>
            </a:endParaRPr>
          </a:p>
          <a:p>
            <a:pPr marL="0" lvl="0" indent="0" rtl="0">
              <a:lnSpc>
                <a:spcPct val="115000"/>
              </a:lnSpc>
              <a:spcBef>
                <a:spcPts val="400"/>
              </a:spcBef>
              <a:spcAft>
                <a:spcPts val="0"/>
              </a:spcAft>
              <a:buClr>
                <a:schemeClr val="dk1"/>
              </a:buClr>
              <a:buSzPts val="1100"/>
              <a:buFont typeface="Arial"/>
              <a:buNone/>
            </a:pPr>
            <a:r>
              <a:rPr lang="sv-SE" sz="1600">
                <a:solidFill>
                  <a:schemeClr val="dk1"/>
                </a:solidFill>
                <a:latin typeface="Arial"/>
                <a:ea typeface="Arial"/>
                <a:cs typeface="Arial"/>
                <a:sym typeface="Arial"/>
              </a:rPr>
              <a:t>•Visibility of their work/design??</a:t>
            </a:r>
            <a:endParaRPr sz="1600">
              <a:solidFill>
                <a:schemeClr val="dk1"/>
              </a:solidFill>
              <a:latin typeface="Arial"/>
              <a:ea typeface="Arial"/>
              <a:cs typeface="Arial"/>
              <a:sym typeface="Arial"/>
            </a:endParaRPr>
          </a:p>
          <a:p>
            <a:pPr marL="0" lvl="0" indent="0" rtl="0">
              <a:lnSpc>
                <a:spcPct val="115000"/>
              </a:lnSpc>
              <a:spcBef>
                <a:spcPts val="400"/>
              </a:spcBef>
              <a:spcAft>
                <a:spcPts val="0"/>
              </a:spcAft>
              <a:buClr>
                <a:schemeClr val="dk1"/>
              </a:buClr>
              <a:buSzPts val="1100"/>
              <a:buFont typeface="Arial"/>
              <a:buNone/>
            </a:pPr>
            <a:r>
              <a:rPr lang="sv-SE" sz="1600">
                <a:solidFill>
                  <a:schemeClr val="dk1"/>
                </a:solidFill>
                <a:latin typeface="Arial"/>
                <a:ea typeface="Arial"/>
                <a:cs typeface="Arial"/>
                <a:sym typeface="Arial"/>
              </a:rPr>
              <a:t>•Part of the team (Scientific adventure)</a:t>
            </a:r>
            <a:endParaRPr sz="1600">
              <a:solidFill>
                <a:schemeClr val="dk1"/>
              </a:solidFill>
              <a:latin typeface="Arial"/>
              <a:ea typeface="Arial"/>
              <a:cs typeface="Arial"/>
              <a:sym typeface="Arial"/>
            </a:endParaRPr>
          </a:p>
          <a:p>
            <a:pPr marL="0" lvl="0" indent="0" rtl="0">
              <a:lnSpc>
                <a:spcPct val="115000"/>
              </a:lnSpc>
              <a:spcBef>
                <a:spcPts val="400"/>
              </a:spcBef>
              <a:spcAft>
                <a:spcPts val="0"/>
              </a:spcAft>
              <a:buClr>
                <a:schemeClr val="dk1"/>
              </a:buClr>
              <a:buSzPts val="1100"/>
              <a:buFont typeface="Arial"/>
              <a:buNone/>
            </a:pPr>
            <a:r>
              <a:rPr lang="sv-SE" sz="1600">
                <a:solidFill>
                  <a:schemeClr val="dk1"/>
                </a:solidFill>
                <a:latin typeface="Arial"/>
                <a:ea typeface="Arial"/>
                <a:cs typeface="Arial"/>
                <a:sym typeface="Arial"/>
              </a:rPr>
              <a:t>•Training</a:t>
            </a:r>
            <a:endParaRPr sz="1600">
              <a:solidFill>
                <a:schemeClr val="dk1"/>
              </a:solidFill>
              <a:latin typeface="Arial"/>
              <a:ea typeface="Arial"/>
              <a:cs typeface="Arial"/>
              <a:sym typeface="Arial"/>
            </a:endParaRPr>
          </a:p>
          <a:p>
            <a:pPr marL="0" lvl="0" indent="0" rtl="0">
              <a:lnSpc>
                <a:spcPct val="115000"/>
              </a:lnSpc>
              <a:spcBef>
                <a:spcPts val="400"/>
              </a:spcBef>
              <a:spcAft>
                <a:spcPts val="0"/>
              </a:spcAft>
              <a:buClr>
                <a:schemeClr val="dk1"/>
              </a:buClr>
              <a:buSzPts val="1100"/>
              <a:buFont typeface="Arial"/>
              <a:buNone/>
            </a:pPr>
            <a:r>
              <a:rPr lang="sv-SE" sz="1600">
                <a:solidFill>
                  <a:schemeClr val="dk1"/>
                </a:solidFill>
                <a:latin typeface="Arial"/>
                <a:ea typeface="Arial"/>
                <a:cs typeface="Arial"/>
                <a:sym typeface="Arial"/>
              </a:rPr>
              <a:t>•Keyword and familiarize with technology</a:t>
            </a:r>
            <a:endParaRPr sz="1600">
              <a:solidFill>
                <a:schemeClr val="dk1"/>
              </a:solidFill>
              <a:latin typeface="Arial"/>
              <a:ea typeface="Arial"/>
              <a:cs typeface="Arial"/>
              <a:sym typeface="Arial"/>
            </a:endParaRPr>
          </a:p>
          <a:p>
            <a:pPr marL="0" lvl="0" indent="0" rtl="0">
              <a:lnSpc>
                <a:spcPct val="115000"/>
              </a:lnSpc>
              <a:spcBef>
                <a:spcPts val="400"/>
              </a:spcBef>
              <a:spcAft>
                <a:spcPts val="0"/>
              </a:spcAft>
              <a:buClr>
                <a:schemeClr val="dk1"/>
              </a:buClr>
              <a:buSzPts val="1100"/>
              <a:buFont typeface="Arial"/>
              <a:buNone/>
            </a:pPr>
            <a:r>
              <a:rPr lang="sv-SE" sz="1600">
                <a:solidFill>
                  <a:schemeClr val="dk1"/>
                </a:solidFill>
                <a:latin typeface="Arial"/>
                <a:ea typeface="Arial"/>
                <a:cs typeface="Arial"/>
                <a:sym typeface="Arial"/>
              </a:rPr>
              <a:t>•Nutshell of the technical concept used for accelerator:</a:t>
            </a:r>
            <a:endParaRPr sz="1600">
              <a:solidFill>
                <a:schemeClr val="dk1"/>
              </a:solidFill>
              <a:latin typeface="Arial"/>
              <a:ea typeface="Arial"/>
              <a:cs typeface="Arial"/>
              <a:sym typeface="Arial"/>
            </a:endParaRPr>
          </a:p>
          <a:p>
            <a:pPr marL="0" lvl="0" indent="0">
              <a:spcBef>
                <a:spcPts val="0"/>
              </a:spcBef>
              <a:spcAft>
                <a:spcPts val="0"/>
              </a:spcAft>
              <a:buNone/>
            </a:pP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fc47dde8f_2_23: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fc47dde8f_2_23: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sv-SE" sz="1400"/>
              <a:t>In connection to NPAS we will design educational programs in accelerator science that introduce students to the field of accelerator physics using innovative learning and teaching materials. It includes the development of written materials, lectures, web pages, videos, e-modules and a high diversity of new forms of learning, such as on-line &amp; part-time studies, modular learning, virtual mobility, information and communication technology (ICT), and open educational resources (OER), like MOOCs (Massive Open Online Courses), open courseware, and hackathons.</a:t>
            </a:r>
            <a:endParaRPr sz="1400"/>
          </a:p>
          <a:p>
            <a:pPr marL="0" lvl="0" indent="0" rtl="0">
              <a:spcBef>
                <a:spcPts val="0"/>
              </a:spcBef>
              <a:spcAft>
                <a:spcPts val="0"/>
              </a:spcAft>
              <a:buNone/>
            </a:pPr>
            <a:endParaRPr sz="1400"/>
          </a:p>
          <a:p>
            <a:pPr marL="0" lvl="0" indent="0" rtl="0">
              <a:spcBef>
                <a:spcPts val="0"/>
              </a:spcBef>
              <a:spcAft>
                <a:spcPts val="0"/>
              </a:spcAft>
              <a:buClr>
                <a:schemeClr val="dk1"/>
              </a:buClr>
              <a:buSzPts val="1100"/>
              <a:buFont typeface="Arial"/>
              <a:buNone/>
            </a:pPr>
            <a:r>
              <a:rPr lang="sv-SE" sz="1400"/>
              <a:t>The activity plan for the WP02 could target up to 10.000 participants from all over the world, although only a small proportion of them will complete the course assignments. For those that do, many will opt to receive a certificate (sometimes offered to a small charge) but for most MOOCs regular university credit is not offered for completion. Assignments may consist of multiple choice quizzes and peer assessed mini-projects (essays, case studies, programming tasks etc). Participants interact with each other in forums and via social media, but there is normally very little interaction between individual learners and instructors. Coursera, edX and FutureLearn are three of most well-known MOOC-providers, through which many institutes for higher learning offer their courses.</a:t>
            </a:r>
            <a:endParaRPr sz="1400"/>
          </a:p>
          <a:p>
            <a:pPr marL="0" lvl="0" indent="0" rtl="0">
              <a:spcBef>
                <a:spcPts val="0"/>
              </a:spcBef>
              <a:spcAft>
                <a:spcPts val="0"/>
              </a:spcAft>
              <a:buClr>
                <a:schemeClr val="dk1"/>
              </a:buClr>
              <a:buSzPts val="1100"/>
              <a:buFont typeface="Arial"/>
              <a:buNone/>
            </a:pPr>
            <a:endParaRPr sz="1400"/>
          </a:p>
          <a:p>
            <a:pPr marL="0" lvl="0" indent="0" rtl="0">
              <a:spcBef>
                <a:spcPts val="0"/>
              </a:spcBef>
              <a:spcAft>
                <a:spcPts val="0"/>
              </a:spcAft>
              <a:buClr>
                <a:schemeClr val="dk1"/>
              </a:buClr>
              <a:buSzPts val="1100"/>
              <a:buFont typeface="Arial"/>
              <a:buNone/>
            </a:pPr>
            <a:r>
              <a:rPr lang="sv-SE" sz="1400"/>
              <a:t>The NPAP will convey work opportunities in accelerator science for students and for teachers. We will support </a:t>
            </a:r>
            <a:r>
              <a:rPr lang="sv-SE" sz="1400">
                <a:solidFill>
                  <a:srgbClr val="FF0000"/>
                </a:solidFill>
              </a:rPr>
              <a:t>project-based cooperation between university and industry, and promote cross-disciplinary competencies, entrepreneurial and creative thinking. </a:t>
            </a:r>
            <a:r>
              <a:rPr lang="sv-SE" sz="1400"/>
              <a:t> We will contribute to the establishment</a:t>
            </a:r>
            <a:r>
              <a:rPr lang="sv-SE" sz="1400">
                <a:solidFill>
                  <a:srgbClr val="FF0000"/>
                </a:solidFill>
              </a:rPr>
              <a:t> of a requested network and platform of accelerator expertise in Scandinavia, extending to the European and worldwide platform.</a:t>
            </a:r>
            <a:endParaRPr sz="1400">
              <a:solidFill>
                <a:srgbClr val="FF0000"/>
              </a:solidFill>
            </a:endParaRPr>
          </a:p>
          <a:p>
            <a:pPr marL="0" lvl="0" indent="0" rtl="0">
              <a:spcBef>
                <a:spcPts val="0"/>
              </a:spcBef>
              <a:spcAft>
                <a:spcPts val="0"/>
              </a:spcAft>
              <a:buClr>
                <a:schemeClr val="dk1"/>
              </a:buClr>
              <a:buSzPts val="1100"/>
              <a:buFont typeface="Arial"/>
              <a:buNone/>
            </a:pPr>
            <a:endParaRPr sz="1400"/>
          </a:p>
          <a:p>
            <a:pPr marL="0" lvl="0" indent="0" rtl="0">
              <a:spcBef>
                <a:spcPts val="0"/>
              </a:spcBef>
              <a:spcAft>
                <a:spcPts val="0"/>
              </a:spcAft>
              <a:buClr>
                <a:schemeClr val="dk1"/>
              </a:buClr>
              <a:buSzPts val="1100"/>
              <a:buFont typeface="Arial"/>
              <a:buNone/>
            </a:pPr>
            <a:r>
              <a:rPr lang="sv-SE" sz="1400"/>
              <a:t>Companies from Europe will be involved as students and lecturers for the WP01. Due to the nature of the MOOCs, European companies will easily gain knowledge by participating in the  courses, as proposed by WP02. Within the WP03, we also foresee the participation of companies via seminars and webinars.</a:t>
            </a:r>
            <a:endParaRPr sz="1400"/>
          </a:p>
          <a:p>
            <a:pPr marL="0" lvl="0" indent="0" rtl="0">
              <a:spcBef>
                <a:spcPts val="0"/>
              </a:spcBef>
              <a:spcAft>
                <a:spcPts val="0"/>
              </a:spcAft>
              <a:buClr>
                <a:schemeClr val="dk1"/>
              </a:buClr>
              <a:buSzPts val="1100"/>
              <a:buFont typeface="Arial"/>
              <a:buNone/>
            </a:pPr>
            <a:endParaRPr sz="1400"/>
          </a:p>
          <a:p>
            <a:pPr marL="0" lvl="0" indent="0" rtl="0">
              <a:spcBef>
                <a:spcPts val="0"/>
              </a:spcBef>
              <a:spcAft>
                <a:spcPts val="0"/>
              </a:spcAft>
              <a:buClr>
                <a:schemeClr val="dk1"/>
              </a:buClr>
              <a:buSzPts val="1100"/>
              <a:buFont typeface="Arial"/>
              <a:buNone/>
            </a:pPr>
            <a:r>
              <a:rPr lang="sv-SE" sz="1400"/>
              <a:t>The NPAS will complement the JUAS by providing the required basic knowledge to potential JUAS students. </a:t>
            </a:r>
            <a:endParaRPr sz="1400"/>
          </a:p>
          <a:p>
            <a:pPr marL="0" lvl="0" indent="0">
              <a:spcBef>
                <a:spcPts val="0"/>
              </a:spcBef>
              <a:spcAft>
                <a:spcPts val="0"/>
              </a:spcAft>
              <a:buNone/>
            </a:pPr>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fb2c2ac6a_0_32: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3fb2c2ac6a_0_32: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lnSpc>
                <a:spcPct val="150000"/>
              </a:lnSpc>
              <a:spcBef>
                <a:spcPts val="0"/>
              </a:spcBef>
              <a:spcAft>
                <a:spcPts val="0"/>
              </a:spcAft>
              <a:buClr>
                <a:schemeClr val="dk1"/>
              </a:buClr>
              <a:buSzPts val="1100"/>
              <a:buFont typeface="Arial"/>
              <a:buNone/>
            </a:pPr>
            <a:r>
              <a:rPr lang="sv-SE" sz="1100">
                <a:solidFill>
                  <a:srgbClr val="454545"/>
                </a:solidFill>
                <a:highlight>
                  <a:srgbClr val="FFF2CC"/>
                </a:highlight>
                <a:latin typeface="Arial"/>
                <a:ea typeface="Arial"/>
                <a:cs typeface="Arial"/>
                <a:sym typeface="Arial"/>
              </a:rPr>
              <a:t> </a:t>
            </a:r>
            <a:r>
              <a:rPr lang="sv-SE" sz="1200">
                <a:solidFill>
                  <a:schemeClr val="dk1"/>
                </a:solidFill>
                <a:highlight>
                  <a:srgbClr val="FFF2CC"/>
                </a:highlight>
                <a:latin typeface="Times New Roman"/>
                <a:ea typeface="Times New Roman"/>
                <a:cs typeface="Times New Roman"/>
                <a:sym typeface="Times New Roman"/>
              </a:rPr>
              <a:t>Even though the summer schools were a great success, our vision took us to another level. We now wanted to produce meaningful and easily distributed teaching materials that would be accessible, not only to 90 students but to millions of learners around the world - </a:t>
            </a:r>
            <a:r>
              <a:rPr lang="sv-SE" sz="1100">
                <a:solidFill>
                  <a:schemeClr val="dk1"/>
                </a:solidFill>
                <a:highlight>
                  <a:srgbClr val="FFF2CC"/>
                </a:highlight>
                <a:latin typeface="Calibri"/>
                <a:ea typeface="Calibri"/>
                <a:cs typeface="Calibri"/>
                <a:sym typeface="Calibri"/>
              </a:rPr>
              <a:t>Inviting as many people as we could to the field. </a:t>
            </a:r>
            <a:r>
              <a:rPr lang="sv-SE" sz="1200">
                <a:solidFill>
                  <a:schemeClr val="dk1"/>
                </a:solidFill>
                <a:highlight>
                  <a:srgbClr val="FFF2CC"/>
                </a:highlight>
                <a:latin typeface="Times New Roman"/>
                <a:ea typeface="Times New Roman"/>
                <a:cs typeface="Times New Roman"/>
                <a:sym typeface="Times New Roman"/>
              </a:rPr>
              <a:t>That’s when we began translating our teaching materials from the summer schools to the content of Massive Open Online Courses (MOOCs). In this effort, we partnered up with Coursera.  Coursera is an american e-learning organisation through which 150 universities and 30 large companies worldwide take part in developing and disseminating MOOCs, reaching an estimated 33 million registered learners on the plattform. </a:t>
            </a:r>
            <a:endParaRPr sz="1200">
              <a:solidFill>
                <a:schemeClr val="dk1"/>
              </a:solidFill>
              <a:highlight>
                <a:srgbClr val="FFF2CC"/>
              </a:highlight>
              <a:latin typeface="Times New Roman"/>
              <a:ea typeface="Times New Roman"/>
              <a:cs typeface="Times New Roman"/>
              <a:sym typeface="Times New Roman"/>
            </a:endParaRPr>
          </a:p>
          <a:p>
            <a:pPr marL="0" lvl="0" indent="0" rtl="0">
              <a:lnSpc>
                <a:spcPct val="150000"/>
              </a:lnSpc>
              <a:spcBef>
                <a:spcPts val="0"/>
              </a:spcBef>
              <a:spcAft>
                <a:spcPts val="0"/>
              </a:spcAft>
              <a:buClr>
                <a:schemeClr val="dk1"/>
              </a:buClr>
              <a:buSzPts val="1100"/>
              <a:buFont typeface="Arial"/>
              <a:buNone/>
            </a:pPr>
            <a:endParaRPr sz="1100">
              <a:solidFill>
                <a:srgbClr val="454545"/>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r>
              <a:rPr lang="sv-SE" sz="1100">
                <a:solidFill>
                  <a:srgbClr val="454545"/>
                </a:solidFill>
                <a:highlight>
                  <a:srgbClr val="FFF2CC"/>
                </a:highlight>
                <a:latin typeface="Calibri"/>
                <a:ea typeface="Calibri"/>
                <a:cs typeface="Calibri"/>
                <a:sym typeface="Calibri"/>
              </a:rPr>
              <a:t>In short, a MOOC, is a framework that delivers learning content digitally and en mass. It  is adaptable to the needs of the  teacher and learners since it allows for various Our MOOCs are based on a combination of video and text content. But, there are many other ways to present the learning content, through everything from podcasts, videos to traditional text format.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fae802039_2_87: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fae802039_2_87: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lnSpc>
                <a:spcPct val="150000"/>
              </a:lnSpc>
              <a:spcBef>
                <a:spcPts val="0"/>
              </a:spcBef>
              <a:spcAft>
                <a:spcPts val="0"/>
              </a:spcAft>
              <a:buClr>
                <a:schemeClr val="dk1"/>
              </a:buClr>
              <a:buSzPts val="1100"/>
              <a:buFont typeface="Arial"/>
              <a:buNone/>
            </a:pPr>
            <a:r>
              <a:rPr lang="sv-SE" sz="1200">
                <a:solidFill>
                  <a:schemeClr val="dk1"/>
                </a:solidFill>
                <a:highlight>
                  <a:srgbClr val="FFF2CC"/>
                </a:highlight>
                <a:latin typeface="Arial"/>
                <a:ea typeface="Arial"/>
                <a:cs typeface="Arial"/>
                <a:sym typeface="Arial"/>
              </a:rPr>
              <a:t>The Introduction to accelerators MOOC contains </a:t>
            </a:r>
            <a:endParaRPr sz="1200">
              <a:solidFill>
                <a:schemeClr val="dk1"/>
              </a:solidFill>
              <a:highlight>
                <a:srgbClr val="FFF2CC"/>
              </a:highlight>
              <a:latin typeface="Arial"/>
              <a:ea typeface="Arial"/>
              <a:cs typeface="Arial"/>
              <a:sym typeface="Arial"/>
            </a:endParaRPr>
          </a:p>
          <a:p>
            <a:pPr marL="457200" lvl="0" indent="-304800" rtl="0">
              <a:lnSpc>
                <a:spcPct val="150000"/>
              </a:lnSpc>
              <a:spcBef>
                <a:spcPts val="0"/>
              </a:spcBef>
              <a:spcAft>
                <a:spcPts val="0"/>
              </a:spcAft>
              <a:buClr>
                <a:schemeClr val="dk1"/>
              </a:buClr>
              <a:buSzPts val="1200"/>
              <a:buChar char="-"/>
            </a:pPr>
            <a:r>
              <a:rPr lang="sv-SE" sz="1200">
                <a:solidFill>
                  <a:schemeClr val="dk1"/>
                </a:solidFill>
                <a:highlight>
                  <a:srgbClr val="FFF2CC"/>
                </a:highlight>
                <a:latin typeface="Arial"/>
                <a:ea typeface="Arial"/>
                <a:cs typeface="Arial"/>
                <a:sym typeface="Arial"/>
              </a:rPr>
              <a:t>Accelerator physics</a:t>
            </a:r>
            <a:endParaRPr sz="1200">
              <a:solidFill>
                <a:schemeClr val="dk1"/>
              </a:solidFill>
              <a:highlight>
                <a:srgbClr val="FFF2CC"/>
              </a:highlight>
              <a:latin typeface="Arial"/>
              <a:ea typeface="Arial"/>
              <a:cs typeface="Arial"/>
              <a:sym typeface="Arial"/>
            </a:endParaRPr>
          </a:p>
          <a:p>
            <a:pPr marL="457200" lvl="0" indent="-304800" rtl="0">
              <a:lnSpc>
                <a:spcPct val="150000"/>
              </a:lnSpc>
              <a:spcBef>
                <a:spcPts val="0"/>
              </a:spcBef>
              <a:spcAft>
                <a:spcPts val="0"/>
              </a:spcAft>
              <a:buClr>
                <a:schemeClr val="dk1"/>
              </a:buClr>
              <a:buSzPts val="1200"/>
              <a:buChar char="-"/>
            </a:pPr>
            <a:r>
              <a:rPr lang="sv-SE" sz="1200">
                <a:solidFill>
                  <a:schemeClr val="dk1"/>
                </a:solidFill>
                <a:highlight>
                  <a:srgbClr val="FFF2CC"/>
                </a:highlight>
                <a:latin typeface="Arial"/>
                <a:ea typeface="Arial"/>
                <a:cs typeface="Arial"/>
                <a:sym typeface="Arial"/>
              </a:rPr>
              <a:t>Photon light sources</a:t>
            </a:r>
            <a:endParaRPr sz="1200">
              <a:solidFill>
                <a:schemeClr val="dk1"/>
              </a:solidFill>
              <a:highlight>
                <a:srgbClr val="FFF2CC"/>
              </a:highlight>
              <a:latin typeface="Arial"/>
              <a:ea typeface="Arial"/>
              <a:cs typeface="Arial"/>
              <a:sym typeface="Arial"/>
            </a:endParaRPr>
          </a:p>
          <a:p>
            <a:pPr marL="457200" lvl="0" indent="-304800" rtl="0">
              <a:lnSpc>
                <a:spcPct val="150000"/>
              </a:lnSpc>
              <a:spcBef>
                <a:spcPts val="0"/>
              </a:spcBef>
              <a:spcAft>
                <a:spcPts val="0"/>
              </a:spcAft>
              <a:buClr>
                <a:schemeClr val="dk1"/>
              </a:buClr>
              <a:buSzPts val="1200"/>
              <a:buChar char="-"/>
            </a:pPr>
            <a:r>
              <a:rPr lang="sv-SE" sz="1200">
                <a:solidFill>
                  <a:schemeClr val="dk1"/>
                </a:solidFill>
                <a:highlight>
                  <a:srgbClr val="FFF2CC"/>
                </a:highlight>
                <a:latin typeface="Arial"/>
                <a:ea typeface="Arial"/>
                <a:cs typeface="Arial"/>
                <a:sym typeface="Arial"/>
              </a:rPr>
              <a:t>Neutron sources (ESS)</a:t>
            </a:r>
            <a:endParaRPr sz="1200">
              <a:solidFill>
                <a:schemeClr val="dk1"/>
              </a:solidFill>
              <a:highlight>
                <a:srgbClr val="FFF2CC"/>
              </a:highlight>
              <a:latin typeface="Arial"/>
              <a:ea typeface="Arial"/>
              <a:cs typeface="Arial"/>
              <a:sym typeface="Arial"/>
            </a:endParaRPr>
          </a:p>
          <a:p>
            <a:pPr marL="457200" lvl="0" indent="-304800" rtl="0">
              <a:lnSpc>
                <a:spcPct val="150000"/>
              </a:lnSpc>
              <a:spcBef>
                <a:spcPts val="0"/>
              </a:spcBef>
              <a:spcAft>
                <a:spcPts val="0"/>
              </a:spcAft>
              <a:buClr>
                <a:schemeClr val="dk1"/>
              </a:buClr>
              <a:buSzPts val="1200"/>
              <a:buChar char="-"/>
            </a:pPr>
            <a:r>
              <a:rPr lang="sv-SE" sz="1200">
                <a:solidFill>
                  <a:schemeClr val="dk1"/>
                </a:solidFill>
                <a:highlight>
                  <a:srgbClr val="FFF2CC"/>
                </a:highlight>
                <a:latin typeface="Arial"/>
                <a:ea typeface="Arial"/>
                <a:cs typeface="Arial"/>
                <a:sym typeface="Arial"/>
              </a:rPr>
              <a:t>Colliders</a:t>
            </a:r>
            <a:endParaRPr sz="1200">
              <a:solidFill>
                <a:schemeClr val="dk1"/>
              </a:solidFill>
              <a:highlight>
                <a:srgbClr val="FFF2CC"/>
              </a:highlight>
              <a:latin typeface="Arial"/>
              <a:ea typeface="Arial"/>
              <a:cs typeface="Arial"/>
              <a:sym typeface="Arial"/>
            </a:endParaRPr>
          </a:p>
          <a:p>
            <a:pPr marL="457200" lvl="0" indent="-304800" rtl="0">
              <a:lnSpc>
                <a:spcPct val="150000"/>
              </a:lnSpc>
              <a:spcBef>
                <a:spcPts val="0"/>
              </a:spcBef>
              <a:spcAft>
                <a:spcPts val="0"/>
              </a:spcAft>
              <a:buClr>
                <a:schemeClr val="dk1"/>
              </a:buClr>
              <a:buSzPts val="1200"/>
              <a:buChar char="-"/>
            </a:pPr>
            <a:r>
              <a:rPr lang="sv-SE" sz="1200">
                <a:solidFill>
                  <a:schemeClr val="dk1"/>
                </a:solidFill>
                <a:highlight>
                  <a:srgbClr val="FFF2CC"/>
                </a:highlight>
                <a:latin typeface="Arial"/>
                <a:ea typeface="Arial"/>
                <a:cs typeface="Arial"/>
                <a:sym typeface="Arial"/>
              </a:rPr>
              <a:t>Frontiers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fae802039_0_110:notes"/>
          <p:cNvSpPr>
            <a:spLocks noGrp="1" noRot="1" noChangeAspect="1"/>
          </p:cNvSpPr>
          <p:nvPr>
            <p:ph type="sldImg" idx="2"/>
          </p:nvPr>
        </p:nvSpPr>
        <p:spPr>
          <a:xfrm>
            <a:off x="948070" y="744048"/>
            <a:ext cx="4898400" cy="3724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g3fae802039_0_110:notes"/>
          <p:cNvSpPr txBox="1">
            <a:spLocks noGrp="1"/>
          </p:cNvSpPr>
          <p:nvPr>
            <p:ph type="body" idx="1"/>
          </p:nvPr>
        </p:nvSpPr>
        <p:spPr>
          <a:xfrm>
            <a:off x="905935" y="4717421"/>
            <a:ext cx="4982700" cy="4469100"/>
          </a:xfrm>
          <a:prstGeom prst="rect">
            <a:avLst/>
          </a:prstGeom>
          <a:noFill/>
          <a:ln>
            <a:noFill/>
          </a:ln>
        </p:spPr>
        <p:txBody>
          <a:bodyPr spcFirstLastPara="1" wrap="square" lIns="91100" tIns="45550" rIns="91100" bIns="45550" anchor="t" anchorCtr="0">
            <a:noAutofit/>
          </a:bodyPr>
          <a:lstStyle/>
          <a:p>
            <a:pPr marL="0" marR="0" lvl="0" indent="0" algn="l" rtl="0">
              <a:lnSpc>
                <a:spcPct val="117999"/>
              </a:lnSpc>
              <a:spcBef>
                <a:spcPts val="0"/>
              </a:spcBef>
              <a:spcAft>
                <a:spcPts val="0"/>
              </a:spcAft>
              <a:buClr>
                <a:srgbClr val="000000"/>
              </a:buClr>
              <a:buSzPts val="1300"/>
              <a:buFont typeface="Arial"/>
              <a:buNone/>
            </a:pPr>
            <a:r>
              <a:rPr lang="sv-SE" sz="2000"/>
              <a:t>John Womersley - Why we are here today?</a:t>
            </a:r>
            <a:endParaRPr sz="2000"/>
          </a:p>
          <a:p>
            <a:pPr marL="0" marR="0" lvl="0" indent="0" algn="l" rtl="0">
              <a:lnSpc>
                <a:spcPct val="117999"/>
              </a:lnSpc>
              <a:spcBef>
                <a:spcPts val="0"/>
              </a:spcBef>
              <a:spcAft>
                <a:spcPts val="0"/>
              </a:spcAft>
              <a:buClr>
                <a:srgbClr val="000000"/>
              </a:buClr>
              <a:buSzPts val="1300"/>
              <a:buFont typeface="Arial"/>
              <a:buNone/>
            </a:pPr>
            <a:endParaRPr sz="2000"/>
          </a:p>
          <a:p>
            <a:pPr marL="0" marR="0" lvl="0" indent="0" algn="l" rtl="0">
              <a:lnSpc>
                <a:spcPct val="117999"/>
              </a:lnSpc>
              <a:spcBef>
                <a:spcPts val="0"/>
              </a:spcBef>
              <a:spcAft>
                <a:spcPts val="0"/>
              </a:spcAft>
              <a:buClr>
                <a:srgbClr val="000000"/>
              </a:buClr>
              <a:buSzPts val="1300"/>
              <a:buFont typeface="Arial"/>
              <a:buNone/>
            </a:pPr>
            <a:r>
              <a:rPr lang="sv-SE" sz="2000"/>
              <a:t>Text: </a:t>
            </a:r>
            <a:endParaRPr sz="2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fae802039_2_93: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3fae802039_2_93: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lnSpc>
                <a:spcPct val="150000"/>
              </a:lnSpc>
              <a:spcBef>
                <a:spcPts val="0"/>
              </a:spcBef>
              <a:spcAft>
                <a:spcPts val="0"/>
              </a:spcAft>
              <a:buClr>
                <a:schemeClr val="dk1"/>
              </a:buClr>
              <a:buSzPts val="1100"/>
              <a:buFont typeface="Arial"/>
              <a:buNone/>
            </a:pPr>
            <a:endParaRPr sz="1200">
              <a:solidFill>
                <a:schemeClr val="dk1"/>
              </a:solidFill>
              <a:highlight>
                <a:srgbClr val="FFF2CC"/>
              </a:highlight>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r>
              <a:rPr lang="sv-SE" sz="1200">
                <a:solidFill>
                  <a:schemeClr val="dk1"/>
                </a:solidFill>
                <a:highlight>
                  <a:srgbClr val="FFF2CC"/>
                </a:highlight>
                <a:latin typeface="Arial"/>
                <a:ea typeface="Arial"/>
                <a:cs typeface="Arial"/>
                <a:sym typeface="Arial"/>
              </a:rPr>
              <a:t>The content of the Fundamentals of accelerator technology MOOC is</a:t>
            </a:r>
            <a:endParaRPr sz="1200">
              <a:solidFill>
                <a:schemeClr val="dk1"/>
              </a:solidFill>
              <a:highlight>
                <a:srgbClr val="FFF2CC"/>
              </a:highlight>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endParaRPr sz="1200">
              <a:solidFill>
                <a:schemeClr val="dk1"/>
              </a:solidFill>
              <a:highlight>
                <a:srgbClr val="FFF2CC"/>
              </a:highlight>
              <a:latin typeface="Arial"/>
              <a:ea typeface="Arial"/>
              <a:cs typeface="Arial"/>
              <a:sym typeface="Arial"/>
            </a:endParaRPr>
          </a:p>
          <a:p>
            <a:pPr marL="457200" lvl="0" indent="-304800" rtl="0">
              <a:lnSpc>
                <a:spcPct val="150000"/>
              </a:lnSpc>
              <a:spcBef>
                <a:spcPts val="0"/>
              </a:spcBef>
              <a:spcAft>
                <a:spcPts val="0"/>
              </a:spcAft>
              <a:buClr>
                <a:schemeClr val="dk1"/>
              </a:buClr>
              <a:buSzPts val="1200"/>
              <a:buChar char="-"/>
            </a:pPr>
            <a:r>
              <a:rPr lang="sv-SE" sz="1200">
                <a:solidFill>
                  <a:schemeClr val="dk1"/>
                </a:solidFill>
                <a:highlight>
                  <a:srgbClr val="FFF2CC"/>
                </a:highlight>
                <a:latin typeface="Arial"/>
                <a:ea typeface="Arial"/>
                <a:cs typeface="Arial"/>
                <a:sym typeface="Arial"/>
              </a:rPr>
              <a:t>RF-system</a:t>
            </a:r>
            <a:endParaRPr sz="1200">
              <a:solidFill>
                <a:schemeClr val="dk1"/>
              </a:solidFill>
              <a:highlight>
                <a:srgbClr val="FFF2CC"/>
              </a:highlight>
              <a:latin typeface="Arial"/>
              <a:ea typeface="Arial"/>
              <a:cs typeface="Arial"/>
              <a:sym typeface="Arial"/>
            </a:endParaRPr>
          </a:p>
          <a:p>
            <a:pPr marL="457200" lvl="0" indent="-304800" rtl="0">
              <a:lnSpc>
                <a:spcPct val="150000"/>
              </a:lnSpc>
              <a:spcBef>
                <a:spcPts val="0"/>
              </a:spcBef>
              <a:spcAft>
                <a:spcPts val="0"/>
              </a:spcAft>
              <a:buClr>
                <a:schemeClr val="dk1"/>
              </a:buClr>
              <a:buSzPts val="1200"/>
              <a:buChar char="-"/>
            </a:pPr>
            <a:r>
              <a:rPr lang="sv-SE" sz="1200">
                <a:solidFill>
                  <a:schemeClr val="dk1"/>
                </a:solidFill>
                <a:highlight>
                  <a:srgbClr val="FFF2CC"/>
                </a:highlight>
                <a:latin typeface="Arial"/>
                <a:ea typeface="Arial"/>
                <a:cs typeface="Arial"/>
                <a:sym typeface="Arial"/>
              </a:rPr>
              <a:t>Beam diagnostics</a:t>
            </a:r>
            <a:endParaRPr sz="1200">
              <a:solidFill>
                <a:schemeClr val="dk1"/>
              </a:solidFill>
              <a:highlight>
                <a:srgbClr val="FFF2CC"/>
              </a:highlight>
              <a:latin typeface="Arial"/>
              <a:ea typeface="Arial"/>
              <a:cs typeface="Arial"/>
              <a:sym typeface="Arial"/>
            </a:endParaRPr>
          </a:p>
          <a:p>
            <a:pPr marL="457200" lvl="0" indent="-304800" rtl="0">
              <a:lnSpc>
                <a:spcPct val="150000"/>
              </a:lnSpc>
              <a:spcBef>
                <a:spcPts val="0"/>
              </a:spcBef>
              <a:spcAft>
                <a:spcPts val="0"/>
              </a:spcAft>
              <a:buClr>
                <a:schemeClr val="dk1"/>
              </a:buClr>
              <a:buSzPts val="1200"/>
              <a:buChar char="-"/>
            </a:pPr>
            <a:r>
              <a:rPr lang="sv-SE" sz="1200">
                <a:solidFill>
                  <a:schemeClr val="dk1"/>
                </a:solidFill>
                <a:highlight>
                  <a:srgbClr val="FFF2CC"/>
                </a:highlight>
                <a:latin typeface="Arial"/>
                <a:ea typeface="Arial"/>
                <a:cs typeface="Arial"/>
                <a:sym typeface="Arial"/>
              </a:rPr>
              <a:t>Vacuum technique</a:t>
            </a:r>
            <a:endParaRPr sz="1200">
              <a:solidFill>
                <a:schemeClr val="dk1"/>
              </a:solidFill>
              <a:highlight>
                <a:srgbClr val="FFF2CC"/>
              </a:highlight>
              <a:latin typeface="Arial"/>
              <a:ea typeface="Arial"/>
              <a:cs typeface="Arial"/>
              <a:sym typeface="Arial"/>
            </a:endParaRPr>
          </a:p>
          <a:p>
            <a:pPr marL="457200" lvl="0" indent="-304800" rtl="0">
              <a:lnSpc>
                <a:spcPct val="150000"/>
              </a:lnSpc>
              <a:spcBef>
                <a:spcPts val="0"/>
              </a:spcBef>
              <a:spcAft>
                <a:spcPts val="0"/>
              </a:spcAft>
              <a:buClr>
                <a:schemeClr val="dk1"/>
              </a:buClr>
              <a:buSzPts val="1200"/>
              <a:buChar char="-"/>
            </a:pPr>
            <a:r>
              <a:rPr lang="sv-SE" sz="1200">
                <a:solidFill>
                  <a:schemeClr val="dk1"/>
                </a:solidFill>
                <a:highlight>
                  <a:srgbClr val="FFF2CC"/>
                </a:highlight>
                <a:latin typeface="Arial"/>
                <a:ea typeface="Arial"/>
                <a:cs typeface="Arial"/>
                <a:sym typeface="Arial"/>
              </a:rPr>
              <a:t>Magnets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fae802039_2_99: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3fae802039_2_99: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lnSpc>
                <a:spcPct val="150000"/>
              </a:lnSpc>
              <a:spcBef>
                <a:spcPts val="0"/>
              </a:spcBef>
              <a:spcAft>
                <a:spcPts val="0"/>
              </a:spcAft>
              <a:buClr>
                <a:schemeClr val="dk1"/>
              </a:buClr>
              <a:buSzPts val="1100"/>
              <a:buFont typeface="Arial"/>
              <a:buNone/>
            </a:pPr>
            <a:r>
              <a:rPr lang="sv-SE" sz="1200">
                <a:solidFill>
                  <a:schemeClr val="dk1"/>
                </a:solidFill>
                <a:highlight>
                  <a:srgbClr val="FFF2CC"/>
                </a:highlight>
                <a:latin typeface="Arial"/>
                <a:ea typeface="Arial"/>
                <a:cs typeface="Arial"/>
                <a:sym typeface="Arial"/>
              </a:rPr>
              <a:t>Finally, the content of the Medical application MOOC is</a:t>
            </a:r>
            <a:endParaRPr sz="1200">
              <a:solidFill>
                <a:schemeClr val="dk1"/>
              </a:solidFill>
              <a:highlight>
                <a:srgbClr val="FFF2CC"/>
              </a:highlight>
              <a:latin typeface="Arial"/>
              <a:ea typeface="Arial"/>
              <a:cs typeface="Arial"/>
              <a:sym typeface="Arial"/>
            </a:endParaRPr>
          </a:p>
          <a:p>
            <a:pPr marL="457200" lvl="0" indent="-304800" rtl="0">
              <a:lnSpc>
                <a:spcPct val="150000"/>
              </a:lnSpc>
              <a:spcBef>
                <a:spcPts val="0"/>
              </a:spcBef>
              <a:spcAft>
                <a:spcPts val="0"/>
              </a:spcAft>
              <a:buClr>
                <a:schemeClr val="dk1"/>
              </a:buClr>
              <a:buSzPts val="1200"/>
              <a:buChar char="-"/>
            </a:pPr>
            <a:r>
              <a:rPr lang="sv-SE" sz="1200">
                <a:solidFill>
                  <a:schemeClr val="dk1"/>
                </a:solidFill>
                <a:highlight>
                  <a:srgbClr val="FFF2CC"/>
                </a:highlight>
                <a:latin typeface="Arial"/>
                <a:ea typeface="Arial"/>
                <a:cs typeface="Arial"/>
                <a:sym typeface="Arial"/>
              </a:rPr>
              <a:t>Electron linacs for radiotherapy</a:t>
            </a:r>
            <a:endParaRPr sz="1200">
              <a:solidFill>
                <a:schemeClr val="dk1"/>
              </a:solidFill>
              <a:highlight>
                <a:srgbClr val="FFF2CC"/>
              </a:highlight>
              <a:latin typeface="Arial"/>
              <a:ea typeface="Arial"/>
              <a:cs typeface="Arial"/>
              <a:sym typeface="Arial"/>
            </a:endParaRPr>
          </a:p>
          <a:p>
            <a:pPr marL="457200" lvl="0" indent="-304800" rtl="0">
              <a:lnSpc>
                <a:spcPct val="150000"/>
              </a:lnSpc>
              <a:spcBef>
                <a:spcPts val="0"/>
              </a:spcBef>
              <a:spcAft>
                <a:spcPts val="0"/>
              </a:spcAft>
              <a:buClr>
                <a:schemeClr val="dk1"/>
              </a:buClr>
              <a:buSzPts val="1200"/>
              <a:buChar char="-"/>
            </a:pPr>
            <a:r>
              <a:rPr lang="sv-SE" sz="1200">
                <a:solidFill>
                  <a:schemeClr val="dk1"/>
                </a:solidFill>
                <a:highlight>
                  <a:srgbClr val="FFF2CC"/>
                </a:highlight>
                <a:latin typeface="Arial"/>
                <a:ea typeface="Arial"/>
                <a:cs typeface="Arial"/>
                <a:sym typeface="Arial"/>
              </a:rPr>
              <a:t>Proton and ion therapy</a:t>
            </a:r>
            <a:endParaRPr sz="1200">
              <a:solidFill>
                <a:schemeClr val="dk1"/>
              </a:solidFill>
              <a:highlight>
                <a:srgbClr val="FFF2CC"/>
              </a:highlight>
              <a:latin typeface="Arial"/>
              <a:ea typeface="Arial"/>
              <a:cs typeface="Arial"/>
              <a:sym typeface="Arial"/>
            </a:endParaRPr>
          </a:p>
          <a:p>
            <a:pPr marL="457200" lvl="0" indent="-304800" rtl="0">
              <a:lnSpc>
                <a:spcPct val="150000"/>
              </a:lnSpc>
              <a:spcBef>
                <a:spcPts val="0"/>
              </a:spcBef>
              <a:spcAft>
                <a:spcPts val="0"/>
              </a:spcAft>
              <a:buClr>
                <a:schemeClr val="dk1"/>
              </a:buClr>
              <a:buSzPts val="1200"/>
              <a:buChar char="-"/>
            </a:pPr>
            <a:r>
              <a:rPr lang="sv-SE" sz="1200">
                <a:solidFill>
                  <a:schemeClr val="dk1"/>
                </a:solidFill>
                <a:highlight>
                  <a:srgbClr val="FFF2CC"/>
                </a:highlight>
                <a:latin typeface="Arial"/>
                <a:ea typeface="Arial"/>
                <a:cs typeface="Arial"/>
                <a:sym typeface="Arial"/>
              </a:rPr>
              <a:t>Production of radionuclides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fae802039_2_32: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3fae802039_2_32: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lnSpc>
                <a:spcPct val="150000"/>
              </a:lnSpc>
              <a:spcBef>
                <a:spcPts val="0"/>
              </a:spcBef>
              <a:spcAft>
                <a:spcPts val="0"/>
              </a:spcAft>
              <a:buClr>
                <a:schemeClr val="dk1"/>
              </a:buClr>
              <a:buSzPts val="1100"/>
              <a:buFont typeface="Arial"/>
              <a:buNone/>
            </a:pPr>
            <a:r>
              <a:rPr lang="sv-SE" sz="1100">
                <a:solidFill>
                  <a:schemeClr val="dk1"/>
                </a:solidFill>
                <a:latin typeface="Arial"/>
                <a:ea typeface="Arial"/>
                <a:cs typeface="Arial"/>
                <a:sym typeface="Arial"/>
              </a:rPr>
              <a:t>In the spring of 2015 we submitted an application for the NPAP to Erasmus+ strategic partnership for higher education and half a year later the application was approved. Before submission we scanned the Nordic countries to find partners. </a:t>
            </a:r>
            <a:endParaRPr sz="1100">
              <a:solidFill>
                <a:schemeClr val="dk1"/>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endParaRPr sz="1100">
              <a:solidFill>
                <a:schemeClr val="dk1"/>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r>
              <a:rPr lang="sv-SE" sz="1100">
                <a:solidFill>
                  <a:schemeClr val="dk1"/>
                </a:solidFill>
                <a:latin typeface="Arial"/>
                <a:ea typeface="Arial"/>
                <a:cs typeface="Arial"/>
                <a:sym typeface="Arial"/>
              </a:rPr>
              <a:t>Aarhus was a given, from Denmark. They have two synchrotron light sources, experience regarding medical applications and a collaboration with ESS. </a:t>
            </a:r>
            <a:endParaRPr sz="1100">
              <a:solidFill>
                <a:schemeClr val="dk1"/>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endParaRPr sz="1100">
              <a:solidFill>
                <a:schemeClr val="dk1"/>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r>
              <a:rPr lang="sv-SE" sz="1100">
                <a:solidFill>
                  <a:schemeClr val="dk1"/>
                </a:solidFill>
                <a:latin typeface="Arial"/>
                <a:ea typeface="Arial"/>
                <a:cs typeface="Arial"/>
                <a:sym typeface="Arial"/>
              </a:rPr>
              <a:t>Then we found Oslo University who are involved in projects at CERN and ESS, so that was our natural choice in Norway. At Jyväskylää in Finland a cyclotron for heavy ions is being run and that competence was crucial for us as well, making Jyväskylää a partner. </a:t>
            </a:r>
            <a:endParaRPr sz="1100">
              <a:solidFill>
                <a:schemeClr val="dk1"/>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endParaRPr sz="1100">
              <a:solidFill>
                <a:schemeClr val="dk1"/>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r>
              <a:rPr lang="sv-SE" sz="1100">
                <a:solidFill>
                  <a:schemeClr val="dk1"/>
                </a:solidFill>
                <a:latin typeface="Arial"/>
                <a:ea typeface="Arial"/>
                <a:cs typeface="Arial"/>
                <a:sym typeface="Arial"/>
              </a:rPr>
              <a:t>Then Uppsala became a partner since they are involved in many projects at CERN and also at ESS (EU-TIARA). Here in Lund MAX IV and ESS were the natural partners, but also Lund University, through my own department. In total seven partners came together for this project and it turned out to be a very good team! </a:t>
            </a:r>
            <a:endParaRPr sz="1100">
              <a:solidFill>
                <a:schemeClr val="dk1"/>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endParaRPr sz="1100">
              <a:solidFill>
                <a:schemeClr val="dk1"/>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r>
              <a:rPr lang="sv-SE" sz="1100">
                <a:solidFill>
                  <a:schemeClr val="dk1"/>
                </a:solidFill>
                <a:latin typeface="Arial"/>
                <a:ea typeface="Arial"/>
                <a:cs typeface="Arial"/>
                <a:sym typeface="Arial"/>
              </a:rPr>
              <a:t>Together expertise in all areas of accelerator technology was represented in the work of delivering three Summer Schools and three Massive Open Online Courses (MOOCs). All partners worked hard top achieve this.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fb2c2ac6a_0_25: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3fb2c2ac6a_0_25: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lnSpc>
                <a:spcPct val="115000"/>
              </a:lnSpc>
              <a:spcBef>
                <a:spcPts val="0"/>
              </a:spcBef>
              <a:spcAft>
                <a:spcPts val="0"/>
              </a:spcAft>
              <a:buClr>
                <a:schemeClr val="dk1"/>
              </a:buClr>
              <a:buSzPts val="1100"/>
              <a:buFont typeface="Arial"/>
              <a:buNone/>
            </a:pPr>
            <a:r>
              <a:rPr lang="sv-SE" sz="1200">
                <a:solidFill>
                  <a:schemeClr val="dk1"/>
                </a:solidFill>
                <a:latin typeface="Calibri"/>
                <a:ea typeface="Calibri"/>
                <a:cs typeface="Calibri"/>
                <a:sym typeface="Calibri"/>
              </a:rPr>
              <a:t>AK: NPAP Coordinator Prof. at the Dep. of Electromagnetic Theory at Lund University</a:t>
            </a:r>
            <a:endParaRPr sz="120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400" b="1">
                <a:solidFill>
                  <a:schemeClr val="dk1"/>
                </a:solidFill>
                <a:latin typeface="Calibri"/>
                <a:ea typeface="Calibri"/>
                <a:cs typeface="Calibri"/>
                <a:sym typeface="Calibri"/>
              </a:rPr>
              <a:t>Deana Ekberg Nannskog</a:t>
            </a:r>
            <a:r>
              <a:rPr lang="sv-SE" sz="1200">
                <a:solidFill>
                  <a:schemeClr val="dk1"/>
                </a:solidFill>
                <a:latin typeface="Calibri"/>
                <a:ea typeface="Calibri"/>
                <a:cs typeface="Calibri"/>
                <a:sym typeface="Calibri"/>
              </a:rPr>
              <a:t>: Project Manager &amp; Educational Concept Designer at the Department of Commissioned Education at Lund University</a:t>
            </a:r>
            <a:endParaRPr sz="120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a:solidFill>
                  <a:schemeClr val="dk1"/>
                </a:solidFill>
                <a:latin typeface="Calibri"/>
                <a:ea typeface="Calibri"/>
                <a:cs typeface="Calibri"/>
                <a:sym typeface="Calibri"/>
              </a:rPr>
              <a:t>CD Engineering Scientist at ESS</a:t>
            </a:r>
            <a:endParaRPr sz="120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a:solidFill>
                  <a:schemeClr val="dk1"/>
                </a:solidFill>
                <a:latin typeface="Calibri"/>
                <a:ea typeface="Calibri"/>
                <a:cs typeface="Calibri"/>
                <a:sym typeface="Calibri"/>
              </a:rPr>
              <a:t>SV: Prof. at the Dep. of Accelerator Physics at MAX IV Laboratory</a:t>
            </a:r>
            <a:endParaRPr sz="120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400" b="1">
                <a:solidFill>
                  <a:schemeClr val="dk1"/>
                </a:solidFill>
                <a:latin typeface="Calibri"/>
                <a:ea typeface="Calibri"/>
                <a:cs typeface="Calibri"/>
                <a:sym typeface="Calibri"/>
              </a:rPr>
              <a:t>Søren Pape Møller (AU)</a:t>
            </a:r>
            <a:r>
              <a:rPr lang="sv-SE" sz="1200">
                <a:solidFill>
                  <a:schemeClr val="dk1"/>
                </a:solidFill>
                <a:latin typeface="Calibri"/>
                <a:ea typeface="Calibri"/>
                <a:cs typeface="Calibri"/>
                <a:sym typeface="Calibri"/>
              </a:rPr>
              <a:t>: Centre Director at the Dep. of Physics and Astronomy – Institute for Storage Ring Facilities at Aarhus University</a:t>
            </a:r>
            <a:endParaRPr sz="120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a:solidFill>
                  <a:schemeClr val="dk1"/>
                </a:solidFill>
                <a:latin typeface="Calibri"/>
                <a:ea typeface="Calibri"/>
                <a:cs typeface="Calibri"/>
                <a:sym typeface="Calibri"/>
              </a:rPr>
              <a:t>EA: Associate Professor at the The Department of Physics at University of Oslo</a:t>
            </a:r>
            <a:endParaRPr sz="120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b="1">
                <a:solidFill>
                  <a:schemeClr val="dk1"/>
                </a:solidFill>
                <a:latin typeface="Calibri"/>
                <a:ea typeface="Calibri"/>
                <a:cs typeface="Calibri"/>
                <a:sym typeface="Calibri"/>
              </a:rPr>
              <a:t>Pauli Heikkinen</a:t>
            </a:r>
            <a:endParaRPr sz="1200" b="1">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a:solidFill>
                  <a:schemeClr val="dk1"/>
                </a:solidFill>
                <a:latin typeface="Calibri"/>
                <a:ea typeface="Calibri"/>
                <a:cs typeface="Calibri"/>
                <a:sym typeface="Calibri"/>
              </a:rPr>
              <a:t>Chief Engineer at the Department of Physics at University of Jyväskyläpauli.heikkinen@jyu.fi</a:t>
            </a:r>
            <a:endParaRPr sz="120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b="1">
                <a:solidFill>
                  <a:schemeClr val="dk1"/>
                </a:solidFill>
                <a:latin typeface="Calibri"/>
                <a:ea typeface="Calibri"/>
                <a:cs typeface="Calibri"/>
                <a:sym typeface="Calibri"/>
              </a:rPr>
              <a:t>Francesca Curbis</a:t>
            </a:r>
            <a:endParaRPr sz="1200" b="1">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a:solidFill>
                  <a:schemeClr val="dk1"/>
                </a:solidFill>
                <a:latin typeface="Calibri"/>
                <a:ea typeface="Calibri"/>
                <a:cs typeface="Calibri"/>
                <a:sym typeface="Calibri"/>
              </a:rPr>
              <a:t>Associate Professor at Department of Accelerator Physics at  MAX IV Laboratory, Lund University</a:t>
            </a:r>
            <a:endParaRPr sz="120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b="1">
                <a:solidFill>
                  <a:schemeClr val="dk1"/>
                </a:solidFill>
                <a:latin typeface="Calibri"/>
                <a:ea typeface="Calibri"/>
                <a:cs typeface="Calibri"/>
                <a:sym typeface="Calibri"/>
              </a:rPr>
              <a:t>Maja Olvegård</a:t>
            </a:r>
            <a:endParaRPr sz="1200" b="1">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a:solidFill>
                  <a:schemeClr val="dk1"/>
                </a:solidFill>
                <a:latin typeface="Calibri"/>
                <a:ea typeface="Calibri"/>
                <a:cs typeface="Calibri"/>
                <a:sym typeface="Calibri"/>
              </a:rPr>
              <a:t>Researcher at Department of Physics and Astronomy, FREIA at Uppsala University</a:t>
            </a:r>
            <a:endParaRPr sz="120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b="1">
                <a:solidFill>
                  <a:schemeClr val="dk1"/>
                </a:solidFill>
                <a:latin typeface="Calibri"/>
                <a:ea typeface="Calibri"/>
                <a:cs typeface="Calibri"/>
                <a:sym typeface="Calibri"/>
              </a:rPr>
              <a:t>Pedro Fernandes Tavares</a:t>
            </a:r>
            <a:endParaRPr sz="1200" b="1">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a:solidFill>
                  <a:schemeClr val="dk1"/>
                </a:solidFill>
                <a:latin typeface="Calibri"/>
                <a:ea typeface="Calibri"/>
                <a:cs typeface="Calibri"/>
                <a:sym typeface="Calibri"/>
              </a:rPr>
              <a:t>Accelerator physicist at Department of Accelerator Physics at the The MAX IV Laboratory, Lund University</a:t>
            </a:r>
            <a:endParaRPr sz="120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a:solidFill>
                  <a:schemeClr val="dk1"/>
                </a:solidFill>
                <a:latin typeface="Calibri"/>
                <a:ea typeface="Calibri"/>
                <a:cs typeface="Calibri"/>
                <a:sym typeface="Calibri"/>
              </a:rPr>
              <a:t>JK: </a:t>
            </a:r>
            <a:r>
              <a:rPr lang="sv-SE" sz="1200" b="1">
                <a:solidFill>
                  <a:schemeClr val="dk1"/>
                </a:solidFill>
                <a:latin typeface="Calibri"/>
                <a:ea typeface="Calibri"/>
                <a:cs typeface="Calibri"/>
                <a:sym typeface="Calibri"/>
              </a:rPr>
              <a:t>Julius Kvissberg</a:t>
            </a:r>
            <a:endParaRPr sz="1200" b="1">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a:solidFill>
                  <a:schemeClr val="dk1"/>
                </a:solidFill>
                <a:latin typeface="Calibri"/>
                <a:ea typeface="Calibri"/>
                <a:cs typeface="Calibri"/>
                <a:sym typeface="Calibri"/>
              </a:rPr>
              <a:t>Producer of Digital Resources at the Department of Commissioned Education at Lund University</a:t>
            </a:r>
            <a:endParaRPr sz="120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b="1">
                <a:solidFill>
                  <a:schemeClr val="dk1"/>
                </a:solidFill>
                <a:latin typeface="Calibri"/>
                <a:ea typeface="Calibri"/>
                <a:cs typeface="Calibri"/>
                <a:sym typeface="Calibri"/>
              </a:rPr>
              <a:t>Karima Kandi</a:t>
            </a:r>
            <a:endParaRPr sz="1200" b="1">
              <a:solidFill>
                <a:schemeClr val="dk1"/>
              </a:solidFill>
              <a:latin typeface="Calibri"/>
              <a:ea typeface="Calibri"/>
              <a:cs typeface="Calibri"/>
              <a:sym typeface="Calibri"/>
            </a:endParaRPr>
          </a:p>
          <a:p>
            <a:pPr marL="0" lvl="0" indent="0">
              <a:spcBef>
                <a:spcPts val="0"/>
              </a:spcBef>
              <a:spcAft>
                <a:spcPts val="0"/>
              </a:spcAft>
              <a:buNone/>
            </a:pPr>
            <a:r>
              <a:rPr lang="sv-SE" sz="1200">
                <a:solidFill>
                  <a:schemeClr val="dk1"/>
                </a:solidFill>
                <a:latin typeface="Calibri"/>
                <a:ea typeface="Calibri"/>
                <a:cs typeface="Calibri"/>
                <a:sym typeface="Calibri"/>
              </a:rPr>
              <a:t>Project administrator at the Department of Commissioned Education at Lund U</a:t>
            </a:r>
            <a:r>
              <a:rPr lang="sv-SE" sz="1100">
                <a:solidFill>
                  <a:schemeClr val="dk1"/>
                </a:solidFill>
                <a:latin typeface="Arial"/>
                <a:ea typeface="Arial"/>
                <a:cs typeface="Arial"/>
                <a:sym typeface="Arial"/>
              </a:rPr>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fae802039_2_43: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3fae802039_2_43: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914400" lvl="0" indent="0" rtl="0">
              <a:lnSpc>
                <a:spcPct val="150000"/>
              </a:lnSpc>
              <a:spcBef>
                <a:spcPts val="0"/>
              </a:spcBef>
              <a:spcAft>
                <a:spcPts val="0"/>
              </a:spcAft>
              <a:buClr>
                <a:schemeClr val="dk1"/>
              </a:buClr>
              <a:buSzPts val="1100"/>
              <a:buFont typeface="Arial"/>
              <a:buNone/>
            </a:pPr>
            <a:r>
              <a:rPr lang="sv-SE" sz="1100">
                <a:solidFill>
                  <a:schemeClr val="dk1"/>
                </a:solidFill>
                <a:latin typeface="Arial"/>
                <a:ea typeface="Arial"/>
                <a:cs typeface="Arial"/>
                <a:sym typeface="Arial"/>
              </a:rPr>
              <a:t>The first part of  NPAP was to create a Summer School. </a:t>
            </a:r>
            <a:endParaRPr sz="1100">
              <a:solidFill>
                <a:schemeClr val="dk1"/>
              </a:solidFill>
              <a:latin typeface="Arial"/>
              <a:ea typeface="Arial"/>
              <a:cs typeface="Arial"/>
              <a:sym typeface="Arial"/>
            </a:endParaRPr>
          </a:p>
          <a:p>
            <a:pPr marL="914400" lvl="0" indent="0" rtl="0">
              <a:lnSpc>
                <a:spcPct val="150000"/>
              </a:lnSpc>
              <a:spcBef>
                <a:spcPts val="0"/>
              </a:spcBef>
              <a:spcAft>
                <a:spcPts val="0"/>
              </a:spcAft>
              <a:buClr>
                <a:schemeClr val="dk1"/>
              </a:buClr>
              <a:buSzPts val="1100"/>
              <a:buFont typeface="Arial"/>
              <a:buNone/>
            </a:pPr>
            <a:endParaRPr sz="1100">
              <a:solidFill>
                <a:schemeClr val="dk1"/>
              </a:solidFill>
              <a:latin typeface="Arial"/>
              <a:ea typeface="Arial"/>
              <a:cs typeface="Arial"/>
              <a:sym typeface="Arial"/>
            </a:endParaRPr>
          </a:p>
          <a:p>
            <a:pPr marL="914400" lvl="0" indent="0" rtl="0">
              <a:lnSpc>
                <a:spcPct val="150000"/>
              </a:lnSpc>
              <a:spcBef>
                <a:spcPts val="0"/>
              </a:spcBef>
              <a:spcAft>
                <a:spcPts val="0"/>
              </a:spcAft>
              <a:buClr>
                <a:schemeClr val="dk1"/>
              </a:buClr>
              <a:buSzPts val="1100"/>
              <a:buFont typeface="Arial"/>
              <a:buNone/>
            </a:pPr>
            <a:r>
              <a:rPr lang="sv-SE" sz="1100">
                <a:solidFill>
                  <a:schemeClr val="dk1"/>
                </a:solidFill>
                <a:latin typeface="Arial"/>
                <a:ea typeface="Arial"/>
                <a:cs typeface="Arial"/>
                <a:sym typeface="Arial"/>
              </a:rPr>
              <a:t>In three Summer Schools we have given 90 students an education in accelerator technology. The first Summer School was held in 2015. This was before the Program had started, but all partners were involved already then. The Summer Schools were held during two weeks in August.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fae802039_2_54: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3fae802039_2_54: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914400" lvl="0" indent="0" rtl="0">
              <a:lnSpc>
                <a:spcPct val="150000"/>
              </a:lnSpc>
              <a:spcBef>
                <a:spcPts val="0"/>
              </a:spcBef>
              <a:spcAft>
                <a:spcPts val="0"/>
              </a:spcAft>
              <a:buClr>
                <a:schemeClr val="dk1"/>
              </a:buClr>
              <a:buSzPts val="1100"/>
              <a:buFont typeface="Arial"/>
              <a:buNone/>
            </a:pPr>
            <a:r>
              <a:rPr lang="sv-SE" sz="1100">
                <a:solidFill>
                  <a:schemeClr val="dk1"/>
                </a:solidFill>
                <a:latin typeface="Arial"/>
                <a:ea typeface="Arial"/>
                <a:cs typeface="Arial"/>
                <a:sym typeface="Arial"/>
              </a:rPr>
              <a:t>We had lectures in the morning from 8.30 to 12.</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fae802039_2_61: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3fae802039_2_61: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914400" lvl="0" indent="0" rtl="0">
              <a:lnSpc>
                <a:spcPct val="150000"/>
              </a:lnSpc>
              <a:spcBef>
                <a:spcPts val="0"/>
              </a:spcBef>
              <a:spcAft>
                <a:spcPts val="0"/>
              </a:spcAft>
              <a:buClr>
                <a:schemeClr val="dk1"/>
              </a:buClr>
              <a:buSzPts val="1100"/>
              <a:buFont typeface="Arial"/>
              <a:buNone/>
            </a:pPr>
            <a:r>
              <a:rPr lang="sv-SE" sz="1100">
                <a:solidFill>
                  <a:schemeClr val="dk1"/>
                </a:solidFill>
                <a:latin typeface="Arial"/>
                <a:ea typeface="Arial"/>
                <a:cs typeface="Arial"/>
                <a:sym typeface="Arial"/>
              </a:rPr>
              <a:t> In the afternoons we had exercises, or visits to MAXIV and ESS, or project assignments. The examination was a written and oral presentation of the project. The students  got 3 ECTS for the course. We were 13 teachers that gave lectures in the summer school. Every part of the course was covered by an expert.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fc3c64e74_0_13: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3fc3c64e74_0_13: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sv-SE"/>
              <a:t>Visit to MAXIV</a:t>
            </a:r>
            <a:endParaRPr/>
          </a:p>
          <a:p>
            <a:pPr marL="0" lvl="0" indent="0" rtl="0">
              <a:spcBef>
                <a:spcPts val="0"/>
              </a:spcBef>
              <a:spcAft>
                <a:spcPts val="0"/>
              </a:spcAft>
              <a:buNone/>
            </a:pPr>
            <a:endParaRPr/>
          </a:p>
          <a:p>
            <a:pPr marL="0" lvl="0" indent="0" rtl="0">
              <a:spcBef>
                <a:spcPts val="0"/>
              </a:spcBef>
              <a:spcAft>
                <a:spcPts val="0"/>
              </a:spcAft>
              <a:buNone/>
            </a:pPr>
            <a:r>
              <a:rPr lang="sv-SE"/>
              <a:t>Wer had social activities like a trip to Ven, berbeque in Stadsparken and guided tour in Lund.</a:t>
            </a:r>
            <a:endParaRPr/>
          </a:p>
          <a:p>
            <a:pPr marL="0" lvl="0" indent="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fae802039_2_67: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3fae802039_2_67: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lnSpc>
                <a:spcPct val="150000"/>
              </a:lnSpc>
              <a:spcBef>
                <a:spcPts val="0"/>
              </a:spcBef>
              <a:spcAft>
                <a:spcPts val="0"/>
              </a:spcAft>
              <a:buClr>
                <a:schemeClr val="dk1"/>
              </a:buClr>
              <a:buSzPts val="1100"/>
              <a:buFont typeface="Arial"/>
              <a:buNone/>
            </a:pPr>
            <a:r>
              <a:rPr lang="sv-SE" sz="1400">
                <a:solidFill>
                  <a:srgbClr val="454545"/>
                </a:solidFill>
                <a:latin typeface="Arial"/>
                <a:ea typeface="Arial"/>
                <a:cs typeface="Arial"/>
                <a:sym typeface="Arial"/>
              </a:rPr>
              <a:t>The Summer Schools were a great success and we gained a lot of experience. We could then go to the next level and that was to build  Massive Open Online Courses, or MOOC. I will describe the process of creating a MOOC and then Dena will discuss the concept of MOOC more in detail.</a:t>
            </a:r>
            <a:endParaRPr sz="1400">
              <a:solidFill>
                <a:schemeClr val="dk1"/>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endParaRPr sz="1400">
              <a:solidFill>
                <a:srgbClr val="454545"/>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r>
              <a:rPr lang="sv-SE" sz="1400">
                <a:solidFill>
                  <a:srgbClr val="454545"/>
                </a:solidFill>
                <a:latin typeface="Arial"/>
                <a:ea typeface="Arial"/>
                <a:cs typeface="Arial"/>
                <a:sym typeface="Arial"/>
              </a:rPr>
              <a:t>In short, a MOOC, is a framework that delivers learning content digitally and en mass. It  is adaptable to the needs of the  teacher and learners since it allows for various Our MOOCs are based on a combination of video and text content. But, there are many other ways to present the learning content, through everything from podcasts, videos to traditional text format.</a:t>
            </a:r>
            <a:endParaRPr sz="1400">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fae802039_2_49: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3fae802039_2_49: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lnSpc>
                <a:spcPct val="150000"/>
              </a:lnSpc>
              <a:spcBef>
                <a:spcPts val="0"/>
              </a:spcBef>
              <a:spcAft>
                <a:spcPts val="0"/>
              </a:spcAft>
              <a:buClr>
                <a:schemeClr val="dk1"/>
              </a:buClr>
              <a:buSzPts val="1100"/>
              <a:buFont typeface="Arial"/>
              <a:buNone/>
            </a:pPr>
            <a:endParaRPr sz="1400">
              <a:solidFill>
                <a:schemeClr val="dk1"/>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r>
              <a:rPr lang="sv-SE" sz="1400">
                <a:solidFill>
                  <a:schemeClr val="dk1"/>
                </a:solidFill>
                <a:latin typeface="Arial"/>
                <a:ea typeface="Arial"/>
                <a:cs typeface="Arial"/>
                <a:sym typeface="Arial"/>
              </a:rPr>
              <a:t>How do you create a MOOC of high quality? First of all you need a producer with experience from MOOC productions. We contacted Julius Kvissberg, who has been involved in all of the MOOCs developed so far at Lund University. Julius become the boss and he guided us through the process. </a:t>
            </a:r>
            <a:endParaRPr sz="1400">
              <a:solidFill>
                <a:schemeClr val="dk1"/>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endParaRPr sz="1400">
              <a:solidFill>
                <a:schemeClr val="dk1"/>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r>
              <a:rPr lang="sv-SE" sz="1400">
                <a:solidFill>
                  <a:schemeClr val="dk1"/>
                </a:solidFill>
                <a:latin typeface="Arial"/>
                <a:ea typeface="Arial"/>
                <a:cs typeface="Arial"/>
                <a:sym typeface="Arial"/>
              </a:rPr>
              <a:t>We started with long discussions on what are the needs of the learners and what are the learning objectives. Once that was decided we divided each MOOC into modules. Each module was handled by one teacher. The next step was to make a skeleton, or outline, for each module. That helped us to get an overview of the content. </a:t>
            </a:r>
            <a:endParaRPr sz="1400">
              <a:solidFill>
                <a:schemeClr val="dk1"/>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endParaRPr sz="1400">
              <a:solidFill>
                <a:schemeClr val="dk1"/>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r>
              <a:rPr lang="sv-SE" sz="1400">
                <a:solidFill>
                  <a:schemeClr val="dk1"/>
                </a:solidFill>
                <a:latin typeface="Arial"/>
                <a:ea typeface="Arial"/>
                <a:cs typeface="Arial"/>
                <a:sym typeface="Arial"/>
              </a:rPr>
              <a:t>In next phase we wrote manuscripts for the lectures. The lectures were then filmed with professional equipment. There is no improvisation in the lectures, we read the manuscripts from a screen word by word. </a:t>
            </a:r>
            <a:endParaRPr sz="1400">
              <a:solidFill>
                <a:schemeClr val="dk1"/>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endParaRPr sz="1400">
              <a:solidFill>
                <a:schemeClr val="dk1"/>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r>
              <a:rPr lang="sv-SE" sz="1400">
                <a:solidFill>
                  <a:schemeClr val="dk1"/>
                </a:solidFill>
                <a:latin typeface="Arial"/>
                <a:ea typeface="Arial"/>
                <a:cs typeface="Arial"/>
                <a:sym typeface="Arial"/>
              </a:rPr>
              <a:t>Finally the skeletons were filled with the lectures, the reading materials and the quizzes. There are two types of quizzes, the quizzes without grading after each lecture, and the graded quizzes. The graded ones are for those who like to get a diploma.</a:t>
            </a:r>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fc3c64e74_0_0: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fc3c64e74_0_0: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sv-SE">
                <a:solidFill>
                  <a:schemeClr val="dk1"/>
                </a:solidFill>
              </a:rPr>
              <a:t>Let’s look at the background for our project.</a:t>
            </a:r>
            <a:endParaRPr>
              <a:solidFill>
                <a:schemeClr val="dk1"/>
              </a:solidFill>
            </a:endParaRPr>
          </a:p>
          <a:p>
            <a:pPr marL="0" lvl="0" indent="0" rtl="0">
              <a:spcBef>
                <a:spcPts val="0"/>
              </a:spcBef>
              <a:spcAft>
                <a:spcPts val="0"/>
              </a:spcAft>
              <a:buClr>
                <a:schemeClr val="dk1"/>
              </a:buClr>
              <a:buSzPts val="1100"/>
              <a:buFont typeface="Arial"/>
              <a:buNone/>
            </a:pPr>
            <a:r>
              <a:rPr lang="sv-SE">
                <a:solidFill>
                  <a:schemeClr val="dk1"/>
                </a:solidFill>
              </a:rPr>
              <a:t>Two of the worlds best instruments for research are MAXIV and ESS. They are particle accelerators. In MAXIV electrons are accelerated and are guided into the large circular building over there. There they create light. </a:t>
            </a:r>
            <a:endParaRPr>
              <a:solidFill>
                <a:schemeClr val="dk1"/>
              </a:solidFill>
            </a:endParaRPr>
          </a:p>
          <a:p>
            <a:pPr marL="0" lvl="0" indent="0" rtl="0">
              <a:spcBef>
                <a:spcPts val="0"/>
              </a:spcBef>
              <a:spcAft>
                <a:spcPts val="0"/>
              </a:spcAft>
              <a:buClr>
                <a:schemeClr val="dk1"/>
              </a:buClr>
              <a:buSzPts val="1100"/>
              <a:buFont typeface="Arial"/>
              <a:buNone/>
            </a:pPr>
            <a:r>
              <a:rPr lang="sv-SE">
                <a:solidFill>
                  <a:schemeClr val="dk1"/>
                </a:solidFill>
              </a:rPr>
              <a:t>ESS has a 600 meter long tunnel, that you will see after lunch. In that tunnel protons will be accelerated. The protons smash into a tungsten disc and create a massive flow of neutrons. With this light and these neutrons one can do research that cannot be done anywhere else in the world.</a:t>
            </a:r>
            <a:endParaRPr>
              <a:solidFill>
                <a:schemeClr val="dk1"/>
              </a:solidFill>
            </a:endParaRPr>
          </a:p>
          <a:p>
            <a:pPr marL="0" lvl="0" indent="0" rtl="0">
              <a:spcBef>
                <a:spcPts val="0"/>
              </a:spcBef>
              <a:spcAft>
                <a:spcPts val="0"/>
              </a:spcAft>
              <a:buClr>
                <a:schemeClr val="dk1"/>
              </a:buClr>
              <a:buSzPts val="1100"/>
              <a:buFont typeface="Arial"/>
              <a:buNone/>
            </a:pPr>
            <a:endParaRPr>
              <a:solidFill>
                <a:schemeClr val="dk1"/>
              </a:solidFill>
            </a:endParaRPr>
          </a:p>
          <a:p>
            <a:pPr marL="0" lvl="0" indent="0" rtl="0">
              <a:spcBef>
                <a:spcPts val="0"/>
              </a:spcBef>
              <a:spcAft>
                <a:spcPts val="0"/>
              </a:spcAft>
              <a:buClr>
                <a:schemeClr val="dk1"/>
              </a:buClr>
              <a:buSzPts val="1100"/>
              <a:buFont typeface="Arial"/>
              <a:buNone/>
            </a:pPr>
            <a:r>
              <a:rPr lang="sv-SE">
                <a:solidFill>
                  <a:schemeClr val="dk1"/>
                </a:solidFill>
              </a:rPr>
              <a:t>With these two instruments Lund has become a center for accelerator technology. This is why we three years ago started the Nordic Particle Accelerator Program. It is about education in accelerator technology. The outcome is three Summer Schools and three Massive Open Online Courses, MOOCs. We will now share our experiences with you.</a:t>
            </a:r>
            <a:endParaRPr/>
          </a:p>
          <a:p>
            <a:pPr marL="0" lvl="0" indent="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fae802039_2_73: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3fae802039_2_73: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lnSpc>
                <a:spcPct val="150000"/>
              </a:lnSpc>
              <a:spcBef>
                <a:spcPts val="0"/>
              </a:spcBef>
              <a:spcAft>
                <a:spcPts val="0"/>
              </a:spcAft>
              <a:buClr>
                <a:schemeClr val="dk1"/>
              </a:buClr>
              <a:buSzPts val="1100"/>
              <a:buFont typeface="Arial"/>
              <a:buNone/>
            </a:pPr>
            <a:r>
              <a:rPr lang="sv-SE" sz="1400">
                <a:solidFill>
                  <a:schemeClr val="dk1"/>
                </a:solidFill>
                <a:latin typeface="Arial"/>
                <a:ea typeface="Arial"/>
                <a:cs typeface="Arial"/>
                <a:sym typeface="Arial"/>
              </a:rPr>
              <a:t>The output was the three MOOCs</a:t>
            </a:r>
            <a:endParaRPr sz="1400">
              <a:solidFill>
                <a:schemeClr val="dk1"/>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endParaRPr sz="1400">
              <a:solidFill>
                <a:schemeClr val="dk1"/>
              </a:solidFill>
              <a:latin typeface="Arial"/>
              <a:ea typeface="Arial"/>
              <a:cs typeface="Arial"/>
              <a:sym typeface="Arial"/>
            </a:endParaRPr>
          </a:p>
          <a:p>
            <a:pPr marL="457200" lvl="0" indent="-317500" rtl="0">
              <a:lnSpc>
                <a:spcPct val="150000"/>
              </a:lnSpc>
              <a:spcBef>
                <a:spcPts val="0"/>
              </a:spcBef>
              <a:spcAft>
                <a:spcPts val="0"/>
              </a:spcAft>
              <a:buClr>
                <a:schemeClr val="dk1"/>
              </a:buClr>
              <a:buSzPts val="1400"/>
              <a:buAutoNum type="arabicPeriod"/>
            </a:pPr>
            <a:r>
              <a:rPr lang="sv-SE" sz="1400">
                <a:solidFill>
                  <a:schemeClr val="dk1"/>
                </a:solidFill>
                <a:latin typeface="Arial"/>
                <a:ea typeface="Arial"/>
                <a:cs typeface="Arial"/>
                <a:sym typeface="Arial"/>
              </a:rPr>
              <a:t>Introduction to accelerators</a:t>
            </a:r>
            <a:endParaRPr sz="1400">
              <a:solidFill>
                <a:schemeClr val="dk1"/>
              </a:solidFill>
              <a:latin typeface="Arial"/>
              <a:ea typeface="Arial"/>
              <a:cs typeface="Arial"/>
              <a:sym typeface="Arial"/>
            </a:endParaRPr>
          </a:p>
          <a:p>
            <a:pPr marL="457200" lvl="0" indent="-317500" rtl="0">
              <a:lnSpc>
                <a:spcPct val="150000"/>
              </a:lnSpc>
              <a:spcBef>
                <a:spcPts val="0"/>
              </a:spcBef>
              <a:spcAft>
                <a:spcPts val="0"/>
              </a:spcAft>
              <a:buClr>
                <a:schemeClr val="dk1"/>
              </a:buClr>
              <a:buSzPts val="1400"/>
              <a:buAutoNum type="arabicPeriod"/>
            </a:pPr>
            <a:r>
              <a:rPr lang="sv-SE" sz="1400">
                <a:solidFill>
                  <a:schemeClr val="dk1"/>
                </a:solidFill>
                <a:latin typeface="Arial"/>
                <a:ea typeface="Arial"/>
                <a:cs typeface="Arial"/>
                <a:sym typeface="Arial"/>
              </a:rPr>
              <a:t>Fundamentals of accelerator technology</a:t>
            </a:r>
            <a:endParaRPr sz="1400">
              <a:solidFill>
                <a:schemeClr val="dk1"/>
              </a:solidFill>
              <a:latin typeface="Arial"/>
              <a:ea typeface="Arial"/>
              <a:cs typeface="Arial"/>
              <a:sym typeface="Arial"/>
            </a:endParaRPr>
          </a:p>
          <a:p>
            <a:pPr marL="457200" lvl="0" indent="-317500" rtl="0">
              <a:lnSpc>
                <a:spcPct val="150000"/>
              </a:lnSpc>
              <a:spcBef>
                <a:spcPts val="0"/>
              </a:spcBef>
              <a:spcAft>
                <a:spcPts val="0"/>
              </a:spcAft>
              <a:buClr>
                <a:schemeClr val="dk1"/>
              </a:buClr>
              <a:buSzPts val="1400"/>
              <a:buAutoNum type="arabicPeriod"/>
            </a:pPr>
            <a:r>
              <a:rPr lang="sv-SE" sz="1400">
                <a:solidFill>
                  <a:schemeClr val="dk1"/>
                </a:solidFill>
                <a:latin typeface="Arial"/>
                <a:ea typeface="Arial"/>
                <a:cs typeface="Arial"/>
                <a:sym typeface="Arial"/>
              </a:rPr>
              <a:t>Medical applications of accelerators</a:t>
            </a:r>
            <a:endParaRPr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fc6ac1655_2_2: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3fc6ac1655_2_2: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sv-SE"/>
              <a:t>Julius has made a short movie with some movie clips from the MOOCs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fc6ac1655_1_5: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3fc6ac1655_1_5: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5: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6" name="Google Shape;506;p15: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lvl="0" indent="0" rtl="0">
              <a:lnSpc>
                <a:spcPct val="115000"/>
              </a:lnSpc>
              <a:spcBef>
                <a:spcPts val="0"/>
              </a:spcBef>
              <a:spcAft>
                <a:spcPts val="0"/>
              </a:spcAft>
              <a:buClr>
                <a:schemeClr val="dk1"/>
              </a:buClr>
              <a:buSzPts val="1100"/>
              <a:buFont typeface="Arial"/>
              <a:buNone/>
            </a:pPr>
            <a:r>
              <a:rPr lang="sv-SE" sz="1400" dirty="0">
                <a:solidFill>
                  <a:schemeClr val="dk1"/>
                </a:solidFill>
                <a:latin typeface="Calibri"/>
                <a:ea typeface="Calibri"/>
                <a:cs typeface="Calibri"/>
                <a:sym typeface="Calibri"/>
              </a:rPr>
              <a:t>So </a:t>
            </a:r>
            <a:r>
              <a:rPr lang="sv-SE" sz="1400" dirty="0" err="1">
                <a:solidFill>
                  <a:schemeClr val="dk1"/>
                </a:solidFill>
                <a:latin typeface="Calibri"/>
                <a:ea typeface="Calibri"/>
                <a:cs typeface="Calibri"/>
                <a:sym typeface="Calibri"/>
              </a:rPr>
              <a:t>welcome</a:t>
            </a:r>
            <a:r>
              <a:rPr lang="sv-SE" sz="1400" dirty="0">
                <a:solidFill>
                  <a:schemeClr val="dk1"/>
                </a:solidFill>
                <a:latin typeface="Calibri"/>
                <a:ea typeface="Calibri"/>
                <a:cs typeface="Calibri"/>
                <a:sym typeface="Calibri"/>
              </a:rPr>
              <a:t> back </a:t>
            </a:r>
            <a:r>
              <a:rPr lang="sv-SE" sz="1400" dirty="0" err="1">
                <a:solidFill>
                  <a:schemeClr val="dk1"/>
                </a:solidFill>
                <a:latin typeface="Calibri"/>
                <a:ea typeface="Calibri"/>
                <a:cs typeface="Calibri"/>
                <a:sym typeface="Calibri"/>
              </a:rPr>
              <a:t>everyone</a:t>
            </a:r>
            <a:r>
              <a:rPr lang="sv-SE" sz="1400" dirty="0">
                <a:solidFill>
                  <a:schemeClr val="dk1"/>
                </a:solidFill>
                <a:latin typeface="Calibri"/>
                <a:ea typeface="Calibri"/>
                <a:cs typeface="Calibri"/>
                <a:sym typeface="Calibri"/>
              </a:rPr>
              <a:t>! </a:t>
            </a:r>
            <a:endParaRPr sz="1400" dirty="0">
              <a:solidFill>
                <a:schemeClr val="dk1"/>
              </a:solidFill>
              <a:latin typeface="Calibri"/>
              <a:ea typeface="Calibri"/>
              <a:cs typeface="Calibri"/>
              <a:sym typeface="Calibri"/>
            </a:endParaRPr>
          </a:p>
          <a:p>
            <a:pPr marL="0" lvl="0" indent="0" rtl="0">
              <a:lnSpc>
                <a:spcPct val="115000"/>
              </a:lnSpc>
              <a:spcBef>
                <a:spcPts val="800"/>
              </a:spcBef>
              <a:spcAft>
                <a:spcPts val="0"/>
              </a:spcAft>
              <a:buClr>
                <a:schemeClr val="dk1"/>
              </a:buClr>
              <a:buSzPts val="1100"/>
              <a:buFont typeface="Arial"/>
              <a:buNone/>
            </a:pPr>
            <a:r>
              <a:rPr lang="sv-SE" sz="1400" dirty="0">
                <a:solidFill>
                  <a:schemeClr val="dk1"/>
                </a:solidFill>
                <a:latin typeface="Calibri"/>
                <a:ea typeface="Calibri"/>
                <a:cs typeface="Calibri"/>
                <a:sym typeface="Calibri"/>
              </a:rPr>
              <a:t>My </a:t>
            </a:r>
            <a:r>
              <a:rPr lang="sv-SE" sz="1400" dirty="0" err="1">
                <a:solidFill>
                  <a:schemeClr val="dk1"/>
                </a:solidFill>
                <a:latin typeface="Calibri"/>
                <a:ea typeface="Calibri"/>
                <a:cs typeface="Calibri"/>
                <a:sym typeface="Calibri"/>
              </a:rPr>
              <a:t>name</a:t>
            </a:r>
            <a:r>
              <a:rPr lang="sv-SE" sz="1400" dirty="0">
                <a:solidFill>
                  <a:schemeClr val="dk1"/>
                </a:solidFill>
                <a:latin typeface="Calibri"/>
                <a:ea typeface="Calibri"/>
                <a:cs typeface="Calibri"/>
                <a:sym typeface="Calibri"/>
              </a:rPr>
              <a:t> is </a:t>
            </a:r>
            <a:r>
              <a:rPr lang="sv-SE" sz="1400" dirty="0" err="1">
                <a:solidFill>
                  <a:schemeClr val="dk1"/>
                </a:solidFill>
                <a:latin typeface="Calibri"/>
                <a:ea typeface="Calibri"/>
                <a:cs typeface="Calibri"/>
                <a:sym typeface="Calibri"/>
              </a:rPr>
              <a:t>Deana</a:t>
            </a:r>
            <a:r>
              <a:rPr lang="sv-SE" sz="1400" dirty="0">
                <a:solidFill>
                  <a:schemeClr val="dk1"/>
                </a:solidFill>
                <a:latin typeface="Calibri"/>
                <a:ea typeface="Calibri"/>
                <a:cs typeface="Calibri"/>
                <a:sym typeface="Calibri"/>
              </a:rPr>
              <a:t> Nannskog and </a:t>
            </a:r>
            <a:r>
              <a:rPr lang="sv-SE" sz="1400" dirty="0" err="1">
                <a:solidFill>
                  <a:schemeClr val="dk1"/>
                </a:solidFill>
                <a:latin typeface="Calibri"/>
                <a:ea typeface="Calibri"/>
                <a:cs typeface="Calibri"/>
                <a:sym typeface="Calibri"/>
              </a:rPr>
              <a:t>I’ve</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been</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project</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managing</a:t>
            </a:r>
            <a:r>
              <a:rPr lang="sv-SE" sz="1400" dirty="0">
                <a:solidFill>
                  <a:schemeClr val="dk1"/>
                </a:solidFill>
                <a:latin typeface="Calibri"/>
                <a:ea typeface="Calibri"/>
                <a:cs typeface="Calibri"/>
                <a:sym typeface="Calibri"/>
              </a:rPr>
              <a:t> the NPAP-</a:t>
            </a:r>
            <a:r>
              <a:rPr lang="sv-SE" sz="1400" dirty="0" err="1">
                <a:solidFill>
                  <a:schemeClr val="dk1"/>
                </a:solidFill>
                <a:latin typeface="Calibri"/>
                <a:ea typeface="Calibri"/>
                <a:cs typeface="Calibri"/>
                <a:sym typeface="Calibri"/>
              </a:rPr>
              <a:t>project</a:t>
            </a:r>
            <a:r>
              <a:rPr lang="sv-SE" sz="1400" dirty="0">
                <a:solidFill>
                  <a:schemeClr val="dk1"/>
                </a:solidFill>
                <a:latin typeface="Calibri"/>
                <a:ea typeface="Calibri"/>
                <a:cs typeface="Calibri"/>
                <a:sym typeface="Calibri"/>
              </a:rPr>
              <a:t> in my </a:t>
            </a:r>
            <a:r>
              <a:rPr lang="sv-SE" sz="1400" dirty="0" err="1">
                <a:solidFill>
                  <a:schemeClr val="dk1"/>
                </a:solidFill>
                <a:latin typeface="Calibri"/>
                <a:ea typeface="Calibri"/>
                <a:cs typeface="Calibri"/>
                <a:sym typeface="Calibri"/>
              </a:rPr>
              <a:t>role</a:t>
            </a:r>
            <a:r>
              <a:rPr lang="sv-SE" sz="1400" dirty="0">
                <a:solidFill>
                  <a:schemeClr val="dk1"/>
                </a:solidFill>
                <a:latin typeface="Calibri"/>
                <a:ea typeface="Calibri"/>
                <a:cs typeface="Calibri"/>
                <a:sym typeface="Calibri"/>
              </a:rPr>
              <a:t> as </a:t>
            </a:r>
            <a:r>
              <a:rPr lang="sv-SE" sz="1400" dirty="0" err="1">
                <a:solidFill>
                  <a:schemeClr val="dk1"/>
                </a:solidFill>
                <a:latin typeface="Calibri"/>
                <a:ea typeface="Calibri"/>
                <a:cs typeface="Calibri"/>
                <a:sym typeface="Calibri"/>
              </a:rPr>
              <a:t>educational</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concept</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developer</a:t>
            </a:r>
            <a:r>
              <a:rPr lang="sv-SE" sz="1400" dirty="0">
                <a:solidFill>
                  <a:schemeClr val="dk1"/>
                </a:solidFill>
                <a:latin typeface="Calibri"/>
                <a:ea typeface="Calibri"/>
                <a:cs typeface="Calibri"/>
                <a:sym typeface="Calibri"/>
              </a:rPr>
              <a:t> at the </a:t>
            </a:r>
            <a:r>
              <a:rPr lang="sv-SE" sz="1400" dirty="0" err="1">
                <a:solidFill>
                  <a:schemeClr val="dk1"/>
                </a:solidFill>
                <a:latin typeface="Calibri"/>
                <a:ea typeface="Calibri"/>
                <a:cs typeface="Calibri"/>
                <a:sym typeface="Calibri"/>
              </a:rPr>
              <a:t>Department</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of</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Commissioned</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Education</a:t>
            </a:r>
            <a:r>
              <a:rPr lang="sv-SE" sz="1400" dirty="0">
                <a:solidFill>
                  <a:schemeClr val="dk1"/>
                </a:solidFill>
                <a:latin typeface="Calibri"/>
                <a:ea typeface="Calibri"/>
                <a:cs typeface="Calibri"/>
                <a:sym typeface="Calibri"/>
              </a:rPr>
              <a:t> at Lund </a:t>
            </a:r>
            <a:r>
              <a:rPr lang="sv-SE" sz="1400" dirty="0" err="1">
                <a:solidFill>
                  <a:schemeClr val="dk1"/>
                </a:solidFill>
                <a:latin typeface="Calibri"/>
                <a:ea typeface="Calibri"/>
                <a:cs typeface="Calibri"/>
                <a:sym typeface="Calibri"/>
              </a:rPr>
              <a:t>university</a:t>
            </a:r>
            <a:r>
              <a:rPr lang="sv-SE" sz="1400" dirty="0">
                <a:solidFill>
                  <a:schemeClr val="dk1"/>
                </a:solidFill>
                <a:latin typeface="Calibri"/>
                <a:ea typeface="Calibri"/>
                <a:cs typeface="Calibri"/>
                <a:sym typeface="Calibri"/>
              </a:rPr>
              <a:t>.</a:t>
            </a:r>
            <a:endParaRPr sz="1400" dirty="0">
              <a:solidFill>
                <a:schemeClr val="dk1"/>
              </a:solidFill>
              <a:latin typeface="Calibri"/>
              <a:ea typeface="Calibri"/>
              <a:cs typeface="Calibri"/>
              <a:sym typeface="Calibri"/>
            </a:endParaRPr>
          </a:p>
          <a:p>
            <a:pPr marL="0" lvl="0" indent="0" rtl="0">
              <a:lnSpc>
                <a:spcPct val="115000"/>
              </a:lnSpc>
              <a:spcBef>
                <a:spcPts val="800"/>
              </a:spcBef>
              <a:spcAft>
                <a:spcPts val="0"/>
              </a:spcAft>
              <a:buClr>
                <a:schemeClr val="dk1"/>
              </a:buClr>
              <a:buSzPts val="1100"/>
              <a:buFont typeface="Arial"/>
              <a:buNone/>
            </a:pPr>
            <a:r>
              <a:rPr lang="sv-SE" sz="1400" dirty="0" err="1">
                <a:solidFill>
                  <a:schemeClr val="dk1"/>
                </a:solidFill>
                <a:latin typeface="Calibri"/>
                <a:ea typeface="Calibri"/>
                <a:cs typeface="Calibri"/>
                <a:sym typeface="Calibri"/>
              </a:rPr>
              <a:t>I’m</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here</a:t>
            </a:r>
            <a:r>
              <a:rPr lang="sv-SE" sz="1400" dirty="0">
                <a:solidFill>
                  <a:schemeClr val="dk1"/>
                </a:solidFill>
                <a:latin typeface="Calibri"/>
                <a:ea typeface="Calibri"/>
                <a:cs typeface="Calibri"/>
                <a:sym typeface="Calibri"/>
              </a:rPr>
              <a:t> to </a:t>
            </a:r>
            <a:r>
              <a:rPr lang="sv-SE" sz="1400" dirty="0" err="1">
                <a:solidFill>
                  <a:schemeClr val="dk1"/>
                </a:solidFill>
                <a:latin typeface="Calibri"/>
                <a:ea typeface="Calibri"/>
                <a:cs typeface="Calibri"/>
                <a:sym typeface="Calibri"/>
              </a:rPr>
              <a:t>share</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with</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you</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why</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MOOCs</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are</a:t>
            </a:r>
            <a:r>
              <a:rPr lang="sv-SE" sz="1400" dirty="0">
                <a:solidFill>
                  <a:schemeClr val="dk1"/>
                </a:solidFill>
                <a:latin typeface="Calibri"/>
                <a:ea typeface="Calibri"/>
                <a:cs typeface="Calibri"/>
                <a:sym typeface="Calibri"/>
              </a:rPr>
              <a:t> “the </a:t>
            </a:r>
            <a:r>
              <a:rPr lang="sv-SE" sz="1400" dirty="0" err="1">
                <a:solidFill>
                  <a:schemeClr val="dk1"/>
                </a:solidFill>
                <a:latin typeface="Calibri"/>
                <a:ea typeface="Calibri"/>
                <a:cs typeface="Calibri"/>
                <a:sym typeface="Calibri"/>
              </a:rPr>
              <a:t>magical</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endeavours</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of</a:t>
            </a:r>
            <a:r>
              <a:rPr lang="sv-SE" sz="1400" dirty="0">
                <a:solidFill>
                  <a:schemeClr val="dk1"/>
                </a:solidFill>
                <a:latin typeface="Calibri"/>
                <a:ea typeface="Calibri"/>
                <a:cs typeface="Calibri"/>
                <a:sym typeface="Calibri"/>
              </a:rPr>
              <a:t> the </a:t>
            </a:r>
            <a:r>
              <a:rPr lang="sv-SE" sz="1400" dirty="0" err="1">
                <a:solidFill>
                  <a:schemeClr val="dk1"/>
                </a:solidFill>
                <a:latin typeface="Calibri"/>
                <a:ea typeface="Calibri"/>
                <a:cs typeface="Calibri"/>
                <a:sym typeface="Calibri"/>
              </a:rPr>
              <a:t>future</a:t>
            </a:r>
            <a:r>
              <a:rPr lang="sv-SE" sz="1400" dirty="0">
                <a:solidFill>
                  <a:schemeClr val="dk1"/>
                </a:solidFill>
                <a:latin typeface="Calibri"/>
                <a:ea typeface="Calibri"/>
                <a:cs typeface="Calibri"/>
                <a:sym typeface="Calibri"/>
              </a:rPr>
              <a:t>” and </a:t>
            </a:r>
            <a:r>
              <a:rPr lang="sv-SE" sz="1400" dirty="0" err="1">
                <a:solidFill>
                  <a:schemeClr val="dk1"/>
                </a:solidFill>
                <a:latin typeface="Calibri"/>
                <a:ea typeface="Calibri"/>
                <a:cs typeface="Calibri"/>
                <a:sym typeface="Calibri"/>
              </a:rPr>
              <a:t>how</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they</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can</a:t>
            </a:r>
            <a:r>
              <a:rPr lang="sv-SE" sz="1400" dirty="0">
                <a:solidFill>
                  <a:schemeClr val="dk1"/>
                </a:solidFill>
                <a:latin typeface="Calibri"/>
                <a:ea typeface="Calibri"/>
                <a:cs typeface="Calibri"/>
                <a:sym typeface="Calibri"/>
              </a:rPr>
              <a:t> benefit a </a:t>
            </a:r>
            <a:r>
              <a:rPr lang="sv-SE" sz="1400" dirty="0" err="1">
                <a:solidFill>
                  <a:schemeClr val="dk1"/>
                </a:solidFill>
                <a:latin typeface="Calibri"/>
                <a:ea typeface="Calibri"/>
                <a:cs typeface="Calibri"/>
                <a:sym typeface="Calibri"/>
              </a:rPr>
              <a:t>more</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integrated</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learning</a:t>
            </a:r>
            <a:r>
              <a:rPr lang="sv-SE" sz="1400" dirty="0">
                <a:solidFill>
                  <a:schemeClr val="dk1"/>
                </a:solidFill>
                <a:latin typeface="Calibri"/>
                <a:ea typeface="Calibri"/>
                <a:cs typeface="Calibri"/>
                <a:sym typeface="Calibri"/>
              </a:rPr>
              <a:t> approach.</a:t>
            </a:r>
            <a:endParaRPr sz="1400" dirty="0">
              <a:solidFill>
                <a:schemeClr val="dk1"/>
              </a:solidFill>
              <a:latin typeface="Calibri"/>
              <a:ea typeface="Calibri"/>
              <a:cs typeface="Calibri"/>
              <a:sym typeface="Calibri"/>
            </a:endParaRPr>
          </a:p>
          <a:p>
            <a:pPr marL="0" lvl="0" indent="0" rtl="0">
              <a:lnSpc>
                <a:spcPct val="115000"/>
              </a:lnSpc>
              <a:spcBef>
                <a:spcPts val="800"/>
              </a:spcBef>
              <a:spcAft>
                <a:spcPts val="0"/>
              </a:spcAft>
              <a:buClr>
                <a:schemeClr val="dk1"/>
              </a:buClr>
              <a:buSzPts val="1100"/>
              <a:buFont typeface="Arial"/>
              <a:buNone/>
            </a:pPr>
            <a:r>
              <a:rPr lang="sv-SE" sz="1400" dirty="0">
                <a:solidFill>
                  <a:schemeClr val="dk1"/>
                </a:solidFill>
                <a:latin typeface="Calibri"/>
                <a:ea typeface="Calibri"/>
                <a:cs typeface="Calibri"/>
                <a:sym typeface="Calibri"/>
              </a:rPr>
              <a:t>The Swedish </a:t>
            </a:r>
            <a:r>
              <a:rPr lang="sv-SE" sz="1400" dirty="0" err="1">
                <a:solidFill>
                  <a:schemeClr val="dk1"/>
                </a:solidFill>
                <a:latin typeface="Calibri"/>
                <a:ea typeface="Calibri"/>
                <a:cs typeface="Calibri"/>
                <a:sym typeface="Calibri"/>
              </a:rPr>
              <a:t>government</a:t>
            </a:r>
            <a:r>
              <a:rPr lang="sv-SE" sz="1400" dirty="0">
                <a:solidFill>
                  <a:schemeClr val="dk1"/>
                </a:solidFill>
                <a:latin typeface="Calibri"/>
                <a:ea typeface="Calibri"/>
                <a:cs typeface="Calibri"/>
                <a:sym typeface="Calibri"/>
              </a:rPr>
              <a:t> as </a:t>
            </a:r>
            <a:r>
              <a:rPr lang="sv-SE" sz="1400" dirty="0" err="1">
                <a:solidFill>
                  <a:schemeClr val="dk1"/>
                </a:solidFill>
                <a:latin typeface="Calibri"/>
                <a:ea typeface="Calibri"/>
                <a:cs typeface="Calibri"/>
                <a:sym typeface="Calibri"/>
              </a:rPr>
              <a:t>well</a:t>
            </a:r>
            <a:r>
              <a:rPr lang="sv-SE" sz="1400" dirty="0">
                <a:solidFill>
                  <a:schemeClr val="dk1"/>
                </a:solidFill>
                <a:latin typeface="Calibri"/>
                <a:ea typeface="Calibri"/>
                <a:cs typeface="Calibri"/>
                <a:sym typeface="Calibri"/>
              </a:rPr>
              <a:t> as top-</a:t>
            </a:r>
            <a:r>
              <a:rPr lang="sv-SE" sz="1400" dirty="0" err="1">
                <a:solidFill>
                  <a:schemeClr val="dk1"/>
                </a:solidFill>
                <a:latin typeface="Calibri"/>
                <a:ea typeface="Calibri"/>
                <a:cs typeface="Calibri"/>
                <a:sym typeface="Calibri"/>
              </a:rPr>
              <a:t>universities</a:t>
            </a:r>
            <a:r>
              <a:rPr lang="sv-SE" sz="1400" dirty="0">
                <a:solidFill>
                  <a:schemeClr val="dk1"/>
                </a:solidFill>
                <a:latin typeface="Calibri"/>
                <a:ea typeface="Calibri"/>
                <a:cs typeface="Calibri"/>
                <a:sym typeface="Calibri"/>
              </a:rPr>
              <a:t> and organisations </a:t>
            </a:r>
            <a:r>
              <a:rPr lang="sv-SE" sz="1400" dirty="0" err="1">
                <a:solidFill>
                  <a:schemeClr val="dk1"/>
                </a:solidFill>
                <a:latin typeface="Calibri"/>
                <a:ea typeface="Calibri"/>
                <a:cs typeface="Calibri"/>
                <a:sym typeface="Calibri"/>
              </a:rPr>
              <a:t>around</a:t>
            </a:r>
            <a:r>
              <a:rPr lang="sv-SE" sz="1400" dirty="0">
                <a:solidFill>
                  <a:schemeClr val="dk1"/>
                </a:solidFill>
                <a:latin typeface="Calibri"/>
                <a:ea typeface="Calibri"/>
                <a:cs typeface="Calibri"/>
                <a:sym typeface="Calibri"/>
              </a:rPr>
              <a:t> the </a:t>
            </a:r>
            <a:r>
              <a:rPr lang="sv-SE" sz="1400" dirty="0" err="1">
                <a:solidFill>
                  <a:schemeClr val="dk1"/>
                </a:solidFill>
                <a:latin typeface="Calibri"/>
                <a:ea typeface="Calibri"/>
                <a:cs typeface="Calibri"/>
                <a:sym typeface="Calibri"/>
              </a:rPr>
              <a:t>world</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say</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that</a:t>
            </a:r>
            <a:r>
              <a:rPr lang="sv-SE" sz="1400" dirty="0">
                <a:solidFill>
                  <a:schemeClr val="dk1"/>
                </a:solidFill>
                <a:latin typeface="Calibri"/>
                <a:ea typeface="Calibri"/>
                <a:cs typeface="Calibri"/>
                <a:sym typeface="Calibri"/>
              </a:rPr>
              <a:t> - </a:t>
            </a:r>
            <a:r>
              <a:rPr lang="sv-SE" sz="1400" dirty="0" err="1">
                <a:solidFill>
                  <a:schemeClr val="dk1"/>
                </a:solidFill>
                <a:latin typeface="Calibri"/>
                <a:ea typeface="Calibri"/>
                <a:cs typeface="Calibri"/>
                <a:sym typeface="Calibri"/>
              </a:rPr>
              <a:t>this</a:t>
            </a:r>
            <a:r>
              <a:rPr lang="sv-SE" sz="1400" dirty="0">
                <a:solidFill>
                  <a:schemeClr val="dk1"/>
                </a:solidFill>
                <a:latin typeface="Calibri"/>
                <a:ea typeface="Calibri"/>
                <a:cs typeface="Calibri"/>
                <a:sym typeface="Calibri"/>
              </a:rPr>
              <a:t> is </a:t>
            </a:r>
            <a:r>
              <a:rPr lang="sv-SE" sz="1400" dirty="0" err="1">
                <a:solidFill>
                  <a:schemeClr val="dk1"/>
                </a:solidFill>
                <a:latin typeface="Calibri"/>
                <a:ea typeface="Calibri"/>
                <a:cs typeface="Calibri"/>
                <a:sym typeface="Calibri"/>
              </a:rPr>
              <a:t>one</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of</a:t>
            </a:r>
            <a:r>
              <a:rPr lang="sv-SE" sz="1400" dirty="0">
                <a:solidFill>
                  <a:schemeClr val="dk1"/>
                </a:solidFill>
                <a:latin typeface="Calibri"/>
                <a:ea typeface="Calibri"/>
                <a:cs typeface="Calibri"/>
                <a:sym typeface="Calibri"/>
              </a:rPr>
              <a:t> the </a:t>
            </a:r>
            <a:r>
              <a:rPr lang="sv-SE" sz="1400" dirty="0" err="1">
                <a:solidFill>
                  <a:schemeClr val="dk1"/>
                </a:solidFill>
                <a:latin typeface="Calibri"/>
                <a:ea typeface="Calibri"/>
                <a:cs typeface="Calibri"/>
                <a:sym typeface="Calibri"/>
              </a:rPr>
              <a:t>types</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of</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learning</a:t>
            </a:r>
            <a:r>
              <a:rPr lang="sv-SE" sz="1400" dirty="0">
                <a:solidFill>
                  <a:schemeClr val="dk1"/>
                </a:solidFill>
                <a:latin typeface="Calibri"/>
                <a:ea typeface="Calibri"/>
                <a:cs typeface="Calibri"/>
                <a:sym typeface="Calibri"/>
              </a:rPr>
              <a:t> - </a:t>
            </a:r>
            <a:r>
              <a:rPr lang="sv-SE" sz="1400" dirty="0" err="1">
                <a:solidFill>
                  <a:schemeClr val="dk1"/>
                </a:solidFill>
                <a:latin typeface="Calibri"/>
                <a:ea typeface="Calibri"/>
                <a:cs typeface="Calibri"/>
                <a:sym typeface="Calibri"/>
              </a:rPr>
              <a:t>we</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need</a:t>
            </a:r>
            <a:r>
              <a:rPr lang="sv-SE" sz="1400" dirty="0">
                <a:solidFill>
                  <a:schemeClr val="dk1"/>
                </a:solidFill>
                <a:latin typeface="Calibri"/>
                <a:ea typeface="Calibri"/>
                <a:cs typeface="Calibri"/>
                <a:sym typeface="Calibri"/>
              </a:rPr>
              <a:t> to </a:t>
            </a:r>
            <a:r>
              <a:rPr lang="sv-SE" sz="1400" dirty="0" err="1">
                <a:solidFill>
                  <a:schemeClr val="dk1"/>
                </a:solidFill>
                <a:latin typeface="Calibri"/>
                <a:ea typeface="Calibri"/>
                <a:cs typeface="Calibri"/>
                <a:sym typeface="Calibri"/>
              </a:rPr>
              <a:t>open</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our</a:t>
            </a:r>
            <a:r>
              <a:rPr lang="sv-SE" sz="1400" dirty="0">
                <a:solidFill>
                  <a:schemeClr val="dk1"/>
                </a:solidFill>
                <a:latin typeface="Calibri"/>
                <a:ea typeface="Calibri"/>
                <a:cs typeface="Calibri"/>
                <a:sym typeface="Calibri"/>
              </a:rPr>
              <a:t> doors for.</a:t>
            </a:r>
            <a:endParaRPr sz="1400" dirty="0">
              <a:solidFill>
                <a:schemeClr val="dk1"/>
              </a:solidFill>
              <a:latin typeface="Calibri"/>
              <a:ea typeface="Calibri"/>
              <a:cs typeface="Calibri"/>
              <a:sym typeface="Calibri"/>
            </a:endParaRPr>
          </a:p>
          <a:p>
            <a:pPr marL="0" lvl="0" indent="0" rtl="0">
              <a:lnSpc>
                <a:spcPct val="115000"/>
              </a:lnSpc>
              <a:spcBef>
                <a:spcPts val="800"/>
              </a:spcBef>
              <a:spcAft>
                <a:spcPts val="0"/>
              </a:spcAft>
              <a:buClr>
                <a:schemeClr val="dk1"/>
              </a:buClr>
              <a:buSzPts val="1100"/>
              <a:buFont typeface="Arial"/>
              <a:buNone/>
            </a:pPr>
            <a:r>
              <a:rPr lang="sv-SE" sz="1400" dirty="0" err="1">
                <a:solidFill>
                  <a:schemeClr val="dk1"/>
                </a:solidFill>
                <a:latin typeface="Calibri"/>
                <a:ea typeface="Calibri"/>
                <a:cs typeface="Calibri"/>
                <a:sym typeface="Calibri"/>
              </a:rPr>
              <a:t>But</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first</a:t>
            </a:r>
            <a:r>
              <a:rPr lang="sv-SE" sz="1400" dirty="0">
                <a:solidFill>
                  <a:schemeClr val="dk1"/>
                </a:solidFill>
                <a:latin typeface="Calibri"/>
                <a:ea typeface="Calibri"/>
                <a:cs typeface="Calibri"/>
                <a:sym typeface="Calibri"/>
              </a:rPr>
              <a:t> I </a:t>
            </a:r>
            <a:r>
              <a:rPr lang="sv-SE" sz="1400" dirty="0" err="1">
                <a:solidFill>
                  <a:schemeClr val="dk1"/>
                </a:solidFill>
                <a:latin typeface="Calibri"/>
                <a:ea typeface="Calibri"/>
                <a:cs typeface="Calibri"/>
                <a:sym typeface="Calibri"/>
              </a:rPr>
              <a:t>want</a:t>
            </a:r>
            <a:r>
              <a:rPr lang="sv-SE" sz="1400" dirty="0">
                <a:solidFill>
                  <a:schemeClr val="dk1"/>
                </a:solidFill>
                <a:latin typeface="Calibri"/>
                <a:ea typeface="Calibri"/>
                <a:cs typeface="Calibri"/>
                <a:sym typeface="Calibri"/>
              </a:rPr>
              <a:t> to get back a bit to the NPAP-</a:t>
            </a:r>
            <a:r>
              <a:rPr lang="sv-SE" sz="1400" dirty="0" err="1">
                <a:solidFill>
                  <a:schemeClr val="dk1"/>
                </a:solidFill>
                <a:latin typeface="Calibri"/>
                <a:ea typeface="Calibri"/>
                <a:cs typeface="Calibri"/>
                <a:sym typeface="Calibri"/>
              </a:rPr>
              <a:t>project</a:t>
            </a:r>
            <a:r>
              <a:rPr lang="sv-SE" sz="1400" dirty="0">
                <a:solidFill>
                  <a:schemeClr val="dk1"/>
                </a:solidFill>
                <a:latin typeface="Calibri"/>
                <a:ea typeface="Calibri"/>
                <a:cs typeface="Calibri"/>
                <a:sym typeface="Calibri"/>
              </a:rPr>
              <a:t>. </a:t>
            </a:r>
            <a:endParaRPr sz="1400" dirty="0">
              <a:solidFill>
                <a:schemeClr val="dk1"/>
              </a:solidFill>
              <a:latin typeface="Calibri"/>
              <a:ea typeface="Calibri"/>
              <a:cs typeface="Calibri"/>
              <a:sym typeface="Calibri"/>
            </a:endParaRPr>
          </a:p>
          <a:p>
            <a:pPr marL="0" lvl="0" indent="0" rtl="0">
              <a:lnSpc>
                <a:spcPct val="115000"/>
              </a:lnSpc>
              <a:spcBef>
                <a:spcPts val="800"/>
              </a:spcBef>
              <a:spcAft>
                <a:spcPts val="0"/>
              </a:spcAft>
              <a:buClr>
                <a:schemeClr val="dk1"/>
              </a:buClr>
              <a:buSzPts val="1100"/>
              <a:buFont typeface="Arial"/>
              <a:buNone/>
            </a:pPr>
            <a:r>
              <a:rPr lang="sv-SE" sz="1400" dirty="0">
                <a:solidFill>
                  <a:schemeClr val="dk1"/>
                </a:solidFill>
                <a:latin typeface="Calibri"/>
                <a:ea typeface="Calibri"/>
                <a:cs typeface="Calibri"/>
                <a:sym typeface="Calibri"/>
              </a:rPr>
              <a:t>Ok, so </a:t>
            </a:r>
            <a:r>
              <a:rPr lang="sv-SE" sz="1400" dirty="0" err="1">
                <a:solidFill>
                  <a:schemeClr val="dk1"/>
                </a:solidFill>
                <a:latin typeface="Calibri"/>
                <a:ea typeface="Calibri"/>
                <a:cs typeface="Calibri"/>
                <a:sym typeface="Calibri"/>
              </a:rPr>
              <a:t>we</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have</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now</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had</a:t>
            </a:r>
            <a:r>
              <a:rPr lang="sv-SE" sz="1400" dirty="0">
                <a:solidFill>
                  <a:schemeClr val="dk1"/>
                </a:solidFill>
                <a:latin typeface="Calibri"/>
                <a:ea typeface="Calibri"/>
                <a:cs typeface="Calibri"/>
                <a:sym typeface="Calibri"/>
              </a:rPr>
              <a:t> the </a:t>
            </a:r>
            <a:r>
              <a:rPr lang="sv-SE" sz="1400" dirty="0" err="1">
                <a:solidFill>
                  <a:schemeClr val="dk1"/>
                </a:solidFill>
                <a:latin typeface="Calibri"/>
                <a:ea typeface="Calibri"/>
                <a:cs typeface="Calibri"/>
                <a:sym typeface="Calibri"/>
              </a:rPr>
              <a:t>opportunity</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of</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learning</a:t>
            </a:r>
            <a:r>
              <a:rPr lang="sv-SE" sz="1400" dirty="0">
                <a:solidFill>
                  <a:schemeClr val="dk1"/>
                </a:solidFill>
                <a:latin typeface="Calibri"/>
                <a:ea typeface="Calibri"/>
                <a:cs typeface="Calibri"/>
                <a:sym typeface="Calibri"/>
              </a:rPr>
              <a:t> from Anders and Christine:</a:t>
            </a:r>
            <a:endParaRPr sz="1400" dirty="0">
              <a:solidFill>
                <a:schemeClr val="dk1"/>
              </a:solidFill>
              <a:latin typeface="Calibri"/>
              <a:ea typeface="Calibri"/>
              <a:cs typeface="Calibri"/>
              <a:sym typeface="Calibri"/>
            </a:endParaRPr>
          </a:p>
          <a:p>
            <a:pPr marL="457200" lvl="0" indent="-317500" rtl="0">
              <a:lnSpc>
                <a:spcPct val="115000"/>
              </a:lnSpc>
              <a:spcBef>
                <a:spcPts val="800"/>
              </a:spcBef>
              <a:spcAft>
                <a:spcPts val="0"/>
              </a:spcAft>
              <a:buClr>
                <a:schemeClr val="dk1"/>
              </a:buClr>
              <a:buSzPts val="1400"/>
              <a:buFont typeface="Calibri"/>
              <a:buChar char="●"/>
            </a:pPr>
            <a:r>
              <a:rPr lang="sv-SE" sz="1400" dirty="0" err="1">
                <a:solidFill>
                  <a:schemeClr val="dk1"/>
                </a:solidFill>
                <a:latin typeface="Calibri"/>
                <a:ea typeface="Calibri"/>
                <a:cs typeface="Calibri"/>
                <a:sym typeface="Calibri"/>
              </a:rPr>
              <a:t>Why</a:t>
            </a:r>
            <a:r>
              <a:rPr lang="sv-SE" sz="1400" dirty="0">
                <a:solidFill>
                  <a:schemeClr val="dk1"/>
                </a:solidFill>
                <a:latin typeface="Calibri"/>
                <a:ea typeface="Calibri"/>
                <a:cs typeface="Calibri"/>
                <a:sym typeface="Calibri"/>
              </a:rPr>
              <a:t> the Nordic </a:t>
            </a:r>
            <a:r>
              <a:rPr lang="sv-SE" sz="1400" dirty="0" err="1">
                <a:solidFill>
                  <a:schemeClr val="dk1"/>
                </a:solidFill>
                <a:latin typeface="Calibri"/>
                <a:ea typeface="Calibri"/>
                <a:cs typeface="Calibri"/>
                <a:sym typeface="Calibri"/>
              </a:rPr>
              <a:t>Particle</a:t>
            </a:r>
            <a:r>
              <a:rPr lang="sv-SE" sz="1400" dirty="0">
                <a:solidFill>
                  <a:schemeClr val="dk1"/>
                </a:solidFill>
                <a:latin typeface="Calibri"/>
                <a:ea typeface="Calibri"/>
                <a:cs typeface="Calibri"/>
                <a:sym typeface="Calibri"/>
              </a:rPr>
              <a:t> Accelerator </a:t>
            </a:r>
            <a:r>
              <a:rPr lang="sv-SE" sz="1400" dirty="0" err="1">
                <a:solidFill>
                  <a:schemeClr val="dk1"/>
                </a:solidFill>
                <a:latin typeface="Calibri"/>
                <a:ea typeface="Calibri"/>
                <a:cs typeface="Calibri"/>
                <a:sym typeface="Calibri"/>
              </a:rPr>
              <a:t>project</a:t>
            </a:r>
            <a:r>
              <a:rPr lang="sv-SE" sz="1400" dirty="0">
                <a:solidFill>
                  <a:schemeClr val="dk1"/>
                </a:solidFill>
                <a:latin typeface="Calibri"/>
                <a:ea typeface="Calibri"/>
                <a:cs typeface="Calibri"/>
                <a:sym typeface="Calibri"/>
              </a:rPr>
              <a:t>/</a:t>
            </a:r>
            <a:r>
              <a:rPr lang="sv-SE" sz="1400" dirty="0" err="1">
                <a:solidFill>
                  <a:schemeClr val="dk1"/>
                </a:solidFill>
                <a:latin typeface="Calibri"/>
                <a:ea typeface="Calibri"/>
                <a:cs typeface="Calibri"/>
                <a:sym typeface="Calibri"/>
              </a:rPr>
              <a:t>programme</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was</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initiated</a:t>
            </a:r>
            <a:endParaRPr sz="1400" dirty="0">
              <a:solidFill>
                <a:schemeClr val="dk1"/>
              </a:solidFill>
              <a:latin typeface="Calibri"/>
              <a:ea typeface="Calibri"/>
              <a:cs typeface="Calibri"/>
              <a:sym typeface="Calibri"/>
            </a:endParaRPr>
          </a:p>
          <a:p>
            <a:pPr marL="457200" lvl="0" indent="-317500" rtl="0">
              <a:lnSpc>
                <a:spcPct val="115000"/>
              </a:lnSpc>
              <a:spcBef>
                <a:spcPts val="0"/>
              </a:spcBef>
              <a:spcAft>
                <a:spcPts val="0"/>
              </a:spcAft>
              <a:buClr>
                <a:schemeClr val="dk1"/>
              </a:buClr>
              <a:buSzPts val="1400"/>
              <a:buFont typeface="Calibri"/>
              <a:buChar char="●"/>
            </a:pPr>
            <a:r>
              <a:rPr lang="sv-SE" sz="1400" dirty="0" err="1">
                <a:solidFill>
                  <a:schemeClr val="dk1"/>
                </a:solidFill>
                <a:latin typeface="Calibri"/>
                <a:ea typeface="Calibri"/>
                <a:cs typeface="Calibri"/>
                <a:sym typeface="Calibri"/>
              </a:rPr>
              <a:t>Who</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was</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involved</a:t>
            </a:r>
            <a:endParaRPr sz="1400" dirty="0">
              <a:solidFill>
                <a:schemeClr val="dk1"/>
              </a:solidFill>
              <a:latin typeface="Calibri"/>
              <a:ea typeface="Calibri"/>
              <a:cs typeface="Calibri"/>
              <a:sym typeface="Calibri"/>
            </a:endParaRPr>
          </a:p>
          <a:p>
            <a:pPr marL="457200" lvl="0" indent="-317500" rtl="0">
              <a:lnSpc>
                <a:spcPct val="115000"/>
              </a:lnSpc>
              <a:spcBef>
                <a:spcPts val="0"/>
              </a:spcBef>
              <a:spcAft>
                <a:spcPts val="0"/>
              </a:spcAft>
              <a:buClr>
                <a:schemeClr val="dk1"/>
              </a:buClr>
              <a:buSzPts val="1400"/>
              <a:buFont typeface="Calibri"/>
              <a:buChar char="●"/>
            </a:pPr>
            <a:r>
              <a:rPr lang="sv-SE" sz="1400" dirty="0">
                <a:solidFill>
                  <a:schemeClr val="dk1"/>
                </a:solidFill>
                <a:latin typeface="Calibri"/>
                <a:ea typeface="Calibri"/>
                <a:cs typeface="Calibri"/>
                <a:sym typeface="Calibri"/>
              </a:rPr>
              <a:t>The </a:t>
            </a:r>
            <a:r>
              <a:rPr lang="sv-SE" sz="1400" dirty="0" err="1">
                <a:solidFill>
                  <a:schemeClr val="dk1"/>
                </a:solidFill>
                <a:latin typeface="Calibri"/>
                <a:ea typeface="Calibri"/>
                <a:cs typeface="Calibri"/>
                <a:sym typeface="Calibri"/>
              </a:rPr>
              <a:t>NPAP’s</a:t>
            </a:r>
            <a:r>
              <a:rPr lang="sv-SE" sz="1400" dirty="0">
                <a:solidFill>
                  <a:schemeClr val="dk1"/>
                </a:solidFill>
                <a:latin typeface="Calibri"/>
                <a:ea typeface="Calibri"/>
                <a:cs typeface="Calibri"/>
                <a:sym typeface="Calibri"/>
              </a:rPr>
              <a:t> overall </a:t>
            </a:r>
            <a:r>
              <a:rPr lang="sv-SE" sz="1400" dirty="0" err="1">
                <a:solidFill>
                  <a:schemeClr val="dk1"/>
                </a:solidFill>
                <a:latin typeface="Calibri"/>
                <a:ea typeface="Calibri"/>
                <a:cs typeface="Calibri"/>
                <a:sym typeface="Calibri"/>
              </a:rPr>
              <a:t>objective</a:t>
            </a:r>
            <a:r>
              <a:rPr lang="sv-SE" sz="1400" dirty="0">
                <a:solidFill>
                  <a:schemeClr val="dk1"/>
                </a:solidFill>
                <a:latin typeface="Calibri"/>
                <a:ea typeface="Calibri"/>
                <a:cs typeface="Calibri"/>
                <a:sym typeface="Calibri"/>
              </a:rPr>
              <a:t> and </a:t>
            </a:r>
            <a:r>
              <a:rPr lang="sv-SE" sz="1400" dirty="0" err="1">
                <a:solidFill>
                  <a:schemeClr val="dk1"/>
                </a:solidFill>
                <a:latin typeface="Calibri"/>
                <a:ea typeface="Calibri"/>
                <a:cs typeface="Calibri"/>
                <a:sym typeface="Calibri"/>
              </a:rPr>
              <a:t>its</a:t>
            </a:r>
            <a:r>
              <a:rPr lang="sv-SE" sz="1400" dirty="0">
                <a:solidFill>
                  <a:schemeClr val="dk1"/>
                </a:solidFill>
                <a:latin typeface="Calibri"/>
                <a:ea typeface="Calibri"/>
                <a:cs typeface="Calibri"/>
                <a:sym typeface="Calibri"/>
              </a:rPr>
              <a:t> outputs </a:t>
            </a:r>
            <a:r>
              <a:rPr lang="sv-SE" sz="1400" dirty="0" err="1">
                <a:solidFill>
                  <a:schemeClr val="dk1"/>
                </a:solidFill>
                <a:latin typeface="Calibri"/>
                <a:ea typeface="Calibri"/>
                <a:cs typeface="Calibri"/>
                <a:sym typeface="Calibri"/>
              </a:rPr>
              <a:t>have</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been</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introduced</a:t>
            </a:r>
            <a:r>
              <a:rPr lang="sv-SE" sz="1400" dirty="0">
                <a:solidFill>
                  <a:schemeClr val="dk1"/>
                </a:solidFill>
                <a:latin typeface="Calibri"/>
                <a:ea typeface="Calibri"/>
                <a:cs typeface="Calibri"/>
                <a:sym typeface="Calibri"/>
              </a:rPr>
              <a:t> to </a:t>
            </a:r>
            <a:r>
              <a:rPr lang="sv-SE" sz="1400" dirty="0" err="1">
                <a:solidFill>
                  <a:schemeClr val="dk1"/>
                </a:solidFill>
                <a:latin typeface="Calibri"/>
                <a:ea typeface="Calibri"/>
                <a:cs typeface="Calibri"/>
                <a:sym typeface="Calibri"/>
              </a:rPr>
              <a:t>you</a:t>
            </a:r>
            <a:r>
              <a:rPr lang="sv-SE" sz="1400" dirty="0">
                <a:solidFill>
                  <a:schemeClr val="dk1"/>
                </a:solidFill>
                <a:latin typeface="Calibri"/>
                <a:ea typeface="Calibri"/>
                <a:cs typeface="Calibri"/>
                <a:sym typeface="Calibri"/>
              </a:rPr>
              <a:t>: </a:t>
            </a:r>
            <a:br>
              <a:rPr lang="sv-SE" sz="1400" dirty="0">
                <a:solidFill>
                  <a:schemeClr val="dk1"/>
                </a:solidFill>
                <a:latin typeface="Calibri"/>
                <a:ea typeface="Calibri"/>
                <a:cs typeface="Calibri"/>
                <a:sym typeface="Calibri"/>
              </a:rPr>
            </a:b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that</a:t>
            </a:r>
            <a:r>
              <a:rPr lang="sv-SE" sz="1400" dirty="0">
                <a:solidFill>
                  <a:schemeClr val="dk1"/>
                </a:solidFill>
                <a:latin typeface="Calibri"/>
                <a:ea typeface="Calibri"/>
                <a:cs typeface="Calibri"/>
                <a:sym typeface="Calibri"/>
              </a:rPr>
              <a:t> is - the </a:t>
            </a:r>
            <a:r>
              <a:rPr lang="sv-SE" sz="1400" dirty="0" err="1">
                <a:solidFill>
                  <a:schemeClr val="dk1"/>
                </a:solidFill>
                <a:latin typeface="Calibri"/>
                <a:ea typeface="Calibri"/>
                <a:cs typeface="Calibri"/>
                <a:sym typeface="Calibri"/>
              </a:rPr>
              <a:t>summershools</a:t>
            </a:r>
            <a:r>
              <a:rPr lang="sv-SE" sz="1400" dirty="0">
                <a:solidFill>
                  <a:schemeClr val="dk1"/>
                </a:solidFill>
                <a:latin typeface="Calibri"/>
                <a:ea typeface="Calibri"/>
                <a:cs typeface="Calibri"/>
                <a:sym typeface="Calibri"/>
              </a:rPr>
              <a:t>, the </a:t>
            </a:r>
            <a:r>
              <a:rPr lang="sv-SE" sz="1400" dirty="0" err="1">
                <a:solidFill>
                  <a:schemeClr val="dk1"/>
                </a:solidFill>
                <a:latin typeface="Calibri"/>
                <a:ea typeface="Calibri"/>
                <a:cs typeface="Calibri"/>
                <a:sym typeface="Calibri"/>
              </a:rPr>
              <a:t>pedagogical</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development</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of</a:t>
            </a:r>
            <a:r>
              <a:rPr lang="sv-SE" sz="1400" dirty="0">
                <a:solidFill>
                  <a:schemeClr val="dk1"/>
                </a:solidFill>
                <a:latin typeface="Calibri"/>
                <a:ea typeface="Calibri"/>
                <a:cs typeface="Calibri"/>
                <a:sym typeface="Calibri"/>
              </a:rPr>
              <a:t> the </a:t>
            </a:r>
            <a:r>
              <a:rPr lang="sv-SE" sz="1400" dirty="0" err="1">
                <a:solidFill>
                  <a:schemeClr val="dk1"/>
                </a:solidFill>
                <a:latin typeface="Calibri"/>
                <a:ea typeface="Calibri"/>
                <a:cs typeface="Calibri"/>
                <a:sym typeface="Calibri"/>
              </a:rPr>
              <a:t>staff</a:t>
            </a:r>
            <a:r>
              <a:rPr lang="sv-SE" sz="1400" dirty="0">
                <a:solidFill>
                  <a:schemeClr val="dk1"/>
                </a:solidFill>
                <a:latin typeface="Calibri"/>
                <a:ea typeface="Calibri"/>
                <a:cs typeface="Calibri"/>
                <a:sym typeface="Calibri"/>
              </a:rPr>
              <a:t>, and </a:t>
            </a:r>
            <a:r>
              <a:rPr lang="sv-SE" sz="1400" dirty="0" err="1">
                <a:solidFill>
                  <a:schemeClr val="dk1"/>
                </a:solidFill>
                <a:latin typeface="Calibri"/>
                <a:ea typeface="Calibri"/>
                <a:cs typeface="Calibri"/>
                <a:sym typeface="Calibri"/>
              </a:rPr>
              <a:t>finally</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we</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now</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know</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more</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about</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our</a:t>
            </a:r>
            <a:r>
              <a:rPr lang="sv-SE" sz="1400" dirty="0">
                <a:solidFill>
                  <a:schemeClr val="dk1"/>
                </a:solidFill>
                <a:latin typeface="Calibri"/>
                <a:ea typeface="Calibri"/>
                <a:cs typeface="Calibri"/>
                <a:sym typeface="Calibri"/>
              </a:rPr>
              <a:t> 3 </a:t>
            </a:r>
            <a:r>
              <a:rPr lang="sv-SE" sz="1400" dirty="0" err="1">
                <a:solidFill>
                  <a:schemeClr val="dk1"/>
                </a:solidFill>
                <a:latin typeface="Calibri"/>
                <a:ea typeface="Calibri"/>
                <a:cs typeface="Calibri"/>
                <a:sym typeface="Calibri"/>
              </a:rPr>
              <a:t>MOOCs</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What</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they</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contain</a:t>
            </a:r>
            <a:r>
              <a:rPr lang="sv-SE" sz="1400" dirty="0">
                <a:solidFill>
                  <a:schemeClr val="dk1"/>
                </a:solidFill>
                <a:latin typeface="Calibri"/>
                <a:ea typeface="Calibri"/>
                <a:cs typeface="Calibri"/>
                <a:sym typeface="Calibri"/>
              </a:rPr>
              <a:t> and </a:t>
            </a:r>
            <a:r>
              <a:rPr lang="sv-SE" sz="1400" dirty="0" err="1">
                <a:solidFill>
                  <a:schemeClr val="dk1"/>
                </a:solidFill>
                <a:latin typeface="Calibri"/>
                <a:ea typeface="Calibri"/>
                <a:cs typeface="Calibri"/>
                <a:sym typeface="Calibri"/>
              </a:rPr>
              <a:t>how</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we</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developed</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them</a:t>
            </a:r>
            <a:r>
              <a:rPr lang="sv-SE" sz="1400" dirty="0">
                <a:solidFill>
                  <a:schemeClr val="dk1"/>
                </a:solidFill>
                <a:latin typeface="Calibri"/>
                <a:ea typeface="Calibri"/>
                <a:cs typeface="Calibri"/>
                <a:sym typeface="Calibri"/>
              </a:rPr>
              <a:t> from </a:t>
            </a:r>
            <a:r>
              <a:rPr lang="sv-SE" sz="1400" dirty="0" err="1">
                <a:solidFill>
                  <a:schemeClr val="dk1"/>
                </a:solidFill>
                <a:latin typeface="Calibri"/>
                <a:ea typeface="Calibri"/>
                <a:cs typeface="Calibri"/>
                <a:sym typeface="Calibri"/>
              </a:rPr>
              <a:t>teaching</a:t>
            </a:r>
            <a:r>
              <a:rPr lang="sv-SE" sz="1400" dirty="0">
                <a:solidFill>
                  <a:schemeClr val="dk1"/>
                </a:solidFill>
                <a:latin typeface="Calibri"/>
                <a:ea typeface="Calibri"/>
                <a:cs typeface="Calibri"/>
                <a:sym typeface="Calibri"/>
              </a:rPr>
              <a:t> materials at the </a:t>
            </a:r>
            <a:r>
              <a:rPr lang="sv-SE" sz="1400" dirty="0" err="1">
                <a:solidFill>
                  <a:schemeClr val="dk1"/>
                </a:solidFill>
                <a:latin typeface="Calibri"/>
                <a:ea typeface="Calibri"/>
                <a:cs typeface="Calibri"/>
                <a:sym typeface="Calibri"/>
              </a:rPr>
              <a:t>level</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of</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higher</a:t>
            </a:r>
            <a:r>
              <a:rPr lang="sv-SE" sz="1400" dirty="0">
                <a:solidFill>
                  <a:schemeClr val="dk1"/>
                </a:solidFill>
                <a:latin typeface="Calibri"/>
                <a:ea typeface="Calibri"/>
                <a:cs typeface="Calibri"/>
                <a:sym typeface="Calibri"/>
              </a:rPr>
              <a:t> </a:t>
            </a:r>
            <a:r>
              <a:rPr lang="sv-SE" sz="1400" dirty="0" err="1">
                <a:solidFill>
                  <a:schemeClr val="dk1"/>
                </a:solidFill>
                <a:latin typeface="Calibri"/>
                <a:ea typeface="Calibri"/>
                <a:cs typeface="Calibri"/>
                <a:sym typeface="Calibri"/>
              </a:rPr>
              <a:t>education</a:t>
            </a:r>
            <a:endParaRPr sz="1200" dirty="0">
              <a:solidFill>
                <a:schemeClr val="dk1"/>
              </a:solidFill>
              <a:latin typeface="Calibri"/>
              <a:ea typeface="Calibri"/>
              <a:cs typeface="Calibri"/>
              <a:sym typeface="Calibri"/>
            </a:endParaRPr>
          </a:p>
          <a:p>
            <a:pPr marL="0" marR="0" lvl="0" indent="0" algn="l" rtl="0">
              <a:lnSpc>
                <a:spcPct val="117999"/>
              </a:lnSpc>
              <a:spcBef>
                <a:spcPts val="800"/>
              </a:spcBef>
              <a:spcAft>
                <a:spcPts val="0"/>
              </a:spcAft>
              <a:buSzPts val="2100"/>
              <a:buFont typeface="Helvetica Neue"/>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fc6ac1655_0_10: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3fc6ac1655_0_10: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lnSpc>
                <a:spcPct val="115000"/>
              </a:lnSpc>
              <a:spcBef>
                <a:spcPts val="0"/>
              </a:spcBef>
              <a:spcAft>
                <a:spcPts val="0"/>
              </a:spcAft>
              <a:buNone/>
            </a:pPr>
            <a:r>
              <a:rPr lang="sv-SE" sz="1400">
                <a:latin typeface="Calibri"/>
                <a:ea typeface="Calibri"/>
                <a:cs typeface="Calibri"/>
                <a:sym typeface="Calibri"/>
              </a:rPr>
              <a:t>Coursera.org is the </a:t>
            </a:r>
            <a:r>
              <a:rPr lang="sv-SE" sz="1400">
                <a:solidFill>
                  <a:schemeClr val="dk1"/>
                </a:solidFill>
                <a:latin typeface="Calibri"/>
                <a:ea typeface="Calibri"/>
                <a:cs typeface="Calibri"/>
                <a:sym typeface="Calibri"/>
              </a:rPr>
              <a:t>global e-learning platform</a:t>
            </a:r>
            <a:r>
              <a:rPr lang="sv-SE" sz="1400">
                <a:latin typeface="Calibri"/>
                <a:ea typeface="Calibri"/>
                <a:cs typeface="Calibri"/>
                <a:sym typeface="Calibri"/>
              </a:rPr>
              <a:t> where our MOOCs will be published in September - so yes this is a VIP pre-launch and you are all invited! </a:t>
            </a:r>
            <a:endParaRPr sz="1400">
              <a:latin typeface="Calibri"/>
              <a:ea typeface="Calibri"/>
              <a:cs typeface="Calibri"/>
              <a:sym typeface="Calibri"/>
            </a:endParaRPr>
          </a:p>
          <a:p>
            <a:pPr marL="0" lvl="0" indent="0" rtl="0">
              <a:lnSpc>
                <a:spcPct val="115000"/>
              </a:lnSpc>
              <a:spcBef>
                <a:spcPts val="0"/>
              </a:spcBef>
              <a:spcAft>
                <a:spcPts val="0"/>
              </a:spcAft>
              <a:buNone/>
            </a:pPr>
            <a:endParaRPr sz="1400">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400">
                <a:solidFill>
                  <a:schemeClr val="dk1"/>
                </a:solidFill>
                <a:latin typeface="Calibri"/>
                <a:ea typeface="Calibri"/>
                <a:cs typeface="Calibri"/>
                <a:sym typeface="Calibri"/>
              </a:rPr>
              <a:t>By publishing our MOOCs on the Coursera platform we are reaching 33 million active learners around the world who come there to learn something new. </a:t>
            </a:r>
            <a:endParaRPr sz="1400">
              <a:solidFill>
                <a:schemeClr val="dk1"/>
              </a:solidFill>
              <a:latin typeface="Calibri"/>
              <a:ea typeface="Calibri"/>
              <a:cs typeface="Calibri"/>
              <a:sym typeface="Calibri"/>
            </a:endParaRPr>
          </a:p>
          <a:p>
            <a:pPr marL="0" lvl="0" indent="0" rtl="0">
              <a:lnSpc>
                <a:spcPct val="115000"/>
              </a:lnSpc>
              <a:spcBef>
                <a:spcPts val="800"/>
              </a:spcBef>
              <a:spcAft>
                <a:spcPts val="0"/>
              </a:spcAft>
              <a:buClr>
                <a:schemeClr val="dk1"/>
              </a:buClr>
              <a:buSzPts val="1100"/>
              <a:buFont typeface="Arial"/>
              <a:buNone/>
            </a:pPr>
            <a:r>
              <a:rPr lang="sv-SE" sz="1400">
                <a:solidFill>
                  <a:schemeClr val="dk1"/>
                </a:solidFill>
                <a:latin typeface="Calibri"/>
                <a:ea typeface="Calibri"/>
                <a:cs typeface="Calibri"/>
                <a:sym typeface="Calibri"/>
              </a:rPr>
              <a:t>Will they find our MOOCs interesting, meaningful and useful? We are convinced that they will! </a:t>
            </a:r>
            <a:endParaRPr sz="1400">
              <a:solidFill>
                <a:schemeClr val="dk1"/>
              </a:solidFill>
              <a:latin typeface="Calibri"/>
              <a:ea typeface="Calibri"/>
              <a:cs typeface="Calibri"/>
              <a:sym typeface="Calibri"/>
            </a:endParaRPr>
          </a:p>
          <a:p>
            <a:pPr marL="0" lvl="0" indent="0" rtl="0">
              <a:lnSpc>
                <a:spcPct val="115000"/>
              </a:lnSpc>
              <a:spcBef>
                <a:spcPts val="800"/>
              </a:spcBef>
              <a:spcAft>
                <a:spcPts val="0"/>
              </a:spcAft>
              <a:buClr>
                <a:schemeClr val="dk1"/>
              </a:buClr>
              <a:buSzPts val="1100"/>
              <a:buFont typeface="Arial"/>
              <a:buNone/>
            </a:pPr>
            <a:r>
              <a:rPr lang="sv-SE" sz="1400">
                <a:solidFill>
                  <a:schemeClr val="dk1"/>
                </a:solidFill>
                <a:latin typeface="Calibri"/>
                <a:ea typeface="Calibri"/>
                <a:cs typeface="Calibri"/>
                <a:sym typeface="Calibri"/>
              </a:rPr>
              <a:t>Lund university is one of 150 top-ranked universities represented on the platform and apart from our three newly created NPAP MOOCs we have also produced several other MOOCs: “Sustainable cities”, “Greening the economy”, “Sexual and reproductive health and rights” to mention some of the most prominent.</a:t>
            </a:r>
            <a:endParaRPr sz="1400">
              <a:solidFill>
                <a:schemeClr val="dk1"/>
              </a:solidFill>
              <a:latin typeface="Calibri"/>
              <a:ea typeface="Calibri"/>
              <a:cs typeface="Calibri"/>
              <a:sym typeface="Calibri"/>
            </a:endParaRPr>
          </a:p>
          <a:p>
            <a:pPr marL="0" lvl="0" indent="0" rtl="0">
              <a:lnSpc>
                <a:spcPct val="115000"/>
              </a:lnSpc>
              <a:spcBef>
                <a:spcPts val="800"/>
              </a:spcBef>
              <a:spcAft>
                <a:spcPts val="0"/>
              </a:spcAft>
              <a:buClr>
                <a:schemeClr val="dk1"/>
              </a:buClr>
              <a:buSzPts val="1100"/>
              <a:buFont typeface="Arial"/>
              <a:buNone/>
            </a:pPr>
            <a:r>
              <a:rPr lang="sv-SE" sz="1400">
                <a:solidFill>
                  <a:schemeClr val="dk1"/>
                </a:solidFill>
                <a:highlight>
                  <a:schemeClr val="lt1"/>
                </a:highlight>
                <a:latin typeface="Calibri"/>
                <a:ea typeface="Calibri"/>
                <a:cs typeface="Calibri"/>
                <a:sym typeface="Calibri"/>
              </a:rPr>
              <a:t>This year there are 2,800 active courses, over 250 specializations, and 10 degrees ranging up to masters level on the platform.</a:t>
            </a:r>
            <a:endParaRPr sz="1400">
              <a:solidFill>
                <a:schemeClr val="dk1"/>
              </a:solidFill>
              <a:highlight>
                <a:schemeClr val="lt1"/>
              </a:highlight>
              <a:latin typeface="Calibri"/>
              <a:ea typeface="Calibri"/>
              <a:cs typeface="Calibri"/>
              <a:sym typeface="Calibri"/>
            </a:endParaRPr>
          </a:p>
          <a:p>
            <a:pPr marL="0" lvl="0" indent="0" rtl="0">
              <a:lnSpc>
                <a:spcPct val="115000"/>
              </a:lnSpc>
              <a:spcBef>
                <a:spcPts val="800"/>
              </a:spcBef>
              <a:spcAft>
                <a:spcPts val="0"/>
              </a:spcAft>
              <a:buClr>
                <a:schemeClr val="dk1"/>
              </a:buClr>
              <a:buSzPts val="1100"/>
              <a:buFont typeface="Arial"/>
              <a:buNone/>
            </a:pPr>
            <a:r>
              <a:rPr lang="sv-SE" sz="1400">
                <a:solidFill>
                  <a:schemeClr val="dk1"/>
                </a:solidFill>
                <a:latin typeface="Calibri"/>
                <a:ea typeface="Calibri"/>
                <a:cs typeface="Calibri"/>
                <a:sym typeface="Calibri"/>
              </a:rPr>
              <a:t>Over 900 companies use MOOCs at Coursera to transform talent in times of unprecedented change - most likely - to meet the demands of functional flexibility.</a:t>
            </a:r>
            <a:endParaRPr sz="1400">
              <a:solidFill>
                <a:schemeClr val="dk1"/>
              </a:solidFill>
              <a:latin typeface="Calibri"/>
              <a:ea typeface="Calibri"/>
              <a:cs typeface="Calibri"/>
              <a:sym typeface="Calibri"/>
            </a:endParaRPr>
          </a:p>
          <a:p>
            <a:pPr marL="0" lvl="0" indent="0" rtl="0">
              <a:lnSpc>
                <a:spcPct val="115000"/>
              </a:lnSpc>
              <a:spcBef>
                <a:spcPts val="800"/>
              </a:spcBef>
              <a:spcAft>
                <a:spcPts val="0"/>
              </a:spcAft>
              <a:buNone/>
            </a:pPr>
            <a:r>
              <a:rPr lang="sv-SE" sz="1400">
                <a:solidFill>
                  <a:schemeClr val="dk1"/>
                </a:solidFill>
                <a:latin typeface="Calibri"/>
                <a:ea typeface="Calibri"/>
                <a:cs typeface="Calibri"/>
                <a:sym typeface="Calibri"/>
              </a:rPr>
              <a:t>Since most MOOCs are free of charge - well you might have to pay around 30-50 USD if you want a certificate or a diploma -  this stands in sharp contrast to the approximately 15 billions USD globally spent by companies in the year 2015 on professional training. Surveys show that the perceived return of investment was as low as 20-30 %. </a:t>
            </a:r>
            <a:endParaRPr sz="1400">
              <a:solidFill>
                <a:schemeClr val="dk1"/>
              </a:solidFill>
              <a:latin typeface="Calibri"/>
              <a:ea typeface="Calibri"/>
              <a:cs typeface="Calibri"/>
              <a:sym typeface="Calibri"/>
            </a:endParaRPr>
          </a:p>
          <a:p>
            <a:pPr marL="0" lvl="0" indent="0" rtl="0">
              <a:lnSpc>
                <a:spcPct val="115000"/>
              </a:lnSpc>
              <a:spcBef>
                <a:spcPts val="0"/>
              </a:spcBef>
              <a:spcAft>
                <a:spcPts val="0"/>
              </a:spcAft>
              <a:buNone/>
            </a:pPr>
            <a:endParaRPr sz="1400">
              <a:highlight>
                <a:srgbClr val="FFFFFF"/>
              </a:highlight>
              <a:latin typeface="Calibri"/>
              <a:ea typeface="Calibri"/>
              <a:cs typeface="Calibri"/>
              <a:sym typeface="Calibri"/>
            </a:endParaRPr>
          </a:p>
          <a:p>
            <a:pPr marL="0" lvl="0" indent="0" rtl="0">
              <a:lnSpc>
                <a:spcPct val="115000"/>
              </a:lnSpc>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fbced721c_1_1: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3fbced721c_1_1: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lnSpc>
                <a:spcPct val="100000"/>
              </a:lnSpc>
              <a:spcBef>
                <a:spcPts val="0"/>
              </a:spcBef>
              <a:spcAft>
                <a:spcPts val="0"/>
              </a:spcAft>
              <a:buClr>
                <a:schemeClr val="dk1"/>
              </a:buClr>
              <a:buSzPts val="1100"/>
              <a:buFont typeface="Arial"/>
              <a:buNone/>
            </a:pPr>
            <a:r>
              <a:rPr lang="sv-SE" sz="1400">
                <a:solidFill>
                  <a:schemeClr val="dk1"/>
                </a:solidFill>
                <a:latin typeface="Calibri"/>
                <a:ea typeface="Calibri"/>
                <a:cs typeface="Calibri"/>
                <a:sym typeface="Calibri"/>
              </a:rPr>
              <a:t>The future of work and the future of learning are converging because the world is changing at a faster and faster rate.</a:t>
            </a:r>
            <a:endParaRPr sz="1400">
              <a:solidFill>
                <a:schemeClr val="dk1"/>
              </a:solidFill>
              <a:latin typeface="Calibri"/>
              <a:ea typeface="Calibri"/>
              <a:cs typeface="Calibri"/>
              <a:sym typeface="Calibri"/>
            </a:endParaRPr>
          </a:p>
          <a:p>
            <a:pPr marL="0" lvl="0" indent="0" rtl="0">
              <a:lnSpc>
                <a:spcPct val="100000"/>
              </a:lnSpc>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rtl="0">
              <a:lnSpc>
                <a:spcPct val="100000"/>
              </a:lnSpc>
              <a:spcBef>
                <a:spcPts val="0"/>
              </a:spcBef>
              <a:spcAft>
                <a:spcPts val="0"/>
              </a:spcAft>
              <a:buClr>
                <a:schemeClr val="dk1"/>
              </a:buClr>
              <a:buSzPts val="1100"/>
              <a:buFont typeface="Arial"/>
              <a:buNone/>
            </a:pPr>
            <a:r>
              <a:rPr lang="sv-SE" sz="1400">
                <a:solidFill>
                  <a:schemeClr val="dk1"/>
                </a:solidFill>
                <a:latin typeface="Calibri"/>
                <a:ea typeface="Calibri"/>
                <a:cs typeface="Calibri"/>
                <a:sym typeface="Calibri"/>
              </a:rPr>
              <a:t>Being in the middle of one of Northern Europe’s most knowledge-intensive areas, </a:t>
            </a:r>
            <a:br>
              <a:rPr lang="sv-SE" sz="1400">
                <a:solidFill>
                  <a:schemeClr val="dk1"/>
                </a:solidFill>
                <a:latin typeface="Calibri"/>
                <a:ea typeface="Calibri"/>
                <a:cs typeface="Calibri"/>
                <a:sym typeface="Calibri"/>
              </a:rPr>
            </a:br>
            <a:r>
              <a:rPr lang="sv-SE" sz="1400">
                <a:solidFill>
                  <a:schemeClr val="dk1"/>
                </a:solidFill>
                <a:latin typeface="Calibri"/>
                <a:ea typeface="Calibri"/>
                <a:cs typeface="Calibri"/>
                <a:sym typeface="Calibri"/>
              </a:rPr>
              <a:t>all of us have probably heard about how technological advances and automation is changing the demands of current</a:t>
            </a:r>
            <a:br>
              <a:rPr lang="sv-SE" sz="1400">
                <a:solidFill>
                  <a:schemeClr val="dk1"/>
                </a:solidFill>
                <a:latin typeface="Calibri"/>
                <a:ea typeface="Calibri"/>
                <a:cs typeface="Calibri"/>
                <a:sym typeface="Calibri"/>
              </a:rPr>
            </a:br>
            <a:r>
              <a:rPr lang="sv-SE" sz="1400">
                <a:solidFill>
                  <a:schemeClr val="dk1"/>
                </a:solidFill>
                <a:latin typeface="Calibri"/>
                <a:ea typeface="Calibri"/>
                <a:cs typeface="Calibri"/>
                <a:sym typeface="Calibri"/>
              </a:rPr>
              <a:t>as well as future organisations and workforces. </a:t>
            </a:r>
            <a:endParaRPr sz="1400">
              <a:solidFill>
                <a:schemeClr val="dk1"/>
              </a:solidFill>
              <a:latin typeface="Calibri"/>
              <a:ea typeface="Calibri"/>
              <a:cs typeface="Calibri"/>
              <a:sym typeface="Calibri"/>
            </a:endParaRPr>
          </a:p>
          <a:p>
            <a:pPr marL="0" lvl="0" indent="0" rtl="0">
              <a:lnSpc>
                <a:spcPct val="100000"/>
              </a:lnSpc>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rtl="0">
              <a:lnSpc>
                <a:spcPct val="100000"/>
              </a:lnSpc>
              <a:spcBef>
                <a:spcPts val="0"/>
              </a:spcBef>
              <a:spcAft>
                <a:spcPts val="0"/>
              </a:spcAft>
              <a:buNone/>
            </a:pPr>
            <a:r>
              <a:rPr lang="sv-SE" sz="1400">
                <a:solidFill>
                  <a:schemeClr val="dk1"/>
                </a:solidFill>
                <a:latin typeface="Calibri"/>
                <a:ea typeface="Calibri"/>
                <a:cs typeface="Calibri"/>
                <a:sym typeface="Calibri"/>
              </a:rPr>
              <a:t>As an educational concept developer I think In many ways technology is offering us the opportunity for amazing advances, </a:t>
            </a:r>
            <a:br>
              <a:rPr lang="sv-SE" sz="1400">
                <a:solidFill>
                  <a:schemeClr val="dk1"/>
                </a:solidFill>
                <a:latin typeface="Calibri"/>
                <a:ea typeface="Calibri"/>
                <a:cs typeface="Calibri"/>
                <a:sym typeface="Calibri"/>
              </a:rPr>
            </a:br>
            <a:r>
              <a:rPr lang="sv-SE" sz="1400">
                <a:solidFill>
                  <a:schemeClr val="dk1"/>
                </a:solidFill>
                <a:latin typeface="Calibri"/>
                <a:ea typeface="Calibri"/>
                <a:cs typeface="Calibri"/>
                <a:sym typeface="Calibri"/>
              </a:rPr>
              <a:t>but we need to keep up with the demands that come along many of the changes. </a:t>
            </a:r>
            <a:endParaRPr sz="1400">
              <a:solidFill>
                <a:schemeClr val="dk1"/>
              </a:solidFill>
              <a:latin typeface="Calibri"/>
              <a:ea typeface="Calibri"/>
              <a:cs typeface="Calibri"/>
              <a:sym typeface="Calibri"/>
            </a:endParaRPr>
          </a:p>
          <a:p>
            <a:pPr marL="0" lvl="0" indent="0" rtl="0">
              <a:lnSpc>
                <a:spcPct val="100000"/>
              </a:lnSpc>
              <a:spcBef>
                <a:spcPts val="800"/>
              </a:spcBef>
              <a:spcAft>
                <a:spcPts val="0"/>
              </a:spcAft>
              <a:buNone/>
            </a:pPr>
            <a:r>
              <a:rPr lang="sv-SE" sz="1400">
                <a:solidFill>
                  <a:schemeClr val="dk1"/>
                </a:solidFill>
                <a:latin typeface="Calibri"/>
                <a:ea typeface="Calibri"/>
                <a:cs typeface="Calibri"/>
                <a:sym typeface="Calibri"/>
              </a:rPr>
              <a:t>Here, Friedman offers a theory on how technical advances around the world - demonstrated by the black line - </a:t>
            </a:r>
            <a:br>
              <a:rPr lang="sv-SE" sz="1400">
                <a:solidFill>
                  <a:schemeClr val="dk1"/>
                </a:solidFill>
                <a:latin typeface="Calibri"/>
                <a:ea typeface="Calibri"/>
                <a:cs typeface="Calibri"/>
                <a:sym typeface="Calibri"/>
              </a:rPr>
            </a:br>
            <a:r>
              <a:rPr lang="sv-SE" sz="1400">
                <a:solidFill>
                  <a:schemeClr val="dk1"/>
                </a:solidFill>
                <a:latin typeface="Calibri"/>
                <a:ea typeface="Calibri"/>
                <a:cs typeface="Calibri"/>
                <a:sym typeface="Calibri"/>
              </a:rPr>
              <a:t>are surpassing our human adaptability - which is represented by the blue line. </a:t>
            </a:r>
            <a:endParaRPr sz="1400">
              <a:solidFill>
                <a:schemeClr val="dk1"/>
              </a:solidFill>
              <a:latin typeface="Calibri"/>
              <a:ea typeface="Calibri"/>
              <a:cs typeface="Calibri"/>
              <a:sym typeface="Calibri"/>
            </a:endParaRPr>
          </a:p>
          <a:p>
            <a:pPr marL="0" lvl="0" indent="0" rtl="0">
              <a:lnSpc>
                <a:spcPct val="100000"/>
              </a:lnSpc>
              <a:spcBef>
                <a:spcPts val="800"/>
              </a:spcBef>
              <a:spcAft>
                <a:spcPts val="0"/>
              </a:spcAft>
              <a:buNone/>
            </a:pPr>
            <a:r>
              <a:rPr lang="sv-SE" sz="1400">
                <a:solidFill>
                  <a:schemeClr val="dk1"/>
                </a:solidFill>
                <a:latin typeface="Calibri"/>
                <a:ea typeface="Calibri"/>
                <a:cs typeface="Calibri"/>
                <a:sym typeface="Calibri"/>
              </a:rPr>
              <a:t>Frankly, Friedman is convinced that we won’t keep up. Unless - as explained by the yellow line - we become really comfortable with dealing with uncertainty, unpredictability and change, all components in what I call </a:t>
            </a:r>
            <a:r>
              <a:rPr lang="sv-SE" sz="1400" i="1">
                <a:solidFill>
                  <a:schemeClr val="dk1"/>
                </a:solidFill>
                <a:latin typeface="Calibri"/>
                <a:ea typeface="Calibri"/>
                <a:cs typeface="Calibri"/>
                <a:sym typeface="Calibri"/>
              </a:rPr>
              <a:t>discretionary</a:t>
            </a:r>
            <a:r>
              <a:rPr lang="sv-SE" sz="1400">
                <a:solidFill>
                  <a:schemeClr val="dk1"/>
                </a:solidFill>
                <a:latin typeface="Calibri"/>
                <a:ea typeface="Calibri"/>
                <a:cs typeface="Calibri"/>
                <a:sym typeface="Calibri"/>
              </a:rPr>
              <a:t> </a:t>
            </a:r>
            <a:r>
              <a:rPr lang="sv-SE" sz="1400" i="1">
                <a:solidFill>
                  <a:schemeClr val="dk1"/>
                </a:solidFill>
                <a:latin typeface="Calibri"/>
                <a:ea typeface="Calibri"/>
                <a:cs typeface="Calibri"/>
                <a:sym typeface="Calibri"/>
              </a:rPr>
              <a:t>work</a:t>
            </a:r>
            <a:r>
              <a:rPr lang="sv-SE"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a:p>
            <a:pPr marL="0" lvl="0" indent="0" rtl="0">
              <a:lnSpc>
                <a:spcPct val="100000"/>
              </a:lnSpc>
              <a:spcBef>
                <a:spcPts val="800"/>
              </a:spcBef>
              <a:spcAft>
                <a:spcPts val="0"/>
              </a:spcAft>
              <a:buNone/>
            </a:pPr>
            <a:r>
              <a:rPr lang="sv-SE" sz="1400">
                <a:solidFill>
                  <a:schemeClr val="dk1"/>
                </a:solidFill>
                <a:latin typeface="Calibri"/>
                <a:ea typeface="Calibri"/>
                <a:cs typeface="Calibri"/>
                <a:sym typeface="Calibri"/>
              </a:rPr>
              <a:t>So, how can we become better problem-solvers and in turn better adapt to the demands which we are facing? Especially when it comes to knowledge-intensive and discretionary work? </a:t>
            </a:r>
            <a:endParaRPr sz="1400">
              <a:solidFill>
                <a:schemeClr val="dk1"/>
              </a:solidFill>
              <a:latin typeface="Calibri"/>
              <a:ea typeface="Calibri"/>
              <a:cs typeface="Calibri"/>
              <a:sym typeface="Calibri"/>
            </a:endParaRPr>
          </a:p>
          <a:p>
            <a:pPr marL="0" lvl="0" indent="0" rtl="0">
              <a:lnSpc>
                <a:spcPct val="100000"/>
              </a:lnSpc>
              <a:spcBef>
                <a:spcPts val="800"/>
              </a:spcBef>
              <a:spcAft>
                <a:spcPts val="0"/>
              </a:spcAft>
              <a:buNone/>
            </a:pPr>
            <a:r>
              <a:rPr lang="sv-SE" sz="1400">
                <a:solidFill>
                  <a:schemeClr val="dk1"/>
                </a:solidFill>
                <a:latin typeface="Calibri"/>
                <a:ea typeface="Calibri"/>
                <a:cs typeface="Calibri"/>
                <a:sym typeface="Calibri"/>
              </a:rPr>
              <a:t>Well, most researchers concerned with organizational development agree that we need to broaden what we learn, </a:t>
            </a:r>
            <a:br>
              <a:rPr lang="sv-SE" sz="1400">
                <a:solidFill>
                  <a:schemeClr val="dk1"/>
                </a:solidFill>
                <a:latin typeface="Calibri"/>
                <a:ea typeface="Calibri"/>
                <a:cs typeface="Calibri"/>
                <a:sym typeface="Calibri"/>
              </a:rPr>
            </a:br>
            <a:r>
              <a:rPr lang="sv-SE" sz="1400">
                <a:solidFill>
                  <a:schemeClr val="dk1"/>
                </a:solidFill>
                <a:latin typeface="Calibri"/>
                <a:ea typeface="Calibri"/>
                <a:cs typeface="Calibri"/>
                <a:sym typeface="Calibri"/>
              </a:rPr>
              <a:t>- that is - learn more about different subjects - at least to some extent - </a:t>
            </a:r>
            <a:br>
              <a:rPr lang="sv-SE" sz="1400">
                <a:solidFill>
                  <a:schemeClr val="dk1"/>
                </a:solidFill>
                <a:latin typeface="Calibri"/>
                <a:ea typeface="Calibri"/>
                <a:cs typeface="Calibri"/>
                <a:sym typeface="Calibri"/>
              </a:rPr>
            </a:br>
            <a:r>
              <a:rPr lang="sv-SE" sz="1400">
                <a:solidFill>
                  <a:schemeClr val="dk1"/>
                </a:solidFill>
                <a:latin typeface="Calibri"/>
                <a:ea typeface="Calibri"/>
                <a:cs typeface="Calibri"/>
                <a:sym typeface="Calibri"/>
              </a:rPr>
              <a:t>but we also need to learn new things in smart and efficient ways. This is where MOOCs have proven to be effective.</a:t>
            </a:r>
            <a:endParaRPr sz="1400">
              <a:solidFill>
                <a:schemeClr val="dk1"/>
              </a:solidFill>
              <a:latin typeface="Calibri"/>
              <a:ea typeface="Calibri"/>
              <a:cs typeface="Calibri"/>
              <a:sym typeface="Calibri"/>
            </a:endParaRPr>
          </a:p>
          <a:p>
            <a:pPr marL="0" lvl="0" indent="0" rtl="0">
              <a:lnSpc>
                <a:spcPct val="100000"/>
              </a:lnSpc>
              <a:spcBef>
                <a:spcPts val="800"/>
              </a:spcBef>
              <a:spcAft>
                <a:spcPts val="0"/>
              </a:spcAft>
              <a:buNone/>
            </a:pPr>
            <a:r>
              <a:rPr lang="sv-SE" sz="1400">
                <a:latin typeface="Calibri"/>
                <a:ea typeface="Calibri"/>
                <a:cs typeface="Calibri"/>
                <a:sym typeface="Calibri"/>
              </a:rPr>
              <a:t>The benefits of smart learning is probably easy to recognize, so instead I want to highlight the benefits of cross-sectoral and open learning which often aren’t as straight forward. </a:t>
            </a:r>
            <a:endParaRPr sz="1400">
              <a:latin typeface="Calibri"/>
              <a:ea typeface="Calibri"/>
              <a:cs typeface="Calibri"/>
              <a:sym typeface="Calibri"/>
            </a:endParaRPr>
          </a:p>
          <a:p>
            <a:pPr marL="0" lvl="0" indent="0" rtl="0">
              <a:lnSpc>
                <a:spcPct val="100000"/>
              </a:lnSpc>
              <a:spcBef>
                <a:spcPts val="800"/>
              </a:spcBef>
              <a:spcAft>
                <a:spcPts val="0"/>
              </a:spcAft>
              <a:buNone/>
            </a:pPr>
            <a:r>
              <a:rPr lang="sv-SE" sz="1400">
                <a:latin typeface="Calibri"/>
                <a:ea typeface="Calibri"/>
                <a:cs typeface="Calibri"/>
                <a:sym typeface="Calibri"/>
              </a:rPr>
              <a:t>The thing is -  </a:t>
            </a:r>
            <a:br>
              <a:rPr lang="sv-SE" sz="1400">
                <a:latin typeface="Calibri"/>
                <a:ea typeface="Calibri"/>
                <a:cs typeface="Calibri"/>
                <a:sym typeface="Calibri"/>
              </a:rPr>
            </a:br>
            <a:r>
              <a:rPr lang="sv-SE" sz="1400">
                <a:latin typeface="Calibri"/>
                <a:ea typeface="Calibri"/>
                <a:cs typeface="Calibri"/>
                <a:sym typeface="Calibri"/>
              </a:rPr>
              <a:t>that for the same reasons we are seeing a shift towards more open innovative processes,  </a:t>
            </a:r>
            <a:br>
              <a:rPr lang="sv-SE" sz="1400">
                <a:latin typeface="Calibri"/>
                <a:ea typeface="Calibri"/>
                <a:cs typeface="Calibri"/>
                <a:sym typeface="Calibri"/>
              </a:rPr>
            </a:br>
            <a:r>
              <a:rPr lang="sv-SE" sz="1400">
                <a:latin typeface="Calibri"/>
                <a:ea typeface="Calibri"/>
                <a:cs typeface="Calibri"/>
                <a:sym typeface="Calibri"/>
              </a:rPr>
              <a:t>we need to open up the learning content in the same way. </a:t>
            </a:r>
            <a:endParaRPr sz="1400">
              <a:latin typeface="Calibri"/>
              <a:ea typeface="Calibri"/>
              <a:cs typeface="Calibri"/>
              <a:sym typeface="Calibri"/>
            </a:endParaRPr>
          </a:p>
          <a:p>
            <a:pPr marL="0" lvl="0" indent="0" rtl="0">
              <a:lnSpc>
                <a:spcPct val="100000"/>
              </a:lnSpc>
              <a:spcBef>
                <a:spcPts val="800"/>
              </a:spcBef>
              <a:spcAft>
                <a:spcPts val="0"/>
              </a:spcAft>
              <a:buNone/>
            </a:pPr>
            <a:r>
              <a:rPr lang="sv-SE" sz="1400">
                <a:latin typeface="Calibri"/>
                <a:ea typeface="Calibri"/>
                <a:cs typeface="Calibri"/>
                <a:sym typeface="Calibri"/>
              </a:rPr>
              <a:t>So what’s the reason for opening it up? Well, we won't be able to predict all the challenges that the future will bring. </a:t>
            </a:r>
            <a:endParaRPr sz="1400">
              <a:latin typeface="Calibri"/>
              <a:ea typeface="Calibri"/>
              <a:cs typeface="Calibri"/>
              <a:sym typeface="Calibri"/>
            </a:endParaRPr>
          </a:p>
          <a:p>
            <a:pPr marL="0" lvl="0" indent="0" rtl="0">
              <a:lnSpc>
                <a:spcPct val="100000"/>
              </a:lnSpc>
              <a:spcBef>
                <a:spcPts val="800"/>
              </a:spcBef>
              <a:spcAft>
                <a:spcPts val="0"/>
              </a:spcAft>
              <a:buNone/>
            </a:pPr>
            <a:r>
              <a:rPr lang="sv-SE" sz="1400">
                <a:latin typeface="Calibri"/>
                <a:ea typeface="Calibri"/>
                <a:cs typeface="Calibri"/>
                <a:sym typeface="Calibri"/>
              </a:rPr>
              <a:t>Think of it as a really good football-team where all the players have a different set of abilities and competences but together they work to cover all angles and in the end the win the game. Together.  Because, the more they know the more they cover.</a:t>
            </a:r>
            <a:endParaRPr sz="1400">
              <a:latin typeface="Calibri"/>
              <a:ea typeface="Calibri"/>
              <a:cs typeface="Calibri"/>
              <a:sym typeface="Calibri"/>
            </a:endParaRPr>
          </a:p>
          <a:p>
            <a:pPr marL="0" lvl="0" indent="0" rtl="0">
              <a:lnSpc>
                <a:spcPct val="100000"/>
              </a:lnSpc>
              <a:spcBef>
                <a:spcPts val="800"/>
              </a:spcBef>
              <a:spcAft>
                <a:spcPts val="0"/>
              </a:spcAft>
              <a:buNone/>
            </a:pPr>
            <a:r>
              <a:rPr lang="sv-SE" sz="1400">
                <a:latin typeface="Calibri"/>
                <a:ea typeface="Calibri"/>
                <a:cs typeface="Calibri"/>
                <a:sym typeface="Calibri"/>
              </a:rPr>
              <a:t>So by opening up learning and encouraging cross-field learning, our readiness to embrace change and future knowledge demands will be stronger.</a:t>
            </a:r>
            <a:endParaRPr sz="1400">
              <a:latin typeface="Calibri"/>
              <a:ea typeface="Calibri"/>
              <a:cs typeface="Calibri"/>
              <a:sym typeface="Calibri"/>
            </a:endParaRPr>
          </a:p>
          <a:p>
            <a:pPr marL="0" lvl="0" indent="0" rtl="0">
              <a:lnSpc>
                <a:spcPct val="100000"/>
              </a:lnSpc>
              <a:spcBef>
                <a:spcPts val="800"/>
              </a:spcBef>
              <a:spcAft>
                <a:spcPts val="0"/>
              </a:spcAft>
              <a:buNone/>
            </a:pPr>
            <a:r>
              <a:rPr lang="sv-SE" sz="1400">
                <a:latin typeface="Calibri"/>
                <a:ea typeface="Calibri"/>
                <a:cs typeface="Calibri"/>
                <a:sym typeface="Calibri"/>
              </a:rPr>
              <a:t>In my work I have learned that organisations and companies often fear that their employees are wasting resources on learning as soon as they dabble in something that doesn’t have a direct link to present obvious demands. </a:t>
            </a:r>
            <a:endParaRPr sz="1400">
              <a:latin typeface="Calibri"/>
              <a:ea typeface="Calibri"/>
              <a:cs typeface="Calibri"/>
              <a:sym typeface="Calibri"/>
            </a:endParaRPr>
          </a:p>
          <a:p>
            <a:pPr marL="0" lvl="0" indent="0" rtl="0">
              <a:lnSpc>
                <a:spcPct val="100000"/>
              </a:lnSpc>
              <a:spcBef>
                <a:spcPts val="800"/>
              </a:spcBef>
              <a:spcAft>
                <a:spcPts val="0"/>
              </a:spcAft>
              <a:buNone/>
            </a:pPr>
            <a:r>
              <a:rPr lang="sv-SE" sz="1400">
                <a:latin typeface="Calibri"/>
                <a:ea typeface="Calibri"/>
                <a:cs typeface="Calibri"/>
                <a:sym typeface="Calibri"/>
              </a:rPr>
              <a:t>Yet, this is where the first mistake is made. We might not understand now, why a specialist in innovation should learn general knowledge of how an accelerator works, until the day accelerator technology and the field of innovation need to merge. </a:t>
            </a:r>
            <a:endParaRPr sz="1400">
              <a:latin typeface="Calibri"/>
              <a:ea typeface="Calibri"/>
              <a:cs typeface="Calibri"/>
              <a:sym typeface="Calibri"/>
            </a:endParaRPr>
          </a:p>
          <a:p>
            <a:pPr marL="0" lvl="0" indent="0" rtl="0">
              <a:lnSpc>
                <a:spcPct val="100000"/>
              </a:lnSpc>
              <a:spcBef>
                <a:spcPts val="800"/>
              </a:spcBef>
              <a:spcAft>
                <a:spcPts val="0"/>
              </a:spcAft>
              <a:buNone/>
            </a:pPr>
            <a:r>
              <a:rPr lang="sv-SE" sz="1400">
                <a:latin typeface="Calibri"/>
                <a:ea typeface="Calibri"/>
                <a:cs typeface="Calibri"/>
                <a:sym typeface="Calibri"/>
              </a:rPr>
              <a:t>Again, we know that fields are crossing over and merging with others, especially the field of technology. Opening up learning is therefore a proactive strategy for the future. </a:t>
            </a:r>
            <a:endParaRPr sz="1400">
              <a:latin typeface="Calibri"/>
              <a:ea typeface="Calibri"/>
              <a:cs typeface="Calibri"/>
              <a:sym typeface="Calibri"/>
            </a:endParaRPr>
          </a:p>
          <a:p>
            <a:pPr marL="0" lvl="0" indent="0" rtl="0">
              <a:lnSpc>
                <a:spcPct val="100000"/>
              </a:lnSpc>
              <a:spcBef>
                <a:spcPts val="800"/>
              </a:spcBef>
              <a:spcAft>
                <a:spcPts val="0"/>
              </a:spcAft>
              <a:buNone/>
            </a:pPr>
            <a:r>
              <a:rPr lang="sv-SE" sz="1400">
                <a:solidFill>
                  <a:schemeClr val="dk1"/>
                </a:solidFill>
                <a:latin typeface="Calibri"/>
                <a:ea typeface="Calibri"/>
                <a:cs typeface="Calibri"/>
                <a:sym typeface="Calibri"/>
              </a:rPr>
              <a:t>So what is the future calling for - more and smarter ways to learn and more cross-sectoral and integrated learning. </a:t>
            </a:r>
            <a:endParaRPr sz="1400">
              <a:solidFill>
                <a:schemeClr val="dk1"/>
              </a:solidFill>
              <a:latin typeface="Calibri"/>
              <a:ea typeface="Calibri"/>
              <a:cs typeface="Calibri"/>
              <a:sym typeface="Calibri"/>
            </a:endParaRPr>
          </a:p>
          <a:p>
            <a:pPr marL="0" lvl="0" indent="0" rtl="0">
              <a:lnSpc>
                <a:spcPct val="100000"/>
              </a:lnSpc>
              <a:spcBef>
                <a:spcPts val="800"/>
              </a:spcBef>
              <a:spcAft>
                <a:spcPts val="800"/>
              </a:spcAft>
              <a:buNone/>
            </a:pPr>
            <a:endParaRPr sz="1400">
              <a:solidFill>
                <a:srgbClr val="98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fbced721c_1_22: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3fbced721c_1_22: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lnSpc>
                <a:spcPct val="115000"/>
              </a:lnSpc>
              <a:spcBef>
                <a:spcPts val="0"/>
              </a:spcBef>
              <a:spcAft>
                <a:spcPts val="0"/>
              </a:spcAft>
              <a:buNone/>
            </a:pPr>
            <a:r>
              <a:rPr lang="sv-SE" sz="1400">
                <a:solidFill>
                  <a:schemeClr val="dk1"/>
                </a:solidFill>
                <a:latin typeface="Calibri"/>
                <a:ea typeface="Calibri"/>
                <a:cs typeface="Calibri"/>
                <a:sym typeface="Calibri"/>
              </a:rPr>
              <a:t>The challenges before us aren’t easy I’d say, since easily accessible cross-sectoral or cross-fields knowledge and flexible integrated learning are yet to be implemented on a broader scale - in other words - we are currently in an early phase in its development. </a:t>
            </a:r>
            <a:endParaRPr sz="1400">
              <a:solidFill>
                <a:schemeClr val="dk1"/>
              </a:solidFill>
              <a:latin typeface="Calibri"/>
              <a:ea typeface="Calibri"/>
              <a:cs typeface="Calibri"/>
              <a:sym typeface="Calibri"/>
            </a:endParaRPr>
          </a:p>
          <a:p>
            <a:pPr marL="0" lvl="0" indent="0" rtl="0">
              <a:lnSpc>
                <a:spcPct val="115000"/>
              </a:lnSpc>
              <a:spcBef>
                <a:spcPts val="0"/>
              </a:spcBef>
              <a:spcAft>
                <a:spcPts val="0"/>
              </a:spcAft>
              <a:buNone/>
            </a:pPr>
            <a:endParaRPr sz="1400">
              <a:solidFill>
                <a:schemeClr val="dk1"/>
              </a:solidFill>
              <a:latin typeface="Calibri"/>
              <a:ea typeface="Calibri"/>
              <a:cs typeface="Calibri"/>
              <a:sym typeface="Calibri"/>
            </a:endParaRPr>
          </a:p>
          <a:p>
            <a:pPr marL="0" lvl="0" indent="0" rtl="0">
              <a:lnSpc>
                <a:spcPct val="115000"/>
              </a:lnSpc>
              <a:spcBef>
                <a:spcPts val="0"/>
              </a:spcBef>
              <a:spcAft>
                <a:spcPts val="0"/>
              </a:spcAft>
              <a:buNone/>
            </a:pPr>
            <a:r>
              <a:rPr lang="sv-SE" sz="1400">
                <a:solidFill>
                  <a:schemeClr val="dk1"/>
                </a:solidFill>
                <a:latin typeface="Calibri"/>
                <a:ea typeface="Calibri"/>
                <a:cs typeface="Calibri"/>
                <a:sym typeface="Calibri"/>
              </a:rPr>
              <a:t>The reasons for this immaturity is often explained by silo-thinking like “</a:t>
            </a:r>
            <a:r>
              <a:rPr lang="sv-SE" sz="1400" i="1">
                <a:solidFill>
                  <a:schemeClr val="dk1"/>
                </a:solidFill>
                <a:latin typeface="Calibri"/>
                <a:ea typeface="Calibri"/>
                <a:cs typeface="Calibri"/>
                <a:sym typeface="Calibri"/>
              </a:rPr>
              <a:t>This is not my area, that has nothing to do with my subject</a:t>
            </a:r>
            <a:r>
              <a:rPr lang="sv-SE" sz="1400">
                <a:solidFill>
                  <a:schemeClr val="dk1"/>
                </a:solidFill>
                <a:latin typeface="Calibri"/>
                <a:ea typeface="Calibri"/>
                <a:cs typeface="Calibri"/>
                <a:sym typeface="Calibri"/>
              </a:rPr>
              <a:t>” and so forth. Also since time is often scarce, people feel the need to make, what they think are rational choices in their educational development, hence taking courses more “</a:t>
            </a:r>
            <a:r>
              <a:rPr lang="sv-SE" sz="1400" i="1">
                <a:solidFill>
                  <a:schemeClr val="dk1"/>
                </a:solidFill>
                <a:latin typeface="Calibri"/>
                <a:ea typeface="Calibri"/>
                <a:cs typeface="Calibri"/>
                <a:sym typeface="Calibri"/>
              </a:rPr>
              <a:t>close to home</a:t>
            </a:r>
            <a:r>
              <a:rPr lang="sv-SE"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a:p>
            <a:pPr marL="0" lvl="0" indent="0" rtl="0">
              <a:lnSpc>
                <a:spcPct val="115000"/>
              </a:lnSpc>
              <a:spcBef>
                <a:spcPts val="0"/>
              </a:spcBef>
              <a:spcAft>
                <a:spcPts val="0"/>
              </a:spcAft>
              <a:buNone/>
            </a:pPr>
            <a:endParaRPr sz="1400">
              <a:solidFill>
                <a:schemeClr val="dk1"/>
              </a:solidFill>
              <a:latin typeface="Calibri"/>
              <a:ea typeface="Calibri"/>
              <a:cs typeface="Calibri"/>
              <a:sym typeface="Calibri"/>
            </a:endParaRPr>
          </a:p>
          <a:p>
            <a:pPr marL="0" lvl="0" indent="0" rtl="0">
              <a:lnSpc>
                <a:spcPct val="115000"/>
              </a:lnSpc>
              <a:spcBef>
                <a:spcPts val="0"/>
              </a:spcBef>
              <a:spcAft>
                <a:spcPts val="0"/>
              </a:spcAft>
              <a:buNone/>
            </a:pPr>
            <a:r>
              <a:rPr lang="sv-SE" sz="1400">
                <a:solidFill>
                  <a:schemeClr val="dk1"/>
                </a:solidFill>
                <a:latin typeface="Calibri"/>
                <a:ea typeface="Calibri"/>
                <a:cs typeface="Calibri"/>
                <a:sym typeface="Calibri"/>
              </a:rPr>
              <a:t>The lack of openness and </a:t>
            </a:r>
            <a:r>
              <a:rPr lang="sv-SE" sz="1400" b="1">
                <a:solidFill>
                  <a:schemeClr val="dk1"/>
                </a:solidFill>
                <a:latin typeface="Calibri"/>
                <a:ea typeface="Calibri"/>
                <a:cs typeface="Calibri"/>
                <a:sym typeface="Calibri"/>
              </a:rPr>
              <a:t>bridges</a:t>
            </a:r>
            <a:r>
              <a:rPr lang="sv-SE" sz="1400">
                <a:solidFill>
                  <a:schemeClr val="dk1"/>
                </a:solidFill>
                <a:latin typeface="Calibri"/>
                <a:ea typeface="Calibri"/>
                <a:cs typeface="Calibri"/>
                <a:sym typeface="Calibri"/>
              </a:rPr>
              <a:t> between sectors, business, research/higher education and the public sector - in turn is resulting in low capacity to meet the demands of flexibility.</a:t>
            </a:r>
            <a:endParaRPr sz="1400">
              <a:solidFill>
                <a:schemeClr val="dk1"/>
              </a:solidFill>
              <a:latin typeface="Calibri"/>
              <a:ea typeface="Calibri"/>
              <a:cs typeface="Calibri"/>
              <a:sym typeface="Calibri"/>
            </a:endParaRPr>
          </a:p>
          <a:p>
            <a:pPr marL="0" lvl="0" indent="0" rtl="0">
              <a:lnSpc>
                <a:spcPct val="115000"/>
              </a:lnSpc>
              <a:spcBef>
                <a:spcPts val="0"/>
              </a:spcBef>
              <a:spcAft>
                <a:spcPts val="0"/>
              </a:spcAft>
              <a:buNone/>
            </a:pPr>
            <a:endParaRPr sz="1400">
              <a:solidFill>
                <a:schemeClr val="dk1"/>
              </a:solidFill>
              <a:latin typeface="Calibri"/>
              <a:ea typeface="Calibri"/>
              <a:cs typeface="Calibri"/>
              <a:sym typeface="Calibri"/>
            </a:endParaRPr>
          </a:p>
          <a:p>
            <a:pPr marL="0" lvl="0" indent="0" rtl="0">
              <a:lnSpc>
                <a:spcPct val="115000"/>
              </a:lnSpc>
              <a:spcBef>
                <a:spcPts val="0"/>
              </a:spcBef>
              <a:spcAft>
                <a:spcPts val="0"/>
              </a:spcAft>
              <a:buNone/>
            </a:pPr>
            <a:r>
              <a:rPr lang="sv-SE" sz="1400">
                <a:solidFill>
                  <a:schemeClr val="dk1"/>
                </a:solidFill>
                <a:latin typeface="Calibri"/>
                <a:ea typeface="Calibri"/>
                <a:cs typeface="Calibri"/>
                <a:sym typeface="Calibri"/>
              </a:rPr>
              <a:t>This is why we need MOOCs, to familiarize ourselves with more fields through accessible knowledge - when and wherever we want - and to discover unexpected links as well as potential synergy between areas. </a:t>
            </a:r>
            <a:endParaRPr sz="1400">
              <a:solidFill>
                <a:schemeClr val="dk1"/>
              </a:solidFill>
              <a:latin typeface="Calibri"/>
              <a:ea typeface="Calibri"/>
              <a:cs typeface="Calibri"/>
              <a:sym typeface="Calibri"/>
            </a:endParaRPr>
          </a:p>
          <a:p>
            <a:pPr marL="0" lvl="0" indent="0" rtl="0">
              <a:lnSpc>
                <a:spcPct val="115000"/>
              </a:lnSpc>
              <a:spcBef>
                <a:spcPts val="0"/>
              </a:spcBef>
              <a:spcAft>
                <a:spcPts val="0"/>
              </a:spcAft>
              <a:buNone/>
            </a:pPr>
            <a:endParaRPr sz="1400">
              <a:solidFill>
                <a:schemeClr val="dk1"/>
              </a:solidFill>
              <a:latin typeface="Calibri"/>
              <a:ea typeface="Calibri"/>
              <a:cs typeface="Calibri"/>
              <a:sym typeface="Calibri"/>
            </a:endParaRPr>
          </a:p>
          <a:p>
            <a:pPr marL="0" lvl="0" indent="0" rtl="0">
              <a:lnSpc>
                <a:spcPct val="115000"/>
              </a:lnSpc>
              <a:spcBef>
                <a:spcPts val="0"/>
              </a:spcBef>
              <a:spcAft>
                <a:spcPts val="0"/>
              </a:spcAft>
              <a:buNone/>
            </a:pPr>
            <a:r>
              <a:rPr lang="sv-SE" sz="1400">
                <a:solidFill>
                  <a:schemeClr val="dk1"/>
                </a:solidFill>
                <a:latin typeface="Calibri"/>
                <a:ea typeface="Calibri"/>
                <a:cs typeface="Calibri"/>
                <a:sym typeface="Calibri"/>
              </a:rPr>
              <a:t>That’s why, in my opinion, we need to put more effort into </a:t>
            </a:r>
            <a:endParaRPr sz="1400">
              <a:solidFill>
                <a:schemeClr val="dk1"/>
              </a:solidFill>
              <a:latin typeface="Calibri"/>
              <a:ea typeface="Calibri"/>
              <a:cs typeface="Calibri"/>
              <a:sym typeface="Calibri"/>
            </a:endParaRPr>
          </a:p>
          <a:p>
            <a:pPr marL="457200" lvl="0" indent="-317500" rtl="0">
              <a:lnSpc>
                <a:spcPct val="115000"/>
              </a:lnSpc>
              <a:spcBef>
                <a:spcPts val="800"/>
              </a:spcBef>
              <a:spcAft>
                <a:spcPts val="0"/>
              </a:spcAft>
              <a:buClr>
                <a:schemeClr val="dk1"/>
              </a:buClr>
              <a:buSzPts val="1400"/>
              <a:buFont typeface="Calibri"/>
              <a:buChar char="●"/>
            </a:pPr>
            <a:r>
              <a:rPr lang="sv-SE" sz="1400">
                <a:solidFill>
                  <a:schemeClr val="dk1"/>
                </a:solidFill>
                <a:latin typeface="Calibri"/>
                <a:ea typeface="Calibri"/>
                <a:cs typeface="Calibri"/>
                <a:sym typeface="Calibri"/>
              </a:rPr>
              <a:t>having these open dialogues with each other </a:t>
            </a:r>
            <a:endParaRPr sz="1400">
              <a:solidFill>
                <a:schemeClr val="dk1"/>
              </a:solidFill>
              <a:latin typeface="Calibri"/>
              <a:ea typeface="Calibri"/>
              <a:cs typeface="Calibri"/>
              <a:sym typeface="Calibri"/>
            </a:endParaRPr>
          </a:p>
          <a:p>
            <a:pPr marL="457200" lvl="0" indent="-317500" rtl="0">
              <a:lnSpc>
                <a:spcPct val="115000"/>
              </a:lnSpc>
              <a:spcBef>
                <a:spcPts val="0"/>
              </a:spcBef>
              <a:spcAft>
                <a:spcPts val="0"/>
              </a:spcAft>
              <a:buClr>
                <a:schemeClr val="dk1"/>
              </a:buClr>
              <a:buSzPts val="1400"/>
              <a:buFont typeface="Calibri"/>
              <a:buChar char="●"/>
            </a:pPr>
            <a:r>
              <a:rPr lang="sv-SE" sz="1400">
                <a:solidFill>
                  <a:schemeClr val="dk1"/>
                </a:solidFill>
                <a:latin typeface="Calibri"/>
                <a:ea typeface="Calibri"/>
                <a:cs typeface="Calibri"/>
                <a:sym typeface="Calibri"/>
              </a:rPr>
              <a:t>listening to each other’s needs and ideas</a:t>
            </a:r>
            <a:endParaRPr sz="1400">
              <a:solidFill>
                <a:schemeClr val="dk1"/>
              </a:solidFill>
              <a:latin typeface="Calibri"/>
              <a:ea typeface="Calibri"/>
              <a:cs typeface="Calibri"/>
              <a:sym typeface="Calibri"/>
            </a:endParaRPr>
          </a:p>
          <a:p>
            <a:pPr marL="457200" lvl="0" indent="-317500" rtl="0">
              <a:lnSpc>
                <a:spcPct val="115000"/>
              </a:lnSpc>
              <a:spcBef>
                <a:spcPts val="0"/>
              </a:spcBef>
              <a:spcAft>
                <a:spcPts val="0"/>
              </a:spcAft>
              <a:buClr>
                <a:schemeClr val="dk1"/>
              </a:buClr>
              <a:buSzPts val="1400"/>
              <a:buFont typeface="Calibri"/>
              <a:buChar char="●"/>
            </a:pPr>
            <a:r>
              <a:rPr lang="sv-SE" sz="1400">
                <a:solidFill>
                  <a:schemeClr val="dk1"/>
                </a:solidFill>
                <a:latin typeface="Calibri"/>
                <a:ea typeface="Calibri"/>
                <a:cs typeface="Calibri"/>
                <a:sym typeface="Calibri"/>
              </a:rPr>
              <a:t>collaborating to build those bridges missing. Hopefully we’ll start building some bridges at our panel-discussion later today.</a:t>
            </a:r>
            <a:endParaRPr sz="1400">
              <a:solidFill>
                <a:srgbClr val="1155CC"/>
              </a:solidFill>
              <a:latin typeface="Calibri"/>
              <a:ea typeface="Calibri"/>
              <a:cs typeface="Calibri"/>
              <a:sym typeface="Calibri"/>
            </a:endParaRPr>
          </a:p>
          <a:p>
            <a:pPr marL="0" lvl="0" indent="-228600" rtl="0">
              <a:lnSpc>
                <a:spcPct val="115000"/>
              </a:lnSpc>
              <a:spcBef>
                <a:spcPts val="800"/>
              </a:spcBef>
              <a:spcAft>
                <a:spcPts val="0"/>
              </a:spcAft>
              <a:buClr>
                <a:schemeClr val="dk1"/>
              </a:buClr>
              <a:buSzPts val="1100"/>
              <a:buFont typeface="Arial"/>
              <a:buNone/>
            </a:pPr>
            <a:r>
              <a:rPr lang="sv-SE" sz="1100">
                <a:solidFill>
                  <a:schemeClr val="dk1"/>
                </a:solidFill>
                <a:latin typeface="Calibri"/>
                <a:ea typeface="Calibri"/>
                <a:cs typeface="Calibri"/>
                <a:sym typeface="Calibri"/>
              </a:rPr>
              <a:t>·</a:t>
            </a:r>
            <a:endParaRPr sz="110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400" b="1">
                <a:solidFill>
                  <a:schemeClr val="dk1"/>
                </a:solidFill>
                <a:latin typeface="Calibri"/>
                <a:ea typeface="Calibri"/>
                <a:cs typeface="Calibri"/>
                <a:sym typeface="Calibri"/>
              </a:rPr>
              <a:t>Thank you!</a:t>
            </a:r>
            <a:endParaRPr sz="1400" b="1">
              <a:solidFill>
                <a:schemeClr val="dk1"/>
              </a:solidFill>
              <a:latin typeface="Calibri"/>
              <a:ea typeface="Calibri"/>
              <a:cs typeface="Calibri"/>
              <a:sym typeface="Calibri"/>
            </a:endParaRPr>
          </a:p>
          <a:p>
            <a:pPr marL="0" lvl="0" indent="0">
              <a:spcBef>
                <a:spcPts val="800"/>
              </a:spcBef>
              <a:spcAft>
                <a:spcPts val="0"/>
              </a:spcAft>
              <a:buNone/>
            </a:pPr>
            <a:endParaRPr sz="1000">
              <a:solidFill>
                <a:srgbClr val="98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fc6ac1655_7_132: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3" name="Google Shape;533;g3fc6ac1655_7_132: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sv-SE" sz="1400"/>
              <a:t>My name is Susanne Norrman and I’m head of a department at Lund university called LUCE. Our mission is to develop custom-designed trainings and knowledge development programmes for companies and organisations both in Sweden and internationally</a:t>
            </a:r>
            <a:endParaRPr sz="1400" b="0" i="0" u="none" strike="noStrike" cap="none">
              <a:latin typeface="Helvetica Neue"/>
              <a:ea typeface="Helvetica Neue"/>
              <a:cs typeface="Helvetica Neue"/>
              <a:sym typeface="Helvetica Neue"/>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fc6ac1655_7_139: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0" name="Google Shape;540;g3fc6ac1655_7_139: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sv-SE" sz="1400"/>
              <a:t>I would first of all like to highlight the strategic plan of LU</a:t>
            </a:r>
            <a:endParaRPr sz="1400" b="0" i="0" u="none" strike="noStrike" cap="none">
              <a:latin typeface="Helvetica Neue"/>
              <a:ea typeface="Helvetica Neue"/>
              <a:cs typeface="Helvetica Neue"/>
              <a:sym typeface="Helvetica Neue"/>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fc6ac1655_7_144: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6" name="Google Shape;546;g3fc6ac1655_7_144: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2000"/>
              <a:buFont typeface="Helvetica Neue"/>
              <a:buNone/>
            </a:pPr>
            <a:r>
              <a:rPr lang="sv-SE" sz="2000"/>
              <a:t>When it comes to collaboration with society, it is of course a very important activity for the university and since it became law in 1977 it is on</a:t>
            </a:r>
            <a:r>
              <a:rPr lang="sv-SE" sz="2000" b="0" i="0" u="none" strike="noStrike" cap="none">
                <a:latin typeface="Helvetica Neue"/>
                <a:ea typeface="Helvetica Neue"/>
                <a:cs typeface="Helvetica Neue"/>
                <a:sym typeface="Helvetica Neue"/>
              </a:rPr>
              <a:t>e of the universities’ three duties </a:t>
            </a:r>
            <a:endParaRPr/>
          </a:p>
          <a:p>
            <a:pPr marL="0" marR="0" lvl="0" indent="0" algn="l" rtl="0">
              <a:lnSpc>
                <a:spcPct val="117999"/>
              </a:lnSpc>
              <a:spcBef>
                <a:spcPts val="0"/>
              </a:spcBef>
              <a:spcAft>
                <a:spcPts val="0"/>
              </a:spcAft>
              <a:buSzPts val="2000"/>
              <a:buFont typeface="Helvetica Neue"/>
              <a:buNone/>
            </a:pPr>
            <a:r>
              <a:rPr lang="sv-SE" sz="2000"/>
              <a:t> Today we have </a:t>
            </a:r>
            <a:endParaRPr sz="2000"/>
          </a:p>
          <a:p>
            <a:pPr marL="457200" marR="0" lvl="0" indent="-355600" algn="l" rtl="0">
              <a:lnSpc>
                <a:spcPct val="117999"/>
              </a:lnSpc>
              <a:spcBef>
                <a:spcPts val="0"/>
              </a:spcBef>
              <a:spcAft>
                <a:spcPts val="0"/>
              </a:spcAft>
              <a:buSzPts val="2000"/>
              <a:buChar char="-"/>
            </a:pPr>
            <a:r>
              <a:rPr lang="sv-SE" sz="2000"/>
              <a:t>alot of collaboration within research and development</a:t>
            </a:r>
            <a:endParaRPr sz="2000"/>
          </a:p>
          <a:p>
            <a:pPr marL="457200" marR="0" lvl="0" indent="-355600" algn="l" rtl="0">
              <a:lnSpc>
                <a:spcPct val="117999"/>
              </a:lnSpc>
              <a:spcBef>
                <a:spcPts val="0"/>
              </a:spcBef>
              <a:spcAft>
                <a:spcPts val="0"/>
              </a:spcAft>
              <a:buSzPts val="2000"/>
              <a:buChar char="-"/>
            </a:pPr>
            <a:r>
              <a:rPr lang="sv-SE" sz="2000"/>
              <a:t>LU also has, since a few years back, strategic partnerships and cooperation agreements with companies and public organisations. </a:t>
            </a:r>
            <a:endParaRPr sz="2000"/>
          </a:p>
          <a:p>
            <a:pPr marL="285750" marR="0" lvl="0" indent="-285750" algn="l" rtl="0">
              <a:lnSpc>
                <a:spcPct val="150000"/>
              </a:lnSpc>
              <a:spcBef>
                <a:spcPts val="0"/>
              </a:spcBef>
              <a:spcAft>
                <a:spcPts val="0"/>
              </a:spcAft>
              <a:buClr>
                <a:srgbClr val="262626"/>
              </a:buClr>
              <a:buSzPts val="2100"/>
              <a:buFont typeface="Arial"/>
              <a:buChar char="•"/>
            </a:pPr>
            <a:r>
              <a:rPr lang="sv-SE" sz="2100" b="0" i="0" u="none" strike="noStrike" cap="none">
                <a:solidFill>
                  <a:srgbClr val="262626"/>
                </a:solidFill>
                <a:latin typeface="Helvetica Neue"/>
                <a:ea typeface="Helvetica Neue"/>
                <a:cs typeface="Helvetica Neue"/>
                <a:sym typeface="Helvetica Neue"/>
              </a:rPr>
              <a:t>Technology transfer and innovation Support system </a:t>
            </a:r>
            <a:r>
              <a:rPr lang="sv-SE" sz="1800" b="0" i="1" u="none" strike="noStrike" cap="none">
                <a:solidFill>
                  <a:srgbClr val="262626"/>
                </a:solidFill>
                <a:latin typeface="Helvetica Neue"/>
                <a:ea typeface="Helvetica Neue"/>
                <a:cs typeface="Helvetica Neue"/>
                <a:sym typeface="Helvetica Neue"/>
              </a:rPr>
              <a:t>(ex LU Innovation)</a:t>
            </a:r>
            <a:endParaRPr sz="1800" b="0" i="1" u="none" strike="noStrike" cap="none">
              <a:solidFill>
                <a:srgbClr val="262626"/>
              </a:solidFill>
              <a:latin typeface="Helvetica Neue"/>
              <a:ea typeface="Helvetica Neue"/>
              <a:cs typeface="Helvetica Neue"/>
              <a:sym typeface="Helvetica Neue"/>
            </a:endParaRPr>
          </a:p>
          <a:p>
            <a:pPr marL="285750" marR="0" lvl="0" indent="-285750" algn="l" rtl="0">
              <a:lnSpc>
                <a:spcPct val="150000"/>
              </a:lnSpc>
              <a:spcBef>
                <a:spcPts val="0"/>
              </a:spcBef>
              <a:spcAft>
                <a:spcPts val="0"/>
              </a:spcAft>
              <a:buClr>
                <a:srgbClr val="262626"/>
              </a:buClr>
              <a:buSzPts val="2100"/>
              <a:buFont typeface="Arial"/>
              <a:buChar char="•"/>
            </a:pPr>
            <a:r>
              <a:rPr lang="sv-SE" sz="2100" b="0" i="0" u="none" strike="noStrike" cap="none">
                <a:solidFill>
                  <a:srgbClr val="262626"/>
                </a:solidFill>
                <a:latin typeface="Helvetica Neue"/>
                <a:ea typeface="Helvetica Neue"/>
                <a:cs typeface="Helvetica Neue"/>
                <a:sym typeface="Helvetica Neue"/>
              </a:rPr>
              <a:t>A structure for knowledge transfer, training and development (</a:t>
            </a:r>
            <a:r>
              <a:rPr lang="sv-SE" sz="1800" b="0" i="1" u="none" strike="noStrike" cap="none">
                <a:solidFill>
                  <a:srgbClr val="262626"/>
                </a:solidFill>
                <a:latin typeface="Helvetica Neue"/>
                <a:ea typeface="Helvetica Neue"/>
                <a:cs typeface="Helvetica Neue"/>
                <a:sym typeface="Helvetica Neue"/>
              </a:rPr>
              <a:t>ex LUCE)</a:t>
            </a:r>
            <a:endParaRPr sz="2100" b="0" i="1" u="none" strike="noStrike" cap="none">
              <a:solidFill>
                <a:srgbClr val="262626"/>
              </a:solidFill>
              <a:latin typeface="Helvetica Neue"/>
              <a:ea typeface="Helvetica Neue"/>
              <a:cs typeface="Helvetica Neue"/>
              <a:sym typeface="Helvetica Neue"/>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5: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3" name="Google Shape;313;p35: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sv-SE" sz="1400"/>
              <a:t>Speaker: John Womersley,</a:t>
            </a:r>
            <a:endParaRPr sz="1400"/>
          </a:p>
          <a:p>
            <a:pPr marL="0" marR="0" lvl="0" indent="0" algn="l" rtl="0">
              <a:lnSpc>
                <a:spcPct val="117999"/>
              </a:lnSpc>
              <a:spcBef>
                <a:spcPts val="0"/>
              </a:spcBef>
              <a:spcAft>
                <a:spcPts val="0"/>
              </a:spcAft>
              <a:buNone/>
            </a:pPr>
            <a:endParaRPr sz="1400"/>
          </a:p>
          <a:p>
            <a:pPr marL="0" marR="0" lvl="0" indent="0" algn="l" rtl="0">
              <a:lnSpc>
                <a:spcPct val="117999"/>
              </a:lnSpc>
              <a:spcBef>
                <a:spcPts val="0"/>
              </a:spcBef>
              <a:spcAft>
                <a:spcPts val="0"/>
              </a:spcAft>
              <a:buNone/>
            </a:pPr>
            <a:r>
              <a:rPr lang="sv-SE" sz="1400"/>
              <a:t>Short Bio´of Mr. Womersley and his work</a:t>
            </a:r>
            <a:endParaRPr sz="1400"/>
          </a:p>
          <a:p>
            <a:pPr marL="0" marR="0" lvl="0" indent="0" algn="l" rtl="0">
              <a:lnSpc>
                <a:spcPct val="117999"/>
              </a:lnSpc>
              <a:spcBef>
                <a:spcPts val="0"/>
              </a:spcBef>
              <a:spcAft>
                <a:spcPts val="0"/>
              </a:spcAft>
              <a:buNone/>
            </a:pPr>
            <a:endParaRPr sz="1400"/>
          </a:p>
          <a:p>
            <a:pPr marL="0" marR="0" lvl="0" indent="0" algn="l" rtl="0">
              <a:lnSpc>
                <a:spcPct val="117999"/>
              </a:lnSpc>
              <a:spcBef>
                <a:spcPts val="0"/>
              </a:spcBef>
              <a:spcAft>
                <a:spcPts val="0"/>
              </a:spcAft>
              <a:buNone/>
            </a:pPr>
            <a:r>
              <a:rPr lang="sv-SE" sz="1400"/>
              <a:t>ESS - description, what’s going on now? Visions for the future?</a:t>
            </a:r>
            <a:endParaRPr sz="14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fc6ac1655_7_157: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0" name="Google Shape;560;g3fc6ac1655_7_157: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fc6ac1655_7_162: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6" name="Google Shape;566;g3fc6ac1655_7_162: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fc6ac1655_7_167: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2" name="Google Shape;572;g3fc6ac1655_7_167: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sv-SE" sz="2400" b="0" i="0" u="none" strike="noStrike" cap="none">
                <a:latin typeface="Helvetica Neue"/>
                <a:ea typeface="Helvetica Neue"/>
                <a:cs typeface="Helvetica Neue"/>
                <a:sym typeface="Helvetica Neue"/>
              </a:rPr>
              <a:t>en viktig, men idag underutnyttjad, kanal för att föra ut både generell kunskap </a:t>
            </a:r>
            <a:endParaRPr sz="2100" b="0" i="0" u="none" strike="noStrike" cap="none">
              <a:latin typeface="Helvetica Neue"/>
              <a:ea typeface="Helvetica Neue"/>
              <a:cs typeface="Helvetica Neue"/>
              <a:sym typeface="Helvetica Neue"/>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fc6ac1655_7_172: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8" name="Google Shape;578;g3fc6ac1655_7_172: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3fc6ac1655_7_177: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4" name="Google Shape;584;g3fc6ac1655_7_177: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fc6ac1655_7_196: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4" name="Google Shape;604;g3fc6ac1655_7_196: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sv-SE"/>
              <a:t>When it comes to the universities participation in life-long learning and knowledge development </a:t>
            </a:r>
            <a:r>
              <a:rPr lang="sv-SE">
                <a:solidFill>
                  <a:schemeClr val="dk1"/>
                </a:solidFill>
              </a:rPr>
              <a:t>activities we can do much more than we are doing today. commissioned education is, as I mentioned before , </a:t>
            </a:r>
            <a:r>
              <a:rPr lang="sv-SE"/>
              <a:t>an underutilized tool for cooperating with the univeristy. So what do we need to do? </a:t>
            </a:r>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sv-SE" sz="2100" b="0" i="1" u="none" strike="noStrike" cap="none">
                <a:latin typeface="Helvetica Neue"/>
                <a:ea typeface="Helvetica Neue"/>
                <a:cs typeface="Helvetica Neue"/>
                <a:sym typeface="Helvetica Neue"/>
              </a:rPr>
              <a:t>Vi har kompetens och kunskap som är av relevans, men ändå så är vi inte så ”stora” som vi skulle kunna vara inom det livslånga lärandet. </a:t>
            </a:r>
            <a:endParaRPr i="1"/>
          </a:p>
          <a:p>
            <a:pPr marL="0" marR="0" lvl="0" indent="0" algn="l" rtl="0">
              <a:lnSpc>
                <a:spcPct val="117999"/>
              </a:lnSpc>
              <a:spcBef>
                <a:spcPts val="0"/>
              </a:spcBef>
              <a:spcAft>
                <a:spcPts val="0"/>
              </a:spcAft>
              <a:buNone/>
            </a:pPr>
            <a:endParaRPr sz="2100" b="0" i="1"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sv-SE" sz="2100" b="0" i="1" u="none" strike="noStrike" cap="none">
                <a:latin typeface="Helvetica Neue"/>
                <a:ea typeface="Helvetica Neue"/>
                <a:cs typeface="Helvetica Neue"/>
                <a:sym typeface="Helvetica Neue"/>
              </a:rPr>
              <a:t>Vi måste tydliggöra utbudet! – vi kan inte tro att yrkesverksamma söker på samma sätt som studenterna – att antagning.se ska räcka – att vi ska kunna få folk att söka 2 ggr per år 6 mån innan en kurs börjar. Det görs på andra sätt, men dessa måste utvecklas! </a:t>
            </a:r>
            <a:endParaRPr i="1"/>
          </a:p>
          <a:p>
            <a:pPr marL="0" marR="0" lvl="0" indent="0" algn="l" rtl="0">
              <a:lnSpc>
                <a:spcPct val="117999"/>
              </a:lnSpc>
              <a:spcBef>
                <a:spcPts val="0"/>
              </a:spcBef>
              <a:spcAft>
                <a:spcPts val="0"/>
              </a:spcAft>
              <a:buNone/>
            </a:pPr>
            <a:endParaRPr sz="2100" b="0" i="1"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sv-SE" sz="2100" b="0" i="1" u="none" strike="noStrike" cap="none">
                <a:latin typeface="Helvetica Neue"/>
                <a:ea typeface="Helvetica Neue"/>
                <a:cs typeface="Helvetica Neue"/>
                <a:sym typeface="Helvetica Neue"/>
              </a:rPr>
              <a:t>Vi måste göra det tillgängligt och flexibelt – val av leveransform; fart och tidpunkt (sommar/kväll) </a:t>
            </a:r>
            <a:endParaRPr i="1"/>
          </a:p>
          <a:p>
            <a:pPr marL="0" marR="0" lvl="0" indent="0" algn="l" rtl="0">
              <a:lnSpc>
                <a:spcPct val="117999"/>
              </a:lnSpc>
              <a:spcBef>
                <a:spcPts val="0"/>
              </a:spcBef>
              <a:spcAft>
                <a:spcPts val="0"/>
              </a:spcAft>
              <a:buNone/>
            </a:pPr>
            <a:endParaRPr sz="2100" b="0" i="1" u="none" strike="noStrike" cap="none">
              <a:latin typeface="Helvetica Neue"/>
              <a:ea typeface="Helvetica Neue"/>
              <a:cs typeface="Helvetica Neue"/>
              <a:sym typeface="Helvetica Neue"/>
            </a:endParaRPr>
          </a:p>
          <a:p>
            <a:pPr marL="0" marR="0" lvl="2" indent="0" algn="l" rtl="0">
              <a:lnSpc>
                <a:spcPct val="117999"/>
              </a:lnSpc>
              <a:spcBef>
                <a:spcPts val="0"/>
              </a:spcBef>
              <a:spcAft>
                <a:spcPts val="0"/>
              </a:spcAft>
              <a:buSzPts val="2100"/>
              <a:buFont typeface="Helvetica Neue"/>
              <a:buNone/>
            </a:pPr>
            <a:r>
              <a:rPr lang="sv-SE" sz="2100" b="0" i="1" u="none" strike="noStrike" cap="none">
                <a:latin typeface="Helvetica Neue"/>
                <a:ea typeface="Helvetica Neue"/>
                <a:cs typeface="Helvetica Neue"/>
                <a:sym typeface="Helvetica Neue"/>
              </a:rPr>
              <a:t>Saknar verktyg för att systematiska fånga upp efterfrågan  - inom professionsutb så finns en fungerande samverkan och lärosätena arbetar nära utbildningarna; </a:t>
            </a:r>
            <a:endParaRPr i="1"/>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fc6ac1655_7_201: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0" name="Google Shape;610;g3fc6ac1655_7_201: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What are the knowledge needs of the future? What competence development needs will the companies and organisations have in the near and dist</a:t>
            </a:r>
            <a:r>
              <a:rPr lang="sv-SE"/>
              <a:t>an</a:t>
            </a:r>
            <a:r>
              <a:rPr lang="sv-SE" sz="2100" b="0" i="0" u="none" strike="noStrike" cap="none">
                <a:latin typeface="Helvetica Neue"/>
                <a:ea typeface="Helvetica Neue"/>
                <a:cs typeface="Helvetica Neue"/>
                <a:sym typeface="Helvetica Neue"/>
              </a:rPr>
              <a:t>t future? Many </a:t>
            </a:r>
            <a:r>
              <a:rPr lang="sv-SE"/>
              <a:t>sectors of society experience constant change and they need constant knowledge updates to “keep up” and at the same time be “in line with” the latest research. </a:t>
            </a:r>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Regular labour market statistics and forecasts are done but usually too general. </a:t>
            </a:r>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Time conflict – knowledge intensive industry – needs very specific and need to me tailored and just in time</a:t>
            </a: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”Just right”</a:t>
            </a:r>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Vi har idag de arbetsmarknadsprognoser som görs på nationell, regional och lokal nivå.</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Regionala högskolor oftare en regional förankring än de breda univ</a:t>
            </a: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Sökande till fristående kurser – var en indikator, men långsam och inte helt tillförlitlig</a:t>
            </a:r>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SKL – viss fortbildning fungerar utmärkt där en tydlig dialog förs</a:t>
            </a:r>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I kunskapsekonomin finns en konflikt – arbetar med med debiterbartid så läggs mindre tid på kompetensutv från arb giv sida. </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Teknikföretag – här har UoH konkurrensfördel – eftersom de har den senaste forskningen. </a:t>
            </a:r>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Vinnova, </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Tillväxtverket, etc</a:t>
            </a:r>
            <a:endParaRPr sz="2100" b="0" i="0" u="none" strike="noStrike" cap="none">
              <a:latin typeface="Helvetica Neue"/>
              <a:ea typeface="Helvetica Neue"/>
              <a:cs typeface="Helvetica Neue"/>
              <a:sym typeface="Helvetica Neue"/>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fc6ac1655_7_205: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5" name="Google Shape;615;g3fc6ac1655_7_205: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2100"/>
              <a:buFont typeface="Helvetica Neue"/>
              <a:buNone/>
            </a:pPr>
            <a:r>
              <a:rPr lang="sv-SE" sz="2100" b="0" i="0" u="none" strike="noStrike" cap="none">
                <a:latin typeface="Helvetica Neue"/>
                <a:ea typeface="Helvetica Neue"/>
                <a:cs typeface="Helvetica Neue"/>
                <a:sym typeface="Helvetica Neue"/>
              </a:rPr>
              <a:t>Meeting places?</a:t>
            </a: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SzPts val="2100"/>
              <a:buFont typeface="Helvetica Neue"/>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SzPts val="2100"/>
              <a:buFont typeface="Helvetica Neue"/>
              <a:buNone/>
            </a:pPr>
            <a:r>
              <a:rPr lang="sv-SE" sz="2100" b="0" i="0" u="none" strike="noStrike" cap="none">
                <a:latin typeface="Helvetica Neue"/>
                <a:ea typeface="Helvetica Neue"/>
                <a:cs typeface="Helvetica Neue"/>
                <a:sym typeface="Helvetica Neue"/>
              </a:rPr>
              <a:t>Alot of meetings take place each day and on many different levels – need to be systemized. </a:t>
            </a: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SzPts val="2100"/>
              <a:buFont typeface="Helvetica Neue"/>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SzPts val="2100"/>
              <a:buFont typeface="Helvetica Neue"/>
              <a:buNone/>
            </a:pPr>
            <a:r>
              <a:rPr lang="sv-SE" sz="2100" b="0" i="0" u="none" strike="noStrike" cap="none">
                <a:latin typeface="Helvetica Neue"/>
                <a:ea typeface="Helvetica Neue"/>
                <a:cs typeface="Helvetica Neue"/>
                <a:sym typeface="Helvetica Neue"/>
              </a:rPr>
              <a:t>Tydligare samverkan med arbetslivet inom professionsutbildningarna för lärare och sjuksökerskor, men detta är svårare att ha när det saknas en tydlig avnämare eller när det saknas ett konkret behov. </a:t>
            </a:r>
            <a:endParaRPr/>
          </a:p>
          <a:p>
            <a:pPr marL="0" marR="0" lvl="0" indent="0" algn="l" rtl="0">
              <a:lnSpc>
                <a:spcPct val="117999"/>
              </a:lnSpc>
              <a:spcBef>
                <a:spcPts val="0"/>
              </a:spcBef>
              <a:spcAft>
                <a:spcPts val="0"/>
              </a:spcAft>
              <a:buSzPts val="2100"/>
              <a:buFont typeface="Helvetica Neue"/>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SzPts val="2100"/>
              <a:buFont typeface="Helvetica Neue"/>
              <a:buNone/>
            </a:pPr>
            <a:r>
              <a:rPr lang="sv-SE" sz="2100" b="0" i="0" u="none" strike="noStrike" cap="none">
                <a:latin typeface="Helvetica Neue"/>
                <a:ea typeface="Helvetica Neue"/>
                <a:cs typeface="Helvetica Neue"/>
                <a:sym typeface="Helvetica Neue"/>
              </a:rPr>
              <a:t>Competence networks</a:t>
            </a: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SzPts val="2100"/>
              <a:buFont typeface="Helvetica Neue"/>
              <a:buNone/>
            </a:pPr>
            <a:r>
              <a:rPr lang="sv-SE" sz="2100" b="0" i="0" u="none" strike="noStrike" cap="none">
                <a:latin typeface="Helvetica Neue"/>
                <a:ea typeface="Helvetica Neue"/>
                <a:cs typeface="Helvetica Neue"/>
                <a:sym typeface="Helvetica Neue"/>
              </a:rPr>
              <a:t>Collaboration agreements</a:t>
            </a: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SzPts val="2100"/>
              <a:buFont typeface="Helvetica Neue"/>
              <a:buNone/>
            </a:pPr>
            <a:r>
              <a:rPr lang="sv-SE" sz="2100" b="0" i="0" u="none" strike="noStrike" cap="none">
                <a:latin typeface="Helvetica Neue"/>
                <a:ea typeface="Helvetica Neue"/>
                <a:cs typeface="Helvetica Neue"/>
                <a:sym typeface="Helvetica Neue"/>
              </a:rPr>
              <a:t>Collaboration partners </a:t>
            </a: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SzPts val="2100"/>
              <a:buFont typeface="Helvetica Neue"/>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SzPts val="2100"/>
              <a:buFont typeface="Helvetica Neue"/>
              <a:buNone/>
            </a:pPr>
            <a:r>
              <a:rPr lang="sv-SE" sz="2100" b="0" i="0" u="none" strike="noStrike" cap="none">
                <a:latin typeface="Helvetica Neue"/>
                <a:ea typeface="Helvetica Neue"/>
                <a:cs typeface="Helvetica Neue"/>
                <a:sym typeface="Helvetica Neue"/>
              </a:rPr>
              <a:t>Dialogmöten på olika teman</a:t>
            </a:r>
            <a:endParaRPr/>
          </a:p>
          <a:p>
            <a:pPr marL="0" marR="0" lvl="0" indent="0" algn="l" rtl="0">
              <a:lnSpc>
                <a:spcPct val="117999"/>
              </a:lnSpc>
              <a:spcBef>
                <a:spcPts val="0"/>
              </a:spcBef>
              <a:spcAft>
                <a:spcPts val="0"/>
              </a:spcAft>
              <a:buSzPts val="2100"/>
              <a:buFont typeface="Helvetica Neue"/>
              <a:buNone/>
            </a:pPr>
            <a:endParaRPr/>
          </a:p>
          <a:p>
            <a:pPr marL="0" marR="0" lvl="0" indent="0" algn="l" rtl="0">
              <a:lnSpc>
                <a:spcPct val="117999"/>
              </a:lnSpc>
              <a:spcBef>
                <a:spcPts val="0"/>
              </a:spcBef>
              <a:spcAft>
                <a:spcPts val="0"/>
              </a:spcAft>
              <a:buSzPts val="2100"/>
              <a:buFont typeface="Helvetica Neue"/>
              <a:buNone/>
            </a:pPr>
            <a:r>
              <a:rPr lang="sv-SE"/>
              <a:t>We constantly try to find the right platforms and networks, but here we still need to work more. This event today is one good start. </a:t>
            </a:r>
            <a:endParaRPr/>
          </a:p>
          <a:p>
            <a:pPr marL="0" marR="0" lvl="0" indent="0" algn="l" rtl="0">
              <a:lnSpc>
                <a:spcPct val="117999"/>
              </a:lnSpc>
              <a:spcBef>
                <a:spcPts val="0"/>
              </a:spcBef>
              <a:spcAft>
                <a:spcPts val="0"/>
              </a:spcAft>
              <a:buSzPts val="2100"/>
              <a:buFont typeface="Helvetica Neue"/>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3fc6ac1655_7_210: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1" name="Google Shape;621;g3fc6ac1655_7_210: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sv-SE"/>
              <a:t>...so we invite all of you that have needs or ideas that you want to develop to contact us and we hope to develop more, and new projects together. </a:t>
            </a:r>
            <a:endParaRPr sz="2100" b="0" i="0" u="none" strike="noStrike" cap="none">
              <a:latin typeface="Helvetica Neue"/>
              <a:ea typeface="Helvetica Neue"/>
              <a:cs typeface="Helvetica Neue"/>
              <a:sym typeface="Helvetica Neue"/>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26: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7" name="Google Shape;627;p26: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2100"/>
              <a:buFont typeface="Helvetica Neue"/>
              <a:buNone/>
            </a:pPr>
            <a:endParaRPr sz="2100" b="0" i="0" u="none" strike="noStrike" cap="none">
              <a:latin typeface="Helvetica Neue"/>
              <a:ea typeface="Helvetica Neue"/>
              <a:cs typeface="Helvetica Neue"/>
              <a:sym typeface="Helvetica Neue"/>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fae802039_2_120: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fae802039_2_120: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sz="14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27:notes"/>
          <p:cNvSpPr txBox="1">
            <a:spLocks noGrp="1"/>
          </p:cNvSpPr>
          <p:nvPr>
            <p:ph type="body" idx="1"/>
          </p:nvPr>
        </p:nvSpPr>
        <p:spPr>
          <a:xfrm>
            <a:off x="905934" y="4717415"/>
            <a:ext cx="4982633" cy="446913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637" name="Google Shape;637;p27: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31: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2" name="Google Shape;642;p31: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Greater Copenhagen</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32:notes"/>
          <p:cNvSpPr txBox="1">
            <a:spLocks noGrp="1"/>
          </p:cNvSpPr>
          <p:nvPr>
            <p:ph type="body" idx="1"/>
          </p:nvPr>
        </p:nvSpPr>
        <p:spPr>
          <a:xfrm>
            <a:off x="905934" y="4717415"/>
            <a:ext cx="4982633" cy="446913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654" name="Google Shape;654;p32: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33: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0" name="Google Shape;660;p33: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Greater Copenhagen: one of the world’s strongest research regions</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The highest concentration of highly-qualified workers in northern Europe</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17 universities</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190 000 students</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14 000 researchers</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A hub for ideas, science and culture</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A large proportion of the business sector has its origins in research</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International airport (Copenhagen)</a:t>
            </a:r>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34: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6" name="Google Shape;666;p34: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World-leading synchrotron radiation laboratory</a:t>
            </a: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Using synchrotron radiation to study materials </a:t>
            </a:r>
            <a:br>
              <a:rPr lang="sv-SE" sz="2100" b="0" i="0" u="none" strike="noStrike" cap="none">
                <a:latin typeface="Helvetica Neue"/>
                <a:ea typeface="Helvetica Neue"/>
                <a:cs typeface="Helvetica Neue"/>
                <a:sym typeface="Helvetica Neue"/>
              </a:rPr>
            </a:br>
            <a:r>
              <a:rPr lang="sv-SE" sz="2100" b="0" i="0" u="none" strike="noStrike" cap="none">
                <a:latin typeface="Helvetica Neue"/>
                <a:ea typeface="Helvetica Neue"/>
                <a:cs typeface="Helvetica Neue"/>
                <a:sym typeface="Helvetica Neue"/>
              </a:rPr>
              <a:t>at the atomic scale</a:t>
            </a: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For scientific breakthroughs within medicine, engineering and science</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Inaugurated June 2016</a:t>
            </a:r>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SzPts val="2100"/>
              <a:buFont typeface="Helvetica Neue"/>
              <a:buNone/>
            </a:pPr>
            <a:r>
              <a:rPr lang="sv-SE" sz="2100" b="0" i="0" u="none" strike="noStrike" cap="none">
                <a:latin typeface="Helvetica Neue"/>
                <a:ea typeface="Helvetica Neue"/>
                <a:cs typeface="Helvetica Neue"/>
                <a:sym typeface="Helvetica Neue"/>
              </a:rPr>
              <a:t>Mikael Eriksson, the brain behind the MAX IV.</a:t>
            </a:r>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36: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2" name="Google Shape;672;p36: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A world-class infrastructure for Life Science</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Collaborative community for research, innovation </a:t>
            </a:r>
            <a:br>
              <a:rPr lang="sv-SE" sz="2100" b="0" i="0" u="none" strike="noStrike" cap="none">
                <a:latin typeface="Helvetica Neue"/>
                <a:ea typeface="Helvetica Neue"/>
                <a:cs typeface="Helvetica Neue"/>
                <a:sym typeface="Helvetica Neue"/>
              </a:rPr>
            </a:br>
            <a:r>
              <a:rPr lang="sv-SE" sz="2100" b="0" i="0" u="none" strike="noStrike" cap="none">
                <a:latin typeface="Helvetica Neue"/>
                <a:ea typeface="Helvetica Neue"/>
                <a:cs typeface="Helvetica Neue"/>
                <a:sym typeface="Helvetica Neue"/>
              </a:rPr>
              <a:t>and entrepreneurship</a:t>
            </a: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80 000 sqm research park</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30 000 sqm laboratories</a:t>
            </a: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Cancer, Diabetes, Nano Medicine and more. </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Initiated by Lund University in a triple helix collaboration. </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120 companies/organisations and 1 600 staff</a:t>
            </a: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endParaRPr sz="2100" b="0" i="0" u="none" strike="noStrike" cap="none">
              <a:latin typeface="Helvetica Neue"/>
              <a:ea typeface="Helvetica Neue"/>
              <a:cs typeface="Helvetica Neue"/>
              <a:sym typeface="Helvetica Neue"/>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37: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8" name="Google Shape;678;p37: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350 companies, the majority of which have their origins in research from Lund University</a:t>
            </a:r>
            <a:endParaRPr sz="2100" b="0" i="0" u="none" strike="noStrike" cap="none">
              <a:latin typeface="Helvetica Neue"/>
              <a:ea typeface="Helvetica Neue"/>
              <a:cs typeface="Helvetica Neue"/>
              <a:sym typeface="Helvetica Neue"/>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40: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4" name="Google Shape;684;p40: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1946 The artificial kidney (Gambro)</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1953 Diagnostic ultrasound</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1966 Bricanyl – asthma medicine </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1967 Nicorette – nicotine gum to quit smoking </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1971 Modern ventilator (ServoVentilator)</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1984 Axis – printer and camera servers</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1990 Oatly – oat drink </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1991 Proviva – probiotic fruit drink </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1993 Qlik – software for data visualisation</a:t>
            </a:r>
            <a:endParaRPr sz="21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1995 Bluetooth</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1997 Precise Biometrics – fingerprint reader</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2005 Hövding – invisible bicycle helmet with airbag function </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2007 A1M Pharma – diagnosis and treatment of pre-eclampsia </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2010 SenzaGen – allergy testing without experiments on animals</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2011 cTrap – cloth that blocks toxic substances on humidity-damaged surfaces </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2012 Orbital Systems – the world’s most water-efficient shower</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2013 Endodrill – instrument for cancer diagnostics</a:t>
            </a:r>
            <a:endParaRPr/>
          </a:p>
          <a:p>
            <a:pPr marL="0" marR="0" lvl="0" indent="0" algn="l" rtl="0">
              <a:lnSpc>
                <a:spcPct val="117999"/>
              </a:lnSpc>
              <a:spcBef>
                <a:spcPts val="0"/>
              </a:spcBef>
              <a:spcAft>
                <a:spcPts val="0"/>
              </a:spcAft>
              <a:buNone/>
            </a:pPr>
            <a:r>
              <a:rPr lang="sv-SE" sz="2100" b="0" i="0" u="none" strike="noStrike" cap="none">
                <a:latin typeface="Helvetica Neue"/>
                <a:ea typeface="Helvetica Neue"/>
                <a:cs typeface="Helvetica Neue"/>
                <a:sym typeface="Helvetica Neue"/>
              </a:rPr>
              <a:t>2015 Uniti – electric city car</a:t>
            </a:r>
            <a:endParaRPr sz="2100" b="0" i="0" u="none" strike="noStrike" cap="none">
              <a:latin typeface="Helvetica Neue"/>
              <a:ea typeface="Helvetica Neue"/>
              <a:cs typeface="Helvetica Neue"/>
              <a:sym typeface="Helvetica Neue"/>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43:notes"/>
          <p:cNvSpPr txBox="1">
            <a:spLocks noGrp="1"/>
          </p:cNvSpPr>
          <p:nvPr>
            <p:ph type="body" idx="1"/>
          </p:nvPr>
        </p:nvSpPr>
        <p:spPr>
          <a:xfrm>
            <a:off x="905934" y="4717415"/>
            <a:ext cx="4982633" cy="446913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690" name="Google Shape;690;p43: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3fc6ac1655_5_36: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3fc6ac1655_5_36: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9: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6" name="Google Shape;326;p9:notes"/>
          <p:cNvSpPr txBox="1">
            <a:spLocks noGrp="1"/>
          </p:cNvSpPr>
          <p:nvPr>
            <p:ph type="body" idx="1"/>
          </p:nvPr>
        </p:nvSpPr>
        <p:spPr>
          <a:xfrm>
            <a:off x="905934" y="4717415"/>
            <a:ext cx="4982633" cy="4469130"/>
          </a:xfrm>
          <a:prstGeom prst="rect">
            <a:avLst/>
          </a:prstGeom>
          <a:noFill/>
          <a:ln>
            <a:noFill/>
          </a:ln>
        </p:spPr>
        <p:txBody>
          <a:bodyPr spcFirstLastPara="1" wrap="square" lIns="91425" tIns="45700" rIns="91425" bIns="45700" anchor="t" anchorCtr="0">
            <a:noAutofit/>
          </a:bodyPr>
          <a:lstStyle/>
          <a:p>
            <a:pPr marL="0" lvl="0" indent="0" rtl="0">
              <a:lnSpc>
                <a:spcPct val="115000"/>
              </a:lnSpc>
              <a:spcBef>
                <a:spcPts val="0"/>
              </a:spcBef>
              <a:spcAft>
                <a:spcPts val="0"/>
              </a:spcAft>
              <a:buSzPts val="1100"/>
              <a:buNone/>
            </a:pPr>
            <a:r>
              <a:rPr lang="sv-SE" sz="1200" i="1">
                <a:solidFill>
                  <a:srgbClr val="454545"/>
                </a:solidFill>
                <a:latin typeface="Arial"/>
                <a:ea typeface="Arial"/>
                <a:cs typeface="Arial"/>
                <a:sym typeface="Arial"/>
              </a:rPr>
              <a:t>Anders</a:t>
            </a:r>
            <a:r>
              <a:rPr lang="sv-SE" sz="1200">
                <a:solidFill>
                  <a:srgbClr val="454545"/>
                </a:solidFill>
                <a:latin typeface="Arial"/>
                <a:ea typeface="Arial"/>
                <a:cs typeface="Arial"/>
                <a:sym typeface="Arial"/>
              </a:rPr>
              <a:t>: </a:t>
            </a:r>
            <a:endParaRPr sz="1200">
              <a:solidFill>
                <a:srgbClr val="454545"/>
              </a:solidFill>
              <a:latin typeface="Arial"/>
              <a:ea typeface="Arial"/>
              <a:cs typeface="Arial"/>
              <a:sym typeface="Arial"/>
            </a:endParaRPr>
          </a:p>
          <a:p>
            <a:pPr marL="0" lvl="0" indent="0" rtl="0">
              <a:lnSpc>
                <a:spcPct val="115000"/>
              </a:lnSpc>
              <a:spcBef>
                <a:spcPts val="0"/>
              </a:spcBef>
              <a:spcAft>
                <a:spcPts val="0"/>
              </a:spcAft>
              <a:buSzPts val="1100"/>
              <a:buNone/>
            </a:pPr>
            <a:r>
              <a:rPr lang="sv-SE" sz="1400" b="1">
                <a:solidFill>
                  <a:schemeClr val="dk1"/>
                </a:solidFill>
                <a:latin typeface="Arial"/>
                <a:ea typeface="Arial"/>
                <a:cs typeface="Arial"/>
                <a:sym typeface="Arial"/>
              </a:rPr>
              <a:t>Particle accelerators worldwide</a:t>
            </a:r>
            <a:endParaRPr sz="1400">
              <a:solidFill>
                <a:srgbClr val="454545"/>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r>
              <a:rPr lang="sv-SE" sz="1100">
                <a:solidFill>
                  <a:schemeClr val="dk1"/>
                </a:solidFill>
                <a:highlight>
                  <a:srgbClr val="FFF2CC"/>
                </a:highlight>
                <a:latin typeface="Arial"/>
                <a:ea typeface="Arial"/>
                <a:cs typeface="Arial"/>
                <a:sym typeface="Arial"/>
              </a:rPr>
              <a:t>So, we have MAXIV and ESS here in Lund. Is that enough for starting our program. Is there a global interest in accelerators? Well we can start with question. How many accelerators are there in the world today?</a:t>
            </a:r>
            <a:endParaRPr sz="1100">
              <a:solidFill>
                <a:schemeClr val="dk1"/>
              </a:solidFill>
              <a:highlight>
                <a:srgbClr val="FFF2CC"/>
              </a:highlight>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endParaRPr sz="1100">
              <a:solidFill>
                <a:schemeClr val="dk1"/>
              </a:solidFill>
              <a:highlight>
                <a:srgbClr val="FFF2CC"/>
              </a:highlight>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r>
              <a:rPr lang="sv-SE" sz="1100">
                <a:solidFill>
                  <a:schemeClr val="dk1"/>
                </a:solidFill>
                <a:highlight>
                  <a:srgbClr val="FFF2CC"/>
                </a:highlight>
                <a:latin typeface="Arial"/>
                <a:ea typeface="Arial"/>
                <a:cs typeface="Arial"/>
                <a:sym typeface="Arial"/>
              </a:rPr>
              <a:t>So there are 30.000. WEhere are they? I mean they should be everywhere. And they are.</a:t>
            </a:r>
            <a:endParaRPr sz="1100">
              <a:solidFill>
                <a:schemeClr val="dk1"/>
              </a:solidFill>
              <a:highlight>
                <a:srgbClr val="FFF2CC"/>
              </a:highlight>
              <a:latin typeface="Arial"/>
              <a:ea typeface="Arial"/>
              <a:cs typeface="Arial"/>
              <a:sym typeface="Arial"/>
            </a:endParaRPr>
          </a:p>
          <a:p>
            <a:pPr marL="0" lvl="0" indent="0" rtl="0">
              <a:lnSpc>
                <a:spcPct val="115000"/>
              </a:lnSpc>
              <a:spcBef>
                <a:spcPts val="0"/>
              </a:spcBef>
              <a:spcAft>
                <a:spcPts val="0"/>
              </a:spcAft>
              <a:buClr>
                <a:schemeClr val="dk1"/>
              </a:buClr>
              <a:buSzPts val="1100"/>
              <a:buFont typeface="Arial"/>
              <a:buNone/>
            </a:pPr>
            <a:endParaRPr sz="1200">
              <a:solidFill>
                <a:srgbClr val="454545"/>
              </a:solidFill>
              <a:latin typeface="Arial"/>
              <a:ea typeface="Arial"/>
              <a:cs typeface="Arial"/>
              <a:sym typeface="Arial"/>
            </a:endParaRPr>
          </a:p>
          <a:p>
            <a:pPr marL="0" lvl="0" indent="0" rtl="0">
              <a:lnSpc>
                <a:spcPct val="115000"/>
              </a:lnSpc>
              <a:spcBef>
                <a:spcPts val="0"/>
              </a:spcBef>
              <a:spcAft>
                <a:spcPts val="0"/>
              </a:spcAft>
              <a:buClr>
                <a:schemeClr val="dk1"/>
              </a:buClr>
              <a:buSzPts val="1100"/>
              <a:buFont typeface="Arial"/>
              <a:buNone/>
            </a:pPr>
            <a:r>
              <a:rPr lang="sv-SE" sz="1200">
                <a:solidFill>
                  <a:srgbClr val="454545"/>
                </a:solidFill>
                <a:latin typeface="Arial"/>
                <a:ea typeface="Arial"/>
                <a:cs typeface="Arial"/>
                <a:sym typeface="Arial"/>
              </a:rPr>
              <a:t>(</a:t>
            </a:r>
            <a:r>
              <a:rPr lang="sv-SE" sz="1200" i="1">
                <a:solidFill>
                  <a:srgbClr val="454545"/>
                </a:solidFill>
                <a:latin typeface="Arial"/>
                <a:ea typeface="Arial"/>
                <a:cs typeface="Arial"/>
                <a:sym typeface="Arial"/>
              </a:rPr>
              <a:t>How many particle accelerators in Europe, in the world? Stats.</a:t>
            </a:r>
            <a:r>
              <a:rPr lang="sv-SE" sz="1200">
                <a:solidFill>
                  <a:srgbClr val="454545"/>
                </a:solidFill>
                <a:latin typeface="Arial"/>
                <a:ea typeface="Arial"/>
                <a:cs typeface="Arial"/>
                <a:sym typeface="Arial"/>
              </a:rPr>
              <a:t>)</a:t>
            </a:r>
            <a:endParaRPr sz="1200">
              <a:solidFill>
                <a:srgbClr val="454545"/>
              </a:solidFill>
              <a:latin typeface="Arial"/>
              <a:ea typeface="Arial"/>
              <a:cs typeface="Arial"/>
              <a:sym typeface="Arial"/>
            </a:endParaRPr>
          </a:p>
          <a:p>
            <a:pPr marL="0" marR="0" lvl="0" indent="0" algn="l" rtl="0">
              <a:lnSpc>
                <a:spcPct val="115000"/>
              </a:lnSpc>
              <a:spcBef>
                <a:spcPts val="0"/>
              </a:spcBef>
              <a:spcAft>
                <a:spcPts val="0"/>
              </a:spcAft>
              <a:buNone/>
            </a:pPr>
            <a:endParaRPr sz="1200">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fc47dde8f_2_52: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3fc47dde8f_2_52: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sv-SE" dirty="0"/>
              <a:t>Materials for </a:t>
            </a:r>
            <a:r>
              <a:rPr lang="sv-SE" dirty="0" err="1"/>
              <a:t>Dialogue</a:t>
            </a:r>
            <a:endParaRPr dirty="0"/>
          </a:p>
          <a:p>
            <a:pPr marL="0" lvl="0" indent="0" rtl="0">
              <a:lnSpc>
                <a:spcPct val="115000"/>
              </a:lnSpc>
              <a:spcBef>
                <a:spcPts val="0"/>
              </a:spcBef>
              <a:spcAft>
                <a:spcPts val="0"/>
              </a:spcAft>
              <a:buClr>
                <a:schemeClr val="dk1"/>
              </a:buClr>
              <a:buSzPts val="1100"/>
              <a:buFont typeface="Arial"/>
              <a:buNone/>
            </a:pPr>
            <a:r>
              <a:rPr lang="sv-SE" sz="1200" dirty="0">
                <a:solidFill>
                  <a:schemeClr val="dk1"/>
                </a:solidFill>
                <a:latin typeface="Calibri"/>
                <a:ea typeface="Calibri"/>
                <a:cs typeface="Calibri"/>
                <a:sym typeface="Calibri"/>
              </a:rPr>
              <a:t>WW2; DNA </a:t>
            </a:r>
            <a:r>
              <a:rPr lang="sv-SE" sz="1200" dirty="0" err="1">
                <a:solidFill>
                  <a:schemeClr val="dk1"/>
                </a:solidFill>
                <a:latin typeface="Calibri"/>
                <a:ea typeface="Calibri"/>
                <a:cs typeface="Calibri"/>
                <a:sym typeface="Calibri"/>
              </a:rPr>
              <a:t>discovery</a:t>
            </a:r>
            <a:r>
              <a:rPr lang="sv-SE" sz="1200" dirty="0">
                <a:solidFill>
                  <a:schemeClr val="dk1"/>
                </a:solidFill>
                <a:latin typeface="Calibri"/>
                <a:ea typeface="Calibri"/>
                <a:cs typeface="Calibri"/>
                <a:sym typeface="Calibri"/>
              </a:rPr>
              <a:t>, sputnik </a:t>
            </a:r>
            <a:r>
              <a:rPr lang="sv-SE" sz="1200" dirty="0" err="1">
                <a:solidFill>
                  <a:schemeClr val="dk1"/>
                </a:solidFill>
                <a:latin typeface="Calibri"/>
                <a:ea typeface="Calibri"/>
                <a:cs typeface="Calibri"/>
                <a:sym typeface="Calibri"/>
              </a:rPr>
              <a:t>launch</a:t>
            </a:r>
            <a:r>
              <a:rPr lang="sv-SE" sz="1200" dirty="0">
                <a:solidFill>
                  <a:schemeClr val="dk1"/>
                </a:solidFill>
                <a:latin typeface="Calibri"/>
                <a:ea typeface="Calibri"/>
                <a:cs typeface="Calibri"/>
                <a:sym typeface="Calibri"/>
              </a:rPr>
              <a:t>; transistor invention, IC invention, desktop computer</a:t>
            </a:r>
            <a:endParaRPr sz="1200" dirty="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dirty="0">
                <a:solidFill>
                  <a:schemeClr val="dk1"/>
                </a:solidFill>
                <a:latin typeface="Arial"/>
                <a:ea typeface="Arial"/>
                <a:cs typeface="Arial"/>
                <a:sym typeface="Arial"/>
              </a:rPr>
              <a:t>à</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Knowledge</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based</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economy</a:t>
            </a:r>
            <a:endParaRPr sz="1200" dirty="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dirty="0" err="1">
                <a:solidFill>
                  <a:schemeClr val="dk1"/>
                </a:solidFill>
                <a:latin typeface="Calibri"/>
                <a:ea typeface="Calibri"/>
                <a:cs typeface="Calibri"/>
                <a:sym typeface="Calibri"/>
              </a:rPr>
              <a:t>Courbes</a:t>
            </a:r>
            <a:r>
              <a:rPr lang="sv-SE" sz="1200" dirty="0">
                <a:solidFill>
                  <a:schemeClr val="dk1"/>
                </a:solidFill>
                <a:latin typeface="Calibri"/>
                <a:ea typeface="Calibri"/>
                <a:cs typeface="Calibri"/>
                <a:sym typeface="Calibri"/>
              </a:rPr>
              <a:t> des </a:t>
            </a:r>
            <a:r>
              <a:rPr lang="sv-SE" sz="1200" dirty="0" err="1">
                <a:solidFill>
                  <a:schemeClr val="dk1"/>
                </a:solidFill>
                <a:latin typeface="Calibri"/>
                <a:ea typeface="Calibri"/>
                <a:cs typeface="Calibri"/>
                <a:sym typeface="Calibri"/>
              </a:rPr>
              <a:t>developments</a:t>
            </a:r>
            <a:r>
              <a:rPr lang="sv-SE" sz="1200" dirty="0">
                <a:solidFill>
                  <a:schemeClr val="dk1"/>
                </a:solidFill>
                <a:latin typeface="Calibri"/>
                <a:ea typeface="Calibri"/>
                <a:cs typeface="Calibri"/>
                <a:sym typeface="Calibri"/>
              </a:rPr>
              <a:t> des </a:t>
            </a:r>
            <a:r>
              <a:rPr lang="sv-SE" sz="1200" dirty="0" err="1">
                <a:solidFill>
                  <a:schemeClr val="dk1"/>
                </a:solidFill>
                <a:latin typeface="Calibri"/>
                <a:ea typeface="Calibri"/>
                <a:cs typeface="Calibri"/>
                <a:sym typeface="Calibri"/>
              </a:rPr>
              <a:t>paradigme</a:t>
            </a:r>
            <a:r>
              <a:rPr lang="sv-SE" sz="1200" dirty="0">
                <a:solidFill>
                  <a:schemeClr val="dk1"/>
                </a:solidFill>
                <a:latin typeface="Calibri"/>
                <a:ea typeface="Calibri"/>
                <a:cs typeface="Calibri"/>
                <a:sym typeface="Calibri"/>
              </a:rPr>
              <a:t> / </a:t>
            </a:r>
            <a:r>
              <a:rPr lang="sv-SE" sz="1200" dirty="0" err="1">
                <a:solidFill>
                  <a:schemeClr val="dk1"/>
                </a:solidFill>
                <a:latin typeface="Calibri"/>
                <a:ea typeface="Calibri"/>
                <a:cs typeface="Calibri"/>
                <a:sym typeface="Calibri"/>
              </a:rPr>
              <a:t>exemple</a:t>
            </a:r>
            <a:r>
              <a:rPr lang="sv-SE" sz="1200" dirty="0">
                <a:solidFill>
                  <a:schemeClr val="dk1"/>
                </a:solidFill>
                <a:latin typeface="Calibri"/>
                <a:ea typeface="Calibri"/>
                <a:cs typeface="Calibri"/>
                <a:sym typeface="Calibri"/>
              </a:rPr>
              <a:t> / </a:t>
            </a:r>
            <a:r>
              <a:rPr lang="sv-SE" sz="1200" dirty="0" err="1">
                <a:solidFill>
                  <a:schemeClr val="dk1"/>
                </a:solidFill>
                <a:latin typeface="Calibri"/>
                <a:ea typeface="Calibri"/>
                <a:cs typeface="Calibri"/>
                <a:sym typeface="Calibri"/>
              </a:rPr>
              <a:t>modele</a:t>
            </a:r>
            <a:r>
              <a:rPr lang="sv-SE" sz="1200" dirty="0">
                <a:solidFill>
                  <a:schemeClr val="dk1"/>
                </a:solidFill>
                <a:latin typeface="Calibri"/>
                <a:ea typeface="Calibri"/>
                <a:cs typeface="Calibri"/>
                <a:sym typeface="Calibri"/>
              </a:rPr>
              <a:t> / </a:t>
            </a:r>
            <a:r>
              <a:rPr lang="sv-SE" sz="1200" dirty="0" err="1">
                <a:solidFill>
                  <a:schemeClr val="dk1"/>
                </a:solidFill>
                <a:latin typeface="Calibri"/>
                <a:ea typeface="Calibri"/>
                <a:cs typeface="Calibri"/>
                <a:sym typeface="Calibri"/>
              </a:rPr>
              <a:t>courant</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technologique</a:t>
            </a:r>
            <a:endParaRPr sz="1200" dirty="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dirty="0" err="1">
                <a:solidFill>
                  <a:schemeClr val="dk1"/>
                </a:solidFill>
                <a:latin typeface="Calibri"/>
                <a:ea typeface="Calibri"/>
                <a:cs typeface="Calibri"/>
                <a:sym typeface="Calibri"/>
              </a:rPr>
              <a:t>Utilisant</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l’innovation</a:t>
            </a:r>
            <a:r>
              <a:rPr lang="sv-SE" sz="1200" dirty="0">
                <a:solidFill>
                  <a:schemeClr val="dk1"/>
                </a:solidFill>
                <a:latin typeface="Calibri"/>
                <a:ea typeface="Calibri"/>
                <a:cs typeface="Calibri"/>
                <a:sym typeface="Calibri"/>
              </a:rPr>
              <a:t> et les </a:t>
            </a:r>
            <a:r>
              <a:rPr lang="sv-SE" sz="1200" dirty="0" err="1">
                <a:solidFill>
                  <a:schemeClr val="dk1"/>
                </a:solidFill>
                <a:latin typeface="Calibri"/>
                <a:ea typeface="Calibri"/>
                <a:cs typeface="Calibri"/>
                <a:sym typeface="Calibri"/>
              </a:rPr>
              <a:t>developments</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scientifiques</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comme</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programmes</a:t>
            </a:r>
            <a:r>
              <a:rPr lang="sv-SE" sz="1200" dirty="0">
                <a:solidFill>
                  <a:schemeClr val="dk1"/>
                </a:solidFill>
                <a:latin typeface="Calibri"/>
                <a:ea typeface="Calibri"/>
                <a:cs typeface="Calibri"/>
                <a:sym typeface="Calibri"/>
              </a:rPr>
              <a:t>/support/</a:t>
            </a:r>
            <a:r>
              <a:rPr lang="sv-SE" sz="1200" dirty="0" err="1">
                <a:solidFill>
                  <a:schemeClr val="dk1"/>
                </a:solidFill>
                <a:latin typeface="Calibri"/>
                <a:ea typeface="Calibri"/>
                <a:cs typeface="Calibri"/>
                <a:sym typeface="Calibri"/>
              </a:rPr>
              <a:t>fondations</a:t>
            </a:r>
            <a:endParaRPr sz="1200" dirty="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dirty="0" err="1">
                <a:solidFill>
                  <a:schemeClr val="dk1"/>
                </a:solidFill>
                <a:latin typeface="Calibri"/>
                <a:ea typeface="Calibri"/>
                <a:cs typeface="Calibri"/>
                <a:sym typeface="Calibri"/>
              </a:rPr>
              <a:t>Releve</a:t>
            </a:r>
            <a:r>
              <a:rPr lang="sv-SE" sz="1200" dirty="0">
                <a:solidFill>
                  <a:schemeClr val="dk1"/>
                </a:solidFill>
                <a:latin typeface="Calibri"/>
                <a:ea typeface="Calibri"/>
                <a:cs typeface="Calibri"/>
                <a:sym typeface="Calibri"/>
              </a:rPr>
              <a:t> le </a:t>
            </a:r>
            <a:r>
              <a:rPr lang="sv-SE" sz="1200" dirty="0" err="1">
                <a:solidFill>
                  <a:schemeClr val="dk1"/>
                </a:solidFill>
                <a:latin typeface="Calibri"/>
                <a:ea typeface="Calibri"/>
                <a:cs typeface="Calibri"/>
                <a:sym typeface="Calibri"/>
              </a:rPr>
              <a:t>defi</a:t>
            </a:r>
            <a:r>
              <a:rPr lang="sv-SE" sz="1200" dirty="0">
                <a:solidFill>
                  <a:schemeClr val="dk1"/>
                </a:solidFill>
                <a:latin typeface="Calibri"/>
                <a:ea typeface="Calibri"/>
                <a:cs typeface="Calibri"/>
                <a:sym typeface="Calibri"/>
              </a:rPr>
              <a:t> ! De la </a:t>
            </a:r>
            <a:r>
              <a:rPr lang="sv-SE" sz="1200" dirty="0" err="1">
                <a:solidFill>
                  <a:schemeClr val="dk1"/>
                </a:solidFill>
                <a:latin typeface="Calibri"/>
                <a:ea typeface="Calibri"/>
                <a:cs typeface="Calibri"/>
                <a:sym typeface="Calibri"/>
              </a:rPr>
              <a:t>competivite</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europeenne</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afin</a:t>
            </a:r>
            <a:r>
              <a:rPr lang="sv-SE" sz="1200" dirty="0">
                <a:solidFill>
                  <a:schemeClr val="dk1"/>
                </a:solidFill>
                <a:latin typeface="Calibri"/>
                <a:ea typeface="Calibri"/>
                <a:cs typeface="Calibri"/>
                <a:sym typeface="Calibri"/>
              </a:rPr>
              <a:t> de </a:t>
            </a:r>
            <a:r>
              <a:rPr lang="sv-SE" sz="1200" dirty="0" err="1">
                <a:solidFill>
                  <a:schemeClr val="dk1"/>
                </a:solidFill>
                <a:latin typeface="Calibri"/>
                <a:ea typeface="Calibri"/>
                <a:cs typeface="Calibri"/>
                <a:sym typeface="Calibri"/>
              </a:rPr>
              <a:t>gerer</a:t>
            </a:r>
            <a:r>
              <a:rPr lang="sv-SE" sz="1200" dirty="0">
                <a:solidFill>
                  <a:schemeClr val="dk1"/>
                </a:solidFill>
                <a:latin typeface="Calibri"/>
                <a:ea typeface="Calibri"/>
                <a:cs typeface="Calibri"/>
                <a:sym typeface="Calibri"/>
              </a:rPr>
              <a:t> de </a:t>
            </a:r>
            <a:r>
              <a:rPr lang="sv-SE" sz="1200" dirty="0" err="1">
                <a:solidFill>
                  <a:schemeClr val="dk1"/>
                </a:solidFill>
                <a:latin typeface="Calibri"/>
                <a:ea typeface="Calibri"/>
                <a:cs typeface="Calibri"/>
                <a:sym typeface="Calibri"/>
              </a:rPr>
              <a:t>nouveaux</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emplois</a:t>
            </a:r>
            <a:endParaRPr sz="1200" dirty="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dirty="0">
                <a:solidFill>
                  <a:schemeClr val="dk1"/>
                </a:solidFill>
                <a:latin typeface="Calibri"/>
                <a:ea typeface="Calibri"/>
                <a:cs typeface="Calibri"/>
                <a:sym typeface="Calibri"/>
              </a:rPr>
              <a:t>Revolution </a:t>
            </a:r>
            <a:r>
              <a:rPr lang="sv-SE" sz="1200" dirty="0" err="1">
                <a:solidFill>
                  <a:schemeClr val="dk1"/>
                </a:solidFill>
                <a:latin typeface="Calibri"/>
                <a:ea typeface="Calibri"/>
                <a:cs typeface="Calibri"/>
                <a:sym typeface="Calibri"/>
              </a:rPr>
              <a:t>technologique</a:t>
            </a:r>
            <a:r>
              <a:rPr lang="sv-SE" sz="1200" dirty="0">
                <a:solidFill>
                  <a:schemeClr val="dk1"/>
                </a:solidFill>
                <a:latin typeface="Calibri"/>
                <a:ea typeface="Calibri"/>
                <a:cs typeface="Calibri"/>
                <a:sym typeface="Calibri"/>
              </a:rPr>
              <a:t> – industrielle – </a:t>
            </a:r>
            <a:r>
              <a:rPr lang="sv-SE" sz="1200" dirty="0" err="1">
                <a:solidFill>
                  <a:schemeClr val="dk1"/>
                </a:solidFill>
                <a:latin typeface="Calibri"/>
                <a:ea typeface="Calibri"/>
                <a:cs typeface="Calibri"/>
                <a:sym typeface="Calibri"/>
              </a:rPr>
              <a:t>boulversement</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technologique</a:t>
            </a:r>
            <a:endParaRPr sz="1200" dirty="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dirty="0">
                <a:solidFill>
                  <a:schemeClr val="dk1"/>
                </a:solidFill>
                <a:latin typeface="Calibri"/>
                <a:ea typeface="Calibri"/>
                <a:cs typeface="Calibri"/>
                <a:sym typeface="Calibri"/>
              </a:rPr>
              <a:t>Information </a:t>
            </a:r>
            <a:r>
              <a:rPr lang="sv-SE" sz="1200" dirty="0" err="1">
                <a:solidFill>
                  <a:schemeClr val="dk1"/>
                </a:solidFill>
                <a:latin typeface="Calibri"/>
                <a:ea typeface="Calibri"/>
                <a:cs typeface="Calibri"/>
                <a:sym typeface="Calibri"/>
              </a:rPr>
              <a:t>economy</a:t>
            </a:r>
            <a:r>
              <a:rPr lang="sv-SE" sz="1200" dirty="0">
                <a:solidFill>
                  <a:schemeClr val="dk1"/>
                </a:solidFill>
                <a:latin typeface="Calibri"/>
                <a:ea typeface="Calibri"/>
                <a:cs typeface="Calibri"/>
                <a:sym typeface="Calibri"/>
              </a:rPr>
              <a:t>: data-driven </a:t>
            </a:r>
            <a:r>
              <a:rPr lang="sv-SE" sz="1200" dirty="0" err="1">
                <a:solidFill>
                  <a:schemeClr val="dk1"/>
                </a:solidFill>
                <a:latin typeface="Calibri"/>
                <a:ea typeface="Calibri"/>
                <a:cs typeface="Calibri"/>
                <a:sym typeface="Calibri"/>
              </a:rPr>
              <a:t>society</a:t>
            </a:r>
            <a:r>
              <a:rPr lang="sv-SE" sz="1200" dirty="0">
                <a:solidFill>
                  <a:schemeClr val="dk1"/>
                </a:solidFill>
                <a:latin typeface="Calibri"/>
                <a:ea typeface="Calibri"/>
                <a:cs typeface="Calibri"/>
                <a:sym typeface="Calibri"/>
              </a:rPr>
              <a:t> – </a:t>
            </a:r>
            <a:r>
              <a:rPr lang="sv-SE" sz="1200" dirty="0" err="1">
                <a:solidFill>
                  <a:schemeClr val="dk1"/>
                </a:solidFill>
                <a:latin typeface="Calibri"/>
                <a:ea typeface="Calibri"/>
                <a:cs typeface="Calibri"/>
                <a:sym typeface="Calibri"/>
              </a:rPr>
              <a:t>societe</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dirigee</a:t>
            </a:r>
            <a:r>
              <a:rPr lang="sv-SE" sz="1200" dirty="0">
                <a:solidFill>
                  <a:schemeClr val="dk1"/>
                </a:solidFill>
                <a:latin typeface="Calibri"/>
                <a:ea typeface="Calibri"/>
                <a:cs typeface="Calibri"/>
                <a:sym typeface="Calibri"/>
              </a:rPr>
              <a:t> par de </a:t>
            </a:r>
            <a:r>
              <a:rPr lang="sv-SE" sz="1200" dirty="0" err="1">
                <a:solidFill>
                  <a:schemeClr val="dk1"/>
                </a:solidFill>
                <a:latin typeface="Calibri"/>
                <a:ea typeface="Calibri"/>
                <a:cs typeface="Calibri"/>
                <a:sym typeface="Calibri"/>
              </a:rPr>
              <a:t>large</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quantite</a:t>
            </a:r>
            <a:r>
              <a:rPr lang="sv-SE" sz="1200" dirty="0">
                <a:solidFill>
                  <a:schemeClr val="dk1"/>
                </a:solidFill>
                <a:latin typeface="Calibri"/>
                <a:ea typeface="Calibri"/>
                <a:cs typeface="Calibri"/>
                <a:sym typeface="Calibri"/>
              </a:rPr>
              <a:t> de </a:t>
            </a:r>
            <a:r>
              <a:rPr lang="sv-SE" sz="1200" dirty="0" err="1">
                <a:solidFill>
                  <a:schemeClr val="dk1"/>
                </a:solidFill>
                <a:latin typeface="Calibri"/>
                <a:ea typeface="Calibri"/>
                <a:cs typeface="Calibri"/>
                <a:sym typeface="Calibri"/>
              </a:rPr>
              <a:t>donnee</a:t>
            </a:r>
            <a:endParaRPr sz="1200" dirty="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dirty="0" err="1">
                <a:solidFill>
                  <a:schemeClr val="dk1"/>
                </a:solidFill>
                <a:latin typeface="Calibri"/>
                <a:ea typeface="Calibri"/>
                <a:cs typeface="Calibri"/>
                <a:sym typeface="Calibri"/>
              </a:rPr>
              <a:t>Provide</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foundation</a:t>
            </a:r>
            <a:r>
              <a:rPr lang="sv-SE" sz="1200" dirty="0">
                <a:solidFill>
                  <a:schemeClr val="dk1"/>
                </a:solidFill>
                <a:latin typeface="Calibri"/>
                <a:ea typeface="Calibri"/>
                <a:cs typeface="Calibri"/>
                <a:sym typeface="Calibri"/>
              </a:rPr>
              <a:t> in new areas – </a:t>
            </a:r>
            <a:r>
              <a:rPr lang="sv-SE" sz="1200" dirty="0" err="1">
                <a:solidFill>
                  <a:schemeClr val="dk1"/>
                </a:solidFill>
                <a:latin typeface="Calibri"/>
                <a:ea typeface="Calibri"/>
                <a:cs typeface="Calibri"/>
                <a:sym typeface="Calibri"/>
              </a:rPr>
              <a:t>apporte</a:t>
            </a:r>
            <a:r>
              <a:rPr lang="sv-SE" sz="1200" dirty="0">
                <a:solidFill>
                  <a:schemeClr val="dk1"/>
                </a:solidFill>
                <a:latin typeface="Calibri"/>
                <a:ea typeface="Calibri"/>
                <a:cs typeface="Calibri"/>
                <a:sym typeface="Calibri"/>
              </a:rPr>
              <a:t> / </a:t>
            </a:r>
            <a:r>
              <a:rPr lang="sv-SE" sz="1200" dirty="0" err="1">
                <a:solidFill>
                  <a:schemeClr val="dk1"/>
                </a:solidFill>
                <a:latin typeface="Calibri"/>
                <a:ea typeface="Calibri"/>
                <a:cs typeface="Calibri"/>
                <a:sym typeface="Calibri"/>
              </a:rPr>
              <a:t>fournisse</a:t>
            </a:r>
            <a:r>
              <a:rPr lang="sv-SE" sz="1200" dirty="0">
                <a:solidFill>
                  <a:schemeClr val="dk1"/>
                </a:solidFill>
                <a:latin typeface="Calibri"/>
                <a:ea typeface="Calibri"/>
                <a:cs typeface="Calibri"/>
                <a:sym typeface="Calibri"/>
              </a:rPr>
              <a:t> les </a:t>
            </a:r>
            <a:r>
              <a:rPr lang="sv-SE" sz="1200" dirty="0" err="1">
                <a:solidFill>
                  <a:schemeClr val="dk1"/>
                </a:solidFill>
                <a:latin typeface="Calibri"/>
                <a:ea typeface="Calibri"/>
                <a:cs typeface="Calibri"/>
                <a:sym typeface="Calibri"/>
              </a:rPr>
              <a:t>fondations</a:t>
            </a:r>
            <a:endParaRPr sz="1200" dirty="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dirty="0" err="1">
                <a:solidFill>
                  <a:schemeClr val="dk1"/>
                </a:solidFill>
                <a:latin typeface="Calibri"/>
                <a:ea typeface="Calibri"/>
                <a:cs typeface="Calibri"/>
                <a:sym typeface="Calibri"/>
              </a:rPr>
              <a:t>Values</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Respect</a:t>
            </a:r>
            <a:endParaRPr sz="1200" dirty="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dirty="0" err="1">
                <a:solidFill>
                  <a:schemeClr val="dk1"/>
                </a:solidFill>
                <a:latin typeface="Calibri"/>
                <a:ea typeface="Calibri"/>
                <a:cs typeface="Calibri"/>
                <a:sym typeface="Calibri"/>
              </a:rPr>
              <a:t>Stakeholders</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Intervenants</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partie</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prenante</a:t>
            </a:r>
            <a:r>
              <a:rPr lang="sv-SE" sz="1200" dirty="0">
                <a:solidFill>
                  <a:schemeClr val="dk1"/>
                </a:solidFill>
                <a:latin typeface="Calibri"/>
                <a:ea typeface="Calibri"/>
                <a:cs typeface="Calibri"/>
                <a:sym typeface="Calibri"/>
              </a:rPr>
              <a:t>, les </a:t>
            </a:r>
            <a:r>
              <a:rPr lang="sv-SE" sz="1200" dirty="0" err="1">
                <a:solidFill>
                  <a:schemeClr val="dk1"/>
                </a:solidFill>
                <a:latin typeface="Calibri"/>
                <a:ea typeface="Calibri"/>
                <a:cs typeface="Calibri"/>
                <a:sym typeface="Calibri"/>
              </a:rPr>
              <a:t>acteurs</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etre</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partie</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prenante</a:t>
            </a:r>
            <a:endParaRPr sz="1200" dirty="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dirty="0" err="1">
                <a:solidFill>
                  <a:schemeClr val="dk1"/>
                </a:solidFill>
                <a:latin typeface="Calibri"/>
                <a:ea typeface="Calibri"/>
                <a:cs typeface="Calibri"/>
                <a:sym typeface="Calibri"/>
              </a:rPr>
              <a:t>Use</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platfom</a:t>
            </a:r>
            <a:r>
              <a:rPr lang="sv-SE" sz="1200" dirty="0">
                <a:solidFill>
                  <a:schemeClr val="dk1"/>
                </a:solidFill>
                <a:latin typeface="Calibri"/>
                <a:ea typeface="Calibri"/>
                <a:cs typeface="Calibri"/>
                <a:sym typeface="Calibri"/>
              </a:rPr>
              <a:t> to </a:t>
            </a:r>
            <a:r>
              <a:rPr lang="sv-SE" sz="1200" dirty="0" err="1">
                <a:solidFill>
                  <a:schemeClr val="dk1"/>
                </a:solidFill>
                <a:latin typeface="Calibri"/>
                <a:ea typeface="Calibri"/>
                <a:cs typeface="Calibri"/>
                <a:sym typeface="Calibri"/>
              </a:rPr>
              <a:t>base</a:t>
            </a:r>
            <a:r>
              <a:rPr lang="sv-SE" sz="1200" dirty="0">
                <a:solidFill>
                  <a:schemeClr val="dk1"/>
                </a:solidFill>
                <a:latin typeface="Calibri"/>
                <a:ea typeface="Calibri"/>
                <a:cs typeface="Calibri"/>
                <a:sym typeface="Calibri"/>
              </a:rPr>
              <a:t> the </a:t>
            </a:r>
            <a:r>
              <a:rPr lang="sv-SE" sz="1200" dirty="0" err="1">
                <a:solidFill>
                  <a:schemeClr val="dk1"/>
                </a:solidFill>
                <a:latin typeface="Calibri"/>
                <a:ea typeface="Calibri"/>
                <a:cs typeface="Calibri"/>
                <a:sym typeface="Calibri"/>
              </a:rPr>
              <a:t>technology</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dvp</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INNOvation</a:t>
            </a:r>
            <a:endParaRPr sz="1200" dirty="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dirty="0">
                <a:solidFill>
                  <a:schemeClr val="dk1"/>
                </a:solidFill>
                <a:latin typeface="Calibri"/>
                <a:ea typeface="Calibri"/>
                <a:cs typeface="Calibri"/>
                <a:sym typeface="Calibri"/>
              </a:rPr>
              <a:t>Ex:</a:t>
            </a:r>
            <a:endParaRPr sz="1200" dirty="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dirty="0">
                <a:solidFill>
                  <a:schemeClr val="dk1"/>
                </a:solidFill>
                <a:latin typeface="Calibri"/>
                <a:ea typeface="Calibri"/>
                <a:cs typeface="Calibri"/>
                <a:sym typeface="Calibri"/>
              </a:rPr>
              <a:t>Nano bio information and </a:t>
            </a:r>
            <a:r>
              <a:rPr lang="sv-SE" sz="1200" dirty="0" err="1">
                <a:solidFill>
                  <a:schemeClr val="dk1"/>
                </a:solidFill>
                <a:latin typeface="Calibri"/>
                <a:ea typeface="Calibri"/>
                <a:cs typeface="Calibri"/>
                <a:sym typeface="Calibri"/>
              </a:rPr>
              <a:t>cognitive</a:t>
            </a:r>
            <a:r>
              <a:rPr lang="sv-SE" sz="1200" dirty="0">
                <a:solidFill>
                  <a:schemeClr val="dk1"/>
                </a:solidFill>
                <a:latin typeface="Calibri"/>
                <a:ea typeface="Calibri"/>
                <a:cs typeface="Calibri"/>
                <a:sym typeface="Calibri"/>
              </a:rPr>
              <a:t> </a:t>
            </a:r>
            <a:r>
              <a:rPr lang="sv-SE" sz="1200" dirty="0">
                <a:solidFill>
                  <a:schemeClr val="dk1"/>
                </a:solidFill>
                <a:latin typeface="Arial"/>
                <a:ea typeface="Arial"/>
                <a:cs typeface="Arial"/>
                <a:sym typeface="Arial"/>
              </a:rPr>
              <a:t>à</a:t>
            </a:r>
            <a:r>
              <a:rPr lang="sv-SE" sz="1200" dirty="0">
                <a:solidFill>
                  <a:schemeClr val="dk1"/>
                </a:solidFill>
                <a:latin typeface="Calibri"/>
                <a:ea typeface="Calibri"/>
                <a:cs typeface="Calibri"/>
                <a:sym typeface="Calibri"/>
              </a:rPr>
              <a:t> material research ..</a:t>
            </a:r>
            <a:endParaRPr sz="1200" dirty="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dirty="0" err="1">
                <a:solidFill>
                  <a:schemeClr val="dk1"/>
                </a:solidFill>
                <a:latin typeface="Calibri"/>
                <a:ea typeface="Calibri"/>
                <a:cs typeface="Calibri"/>
                <a:sym typeface="Calibri"/>
              </a:rPr>
              <a:t>Take</a:t>
            </a:r>
            <a:r>
              <a:rPr lang="sv-SE" sz="1200" dirty="0">
                <a:solidFill>
                  <a:schemeClr val="dk1"/>
                </a:solidFill>
                <a:latin typeface="Calibri"/>
                <a:ea typeface="Calibri"/>
                <a:cs typeface="Calibri"/>
                <a:sym typeface="Calibri"/>
              </a:rPr>
              <a:t> the </a:t>
            </a:r>
            <a:r>
              <a:rPr lang="sv-SE" sz="1200" dirty="0" err="1">
                <a:solidFill>
                  <a:schemeClr val="dk1"/>
                </a:solidFill>
                <a:latin typeface="Calibri"/>
                <a:ea typeface="Calibri"/>
                <a:cs typeface="Calibri"/>
                <a:sym typeface="Calibri"/>
              </a:rPr>
              <a:t>challenge</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now</a:t>
            </a:r>
            <a:r>
              <a:rPr lang="sv-SE" sz="1200" dirty="0">
                <a:solidFill>
                  <a:schemeClr val="dk1"/>
                </a:solidFill>
                <a:latin typeface="Calibri"/>
                <a:ea typeface="Calibri"/>
                <a:cs typeface="Calibri"/>
                <a:sym typeface="Calibri"/>
              </a:rPr>
              <a:t> – </a:t>
            </a:r>
            <a:r>
              <a:rPr lang="sv-SE" sz="1200" dirty="0" err="1">
                <a:solidFill>
                  <a:schemeClr val="dk1"/>
                </a:solidFill>
                <a:latin typeface="Calibri"/>
                <a:ea typeface="Calibri"/>
                <a:cs typeface="Calibri"/>
                <a:sym typeface="Calibri"/>
              </a:rPr>
              <a:t>european</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competiveness</a:t>
            </a:r>
            <a:r>
              <a:rPr lang="sv-SE" sz="1200" dirty="0">
                <a:solidFill>
                  <a:schemeClr val="dk1"/>
                </a:solidFill>
                <a:latin typeface="Calibri"/>
                <a:ea typeface="Calibri"/>
                <a:cs typeface="Calibri"/>
                <a:sym typeface="Calibri"/>
              </a:rPr>
              <a:t> -- &gt; new </a:t>
            </a:r>
            <a:r>
              <a:rPr lang="sv-SE" sz="1200" dirty="0" err="1">
                <a:solidFill>
                  <a:schemeClr val="dk1"/>
                </a:solidFill>
                <a:latin typeface="Calibri"/>
                <a:ea typeface="Calibri"/>
                <a:cs typeface="Calibri"/>
                <a:sym typeface="Calibri"/>
              </a:rPr>
              <a:t>job</a:t>
            </a:r>
            <a:endParaRPr sz="1200" dirty="0">
              <a:solidFill>
                <a:schemeClr val="dk1"/>
              </a:solidFill>
              <a:latin typeface="Calibri"/>
              <a:ea typeface="Calibri"/>
              <a:cs typeface="Calibri"/>
              <a:sym typeface="Calibri"/>
            </a:endParaRPr>
          </a:p>
          <a:p>
            <a:pPr marL="0" lvl="0" indent="0" rtl="0">
              <a:lnSpc>
                <a:spcPct val="115000"/>
              </a:lnSpc>
              <a:spcBef>
                <a:spcPts val="0"/>
              </a:spcBef>
              <a:spcAft>
                <a:spcPts val="0"/>
              </a:spcAft>
              <a:buNone/>
            </a:pPr>
            <a:r>
              <a:rPr lang="sv-SE" sz="1200" dirty="0" err="1">
                <a:solidFill>
                  <a:schemeClr val="dk1"/>
                </a:solidFill>
                <a:latin typeface="Calibri"/>
                <a:ea typeface="Calibri"/>
                <a:cs typeface="Calibri"/>
                <a:sym typeface="Calibri"/>
              </a:rPr>
              <a:t>Devpt</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curve</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with</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technological</a:t>
            </a:r>
            <a:r>
              <a:rPr lang="sv-SE" sz="1200" dirty="0">
                <a:solidFill>
                  <a:schemeClr val="dk1"/>
                </a:solidFill>
                <a:latin typeface="Calibri"/>
                <a:ea typeface="Calibri"/>
                <a:cs typeface="Calibri"/>
                <a:sym typeface="Calibri"/>
              </a:rPr>
              <a:t> paradigm</a:t>
            </a: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3fc47dde8f_2_60: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3fc47dde8f_2_60: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lnSpc>
                <a:spcPct val="115000"/>
              </a:lnSpc>
              <a:spcBef>
                <a:spcPts val="0"/>
              </a:spcBef>
              <a:spcAft>
                <a:spcPts val="0"/>
              </a:spcAft>
              <a:buClr>
                <a:schemeClr val="dk1"/>
              </a:buClr>
              <a:buSzPts val="1100"/>
              <a:buFont typeface="Arial"/>
              <a:buNone/>
            </a:pPr>
            <a:r>
              <a:rPr lang="sv-SE" sz="1200" dirty="0">
                <a:solidFill>
                  <a:schemeClr val="dk1"/>
                </a:solidFill>
                <a:latin typeface="Arial"/>
                <a:ea typeface="Arial"/>
                <a:cs typeface="Arial"/>
                <a:sym typeface="Arial"/>
              </a:rPr>
              <a:t>To </a:t>
            </a:r>
            <a:r>
              <a:rPr lang="sv-SE" sz="1200" dirty="0" err="1">
                <a:solidFill>
                  <a:schemeClr val="dk1"/>
                </a:solidFill>
                <a:latin typeface="Arial"/>
                <a:ea typeface="Arial"/>
                <a:cs typeface="Arial"/>
                <a:sym typeface="Arial"/>
              </a:rPr>
              <a:t>cope</a:t>
            </a:r>
            <a:r>
              <a:rPr lang="sv-SE" sz="1200" dirty="0">
                <a:solidFill>
                  <a:schemeClr val="dk1"/>
                </a:solidFill>
                <a:latin typeface="Arial"/>
                <a:ea typeface="Arial"/>
                <a:cs typeface="Arial"/>
                <a:sym typeface="Arial"/>
              </a:rPr>
              <a:t> </a:t>
            </a:r>
            <a:r>
              <a:rPr lang="sv-SE" sz="1200" dirty="0" err="1">
                <a:solidFill>
                  <a:schemeClr val="dk1"/>
                </a:solidFill>
                <a:latin typeface="Arial"/>
                <a:ea typeface="Arial"/>
                <a:cs typeface="Arial"/>
                <a:sym typeface="Arial"/>
              </a:rPr>
              <a:t>with</a:t>
            </a:r>
            <a:r>
              <a:rPr lang="sv-SE" sz="1200" dirty="0">
                <a:solidFill>
                  <a:schemeClr val="dk1"/>
                </a:solidFill>
                <a:latin typeface="Arial"/>
                <a:ea typeface="Arial"/>
                <a:cs typeface="Arial"/>
                <a:sym typeface="Arial"/>
              </a:rPr>
              <a:t> the </a:t>
            </a:r>
            <a:r>
              <a:rPr lang="sv-SE" sz="1200" dirty="0" err="1">
                <a:solidFill>
                  <a:schemeClr val="dk1"/>
                </a:solidFill>
                <a:latin typeface="Calibri"/>
                <a:ea typeface="Calibri"/>
                <a:cs typeface="Calibri"/>
                <a:sym typeface="Calibri"/>
              </a:rPr>
              <a:t>multidisciplinary</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societal</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challenges</a:t>
            </a:r>
            <a:endParaRPr sz="1200" dirty="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dirty="0">
                <a:solidFill>
                  <a:schemeClr val="dk1"/>
                </a:solidFill>
                <a:latin typeface="Arial"/>
                <a:ea typeface="Arial"/>
                <a:cs typeface="Arial"/>
                <a:sym typeface="Arial"/>
              </a:rPr>
              <a:t>The </a:t>
            </a:r>
            <a:r>
              <a:rPr lang="sv-SE" sz="1200" dirty="0" err="1">
                <a:solidFill>
                  <a:schemeClr val="dk1"/>
                </a:solidFill>
                <a:latin typeface="Arial"/>
                <a:ea typeface="Arial"/>
                <a:cs typeface="Arial"/>
                <a:sym typeface="Arial"/>
              </a:rPr>
              <a:t>development</a:t>
            </a:r>
            <a:r>
              <a:rPr lang="sv-SE" sz="1200" dirty="0">
                <a:solidFill>
                  <a:schemeClr val="dk1"/>
                </a:solidFill>
                <a:latin typeface="Arial"/>
                <a:ea typeface="Arial"/>
                <a:cs typeface="Arial"/>
                <a:sym typeface="Arial"/>
              </a:rPr>
              <a:t> </a:t>
            </a:r>
            <a:r>
              <a:rPr lang="sv-SE" sz="1200" dirty="0" err="1">
                <a:solidFill>
                  <a:schemeClr val="dk1"/>
                </a:solidFill>
                <a:latin typeface="Arial"/>
                <a:ea typeface="Arial"/>
                <a:cs typeface="Arial"/>
                <a:sym typeface="Arial"/>
              </a:rPr>
              <a:t>of</a:t>
            </a:r>
            <a:r>
              <a:rPr lang="sv-SE" sz="1200" dirty="0">
                <a:solidFill>
                  <a:schemeClr val="dk1"/>
                </a:solidFill>
                <a:latin typeface="Arial"/>
                <a:ea typeface="Arial"/>
                <a:cs typeface="Arial"/>
                <a:sym typeface="Arial"/>
              </a:rPr>
              <a:t> neutron </a:t>
            </a:r>
            <a:r>
              <a:rPr lang="sv-SE" sz="1200" dirty="0" err="1">
                <a:solidFill>
                  <a:schemeClr val="dk1"/>
                </a:solidFill>
                <a:latin typeface="Arial"/>
                <a:ea typeface="Arial"/>
                <a:cs typeface="Arial"/>
                <a:sym typeface="Arial"/>
              </a:rPr>
              <a:t>scattering</a:t>
            </a:r>
            <a:r>
              <a:rPr lang="sv-SE" sz="1200" dirty="0">
                <a:solidFill>
                  <a:schemeClr val="dk1"/>
                </a:solidFill>
                <a:latin typeface="Arial"/>
                <a:ea typeface="Arial"/>
                <a:cs typeface="Arial"/>
                <a:sym typeface="Arial"/>
              </a:rPr>
              <a:t> over the </a:t>
            </a:r>
            <a:r>
              <a:rPr lang="sv-SE" sz="1200" dirty="0" err="1">
                <a:solidFill>
                  <a:schemeClr val="dk1"/>
                </a:solidFill>
                <a:latin typeface="Arial"/>
                <a:ea typeface="Arial"/>
                <a:cs typeface="Arial"/>
                <a:sym typeface="Arial"/>
              </a:rPr>
              <a:t>past</a:t>
            </a:r>
            <a:r>
              <a:rPr lang="sv-SE" sz="1200" dirty="0">
                <a:solidFill>
                  <a:schemeClr val="dk1"/>
                </a:solidFill>
                <a:latin typeface="Arial"/>
                <a:ea typeface="Arial"/>
                <a:cs typeface="Arial"/>
                <a:sym typeface="Arial"/>
              </a:rPr>
              <a:t> 40 </a:t>
            </a:r>
            <a:r>
              <a:rPr lang="sv-SE" sz="1200" dirty="0" err="1">
                <a:solidFill>
                  <a:schemeClr val="dk1"/>
                </a:solidFill>
                <a:latin typeface="Arial"/>
                <a:ea typeface="Arial"/>
                <a:cs typeface="Arial"/>
                <a:sym typeface="Arial"/>
              </a:rPr>
              <a:t>years</a:t>
            </a:r>
            <a:r>
              <a:rPr lang="sv-SE" sz="1200" dirty="0">
                <a:solidFill>
                  <a:schemeClr val="dk1"/>
                </a:solidFill>
                <a:latin typeface="Arial"/>
                <a:ea typeface="Arial"/>
                <a:cs typeface="Arial"/>
                <a:sym typeface="Arial"/>
              </a:rPr>
              <a:t> has </a:t>
            </a:r>
            <a:r>
              <a:rPr lang="sv-SE" sz="1200" dirty="0" err="1">
                <a:solidFill>
                  <a:schemeClr val="dk1"/>
                </a:solidFill>
                <a:latin typeface="Arial"/>
                <a:ea typeface="Arial"/>
                <a:cs typeface="Arial"/>
                <a:sym typeface="Arial"/>
              </a:rPr>
              <a:t>been</a:t>
            </a:r>
            <a:r>
              <a:rPr lang="sv-SE" sz="1200" dirty="0">
                <a:solidFill>
                  <a:schemeClr val="dk1"/>
                </a:solidFill>
                <a:latin typeface="Arial"/>
                <a:ea typeface="Arial"/>
                <a:cs typeface="Arial"/>
                <a:sym typeface="Arial"/>
              </a:rPr>
              <a:t> from the initial studies </a:t>
            </a:r>
            <a:r>
              <a:rPr lang="sv-SE" sz="1200" dirty="0" err="1">
                <a:solidFill>
                  <a:schemeClr val="dk1"/>
                </a:solidFill>
                <a:latin typeface="Arial"/>
                <a:ea typeface="Arial"/>
                <a:cs typeface="Arial"/>
                <a:sym typeface="Arial"/>
              </a:rPr>
              <a:t>of</a:t>
            </a:r>
            <a:r>
              <a:rPr lang="sv-SE" sz="1200" dirty="0">
                <a:solidFill>
                  <a:schemeClr val="dk1"/>
                </a:solidFill>
                <a:latin typeface="Arial"/>
                <a:ea typeface="Arial"/>
                <a:cs typeface="Arial"/>
                <a:sym typeface="Arial"/>
              </a:rPr>
              <a:t> </a:t>
            </a:r>
            <a:r>
              <a:rPr lang="sv-SE" sz="1200" dirty="0" err="1">
                <a:solidFill>
                  <a:schemeClr val="dk1"/>
                </a:solidFill>
                <a:latin typeface="Arial"/>
                <a:ea typeface="Arial"/>
                <a:cs typeface="Arial"/>
                <a:sym typeface="Arial"/>
              </a:rPr>
              <a:t>basic</a:t>
            </a:r>
            <a:r>
              <a:rPr lang="sv-SE" sz="1200" dirty="0">
                <a:solidFill>
                  <a:schemeClr val="dk1"/>
                </a:solidFill>
                <a:latin typeface="Arial"/>
                <a:ea typeface="Arial"/>
                <a:cs typeface="Arial"/>
                <a:sym typeface="Arial"/>
              </a:rPr>
              <a:t> solid </a:t>
            </a:r>
            <a:r>
              <a:rPr lang="sv-SE" sz="1200" dirty="0" err="1">
                <a:solidFill>
                  <a:schemeClr val="dk1"/>
                </a:solidFill>
                <a:latin typeface="Arial"/>
                <a:ea typeface="Arial"/>
                <a:cs typeface="Arial"/>
                <a:sym typeface="Arial"/>
              </a:rPr>
              <a:t>state</a:t>
            </a:r>
            <a:r>
              <a:rPr lang="sv-SE" sz="1200" dirty="0">
                <a:solidFill>
                  <a:schemeClr val="dk1"/>
                </a:solidFill>
                <a:latin typeface="Arial"/>
                <a:ea typeface="Arial"/>
                <a:cs typeface="Arial"/>
                <a:sym typeface="Arial"/>
              </a:rPr>
              <a:t> </a:t>
            </a:r>
            <a:r>
              <a:rPr lang="sv-SE" sz="1200" dirty="0" err="1">
                <a:solidFill>
                  <a:schemeClr val="dk1"/>
                </a:solidFill>
                <a:latin typeface="Arial"/>
                <a:ea typeface="Arial"/>
                <a:cs typeface="Arial"/>
                <a:sym typeface="Arial"/>
              </a:rPr>
              <a:t>physics</a:t>
            </a:r>
            <a:r>
              <a:rPr lang="sv-SE" sz="1200" dirty="0">
                <a:solidFill>
                  <a:schemeClr val="dk1"/>
                </a:solidFill>
                <a:latin typeface="Arial"/>
                <a:ea typeface="Arial"/>
                <a:cs typeface="Arial"/>
                <a:sym typeface="Arial"/>
              </a:rPr>
              <a:t> in </a:t>
            </a:r>
            <a:r>
              <a:rPr lang="sv-SE" sz="1200" dirty="0" err="1">
                <a:solidFill>
                  <a:schemeClr val="dk1"/>
                </a:solidFill>
                <a:latin typeface="Arial"/>
                <a:ea typeface="Arial"/>
                <a:cs typeface="Arial"/>
                <a:sym typeface="Arial"/>
              </a:rPr>
              <a:t>model</a:t>
            </a:r>
            <a:r>
              <a:rPr lang="sv-SE" sz="1200" dirty="0">
                <a:solidFill>
                  <a:schemeClr val="dk1"/>
                </a:solidFill>
                <a:latin typeface="Arial"/>
                <a:ea typeface="Arial"/>
                <a:cs typeface="Arial"/>
                <a:sym typeface="Arial"/>
              </a:rPr>
              <a:t> systems, to </a:t>
            </a:r>
            <a:r>
              <a:rPr lang="sv-SE" sz="1200" dirty="0" err="1">
                <a:solidFill>
                  <a:schemeClr val="dk1"/>
                </a:solidFill>
                <a:latin typeface="Arial"/>
                <a:ea typeface="Arial"/>
                <a:cs typeface="Arial"/>
                <a:sym typeface="Arial"/>
              </a:rPr>
              <a:t>detailed</a:t>
            </a:r>
            <a:r>
              <a:rPr lang="sv-SE" sz="1200" dirty="0">
                <a:solidFill>
                  <a:schemeClr val="dk1"/>
                </a:solidFill>
                <a:latin typeface="Arial"/>
                <a:ea typeface="Arial"/>
                <a:cs typeface="Arial"/>
                <a:sym typeface="Arial"/>
              </a:rPr>
              <a:t> studies </a:t>
            </a:r>
            <a:r>
              <a:rPr lang="sv-SE" sz="1200" dirty="0" err="1">
                <a:solidFill>
                  <a:schemeClr val="dk1"/>
                </a:solidFill>
                <a:latin typeface="Arial"/>
                <a:ea typeface="Arial"/>
                <a:cs typeface="Arial"/>
                <a:sym typeface="Arial"/>
              </a:rPr>
              <a:t>of</a:t>
            </a:r>
            <a:r>
              <a:rPr lang="sv-SE" sz="1200" dirty="0">
                <a:solidFill>
                  <a:schemeClr val="dk1"/>
                </a:solidFill>
                <a:latin typeface="Arial"/>
                <a:ea typeface="Arial"/>
                <a:cs typeface="Arial"/>
                <a:sym typeface="Arial"/>
              </a:rPr>
              <a:t> </a:t>
            </a:r>
            <a:r>
              <a:rPr lang="sv-SE" sz="1200" dirty="0" err="1">
                <a:solidFill>
                  <a:schemeClr val="dk1"/>
                </a:solidFill>
                <a:latin typeface="Arial"/>
                <a:ea typeface="Arial"/>
                <a:cs typeface="Arial"/>
                <a:sym typeface="Arial"/>
              </a:rPr>
              <a:t>complex</a:t>
            </a:r>
            <a:r>
              <a:rPr lang="sv-SE" sz="1200" dirty="0">
                <a:solidFill>
                  <a:schemeClr val="dk1"/>
                </a:solidFill>
                <a:latin typeface="Arial"/>
                <a:ea typeface="Arial"/>
                <a:cs typeface="Arial"/>
                <a:sym typeface="Arial"/>
              </a:rPr>
              <a:t> systems </a:t>
            </a:r>
            <a:r>
              <a:rPr lang="sv-SE" sz="1200" dirty="0" err="1">
                <a:solidFill>
                  <a:schemeClr val="dk1"/>
                </a:solidFill>
                <a:latin typeface="Arial"/>
                <a:ea typeface="Arial"/>
                <a:cs typeface="Arial"/>
                <a:sym typeface="Arial"/>
              </a:rPr>
              <a:t>with</a:t>
            </a:r>
            <a:r>
              <a:rPr lang="sv-SE" sz="1200" dirty="0">
                <a:solidFill>
                  <a:schemeClr val="dk1"/>
                </a:solidFill>
                <a:latin typeface="Arial"/>
                <a:ea typeface="Arial"/>
                <a:cs typeface="Arial"/>
                <a:sym typeface="Arial"/>
              </a:rPr>
              <a:t> </a:t>
            </a:r>
            <a:r>
              <a:rPr lang="sv-SE" sz="1200" dirty="0" err="1">
                <a:solidFill>
                  <a:schemeClr val="dk1"/>
                </a:solidFill>
                <a:latin typeface="Arial"/>
                <a:ea typeface="Arial"/>
                <a:cs typeface="Arial"/>
                <a:sym typeface="Arial"/>
              </a:rPr>
              <a:t>applications</a:t>
            </a:r>
            <a:r>
              <a:rPr lang="sv-SE" sz="1200" dirty="0">
                <a:solidFill>
                  <a:schemeClr val="dk1"/>
                </a:solidFill>
                <a:latin typeface="Arial"/>
                <a:ea typeface="Arial"/>
                <a:cs typeface="Arial"/>
                <a:sym typeface="Arial"/>
              </a:rPr>
              <a:t>. </a:t>
            </a:r>
            <a:r>
              <a:rPr lang="sv-SE" sz="1200" dirty="0" err="1">
                <a:solidFill>
                  <a:schemeClr val="dk1"/>
                </a:solidFill>
                <a:latin typeface="Arial"/>
                <a:ea typeface="Arial"/>
                <a:cs typeface="Arial"/>
                <a:sym typeface="Arial"/>
              </a:rPr>
              <a:t>Similar</a:t>
            </a:r>
            <a:r>
              <a:rPr lang="sv-SE" sz="1200" dirty="0">
                <a:solidFill>
                  <a:schemeClr val="dk1"/>
                </a:solidFill>
                <a:latin typeface="Arial"/>
                <a:ea typeface="Arial"/>
                <a:cs typeface="Arial"/>
                <a:sym typeface="Arial"/>
              </a:rPr>
              <a:t> </a:t>
            </a:r>
            <a:r>
              <a:rPr lang="sv-SE" sz="1200" dirty="0" err="1">
                <a:solidFill>
                  <a:schemeClr val="dk1"/>
                </a:solidFill>
                <a:latin typeface="Arial"/>
                <a:ea typeface="Arial"/>
                <a:cs typeface="Arial"/>
                <a:sym typeface="Arial"/>
              </a:rPr>
              <a:t>development</a:t>
            </a:r>
            <a:r>
              <a:rPr lang="sv-SE" sz="1200" dirty="0">
                <a:solidFill>
                  <a:schemeClr val="dk1"/>
                </a:solidFill>
                <a:latin typeface="Arial"/>
                <a:ea typeface="Arial"/>
                <a:cs typeface="Arial"/>
                <a:sym typeface="Arial"/>
              </a:rPr>
              <a:t> </a:t>
            </a:r>
            <a:r>
              <a:rPr lang="sv-SE" sz="1200" dirty="0" err="1">
                <a:solidFill>
                  <a:schemeClr val="dk1"/>
                </a:solidFill>
                <a:latin typeface="Arial"/>
                <a:ea typeface="Arial"/>
                <a:cs typeface="Arial"/>
                <a:sym typeface="Arial"/>
              </a:rPr>
              <a:t>can</a:t>
            </a:r>
            <a:r>
              <a:rPr lang="sv-SE" sz="1200" dirty="0">
                <a:solidFill>
                  <a:schemeClr val="dk1"/>
                </a:solidFill>
                <a:latin typeface="Arial"/>
                <a:ea typeface="Arial"/>
                <a:cs typeface="Arial"/>
                <a:sym typeface="Arial"/>
              </a:rPr>
              <a:t> be </a:t>
            </a:r>
            <a:r>
              <a:rPr lang="sv-SE" sz="1200" dirty="0" err="1">
                <a:solidFill>
                  <a:schemeClr val="dk1"/>
                </a:solidFill>
                <a:latin typeface="Arial"/>
                <a:ea typeface="Arial"/>
                <a:cs typeface="Arial"/>
                <a:sym typeface="Arial"/>
              </a:rPr>
              <a:t>expected</a:t>
            </a:r>
            <a:r>
              <a:rPr lang="sv-SE" sz="1200" dirty="0">
                <a:solidFill>
                  <a:schemeClr val="dk1"/>
                </a:solidFill>
                <a:latin typeface="Arial"/>
                <a:ea typeface="Arial"/>
                <a:cs typeface="Arial"/>
                <a:sym typeface="Arial"/>
              </a:rPr>
              <a:t> in the </a:t>
            </a:r>
            <a:r>
              <a:rPr lang="sv-SE" sz="1200" dirty="0" err="1">
                <a:solidFill>
                  <a:schemeClr val="dk1"/>
                </a:solidFill>
                <a:latin typeface="Arial"/>
                <a:ea typeface="Arial"/>
                <a:cs typeface="Arial"/>
                <a:sym typeface="Arial"/>
              </a:rPr>
              <a:t>next</a:t>
            </a:r>
            <a:r>
              <a:rPr lang="sv-SE" sz="1200" dirty="0">
                <a:solidFill>
                  <a:schemeClr val="dk1"/>
                </a:solidFill>
                <a:latin typeface="Arial"/>
                <a:ea typeface="Arial"/>
                <a:cs typeface="Arial"/>
                <a:sym typeface="Arial"/>
              </a:rPr>
              <a:t> 40 </a:t>
            </a:r>
            <a:r>
              <a:rPr lang="sv-SE" sz="1200" dirty="0" err="1">
                <a:solidFill>
                  <a:schemeClr val="dk1"/>
                </a:solidFill>
                <a:latin typeface="Arial"/>
                <a:ea typeface="Arial"/>
                <a:cs typeface="Arial"/>
                <a:sym typeface="Arial"/>
              </a:rPr>
              <a:t>years</a:t>
            </a:r>
            <a:r>
              <a:rPr lang="sv-SE" sz="1200" dirty="0">
                <a:solidFill>
                  <a:schemeClr val="dk1"/>
                </a:solidFill>
                <a:latin typeface="Arial"/>
                <a:ea typeface="Arial"/>
                <a:cs typeface="Arial"/>
                <a:sym typeface="Arial"/>
              </a:rPr>
              <a:t>.</a:t>
            </a:r>
            <a:endParaRPr sz="1200" dirty="0">
              <a:solidFill>
                <a:schemeClr val="dk1"/>
              </a:solidFill>
              <a:latin typeface="Arial"/>
              <a:ea typeface="Arial"/>
              <a:cs typeface="Arial"/>
              <a:sym typeface="Arial"/>
            </a:endParaRPr>
          </a:p>
          <a:p>
            <a:pPr marL="0" lvl="0" indent="0" rtl="0">
              <a:lnSpc>
                <a:spcPct val="115000"/>
              </a:lnSpc>
              <a:spcBef>
                <a:spcPts val="0"/>
              </a:spcBef>
              <a:spcAft>
                <a:spcPts val="0"/>
              </a:spcAft>
              <a:buClr>
                <a:schemeClr val="dk1"/>
              </a:buClr>
              <a:buSzPts val="1100"/>
              <a:buFont typeface="Arial"/>
              <a:buNone/>
            </a:pPr>
            <a:r>
              <a:rPr lang="sv-SE" sz="1200" dirty="0" err="1">
                <a:solidFill>
                  <a:schemeClr val="dk1"/>
                </a:solidFill>
                <a:latin typeface="Arial"/>
                <a:ea typeface="Arial"/>
                <a:cs typeface="Arial"/>
                <a:sym typeface="Arial"/>
              </a:rPr>
              <a:t>Today</a:t>
            </a:r>
            <a:r>
              <a:rPr lang="sv-SE" sz="1200" dirty="0">
                <a:solidFill>
                  <a:schemeClr val="dk1"/>
                </a:solidFill>
                <a:latin typeface="Arial"/>
                <a:ea typeface="Arial"/>
                <a:cs typeface="Arial"/>
                <a:sym typeface="Arial"/>
              </a:rPr>
              <a:t> </a:t>
            </a:r>
            <a:r>
              <a:rPr lang="sv-SE" sz="1200" dirty="0" err="1">
                <a:solidFill>
                  <a:schemeClr val="dk1"/>
                </a:solidFill>
                <a:latin typeface="Arial"/>
                <a:ea typeface="Arial"/>
                <a:cs typeface="Arial"/>
                <a:sym typeface="Arial"/>
              </a:rPr>
              <a:t>society</a:t>
            </a:r>
            <a:r>
              <a:rPr lang="sv-SE" sz="1200" dirty="0">
                <a:solidFill>
                  <a:schemeClr val="dk1"/>
                </a:solidFill>
                <a:latin typeface="Arial"/>
                <a:ea typeface="Arial"/>
                <a:cs typeface="Arial"/>
                <a:sym typeface="Arial"/>
              </a:rPr>
              <a:t>: </a:t>
            </a:r>
            <a:r>
              <a:rPr lang="sv-SE" sz="1200" dirty="0">
                <a:solidFill>
                  <a:schemeClr val="dk1"/>
                </a:solidFill>
                <a:latin typeface="Calibri"/>
                <a:ea typeface="Calibri"/>
                <a:cs typeface="Calibri"/>
                <a:sym typeface="Calibri"/>
              </a:rPr>
              <a:t>Material science, bio</a:t>
            </a:r>
            <a:endParaRPr sz="1200" dirty="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dirty="0" err="1">
                <a:solidFill>
                  <a:schemeClr val="dk1"/>
                </a:solidFill>
                <a:latin typeface="Calibri"/>
                <a:ea typeface="Calibri"/>
                <a:cs typeface="Calibri"/>
                <a:sym typeface="Calibri"/>
              </a:rPr>
              <a:t>Connect</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scientific</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field</a:t>
            </a:r>
            <a:r>
              <a:rPr lang="sv-SE" sz="1200" dirty="0">
                <a:solidFill>
                  <a:schemeClr val="dk1"/>
                </a:solidFill>
                <a:latin typeface="Calibri"/>
                <a:ea typeface="Calibri"/>
                <a:cs typeface="Calibri"/>
                <a:sym typeface="Calibri"/>
              </a:rPr>
              <a:t> : </a:t>
            </a:r>
            <a:r>
              <a:rPr lang="sv-SE" sz="1200" dirty="0" err="1">
                <a:solidFill>
                  <a:schemeClr val="dk1"/>
                </a:solidFill>
                <a:latin typeface="Calibri"/>
                <a:ea typeface="Calibri"/>
                <a:cs typeface="Calibri"/>
                <a:sym typeface="Calibri"/>
              </a:rPr>
              <a:t>target</a:t>
            </a:r>
            <a:r>
              <a:rPr lang="sv-SE" sz="1200" dirty="0">
                <a:solidFill>
                  <a:schemeClr val="dk1"/>
                </a:solidFill>
                <a:latin typeface="Calibri"/>
                <a:ea typeface="Calibri"/>
                <a:cs typeface="Calibri"/>
                <a:sym typeface="Calibri"/>
              </a:rPr>
              <a:t> a </a:t>
            </a:r>
            <a:r>
              <a:rPr lang="sv-SE" sz="1200" dirty="0" err="1">
                <a:solidFill>
                  <a:schemeClr val="dk1"/>
                </a:solidFill>
                <a:latin typeface="Calibri"/>
                <a:ea typeface="Calibri"/>
                <a:cs typeface="Calibri"/>
                <a:sym typeface="Calibri"/>
              </a:rPr>
              <a:t>larger</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scientific</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communities</a:t>
            </a:r>
            <a:endParaRPr sz="1200" dirty="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dirty="0">
                <a:solidFill>
                  <a:schemeClr val="dk1"/>
                </a:solidFill>
                <a:latin typeface="Arial"/>
                <a:ea typeface="Arial"/>
                <a:cs typeface="Arial"/>
                <a:sym typeface="Arial"/>
              </a:rPr>
              <a:t>to support innovation, </a:t>
            </a:r>
            <a:r>
              <a:rPr lang="sv-SE" sz="1200" dirty="0" err="1">
                <a:solidFill>
                  <a:schemeClr val="dk1"/>
                </a:solidFill>
                <a:latin typeface="Arial"/>
                <a:ea typeface="Arial"/>
                <a:cs typeface="Arial"/>
                <a:sym typeface="Arial"/>
              </a:rPr>
              <a:t>capacity</a:t>
            </a:r>
            <a:r>
              <a:rPr lang="sv-SE" sz="1200" dirty="0">
                <a:solidFill>
                  <a:schemeClr val="dk1"/>
                </a:solidFill>
                <a:latin typeface="Arial"/>
                <a:ea typeface="Arial"/>
                <a:cs typeface="Arial"/>
                <a:sym typeface="Arial"/>
              </a:rPr>
              <a:t> </a:t>
            </a:r>
            <a:r>
              <a:rPr lang="sv-SE" sz="1200" dirty="0" err="1">
                <a:solidFill>
                  <a:schemeClr val="dk1"/>
                </a:solidFill>
                <a:latin typeface="Arial"/>
                <a:ea typeface="Arial"/>
                <a:cs typeface="Arial"/>
                <a:sym typeface="Arial"/>
              </a:rPr>
              <a:t>building</a:t>
            </a:r>
            <a:r>
              <a:rPr lang="sv-SE" sz="1200" dirty="0">
                <a:solidFill>
                  <a:schemeClr val="dk1"/>
                </a:solidFill>
                <a:latin typeface="Arial"/>
                <a:ea typeface="Arial"/>
                <a:cs typeface="Arial"/>
                <a:sym typeface="Arial"/>
              </a:rPr>
              <a:t> and </a:t>
            </a:r>
            <a:r>
              <a:rPr lang="sv-SE" sz="1200" dirty="0" err="1">
                <a:solidFill>
                  <a:schemeClr val="dk1"/>
                </a:solidFill>
                <a:latin typeface="Arial"/>
                <a:ea typeface="Arial"/>
                <a:cs typeface="Arial"/>
                <a:sym typeface="Arial"/>
              </a:rPr>
              <a:t>industry</a:t>
            </a:r>
            <a:endParaRPr sz="1200" dirty="0">
              <a:solidFill>
                <a:schemeClr val="dk1"/>
              </a:solidFill>
              <a:latin typeface="Arial"/>
              <a:ea typeface="Arial"/>
              <a:cs typeface="Arial"/>
              <a:sym typeface="Arial"/>
            </a:endParaRPr>
          </a:p>
          <a:p>
            <a:pPr marL="0" lvl="0" indent="0" rtl="0">
              <a:lnSpc>
                <a:spcPct val="115000"/>
              </a:lnSpc>
              <a:spcBef>
                <a:spcPts val="0"/>
              </a:spcBef>
              <a:spcAft>
                <a:spcPts val="0"/>
              </a:spcAft>
              <a:buClr>
                <a:schemeClr val="dk1"/>
              </a:buClr>
              <a:buSzPts val="1100"/>
              <a:buFont typeface="Arial"/>
              <a:buNone/>
            </a:pPr>
            <a:r>
              <a:rPr lang="sv-SE" sz="1200" dirty="0">
                <a:solidFill>
                  <a:schemeClr val="dk1"/>
                </a:solidFill>
                <a:latin typeface="Arial"/>
                <a:ea typeface="Arial"/>
                <a:cs typeface="Arial"/>
                <a:sym typeface="Arial"/>
              </a:rPr>
              <a:t>Neutrons </a:t>
            </a:r>
            <a:r>
              <a:rPr lang="sv-SE" sz="1200" dirty="0" err="1">
                <a:solidFill>
                  <a:schemeClr val="dk1"/>
                </a:solidFill>
                <a:latin typeface="Arial"/>
                <a:ea typeface="Arial"/>
                <a:cs typeface="Arial"/>
                <a:sym typeface="Arial"/>
              </a:rPr>
              <a:t>are</a:t>
            </a:r>
            <a:r>
              <a:rPr lang="sv-SE" sz="1200" dirty="0">
                <a:solidFill>
                  <a:schemeClr val="dk1"/>
                </a:solidFill>
                <a:latin typeface="Arial"/>
                <a:ea typeface="Arial"/>
                <a:cs typeface="Arial"/>
                <a:sym typeface="Arial"/>
              </a:rPr>
              <a:t> </a:t>
            </a:r>
            <a:r>
              <a:rPr lang="sv-SE" sz="1200" dirty="0" err="1">
                <a:solidFill>
                  <a:schemeClr val="dk1"/>
                </a:solidFill>
                <a:latin typeface="Arial"/>
                <a:ea typeface="Arial"/>
                <a:cs typeface="Arial"/>
                <a:sym typeface="Arial"/>
              </a:rPr>
              <a:t>everywhere</a:t>
            </a:r>
            <a:endParaRPr sz="1200" dirty="0">
              <a:solidFill>
                <a:schemeClr val="dk1"/>
              </a:solidFill>
              <a:latin typeface="Arial"/>
              <a:ea typeface="Arial"/>
              <a:cs typeface="Arial"/>
              <a:sym typeface="Arial"/>
            </a:endParaRPr>
          </a:p>
          <a:p>
            <a:pPr marL="0" lvl="0" indent="0" rtl="0">
              <a:lnSpc>
                <a:spcPct val="115000"/>
              </a:lnSpc>
              <a:spcBef>
                <a:spcPts val="0"/>
              </a:spcBef>
              <a:spcAft>
                <a:spcPts val="0"/>
              </a:spcAft>
              <a:buClr>
                <a:schemeClr val="dk1"/>
              </a:buClr>
              <a:buSzPts val="1100"/>
              <a:buFont typeface="Arial"/>
              <a:buNone/>
            </a:pPr>
            <a:r>
              <a:rPr lang="sv-SE" sz="1200" dirty="0">
                <a:solidFill>
                  <a:schemeClr val="dk1"/>
                </a:solidFill>
                <a:latin typeface="Calibri"/>
                <a:ea typeface="Calibri"/>
                <a:cs typeface="Calibri"/>
                <a:sym typeface="Calibri"/>
              </a:rPr>
              <a:t>The major </a:t>
            </a:r>
            <a:r>
              <a:rPr lang="sv-SE" sz="1200" dirty="0" err="1">
                <a:solidFill>
                  <a:schemeClr val="dk1"/>
                </a:solidFill>
                <a:latin typeface="Calibri"/>
                <a:ea typeface="Calibri"/>
                <a:cs typeface="Calibri"/>
                <a:sym typeface="Calibri"/>
              </a:rPr>
              <a:t>players</a:t>
            </a:r>
            <a:r>
              <a:rPr lang="sv-SE" sz="1200" dirty="0">
                <a:solidFill>
                  <a:schemeClr val="dk1"/>
                </a:solidFill>
                <a:latin typeface="Calibri"/>
                <a:ea typeface="Calibri"/>
                <a:cs typeface="Calibri"/>
                <a:sym typeface="Calibri"/>
              </a:rPr>
              <a:t> in the </a:t>
            </a:r>
            <a:r>
              <a:rPr lang="sv-SE" sz="1200" dirty="0" err="1">
                <a:solidFill>
                  <a:schemeClr val="dk1"/>
                </a:solidFill>
                <a:latin typeface="Calibri"/>
                <a:ea typeface="Calibri"/>
                <a:cs typeface="Calibri"/>
                <a:sym typeface="Calibri"/>
              </a:rPr>
              <a:t>indu</a:t>
            </a:r>
            <a:r>
              <a:rPr lang="sv-SE" sz="1200" b="1" dirty="0" err="1">
                <a:solidFill>
                  <a:schemeClr val="dk1"/>
                </a:solidFill>
                <a:latin typeface="Calibri"/>
                <a:ea typeface="Calibri"/>
                <a:cs typeface="Calibri"/>
                <a:sym typeface="Calibri"/>
              </a:rPr>
              <a:t>stry</a:t>
            </a:r>
            <a:r>
              <a:rPr lang="sv-SE" sz="1200" b="1" dirty="0">
                <a:solidFill>
                  <a:schemeClr val="dk1"/>
                </a:solidFill>
                <a:latin typeface="Calibri"/>
                <a:ea typeface="Calibri"/>
                <a:cs typeface="Calibri"/>
                <a:sym typeface="Calibri"/>
              </a:rPr>
              <a:t> </a:t>
            </a:r>
            <a:r>
              <a:rPr lang="sv-SE" sz="1200" b="1" dirty="0" err="1">
                <a:solidFill>
                  <a:schemeClr val="dk1"/>
                </a:solidFill>
                <a:latin typeface="Calibri"/>
                <a:ea typeface="Calibri"/>
                <a:cs typeface="Calibri"/>
                <a:sym typeface="Calibri"/>
              </a:rPr>
              <a:t>take</a:t>
            </a:r>
            <a:r>
              <a:rPr lang="sv-SE" sz="1200" b="1" dirty="0">
                <a:solidFill>
                  <a:schemeClr val="dk1"/>
                </a:solidFill>
                <a:latin typeface="Calibri"/>
                <a:ea typeface="Calibri"/>
                <a:cs typeface="Calibri"/>
                <a:sym typeface="Calibri"/>
              </a:rPr>
              <a:t> the </a:t>
            </a:r>
            <a:r>
              <a:rPr lang="sv-SE" sz="1200" b="1" dirty="0" err="1">
                <a:solidFill>
                  <a:schemeClr val="dk1"/>
                </a:solidFill>
                <a:latin typeface="Calibri"/>
                <a:ea typeface="Calibri"/>
                <a:cs typeface="Calibri"/>
                <a:sym typeface="Calibri"/>
              </a:rPr>
              <a:t>challenge</a:t>
            </a:r>
            <a:r>
              <a:rPr lang="sv-SE" sz="1200" b="1" dirty="0">
                <a:solidFill>
                  <a:schemeClr val="dk1"/>
                </a:solidFill>
                <a:latin typeface="Calibri"/>
                <a:ea typeface="Calibri"/>
                <a:cs typeface="Calibri"/>
                <a:sym typeface="Calibri"/>
              </a:rPr>
              <a:t> </a:t>
            </a:r>
            <a:r>
              <a:rPr lang="sv-SE" sz="1200" b="1" dirty="0" err="1">
                <a:solidFill>
                  <a:schemeClr val="dk1"/>
                </a:solidFill>
                <a:latin typeface="Calibri"/>
                <a:ea typeface="Calibri"/>
                <a:cs typeface="Calibri"/>
                <a:sym typeface="Calibri"/>
              </a:rPr>
              <a:t>of</a:t>
            </a:r>
            <a:r>
              <a:rPr lang="sv-SE" sz="1200" b="1" dirty="0">
                <a:solidFill>
                  <a:schemeClr val="dk1"/>
                </a:solidFill>
                <a:latin typeface="Calibri"/>
                <a:ea typeface="Calibri"/>
                <a:cs typeface="Calibri"/>
                <a:sym typeface="Calibri"/>
              </a:rPr>
              <a:t> </a:t>
            </a:r>
            <a:r>
              <a:rPr lang="sv-SE" sz="1200" b="1" dirty="0" err="1">
                <a:solidFill>
                  <a:schemeClr val="dk1"/>
                </a:solidFill>
                <a:latin typeface="Calibri"/>
                <a:ea typeface="Calibri"/>
                <a:cs typeface="Calibri"/>
                <a:sym typeface="Calibri"/>
              </a:rPr>
              <a:t>s</a:t>
            </a:r>
            <a:r>
              <a:rPr lang="sv-SE" sz="1200" dirty="0" err="1">
                <a:solidFill>
                  <a:schemeClr val="dk1"/>
                </a:solidFill>
                <a:latin typeface="Calibri"/>
                <a:ea typeface="Calibri"/>
                <a:cs typeface="Calibri"/>
                <a:sym typeface="Calibri"/>
              </a:rPr>
              <a:t>ustainable</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development</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seriously</a:t>
            </a:r>
            <a:r>
              <a:rPr lang="sv-SE" sz="1200" dirty="0">
                <a:solidFill>
                  <a:schemeClr val="dk1"/>
                </a:solidFill>
                <a:latin typeface="Calibri"/>
                <a:ea typeface="Calibri"/>
                <a:cs typeface="Calibri"/>
                <a:sym typeface="Calibri"/>
              </a:rPr>
              <a:t> - </a:t>
            </a:r>
            <a:r>
              <a:rPr lang="sv-SE" sz="1200" dirty="0" err="1">
                <a:solidFill>
                  <a:schemeClr val="dk1"/>
                </a:solidFill>
                <a:latin typeface="Calibri"/>
                <a:ea typeface="Calibri"/>
                <a:cs typeface="Calibri"/>
                <a:sym typeface="Calibri"/>
              </a:rPr>
              <a:t>taking</a:t>
            </a:r>
            <a:r>
              <a:rPr lang="sv-SE" sz="1200" dirty="0">
                <a:solidFill>
                  <a:schemeClr val="dk1"/>
                </a:solidFill>
                <a:latin typeface="Calibri"/>
                <a:ea typeface="Calibri"/>
                <a:cs typeface="Calibri"/>
                <a:sym typeface="Calibri"/>
              </a:rPr>
              <a:t> actions </a:t>
            </a:r>
            <a:r>
              <a:rPr lang="sv-SE" sz="1200" dirty="0" err="1">
                <a:solidFill>
                  <a:schemeClr val="dk1"/>
                </a:solidFill>
                <a:latin typeface="Calibri"/>
                <a:ea typeface="Calibri"/>
                <a:cs typeface="Calibri"/>
                <a:sym typeface="Calibri"/>
              </a:rPr>
              <a:t>that</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combine</a:t>
            </a:r>
            <a:r>
              <a:rPr lang="sv-SE" sz="1200" dirty="0">
                <a:solidFill>
                  <a:schemeClr val="dk1"/>
                </a:solidFill>
                <a:latin typeface="Calibri"/>
                <a:ea typeface="Calibri"/>
                <a:cs typeface="Calibri"/>
                <a:sym typeface="Calibri"/>
              </a:rPr>
              <a:t> strong </a:t>
            </a:r>
            <a:r>
              <a:rPr lang="sv-SE" sz="1200" dirty="0" err="1">
                <a:solidFill>
                  <a:schemeClr val="dk1"/>
                </a:solidFill>
                <a:latin typeface="Calibri"/>
                <a:ea typeface="Calibri"/>
                <a:cs typeface="Calibri"/>
                <a:sym typeface="Calibri"/>
              </a:rPr>
              <a:t>economic</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performance</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with</a:t>
            </a:r>
            <a:r>
              <a:rPr lang="sv-SE" sz="1200" dirty="0">
                <a:solidFill>
                  <a:schemeClr val="dk1"/>
                </a:solidFill>
                <a:latin typeface="Calibri"/>
                <a:ea typeface="Calibri"/>
                <a:cs typeface="Calibri"/>
                <a:sym typeface="Calibri"/>
              </a:rPr>
              <a:t> sound </a:t>
            </a:r>
            <a:r>
              <a:rPr lang="sv-SE" sz="1200" dirty="0" err="1">
                <a:solidFill>
                  <a:schemeClr val="dk1"/>
                </a:solidFill>
                <a:latin typeface="Calibri"/>
                <a:ea typeface="Calibri"/>
                <a:cs typeface="Calibri"/>
                <a:sym typeface="Calibri"/>
              </a:rPr>
              <a:t>environmental</a:t>
            </a:r>
            <a:r>
              <a:rPr lang="sv-SE" sz="1200" dirty="0">
                <a:solidFill>
                  <a:schemeClr val="dk1"/>
                </a:solidFill>
                <a:latin typeface="Calibri"/>
                <a:ea typeface="Calibri"/>
                <a:cs typeface="Calibri"/>
                <a:sym typeface="Calibri"/>
              </a:rPr>
              <a:t> management and attention to social </a:t>
            </a:r>
            <a:r>
              <a:rPr lang="sv-SE" sz="1200" dirty="0" err="1">
                <a:solidFill>
                  <a:schemeClr val="dk1"/>
                </a:solidFill>
                <a:latin typeface="Calibri"/>
                <a:ea typeface="Calibri"/>
                <a:cs typeface="Calibri"/>
                <a:sym typeface="Calibri"/>
              </a:rPr>
              <a:t>conditions</a:t>
            </a:r>
            <a:r>
              <a:rPr lang="sv-SE"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sv-SE" sz="1200" b="1" dirty="0" err="1">
                <a:solidFill>
                  <a:schemeClr val="dk1"/>
                </a:solidFill>
                <a:latin typeface="Calibri"/>
                <a:ea typeface="Calibri"/>
                <a:cs typeface="Calibri"/>
                <a:sym typeface="Calibri"/>
              </a:rPr>
              <a:t>Take</a:t>
            </a:r>
            <a:r>
              <a:rPr lang="sv-SE" sz="1200" b="1" dirty="0">
                <a:solidFill>
                  <a:schemeClr val="dk1"/>
                </a:solidFill>
                <a:latin typeface="Calibri"/>
                <a:ea typeface="Calibri"/>
                <a:cs typeface="Calibri"/>
                <a:sym typeface="Calibri"/>
              </a:rPr>
              <a:t> the </a:t>
            </a:r>
            <a:r>
              <a:rPr lang="sv-SE" sz="1200" b="1" dirty="0" err="1">
                <a:solidFill>
                  <a:schemeClr val="dk1"/>
                </a:solidFill>
                <a:latin typeface="Calibri"/>
                <a:ea typeface="Calibri"/>
                <a:cs typeface="Calibri"/>
                <a:sym typeface="Calibri"/>
              </a:rPr>
              <a:t>challenge</a:t>
            </a:r>
            <a:r>
              <a:rPr lang="sv-SE" sz="1200" b="1" dirty="0">
                <a:solidFill>
                  <a:schemeClr val="dk1"/>
                </a:solidFill>
                <a:latin typeface="Calibri"/>
                <a:ea typeface="Calibri"/>
                <a:cs typeface="Calibri"/>
                <a:sym typeface="Calibri"/>
              </a:rPr>
              <a:t> </a:t>
            </a:r>
            <a:r>
              <a:rPr lang="sv-SE" sz="1200" b="1" dirty="0" err="1">
                <a:solidFill>
                  <a:schemeClr val="dk1"/>
                </a:solidFill>
                <a:latin typeface="Calibri"/>
                <a:ea typeface="Calibri"/>
                <a:cs typeface="Calibri"/>
                <a:sym typeface="Calibri"/>
              </a:rPr>
              <a:t>we</a:t>
            </a:r>
            <a:r>
              <a:rPr lang="sv-SE" sz="1200" b="1" dirty="0">
                <a:solidFill>
                  <a:schemeClr val="dk1"/>
                </a:solidFill>
                <a:latin typeface="Calibri"/>
                <a:ea typeface="Calibri"/>
                <a:cs typeface="Calibri"/>
                <a:sym typeface="Calibri"/>
              </a:rPr>
              <a:t> a</a:t>
            </a:r>
            <a:r>
              <a:rPr lang="sv-SE" sz="1200" dirty="0">
                <a:solidFill>
                  <a:schemeClr val="dk1"/>
                </a:solidFill>
                <a:latin typeface="Calibri"/>
                <a:ea typeface="Calibri"/>
                <a:cs typeface="Calibri"/>
                <a:sym typeface="Calibri"/>
              </a:rPr>
              <a:t>ll face </a:t>
            </a:r>
            <a:r>
              <a:rPr lang="sv-SE" sz="1200" dirty="0" err="1">
                <a:solidFill>
                  <a:schemeClr val="dk1"/>
                </a:solidFill>
                <a:latin typeface="Calibri"/>
                <a:ea typeface="Calibri"/>
                <a:cs typeface="Calibri"/>
                <a:sym typeface="Calibri"/>
              </a:rPr>
              <a:t>of</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constant</a:t>
            </a:r>
            <a:r>
              <a:rPr lang="sv-SE" sz="1200" dirty="0">
                <a:solidFill>
                  <a:schemeClr val="dk1"/>
                </a:solidFill>
                <a:latin typeface="Calibri"/>
                <a:ea typeface="Calibri"/>
                <a:cs typeface="Calibri"/>
                <a:sym typeface="Calibri"/>
              </a:rPr>
              <a:t> innovation in a modern </a:t>
            </a:r>
            <a:r>
              <a:rPr lang="sv-SE" sz="1200" dirty="0" err="1">
                <a:solidFill>
                  <a:schemeClr val="dk1"/>
                </a:solidFill>
                <a:latin typeface="Calibri"/>
                <a:ea typeface="Calibri"/>
                <a:cs typeface="Calibri"/>
                <a:sym typeface="Calibri"/>
              </a:rPr>
              <a:t>society</a:t>
            </a:r>
            <a:r>
              <a:rPr lang="sv-SE" sz="1200" dirty="0">
                <a:solidFill>
                  <a:schemeClr val="dk1"/>
                </a:solidFill>
                <a:latin typeface="Calibri"/>
                <a:ea typeface="Calibri"/>
                <a:cs typeface="Calibri"/>
                <a:sym typeface="Calibri"/>
              </a:rPr>
              <a:t> in </a:t>
            </a:r>
            <a:r>
              <a:rPr lang="sv-SE" sz="1200" dirty="0" err="1">
                <a:solidFill>
                  <a:schemeClr val="dk1"/>
                </a:solidFill>
                <a:latin typeface="Calibri"/>
                <a:ea typeface="Calibri"/>
                <a:cs typeface="Calibri"/>
                <a:sym typeface="Calibri"/>
              </a:rPr>
              <a:t>which</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knowledge</a:t>
            </a:r>
            <a:r>
              <a:rPr lang="sv-SE" sz="1200" dirty="0">
                <a:solidFill>
                  <a:schemeClr val="dk1"/>
                </a:solidFill>
                <a:latin typeface="Calibri"/>
                <a:ea typeface="Calibri"/>
                <a:cs typeface="Calibri"/>
                <a:sym typeface="Calibri"/>
              </a:rPr>
              <a:t> is the </a:t>
            </a:r>
            <a:r>
              <a:rPr lang="sv-SE" sz="1200" dirty="0" err="1">
                <a:solidFill>
                  <a:schemeClr val="dk1"/>
                </a:solidFill>
                <a:latin typeface="Calibri"/>
                <a:ea typeface="Calibri"/>
                <a:cs typeface="Calibri"/>
                <a:sym typeface="Calibri"/>
              </a:rPr>
              <a:t>cornerstone</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of</a:t>
            </a:r>
            <a:r>
              <a:rPr lang="sv-SE" sz="1200" dirty="0">
                <a:solidFill>
                  <a:schemeClr val="dk1"/>
                </a:solidFill>
                <a:latin typeface="Calibri"/>
                <a:ea typeface="Calibri"/>
                <a:cs typeface="Calibri"/>
                <a:sym typeface="Calibri"/>
              </a:rPr>
              <a:t> long-term </a:t>
            </a:r>
            <a:r>
              <a:rPr lang="sv-SE" sz="1200" dirty="0" err="1">
                <a:solidFill>
                  <a:schemeClr val="dk1"/>
                </a:solidFill>
                <a:latin typeface="Calibri"/>
                <a:ea typeface="Calibri"/>
                <a:cs typeface="Calibri"/>
                <a:sym typeface="Calibri"/>
              </a:rPr>
              <a:t>growth</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making</a:t>
            </a:r>
            <a:r>
              <a:rPr lang="sv-SE" sz="1200" dirty="0">
                <a:solidFill>
                  <a:schemeClr val="dk1"/>
                </a:solidFill>
                <a:latin typeface="Calibri"/>
                <a:ea typeface="Calibri"/>
                <a:cs typeface="Calibri"/>
                <a:sym typeface="Calibri"/>
              </a:rPr>
              <a:t> </a:t>
            </a:r>
            <a:r>
              <a:rPr lang="sv-SE" sz="1200" dirty="0" err="1">
                <a:solidFill>
                  <a:schemeClr val="dk1"/>
                </a:solidFill>
                <a:latin typeface="Calibri"/>
                <a:ea typeface="Calibri"/>
                <a:cs typeface="Calibri"/>
                <a:sym typeface="Calibri"/>
              </a:rPr>
              <a:t>education</a:t>
            </a:r>
            <a:r>
              <a:rPr lang="sv-SE" sz="1200" dirty="0">
                <a:solidFill>
                  <a:schemeClr val="dk1"/>
                </a:solidFill>
                <a:latin typeface="Calibri"/>
                <a:ea typeface="Calibri"/>
                <a:cs typeface="Calibri"/>
                <a:sym typeface="Calibri"/>
              </a:rPr>
              <a:t> is absolute </a:t>
            </a:r>
            <a:r>
              <a:rPr lang="sv-SE" sz="1200" dirty="0" err="1">
                <a:solidFill>
                  <a:schemeClr val="dk1"/>
                </a:solidFill>
                <a:latin typeface="Calibri"/>
                <a:ea typeface="Calibri"/>
                <a:cs typeface="Calibri"/>
                <a:sym typeface="Calibri"/>
              </a:rPr>
              <a:t>priority</a:t>
            </a:r>
            <a:r>
              <a:rPr lang="sv-SE" sz="1200" dirty="0">
                <a:solidFill>
                  <a:schemeClr val="dk1"/>
                </a:solidFill>
                <a:latin typeface="Calibri"/>
                <a:ea typeface="Calibri"/>
                <a:cs typeface="Calibri"/>
                <a:sym typeface="Calibri"/>
              </a:rPr>
              <a:t>.</a:t>
            </a: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3fc6ac1655_5_16: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fc6ac1655_5_16: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3fc6ac1655_5_21: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3fc6ac1655_5_21: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3fc6ac1655_5_28: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3fc6ac1655_5_28: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fae802039_2_6: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fae802039_2_6: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lnSpc>
                <a:spcPct val="150000"/>
              </a:lnSpc>
              <a:spcBef>
                <a:spcPts val="0"/>
              </a:spcBef>
              <a:spcAft>
                <a:spcPts val="0"/>
              </a:spcAft>
              <a:buClr>
                <a:schemeClr val="dk1"/>
              </a:buClr>
              <a:buSzPts val="1100"/>
              <a:buFont typeface="Arial"/>
              <a:buNone/>
            </a:pPr>
            <a:r>
              <a:rPr lang="sv-SE" sz="1100">
                <a:solidFill>
                  <a:schemeClr val="dk1"/>
                </a:solidFill>
                <a:latin typeface="Arial"/>
                <a:ea typeface="Arial"/>
                <a:cs typeface="Arial"/>
                <a:sym typeface="Arial"/>
              </a:rPr>
              <a:t>All machines for radiotherapy contain a linear electron accelerator, quite similar to the one at MAX IV but only 1.5 meter long That is compared to the 300 m long accelerator at MAXIV.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fae802039_2_17: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fae802039_2_17: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lnSpc>
                <a:spcPct val="150000"/>
              </a:lnSpc>
              <a:spcBef>
                <a:spcPts val="0"/>
              </a:spcBef>
              <a:spcAft>
                <a:spcPts val="0"/>
              </a:spcAft>
              <a:buClr>
                <a:schemeClr val="dk1"/>
              </a:buClr>
              <a:buSzPts val="1100"/>
              <a:buFont typeface="Arial"/>
              <a:buNone/>
            </a:pPr>
            <a:r>
              <a:rPr lang="sv-SE" sz="1100">
                <a:solidFill>
                  <a:schemeClr val="dk1"/>
                </a:solidFill>
                <a:latin typeface="Arial"/>
                <a:ea typeface="Arial"/>
                <a:cs typeface="Arial"/>
                <a:sym typeface="Arial"/>
              </a:rPr>
              <a:t>There are other particle accelerators at hospitals. This big machine is located in Aarhus and  is a proton accelerator for proton therapy. The protons are accelerated in the Cyclotron and are then guided by magnets to the gantry here and then guided down to the patient. With high precision you can then let the protons destroy a tumour without damage the surrounding tissue. Sweden has a similar machine in Uppsala.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fae802039_2_23: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fae802039_2_23:notes"/>
          <p:cNvSpPr txBox="1">
            <a:spLocks noGrp="1"/>
          </p:cNvSpPr>
          <p:nvPr>
            <p:ph type="body" idx="1"/>
          </p:nvPr>
        </p:nvSpPr>
        <p:spPr>
          <a:xfrm>
            <a:off x="905934" y="4717415"/>
            <a:ext cx="4982700" cy="4469100"/>
          </a:xfrm>
          <a:prstGeom prst="rect">
            <a:avLst/>
          </a:prstGeom>
        </p:spPr>
        <p:txBody>
          <a:bodyPr spcFirstLastPara="1" wrap="square" lIns="91425" tIns="45700" rIns="91425" bIns="45700" anchor="t" anchorCtr="0">
            <a:noAutofit/>
          </a:bodyPr>
          <a:lstStyle/>
          <a:p>
            <a:pPr marL="0" lvl="0" indent="0" rtl="0">
              <a:lnSpc>
                <a:spcPct val="150000"/>
              </a:lnSpc>
              <a:spcBef>
                <a:spcPts val="0"/>
              </a:spcBef>
              <a:spcAft>
                <a:spcPts val="0"/>
              </a:spcAft>
              <a:buNone/>
            </a:pPr>
            <a:r>
              <a:rPr lang="sv-SE" sz="1100">
                <a:solidFill>
                  <a:schemeClr val="dk1"/>
                </a:solidFill>
                <a:latin typeface="Arial"/>
                <a:ea typeface="Arial"/>
                <a:cs typeface="Arial"/>
                <a:sym typeface="Arial"/>
              </a:rPr>
              <a:t>What about larger accelerators? You can find roughly 50 of them here in Europe. They are used for research in other areas like biomedicine, chemistry, material sciences, nuclear and particle physics. We have MAX IV and ESS here in Lund and in Aarhus, not far from here, they have two synchrotron light sources Astrid one and Astrid two. And new accelerators are starting up all the time worldwide.</a:t>
            </a:r>
            <a:endParaRPr sz="1100">
              <a:solidFill>
                <a:schemeClr val="dk1"/>
              </a:solidFill>
              <a:latin typeface="Arial"/>
              <a:ea typeface="Arial"/>
              <a:cs typeface="Arial"/>
              <a:sym typeface="Arial"/>
            </a:endParaRPr>
          </a:p>
          <a:p>
            <a:pPr marL="0" lvl="0" indent="0" rtl="0">
              <a:lnSpc>
                <a:spcPct val="150000"/>
              </a:lnSpc>
              <a:spcBef>
                <a:spcPts val="0"/>
              </a:spcBef>
              <a:spcAft>
                <a:spcPts val="0"/>
              </a:spcAft>
              <a:buNone/>
            </a:pPr>
            <a:r>
              <a:rPr lang="sv-SE" sz="1100">
                <a:solidFill>
                  <a:schemeClr val="dk1"/>
                </a:solidFill>
                <a:latin typeface="Arial"/>
                <a:ea typeface="Arial"/>
                <a:cs typeface="Arial"/>
                <a:sym typeface="Arial"/>
              </a:rPr>
              <a:t>So the area of accelerators is constantly growing and enormous sums of money are spent there. But that implies that there is a need for people who know accelerator technology. People that design, improve, run and maintain the machines. People at companies that deliver equipment to accelerators. Even politicians that make decisions regarding equipment for hospitals, need knowledge. These needs of skilled people has been the driving force for us in the team running the Program. </a:t>
            </a:r>
            <a:endParaRPr sz="1100">
              <a:solidFill>
                <a:schemeClr val="dk1"/>
              </a:solidFill>
              <a:latin typeface="Arial"/>
              <a:ea typeface="Arial"/>
              <a:cs typeface="Arial"/>
              <a:sym typeface="Arial"/>
            </a:endParaRPr>
          </a:p>
          <a:p>
            <a:pPr marL="0" lvl="0" indent="0" rtl="0">
              <a:lnSpc>
                <a:spcPct val="150000"/>
              </a:lnSpc>
              <a:spcBef>
                <a:spcPts val="0"/>
              </a:spcBef>
              <a:spcAft>
                <a:spcPts val="0"/>
              </a:spcAft>
              <a:buNone/>
            </a:pPr>
            <a:endParaRPr sz="1100">
              <a:solidFill>
                <a:schemeClr val="dk1"/>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r>
              <a:rPr lang="sv-SE" sz="1100">
                <a:solidFill>
                  <a:schemeClr val="dk1"/>
                </a:solidFill>
                <a:latin typeface="Arial"/>
                <a:ea typeface="Arial"/>
                <a:cs typeface="Arial"/>
                <a:sym typeface="Arial"/>
              </a:rPr>
              <a:t>Now, I leave the floor to Christine Darve at ESS was one of the key persons in starting up our program and she will now describe it in more detail.</a:t>
            </a:r>
            <a:endParaRPr sz="11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ldcollage">
  <p:cSld name="Bildcollage">
    <p:spTree>
      <p:nvGrpSpPr>
        <p:cNvPr id="1" name="Shape 8"/>
        <p:cNvGrpSpPr/>
        <p:nvPr/>
      </p:nvGrpSpPr>
      <p:grpSpPr>
        <a:xfrm>
          <a:off x="0" y="0"/>
          <a:ext cx="0" cy="0"/>
          <a:chOff x="0" y="0"/>
          <a:chExt cx="0" cy="0"/>
        </a:xfrm>
      </p:grpSpPr>
      <p:sp>
        <p:nvSpPr>
          <p:cNvPr id="9" name="Google Shape;9;p2"/>
          <p:cNvSpPr>
            <a:spLocks noGrp="1"/>
          </p:cNvSpPr>
          <p:nvPr>
            <p:ph type="pic" idx="2"/>
          </p:nvPr>
        </p:nvSpPr>
        <p:spPr>
          <a:xfrm>
            <a:off x="4405313" y="219075"/>
            <a:ext cx="4187825" cy="4657725"/>
          </a:xfrm>
          <a:prstGeom prst="rect">
            <a:avLst/>
          </a:prstGeom>
          <a:no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0" name="Google Shape;10;p2"/>
          <p:cNvSpPr>
            <a:spLocks noGrp="1"/>
          </p:cNvSpPr>
          <p:nvPr>
            <p:ph type="pic" idx="3"/>
          </p:nvPr>
        </p:nvSpPr>
        <p:spPr>
          <a:xfrm>
            <a:off x="219076" y="219075"/>
            <a:ext cx="4186238" cy="4657725"/>
          </a:xfrm>
          <a:prstGeom prst="rect">
            <a:avLst/>
          </a:prstGeom>
          <a:no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1" name="Google Shape;11;p2"/>
          <p:cNvSpPr>
            <a:spLocks noGrp="1"/>
          </p:cNvSpPr>
          <p:nvPr>
            <p:ph type="pic" idx="4"/>
          </p:nvPr>
        </p:nvSpPr>
        <p:spPr>
          <a:xfrm>
            <a:off x="8593137" y="219075"/>
            <a:ext cx="4187825" cy="4657725"/>
          </a:xfrm>
          <a:prstGeom prst="rect">
            <a:avLst/>
          </a:prstGeom>
          <a:no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2" name="Google Shape;12;p2"/>
          <p:cNvSpPr>
            <a:spLocks noGrp="1"/>
          </p:cNvSpPr>
          <p:nvPr>
            <p:ph type="pic" idx="5"/>
          </p:nvPr>
        </p:nvSpPr>
        <p:spPr>
          <a:xfrm>
            <a:off x="4405313" y="4876800"/>
            <a:ext cx="4187825" cy="4654550"/>
          </a:xfrm>
          <a:prstGeom prst="rect">
            <a:avLst/>
          </a:prstGeom>
          <a:no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3" name="Google Shape;13;p2"/>
          <p:cNvSpPr>
            <a:spLocks noGrp="1"/>
          </p:cNvSpPr>
          <p:nvPr>
            <p:ph type="pic" idx="6"/>
          </p:nvPr>
        </p:nvSpPr>
        <p:spPr>
          <a:xfrm>
            <a:off x="219076" y="4876800"/>
            <a:ext cx="4186238" cy="4654550"/>
          </a:xfrm>
          <a:prstGeom prst="rect">
            <a:avLst/>
          </a:prstGeom>
          <a:no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4" name="Google Shape;14;p2"/>
          <p:cNvSpPr>
            <a:spLocks noGrp="1"/>
          </p:cNvSpPr>
          <p:nvPr>
            <p:ph type="pic" idx="7"/>
          </p:nvPr>
        </p:nvSpPr>
        <p:spPr>
          <a:xfrm>
            <a:off x="8593137" y="4876800"/>
            <a:ext cx="4187825" cy="4654550"/>
          </a:xfrm>
          <a:prstGeom prst="rect">
            <a:avLst/>
          </a:prstGeom>
          <a:no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sida v1">
  <p:cSld name="Titelsida v1">
    <p:spTree>
      <p:nvGrpSpPr>
        <p:cNvPr id="1" name="Shape 51"/>
        <p:cNvGrpSpPr/>
        <p:nvPr/>
      </p:nvGrpSpPr>
      <p:grpSpPr>
        <a:xfrm>
          <a:off x="0" y="0"/>
          <a:ext cx="0" cy="0"/>
          <a:chOff x="0" y="0"/>
          <a:chExt cx="0" cy="0"/>
        </a:xfrm>
      </p:grpSpPr>
      <p:pic>
        <p:nvPicPr>
          <p:cNvPr id="52" name="Google Shape;52;p12" descr="dsc_0087.jpg"/>
          <p:cNvPicPr preferRelativeResize="0"/>
          <p:nvPr/>
        </p:nvPicPr>
        <p:blipFill rotWithShape="1">
          <a:blip r:embed="rId2">
            <a:alphaModFix/>
          </a:blip>
          <a:srcRect l="10650"/>
          <a:stretch/>
        </p:blipFill>
        <p:spPr>
          <a:xfrm>
            <a:off x="221936" y="217841"/>
            <a:ext cx="12562651" cy="9310611"/>
          </a:xfrm>
          <a:prstGeom prst="rect">
            <a:avLst/>
          </a:prstGeom>
          <a:noFill/>
          <a:ln>
            <a:noFill/>
          </a:ln>
        </p:spPr>
      </p:pic>
      <p:pic>
        <p:nvPicPr>
          <p:cNvPr id="53" name="Google Shape;53;p12"/>
          <p:cNvPicPr preferRelativeResize="0"/>
          <p:nvPr/>
        </p:nvPicPr>
        <p:blipFill rotWithShape="1">
          <a:blip r:embed="rId3">
            <a:alphaModFix/>
          </a:blip>
          <a:srcRect/>
          <a:stretch/>
        </p:blipFill>
        <p:spPr>
          <a:xfrm>
            <a:off x="5731124" y="2083774"/>
            <a:ext cx="7273677" cy="1872000"/>
          </a:xfrm>
          <a:prstGeom prst="rect">
            <a:avLst/>
          </a:prstGeom>
          <a:noFill/>
          <a:ln>
            <a:noFill/>
          </a:ln>
        </p:spPr>
      </p:pic>
      <p:sp>
        <p:nvSpPr>
          <p:cNvPr id="54" name="Google Shape;54;p12"/>
          <p:cNvSpPr txBox="1">
            <a:spLocks noGrp="1"/>
          </p:cNvSpPr>
          <p:nvPr>
            <p:ph type="title"/>
          </p:nvPr>
        </p:nvSpPr>
        <p:spPr>
          <a:xfrm>
            <a:off x="7653367" y="2342559"/>
            <a:ext cx="4813200" cy="779700"/>
          </a:xfrm>
          <a:prstGeom prst="rect">
            <a:avLst/>
          </a:prstGeom>
          <a:noFill/>
          <a:ln>
            <a:noFill/>
          </a:ln>
        </p:spPr>
        <p:txBody>
          <a:bodyPr spcFirstLastPara="1" wrap="square" lIns="50775" tIns="50775" rIns="50775" bIns="50775" anchor="ctr" anchorCtr="0"/>
          <a:lstStyle>
            <a:lvl1pPr marR="0" lvl="0" algn="l" rtl="0">
              <a:lnSpc>
                <a:spcPct val="100000"/>
              </a:lnSpc>
              <a:spcBef>
                <a:spcPts val="0"/>
              </a:spcBef>
              <a:spcAft>
                <a:spcPts val="0"/>
              </a:spcAft>
              <a:buClr>
                <a:schemeClr val="accent1"/>
              </a:buClr>
              <a:buSzPts val="4100"/>
              <a:buFont typeface="Times New Roman"/>
              <a:buNone/>
              <a:defRPr sz="41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55" name="Google Shape;55;p12"/>
          <p:cNvCxnSpPr/>
          <p:nvPr/>
        </p:nvCxnSpPr>
        <p:spPr>
          <a:xfrm>
            <a:off x="7653368" y="3177247"/>
            <a:ext cx="5131200" cy="0"/>
          </a:xfrm>
          <a:prstGeom prst="straightConnector1">
            <a:avLst/>
          </a:prstGeom>
          <a:noFill/>
          <a:ln w="9525" cap="flat" cmpd="sng">
            <a:solidFill>
              <a:srgbClr val="9C610B"/>
            </a:solidFill>
            <a:prstDash val="solid"/>
            <a:miter lim="400000"/>
            <a:headEnd type="none" w="sm" len="sm"/>
            <a:tailEnd type="none" w="sm" len="sm"/>
          </a:ln>
        </p:spPr>
      </p:cxnSp>
      <p:pic>
        <p:nvPicPr>
          <p:cNvPr id="56" name="Google Shape;56;p12"/>
          <p:cNvPicPr preferRelativeResize="0"/>
          <p:nvPr/>
        </p:nvPicPr>
        <p:blipFill rotWithShape="1">
          <a:blip r:embed="rId4">
            <a:alphaModFix/>
          </a:blip>
          <a:srcRect/>
          <a:stretch/>
        </p:blipFill>
        <p:spPr>
          <a:xfrm>
            <a:off x="6166310" y="2377215"/>
            <a:ext cx="948899" cy="1266889"/>
          </a:xfrm>
          <a:prstGeom prst="rect">
            <a:avLst/>
          </a:prstGeom>
          <a:noFill/>
          <a:ln>
            <a:noFill/>
          </a:ln>
        </p:spPr>
      </p:pic>
      <p:sp>
        <p:nvSpPr>
          <p:cNvPr id="57" name="Google Shape;57;p12"/>
          <p:cNvSpPr txBox="1">
            <a:spLocks noGrp="1"/>
          </p:cNvSpPr>
          <p:nvPr>
            <p:ph type="body" idx="1"/>
          </p:nvPr>
        </p:nvSpPr>
        <p:spPr>
          <a:xfrm>
            <a:off x="7654180" y="3316694"/>
            <a:ext cx="4635600" cy="442800"/>
          </a:xfrm>
          <a:prstGeom prst="rect">
            <a:avLst/>
          </a:prstGeom>
          <a:noFill/>
          <a:ln>
            <a:noFill/>
          </a:ln>
        </p:spPr>
        <p:txBody>
          <a:bodyPr spcFirstLastPara="1" wrap="square" lIns="50775" tIns="50775" rIns="50775" bIns="50775" anchor="t" anchorCtr="0"/>
          <a:lstStyle>
            <a:lvl1pPr marL="457200" marR="0" lvl="0" indent="-228600" algn="l" rtl="0">
              <a:lnSpc>
                <a:spcPct val="110000"/>
              </a:lnSpc>
              <a:spcBef>
                <a:spcPts val="1200"/>
              </a:spcBef>
              <a:spcAft>
                <a:spcPts val="0"/>
              </a:spcAft>
              <a:buClr>
                <a:schemeClr val="accent1"/>
              </a:buClr>
              <a:buSzPts val="1050"/>
              <a:buFont typeface="Arial"/>
              <a:buNone/>
              <a:defRPr sz="1400" b="1" i="0" u="none" strike="noStrike" cap="none">
                <a:solidFill>
                  <a:schemeClr val="accent1"/>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58" name="Google Shape;58;p12"/>
          <p:cNvPicPr preferRelativeResize="0"/>
          <p:nvPr/>
        </p:nvPicPr>
        <p:blipFill rotWithShape="1">
          <a:blip r:embed="rId5">
            <a:alphaModFix/>
          </a:blip>
          <a:srcRect/>
          <a:stretch/>
        </p:blipFill>
        <p:spPr>
          <a:xfrm>
            <a:off x="8864995" y="5902959"/>
            <a:ext cx="4139803" cy="386463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Kapitelsida">
  <p:cSld name="Kapitelsida">
    <p:spTree>
      <p:nvGrpSpPr>
        <p:cNvPr id="1" name="Shape 59"/>
        <p:cNvGrpSpPr/>
        <p:nvPr/>
      </p:nvGrpSpPr>
      <p:grpSpPr>
        <a:xfrm>
          <a:off x="0" y="0"/>
          <a:ext cx="0" cy="0"/>
          <a:chOff x="0" y="0"/>
          <a:chExt cx="0" cy="0"/>
        </a:xfrm>
      </p:grpSpPr>
      <p:sp>
        <p:nvSpPr>
          <p:cNvPr id="60" name="Google Shape;60;p13"/>
          <p:cNvSpPr>
            <a:spLocks noGrp="1"/>
          </p:cNvSpPr>
          <p:nvPr>
            <p:ph type="pic" idx="2"/>
          </p:nvPr>
        </p:nvSpPr>
        <p:spPr>
          <a:xfrm>
            <a:off x="219074" y="219075"/>
            <a:ext cx="12561900" cy="9312300"/>
          </a:xfrm>
          <a:prstGeom prst="rect">
            <a:avLst/>
          </a:prstGeom>
          <a:solidFill>
            <a:schemeClr val="accent5"/>
          </a:solidFill>
          <a:ln>
            <a:noFill/>
          </a:ln>
        </p:spPr>
        <p:txBody>
          <a:bodyPr spcFirstLastPara="1" wrap="square" lIns="50775" tIns="50775" rIns="50775" bIns="50775" anchor="t" anchorCtr="0"/>
          <a:lstStyle>
            <a:lvl1pPr marR="0" lvl="0" algn="l" rtl="0">
              <a:lnSpc>
                <a:spcPct val="10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1" name="Google Shape;61;p13"/>
          <p:cNvSpPr/>
          <p:nvPr/>
        </p:nvSpPr>
        <p:spPr>
          <a:xfrm>
            <a:off x="1270001" y="4819780"/>
            <a:ext cx="10464900" cy="1130400"/>
          </a:xfrm>
          <a:prstGeom prst="rect">
            <a:avLst/>
          </a:prstGeom>
          <a:noFill/>
          <a:ln>
            <a:noFill/>
          </a:ln>
        </p:spPr>
        <p:txBody>
          <a:bodyPr spcFirstLastPara="1" wrap="square" lIns="50775" tIns="50775" rIns="50775" bIns="50775" anchor="t" anchorCtr="0">
            <a:noAutofit/>
          </a:bodyPr>
          <a:lstStyle/>
          <a:p>
            <a:pPr marL="0" marR="0" lvl="0" indent="0" algn="ctr" rtl="0">
              <a:lnSpc>
                <a:spcPct val="100000"/>
              </a:lnSpc>
              <a:spcBef>
                <a:spcPts val="0"/>
              </a:spcBef>
              <a:spcAft>
                <a:spcPts val="0"/>
              </a:spcAft>
              <a:buClr>
                <a:srgbClr val="000000"/>
              </a:buClr>
              <a:buSzPts val="4000"/>
              <a:buFont typeface="Helvetica Neue Light"/>
              <a:buNone/>
            </a:pPr>
            <a:r>
              <a:rPr lang="sv-SE" sz="4000" b="0" i="0" u="none" strike="noStrike" cap="none">
                <a:solidFill>
                  <a:srgbClr val="000000"/>
                </a:solidFill>
                <a:latin typeface="Helvetica Neue Light"/>
                <a:ea typeface="Helvetica Neue Light"/>
                <a:cs typeface="Helvetica Neue Light"/>
                <a:sym typeface="Helvetica Neue Light"/>
              </a:rPr>
              <a:t> </a:t>
            </a:r>
            <a:endParaRPr sz="1400" b="0" i="0" u="none" strike="noStrike" cap="none">
              <a:solidFill>
                <a:srgbClr val="000000"/>
              </a:solidFill>
              <a:latin typeface="Arial"/>
              <a:ea typeface="Arial"/>
              <a:cs typeface="Arial"/>
              <a:sym typeface="Arial"/>
            </a:endParaRPr>
          </a:p>
        </p:txBody>
      </p:sp>
      <p:sp>
        <p:nvSpPr>
          <p:cNvPr id="62" name="Google Shape;62;p13"/>
          <p:cNvSpPr txBox="1">
            <a:spLocks noGrp="1"/>
          </p:cNvSpPr>
          <p:nvPr>
            <p:ph type="title"/>
          </p:nvPr>
        </p:nvSpPr>
        <p:spPr>
          <a:xfrm>
            <a:off x="1270800" y="1310626"/>
            <a:ext cx="10465200" cy="3761400"/>
          </a:xfrm>
          <a:prstGeom prst="rect">
            <a:avLst/>
          </a:prstGeom>
          <a:noFill/>
          <a:ln>
            <a:noFill/>
          </a:ln>
        </p:spPr>
        <p:txBody>
          <a:bodyPr spcFirstLastPara="1" wrap="square" lIns="50775" tIns="50775" rIns="50775" bIns="50775" anchor="b" anchorCtr="0"/>
          <a:lstStyle>
            <a:lvl1pPr marR="0" lvl="0" algn="ctr" rtl="0">
              <a:lnSpc>
                <a:spcPct val="105042"/>
              </a:lnSpc>
              <a:spcBef>
                <a:spcPts val="0"/>
              </a:spcBef>
              <a:spcAft>
                <a:spcPts val="0"/>
              </a:spcAft>
              <a:buClr>
                <a:schemeClr val="lt1"/>
              </a:buClr>
              <a:buSzPts val="11900"/>
              <a:buFont typeface="Times New Roman"/>
              <a:buNone/>
              <a:defRPr sz="11900" b="0" i="0" u="none" strike="noStrike" cap="none">
                <a:solidFill>
                  <a:schemeClr val="l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3" name="Google Shape;63;p13"/>
          <p:cNvSpPr txBox="1">
            <a:spLocks noGrp="1"/>
          </p:cNvSpPr>
          <p:nvPr>
            <p:ph type="body" idx="1"/>
          </p:nvPr>
        </p:nvSpPr>
        <p:spPr>
          <a:xfrm>
            <a:off x="1270001" y="5247293"/>
            <a:ext cx="10466400" cy="2549400"/>
          </a:xfrm>
          <a:prstGeom prst="rect">
            <a:avLst/>
          </a:prstGeom>
          <a:noFill/>
          <a:ln>
            <a:noFill/>
          </a:ln>
        </p:spPr>
        <p:txBody>
          <a:bodyPr spcFirstLastPara="1" wrap="square" lIns="50775" tIns="50775" rIns="50775" bIns="50775" anchor="t" anchorCtr="0"/>
          <a:lstStyle>
            <a:lvl1pPr marL="457200" marR="0" lvl="0" indent="-228600" algn="ctr" rtl="0">
              <a:lnSpc>
                <a:spcPct val="110000"/>
              </a:lnSpc>
              <a:spcBef>
                <a:spcPts val="0"/>
              </a:spcBef>
              <a:spcAft>
                <a:spcPts val="0"/>
              </a:spcAft>
              <a:buClr>
                <a:srgbClr val="FFFFFF"/>
              </a:buClr>
              <a:buSzPts val="3000"/>
              <a:buFont typeface="Times New Roman"/>
              <a:buNone/>
              <a:defRPr sz="4000" b="0" i="0" u="none" strike="noStrike" cap="none">
                <a:solidFill>
                  <a:srgbClr val="FFFFFF"/>
                </a:solidFill>
                <a:latin typeface="Times New Roman"/>
                <a:ea typeface="Times New Roman"/>
                <a:cs typeface="Times New Roman"/>
                <a:sym typeface="Times New Roman"/>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extLst>
    <p:ext uri="{DCECCB84-F9BA-43D5-87BE-67443E8EF086}">
      <p15:sldGuideLst xmlns:p15="http://schemas.microsoft.com/office/powerpoint/2012/main">
        <p15:guide id="1" orient="horz" pos="3072">
          <p15:clr>
            <a:srgbClr val="FBAE40"/>
          </p15:clr>
        </p15:guide>
        <p15:guide id="2" pos="409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ld + Textruta Stor">
  <p:cSld name="Bild + Textruta Stor">
    <p:spTree>
      <p:nvGrpSpPr>
        <p:cNvPr id="1" name="Shape 64"/>
        <p:cNvGrpSpPr/>
        <p:nvPr/>
      </p:nvGrpSpPr>
      <p:grpSpPr>
        <a:xfrm>
          <a:off x="0" y="0"/>
          <a:ext cx="0" cy="0"/>
          <a:chOff x="0" y="0"/>
          <a:chExt cx="0" cy="0"/>
        </a:xfrm>
      </p:grpSpPr>
      <p:sp>
        <p:nvSpPr>
          <p:cNvPr id="65" name="Google Shape;65;p14"/>
          <p:cNvSpPr>
            <a:spLocks noGrp="1"/>
          </p:cNvSpPr>
          <p:nvPr>
            <p:ph type="pic" idx="2"/>
          </p:nvPr>
        </p:nvSpPr>
        <p:spPr>
          <a:xfrm>
            <a:off x="219074" y="219075"/>
            <a:ext cx="12561900" cy="9312300"/>
          </a:xfrm>
          <a:prstGeom prst="rect">
            <a:avLst/>
          </a:prstGeom>
          <a:no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6" name="Google Shape;66;p14"/>
          <p:cNvSpPr txBox="1">
            <a:spLocks noGrp="1"/>
          </p:cNvSpPr>
          <p:nvPr>
            <p:ph type="body" idx="1"/>
          </p:nvPr>
        </p:nvSpPr>
        <p:spPr>
          <a:xfrm>
            <a:off x="6437313" y="6887125"/>
            <a:ext cx="6567600" cy="1858500"/>
          </a:xfrm>
          <a:prstGeom prst="rect">
            <a:avLst/>
          </a:prstGeom>
          <a:solidFill>
            <a:schemeClr val="lt1"/>
          </a:solidFill>
          <a:ln>
            <a:noFill/>
          </a:ln>
        </p:spPr>
        <p:txBody>
          <a:bodyPr spcFirstLastPara="1" wrap="square" lIns="719950" tIns="612000" rIns="539950" bIns="756000" anchor="b" anchorCtr="0"/>
          <a:lstStyle>
            <a:lvl1pPr marL="457200" marR="0" lvl="0" indent="-228600" algn="l" rtl="0">
              <a:lnSpc>
                <a:spcPct val="100000"/>
              </a:lnSpc>
              <a:spcBef>
                <a:spcPts val="0"/>
              </a:spcBef>
              <a:spcAft>
                <a:spcPts val="0"/>
              </a:spcAft>
              <a:buClr>
                <a:schemeClr val="accent1"/>
              </a:buClr>
              <a:buSzPts val="2325"/>
              <a:buFont typeface="Times New Roman"/>
              <a:buNone/>
              <a:defRPr sz="3100" b="0" i="0" u="none" strike="noStrike" cap="none">
                <a:solidFill>
                  <a:schemeClr val="accent1"/>
                </a:solidFill>
                <a:latin typeface="Times New Roman"/>
                <a:ea typeface="Times New Roman"/>
                <a:cs typeface="Times New Roman"/>
                <a:sym typeface="Times New Roman"/>
              </a:defRPr>
            </a:lvl1pPr>
            <a:lvl2pPr marL="914400" marR="0" lvl="1" indent="-228600" algn="l" rtl="0">
              <a:lnSpc>
                <a:spcPct val="110000"/>
              </a:lnSpc>
              <a:spcBef>
                <a:spcPts val="1200"/>
              </a:spcBef>
              <a:spcAft>
                <a:spcPts val="0"/>
              </a:spcAft>
              <a:buClr>
                <a:srgbClr val="9C610B"/>
              </a:buClr>
              <a:buSzPts val="2325"/>
              <a:buFont typeface="Times New Roman"/>
              <a:buNone/>
              <a:defRPr sz="3100" b="0" i="0" u="none" strike="noStrike" cap="none">
                <a:solidFill>
                  <a:srgbClr val="9C610B"/>
                </a:solidFill>
                <a:latin typeface="Times New Roman"/>
                <a:ea typeface="Times New Roman"/>
                <a:cs typeface="Times New Roman"/>
                <a:sym typeface="Times New Roman"/>
              </a:defRPr>
            </a:lvl2pPr>
            <a:lvl3pPr marL="1371600" marR="0" lvl="2" indent="-228600" algn="l" rtl="0">
              <a:lnSpc>
                <a:spcPct val="110000"/>
              </a:lnSpc>
              <a:spcBef>
                <a:spcPts val="1200"/>
              </a:spcBef>
              <a:spcAft>
                <a:spcPts val="0"/>
              </a:spcAft>
              <a:buClr>
                <a:srgbClr val="9C610B"/>
              </a:buClr>
              <a:buSzPts val="2325"/>
              <a:buFont typeface="Times New Roman"/>
              <a:buNone/>
              <a:defRPr sz="3100" b="0" i="0" u="none" strike="noStrike" cap="none">
                <a:solidFill>
                  <a:srgbClr val="9C610B"/>
                </a:solidFill>
                <a:latin typeface="Times New Roman"/>
                <a:ea typeface="Times New Roman"/>
                <a:cs typeface="Times New Roman"/>
                <a:sym typeface="Times New Roman"/>
              </a:defRPr>
            </a:lvl3pPr>
            <a:lvl4pPr marL="1828800" marR="0" lvl="3" indent="-228600" algn="l" rtl="0">
              <a:lnSpc>
                <a:spcPct val="110000"/>
              </a:lnSpc>
              <a:spcBef>
                <a:spcPts val="1200"/>
              </a:spcBef>
              <a:spcAft>
                <a:spcPts val="0"/>
              </a:spcAft>
              <a:buClr>
                <a:srgbClr val="9C610B"/>
              </a:buClr>
              <a:buSzPts val="2325"/>
              <a:buFont typeface="Times New Roman"/>
              <a:buNone/>
              <a:defRPr sz="3100" b="0" i="0" u="none" strike="noStrike" cap="none">
                <a:solidFill>
                  <a:srgbClr val="9C610B"/>
                </a:solidFill>
                <a:latin typeface="Times New Roman"/>
                <a:ea typeface="Times New Roman"/>
                <a:cs typeface="Times New Roman"/>
                <a:sym typeface="Times New Roman"/>
              </a:defRPr>
            </a:lvl4pPr>
            <a:lvl5pPr marL="2286000" marR="0" lvl="4" indent="-228600" algn="l" rtl="0">
              <a:lnSpc>
                <a:spcPct val="110000"/>
              </a:lnSpc>
              <a:spcBef>
                <a:spcPts val="1200"/>
              </a:spcBef>
              <a:spcAft>
                <a:spcPts val="0"/>
              </a:spcAft>
              <a:buClr>
                <a:srgbClr val="9C610B"/>
              </a:buClr>
              <a:buSzPts val="2325"/>
              <a:buFont typeface="Times New Roman"/>
              <a:buNone/>
              <a:defRPr sz="3100" b="0" i="0" u="none" strike="noStrike" cap="none">
                <a:solidFill>
                  <a:srgbClr val="9C610B"/>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ubrik + Bullet" type="title">
  <p:cSld name="TITLE">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1828800" y="1080000"/>
            <a:ext cx="9183600" cy="2286000"/>
          </a:xfrm>
          <a:prstGeom prst="rect">
            <a:avLst/>
          </a:prstGeom>
          <a:noFill/>
          <a:ln>
            <a:noFill/>
          </a:ln>
        </p:spPr>
        <p:txBody>
          <a:bodyPr spcFirstLastPara="1" wrap="square" lIns="50775" tIns="50775" rIns="50775" bIns="359975" anchor="b" anchorCtr="0"/>
          <a:lstStyle>
            <a:lvl1pPr marR="0" lvl="0" algn="l" rtl="0">
              <a:lnSpc>
                <a:spcPct val="100000"/>
              </a:lnSpc>
              <a:spcBef>
                <a:spcPts val="0"/>
              </a:spcBef>
              <a:spcAft>
                <a:spcPts val="0"/>
              </a:spcAft>
              <a:buClr>
                <a:schemeClr val="accent1"/>
              </a:buClr>
              <a:buSzPts val="6000"/>
              <a:buFont typeface="Times New Roman"/>
              <a:buNone/>
              <a:defRPr sz="60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9" name="Google Shape;69;p15"/>
          <p:cNvSpPr txBox="1">
            <a:spLocks noGrp="1"/>
          </p:cNvSpPr>
          <p:nvPr>
            <p:ph type="body" idx="1"/>
          </p:nvPr>
        </p:nvSpPr>
        <p:spPr>
          <a:xfrm>
            <a:off x="1828800" y="3380927"/>
            <a:ext cx="9182100" cy="2565300"/>
          </a:xfrm>
          <a:prstGeom prst="rect">
            <a:avLst/>
          </a:prstGeom>
          <a:noFill/>
          <a:ln>
            <a:noFill/>
          </a:ln>
        </p:spPr>
        <p:txBody>
          <a:bodyPr spcFirstLastPara="1" wrap="square" lIns="50775" tIns="50775" rIns="50775" bIns="50775" anchor="t" anchorCtr="0"/>
          <a:lstStyle>
            <a:lvl1pPr marL="457200" marR="0" lvl="0" indent="-406400" algn="l" rtl="0">
              <a:lnSpc>
                <a:spcPct val="110000"/>
              </a:lnSpc>
              <a:spcBef>
                <a:spcPts val="12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228600" algn="ctr" rtl="0">
              <a:lnSpc>
                <a:spcPct val="110000"/>
              </a:lnSpc>
              <a:spcBef>
                <a:spcPts val="0"/>
              </a:spcBef>
              <a:spcAft>
                <a:spcPts val="0"/>
              </a:spcAft>
              <a:buClr>
                <a:srgbClr val="000000"/>
              </a:buClr>
              <a:buSzPts val="3100"/>
              <a:buFont typeface="Arial"/>
              <a:buNone/>
              <a:defRPr sz="3100" b="0" i="0" u="none" strike="noStrike" cap="none">
                <a:solidFill>
                  <a:srgbClr val="000000"/>
                </a:solidFill>
                <a:latin typeface="Arial"/>
                <a:ea typeface="Arial"/>
                <a:cs typeface="Arial"/>
                <a:sym typeface="Arial"/>
              </a:defRPr>
            </a:lvl2pPr>
            <a:lvl3pPr marL="1371600" marR="0" lvl="2" indent="-228600" algn="ctr" rtl="0">
              <a:lnSpc>
                <a:spcPct val="110000"/>
              </a:lnSpc>
              <a:spcBef>
                <a:spcPts val="0"/>
              </a:spcBef>
              <a:spcAft>
                <a:spcPts val="0"/>
              </a:spcAft>
              <a:buClr>
                <a:srgbClr val="000000"/>
              </a:buClr>
              <a:buSzPts val="3100"/>
              <a:buFont typeface="Arial"/>
              <a:buNone/>
              <a:defRPr sz="3100" b="0" i="0" u="none" strike="noStrike" cap="none">
                <a:solidFill>
                  <a:srgbClr val="000000"/>
                </a:solidFill>
                <a:latin typeface="Arial"/>
                <a:ea typeface="Arial"/>
                <a:cs typeface="Arial"/>
                <a:sym typeface="Arial"/>
              </a:defRPr>
            </a:lvl3pPr>
            <a:lvl4pPr marL="1828800" marR="0" lvl="3" indent="-228600" algn="ctr" rtl="0">
              <a:lnSpc>
                <a:spcPct val="110000"/>
              </a:lnSpc>
              <a:spcBef>
                <a:spcPts val="0"/>
              </a:spcBef>
              <a:spcAft>
                <a:spcPts val="0"/>
              </a:spcAft>
              <a:buClr>
                <a:srgbClr val="000000"/>
              </a:buClr>
              <a:buSzPts val="3100"/>
              <a:buFont typeface="Arial"/>
              <a:buNone/>
              <a:defRPr sz="3100" b="0" i="0" u="none" strike="noStrike" cap="none">
                <a:solidFill>
                  <a:srgbClr val="000000"/>
                </a:solidFill>
                <a:latin typeface="Arial"/>
                <a:ea typeface="Arial"/>
                <a:cs typeface="Arial"/>
                <a:sym typeface="Arial"/>
              </a:defRPr>
            </a:lvl4pPr>
            <a:lvl5pPr marL="2286000" marR="0" lvl="4" indent="-228600" algn="ctr" rtl="0">
              <a:lnSpc>
                <a:spcPct val="110000"/>
              </a:lnSpc>
              <a:spcBef>
                <a:spcPts val="0"/>
              </a:spcBef>
              <a:spcAft>
                <a:spcPts val="0"/>
              </a:spcAft>
              <a:buClr>
                <a:srgbClr val="000000"/>
              </a:buClr>
              <a:buSzPts val="3100"/>
              <a:buFont typeface="Arial"/>
              <a:buNone/>
              <a:defRPr sz="31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70" name="Google Shape;70;p15"/>
          <p:cNvPicPr preferRelativeResize="0"/>
          <p:nvPr/>
        </p:nvPicPr>
        <p:blipFill rotWithShape="1">
          <a:blip r:embed="rId2">
            <a:alphaModFix/>
          </a:blip>
          <a:srcRect/>
          <a:stretch/>
        </p:blipFill>
        <p:spPr>
          <a:xfrm>
            <a:off x="11381248" y="8027955"/>
            <a:ext cx="948900" cy="126688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1"/>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elsida v2">
  <p:cSld name="Titelsida v2">
    <p:spTree>
      <p:nvGrpSpPr>
        <p:cNvPr id="1" name="Shape 72"/>
        <p:cNvGrpSpPr/>
        <p:nvPr/>
      </p:nvGrpSpPr>
      <p:grpSpPr>
        <a:xfrm>
          <a:off x="0" y="0"/>
          <a:ext cx="0" cy="0"/>
          <a:chOff x="0" y="0"/>
          <a:chExt cx="0" cy="0"/>
        </a:xfrm>
      </p:grpSpPr>
      <p:pic>
        <p:nvPicPr>
          <p:cNvPr id="73" name="Google Shape;73;p17" descr="dsc_0087.jpg"/>
          <p:cNvPicPr preferRelativeResize="0"/>
          <p:nvPr/>
        </p:nvPicPr>
        <p:blipFill rotWithShape="1">
          <a:blip r:embed="rId2">
            <a:alphaModFix/>
          </a:blip>
          <a:srcRect l="3154" r="7496"/>
          <a:stretch/>
        </p:blipFill>
        <p:spPr>
          <a:xfrm>
            <a:off x="221936" y="217841"/>
            <a:ext cx="12562651" cy="9310611"/>
          </a:xfrm>
          <a:prstGeom prst="rect">
            <a:avLst/>
          </a:prstGeom>
          <a:noFill/>
          <a:ln>
            <a:noFill/>
          </a:ln>
        </p:spPr>
      </p:pic>
      <p:sp>
        <p:nvSpPr>
          <p:cNvPr id="74" name="Google Shape;74;p17"/>
          <p:cNvSpPr/>
          <p:nvPr/>
        </p:nvSpPr>
        <p:spPr>
          <a:xfrm>
            <a:off x="135626" y="123307"/>
            <a:ext cx="4645109" cy="2937993"/>
          </a:xfrm>
          <a:custGeom>
            <a:avLst/>
            <a:gdLst/>
            <a:ahLst/>
            <a:cxnLst/>
            <a:rect l="l" t="t" r="r" b="b"/>
            <a:pathLst>
              <a:path w="4488028" h="2937993" extrusionOk="0">
                <a:moveTo>
                  <a:pt x="0" y="0"/>
                </a:moveTo>
                <a:lnTo>
                  <a:pt x="4488028" y="0"/>
                </a:lnTo>
                <a:lnTo>
                  <a:pt x="0" y="2937993"/>
                </a:lnTo>
                <a:lnTo>
                  <a:pt x="0" y="0"/>
                </a:lnTo>
                <a:close/>
              </a:path>
            </a:pathLst>
          </a:custGeom>
          <a:gradFill>
            <a:gsLst>
              <a:gs pos="0">
                <a:srgbClr val="FFFFFF">
                  <a:alpha val="75294"/>
                </a:srgbClr>
              </a:gs>
              <a:gs pos="41000">
                <a:srgbClr val="FFFFFF">
                  <a:alpha val="75294"/>
                </a:srgbClr>
              </a:gs>
              <a:gs pos="50000">
                <a:srgbClr val="FFFFFF">
                  <a:alpha val="0"/>
                </a:srgbClr>
              </a:gs>
              <a:gs pos="100000">
                <a:srgbClr val="FFFFFF">
                  <a:alpha val="0"/>
                </a:srgbClr>
              </a:gs>
            </a:gsLst>
            <a:lin ang="3480031"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pic>
        <p:nvPicPr>
          <p:cNvPr id="75" name="Google Shape;75;p17"/>
          <p:cNvPicPr preferRelativeResize="0"/>
          <p:nvPr/>
        </p:nvPicPr>
        <p:blipFill rotWithShape="1">
          <a:blip r:embed="rId3">
            <a:alphaModFix/>
          </a:blip>
          <a:srcRect/>
          <a:stretch/>
        </p:blipFill>
        <p:spPr>
          <a:xfrm>
            <a:off x="624529" y="502489"/>
            <a:ext cx="948900" cy="1266889"/>
          </a:xfrm>
          <a:prstGeom prst="rect">
            <a:avLst/>
          </a:prstGeom>
          <a:noFill/>
          <a:ln>
            <a:noFill/>
          </a:ln>
        </p:spPr>
      </p:pic>
      <p:pic>
        <p:nvPicPr>
          <p:cNvPr id="76" name="Google Shape;76;p17"/>
          <p:cNvPicPr preferRelativeResize="0"/>
          <p:nvPr/>
        </p:nvPicPr>
        <p:blipFill rotWithShape="1">
          <a:blip r:embed="rId4">
            <a:alphaModFix/>
          </a:blip>
          <a:srcRect/>
          <a:stretch/>
        </p:blipFill>
        <p:spPr>
          <a:xfrm>
            <a:off x="7410177" y="2083774"/>
            <a:ext cx="5557632" cy="1872000"/>
          </a:xfrm>
          <a:prstGeom prst="rect">
            <a:avLst/>
          </a:prstGeom>
          <a:noFill/>
          <a:ln>
            <a:noFill/>
          </a:ln>
        </p:spPr>
      </p:pic>
      <p:sp>
        <p:nvSpPr>
          <p:cNvPr id="77" name="Google Shape;77;p17"/>
          <p:cNvSpPr txBox="1">
            <a:spLocks noGrp="1"/>
          </p:cNvSpPr>
          <p:nvPr>
            <p:ph type="title"/>
          </p:nvPr>
        </p:nvSpPr>
        <p:spPr>
          <a:xfrm>
            <a:off x="7690357" y="2342559"/>
            <a:ext cx="4813200" cy="779700"/>
          </a:xfrm>
          <a:prstGeom prst="rect">
            <a:avLst/>
          </a:prstGeom>
          <a:noFill/>
          <a:ln>
            <a:noFill/>
          </a:ln>
        </p:spPr>
        <p:txBody>
          <a:bodyPr spcFirstLastPara="1" wrap="square" lIns="50775" tIns="50775" rIns="50775" bIns="50775" anchor="ctr" anchorCtr="0"/>
          <a:lstStyle>
            <a:lvl1pPr marR="0" lvl="0" algn="l" rtl="0">
              <a:lnSpc>
                <a:spcPct val="100000"/>
              </a:lnSpc>
              <a:spcBef>
                <a:spcPts val="0"/>
              </a:spcBef>
              <a:spcAft>
                <a:spcPts val="0"/>
              </a:spcAft>
              <a:buClr>
                <a:schemeClr val="accent1"/>
              </a:buClr>
              <a:buSzPts val="4100"/>
              <a:buFont typeface="Times New Roman"/>
              <a:buNone/>
              <a:defRPr sz="41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78" name="Google Shape;78;p17"/>
          <p:cNvCxnSpPr/>
          <p:nvPr/>
        </p:nvCxnSpPr>
        <p:spPr>
          <a:xfrm>
            <a:off x="7690358" y="3177247"/>
            <a:ext cx="5094300" cy="0"/>
          </a:xfrm>
          <a:prstGeom prst="straightConnector1">
            <a:avLst/>
          </a:prstGeom>
          <a:noFill/>
          <a:ln w="9525" cap="flat" cmpd="sng">
            <a:solidFill>
              <a:srgbClr val="9C610B"/>
            </a:solidFill>
            <a:prstDash val="solid"/>
            <a:miter lim="400000"/>
            <a:headEnd type="none" w="sm" len="sm"/>
            <a:tailEnd type="none" w="sm" len="sm"/>
          </a:ln>
        </p:spPr>
      </p:cxnSp>
      <p:sp>
        <p:nvSpPr>
          <p:cNvPr id="79" name="Google Shape;79;p17"/>
          <p:cNvSpPr txBox="1">
            <a:spLocks noGrp="1"/>
          </p:cNvSpPr>
          <p:nvPr>
            <p:ph type="body" idx="1"/>
          </p:nvPr>
        </p:nvSpPr>
        <p:spPr>
          <a:xfrm>
            <a:off x="7691170" y="3316694"/>
            <a:ext cx="4635600" cy="442800"/>
          </a:xfrm>
          <a:prstGeom prst="rect">
            <a:avLst/>
          </a:prstGeom>
          <a:noFill/>
          <a:ln>
            <a:noFill/>
          </a:ln>
        </p:spPr>
        <p:txBody>
          <a:bodyPr spcFirstLastPara="1" wrap="square" lIns="50775" tIns="50775" rIns="50775" bIns="50775" anchor="t" anchorCtr="0"/>
          <a:lstStyle>
            <a:lvl1pPr marL="457200" marR="0" lvl="0" indent="-228600" algn="l" rtl="0">
              <a:lnSpc>
                <a:spcPct val="110000"/>
              </a:lnSpc>
              <a:spcBef>
                <a:spcPts val="1200"/>
              </a:spcBef>
              <a:spcAft>
                <a:spcPts val="0"/>
              </a:spcAft>
              <a:buClr>
                <a:schemeClr val="accent1"/>
              </a:buClr>
              <a:buSzPts val="1050"/>
              <a:buFont typeface="Arial"/>
              <a:buNone/>
              <a:defRPr sz="1400" b="1" i="0" u="none" strike="noStrike" cap="none">
                <a:solidFill>
                  <a:schemeClr val="accent1"/>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80" name="Google Shape;80;p17"/>
          <p:cNvPicPr preferRelativeResize="0"/>
          <p:nvPr/>
        </p:nvPicPr>
        <p:blipFill rotWithShape="1">
          <a:blip r:embed="rId5">
            <a:alphaModFix/>
          </a:blip>
          <a:srcRect/>
          <a:stretch/>
        </p:blipFill>
        <p:spPr>
          <a:xfrm>
            <a:off x="8864995" y="5902959"/>
            <a:ext cx="4139803" cy="386463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elsida v2">
  <p:cSld name="1_Titelsida v2">
    <p:spTree>
      <p:nvGrpSpPr>
        <p:cNvPr id="1" name="Shape 81"/>
        <p:cNvGrpSpPr/>
        <p:nvPr/>
      </p:nvGrpSpPr>
      <p:grpSpPr>
        <a:xfrm>
          <a:off x="0" y="0"/>
          <a:ext cx="0" cy="0"/>
          <a:chOff x="0" y="0"/>
          <a:chExt cx="0" cy="0"/>
        </a:xfrm>
      </p:grpSpPr>
      <p:pic>
        <p:nvPicPr>
          <p:cNvPr id="82" name="Google Shape;82;p18" descr="dsc_0087.jpg"/>
          <p:cNvPicPr preferRelativeResize="0"/>
          <p:nvPr/>
        </p:nvPicPr>
        <p:blipFill rotWithShape="1">
          <a:blip r:embed="rId2">
            <a:alphaModFix/>
          </a:blip>
          <a:srcRect l="3154" r="7496"/>
          <a:stretch/>
        </p:blipFill>
        <p:spPr>
          <a:xfrm>
            <a:off x="221936" y="217841"/>
            <a:ext cx="12562651" cy="9310611"/>
          </a:xfrm>
          <a:prstGeom prst="rect">
            <a:avLst/>
          </a:prstGeom>
          <a:noFill/>
          <a:ln>
            <a:noFill/>
          </a:ln>
        </p:spPr>
      </p:pic>
      <p:sp>
        <p:nvSpPr>
          <p:cNvPr id="83" name="Google Shape;83;p18"/>
          <p:cNvSpPr/>
          <p:nvPr/>
        </p:nvSpPr>
        <p:spPr>
          <a:xfrm>
            <a:off x="135626" y="123307"/>
            <a:ext cx="4645109" cy="2937993"/>
          </a:xfrm>
          <a:custGeom>
            <a:avLst/>
            <a:gdLst/>
            <a:ahLst/>
            <a:cxnLst/>
            <a:rect l="l" t="t" r="r" b="b"/>
            <a:pathLst>
              <a:path w="4488028" h="2937993" extrusionOk="0">
                <a:moveTo>
                  <a:pt x="0" y="0"/>
                </a:moveTo>
                <a:lnTo>
                  <a:pt x="4488028" y="0"/>
                </a:lnTo>
                <a:lnTo>
                  <a:pt x="0" y="2937993"/>
                </a:lnTo>
                <a:lnTo>
                  <a:pt x="0" y="0"/>
                </a:lnTo>
                <a:close/>
              </a:path>
            </a:pathLst>
          </a:custGeom>
          <a:gradFill>
            <a:gsLst>
              <a:gs pos="0">
                <a:srgbClr val="FFFFFF">
                  <a:alpha val="75294"/>
                </a:srgbClr>
              </a:gs>
              <a:gs pos="41000">
                <a:srgbClr val="FFFFFF">
                  <a:alpha val="75294"/>
                </a:srgbClr>
              </a:gs>
              <a:gs pos="50000">
                <a:srgbClr val="FFFFFF">
                  <a:alpha val="0"/>
                </a:srgbClr>
              </a:gs>
              <a:gs pos="100000">
                <a:srgbClr val="FFFFFF">
                  <a:alpha val="0"/>
                </a:srgbClr>
              </a:gs>
            </a:gsLst>
            <a:lin ang="3480031"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84" name="Google Shape;84;p18"/>
          <p:cNvSpPr/>
          <p:nvPr/>
        </p:nvSpPr>
        <p:spPr>
          <a:xfrm>
            <a:off x="5610035" y="2092006"/>
            <a:ext cx="7275600" cy="2520000"/>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pic>
        <p:nvPicPr>
          <p:cNvPr id="85" name="Google Shape;85;p18"/>
          <p:cNvPicPr preferRelativeResize="0"/>
          <p:nvPr/>
        </p:nvPicPr>
        <p:blipFill rotWithShape="1">
          <a:blip r:embed="rId3">
            <a:alphaModFix/>
          </a:blip>
          <a:srcRect/>
          <a:stretch/>
        </p:blipFill>
        <p:spPr>
          <a:xfrm>
            <a:off x="624529" y="502489"/>
            <a:ext cx="948900" cy="1266889"/>
          </a:xfrm>
          <a:prstGeom prst="rect">
            <a:avLst/>
          </a:prstGeom>
          <a:noFill/>
          <a:ln>
            <a:noFill/>
          </a:ln>
        </p:spPr>
      </p:pic>
      <p:sp>
        <p:nvSpPr>
          <p:cNvPr id="86" name="Google Shape;86;p18"/>
          <p:cNvSpPr txBox="1">
            <a:spLocks noGrp="1"/>
          </p:cNvSpPr>
          <p:nvPr>
            <p:ph type="title"/>
          </p:nvPr>
        </p:nvSpPr>
        <p:spPr>
          <a:xfrm>
            <a:off x="5951862" y="2281602"/>
            <a:ext cx="6562800" cy="1405200"/>
          </a:xfrm>
          <a:prstGeom prst="rect">
            <a:avLst/>
          </a:prstGeom>
          <a:noFill/>
          <a:ln>
            <a:noFill/>
          </a:ln>
        </p:spPr>
        <p:txBody>
          <a:bodyPr spcFirstLastPara="1" wrap="square" lIns="50775" tIns="50775" rIns="50775" bIns="50775" anchor="t" anchorCtr="0"/>
          <a:lstStyle>
            <a:lvl1pPr marR="0" lvl="0" algn="l" rtl="0">
              <a:lnSpc>
                <a:spcPct val="100000"/>
              </a:lnSpc>
              <a:spcBef>
                <a:spcPts val="0"/>
              </a:spcBef>
              <a:spcAft>
                <a:spcPts val="0"/>
              </a:spcAft>
              <a:buClr>
                <a:schemeClr val="accent1"/>
              </a:buClr>
              <a:buSzPts val="4100"/>
              <a:buFont typeface="Times New Roman"/>
              <a:buNone/>
              <a:defRPr sz="41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87" name="Google Shape;87;p18"/>
          <p:cNvCxnSpPr/>
          <p:nvPr/>
        </p:nvCxnSpPr>
        <p:spPr>
          <a:xfrm>
            <a:off x="5951863" y="3806179"/>
            <a:ext cx="6832800" cy="0"/>
          </a:xfrm>
          <a:prstGeom prst="straightConnector1">
            <a:avLst/>
          </a:prstGeom>
          <a:noFill/>
          <a:ln w="9525" cap="flat" cmpd="sng">
            <a:solidFill>
              <a:srgbClr val="9C610B"/>
            </a:solidFill>
            <a:prstDash val="solid"/>
            <a:miter lim="400000"/>
            <a:headEnd type="none" w="sm" len="sm"/>
            <a:tailEnd type="none" w="sm" len="sm"/>
          </a:ln>
        </p:spPr>
      </p:cxnSp>
      <p:sp>
        <p:nvSpPr>
          <p:cNvPr id="88" name="Google Shape;88;p18"/>
          <p:cNvSpPr txBox="1">
            <a:spLocks noGrp="1"/>
          </p:cNvSpPr>
          <p:nvPr>
            <p:ph type="body" idx="1"/>
          </p:nvPr>
        </p:nvSpPr>
        <p:spPr>
          <a:xfrm>
            <a:off x="5952675" y="3933295"/>
            <a:ext cx="4635600" cy="442800"/>
          </a:xfrm>
          <a:prstGeom prst="rect">
            <a:avLst/>
          </a:prstGeom>
          <a:noFill/>
          <a:ln>
            <a:noFill/>
          </a:ln>
        </p:spPr>
        <p:txBody>
          <a:bodyPr spcFirstLastPara="1" wrap="square" lIns="50775" tIns="50775" rIns="50775" bIns="50775" anchor="t" anchorCtr="0"/>
          <a:lstStyle>
            <a:lvl1pPr marL="457200" marR="0" lvl="0" indent="-228600" algn="l" rtl="0">
              <a:lnSpc>
                <a:spcPct val="110000"/>
              </a:lnSpc>
              <a:spcBef>
                <a:spcPts val="1200"/>
              </a:spcBef>
              <a:spcAft>
                <a:spcPts val="0"/>
              </a:spcAft>
              <a:buClr>
                <a:schemeClr val="accent1"/>
              </a:buClr>
              <a:buSzPts val="1050"/>
              <a:buFont typeface="Arial"/>
              <a:buNone/>
              <a:defRPr sz="1400" b="1" i="0" u="none" strike="noStrike" cap="none">
                <a:solidFill>
                  <a:schemeClr val="accent1"/>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89" name="Google Shape;89;p18"/>
          <p:cNvPicPr preferRelativeResize="0"/>
          <p:nvPr/>
        </p:nvPicPr>
        <p:blipFill rotWithShape="1">
          <a:blip r:embed="rId4">
            <a:alphaModFix/>
          </a:blip>
          <a:srcRect/>
          <a:stretch/>
        </p:blipFill>
        <p:spPr>
          <a:xfrm>
            <a:off x="8864995" y="5902959"/>
            <a:ext cx="4139803" cy="386463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9_Titelsida v2">
  <p:cSld name="9_Titelsida v2">
    <p:spTree>
      <p:nvGrpSpPr>
        <p:cNvPr id="1" name="Shape 90"/>
        <p:cNvGrpSpPr/>
        <p:nvPr/>
      </p:nvGrpSpPr>
      <p:grpSpPr>
        <a:xfrm>
          <a:off x="0" y="0"/>
          <a:ext cx="0" cy="0"/>
          <a:chOff x="0" y="0"/>
          <a:chExt cx="0" cy="0"/>
        </a:xfrm>
      </p:grpSpPr>
      <p:pic>
        <p:nvPicPr>
          <p:cNvPr id="91" name="Google Shape;91;p19" descr="image9.jpg"/>
          <p:cNvPicPr preferRelativeResize="0"/>
          <p:nvPr/>
        </p:nvPicPr>
        <p:blipFill rotWithShape="1">
          <a:blip r:embed="rId2">
            <a:alphaModFix/>
          </a:blip>
          <a:srcRect l="3550" r="3008"/>
          <a:stretch/>
        </p:blipFill>
        <p:spPr>
          <a:xfrm>
            <a:off x="220512" y="217449"/>
            <a:ext cx="12564075" cy="9320763"/>
          </a:xfrm>
          <a:prstGeom prst="rect">
            <a:avLst/>
          </a:prstGeom>
          <a:noFill/>
          <a:ln>
            <a:noFill/>
          </a:ln>
        </p:spPr>
      </p:pic>
      <p:pic>
        <p:nvPicPr>
          <p:cNvPr id="92" name="Google Shape;92;p19"/>
          <p:cNvPicPr preferRelativeResize="0"/>
          <p:nvPr/>
        </p:nvPicPr>
        <p:blipFill rotWithShape="1">
          <a:blip r:embed="rId3">
            <a:alphaModFix/>
          </a:blip>
          <a:srcRect/>
          <a:stretch/>
        </p:blipFill>
        <p:spPr>
          <a:xfrm>
            <a:off x="624530" y="417261"/>
            <a:ext cx="2133791" cy="1375531"/>
          </a:xfrm>
          <a:prstGeom prst="rect">
            <a:avLst/>
          </a:prstGeom>
          <a:noFill/>
          <a:ln>
            <a:noFill/>
          </a:ln>
        </p:spPr>
      </p:pic>
      <p:pic>
        <p:nvPicPr>
          <p:cNvPr id="93" name="Google Shape;93;p19"/>
          <p:cNvPicPr preferRelativeResize="0"/>
          <p:nvPr/>
        </p:nvPicPr>
        <p:blipFill rotWithShape="1">
          <a:blip r:embed="rId4">
            <a:alphaModFix/>
          </a:blip>
          <a:srcRect/>
          <a:stretch/>
        </p:blipFill>
        <p:spPr>
          <a:xfrm>
            <a:off x="7410177" y="2083774"/>
            <a:ext cx="5557632" cy="1872000"/>
          </a:xfrm>
          <a:prstGeom prst="rect">
            <a:avLst/>
          </a:prstGeom>
          <a:noFill/>
          <a:ln>
            <a:noFill/>
          </a:ln>
        </p:spPr>
      </p:pic>
      <p:sp>
        <p:nvSpPr>
          <p:cNvPr id="94" name="Google Shape;94;p19"/>
          <p:cNvSpPr txBox="1">
            <a:spLocks noGrp="1"/>
          </p:cNvSpPr>
          <p:nvPr>
            <p:ph type="title"/>
          </p:nvPr>
        </p:nvSpPr>
        <p:spPr>
          <a:xfrm>
            <a:off x="7690357" y="2342559"/>
            <a:ext cx="4813200" cy="779700"/>
          </a:xfrm>
          <a:prstGeom prst="rect">
            <a:avLst/>
          </a:prstGeom>
          <a:noFill/>
          <a:ln>
            <a:noFill/>
          </a:ln>
        </p:spPr>
        <p:txBody>
          <a:bodyPr spcFirstLastPara="1" wrap="square" lIns="50775" tIns="50775" rIns="50775" bIns="50775" anchor="ctr" anchorCtr="0"/>
          <a:lstStyle>
            <a:lvl1pPr marR="0" lvl="0" algn="l" rtl="0">
              <a:lnSpc>
                <a:spcPct val="100000"/>
              </a:lnSpc>
              <a:spcBef>
                <a:spcPts val="0"/>
              </a:spcBef>
              <a:spcAft>
                <a:spcPts val="0"/>
              </a:spcAft>
              <a:buClr>
                <a:schemeClr val="accent1"/>
              </a:buClr>
              <a:buSzPts val="4100"/>
              <a:buFont typeface="Times New Roman"/>
              <a:buNone/>
              <a:defRPr sz="41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95" name="Google Shape;95;p19"/>
          <p:cNvCxnSpPr/>
          <p:nvPr/>
        </p:nvCxnSpPr>
        <p:spPr>
          <a:xfrm>
            <a:off x="7690358" y="3177247"/>
            <a:ext cx="5094300" cy="0"/>
          </a:xfrm>
          <a:prstGeom prst="straightConnector1">
            <a:avLst/>
          </a:prstGeom>
          <a:noFill/>
          <a:ln w="9525" cap="flat" cmpd="sng">
            <a:solidFill>
              <a:srgbClr val="9C610B"/>
            </a:solidFill>
            <a:prstDash val="solid"/>
            <a:miter lim="400000"/>
            <a:headEnd type="none" w="sm" len="sm"/>
            <a:tailEnd type="none" w="sm" len="sm"/>
          </a:ln>
        </p:spPr>
      </p:cxnSp>
      <p:sp>
        <p:nvSpPr>
          <p:cNvPr id="96" name="Google Shape;96;p19"/>
          <p:cNvSpPr txBox="1">
            <a:spLocks noGrp="1"/>
          </p:cNvSpPr>
          <p:nvPr>
            <p:ph type="body" idx="1"/>
          </p:nvPr>
        </p:nvSpPr>
        <p:spPr>
          <a:xfrm>
            <a:off x="7691170" y="3316694"/>
            <a:ext cx="4635600" cy="442800"/>
          </a:xfrm>
          <a:prstGeom prst="rect">
            <a:avLst/>
          </a:prstGeom>
          <a:noFill/>
          <a:ln>
            <a:noFill/>
          </a:ln>
        </p:spPr>
        <p:txBody>
          <a:bodyPr spcFirstLastPara="1" wrap="square" lIns="50775" tIns="50775" rIns="50775" bIns="50775" anchor="t" anchorCtr="0"/>
          <a:lstStyle>
            <a:lvl1pPr marL="457200" marR="0" lvl="0" indent="-228600" algn="l" rtl="0">
              <a:lnSpc>
                <a:spcPct val="110000"/>
              </a:lnSpc>
              <a:spcBef>
                <a:spcPts val="1200"/>
              </a:spcBef>
              <a:spcAft>
                <a:spcPts val="0"/>
              </a:spcAft>
              <a:buClr>
                <a:schemeClr val="accent1"/>
              </a:buClr>
              <a:buSzPts val="1050"/>
              <a:buFont typeface="Arial"/>
              <a:buNone/>
              <a:defRPr sz="1400" b="1" i="0" u="none" strike="noStrike" cap="none">
                <a:solidFill>
                  <a:schemeClr val="accent1"/>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97" name="Google Shape;97;p19"/>
          <p:cNvPicPr preferRelativeResize="0"/>
          <p:nvPr/>
        </p:nvPicPr>
        <p:blipFill rotWithShape="1">
          <a:blip r:embed="rId5">
            <a:alphaModFix/>
          </a:blip>
          <a:srcRect/>
          <a:stretch/>
        </p:blipFill>
        <p:spPr>
          <a:xfrm>
            <a:off x="8864995" y="5902959"/>
            <a:ext cx="4139803" cy="386463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0_Titelsida v2">
  <p:cSld name="10_Titelsida v2">
    <p:spTree>
      <p:nvGrpSpPr>
        <p:cNvPr id="1" name="Shape 98"/>
        <p:cNvGrpSpPr/>
        <p:nvPr/>
      </p:nvGrpSpPr>
      <p:grpSpPr>
        <a:xfrm>
          <a:off x="0" y="0"/>
          <a:ext cx="0" cy="0"/>
          <a:chOff x="0" y="0"/>
          <a:chExt cx="0" cy="0"/>
        </a:xfrm>
      </p:grpSpPr>
      <p:pic>
        <p:nvPicPr>
          <p:cNvPr id="99" name="Google Shape;99;p20" descr="image9.jpg"/>
          <p:cNvPicPr preferRelativeResize="0"/>
          <p:nvPr/>
        </p:nvPicPr>
        <p:blipFill rotWithShape="1">
          <a:blip r:embed="rId2">
            <a:alphaModFix/>
          </a:blip>
          <a:srcRect l="3550" r="3008"/>
          <a:stretch/>
        </p:blipFill>
        <p:spPr>
          <a:xfrm>
            <a:off x="220512" y="217449"/>
            <a:ext cx="12564075" cy="9320763"/>
          </a:xfrm>
          <a:prstGeom prst="rect">
            <a:avLst/>
          </a:prstGeom>
          <a:noFill/>
          <a:ln>
            <a:noFill/>
          </a:ln>
        </p:spPr>
      </p:pic>
      <p:pic>
        <p:nvPicPr>
          <p:cNvPr id="100" name="Google Shape;100;p20"/>
          <p:cNvPicPr preferRelativeResize="0"/>
          <p:nvPr/>
        </p:nvPicPr>
        <p:blipFill rotWithShape="1">
          <a:blip r:embed="rId3">
            <a:alphaModFix/>
          </a:blip>
          <a:srcRect/>
          <a:stretch/>
        </p:blipFill>
        <p:spPr>
          <a:xfrm>
            <a:off x="624530" y="417261"/>
            <a:ext cx="2133791" cy="1375531"/>
          </a:xfrm>
          <a:prstGeom prst="rect">
            <a:avLst/>
          </a:prstGeom>
          <a:noFill/>
          <a:ln>
            <a:noFill/>
          </a:ln>
        </p:spPr>
      </p:pic>
      <p:sp>
        <p:nvSpPr>
          <p:cNvPr id="101" name="Google Shape;101;p20"/>
          <p:cNvSpPr/>
          <p:nvPr/>
        </p:nvSpPr>
        <p:spPr>
          <a:xfrm>
            <a:off x="5610035" y="2092006"/>
            <a:ext cx="7275600" cy="2520000"/>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102" name="Google Shape;102;p20"/>
          <p:cNvSpPr txBox="1">
            <a:spLocks noGrp="1"/>
          </p:cNvSpPr>
          <p:nvPr>
            <p:ph type="title"/>
          </p:nvPr>
        </p:nvSpPr>
        <p:spPr>
          <a:xfrm>
            <a:off x="5951862" y="2281602"/>
            <a:ext cx="6562800" cy="1405200"/>
          </a:xfrm>
          <a:prstGeom prst="rect">
            <a:avLst/>
          </a:prstGeom>
          <a:noFill/>
          <a:ln>
            <a:noFill/>
          </a:ln>
        </p:spPr>
        <p:txBody>
          <a:bodyPr spcFirstLastPara="1" wrap="square" lIns="50775" tIns="50775" rIns="50775" bIns="50775" anchor="t" anchorCtr="0"/>
          <a:lstStyle>
            <a:lvl1pPr marR="0" lvl="0" algn="l" rtl="0">
              <a:lnSpc>
                <a:spcPct val="100000"/>
              </a:lnSpc>
              <a:spcBef>
                <a:spcPts val="0"/>
              </a:spcBef>
              <a:spcAft>
                <a:spcPts val="0"/>
              </a:spcAft>
              <a:buClr>
                <a:schemeClr val="accent1"/>
              </a:buClr>
              <a:buSzPts val="4800"/>
              <a:buFont typeface="Times New Roman"/>
              <a:buNone/>
              <a:defRPr sz="48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103" name="Google Shape;103;p20"/>
          <p:cNvCxnSpPr/>
          <p:nvPr/>
        </p:nvCxnSpPr>
        <p:spPr>
          <a:xfrm>
            <a:off x="5951863" y="3806179"/>
            <a:ext cx="6832800" cy="0"/>
          </a:xfrm>
          <a:prstGeom prst="straightConnector1">
            <a:avLst/>
          </a:prstGeom>
          <a:noFill/>
          <a:ln w="9525" cap="flat" cmpd="sng">
            <a:solidFill>
              <a:srgbClr val="9C610B"/>
            </a:solidFill>
            <a:prstDash val="solid"/>
            <a:miter lim="400000"/>
            <a:headEnd type="none" w="sm" len="sm"/>
            <a:tailEnd type="none" w="sm" len="sm"/>
          </a:ln>
        </p:spPr>
      </p:cxnSp>
      <p:sp>
        <p:nvSpPr>
          <p:cNvPr id="104" name="Google Shape;104;p20"/>
          <p:cNvSpPr txBox="1">
            <a:spLocks noGrp="1"/>
          </p:cNvSpPr>
          <p:nvPr>
            <p:ph type="body" idx="1"/>
          </p:nvPr>
        </p:nvSpPr>
        <p:spPr>
          <a:xfrm>
            <a:off x="5952675" y="3933295"/>
            <a:ext cx="4635600" cy="442800"/>
          </a:xfrm>
          <a:prstGeom prst="rect">
            <a:avLst/>
          </a:prstGeom>
          <a:noFill/>
          <a:ln>
            <a:noFill/>
          </a:ln>
        </p:spPr>
        <p:txBody>
          <a:bodyPr spcFirstLastPara="1" wrap="square" lIns="50775" tIns="50775" rIns="50775" bIns="50775" anchor="t" anchorCtr="0"/>
          <a:lstStyle>
            <a:lvl1pPr marL="457200" marR="0" lvl="0" indent="-228600" algn="l" rtl="0">
              <a:lnSpc>
                <a:spcPct val="110000"/>
              </a:lnSpc>
              <a:spcBef>
                <a:spcPts val="1200"/>
              </a:spcBef>
              <a:spcAft>
                <a:spcPts val="0"/>
              </a:spcAft>
              <a:buClr>
                <a:schemeClr val="accent1"/>
              </a:buClr>
              <a:buSzPts val="1050"/>
              <a:buFont typeface="Arial"/>
              <a:buNone/>
              <a:defRPr sz="1400" b="1" i="0" u="none" strike="noStrike" cap="none">
                <a:solidFill>
                  <a:schemeClr val="accent1"/>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105" name="Google Shape;105;p20"/>
          <p:cNvPicPr preferRelativeResize="0"/>
          <p:nvPr/>
        </p:nvPicPr>
        <p:blipFill rotWithShape="1">
          <a:blip r:embed="rId4">
            <a:alphaModFix/>
          </a:blip>
          <a:srcRect/>
          <a:stretch/>
        </p:blipFill>
        <p:spPr>
          <a:xfrm>
            <a:off x="8864995" y="5902959"/>
            <a:ext cx="4139803" cy="386463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Titelsida v2">
  <p:cSld name="4_Titelsida v2">
    <p:spTree>
      <p:nvGrpSpPr>
        <p:cNvPr id="1" name="Shape 106"/>
        <p:cNvGrpSpPr/>
        <p:nvPr/>
      </p:nvGrpSpPr>
      <p:grpSpPr>
        <a:xfrm>
          <a:off x="0" y="0"/>
          <a:ext cx="0" cy="0"/>
          <a:chOff x="0" y="0"/>
          <a:chExt cx="0" cy="0"/>
        </a:xfrm>
      </p:grpSpPr>
      <p:pic>
        <p:nvPicPr>
          <p:cNvPr id="107" name="Google Shape;107;p21" descr="universitetshuset_ginko_4.jpg"/>
          <p:cNvPicPr preferRelativeResize="0"/>
          <p:nvPr/>
        </p:nvPicPr>
        <p:blipFill rotWithShape="1">
          <a:blip r:embed="rId2">
            <a:alphaModFix/>
          </a:blip>
          <a:srcRect l="1224" t="49375" b="-142"/>
          <a:stretch/>
        </p:blipFill>
        <p:spPr>
          <a:xfrm>
            <a:off x="220512" y="217449"/>
            <a:ext cx="12564076" cy="9347479"/>
          </a:xfrm>
          <a:prstGeom prst="rect">
            <a:avLst/>
          </a:prstGeom>
          <a:noFill/>
          <a:ln>
            <a:noFill/>
          </a:ln>
        </p:spPr>
      </p:pic>
      <p:pic>
        <p:nvPicPr>
          <p:cNvPr id="108" name="Google Shape;108;p21"/>
          <p:cNvPicPr preferRelativeResize="0"/>
          <p:nvPr/>
        </p:nvPicPr>
        <p:blipFill rotWithShape="1">
          <a:blip r:embed="rId3">
            <a:alphaModFix/>
          </a:blip>
          <a:srcRect/>
          <a:stretch/>
        </p:blipFill>
        <p:spPr>
          <a:xfrm>
            <a:off x="7410177" y="2083774"/>
            <a:ext cx="5557632" cy="1872000"/>
          </a:xfrm>
          <a:prstGeom prst="rect">
            <a:avLst/>
          </a:prstGeom>
          <a:noFill/>
          <a:ln>
            <a:noFill/>
          </a:ln>
        </p:spPr>
      </p:pic>
      <p:sp>
        <p:nvSpPr>
          <p:cNvPr id="109" name="Google Shape;109;p21"/>
          <p:cNvSpPr txBox="1">
            <a:spLocks noGrp="1"/>
          </p:cNvSpPr>
          <p:nvPr>
            <p:ph type="title"/>
          </p:nvPr>
        </p:nvSpPr>
        <p:spPr>
          <a:xfrm>
            <a:off x="7690357" y="2342559"/>
            <a:ext cx="4813200" cy="779700"/>
          </a:xfrm>
          <a:prstGeom prst="rect">
            <a:avLst/>
          </a:prstGeom>
          <a:noFill/>
          <a:ln>
            <a:noFill/>
          </a:ln>
        </p:spPr>
        <p:txBody>
          <a:bodyPr spcFirstLastPara="1" wrap="square" lIns="50775" tIns="50775" rIns="50775" bIns="50775" anchor="ctr" anchorCtr="0"/>
          <a:lstStyle>
            <a:lvl1pPr marR="0" lvl="0" algn="l" rtl="0">
              <a:lnSpc>
                <a:spcPct val="100000"/>
              </a:lnSpc>
              <a:spcBef>
                <a:spcPts val="0"/>
              </a:spcBef>
              <a:spcAft>
                <a:spcPts val="0"/>
              </a:spcAft>
              <a:buClr>
                <a:schemeClr val="accent1"/>
              </a:buClr>
              <a:buSzPts val="4100"/>
              <a:buFont typeface="Times New Roman"/>
              <a:buNone/>
              <a:defRPr sz="41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110" name="Google Shape;110;p21"/>
          <p:cNvCxnSpPr/>
          <p:nvPr/>
        </p:nvCxnSpPr>
        <p:spPr>
          <a:xfrm>
            <a:off x="7690358" y="3177247"/>
            <a:ext cx="5094300" cy="0"/>
          </a:xfrm>
          <a:prstGeom prst="straightConnector1">
            <a:avLst/>
          </a:prstGeom>
          <a:noFill/>
          <a:ln w="9525" cap="flat" cmpd="sng">
            <a:solidFill>
              <a:srgbClr val="9C610B"/>
            </a:solidFill>
            <a:prstDash val="solid"/>
            <a:miter lim="400000"/>
            <a:headEnd type="none" w="sm" len="sm"/>
            <a:tailEnd type="none" w="sm" len="sm"/>
          </a:ln>
        </p:spPr>
      </p:cxnSp>
      <p:sp>
        <p:nvSpPr>
          <p:cNvPr id="111" name="Google Shape;111;p21"/>
          <p:cNvSpPr txBox="1">
            <a:spLocks noGrp="1"/>
          </p:cNvSpPr>
          <p:nvPr>
            <p:ph type="body" idx="1"/>
          </p:nvPr>
        </p:nvSpPr>
        <p:spPr>
          <a:xfrm>
            <a:off x="7691170" y="3316694"/>
            <a:ext cx="4635600" cy="442800"/>
          </a:xfrm>
          <a:prstGeom prst="rect">
            <a:avLst/>
          </a:prstGeom>
          <a:noFill/>
          <a:ln>
            <a:noFill/>
          </a:ln>
        </p:spPr>
        <p:txBody>
          <a:bodyPr spcFirstLastPara="1" wrap="square" lIns="50775" tIns="50775" rIns="50775" bIns="50775" anchor="t" anchorCtr="0"/>
          <a:lstStyle>
            <a:lvl1pPr marL="457200" marR="0" lvl="0" indent="-228600" algn="l" rtl="0">
              <a:lnSpc>
                <a:spcPct val="110000"/>
              </a:lnSpc>
              <a:spcBef>
                <a:spcPts val="1200"/>
              </a:spcBef>
              <a:spcAft>
                <a:spcPts val="0"/>
              </a:spcAft>
              <a:buClr>
                <a:schemeClr val="accent1"/>
              </a:buClr>
              <a:buSzPts val="1050"/>
              <a:buFont typeface="Arial"/>
              <a:buNone/>
              <a:defRPr sz="1400" b="1" i="0" u="none" strike="noStrike" cap="none">
                <a:solidFill>
                  <a:schemeClr val="accent1"/>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112" name="Google Shape;112;p21" descr="Dubbellogotyp-LU350-ENG-neg.png"/>
          <p:cNvPicPr preferRelativeResize="0"/>
          <p:nvPr/>
        </p:nvPicPr>
        <p:blipFill rotWithShape="1">
          <a:blip r:embed="rId4">
            <a:alphaModFix/>
          </a:blip>
          <a:srcRect/>
          <a:stretch/>
        </p:blipFill>
        <p:spPr>
          <a:xfrm>
            <a:off x="624529" y="417261"/>
            <a:ext cx="2133794" cy="1375532"/>
          </a:xfrm>
          <a:prstGeom prst="rect">
            <a:avLst/>
          </a:prstGeom>
          <a:noFill/>
          <a:ln>
            <a:noFill/>
          </a:ln>
        </p:spPr>
      </p:pic>
      <p:pic>
        <p:nvPicPr>
          <p:cNvPr id="113" name="Google Shape;113;p21"/>
          <p:cNvPicPr preferRelativeResize="0"/>
          <p:nvPr/>
        </p:nvPicPr>
        <p:blipFill rotWithShape="1">
          <a:blip r:embed="rId5">
            <a:alphaModFix/>
          </a:blip>
          <a:srcRect/>
          <a:stretch/>
        </p:blipFill>
        <p:spPr>
          <a:xfrm>
            <a:off x="8864995" y="5902959"/>
            <a:ext cx="4139803" cy="386463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Kapitelsida">
  <p:cSld name="Kapitelsida">
    <p:spTree>
      <p:nvGrpSpPr>
        <p:cNvPr id="1" name="Shape 15"/>
        <p:cNvGrpSpPr/>
        <p:nvPr/>
      </p:nvGrpSpPr>
      <p:grpSpPr>
        <a:xfrm>
          <a:off x="0" y="0"/>
          <a:ext cx="0" cy="0"/>
          <a:chOff x="0" y="0"/>
          <a:chExt cx="0" cy="0"/>
        </a:xfrm>
      </p:grpSpPr>
      <p:sp>
        <p:nvSpPr>
          <p:cNvPr id="16" name="Google Shape;16;p3"/>
          <p:cNvSpPr>
            <a:spLocks noGrp="1"/>
          </p:cNvSpPr>
          <p:nvPr>
            <p:ph type="pic" idx="2"/>
          </p:nvPr>
        </p:nvSpPr>
        <p:spPr>
          <a:xfrm>
            <a:off x="219074" y="219075"/>
            <a:ext cx="12561889" cy="9312275"/>
          </a:xfrm>
          <a:prstGeom prst="rect">
            <a:avLst/>
          </a:prstGeom>
          <a:solidFill>
            <a:schemeClr val="accent5"/>
          </a:solidFill>
          <a:ln>
            <a:noFill/>
          </a:ln>
        </p:spPr>
        <p:txBody>
          <a:bodyPr spcFirstLastPara="1" wrap="square" lIns="50775" tIns="50775" rIns="50775" bIns="50775" anchor="t" anchorCtr="0"/>
          <a:lstStyle>
            <a:lvl1pPr marR="0" lvl="0" algn="l" rtl="0">
              <a:lnSpc>
                <a:spcPct val="10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7" name="Google Shape;17;p3"/>
          <p:cNvSpPr/>
          <p:nvPr/>
        </p:nvSpPr>
        <p:spPr>
          <a:xfrm>
            <a:off x="1270001" y="4819780"/>
            <a:ext cx="10464801" cy="1130301"/>
          </a:xfrm>
          <a:prstGeom prst="rect">
            <a:avLst/>
          </a:prstGeom>
          <a:noFill/>
          <a:ln>
            <a:noFill/>
          </a:ln>
        </p:spPr>
        <p:txBody>
          <a:bodyPr spcFirstLastPara="1" wrap="square" lIns="50775" tIns="50775" rIns="50775" bIns="50775" anchor="t" anchorCtr="0">
            <a:noAutofit/>
          </a:bodyPr>
          <a:lstStyle/>
          <a:p>
            <a:pPr marL="0" marR="0" lvl="0" indent="0" algn="ctr" rtl="0">
              <a:lnSpc>
                <a:spcPct val="100000"/>
              </a:lnSpc>
              <a:spcBef>
                <a:spcPts val="0"/>
              </a:spcBef>
              <a:spcAft>
                <a:spcPts val="0"/>
              </a:spcAft>
              <a:buClr>
                <a:srgbClr val="000000"/>
              </a:buClr>
              <a:buSzPts val="4000"/>
              <a:buFont typeface="Helvetica Neue Light"/>
              <a:buNone/>
            </a:pPr>
            <a:r>
              <a:rPr lang="sv-SE" sz="4000" b="0" i="0" u="none" strike="noStrike" cap="none">
                <a:solidFill>
                  <a:srgbClr val="000000"/>
                </a:solidFill>
                <a:latin typeface="Helvetica Neue Light"/>
                <a:ea typeface="Helvetica Neue Light"/>
                <a:cs typeface="Helvetica Neue Light"/>
                <a:sym typeface="Helvetica Neue Light"/>
              </a:rPr>
              <a:t> </a:t>
            </a:r>
            <a:endParaRPr/>
          </a:p>
        </p:txBody>
      </p:sp>
      <p:sp>
        <p:nvSpPr>
          <p:cNvPr id="18" name="Google Shape;18;p3"/>
          <p:cNvSpPr txBox="1">
            <a:spLocks noGrp="1"/>
          </p:cNvSpPr>
          <p:nvPr>
            <p:ph type="title"/>
          </p:nvPr>
        </p:nvSpPr>
        <p:spPr>
          <a:xfrm>
            <a:off x="1270800" y="1310626"/>
            <a:ext cx="10465200" cy="3761510"/>
          </a:xfrm>
          <a:prstGeom prst="rect">
            <a:avLst/>
          </a:prstGeom>
          <a:noFill/>
          <a:ln>
            <a:noFill/>
          </a:ln>
        </p:spPr>
        <p:txBody>
          <a:bodyPr spcFirstLastPara="1" wrap="square" lIns="50775" tIns="50775" rIns="50775" bIns="50775" anchor="b" anchorCtr="0"/>
          <a:lstStyle>
            <a:lvl1pPr marR="0" lvl="0" algn="ctr" rtl="0">
              <a:lnSpc>
                <a:spcPct val="105042"/>
              </a:lnSpc>
              <a:spcBef>
                <a:spcPts val="0"/>
              </a:spcBef>
              <a:spcAft>
                <a:spcPts val="0"/>
              </a:spcAft>
              <a:buClr>
                <a:schemeClr val="lt1"/>
              </a:buClr>
              <a:buSzPts val="11900"/>
              <a:buFont typeface="Times New Roman"/>
              <a:buNone/>
              <a:defRPr sz="11900" b="0" i="0" u="none" strike="noStrike" cap="none">
                <a:solidFill>
                  <a:schemeClr val="l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9" name="Google Shape;19;p3"/>
          <p:cNvSpPr txBox="1">
            <a:spLocks noGrp="1"/>
          </p:cNvSpPr>
          <p:nvPr>
            <p:ph type="body" idx="1"/>
          </p:nvPr>
        </p:nvSpPr>
        <p:spPr>
          <a:xfrm>
            <a:off x="1270001" y="5247293"/>
            <a:ext cx="10466388" cy="2549525"/>
          </a:xfrm>
          <a:prstGeom prst="rect">
            <a:avLst/>
          </a:prstGeom>
          <a:noFill/>
          <a:ln>
            <a:noFill/>
          </a:ln>
        </p:spPr>
        <p:txBody>
          <a:bodyPr spcFirstLastPara="1" wrap="square" lIns="50775" tIns="50775" rIns="50775" bIns="50775" anchor="t" anchorCtr="0"/>
          <a:lstStyle>
            <a:lvl1pPr marL="457200" marR="0" lvl="0" indent="-228600" algn="ctr" rtl="0">
              <a:lnSpc>
                <a:spcPct val="110000"/>
              </a:lnSpc>
              <a:spcBef>
                <a:spcPts val="0"/>
              </a:spcBef>
              <a:spcAft>
                <a:spcPts val="0"/>
              </a:spcAft>
              <a:buClr>
                <a:srgbClr val="FFFFFF"/>
              </a:buClr>
              <a:buSzPts val="3000"/>
              <a:buFont typeface="Times New Roman"/>
              <a:buNone/>
              <a:defRPr sz="4000" b="0" i="0" u="none" strike="noStrike" cap="none">
                <a:solidFill>
                  <a:srgbClr val="FFFFFF"/>
                </a:solidFill>
                <a:latin typeface="Times New Roman"/>
                <a:ea typeface="Times New Roman"/>
                <a:cs typeface="Times New Roman"/>
                <a:sym typeface="Times New Roman"/>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extLst>
    <p:ext uri="{DCECCB84-F9BA-43D5-87BE-67443E8EF086}">
      <p15:sldGuideLst xmlns:p15="http://schemas.microsoft.com/office/powerpoint/2012/main">
        <p15:guide id="1" orient="horz" pos="3072">
          <p15:clr>
            <a:srgbClr val="FBAE40"/>
          </p15:clr>
        </p15:guide>
        <p15:guide id="2" pos="40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Titelsida v2">
  <p:cSld name="5_Titelsida v2">
    <p:spTree>
      <p:nvGrpSpPr>
        <p:cNvPr id="1" name="Shape 114"/>
        <p:cNvGrpSpPr/>
        <p:nvPr/>
      </p:nvGrpSpPr>
      <p:grpSpPr>
        <a:xfrm>
          <a:off x="0" y="0"/>
          <a:ext cx="0" cy="0"/>
          <a:chOff x="0" y="0"/>
          <a:chExt cx="0" cy="0"/>
        </a:xfrm>
      </p:grpSpPr>
      <p:pic>
        <p:nvPicPr>
          <p:cNvPr id="115" name="Google Shape;115;p22" descr="universitetshuset_ginko_4.jpg"/>
          <p:cNvPicPr preferRelativeResize="0"/>
          <p:nvPr/>
        </p:nvPicPr>
        <p:blipFill rotWithShape="1">
          <a:blip r:embed="rId2">
            <a:alphaModFix/>
          </a:blip>
          <a:srcRect l="1224" t="49375" b="-142"/>
          <a:stretch/>
        </p:blipFill>
        <p:spPr>
          <a:xfrm>
            <a:off x="220512" y="217449"/>
            <a:ext cx="12564076" cy="9347479"/>
          </a:xfrm>
          <a:prstGeom prst="rect">
            <a:avLst/>
          </a:prstGeom>
          <a:noFill/>
          <a:ln>
            <a:noFill/>
          </a:ln>
        </p:spPr>
      </p:pic>
      <p:pic>
        <p:nvPicPr>
          <p:cNvPr id="116" name="Google Shape;116;p22" descr="Dubbellogotyp-LU350-ENG-neg.png"/>
          <p:cNvPicPr preferRelativeResize="0"/>
          <p:nvPr/>
        </p:nvPicPr>
        <p:blipFill rotWithShape="1">
          <a:blip r:embed="rId3">
            <a:alphaModFix/>
          </a:blip>
          <a:srcRect/>
          <a:stretch/>
        </p:blipFill>
        <p:spPr>
          <a:xfrm>
            <a:off x="624529" y="417261"/>
            <a:ext cx="2133794" cy="1375532"/>
          </a:xfrm>
          <a:prstGeom prst="rect">
            <a:avLst/>
          </a:prstGeom>
          <a:noFill/>
          <a:ln>
            <a:noFill/>
          </a:ln>
        </p:spPr>
      </p:pic>
      <p:sp>
        <p:nvSpPr>
          <p:cNvPr id="117" name="Google Shape;117;p22"/>
          <p:cNvSpPr/>
          <p:nvPr/>
        </p:nvSpPr>
        <p:spPr>
          <a:xfrm>
            <a:off x="5610035" y="2092006"/>
            <a:ext cx="7275600" cy="2520000"/>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118" name="Google Shape;118;p22"/>
          <p:cNvSpPr txBox="1">
            <a:spLocks noGrp="1"/>
          </p:cNvSpPr>
          <p:nvPr>
            <p:ph type="title"/>
          </p:nvPr>
        </p:nvSpPr>
        <p:spPr>
          <a:xfrm>
            <a:off x="5951862" y="2281602"/>
            <a:ext cx="6562800" cy="1405200"/>
          </a:xfrm>
          <a:prstGeom prst="rect">
            <a:avLst/>
          </a:prstGeom>
          <a:noFill/>
          <a:ln>
            <a:noFill/>
          </a:ln>
        </p:spPr>
        <p:txBody>
          <a:bodyPr spcFirstLastPara="1" wrap="square" lIns="50775" tIns="50775" rIns="50775" bIns="50775" anchor="t" anchorCtr="0"/>
          <a:lstStyle>
            <a:lvl1pPr marR="0" lvl="0" algn="l" rtl="0">
              <a:lnSpc>
                <a:spcPct val="100000"/>
              </a:lnSpc>
              <a:spcBef>
                <a:spcPts val="0"/>
              </a:spcBef>
              <a:spcAft>
                <a:spcPts val="0"/>
              </a:spcAft>
              <a:buClr>
                <a:schemeClr val="accent1"/>
              </a:buClr>
              <a:buSzPts val="4100"/>
              <a:buFont typeface="Times New Roman"/>
              <a:buNone/>
              <a:defRPr sz="41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119" name="Google Shape;119;p22"/>
          <p:cNvCxnSpPr/>
          <p:nvPr/>
        </p:nvCxnSpPr>
        <p:spPr>
          <a:xfrm>
            <a:off x="5951863" y="3806179"/>
            <a:ext cx="6832800" cy="0"/>
          </a:xfrm>
          <a:prstGeom prst="straightConnector1">
            <a:avLst/>
          </a:prstGeom>
          <a:noFill/>
          <a:ln w="9525" cap="flat" cmpd="sng">
            <a:solidFill>
              <a:srgbClr val="9C610B"/>
            </a:solidFill>
            <a:prstDash val="solid"/>
            <a:miter lim="400000"/>
            <a:headEnd type="none" w="sm" len="sm"/>
            <a:tailEnd type="none" w="sm" len="sm"/>
          </a:ln>
        </p:spPr>
      </p:cxnSp>
      <p:sp>
        <p:nvSpPr>
          <p:cNvPr id="120" name="Google Shape;120;p22"/>
          <p:cNvSpPr txBox="1">
            <a:spLocks noGrp="1"/>
          </p:cNvSpPr>
          <p:nvPr>
            <p:ph type="body" idx="1"/>
          </p:nvPr>
        </p:nvSpPr>
        <p:spPr>
          <a:xfrm>
            <a:off x="5952675" y="3933295"/>
            <a:ext cx="4635600" cy="442800"/>
          </a:xfrm>
          <a:prstGeom prst="rect">
            <a:avLst/>
          </a:prstGeom>
          <a:noFill/>
          <a:ln>
            <a:noFill/>
          </a:ln>
        </p:spPr>
        <p:txBody>
          <a:bodyPr spcFirstLastPara="1" wrap="square" lIns="50775" tIns="50775" rIns="50775" bIns="50775" anchor="t" anchorCtr="0"/>
          <a:lstStyle>
            <a:lvl1pPr marL="457200" marR="0" lvl="0" indent="-228600" algn="l" rtl="0">
              <a:lnSpc>
                <a:spcPct val="110000"/>
              </a:lnSpc>
              <a:spcBef>
                <a:spcPts val="1200"/>
              </a:spcBef>
              <a:spcAft>
                <a:spcPts val="0"/>
              </a:spcAft>
              <a:buClr>
                <a:schemeClr val="accent1"/>
              </a:buClr>
              <a:buSzPts val="1050"/>
              <a:buFont typeface="Arial"/>
              <a:buNone/>
              <a:defRPr sz="1400" b="1" i="0" u="none" strike="noStrike" cap="none">
                <a:solidFill>
                  <a:schemeClr val="accent1"/>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121" name="Google Shape;121;p22"/>
          <p:cNvPicPr preferRelativeResize="0"/>
          <p:nvPr/>
        </p:nvPicPr>
        <p:blipFill rotWithShape="1">
          <a:blip r:embed="rId4">
            <a:alphaModFix/>
          </a:blip>
          <a:srcRect/>
          <a:stretch/>
        </p:blipFill>
        <p:spPr>
          <a:xfrm>
            <a:off x="8864995" y="5902959"/>
            <a:ext cx="4139803" cy="386463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Titelsida v2">
  <p:cSld name="6_Titelsida v2">
    <p:spTree>
      <p:nvGrpSpPr>
        <p:cNvPr id="1" name="Shape 122"/>
        <p:cNvGrpSpPr/>
        <p:nvPr/>
      </p:nvGrpSpPr>
      <p:grpSpPr>
        <a:xfrm>
          <a:off x="0" y="0"/>
          <a:ext cx="0" cy="0"/>
          <a:chOff x="0" y="0"/>
          <a:chExt cx="0" cy="0"/>
        </a:xfrm>
      </p:grpSpPr>
      <p:pic>
        <p:nvPicPr>
          <p:cNvPr id="123" name="Google Shape;123;p23" descr="_DSC7609©Ruona 16.jpg"/>
          <p:cNvPicPr preferRelativeResize="0"/>
          <p:nvPr/>
        </p:nvPicPr>
        <p:blipFill rotWithShape="1">
          <a:blip r:embed="rId2">
            <a:alphaModFix/>
          </a:blip>
          <a:srcRect l="21154" t="7166" b="7217"/>
          <a:stretch/>
        </p:blipFill>
        <p:spPr>
          <a:xfrm>
            <a:off x="220512" y="217449"/>
            <a:ext cx="12564075" cy="9320761"/>
          </a:xfrm>
          <a:prstGeom prst="rect">
            <a:avLst/>
          </a:prstGeom>
          <a:noFill/>
          <a:ln>
            <a:noFill/>
          </a:ln>
        </p:spPr>
      </p:pic>
      <p:pic>
        <p:nvPicPr>
          <p:cNvPr id="124" name="Google Shape;124;p23"/>
          <p:cNvPicPr preferRelativeResize="0"/>
          <p:nvPr/>
        </p:nvPicPr>
        <p:blipFill rotWithShape="1">
          <a:blip r:embed="rId3">
            <a:alphaModFix/>
          </a:blip>
          <a:srcRect/>
          <a:stretch/>
        </p:blipFill>
        <p:spPr>
          <a:xfrm>
            <a:off x="624530" y="417261"/>
            <a:ext cx="2133791" cy="1375531"/>
          </a:xfrm>
          <a:prstGeom prst="rect">
            <a:avLst/>
          </a:prstGeom>
          <a:noFill/>
          <a:ln>
            <a:noFill/>
          </a:ln>
        </p:spPr>
      </p:pic>
      <p:pic>
        <p:nvPicPr>
          <p:cNvPr id="125" name="Google Shape;125;p23"/>
          <p:cNvPicPr preferRelativeResize="0"/>
          <p:nvPr/>
        </p:nvPicPr>
        <p:blipFill rotWithShape="1">
          <a:blip r:embed="rId4">
            <a:alphaModFix/>
          </a:blip>
          <a:srcRect/>
          <a:stretch/>
        </p:blipFill>
        <p:spPr>
          <a:xfrm>
            <a:off x="7410177" y="2083774"/>
            <a:ext cx="5557632" cy="1872000"/>
          </a:xfrm>
          <a:prstGeom prst="rect">
            <a:avLst/>
          </a:prstGeom>
          <a:noFill/>
          <a:ln>
            <a:noFill/>
          </a:ln>
        </p:spPr>
      </p:pic>
      <p:sp>
        <p:nvSpPr>
          <p:cNvPr id="126" name="Google Shape;126;p23"/>
          <p:cNvSpPr txBox="1">
            <a:spLocks noGrp="1"/>
          </p:cNvSpPr>
          <p:nvPr>
            <p:ph type="title"/>
          </p:nvPr>
        </p:nvSpPr>
        <p:spPr>
          <a:xfrm>
            <a:off x="7690357" y="2342559"/>
            <a:ext cx="4813200" cy="779700"/>
          </a:xfrm>
          <a:prstGeom prst="rect">
            <a:avLst/>
          </a:prstGeom>
          <a:noFill/>
          <a:ln>
            <a:noFill/>
          </a:ln>
        </p:spPr>
        <p:txBody>
          <a:bodyPr spcFirstLastPara="1" wrap="square" lIns="50775" tIns="50775" rIns="50775" bIns="50775" anchor="ctr" anchorCtr="0"/>
          <a:lstStyle>
            <a:lvl1pPr marR="0" lvl="0" algn="l" rtl="0">
              <a:lnSpc>
                <a:spcPct val="100000"/>
              </a:lnSpc>
              <a:spcBef>
                <a:spcPts val="0"/>
              </a:spcBef>
              <a:spcAft>
                <a:spcPts val="0"/>
              </a:spcAft>
              <a:buClr>
                <a:schemeClr val="accent1"/>
              </a:buClr>
              <a:buSzPts val="4100"/>
              <a:buFont typeface="Times New Roman"/>
              <a:buNone/>
              <a:defRPr sz="41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127" name="Google Shape;127;p23"/>
          <p:cNvCxnSpPr/>
          <p:nvPr/>
        </p:nvCxnSpPr>
        <p:spPr>
          <a:xfrm>
            <a:off x="7690358" y="3177247"/>
            <a:ext cx="5094300" cy="0"/>
          </a:xfrm>
          <a:prstGeom prst="straightConnector1">
            <a:avLst/>
          </a:prstGeom>
          <a:noFill/>
          <a:ln w="9525" cap="flat" cmpd="sng">
            <a:solidFill>
              <a:srgbClr val="9C610B"/>
            </a:solidFill>
            <a:prstDash val="solid"/>
            <a:miter lim="400000"/>
            <a:headEnd type="none" w="sm" len="sm"/>
            <a:tailEnd type="none" w="sm" len="sm"/>
          </a:ln>
        </p:spPr>
      </p:cxnSp>
      <p:sp>
        <p:nvSpPr>
          <p:cNvPr id="128" name="Google Shape;128;p23"/>
          <p:cNvSpPr txBox="1">
            <a:spLocks noGrp="1"/>
          </p:cNvSpPr>
          <p:nvPr>
            <p:ph type="body" idx="1"/>
          </p:nvPr>
        </p:nvSpPr>
        <p:spPr>
          <a:xfrm>
            <a:off x="7691170" y="3316694"/>
            <a:ext cx="4635600" cy="442800"/>
          </a:xfrm>
          <a:prstGeom prst="rect">
            <a:avLst/>
          </a:prstGeom>
          <a:noFill/>
          <a:ln>
            <a:noFill/>
          </a:ln>
        </p:spPr>
        <p:txBody>
          <a:bodyPr spcFirstLastPara="1" wrap="square" lIns="50775" tIns="50775" rIns="50775" bIns="50775" anchor="t" anchorCtr="0"/>
          <a:lstStyle>
            <a:lvl1pPr marL="457200" marR="0" lvl="0" indent="-228600" algn="l" rtl="0">
              <a:lnSpc>
                <a:spcPct val="110000"/>
              </a:lnSpc>
              <a:spcBef>
                <a:spcPts val="1200"/>
              </a:spcBef>
              <a:spcAft>
                <a:spcPts val="0"/>
              </a:spcAft>
              <a:buClr>
                <a:schemeClr val="accent1"/>
              </a:buClr>
              <a:buSzPts val="1050"/>
              <a:buFont typeface="Arial"/>
              <a:buNone/>
              <a:defRPr sz="1400" b="1" i="0" u="none" strike="noStrike" cap="none">
                <a:solidFill>
                  <a:schemeClr val="accent1"/>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129" name="Google Shape;129;p23"/>
          <p:cNvPicPr preferRelativeResize="0"/>
          <p:nvPr/>
        </p:nvPicPr>
        <p:blipFill rotWithShape="1">
          <a:blip r:embed="rId5">
            <a:alphaModFix/>
          </a:blip>
          <a:srcRect/>
          <a:stretch/>
        </p:blipFill>
        <p:spPr>
          <a:xfrm>
            <a:off x="8864995" y="5902959"/>
            <a:ext cx="4139803" cy="386463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Titelsida v2">
  <p:cSld name="7_Titelsida v2">
    <p:spTree>
      <p:nvGrpSpPr>
        <p:cNvPr id="1" name="Shape 130"/>
        <p:cNvGrpSpPr/>
        <p:nvPr/>
      </p:nvGrpSpPr>
      <p:grpSpPr>
        <a:xfrm>
          <a:off x="0" y="0"/>
          <a:ext cx="0" cy="0"/>
          <a:chOff x="0" y="0"/>
          <a:chExt cx="0" cy="0"/>
        </a:xfrm>
      </p:grpSpPr>
      <p:pic>
        <p:nvPicPr>
          <p:cNvPr id="131" name="Google Shape;131;p24" descr="_DSC7609©Ruona 16.jpg"/>
          <p:cNvPicPr preferRelativeResize="0"/>
          <p:nvPr/>
        </p:nvPicPr>
        <p:blipFill rotWithShape="1">
          <a:blip r:embed="rId2">
            <a:alphaModFix/>
          </a:blip>
          <a:srcRect l="21154" t="7166" b="7217"/>
          <a:stretch/>
        </p:blipFill>
        <p:spPr>
          <a:xfrm>
            <a:off x="220512" y="217449"/>
            <a:ext cx="12564075" cy="9320761"/>
          </a:xfrm>
          <a:prstGeom prst="rect">
            <a:avLst/>
          </a:prstGeom>
          <a:noFill/>
          <a:ln>
            <a:noFill/>
          </a:ln>
        </p:spPr>
      </p:pic>
      <p:pic>
        <p:nvPicPr>
          <p:cNvPr id="132" name="Google Shape;132;p24"/>
          <p:cNvPicPr preferRelativeResize="0"/>
          <p:nvPr/>
        </p:nvPicPr>
        <p:blipFill rotWithShape="1">
          <a:blip r:embed="rId3">
            <a:alphaModFix/>
          </a:blip>
          <a:srcRect/>
          <a:stretch/>
        </p:blipFill>
        <p:spPr>
          <a:xfrm>
            <a:off x="624530" y="417261"/>
            <a:ext cx="2133791" cy="1375531"/>
          </a:xfrm>
          <a:prstGeom prst="rect">
            <a:avLst/>
          </a:prstGeom>
          <a:noFill/>
          <a:ln>
            <a:noFill/>
          </a:ln>
        </p:spPr>
      </p:pic>
      <p:sp>
        <p:nvSpPr>
          <p:cNvPr id="133" name="Google Shape;133;p24"/>
          <p:cNvSpPr/>
          <p:nvPr/>
        </p:nvSpPr>
        <p:spPr>
          <a:xfrm>
            <a:off x="5610035" y="2092006"/>
            <a:ext cx="7275600" cy="2520000"/>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134" name="Google Shape;134;p24"/>
          <p:cNvSpPr txBox="1">
            <a:spLocks noGrp="1"/>
          </p:cNvSpPr>
          <p:nvPr>
            <p:ph type="title"/>
          </p:nvPr>
        </p:nvSpPr>
        <p:spPr>
          <a:xfrm>
            <a:off x="5951862" y="2281602"/>
            <a:ext cx="6562800" cy="1405200"/>
          </a:xfrm>
          <a:prstGeom prst="rect">
            <a:avLst/>
          </a:prstGeom>
          <a:noFill/>
          <a:ln>
            <a:noFill/>
          </a:ln>
        </p:spPr>
        <p:txBody>
          <a:bodyPr spcFirstLastPara="1" wrap="square" lIns="50775" tIns="50775" rIns="50775" bIns="50775" anchor="t" anchorCtr="0"/>
          <a:lstStyle>
            <a:lvl1pPr marR="0" lvl="0" algn="l" rtl="0">
              <a:lnSpc>
                <a:spcPct val="100000"/>
              </a:lnSpc>
              <a:spcBef>
                <a:spcPts val="0"/>
              </a:spcBef>
              <a:spcAft>
                <a:spcPts val="0"/>
              </a:spcAft>
              <a:buClr>
                <a:schemeClr val="accent1"/>
              </a:buClr>
              <a:buSzPts val="4100"/>
              <a:buFont typeface="Times New Roman"/>
              <a:buNone/>
              <a:defRPr sz="41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135" name="Google Shape;135;p24"/>
          <p:cNvCxnSpPr/>
          <p:nvPr/>
        </p:nvCxnSpPr>
        <p:spPr>
          <a:xfrm>
            <a:off x="5951863" y="3806179"/>
            <a:ext cx="6832800" cy="0"/>
          </a:xfrm>
          <a:prstGeom prst="straightConnector1">
            <a:avLst/>
          </a:prstGeom>
          <a:noFill/>
          <a:ln w="9525" cap="flat" cmpd="sng">
            <a:solidFill>
              <a:srgbClr val="9C610B"/>
            </a:solidFill>
            <a:prstDash val="solid"/>
            <a:miter lim="400000"/>
            <a:headEnd type="none" w="sm" len="sm"/>
            <a:tailEnd type="none" w="sm" len="sm"/>
          </a:ln>
        </p:spPr>
      </p:cxnSp>
      <p:sp>
        <p:nvSpPr>
          <p:cNvPr id="136" name="Google Shape;136;p24"/>
          <p:cNvSpPr txBox="1">
            <a:spLocks noGrp="1"/>
          </p:cNvSpPr>
          <p:nvPr>
            <p:ph type="body" idx="1"/>
          </p:nvPr>
        </p:nvSpPr>
        <p:spPr>
          <a:xfrm>
            <a:off x="5952675" y="3933295"/>
            <a:ext cx="4635600" cy="442800"/>
          </a:xfrm>
          <a:prstGeom prst="rect">
            <a:avLst/>
          </a:prstGeom>
          <a:noFill/>
          <a:ln>
            <a:noFill/>
          </a:ln>
        </p:spPr>
        <p:txBody>
          <a:bodyPr spcFirstLastPara="1" wrap="square" lIns="50775" tIns="50775" rIns="50775" bIns="50775" anchor="t" anchorCtr="0"/>
          <a:lstStyle>
            <a:lvl1pPr marL="457200" marR="0" lvl="0" indent="-228600" algn="l" rtl="0">
              <a:lnSpc>
                <a:spcPct val="110000"/>
              </a:lnSpc>
              <a:spcBef>
                <a:spcPts val="1200"/>
              </a:spcBef>
              <a:spcAft>
                <a:spcPts val="0"/>
              </a:spcAft>
              <a:buClr>
                <a:schemeClr val="accent1"/>
              </a:buClr>
              <a:buSzPts val="1050"/>
              <a:buFont typeface="Arial"/>
              <a:buNone/>
              <a:defRPr sz="1400" b="1" i="0" u="none" strike="noStrike" cap="none">
                <a:solidFill>
                  <a:schemeClr val="accent1"/>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137" name="Google Shape;137;p24"/>
          <p:cNvPicPr preferRelativeResize="0"/>
          <p:nvPr/>
        </p:nvPicPr>
        <p:blipFill rotWithShape="1">
          <a:blip r:embed="rId4">
            <a:alphaModFix/>
          </a:blip>
          <a:srcRect/>
          <a:stretch/>
        </p:blipFill>
        <p:spPr>
          <a:xfrm>
            <a:off x="8864995" y="5902959"/>
            <a:ext cx="4139803" cy="386463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ldcollage + text">
  <p:cSld name="Bildcollage + text">
    <p:spTree>
      <p:nvGrpSpPr>
        <p:cNvPr id="1" name="Shape 138"/>
        <p:cNvGrpSpPr/>
        <p:nvPr/>
      </p:nvGrpSpPr>
      <p:grpSpPr>
        <a:xfrm>
          <a:off x="0" y="0"/>
          <a:ext cx="0" cy="0"/>
          <a:chOff x="0" y="0"/>
          <a:chExt cx="0" cy="0"/>
        </a:xfrm>
      </p:grpSpPr>
      <p:sp>
        <p:nvSpPr>
          <p:cNvPr id="139" name="Google Shape;139;p25"/>
          <p:cNvSpPr>
            <a:spLocks noGrp="1"/>
          </p:cNvSpPr>
          <p:nvPr>
            <p:ph type="pic" idx="2"/>
          </p:nvPr>
        </p:nvSpPr>
        <p:spPr>
          <a:xfrm>
            <a:off x="4405313" y="219075"/>
            <a:ext cx="4187700" cy="4657800"/>
          </a:xfrm>
          <a:prstGeom prst="rect">
            <a:avLst/>
          </a:prstGeom>
          <a:solidFill>
            <a:schemeClr val="accent3"/>
          </a:solid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40" name="Google Shape;140;p25"/>
          <p:cNvSpPr>
            <a:spLocks noGrp="1"/>
          </p:cNvSpPr>
          <p:nvPr>
            <p:ph type="pic" idx="3"/>
          </p:nvPr>
        </p:nvSpPr>
        <p:spPr>
          <a:xfrm>
            <a:off x="219076" y="219075"/>
            <a:ext cx="4186200" cy="4657800"/>
          </a:xfrm>
          <a:prstGeom prst="rect">
            <a:avLst/>
          </a:prstGeom>
          <a:solidFill>
            <a:schemeClr val="accent2"/>
          </a:solid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41" name="Google Shape;141;p25"/>
          <p:cNvSpPr>
            <a:spLocks noGrp="1"/>
          </p:cNvSpPr>
          <p:nvPr>
            <p:ph type="pic" idx="4"/>
          </p:nvPr>
        </p:nvSpPr>
        <p:spPr>
          <a:xfrm>
            <a:off x="8593137" y="219075"/>
            <a:ext cx="4187700" cy="4657800"/>
          </a:xfrm>
          <a:prstGeom prst="rect">
            <a:avLst/>
          </a:prstGeom>
          <a:solidFill>
            <a:schemeClr val="accent5"/>
          </a:solid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42" name="Google Shape;142;p25"/>
          <p:cNvSpPr>
            <a:spLocks noGrp="1"/>
          </p:cNvSpPr>
          <p:nvPr>
            <p:ph type="pic" idx="5"/>
          </p:nvPr>
        </p:nvSpPr>
        <p:spPr>
          <a:xfrm>
            <a:off x="4405313" y="4876800"/>
            <a:ext cx="4187700" cy="4654500"/>
          </a:xfrm>
          <a:prstGeom prst="rect">
            <a:avLst/>
          </a:prstGeom>
          <a:solidFill>
            <a:schemeClr val="accent6"/>
          </a:solid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43" name="Google Shape;143;p25"/>
          <p:cNvSpPr>
            <a:spLocks noGrp="1"/>
          </p:cNvSpPr>
          <p:nvPr>
            <p:ph type="pic" idx="6"/>
          </p:nvPr>
        </p:nvSpPr>
        <p:spPr>
          <a:xfrm>
            <a:off x="219076" y="4876800"/>
            <a:ext cx="4186200" cy="4654500"/>
          </a:xfrm>
          <a:prstGeom prst="rect">
            <a:avLst/>
          </a:prstGeom>
          <a:solidFill>
            <a:schemeClr val="accent4"/>
          </a:solid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44" name="Google Shape;144;p25"/>
          <p:cNvSpPr>
            <a:spLocks noGrp="1"/>
          </p:cNvSpPr>
          <p:nvPr>
            <p:ph type="pic" idx="7"/>
          </p:nvPr>
        </p:nvSpPr>
        <p:spPr>
          <a:xfrm>
            <a:off x="8593137" y="4876800"/>
            <a:ext cx="4187700" cy="4654500"/>
          </a:xfrm>
          <a:prstGeom prst="rect">
            <a:avLst/>
          </a:prstGeom>
          <a:solidFill>
            <a:schemeClr val="accent3"/>
          </a:solid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45" name="Google Shape;145;p25"/>
          <p:cNvSpPr txBox="1">
            <a:spLocks noGrp="1"/>
          </p:cNvSpPr>
          <p:nvPr>
            <p:ph type="body" idx="1"/>
          </p:nvPr>
        </p:nvSpPr>
        <p:spPr>
          <a:xfrm>
            <a:off x="220662" y="1836218"/>
            <a:ext cx="4186200" cy="579600"/>
          </a:xfrm>
          <a:prstGeom prst="rect">
            <a:avLst/>
          </a:prstGeom>
          <a:noFill/>
          <a:ln>
            <a:noFill/>
          </a:ln>
        </p:spPr>
        <p:txBody>
          <a:bodyPr spcFirstLastPara="1" wrap="square" lIns="360000" tIns="50775" rIns="50775" bIns="50775" anchor="ctr" anchorCtr="0"/>
          <a:lstStyle>
            <a:lvl1pPr marL="457200" marR="0" lvl="0" indent="-228600" algn="l" rtl="0">
              <a:lnSpc>
                <a:spcPct val="100000"/>
              </a:lnSpc>
              <a:spcBef>
                <a:spcPts val="1200"/>
              </a:spcBef>
              <a:spcAft>
                <a:spcPts val="0"/>
              </a:spcAft>
              <a:buClr>
                <a:schemeClr val="lt1"/>
              </a:buClr>
              <a:buSzPts val="2325"/>
              <a:buFont typeface="Times New Roman"/>
              <a:buNone/>
              <a:defRPr sz="3100" b="0" i="0" u="none" strike="noStrike" cap="none">
                <a:solidFill>
                  <a:schemeClr val="lt1"/>
                </a:solidFill>
                <a:latin typeface="Times New Roman"/>
                <a:ea typeface="Times New Roman"/>
                <a:cs typeface="Times New Roman"/>
                <a:sym typeface="Times New Roman"/>
              </a:defRPr>
            </a:lvl1pPr>
            <a:lvl2pPr marL="914400" marR="0" lvl="1"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2pPr>
            <a:lvl3pPr marL="1371600" marR="0" lvl="2"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3pPr>
            <a:lvl4pPr marL="1828800" marR="0" lvl="3"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4pPr>
            <a:lvl5pPr marL="2286000" marR="0" lvl="4"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46" name="Google Shape;146;p25"/>
          <p:cNvSpPr txBox="1">
            <a:spLocks noGrp="1"/>
          </p:cNvSpPr>
          <p:nvPr>
            <p:ph type="body" idx="8"/>
          </p:nvPr>
        </p:nvSpPr>
        <p:spPr>
          <a:xfrm>
            <a:off x="4408487" y="1836218"/>
            <a:ext cx="4186200" cy="579600"/>
          </a:xfrm>
          <a:prstGeom prst="rect">
            <a:avLst/>
          </a:prstGeom>
          <a:noFill/>
          <a:ln>
            <a:noFill/>
          </a:ln>
        </p:spPr>
        <p:txBody>
          <a:bodyPr spcFirstLastPara="1" wrap="square" lIns="360000" tIns="50775" rIns="50775" bIns="50775" anchor="ctr" anchorCtr="0"/>
          <a:lstStyle>
            <a:lvl1pPr marL="457200" marR="0" lvl="0" indent="-228600" algn="l" rtl="0">
              <a:lnSpc>
                <a:spcPct val="100000"/>
              </a:lnSpc>
              <a:spcBef>
                <a:spcPts val="1200"/>
              </a:spcBef>
              <a:spcAft>
                <a:spcPts val="0"/>
              </a:spcAft>
              <a:buClr>
                <a:schemeClr val="lt1"/>
              </a:buClr>
              <a:buSzPts val="2325"/>
              <a:buFont typeface="Times New Roman"/>
              <a:buNone/>
              <a:defRPr sz="3100" b="0" i="0" u="none" strike="noStrike" cap="none">
                <a:solidFill>
                  <a:schemeClr val="lt1"/>
                </a:solidFill>
                <a:latin typeface="Times New Roman"/>
                <a:ea typeface="Times New Roman"/>
                <a:cs typeface="Times New Roman"/>
                <a:sym typeface="Times New Roman"/>
              </a:defRPr>
            </a:lvl1pPr>
            <a:lvl2pPr marL="914400" marR="0" lvl="1"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2pPr>
            <a:lvl3pPr marL="1371600" marR="0" lvl="2"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3pPr>
            <a:lvl4pPr marL="1828800" marR="0" lvl="3"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4pPr>
            <a:lvl5pPr marL="2286000" marR="0" lvl="4"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47" name="Google Shape;147;p25"/>
          <p:cNvSpPr txBox="1">
            <a:spLocks noGrp="1"/>
          </p:cNvSpPr>
          <p:nvPr>
            <p:ph type="body" idx="9"/>
          </p:nvPr>
        </p:nvSpPr>
        <p:spPr>
          <a:xfrm>
            <a:off x="8596312" y="1836218"/>
            <a:ext cx="4186200" cy="579600"/>
          </a:xfrm>
          <a:prstGeom prst="rect">
            <a:avLst/>
          </a:prstGeom>
          <a:noFill/>
          <a:ln>
            <a:noFill/>
          </a:ln>
        </p:spPr>
        <p:txBody>
          <a:bodyPr spcFirstLastPara="1" wrap="square" lIns="360000" tIns="50775" rIns="50775" bIns="50775" anchor="ctr" anchorCtr="0"/>
          <a:lstStyle>
            <a:lvl1pPr marL="457200" marR="0" lvl="0" indent="-228600" algn="l" rtl="0">
              <a:lnSpc>
                <a:spcPct val="100000"/>
              </a:lnSpc>
              <a:spcBef>
                <a:spcPts val="1200"/>
              </a:spcBef>
              <a:spcAft>
                <a:spcPts val="0"/>
              </a:spcAft>
              <a:buClr>
                <a:schemeClr val="lt1"/>
              </a:buClr>
              <a:buSzPts val="2325"/>
              <a:buFont typeface="Times New Roman"/>
              <a:buNone/>
              <a:defRPr sz="3100" b="0" i="0" u="none" strike="noStrike" cap="none">
                <a:solidFill>
                  <a:schemeClr val="lt1"/>
                </a:solidFill>
                <a:latin typeface="Times New Roman"/>
                <a:ea typeface="Times New Roman"/>
                <a:cs typeface="Times New Roman"/>
                <a:sym typeface="Times New Roman"/>
              </a:defRPr>
            </a:lvl1pPr>
            <a:lvl2pPr marL="914400" marR="0" lvl="1"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2pPr>
            <a:lvl3pPr marL="1371600" marR="0" lvl="2"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3pPr>
            <a:lvl4pPr marL="1828800" marR="0" lvl="3"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4pPr>
            <a:lvl5pPr marL="2286000" marR="0" lvl="4"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48" name="Google Shape;148;p25"/>
          <p:cNvSpPr txBox="1">
            <a:spLocks noGrp="1"/>
          </p:cNvSpPr>
          <p:nvPr>
            <p:ph type="body" idx="13"/>
          </p:nvPr>
        </p:nvSpPr>
        <p:spPr>
          <a:xfrm>
            <a:off x="220662" y="6497428"/>
            <a:ext cx="4186200" cy="579600"/>
          </a:xfrm>
          <a:prstGeom prst="rect">
            <a:avLst/>
          </a:prstGeom>
          <a:noFill/>
          <a:ln>
            <a:noFill/>
          </a:ln>
        </p:spPr>
        <p:txBody>
          <a:bodyPr spcFirstLastPara="1" wrap="square" lIns="360000" tIns="50775" rIns="50775" bIns="50775" anchor="ctr" anchorCtr="0"/>
          <a:lstStyle>
            <a:lvl1pPr marL="457200" marR="0" lvl="0" indent="-228600" algn="l" rtl="0">
              <a:lnSpc>
                <a:spcPct val="100000"/>
              </a:lnSpc>
              <a:spcBef>
                <a:spcPts val="1200"/>
              </a:spcBef>
              <a:spcAft>
                <a:spcPts val="0"/>
              </a:spcAft>
              <a:buClr>
                <a:schemeClr val="lt1"/>
              </a:buClr>
              <a:buSzPts val="2325"/>
              <a:buFont typeface="Times New Roman"/>
              <a:buNone/>
              <a:defRPr sz="3100" b="0" i="0" u="none" strike="noStrike" cap="none">
                <a:solidFill>
                  <a:schemeClr val="lt1"/>
                </a:solidFill>
                <a:latin typeface="Times New Roman"/>
                <a:ea typeface="Times New Roman"/>
                <a:cs typeface="Times New Roman"/>
                <a:sym typeface="Times New Roman"/>
              </a:defRPr>
            </a:lvl1pPr>
            <a:lvl2pPr marL="914400" marR="0" lvl="1"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2pPr>
            <a:lvl3pPr marL="1371600" marR="0" lvl="2"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3pPr>
            <a:lvl4pPr marL="1828800" marR="0" lvl="3"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4pPr>
            <a:lvl5pPr marL="2286000" marR="0" lvl="4"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49" name="Google Shape;149;p25"/>
          <p:cNvSpPr txBox="1">
            <a:spLocks noGrp="1"/>
          </p:cNvSpPr>
          <p:nvPr>
            <p:ph type="body" idx="14"/>
          </p:nvPr>
        </p:nvSpPr>
        <p:spPr>
          <a:xfrm>
            <a:off x="4408487" y="6497428"/>
            <a:ext cx="4186200" cy="579600"/>
          </a:xfrm>
          <a:prstGeom prst="rect">
            <a:avLst/>
          </a:prstGeom>
          <a:noFill/>
          <a:ln>
            <a:noFill/>
          </a:ln>
        </p:spPr>
        <p:txBody>
          <a:bodyPr spcFirstLastPara="1" wrap="square" lIns="360000" tIns="50775" rIns="50775" bIns="50775" anchor="ctr" anchorCtr="0"/>
          <a:lstStyle>
            <a:lvl1pPr marL="457200" marR="0" lvl="0" indent="-228600" algn="l" rtl="0">
              <a:lnSpc>
                <a:spcPct val="100000"/>
              </a:lnSpc>
              <a:spcBef>
                <a:spcPts val="1200"/>
              </a:spcBef>
              <a:spcAft>
                <a:spcPts val="0"/>
              </a:spcAft>
              <a:buClr>
                <a:schemeClr val="lt1"/>
              </a:buClr>
              <a:buSzPts val="2325"/>
              <a:buFont typeface="Times New Roman"/>
              <a:buNone/>
              <a:defRPr sz="3100" b="0" i="0" u="none" strike="noStrike" cap="none">
                <a:solidFill>
                  <a:schemeClr val="lt1"/>
                </a:solidFill>
                <a:latin typeface="Times New Roman"/>
                <a:ea typeface="Times New Roman"/>
                <a:cs typeface="Times New Roman"/>
                <a:sym typeface="Times New Roman"/>
              </a:defRPr>
            </a:lvl1pPr>
            <a:lvl2pPr marL="914400" marR="0" lvl="1"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2pPr>
            <a:lvl3pPr marL="1371600" marR="0" lvl="2"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3pPr>
            <a:lvl4pPr marL="1828800" marR="0" lvl="3"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4pPr>
            <a:lvl5pPr marL="2286000" marR="0" lvl="4"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50" name="Google Shape;150;p25"/>
          <p:cNvSpPr txBox="1">
            <a:spLocks noGrp="1"/>
          </p:cNvSpPr>
          <p:nvPr>
            <p:ph type="body" idx="15"/>
          </p:nvPr>
        </p:nvSpPr>
        <p:spPr>
          <a:xfrm>
            <a:off x="8596312" y="6497428"/>
            <a:ext cx="4186200" cy="579600"/>
          </a:xfrm>
          <a:prstGeom prst="rect">
            <a:avLst/>
          </a:prstGeom>
          <a:noFill/>
          <a:ln>
            <a:noFill/>
          </a:ln>
        </p:spPr>
        <p:txBody>
          <a:bodyPr spcFirstLastPara="1" wrap="square" lIns="360000" tIns="50775" rIns="50775" bIns="50775" anchor="ctr" anchorCtr="0"/>
          <a:lstStyle>
            <a:lvl1pPr marL="457200" marR="0" lvl="0" indent="-228600" algn="l" rtl="0">
              <a:lnSpc>
                <a:spcPct val="100000"/>
              </a:lnSpc>
              <a:spcBef>
                <a:spcPts val="1200"/>
              </a:spcBef>
              <a:spcAft>
                <a:spcPts val="0"/>
              </a:spcAft>
              <a:buClr>
                <a:schemeClr val="lt1"/>
              </a:buClr>
              <a:buSzPts val="2325"/>
              <a:buFont typeface="Times New Roman"/>
              <a:buNone/>
              <a:defRPr sz="3100" b="0" i="0" u="none" strike="noStrike" cap="none">
                <a:solidFill>
                  <a:schemeClr val="lt1"/>
                </a:solidFill>
                <a:latin typeface="Times New Roman"/>
                <a:ea typeface="Times New Roman"/>
                <a:cs typeface="Times New Roman"/>
                <a:sym typeface="Times New Roman"/>
              </a:defRPr>
            </a:lvl1pPr>
            <a:lvl2pPr marL="914400" marR="0" lvl="1"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2pPr>
            <a:lvl3pPr marL="1371600" marR="0" lvl="2"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3pPr>
            <a:lvl4pPr marL="1828800" marR="0" lvl="3"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4pPr>
            <a:lvl5pPr marL="2286000" marR="0" lvl="4"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elsida v2">
  <p:cSld name="1_Titelsida v2">
    <p:spTree>
      <p:nvGrpSpPr>
        <p:cNvPr id="1" name="Shape 154"/>
        <p:cNvGrpSpPr/>
        <p:nvPr/>
      </p:nvGrpSpPr>
      <p:grpSpPr>
        <a:xfrm>
          <a:off x="0" y="0"/>
          <a:ext cx="0" cy="0"/>
          <a:chOff x="0" y="0"/>
          <a:chExt cx="0" cy="0"/>
        </a:xfrm>
      </p:grpSpPr>
      <p:pic>
        <p:nvPicPr>
          <p:cNvPr id="155" name="Google Shape;155;p27" descr="dsc_0087.jpg"/>
          <p:cNvPicPr preferRelativeResize="0"/>
          <p:nvPr/>
        </p:nvPicPr>
        <p:blipFill rotWithShape="1">
          <a:blip r:embed="rId2">
            <a:alphaModFix/>
          </a:blip>
          <a:srcRect l="3158" r="7489"/>
          <a:stretch/>
        </p:blipFill>
        <p:spPr>
          <a:xfrm>
            <a:off x="221936" y="217841"/>
            <a:ext cx="12562652" cy="9310611"/>
          </a:xfrm>
          <a:prstGeom prst="rect">
            <a:avLst/>
          </a:prstGeom>
          <a:noFill/>
          <a:ln>
            <a:noFill/>
          </a:ln>
        </p:spPr>
      </p:pic>
      <p:sp>
        <p:nvSpPr>
          <p:cNvPr id="156" name="Google Shape;156;p27"/>
          <p:cNvSpPr/>
          <p:nvPr/>
        </p:nvSpPr>
        <p:spPr>
          <a:xfrm>
            <a:off x="135626" y="123307"/>
            <a:ext cx="4648315" cy="2937993"/>
          </a:xfrm>
          <a:custGeom>
            <a:avLst/>
            <a:gdLst/>
            <a:ahLst/>
            <a:cxnLst/>
            <a:rect l="l" t="t" r="r" b="b"/>
            <a:pathLst>
              <a:path w="4488028" h="2937993" extrusionOk="0">
                <a:moveTo>
                  <a:pt x="0" y="0"/>
                </a:moveTo>
                <a:lnTo>
                  <a:pt x="4488028" y="0"/>
                </a:lnTo>
                <a:lnTo>
                  <a:pt x="0" y="2937993"/>
                </a:lnTo>
                <a:lnTo>
                  <a:pt x="0" y="0"/>
                </a:lnTo>
                <a:close/>
              </a:path>
            </a:pathLst>
          </a:custGeom>
          <a:gradFill>
            <a:gsLst>
              <a:gs pos="0">
                <a:srgbClr val="FFFFFF">
                  <a:alpha val="75686"/>
                </a:srgbClr>
              </a:gs>
              <a:gs pos="41000">
                <a:srgbClr val="FFFFFF">
                  <a:alpha val="75686"/>
                </a:srgbClr>
              </a:gs>
              <a:gs pos="50000">
                <a:srgbClr val="FFFFFF">
                  <a:alpha val="0"/>
                </a:srgbClr>
              </a:gs>
              <a:gs pos="100000">
                <a:srgbClr val="FFFFFF">
                  <a:alpha val="0"/>
                </a:srgbClr>
              </a:gs>
            </a:gsLst>
            <a:lin ang="3480000"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157" name="Google Shape;157;p27"/>
          <p:cNvSpPr/>
          <p:nvPr/>
        </p:nvSpPr>
        <p:spPr>
          <a:xfrm>
            <a:off x="5610035" y="2092006"/>
            <a:ext cx="7275600" cy="2520000"/>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pic>
        <p:nvPicPr>
          <p:cNvPr id="158" name="Google Shape;158;p27"/>
          <p:cNvPicPr preferRelativeResize="0"/>
          <p:nvPr/>
        </p:nvPicPr>
        <p:blipFill rotWithShape="1">
          <a:blip r:embed="rId3">
            <a:alphaModFix/>
          </a:blip>
          <a:srcRect/>
          <a:stretch/>
        </p:blipFill>
        <p:spPr>
          <a:xfrm>
            <a:off x="624529" y="502489"/>
            <a:ext cx="948900" cy="1266889"/>
          </a:xfrm>
          <a:prstGeom prst="rect">
            <a:avLst/>
          </a:prstGeom>
          <a:noFill/>
          <a:ln>
            <a:noFill/>
          </a:ln>
        </p:spPr>
      </p:pic>
      <p:sp>
        <p:nvSpPr>
          <p:cNvPr id="159" name="Google Shape;159;p27"/>
          <p:cNvSpPr txBox="1">
            <a:spLocks noGrp="1"/>
          </p:cNvSpPr>
          <p:nvPr>
            <p:ph type="title"/>
          </p:nvPr>
        </p:nvSpPr>
        <p:spPr>
          <a:xfrm>
            <a:off x="5951862" y="2281602"/>
            <a:ext cx="6562831" cy="1405283"/>
          </a:xfrm>
          <a:prstGeom prst="rect">
            <a:avLst/>
          </a:prstGeom>
          <a:noFill/>
          <a:ln>
            <a:noFill/>
          </a:ln>
        </p:spPr>
        <p:txBody>
          <a:bodyPr spcFirstLastPara="1" wrap="square" lIns="50775" tIns="50775" rIns="50775" bIns="50775" anchor="t" anchorCtr="0"/>
          <a:lstStyle>
            <a:lvl1pPr marR="0" lvl="0" algn="l" rtl="0">
              <a:lnSpc>
                <a:spcPct val="100000"/>
              </a:lnSpc>
              <a:spcBef>
                <a:spcPts val="0"/>
              </a:spcBef>
              <a:spcAft>
                <a:spcPts val="0"/>
              </a:spcAft>
              <a:buClr>
                <a:schemeClr val="accent1"/>
              </a:buClr>
              <a:buSzPts val="4100"/>
              <a:buFont typeface="Times New Roman"/>
              <a:buNone/>
              <a:defRPr sz="41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160" name="Google Shape;160;p27"/>
          <p:cNvCxnSpPr/>
          <p:nvPr/>
        </p:nvCxnSpPr>
        <p:spPr>
          <a:xfrm>
            <a:off x="5951863" y="3806179"/>
            <a:ext cx="6832725" cy="0"/>
          </a:xfrm>
          <a:prstGeom prst="straightConnector1">
            <a:avLst/>
          </a:prstGeom>
          <a:noFill/>
          <a:ln w="9525" cap="flat" cmpd="sng">
            <a:solidFill>
              <a:srgbClr val="9C610B"/>
            </a:solidFill>
            <a:prstDash val="solid"/>
            <a:miter lim="400000"/>
            <a:headEnd type="none" w="sm" len="sm"/>
            <a:tailEnd type="none" w="sm" len="sm"/>
          </a:ln>
        </p:spPr>
      </p:cxnSp>
      <p:sp>
        <p:nvSpPr>
          <p:cNvPr id="161" name="Google Shape;161;p27"/>
          <p:cNvSpPr txBox="1">
            <a:spLocks noGrp="1"/>
          </p:cNvSpPr>
          <p:nvPr>
            <p:ph type="body" idx="1"/>
          </p:nvPr>
        </p:nvSpPr>
        <p:spPr>
          <a:xfrm>
            <a:off x="5952675" y="3933295"/>
            <a:ext cx="4635500" cy="442877"/>
          </a:xfrm>
          <a:prstGeom prst="rect">
            <a:avLst/>
          </a:prstGeom>
          <a:noFill/>
          <a:ln>
            <a:noFill/>
          </a:ln>
        </p:spPr>
        <p:txBody>
          <a:bodyPr spcFirstLastPara="1" wrap="square" lIns="50775" tIns="50775" rIns="50775" bIns="50775" anchor="t" anchorCtr="0"/>
          <a:lstStyle>
            <a:lvl1pPr marL="457200" marR="0" lvl="0" indent="-228600" algn="l" rtl="0">
              <a:lnSpc>
                <a:spcPct val="110000"/>
              </a:lnSpc>
              <a:spcBef>
                <a:spcPts val="1200"/>
              </a:spcBef>
              <a:spcAft>
                <a:spcPts val="0"/>
              </a:spcAft>
              <a:buClr>
                <a:schemeClr val="accent1"/>
              </a:buClr>
              <a:buSzPts val="1050"/>
              <a:buFont typeface="Arial"/>
              <a:buNone/>
              <a:defRPr sz="1400" b="1" i="0" u="none" strike="noStrike" cap="none">
                <a:solidFill>
                  <a:schemeClr val="accent1"/>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162" name="Google Shape;162;p27"/>
          <p:cNvPicPr preferRelativeResize="0"/>
          <p:nvPr/>
        </p:nvPicPr>
        <p:blipFill rotWithShape="1">
          <a:blip r:embed="rId4">
            <a:alphaModFix/>
          </a:blip>
          <a:srcRect/>
          <a:stretch/>
        </p:blipFill>
        <p:spPr>
          <a:xfrm>
            <a:off x="8864995" y="5902959"/>
            <a:ext cx="4139803" cy="386463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Rubrik + Brödtext">
  <p:cSld name="Rubrik + Brödtext">
    <p:spTree>
      <p:nvGrpSpPr>
        <p:cNvPr id="1" name="Shape 163"/>
        <p:cNvGrpSpPr/>
        <p:nvPr/>
      </p:nvGrpSpPr>
      <p:grpSpPr>
        <a:xfrm>
          <a:off x="0" y="0"/>
          <a:ext cx="0" cy="0"/>
          <a:chOff x="0" y="0"/>
          <a:chExt cx="0" cy="0"/>
        </a:xfrm>
      </p:grpSpPr>
      <p:sp>
        <p:nvSpPr>
          <p:cNvPr id="164" name="Google Shape;164;p28"/>
          <p:cNvSpPr txBox="1">
            <a:spLocks noGrp="1"/>
          </p:cNvSpPr>
          <p:nvPr>
            <p:ph type="body" idx="1"/>
          </p:nvPr>
        </p:nvSpPr>
        <p:spPr>
          <a:xfrm>
            <a:off x="1828800" y="3381519"/>
            <a:ext cx="9182100" cy="2565400"/>
          </a:xfrm>
          <a:prstGeom prst="rect">
            <a:avLst/>
          </a:prstGeom>
          <a:noFill/>
          <a:ln>
            <a:noFill/>
          </a:ln>
        </p:spPr>
        <p:txBody>
          <a:bodyPr spcFirstLastPara="1" wrap="square" lIns="50775" tIns="50775" rIns="50775" bIns="50775" anchor="t" anchorCtr="0"/>
          <a:lstStyle>
            <a:lvl1pPr marL="457200" marR="0" lvl="0" indent="-228600" algn="l" rtl="0">
              <a:lnSpc>
                <a:spcPct val="110000"/>
              </a:lnSpc>
              <a:spcBef>
                <a:spcPts val="120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L="914400" marR="0" lvl="1" indent="-228600" algn="ctr" rtl="0">
              <a:lnSpc>
                <a:spcPct val="110000"/>
              </a:lnSpc>
              <a:spcBef>
                <a:spcPts val="0"/>
              </a:spcBef>
              <a:spcAft>
                <a:spcPts val="0"/>
              </a:spcAft>
              <a:buClr>
                <a:srgbClr val="000000"/>
              </a:buClr>
              <a:buSzPts val="3100"/>
              <a:buFont typeface="Arial"/>
              <a:buNone/>
              <a:defRPr sz="3100" b="0" i="0" u="none" strike="noStrike" cap="none">
                <a:solidFill>
                  <a:srgbClr val="000000"/>
                </a:solidFill>
                <a:latin typeface="Arial"/>
                <a:ea typeface="Arial"/>
                <a:cs typeface="Arial"/>
                <a:sym typeface="Arial"/>
              </a:defRPr>
            </a:lvl2pPr>
            <a:lvl3pPr marL="1371600" marR="0" lvl="2" indent="-228600" algn="ctr" rtl="0">
              <a:lnSpc>
                <a:spcPct val="110000"/>
              </a:lnSpc>
              <a:spcBef>
                <a:spcPts val="0"/>
              </a:spcBef>
              <a:spcAft>
                <a:spcPts val="0"/>
              </a:spcAft>
              <a:buClr>
                <a:srgbClr val="000000"/>
              </a:buClr>
              <a:buSzPts val="3100"/>
              <a:buFont typeface="Arial"/>
              <a:buNone/>
              <a:defRPr sz="3100" b="0" i="0" u="none" strike="noStrike" cap="none">
                <a:solidFill>
                  <a:srgbClr val="000000"/>
                </a:solidFill>
                <a:latin typeface="Arial"/>
                <a:ea typeface="Arial"/>
                <a:cs typeface="Arial"/>
                <a:sym typeface="Arial"/>
              </a:defRPr>
            </a:lvl3pPr>
            <a:lvl4pPr marL="1828800" marR="0" lvl="3" indent="-228600" algn="ctr" rtl="0">
              <a:lnSpc>
                <a:spcPct val="110000"/>
              </a:lnSpc>
              <a:spcBef>
                <a:spcPts val="0"/>
              </a:spcBef>
              <a:spcAft>
                <a:spcPts val="0"/>
              </a:spcAft>
              <a:buClr>
                <a:srgbClr val="000000"/>
              </a:buClr>
              <a:buSzPts val="3100"/>
              <a:buFont typeface="Arial"/>
              <a:buNone/>
              <a:defRPr sz="3100" b="0" i="0" u="none" strike="noStrike" cap="none">
                <a:solidFill>
                  <a:srgbClr val="000000"/>
                </a:solidFill>
                <a:latin typeface="Arial"/>
                <a:ea typeface="Arial"/>
                <a:cs typeface="Arial"/>
                <a:sym typeface="Arial"/>
              </a:defRPr>
            </a:lvl4pPr>
            <a:lvl5pPr marL="2286000" marR="0" lvl="4" indent="-228600" algn="ctr" rtl="0">
              <a:lnSpc>
                <a:spcPct val="110000"/>
              </a:lnSpc>
              <a:spcBef>
                <a:spcPts val="0"/>
              </a:spcBef>
              <a:spcAft>
                <a:spcPts val="0"/>
              </a:spcAft>
              <a:buClr>
                <a:srgbClr val="000000"/>
              </a:buClr>
              <a:buSzPts val="3100"/>
              <a:buFont typeface="Arial"/>
              <a:buNone/>
              <a:defRPr sz="31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65" name="Google Shape;165;p28"/>
          <p:cNvSpPr txBox="1">
            <a:spLocks noGrp="1"/>
          </p:cNvSpPr>
          <p:nvPr>
            <p:ph type="title"/>
          </p:nvPr>
        </p:nvSpPr>
        <p:spPr>
          <a:xfrm>
            <a:off x="1828800" y="1080000"/>
            <a:ext cx="9182100" cy="2286000"/>
          </a:xfrm>
          <a:prstGeom prst="rect">
            <a:avLst/>
          </a:prstGeom>
          <a:noFill/>
          <a:ln>
            <a:noFill/>
          </a:ln>
        </p:spPr>
        <p:txBody>
          <a:bodyPr spcFirstLastPara="1" wrap="square" lIns="50775" tIns="50775" rIns="50775" bIns="359975" anchor="b" anchorCtr="0"/>
          <a:lstStyle>
            <a:lvl1pPr marR="0" lvl="0" algn="l" rtl="0">
              <a:lnSpc>
                <a:spcPct val="100000"/>
              </a:lnSpc>
              <a:spcBef>
                <a:spcPts val="0"/>
              </a:spcBef>
              <a:spcAft>
                <a:spcPts val="0"/>
              </a:spcAft>
              <a:buClr>
                <a:schemeClr val="accent1"/>
              </a:buClr>
              <a:buSzPts val="6000"/>
              <a:buFont typeface="Times New Roman"/>
              <a:buNone/>
              <a:defRPr sz="60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166" name="Google Shape;166;p28"/>
          <p:cNvPicPr preferRelativeResize="0"/>
          <p:nvPr/>
        </p:nvPicPr>
        <p:blipFill rotWithShape="1">
          <a:blip r:embed="rId2">
            <a:alphaModFix/>
          </a:blip>
          <a:srcRect/>
          <a:stretch/>
        </p:blipFill>
        <p:spPr>
          <a:xfrm>
            <a:off x="11381248" y="8027955"/>
            <a:ext cx="948900" cy="126688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72">
          <p15:clr>
            <a:srgbClr val="FBAE40"/>
          </p15:clr>
        </p15:guide>
        <p15:guide id="2" pos="40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Rubrik + Bullet" type="title">
  <p:cSld name="TITLE">
    <p:spTree>
      <p:nvGrpSpPr>
        <p:cNvPr id="1" name="Shape 167"/>
        <p:cNvGrpSpPr/>
        <p:nvPr/>
      </p:nvGrpSpPr>
      <p:grpSpPr>
        <a:xfrm>
          <a:off x="0" y="0"/>
          <a:ext cx="0" cy="0"/>
          <a:chOff x="0" y="0"/>
          <a:chExt cx="0" cy="0"/>
        </a:xfrm>
      </p:grpSpPr>
      <p:sp>
        <p:nvSpPr>
          <p:cNvPr id="168" name="Google Shape;168;p29"/>
          <p:cNvSpPr txBox="1">
            <a:spLocks noGrp="1"/>
          </p:cNvSpPr>
          <p:nvPr>
            <p:ph type="title"/>
          </p:nvPr>
        </p:nvSpPr>
        <p:spPr>
          <a:xfrm>
            <a:off x="1828800" y="1080000"/>
            <a:ext cx="9183600" cy="2286000"/>
          </a:xfrm>
          <a:prstGeom prst="rect">
            <a:avLst/>
          </a:prstGeom>
          <a:noFill/>
          <a:ln>
            <a:noFill/>
          </a:ln>
        </p:spPr>
        <p:txBody>
          <a:bodyPr spcFirstLastPara="1" wrap="square" lIns="50775" tIns="50775" rIns="50775" bIns="359975" anchor="b" anchorCtr="0"/>
          <a:lstStyle>
            <a:lvl1pPr marR="0" lvl="0" algn="l" rtl="0">
              <a:lnSpc>
                <a:spcPct val="100000"/>
              </a:lnSpc>
              <a:spcBef>
                <a:spcPts val="0"/>
              </a:spcBef>
              <a:spcAft>
                <a:spcPts val="0"/>
              </a:spcAft>
              <a:buClr>
                <a:schemeClr val="accent1"/>
              </a:buClr>
              <a:buSzPts val="6000"/>
              <a:buFont typeface="Times New Roman"/>
              <a:buNone/>
              <a:defRPr sz="60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69" name="Google Shape;169;p29"/>
          <p:cNvSpPr txBox="1">
            <a:spLocks noGrp="1"/>
          </p:cNvSpPr>
          <p:nvPr>
            <p:ph type="body" idx="1"/>
          </p:nvPr>
        </p:nvSpPr>
        <p:spPr>
          <a:xfrm>
            <a:off x="1828800" y="3380927"/>
            <a:ext cx="9182100" cy="2565400"/>
          </a:xfrm>
          <a:prstGeom prst="rect">
            <a:avLst/>
          </a:prstGeom>
          <a:noFill/>
          <a:ln>
            <a:noFill/>
          </a:ln>
        </p:spPr>
        <p:txBody>
          <a:bodyPr spcFirstLastPara="1" wrap="square" lIns="50775" tIns="50775" rIns="50775" bIns="50775" anchor="t" anchorCtr="0"/>
          <a:lstStyle>
            <a:lvl1pPr marL="457200" marR="0" lvl="0" indent="-406400" algn="l" rtl="0">
              <a:lnSpc>
                <a:spcPct val="110000"/>
              </a:lnSpc>
              <a:spcBef>
                <a:spcPts val="12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228600" algn="ctr" rtl="0">
              <a:lnSpc>
                <a:spcPct val="110000"/>
              </a:lnSpc>
              <a:spcBef>
                <a:spcPts val="0"/>
              </a:spcBef>
              <a:spcAft>
                <a:spcPts val="0"/>
              </a:spcAft>
              <a:buClr>
                <a:srgbClr val="000000"/>
              </a:buClr>
              <a:buSzPts val="3100"/>
              <a:buFont typeface="Arial"/>
              <a:buNone/>
              <a:defRPr sz="3100" b="0" i="0" u="none" strike="noStrike" cap="none">
                <a:solidFill>
                  <a:srgbClr val="000000"/>
                </a:solidFill>
                <a:latin typeface="Arial"/>
                <a:ea typeface="Arial"/>
                <a:cs typeface="Arial"/>
                <a:sym typeface="Arial"/>
              </a:defRPr>
            </a:lvl2pPr>
            <a:lvl3pPr marL="1371600" marR="0" lvl="2" indent="-228600" algn="ctr" rtl="0">
              <a:lnSpc>
                <a:spcPct val="110000"/>
              </a:lnSpc>
              <a:spcBef>
                <a:spcPts val="0"/>
              </a:spcBef>
              <a:spcAft>
                <a:spcPts val="0"/>
              </a:spcAft>
              <a:buClr>
                <a:srgbClr val="000000"/>
              </a:buClr>
              <a:buSzPts val="3100"/>
              <a:buFont typeface="Arial"/>
              <a:buNone/>
              <a:defRPr sz="3100" b="0" i="0" u="none" strike="noStrike" cap="none">
                <a:solidFill>
                  <a:srgbClr val="000000"/>
                </a:solidFill>
                <a:latin typeface="Arial"/>
                <a:ea typeface="Arial"/>
                <a:cs typeface="Arial"/>
                <a:sym typeface="Arial"/>
              </a:defRPr>
            </a:lvl3pPr>
            <a:lvl4pPr marL="1828800" marR="0" lvl="3" indent="-228600" algn="ctr" rtl="0">
              <a:lnSpc>
                <a:spcPct val="110000"/>
              </a:lnSpc>
              <a:spcBef>
                <a:spcPts val="0"/>
              </a:spcBef>
              <a:spcAft>
                <a:spcPts val="0"/>
              </a:spcAft>
              <a:buClr>
                <a:srgbClr val="000000"/>
              </a:buClr>
              <a:buSzPts val="3100"/>
              <a:buFont typeface="Arial"/>
              <a:buNone/>
              <a:defRPr sz="3100" b="0" i="0" u="none" strike="noStrike" cap="none">
                <a:solidFill>
                  <a:srgbClr val="000000"/>
                </a:solidFill>
                <a:latin typeface="Arial"/>
                <a:ea typeface="Arial"/>
                <a:cs typeface="Arial"/>
                <a:sym typeface="Arial"/>
              </a:defRPr>
            </a:lvl4pPr>
            <a:lvl5pPr marL="2286000" marR="0" lvl="4" indent="-228600" algn="ctr" rtl="0">
              <a:lnSpc>
                <a:spcPct val="110000"/>
              </a:lnSpc>
              <a:spcBef>
                <a:spcPts val="0"/>
              </a:spcBef>
              <a:spcAft>
                <a:spcPts val="0"/>
              </a:spcAft>
              <a:buClr>
                <a:srgbClr val="000000"/>
              </a:buClr>
              <a:buSzPts val="3100"/>
              <a:buFont typeface="Arial"/>
              <a:buNone/>
              <a:defRPr sz="31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170" name="Google Shape;170;p29"/>
          <p:cNvPicPr preferRelativeResize="0"/>
          <p:nvPr/>
        </p:nvPicPr>
        <p:blipFill rotWithShape="1">
          <a:blip r:embed="rId2">
            <a:alphaModFix/>
          </a:blip>
          <a:srcRect/>
          <a:stretch/>
        </p:blipFill>
        <p:spPr>
          <a:xfrm>
            <a:off x="11381248" y="8027955"/>
            <a:ext cx="948900" cy="126688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ld + Textruta Liten">
  <p:cSld name="Bild + Textruta Liten">
    <p:spTree>
      <p:nvGrpSpPr>
        <p:cNvPr id="1" name="Shape 171"/>
        <p:cNvGrpSpPr/>
        <p:nvPr/>
      </p:nvGrpSpPr>
      <p:grpSpPr>
        <a:xfrm>
          <a:off x="0" y="0"/>
          <a:ext cx="0" cy="0"/>
          <a:chOff x="0" y="0"/>
          <a:chExt cx="0" cy="0"/>
        </a:xfrm>
      </p:grpSpPr>
      <p:sp>
        <p:nvSpPr>
          <p:cNvPr id="172" name="Google Shape;172;p30"/>
          <p:cNvSpPr>
            <a:spLocks noGrp="1"/>
          </p:cNvSpPr>
          <p:nvPr>
            <p:ph type="pic" idx="2"/>
          </p:nvPr>
        </p:nvSpPr>
        <p:spPr>
          <a:xfrm>
            <a:off x="219074" y="219075"/>
            <a:ext cx="12561889" cy="9312276"/>
          </a:xfrm>
          <a:prstGeom prst="rect">
            <a:avLst/>
          </a:prstGeom>
          <a:no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73" name="Google Shape;173;p30"/>
          <p:cNvSpPr txBox="1">
            <a:spLocks noGrp="1"/>
          </p:cNvSpPr>
          <p:nvPr>
            <p:ph type="body" idx="1"/>
          </p:nvPr>
        </p:nvSpPr>
        <p:spPr>
          <a:xfrm>
            <a:off x="8394699" y="6887125"/>
            <a:ext cx="4610101" cy="1858413"/>
          </a:xfrm>
          <a:prstGeom prst="rect">
            <a:avLst/>
          </a:prstGeom>
          <a:solidFill>
            <a:schemeClr val="lt1"/>
          </a:solidFill>
          <a:ln>
            <a:noFill/>
          </a:ln>
        </p:spPr>
        <p:txBody>
          <a:bodyPr spcFirstLastPara="1" wrap="square" lIns="719950" tIns="612000" rIns="539950" bIns="756000" anchor="b" anchorCtr="0"/>
          <a:lstStyle>
            <a:lvl1pPr marL="457200" marR="0" lvl="0" indent="-228600" algn="l" rtl="0">
              <a:lnSpc>
                <a:spcPct val="100000"/>
              </a:lnSpc>
              <a:spcBef>
                <a:spcPts val="0"/>
              </a:spcBef>
              <a:spcAft>
                <a:spcPts val="0"/>
              </a:spcAft>
              <a:buClr>
                <a:schemeClr val="accent1"/>
              </a:buClr>
              <a:buSzPts val="2325"/>
              <a:buFont typeface="Times New Roman"/>
              <a:buNone/>
              <a:defRPr sz="3100" b="0" i="0" u="none" strike="noStrike" cap="none">
                <a:solidFill>
                  <a:schemeClr val="accent1"/>
                </a:solidFill>
                <a:latin typeface="Times New Roman"/>
                <a:ea typeface="Times New Roman"/>
                <a:cs typeface="Times New Roman"/>
                <a:sym typeface="Times New Roman"/>
              </a:defRPr>
            </a:lvl1pPr>
            <a:lvl2pPr marL="914400" marR="0" lvl="1" indent="-228600" algn="l" rtl="0">
              <a:lnSpc>
                <a:spcPct val="110000"/>
              </a:lnSpc>
              <a:spcBef>
                <a:spcPts val="1200"/>
              </a:spcBef>
              <a:spcAft>
                <a:spcPts val="0"/>
              </a:spcAft>
              <a:buClr>
                <a:srgbClr val="9C610B"/>
              </a:buClr>
              <a:buSzPts val="2325"/>
              <a:buFont typeface="Times New Roman"/>
              <a:buNone/>
              <a:defRPr sz="3100" b="0" i="0" u="none" strike="noStrike" cap="none">
                <a:solidFill>
                  <a:srgbClr val="9C610B"/>
                </a:solidFill>
                <a:latin typeface="Times New Roman"/>
                <a:ea typeface="Times New Roman"/>
                <a:cs typeface="Times New Roman"/>
                <a:sym typeface="Times New Roman"/>
              </a:defRPr>
            </a:lvl2pPr>
            <a:lvl3pPr marL="1371600" marR="0" lvl="2" indent="-228600" algn="l" rtl="0">
              <a:lnSpc>
                <a:spcPct val="110000"/>
              </a:lnSpc>
              <a:spcBef>
                <a:spcPts val="1200"/>
              </a:spcBef>
              <a:spcAft>
                <a:spcPts val="0"/>
              </a:spcAft>
              <a:buClr>
                <a:srgbClr val="9C610B"/>
              </a:buClr>
              <a:buSzPts val="2325"/>
              <a:buFont typeface="Times New Roman"/>
              <a:buNone/>
              <a:defRPr sz="3100" b="0" i="0" u="none" strike="noStrike" cap="none">
                <a:solidFill>
                  <a:srgbClr val="9C610B"/>
                </a:solidFill>
                <a:latin typeface="Times New Roman"/>
                <a:ea typeface="Times New Roman"/>
                <a:cs typeface="Times New Roman"/>
                <a:sym typeface="Times New Roman"/>
              </a:defRPr>
            </a:lvl3pPr>
            <a:lvl4pPr marL="1828800" marR="0" lvl="3" indent="-228600" algn="l" rtl="0">
              <a:lnSpc>
                <a:spcPct val="110000"/>
              </a:lnSpc>
              <a:spcBef>
                <a:spcPts val="1200"/>
              </a:spcBef>
              <a:spcAft>
                <a:spcPts val="0"/>
              </a:spcAft>
              <a:buClr>
                <a:srgbClr val="9C610B"/>
              </a:buClr>
              <a:buSzPts val="2325"/>
              <a:buFont typeface="Times New Roman"/>
              <a:buNone/>
              <a:defRPr sz="3100" b="0" i="0" u="none" strike="noStrike" cap="none">
                <a:solidFill>
                  <a:srgbClr val="9C610B"/>
                </a:solidFill>
                <a:latin typeface="Times New Roman"/>
                <a:ea typeface="Times New Roman"/>
                <a:cs typeface="Times New Roman"/>
                <a:sym typeface="Times New Roman"/>
              </a:defRPr>
            </a:lvl4pPr>
            <a:lvl5pPr marL="2286000" marR="0" lvl="4" indent="-228600" algn="l" rtl="0">
              <a:lnSpc>
                <a:spcPct val="110000"/>
              </a:lnSpc>
              <a:spcBef>
                <a:spcPts val="1200"/>
              </a:spcBef>
              <a:spcAft>
                <a:spcPts val="0"/>
              </a:spcAft>
              <a:buClr>
                <a:srgbClr val="9C610B"/>
              </a:buClr>
              <a:buSzPts val="2325"/>
              <a:buFont typeface="Times New Roman"/>
              <a:buNone/>
              <a:defRPr sz="3100" b="0" i="0" u="none" strike="noStrike" cap="none">
                <a:solidFill>
                  <a:srgbClr val="9C610B"/>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extLst>
    <p:ext uri="{DCECCB84-F9BA-43D5-87BE-67443E8EF086}">
      <p15:sldGuideLst xmlns:p15="http://schemas.microsoft.com/office/powerpoint/2012/main">
        <p15:guide id="1" orient="horz" pos="3072">
          <p15:clr>
            <a:srgbClr val="FBAE40"/>
          </p15:clr>
        </p15:guide>
        <p15:guide id="2" pos="409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Rubrik + Logo">
  <p:cSld name="Rubrik + Logo">
    <p:spTree>
      <p:nvGrpSpPr>
        <p:cNvPr id="1" name="Shape 174"/>
        <p:cNvGrpSpPr/>
        <p:nvPr/>
      </p:nvGrpSpPr>
      <p:grpSpPr>
        <a:xfrm>
          <a:off x="0" y="0"/>
          <a:ext cx="0" cy="0"/>
          <a:chOff x="0" y="0"/>
          <a:chExt cx="0" cy="0"/>
        </a:xfrm>
      </p:grpSpPr>
      <p:sp>
        <p:nvSpPr>
          <p:cNvPr id="175" name="Google Shape;175;p31"/>
          <p:cNvSpPr txBox="1">
            <a:spLocks noGrp="1"/>
          </p:cNvSpPr>
          <p:nvPr>
            <p:ph type="title"/>
          </p:nvPr>
        </p:nvSpPr>
        <p:spPr>
          <a:xfrm>
            <a:off x="0" y="1663701"/>
            <a:ext cx="13004800" cy="5321300"/>
          </a:xfrm>
          <a:prstGeom prst="rect">
            <a:avLst/>
          </a:prstGeom>
          <a:noFill/>
          <a:ln>
            <a:noFill/>
          </a:ln>
        </p:spPr>
        <p:txBody>
          <a:bodyPr spcFirstLastPara="1" wrap="square" lIns="50775" tIns="50775" rIns="50775" bIns="50775" anchor="ctr" anchorCtr="0"/>
          <a:lstStyle>
            <a:lvl1pPr marR="0" lvl="0" algn="ctr" rtl="0">
              <a:lnSpc>
                <a:spcPct val="100000"/>
              </a:lnSpc>
              <a:spcBef>
                <a:spcPts val="0"/>
              </a:spcBef>
              <a:spcAft>
                <a:spcPts val="0"/>
              </a:spcAft>
              <a:buClr>
                <a:schemeClr val="accent1"/>
              </a:buClr>
              <a:buSzPts val="4800"/>
              <a:buFont typeface="Times New Roman"/>
              <a:buNone/>
              <a:defRPr sz="48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176" name="Google Shape;176;p31"/>
          <p:cNvPicPr preferRelativeResize="0"/>
          <p:nvPr/>
        </p:nvPicPr>
        <p:blipFill rotWithShape="1">
          <a:blip r:embed="rId2">
            <a:alphaModFix/>
          </a:blip>
          <a:srcRect/>
          <a:stretch/>
        </p:blipFill>
        <p:spPr>
          <a:xfrm>
            <a:off x="11331652" y="8016874"/>
            <a:ext cx="1048091" cy="128758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Rubrik + Bullet" type="title">
  <p:cSld name="TITLE">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1828800" y="1080000"/>
            <a:ext cx="9183600" cy="2286000"/>
          </a:xfrm>
          <a:prstGeom prst="rect">
            <a:avLst/>
          </a:prstGeom>
          <a:noFill/>
          <a:ln>
            <a:noFill/>
          </a:ln>
        </p:spPr>
        <p:txBody>
          <a:bodyPr spcFirstLastPara="1" wrap="square" lIns="50775" tIns="50775" rIns="50775" bIns="359975" anchor="b" anchorCtr="0"/>
          <a:lstStyle>
            <a:lvl1pPr marR="0" lvl="0" algn="l" rtl="0">
              <a:lnSpc>
                <a:spcPct val="100000"/>
              </a:lnSpc>
              <a:spcBef>
                <a:spcPts val="0"/>
              </a:spcBef>
              <a:spcAft>
                <a:spcPts val="0"/>
              </a:spcAft>
              <a:buClr>
                <a:schemeClr val="accent1"/>
              </a:buClr>
              <a:buSzPts val="6000"/>
              <a:buFont typeface="Times New Roman"/>
              <a:buNone/>
              <a:defRPr sz="60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2" name="Google Shape;22;p4"/>
          <p:cNvSpPr txBox="1">
            <a:spLocks noGrp="1"/>
          </p:cNvSpPr>
          <p:nvPr>
            <p:ph type="body" idx="1"/>
          </p:nvPr>
        </p:nvSpPr>
        <p:spPr>
          <a:xfrm>
            <a:off x="1828800" y="3380927"/>
            <a:ext cx="9182100" cy="2565400"/>
          </a:xfrm>
          <a:prstGeom prst="rect">
            <a:avLst/>
          </a:prstGeom>
          <a:noFill/>
          <a:ln>
            <a:noFill/>
          </a:ln>
        </p:spPr>
        <p:txBody>
          <a:bodyPr spcFirstLastPara="1" wrap="square" lIns="50775" tIns="50775" rIns="50775" bIns="50775" anchor="t" anchorCtr="0"/>
          <a:lstStyle>
            <a:lvl1pPr marL="457200" marR="0" lvl="0" indent="-406400" algn="l" rtl="0">
              <a:lnSpc>
                <a:spcPct val="110000"/>
              </a:lnSpc>
              <a:spcBef>
                <a:spcPts val="12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228600" algn="ctr" rtl="0">
              <a:lnSpc>
                <a:spcPct val="110000"/>
              </a:lnSpc>
              <a:spcBef>
                <a:spcPts val="0"/>
              </a:spcBef>
              <a:spcAft>
                <a:spcPts val="0"/>
              </a:spcAft>
              <a:buClr>
                <a:srgbClr val="000000"/>
              </a:buClr>
              <a:buSzPts val="3100"/>
              <a:buFont typeface="Arial"/>
              <a:buNone/>
              <a:defRPr sz="3100" b="0" i="0" u="none" strike="noStrike" cap="none">
                <a:solidFill>
                  <a:srgbClr val="000000"/>
                </a:solidFill>
                <a:latin typeface="Arial"/>
                <a:ea typeface="Arial"/>
                <a:cs typeface="Arial"/>
                <a:sym typeface="Arial"/>
              </a:defRPr>
            </a:lvl2pPr>
            <a:lvl3pPr marL="1371600" marR="0" lvl="2" indent="-228600" algn="ctr" rtl="0">
              <a:lnSpc>
                <a:spcPct val="110000"/>
              </a:lnSpc>
              <a:spcBef>
                <a:spcPts val="0"/>
              </a:spcBef>
              <a:spcAft>
                <a:spcPts val="0"/>
              </a:spcAft>
              <a:buClr>
                <a:srgbClr val="000000"/>
              </a:buClr>
              <a:buSzPts val="3100"/>
              <a:buFont typeface="Arial"/>
              <a:buNone/>
              <a:defRPr sz="3100" b="0" i="0" u="none" strike="noStrike" cap="none">
                <a:solidFill>
                  <a:srgbClr val="000000"/>
                </a:solidFill>
                <a:latin typeface="Arial"/>
                <a:ea typeface="Arial"/>
                <a:cs typeface="Arial"/>
                <a:sym typeface="Arial"/>
              </a:defRPr>
            </a:lvl3pPr>
            <a:lvl4pPr marL="1828800" marR="0" lvl="3" indent="-228600" algn="ctr" rtl="0">
              <a:lnSpc>
                <a:spcPct val="110000"/>
              </a:lnSpc>
              <a:spcBef>
                <a:spcPts val="0"/>
              </a:spcBef>
              <a:spcAft>
                <a:spcPts val="0"/>
              </a:spcAft>
              <a:buClr>
                <a:srgbClr val="000000"/>
              </a:buClr>
              <a:buSzPts val="3100"/>
              <a:buFont typeface="Arial"/>
              <a:buNone/>
              <a:defRPr sz="3100" b="0" i="0" u="none" strike="noStrike" cap="none">
                <a:solidFill>
                  <a:srgbClr val="000000"/>
                </a:solidFill>
                <a:latin typeface="Arial"/>
                <a:ea typeface="Arial"/>
                <a:cs typeface="Arial"/>
                <a:sym typeface="Arial"/>
              </a:defRPr>
            </a:lvl4pPr>
            <a:lvl5pPr marL="2286000" marR="0" lvl="4" indent="-228600" algn="ctr" rtl="0">
              <a:lnSpc>
                <a:spcPct val="110000"/>
              </a:lnSpc>
              <a:spcBef>
                <a:spcPts val="0"/>
              </a:spcBef>
              <a:spcAft>
                <a:spcPts val="0"/>
              </a:spcAft>
              <a:buClr>
                <a:srgbClr val="000000"/>
              </a:buClr>
              <a:buSzPts val="3100"/>
              <a:buFont typeface="Arial"/>
              <a:buNone/>
              <a:defRPr sz="31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elsida v1">
  <p:cSld name="Titelsida v1">
    <p:spTree>
      <p:nvGrpSpPr>
        <p:cNvPr id="1" name="Shape 178"/>
        <p:cNvGrpSpPr/>
        <p:nvPr/>
      </p:nvGrpSpPr>
      <p:grpSpPr>
        <a:xfrm>
          <a:off x="0" y="0"/>
          <a:ext cx="0" cy="0"/>
          <a:chOff x="0" y="0"/>
          <a:chExt cx="0" cy="0"/>
        </a:xfrm>
      </p:grpSpPr>
      <p:pic>
        <p:nvPicPr>
          <p:cNvPr id="179" name="Google Shape;179;p33" descr="dsc_0087.jpg"/>
          <p:cNvPicPr preferRelativeResize="0"/>
          <p:nvPr/>
        </p:nvPicPr>
        <p:blipFill rotWithShape="1">
          <a:blip r:embed="rId2">
            <a:alphaModFix/>
          </a:blip>
          <a:srcRect l="10647"/>
          <a:stretch/>
        </p:blipFill>
        <p:spPr>
          <a:xfrm>
            <a:off x="221936" y="217841"/>
            <a:ext cx="12562652" cy="9310611"/>
          </a:xfrm>
          <a:prstGeom prst="rect">
            <a:avLst/>
          </a:prstGeom>
          <a:noFill/>
          <a:ln>
            <a:noFill/>
          </a:ln>
        </p:spPr>
      </p:pic>
      <p:pic>
        <p:nvPicPr>
          <p:cNvPr id="180" name="Google Shape;180;p33"/>
          <p:cNvPicPr preferRelativeResize="0"/>
          <p:nvPr/>
        </p:nvPicPr>
        <p:blipFill rotWithShape="1">
          <a:blip r:embed="rId3">
            <a:alphaModFix/>
          </a:blip>
          <a:srcRect/>
          <a:stretch/>
        </p:blipFill>
        <p:spPr>
          <a:xfrm>
            <a:off x="5731124" y="2083774"/>
            <a:ext cx="7273677" cy="1872000"/>
          </a:xfrm>
          <a:prstGeom prst="rect">
            <a:avLst/>
          </a:prstGeom>
          <a:noFill/>
          <a:ln>
            <a:noFill/>
          </a:ln>
        </p:spPr>
      </p:pic>
      <p:sp>
        <p:nvSpPr>
          <p:cNvPr id="181" name="Google Shape;181;p33"/>
          <p:cNvSpPr txBox="1">
            <a:spLocks noGrp="1"/>
          </p:cNvSpPr>
          <p:nvPr>
            <p:ph type="title"/>
          </p:nvPr>
        </p:nvSpPr>
        <p:spPr>
          <a:xfrm>
            <a:off x="7653367" y="2342559"/>
            <a:ext cx="4813301" cy="779701"/>
          </a:xfrm>
          <a:prstGeom prst="rect">
            <a:avLst/>
          </a:prstGeom>
          <a:noFill/>
          <a:ln>
            <a:noFill/>
          </a:ln>
        </p:spPr>
        <p:txBody>
          <a:bodyPr spcFirstLastPara="1" wrap="square" lIns="50775" tIns="50775" rIns="50775" bIns="50775" anchor="ctr" anchorCtr="0"/>
          <a:lstStyle>
            <a:lvl1pPr marR="0" lvl="0" algn="l" rtl="0">
              <a:lnSpc>
                <a:spcPct val="100000"/>
              </a:lnSpc>
              <a:spcBef>
                <a:spcPts val="0"/>
              </a:spcBef>
              <a:spcAft>
                <a:spcPts val="0"/>
              </a:spcAft>
              <a:buClr>
                <a:schemeClr val="accent1"/>
              </a:buClr>
              <a:buSzPts val="4100"/>
              <a:buFont typeface="Times New Roman"/>
              <a:buNone/>
              <a:defRPr sz="41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182" name="Google Shape;182;p33"/>
          <p:cNvCxnSpPr/>
          <p:nvPr/>
        </p:nvCxnSpPr>
        <p:spPr>
          <a:xfrm>
            <a:off x="7653368" y="3177247"/>
            <a:ext cx="5131220" cy="0"/>
          </a:xfrm>
          <a:prstGeom prst="straightConnector1">
            <a:avLst/>
          </a:prstGeom>
          <a:noFill/>
          <a:ln w="9525" cap="flat" cmpd="sng">
            <a:solidFill>
              <a:srgbClr val="9C610B"/>
            </a:solidFill>
            <a:prstDash val="solid"/>
            <a:miter lim="400000"/>
            <a:headEnd type="none" w="sm" len="sm"/>
            <a:tailEnd type="none" w="sm" len="sm"/>
          </a:ln>
        </p:spPr>
      </p:cxnSp>
      <p:pic>
        <p:nvPicPr>
          <p:cNvPr id="183" name="Google Shape;183;p33"/>
          <p:cNvPicPr preferRelativeResize="0"/>
          <p:nvPr/>
        </p:nvPicPr>
        <p:blipFill rotWithShape="1">
          <a:blip r:embed="rId4">
            <a:alphaModFix/>
          </a:blip>
          <a:srcRect/>
          <a:stretch/>
        </p:blipFill>
        <p:spPr>
          <a:xfrm>
            <a:off x="6166310" y="2377215"/>
            <a:ext cx="948899" cy="1266889"/>
          </a:xfrm>
          <a:prstGeom prst="rect">
            <a:avLst/>
          </a:prstGeom>
          <a:noFill/>
          <a:ln>
            <a:noFill/>
          </a:ln>
        </p:spPr>
      </p:pic>
      <p:sp>
        <p:nvSpPr>
          <p:cNvPr id="184" name="Google Shape;184;p33"/>
          <p:cNvSpPr txBox="1">
            <a:spLocks noGrp="1"/>
          </p:cNvSpPr>
          <p:nvPr>
            <p:ph type="body" idx="1"/>
          </p:nvPr>
        </p:nvSpPr>
        <p:spPr>
          <a:xfrm>
            <a:off x="7654180" y="3316694"/>
            <a:ext cx="4635500" cy="442877"/>
          </a:xfrm>
          <a:prstGeom prst="rect">
            <a:avLst/>
          </a:prstGeom>
          <a:noFill/>
          <a:ln>
            <a:noFill/>
          </a:ln>
        </p:spPr>
        <p:txBody>
          <a:bodyPr spcFirstLastPara="1" wrap="square" lIns="50775" tIns="50775" rIns="50775" bIns="50775" anchor="t" anchorCtr="0"/>
          <a:lstStyle>
            <a:lvl1pPr marL="457200" marR="0" lvl="0" indent="-228600" algn="l" rtl="0">
              <a:lnSpc>
                <a:spcPct val="110000"/>
              </a:lnSpc>
              <a:spcBef>
                <a:spcPts val="1200"/>
              </a:spcBef>
              <a:spcAft>
                <a:spcPts val="0"/>
              </a:spcAft>
              <a:buClr>
                <a:schemeClr val="accent1"/>
              </a:buClr>
              <a:buSzPts val="1050"/>
              <a:buFont typeface="Arial"/>
              <a:buNone/>
              <a:defRPr sz="1400" b="1" i="0" u="none" strike="noStrike" cap="none">
                <a:solidFill>
                  <a:schemeClr val="accent1"/>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185" name="Google Shape;185;p33"/>
          <p:cNvPicPr preferRelativeResize="0"/>
          <p:nvPr/>
        </p:nvPicPr>
        <p:blipFill rotWithShape="1">
          <a:blip r:embed="rId5">
            <a:alphaModFix/>
          </a:blip>
          <a:srcRect/>
          <a:stretch/>
        </p:blipFill>
        <p:spPr>
          <a:xfrm>
            <a:off x="8864995" y="5902959"/>
            <a:ext cx="4139803" cy="386463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elsida v2">
  <p:cSld name="Titelsida v2">
    <p:spTree>
      <p:nvGrpSpPr>
        <p:cNvPr id="1" name="Shape 186"/>
        <p:cNvGrpSpPr/>
        <p:nvPr/>
      </p:nvGrpSpPr>
      <p:grpSpPr>
        <a:xfrm>
          <a:off x="0" y="0"/>
          <a:ext cx="0" cy="0"/>
          <a:chOff x="0" y="0"/>
          <a:chExt cx="0" cy="0"/>
        </a:xfrm>
      </p:grpSpPr>
      <p:pic>
        <p:nvPicPr>
          <p:cNvPr id="187" name="Google Shape;187;p34" descr="dsc_0087.jpg"/>
          <p:cNvPicPr preferRelativeResize="0"/>
          <p:nvPr/>
        </p:nvPicPr>
        <p:blipFill rotWithShape="1">
          <a:blip r:embed="rId2">
            <a:alphaModFix/>
          </a:blip>
          <a:srcRect l="3158" r="7489"/>
          <a:stretch/>
        </p:blipFill>
        <p:spPr>
          <a:xfrm>
            <a:off x="221936" y="217841"/>
            <a:ext cx="12562652" cy="9310611"/>
          </a:xfrm>
          <a:prstGeom prst="rect">
            <a:avLst/>
          </a:prstGeom>
          <a:noFill/>
          <a:ln>
            <a:noFill/>
          </a:ln>
        </p:spPr>
      </p:pic>
      <p:sp>
        <p:nvSpPr>
          <p:cNvPr id="188" name="Google Shape;188;p34"/>
          <p:cNvSpPr/>
          <p:nvPr/>
        </p:nvSpPr>
        <p:spPr>
          <a:xfrm>
            <a:off x="135626" y="123307"/>
            <a:ext cx="4648315" cy="2937993"/>
          </a:xfrm>
          <a:custGeom>
            <a:avLst/>
            <a:gdLst/>
            <a:ahLst/>
            <a:cxnLst/>
            <a:rect l="l" t="t" r="r" b="b"/>
            <a:pathLst>
              <a:path w="4488028" h="2937993" extrusionOk="0">
                <a:moveTo>
                  <a:pt x="0" y="0"/>
                </a:moveTo>
                <a:lnTo>
                  <a:pt x="4488028" y="0"/>
                </a:lnTo>
                <a:lnTo>
                  <a:pt x="0" y="2937993"/>
                </a:lnTo>
                <a:lnTo>
                  <a:pt x="0" y="0"/>
                </a:lnTo>
                <a:close/>
              </a:path>
            </a:pathLst>
          </a:custGeom>
          <a:gradFill>
            <a:gsLst>
              <a:gs pos="0">
                <a:srgbClr val="FFFFFF">
                  <a:alpha val="75686"/>
                </a:srgbClr>
              </a:gs>
              <a:gs pos="41000">
                <a:srgbClr val="FFFFFF">
                  <a:alpha val="75686"/>
                </a:srgbClr>
              </a:gs>
              <a:gs pos="50000">
                <a:srgbClr val="FFFFFF">
                  <a:alpha val="0"/>
                </a:srgbClr>
              </a:gs>
              <a:gs pos="100000">
                <a:srgbClr val="FFFFFF">
                  <a:alpha val="0"/>
                </a:srgbClr>
              </a:gs>
            </a:gsLst>
            <a:lin ang="3480000"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pic>
        <p:nvPicPr>
          <p:cNvPr id="189" name="Google Shape;189;p34"/>
          <p:cNvPicPr preferRelativeResize="0"/>
          <p:nvPr/>
        </p:nvPicPr>
        <p:blipFill rotWithShape="1">
          <a:blip r:embed="rId3">
            <a:alphaModFix/>
          </a:blip>
          <a:srcRect/>
          <a:stretch/>
        </p:blipFill>
        <p:spPr>
          <a:xfrm>
            <a:off x="624529" y="502489"/>
            <a:ext cx="948900" cy="1266889"/>
          </a:xfrm>
          <a:prstGeom prst="rect">
            <a:avLst/>
          </a:prstGeom>
          <a:noFill/>
          <a:ln>
            <a:noFill/>
          </a:ln>
        </p:spPr>
      </p:pic>
      <p:pic>
        <p:nvPicPr>
          <p:cNvPr id="190" name="Google Shape;190;p34"/>
          <p:cNvPicPr preferRelativeResize="0"/>
          <p:nvPr/>
        </p:nvPicPr>
        <p:blipFill rotWithShape="1">
          <a:blip r:embed="rId4">
            <a:alphaModFix/>
          </a:blip>
          <a:srcRect/>
          <a:stretch/>
        </p:blipFill>
        <p:spPr>
          <a:xfrm>
            <a:off x="7410177" y="2083774"/>
            <a:ext cx="5557632" cy="1872000"/>
          </a:xfrm>
          <a:prstGeom prst="rect">
            <a:avLst/>
          </a:prstGeom>
          <a:noFill/>
          <a:ln>
            <a:noFill/>
          </a:ln>
        </p:spPr>
      </p:pic>
      <p:sp>
        <p:nvSpPr>
          <p:cNvPr id="191" name="Google Shape;191;p34"/>
          <p:cNvSpPr txBox="1">
            <a:spLocks noGrp="1"/>
          </p:cNvSpPr>
          <p:nvPr>
            <p:ph type="title"/>
          </p:nvPr>
        </p:nvSpPr>
        <p:spPr>
          <a:xfrm>
            <a:off x="7690357" y="2342559"/>
            <a:ext cx="4813301" cy="779701"/>
          </a:xfrm>
          <a:prstGeom prst="rect">
            <a:avLst/>
          </a:prstGeom>
          <a:noFill/>
          <a:ln>
            <a:noFill/>
          </a:ln>
        </p:spPr>
        <p:txBody>
          <a:bodyPr spcFirstLastPara="1" wrap="square" lIns="50775" tIns="50775" rIns="50775" bIns="50775" anchor="ctr" anchorCtr="0"/>
          <a:lstStyle>
            <a:lvl1pPr marR="0" lvl="0" algn="l" rtl="0">
              <a:lnSpc>
                <a:spcPct val="100000"/>
              </a:lnSpc>
              <a:spcBef>
                <a:spcPts val="0"/>
              </a:spcBef>
              <a:spcAft>
                <a:spcPts val="0"/>
              </a:spcAft>
              <a:buClr>
                <a:schemeClr val="accent1"/>
              </a:buClr>
              <a:buSzPts val="4100"/>
              <a:buFont typeface="Times New Roman"/>
              <a:buNone/>
              <a:defRPr sz="41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192" name="Google Shape;192;p34"/>
          <p:cNvCxnSpPr/>
          <p:nvPr/>
        </p:nvCxnSpPr>
        <p:spPr>
          <a:xfrm>
            <a:off x="7690358" y="3177247"/>
            <a:ext cx="5094230" cy="0"/>
          </a:xfrm>
          <a:prstGeom prst="straightConnector1">
            <a:avLst/>
          </a:prstGeom>
          <a:noFill/>
          <a:ln w="9525" cap="flat" cmpd="sng">
            <a:solidFill>
              <a:srgbClr val="9C610B"/>
            </a:solidFill>
            <a:prstDash val="solid"/>
            <a:miter lim="400000"/>
            <a:headEnd type="none" w="sm" len="sm"/>
            <a:tailEnd type="none" w="sm" len="sm"/>
          </a:ln>
        </p:spPr>
      </p:cxnSp>
      <p:sp>
        <p:nvSpPr>
          <p:cNvPr id="193" name="Google Shape;193;p34"/>
          <p:cNvSpPr txBox="1">
            <a:spLocks noGrp="1"/>
          </p:cNvSpPr>
          <p:nvPr>
            <p:ph type="body" idx="1"/>
          </p:nvPr>
        </p:nvSpPr>
        <p:spPr>
          <a:xfrm>
            <a:off x="7691170" y="3316694"/>
            <a:ext cx="4635500" cy="442877"/>
          </a:xfrm>
          <a:prstGeom prst="rect">
            <a:avLst/>
          </a:prstGeom>
          <a:noFill/>
          <a:ln>
            <a:noFill/>
          </a:ln>
        </p:spPr>
        <p:txBody>
          <a:bodyPr spcFirstLastPara="1" wrap="square" lIns="50775" tIns="50775" rIns="50775" bIns="50775" anchor="t" anchorCtr="0"/>
          <a:lstStyle>
            <a:lvl1pPr marL="457200" marR="0" lvl="0" indent="-228600" algn="l" rtl="0">
              <a:lnSpc>
                <a:spcPct val="110000"/>
              </a:lnSpc>
              <a:spcBef>
                <a:spcPts val="1200"/>
              </a:spcBef>
              <a:spcAft>
                <a:spcPts val="0"/>
              </a:spcAft>
              <a:buClr>
                <a:schemeClr val="accent1"/>
              </a:buClr>
              <a:buSzPts val="1050"/>
              <a:buFont typeface="Arial"/>
              <a:buNone/>
              <a:defRPr sz="1400" b="1" i="0" u="none" strike="noStrike" cap="none">
                <a:solidFill>
                  <a:schemeClr val="accent1"/>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194" name="Google Shape;194;p34"/>
          <p:cNvPicPr preferRelativeResize="0"/>
          <p:nvPr/>
        </p:nvPicPr>
        <p:blipFill rotWithShape="1">
          <a:blip r:embed="rId5">
            <a:alphaModFix/>
          </a:blip>
          <a:srcRect/>
          <a:stretch/>
        </p:blipFill>
        <p:spPr>
          <a:xfrm>
            <a:off x="8864995" y="5902959"/>
            <a:ext cx="4139803" cy="386463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9_Titelsida v2">
  <p:cSld name="9_Titelsida v2">
    <p:spTree>
      <p:nvGrpSpPr>
        <p:cNvPr id="1" name="Shape 195"/>
        <p:cNvGrpSpPr/>
        <p:nvPr/>
      </p:nvGrpSpPr>
      <p:grpSpPr>
        <a:xfrm>
          <a:off x="0" y="0"/>
          <a:ext cx="0" cy="0"/>
          <a:chOff x="0" y="0"/>
          <a:chExt cx="0" cy="0"/>
        </a:xfrm>
      </p:grpSpPr>
      <p:pic>
        <p:nvPicPr>
          <p:cNvPr id="196" name="Google Shape;196;p35" descr="image9.jpg"/>
          <p:cNvPicPr preferRelativeResize="0"/>
          <p:nvPr/>
        </p:nvPicPr>
        <p:blipFill rotWithShape="1">
          <a:blip r:embed="rId2">
            <a:alphaModFix/>
          </a:blip>
          <a:srcRect l="3555" r="3005"/>
          <a:stretch/>
        </p:blipFill>
        <p:spPr>
          <a:xfrm>
            <a:off x="220512" y="217449"/>
            <a:ext cx="12564076" cy="9320761"/>
          </a:xfrm>
          <a:prstGeom prst="rect">
            <a:avLst/>
          </a:prstGeom>
          <a:noFill/>
          <a:ln>
            <a:noFill/>
          </a:ln>
        </p:spPr>
      </p:pic>
      <p:pic>
        <p:nvPicPr>
          <p:cNvPr id="197" name="Google Shape;197;p35"/>
          <p:cNvPicPr preferRelativeResize="0"/>
          <p:nvPr/>
        </p:nvPicPr>
        <p:blipFill rotWithShape="1">
          <a:blip r:embed="rId3">
            <a:alphaModFix/>
          </a:blip>
          <a:srcRect/>
          <a:stretch/>
        </p:blipFill>
        <p:spPr>
          <a:xfrm>
            <a:off x="624530" y="417261"/>
            <a:ext cx="2133792" cy="1375531"/>
          </a:xfrm>
          <a:prstGeom prst="rect">
            <a:avLst/>
          </a:prstGeom>
          <a:noFill/>
          <a:ln>
            <a:noFill/>
          </a:ln>
        </p:spPr>
      </p:pic>
      <p:pic>
        <p:nvPicPr>
          <p:cNvPr id="198" name="Google Shape;198;p35"/>
          <p:cNvPicPr preferRelativeResize="0"/>
          <p:nvPr/>
        </p:nvPicPr>
        <p:blipFill rotWithShape="1">
          <a:blip r:embed="rId4">
            <a:alphaModFix/>
          </a:blip>
          <a:srcRect/>
          <a:stretch/>
        </p:blipFill>
        <p:spPr>
          <a:xfrm>
            <a:off x="7410177" y="2083774"/>
            <a:ext cx="5557632" cy="1872000"/>
          </a:xfrm>
          <a:prstGeom prst="rect">
            <a:avLst/>
          </a:prstGeom>
          <a:noFill/>
          <a:ln>
            <a:noFill/>
          </a:ln>
        </p:spPr>
      </p:pic>
      <p:sp>
        <p:nvSpPr>
          <p:cNvPr id="199" name="Google Shape;199;p35"/>
          <p:cNvSpPr txBox="1">
            <a:spLocks noGrp="1"/>
          </p:cNvSpPr>
          <p:nvPr>
            <p:ph type="title"/>
          </p:nvPr>
        </p:nvSpPr>
        <p:spPr>
          <a:xfrm>
            <a:off x="7690357" y="2342559"/>
            <a:ext cx="4813301" cy="779701"/>
          </a:xfrm>
          <a:prstGeom prst="rect">
            <a:avLst/>
          </a:prstGeom>
          <a:noFill/>
          <a:ln>
            <a:noFill/>
          </a:ln>
        </p:spPr>
        <p:txBody>
          <a:bodyPr spcFirstLastPara="1" wrap="square" lIns="50775" tIns="50775" rIns="50775" bIns="50775" anchor="ctr" anchorCtr="0"/>
          <a:lstStyle>
            <a:lvl1pPr marR="0" lvl="0" algn="l" rtl="0">
              <a:lnSpc>
                <a:spcPct val="100000"/>
              </a:lnSpc>
              <a:spcBef>
                <a:spcPts val="0"/>
              </a:spcBef>
              <a:spcAft>
                <a:spcPts val="0"/>
              </a:spcAft>
              <a:buClr>
                <a:schemeClr val="accent1"/>
              </a:buClr>
              <a:buSzPts val="4100"/>
              <a:buFont typeface="Times New Roman"/>
              <a:buNone/>
              <a:defRPr sz="41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200" name="Google Shape;200;p35"/>
          <p:cNvCxnSpPr/>
          <p:nvPr/>
        </p:nvCxnSpPr>
        <p:spPr>
          <a:xfrm>
            <a:off x="7690358" y="3177247"/>
            <a:ext cx="5094230" cy="0"/>
          </a:xfrm>
          <a:prstGeom prst="straightConnector1">
            <a:avLst/>
          </a:prstGeom>
          <a:noFill/>
          <a:ln w="9525" cap="flat" cmpd="sng">
            <a:solidFill>
              <a:srgbClr val="9C610B"/>
            </a:solidFill>
            <a:prstDash val="solid"/>
            <a:miter lim="400000"/>
            <a:headEnd type="none" w="sm" len="sm"/>
            <a:tailEnd type="none" w="sm" len="sm"/>
          </a:ln>
        </p:spPr>
      </p:cxnSp>
      <p:sp>
        <p:nvSpPr>
          <p:cNvPr id="201" name="Google Shape;201;p35"/>
          <p:cNvSpPr txBox="1">
            <a:spLocks noGrp="1"/>
          </p:cNvSpPr>
          <p:nvPr>
            <p:ph type="body" idx="1"/>
          </p:nvPr>
        </p:nvSpPr>
        <p:spPr>
          <a:xfrm>
            <a:off x="7691170" y="3316694"/>
            <a:ext cx="4635500" cy="442877"/>
          </a:xfrm>
          <a:prstGeom prst="rect">
            <a:avLst/>
          </a:prstGeom>
          <a:noFill/>
          <a:ln>
            <a:noFill/>
          </a:ln>
        </p:spPr>
        <p:txBody>
          <a:bodyPr spcFirstLastPara="1" wrap="square" lIns="50775" tIns="50775" rIns="50775" bIns="50775" anchor="t" anchorCtr="0"/>
          <a:lstStyle>
            <a:lvl1pPr marL="457200" marR="0" lvl="0" indent="-228600" algn="l" rtl="0">
              <a:lnSpc>
                <a:spcPct val="110000"/>
              </a:lnSpc>
              <a:spcBef>
                <a:spcPts val="1200"/>
              </a:spcBef>
              <a:spcAft>
                <a:spcPts val="0"/>
              </a:spcAft>
              <a:buClr>
                <a:schemeClr val="accent1"/>
              </a:buClr>
              <a:buSzPts val="1050"/>
              <a:buFont typeface="Arial"/>
              <a:buNone/>
              <a:defRPr sz="1400" b="1" i="0" u="none" strike="noStrike" cap="none">
                <a:solidFill>
                  <a:schemeClr val="accent1"/>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202" name="Google Shape;202;p35"/>
          <p:cNvPicPr preferRelativeResize="0"/>
          <p:nvPr/>
        </p:nvPicPr>
        <p:blipFill rotWithShape="1">
          <a:blip r:embed="rId5">
            <a:alphaModFix/>
          </a:blip>
          <a:srcRect/>
          <a:stretch/>
        </p:blipFill>
        <p:spPr>
          <a:xfrm>
            <a:off x="8864995" y="5902959"/>
            <a:ext cx="4139803" cy="386463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0_Titelsida v2">
  <p:cSld name="10_Titelsida v2">
    <p:spTree>
      <p:nvGrpSpPr>
        <p:cNvPr id="1" name="Shape 203"/>
        <p:cNvGrpSpPr/>
        <p:nvPr/>
      </p:nvGrpSpPr>
      <p:grpSpPr>
        <a:xfrm>
          <a:off x="0" y="0"/>
          <a:ext cx="0" cy="0"/>
          <a:chOff x="0" y="0"/>
          <a:chExt cx="0" cy="0"/>
        </a:xfrm>
      </p:grpSpPr>
      <p:pic>
        <p:nvPicPr>
          <p:cNvPr id="204" name="Google Shape;204;p36" descr="image9.jpg"/>
          <p:cNvPicPr preferRelativeResize="0"/>
          <p:nvPr/>
        </p:nvPicPr>
        <p:blipFill rotWithShape="1">
          <a:blip r:embed="rId2">
            <a:alphaModFix/>
          </a:blip>
          <a:srcRect l="3555" r="3005"/>
          <a:stretch/>
        </p:blipFill>
        <p:spPr>
          <a:xfrm>
            <a:off x="220512" y="217449"/>
            <a:ext cx="12564076" cy="9320761"/>
          </a:xfrm>
          <a:prstGeom prst="rect">
            <a:avLst/>
          </a:prstGeom>
          <a:noFill/>
          <a:ln>
            <a:noFill/>
          </a:ln>
        </p:spPr>
      </p:pic>
      <p:pic>
        <p:nvPicPr>
          <p:cNvPr id="205" name="Google Shape;205;p36"/>
          <p:cNvPicPr preferRelativeResize="0"/>
          <p:nvPr/>
        </p:nvPicPr>
        <p:blipFill rotWithShape="1">
          <a:blip r:embed="rId3">
            <a:alphaModFix/>
          </a:blip>
          <a:srcRect/>
          <a:stretch/>
        </p:blipFill>
        <p:spPr>
          <a:xfrm>
            <a:off x="624530" y="417261"/>
            <a:ext cx="2133792" cy="1375531"/>
          </a:xfrm>
          <a:prstGeom prst="rect">
            <a:avLst/>
          </a:prstGeom>
          <a:noFill/>
          <a:ln>
            <a:noFill/>
          </a:ln>
        </p:spPr>
      </p:pic>
      <p:sp>
        <p:nvSpPr>
          <p:cNvPr id="206" name="Google Shape;206;p36"/>
          <p:cNvSpPr/>
          <p:nvPr/>
        </p:nvSpPr>
        <p:spPr>
          <a:xfrm>
            <a:off x="5610035" y="2092006"/>
            <a:ext cx="7275600" cy="2520000"/>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207" name="Google Shape;207;p36"/>
          <p:cNvSpPr txBox="1">
            <a:spLocks noGrp="1"/>
          </p:cNvSpPr>
          <p:nvPr>
            <p:ph type="title"/>
          </p:nvPr>
        </p:nvSpPr>
        <p:spPr>
          <a:xfrm>
            <a:off x="5951862" y="2281602"/>
            <a:ext cx="6562831" cy="1405283"/>
          </a:xfrm>
          <a:prstGeom prst="rect">
            <a:avLst/>
          </a:prstGeom>
          <a:noFill/>
          <a:ln>
            <a:noFill/>
          </a:ln>
        </p:spPr>
        <p:txBody>
          <a:bodyPr spcFirstLastPara="1" wrap="square" lIns="50775" tIns="50775" rIns="50775" bIns="50775" anchor="t" anchorCtr="0"/>
          <a:lstStyle>
            <a:lvl1pPr marR="0" lvl="0" algn="l" rtl="0">
              <a:lnSpc>
                <a:spcPct val="100000"/>
              </a:lnSpc>
              <a:spcBef>
                <a:spcPts val="0"/>
              </a:spcBef>
              <a:spcAft>
                <a:spcPts val="0"/>
              </a:spcAft>
              <a:buClr>
                <a:schemeClr val="accent1"/>
              </a:buClr>
              <a:buSzPts val="4800"/>
              <a:buFont typeface="Times New Roman"/>
              <a:buNone/>
              <a:defRPr sz="48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208" name="Google Shape;208;p36"/>
          <p:cNvCxnSpPr/>
          <p:nvPr/>
        </p:nvCxnSpPr>
        <p:spPr>
          <a:xfrm>
            <a:off x="5951863" y="3806179"/>
            <a:ext cx="6832725" cy="0"/>
          </a:xfrm>
          <a:prstGeom prst="straightConnector1">
            <a:avLst/>
          </a:prstGeom>
          <a:noFill/>
          <a:ln w="9525" cap="flat" cmpd="sng">
            <a:solidFill>
              <a:srgbClr val="9C610B"/>
            </a:solidFill>
            <a:prstDash val="solid"/>
            <a:miter lim="400000"/>
            <a:headEnd type="none" w="sm" len="sm"/>
            <a:tailEnd type="none" w="sm" len="sm"/>
          </a:ln>
        </p:spPr>
      </p:cxnSp>
      <p:sp>
        <p:nvSpPr>
          <p:cNvPr id="209" name="Google Shape;209;p36"/>
          <p:cNvSpPr txBox="1">
            <a:spLocks noGrp="1"/>
          </p:cNvSpPr>
          <p:nvPr>
            <p:ph type="body" idx="1"/>
          </p:nvPr>
        </p:nvSpPr>
        <p:spPr>
          <a:xfrm>
            <a:off x="5952675" y="3933295"/>
            <a:ext cx="4635500" cy="442877"/>
          </a:xfrm>
          <a:prstGeom prst="rect">
            <a:avLst/>
          </a:prstGeom>
          <a:noFill/>
          <a:ln>
            <a:noFill/>
          </a:ln>
        </p:spPr>
        <p:txBody>
          <a:bodyPr spcFirstLastPara="1" wrap="square" lIns="50775" tIns="50775" rIns="50775" bIns="50775" anchor="t" anchorCtr="0"/>
          <a:lstStyle>
            <a:lvl1pPr marL="457200" marR="0" lvl="0" indent="-228600" algn="l" rtl="0">
              <a:lnSpc>
                <a:spcPct val="110000"/>
              </a:lnSpc>
              <a:spcBef>
                <a:spcPts val="1200"/>
              </a:spcBef>
              <a:spcAft>
                <a:spcPts val="0"/>
              </a:spcAft>
              <a:buClr>
                <a:schemeClr val="accent1"/>
              </a:buClr>
              <a:buSzPts val="1050"/>
              <a:buFont typeface="Arial"/>
              <a:buNone/>
              <a:defRPr sz="1400" b="1" i="0" u="none" strike="noStrike" cap="none">
                <a:solidFill>
                  <a:schemeClr val="accent1"/>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210" name="Google Shape;210;p36"/>
          <p:cNvPicPr preferRelativeResize="0"/>
          <p:nvPr/>
        </p:nvPicPr>
        <p:blipFill rotWithShape="1">
          <a:blip r:embed="rId4">
            <a:alphaModFix/>
          </a:blip>
          <a:srcRect/>
          <a:stretch/>
        </p:blipFill>
        <p:spPr>
          <a:xfrm>
            <a:off x="8864995" y="5902959"/>
            <a:ext cx="4139803" cy="386463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4_Titelsida v2">
  <p:cSld name="4_Titelsida v2">
    <p:spTree>
      <p:nvGrpSpPr>
        <p:cNvPr id="1" name="Shape 211"/>
        <p:cNvGrpSpPr/>
        <p:nvPr/>
      </p:nvGrpSpPr>
      <p:grpSpPr>
        <a:xfrm>
          <a:off x="0" y="0"/>
          <a:ext cx="0" cy="0"/>
          <a:chOff x="0" y="0"/>
          <a:chExt cx="0" cy="0"/>
        </a:xfrm>
      </p:grpSpPr>
      <p:pic>
        <p:nvPicPr>
          <p:cNvPr id="212" name="Google Shape;212;p37" descr="universitetshuset_ginko_4.jpg"/>
          <p:cNvPicPr preferRelativeResize="0"/>
          <p:nvPr/>
        </p:nvPicPr>
        <p:blipFill rotWithShape="1">
          <a:blip r:embed="rId2">
            <a:alphaModFix/>
          </a:blip>
          <a:srcRect l="1222" t="49377" b="-144"/>
          <a:stretch/>
        </p:blipFill>
        <p:spPr>
          <a:xfrm>
            <a:off x="220512" y="217449"/>
            <a:ext cx="12564076" cy="9347480"/>
          </a:xfrm>
          <a:prstGeom prst="rect">
            <a:avLst/>
          </a:prstGeom>
          <a:noFill/>
          <a:ln>
            <a:noFill/>
          </a:ln>
        </p:spPr>
      </p:pic>
      <p:pic>
        <p:nvPicPr>
          <p:cNvPr id="213" name="Google Shape;213;p37"/>
          <p:cNvPicPr preferRelativeResize="0"/>
          <p:nvPr/>
        </p:nvPicPr>
        <p:blipFill rotWithShape="1">
          <a:blip r:embed="rId3">
            <a:alphaModFix/>
          </a:blip>
          <a:srcRect/>
          <a:stretch/>
        </p:blipFill>
        <p:spPr>
          <a:xfrm>
            <a:off x="7410177" y="2083774"/>
            <a:ext cx="5557632" cy="1872000"/>
          </a:xfrm>
          <a:prstGeom prst="rect">
            <a:avLst/>
          </a:prstGeom>
          <a:noFill/>
          <a:ln>
            <a:noFill/>
          </a:ln>
        </p:spPr>
      </p:pic>
      <p:sp>
        <p:nvSpPr>
          <p:cNvPr id="214" name="Google Shape;214;p37"/>
          <p:cNvSpPr txBox="1">
            <a:spLocks noGrp="1"/>
          </p:cNvSpPr>
          <p:nvPr>
            <p:ph type="title"/>
          </p:nvPr>
        </p:nvSpPr>
        <p:spPr>
          <a:xfrm>
            <a:off x="7690357" y="2342559"/>
            <a:ext cx="4813301" cy="779701"/>
          </a:xfrm>
          <a:prstGeom prst="rect">
            <a:avLst/>
          </a:prstGeom>
          <a:noFill/>
          <a:ln>
            <a:noFill/>
          </a:ln>
        </p:spPr>
        <p:txBody>
          <a:bodyPr spcFirstLastPara="1" wrap="square" lIns="50775" tIns="50775" rIns="50775" bIns="50775" anchor="ctr" anchorCtr="0"/>
          <a:lstStyle>
            <a:lvl1pPr marR="0" lvl="0" algn="l" rtl="0">
              <a:lnSpc>
                <a:spcPct val="100000"/>
              </a:lnSpc>
              <a:spcBef>
                <a:spcPts val="0"/>
              </a:spcBef>
              <a:spcAft>
                <a:spcPts val="0"/>
              </a:spcAft>
              <a:buClr>
                <a:schemeClr val="accent1"/>
              </a:buClr>
              <a:buSzPts val="4100"/>
              <a:buFont typeface="Times New Roman"/>
              <a:buNone/>
              <a:defRPr sz="41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215" name="Google Shape;215;p37"/>
          <p:cNvCxnSpPr/>
          <p:nvPr/>
        </p:nvCxnSpPr>
        <p:spPr>
          <a:xfrm>
            <a:off x="7690358" y="3177247"/>
            <a:ext cx="5094230" cy="0"/>
          </a:xfrm>
          <a:prstGeom prst="straightConnector1">
            <a:avLst/>
          </a:prstGeom>
          <a:noFill/>
          <a:ln w="9525" cap="flat" cmpd="sng">
            <a:solidFill>
              <a:srgbClr val="9C610B"/>
            </a:solidFill>
            <a:prstDash val="solid"/>
            <a:miter lim="400000"/>
            <a:headEnd type="none" w="sm" len="sm"/>
            <a:tailEnd type="none" w="sm" len="sm"/>
          </a:ln>
        </p:spPr>
      </p:cxnSp>
      <p:sp>
        <p:nvSpPr>
          <p:cNvPr id="216" name="Google Shape;216;p37"/>
          <p:cNvSpPr txBox="1">
            <a:spLocks noGrp="1"/>
          </p:cNvSpPr>
          <p:nvPr>
            <p:ph type="body" idx="1"/>
          </p:nvPr>
        </p:nvSpPr>
        <p:spPr>
          <a:xfrm>
            <a:off x="7691170" y="3316694"/>
            <a:ext cx="4635500" cy="442877"/>
          </a:xfrm>
          <a:prstGeom prst="rect">
            <a:avLst/>
          </a:prstGeom>
          <a:noFill/>
          <a:ln>
            <a:noFill/>
          </a:ln>
        </p:spPr>
        <p:txBody>
          <a:bodyPr spcFirstLastPara="1" wrap="square" lIns="50775" tIns="50775" rIns="50775" bIns="50775" anchor="t" anchorCtr="0"/>
          <a:lstStyle>
            <a:lvl1pPr marL="457200" marR="0" lvl="0" indent="-228600" algn="l" rtl="0">
              <a:lnSpc>
                <a:spcPct val="110000"/>
              </a:lnSpc>
              <a:spcBef>
                <a:spcPts val="1200"/>
              </a:spcBef>
              <a:spcAft>
                <a:spcPts val="0"/>
              </a:spcAft>
              <a:buClr>
                <a:schemeClr val="accent1"/>
              </a:buClr>
              <a:buSzPts val="1050"/>
              <a:buFont typeface="Arial"/>
              <a:buNone/>
              <a:defRPr sz="1400" b="1" i="0" u="none" strike="noStrike" cap="none">
                <a:solidFill>
                  <a:schemeClr val="accent1"/>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217" name="Google Shape;217;p37" descr="Dubbellogotyp-LU350-ENG-neg.png"/>
          <p:cNvPicPr preferRelativeResize="0"/>
          <p:nvPr/>
        </p:nvPicPr>
        <p:blipFill rotWithShape="1">
          <a:blip r:embed="rId4">
            <a:alphaModFix/>
          </a:blip>
          <a:srcRect/>
          <a:stretch/>
        </p:blipFill>
        <p:spPr>
          <a:xfrm>
            <a:off x="624529" y="417261"/>
            <a:ext cx="2133794" cy="1375532"/>
          </a:xfrm>
          <a:prstGeom prst="rect">
            <a:avLst/>
          </a:prstGeom>
          <a:noFill/>
          <a:ln>
            <a:noFill/>
          </a:ln>
        </p:spPr>
      </p:pic>
      <p:pic>
        <p:nvPicPr>
          <p:cNvPr id="218" name="Google Shape;218;p37"/>
          <p:cNvPicPr preferRelativeResize="0"/>
          <p:nvPr/>
        </p:nvPicPr>
        <p:blipFill rotWithShape="1">
          <a:blip r:embed="rId5">
            <a:alphaModFix/>
          </a:blip>
          <a:srcRect/>
          <a:stretch/>
        </p:blipFill>
        <p:spPr>
          <a:xfrm>
            <a:off x="8864995" y="5902959"/>
            <a:ext cx="4139803" cy="3864631"/>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5_Titelsida v2">
  <p:cSld name="5_Titelsida v2">
    <p:spTree>
      <p:nvGrpSpPr>
        <p:cNvPr id="1" name="Shape 219"/>
        <p:cNvGrpSpPr/>
        <p:nvPr/>
      </p:nvGrpSpPr>
      <p:grpSpPr>
        <a:xfrm>
          <a:off x="0" y="0"/>
          <a:ext cx="0" cy="0"/>
          <a:chOff x="0" y="0"/>
          <a:chExt cx="0" cy="0"/>
        </a:xfrm>
      </p:grpSpPr>
      <p:pic>
        <p:nvPicPr>
          <p:cNvPr id="220" name="Google Shape;220;p38" descr="universitetshuset_ginko_4.jpg"/>
          <p:cNvPicPr preferRelativeResize="0"/>
          <p:nvPr/>
        </p:nvPicPr>
        <p:blipFill rotWithShape="1">
          <a:blip r:embed="rId2">
            <a:alphaModFix/>
          </a:blip>
          <a:srcRect l="1222" t="49377" b="-144"/>
          <a:stretch/>
        </p:blipFill>
        <p:spPr>
          <a:xfrm>
            <a:off x="220512" y="217449"/>
            <a:ext cx="12564076" cy="9347480"/>
          </a:xfrm>
          <a:prstGeom prst="rect">
            <a:avLst/>
          </a:prstGeom>
          <a:noFill/>
          <a:ln>
            <a:noFill/>
          </a:ln>
        </p:spPr>
      </p:pic>
      <p:pic>
        <p:nvPicPr>
          <p:cNvPr id="221" name="Google Shape;221;p38" descr="Dubbellogotyp-LU350-ENG-neg.png"/>
          <p:cNvPicPr preferRelativeResize="0"/>
          <p:nvPr/>
        </p:nvPicPr>
        <p:blipFill rotWithShape="1">
          <a:blip r:embed="rId3">
            <a:alphaModFix/>
          </a:blip>
          <a:srcRect/>
          <a:stretch/>
        </p:blipFill>
        <p:spPr>
          <a:xfrm>
            <a:off x="624529" y="417261"/>
            <a:ext cx="2133794" cy="1375532"/>
          </a:xfrm>
          <a:prstGeom prst="rect">
            <a:avLst/>
          </a:prstGeom>
          <a:noFill/>
          <a:ln>
            <a:noFill/>
          </a:ln>
        </p:spPr>
      </p:pic>
      <p:sp>
        <p:nvSpPr>
          <p:cNvPr id="222" name="Google Shape;222;p38"/>
          <p:cNvSpPr/>
          <p:nvPr/>
        </p:nvSpPr>
        <p:spPr>
          <a:xfrm>
            <a:off x="5610035" y="2092006"/>
            <a:ext cx="7275600" cy="2520000"/>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223" name="Google Shape;223;p38"/>
          <p:cNvSpPr txBox="1">
            <a:spLocks noGrp="1"/>
          </p:cNvSpPr>
          <p:nvPr>
            <p:ph type="title"/>
          </p:nvPr>
        </p:nvSpPr>
        <p:spPr>
          <a:xfrm>
            <a:off x="5951862" y="2281602"/>
            <a:ext cx="6562831" cy="1405283"/>
          </a:xfrm>
          <a:prstGeom prst="rect">
            <a:avLst/>
          </a:prstGeom>
          <a:noFill/>
          <a:ln>
            <a:noFill/>
          </a:ln>
        </p:spPr>
        <p:txBody>
          <a:bodyPr spcFirstLastPara="1" wrap="square" lIns="50775" tIns="50775" rIns="50775" bIns="50775" anchor="t" anchorCtr="0"/>
          <a:lstStyle>
            <a:lvl1pPr marR="0" lvl="0" algn="l" rtl="0">
              <a:lnSpc>
                <a:spcPct val="100000"/>
              </a:lnSpc>
              <a:spcBef>
                <a:spcPts val="0"/>
              </a:spcBef>
              <a:spcAft>
                <a:spcPts val="0"/>
              </a:spcAft>
              <a:buClr>
                <a:schemeClr val="accent1"/>
              </a:buClr>
              <a:buSzPts val="4100"/>
              <a:buFont typeface="Times New Roman"/>
              <a:buNone/>
              <a:defRPr sz="41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224" name="Google Shape;224;p38"/>
          <p:cNvCxnSpPr/>
          <p:nvPr/>
        </p:nvCxnSpPr>
        <p:spPr>
          <a:xfrm>
            <a:off x="5951863" y="3806179"/>
            <a:ext cx="6832725" cy="0"/>
          </a:xfrm>
          <a:prstGeom prst="straightConnector1">
            <a:avLst/>
          </a:prstGeom>
          <a:noFill/>
          <a:ln w="9525" cap="flat" cmpd="sng">
            <a:solidFill>
              <a:srgbClr val="9C610B"/>
            </a:solidFill>
            <a:prstDash val="solid"/>
            <a:miter lim="400000"/>
            <a:headEnd type="none" w="sm" len="sm"/>
            <a:tailEnd type="none" w="sm" len="sm"/>
          </a:ln>
        </p:spPr>
      </p:cxnSp>
      <p:sp>
        <p:nvSpPr>
          <p:cNvPr id="225" name="Google Shape;225;p38"/>
          <p:cNvSpPr txBox="1">
            <a:spLocks noGrp="1"/>
          </p:cNvSpPr>
          <p:nvPr>
            <p:ph type="body" idx="1"/>
          </p:nvPr>
        </p:nvSpPr>
        <p:spPr>
          <a:xfrm>
            <a:off x="5952675" y="3933295"/>
            <a:ext cx="4635500" cy="442877"/>
          </a:xfrm>
          <a:prstGeom prst="rect">
            <a:avLst/>
          </a:prstGeom>
          <a:noFill/>
          <a:ln>
            <a:noFill/>
          </a:ln>
        </p:spPr>
        <p:txBody>
          <a:bodyPr spcFirstLastPara="1" wrap="square" lIns="50775" tIns="50775" rIns="50775" bIns="50775" anchor="t" anchorCtr="0"/>
          <a:lstStyle>
            <a:lvl1pPr marL="457200" marR="0" lvl="0" indent="-228600" algn="l" rtl="0">
              <a:lnSpc>
                <a:spcPct val="110000"/>
              </a:lnSpc>
              <a:spcBef>
                <a:spcPts val="1200"/>
              </a:spcBef>
              <a:spcAft>
                <a:spcPts val="0"/>
              </a:spcAft>
              <a:buClr>
                <a:schemeClr val="accent1"/>
              </a:buClr>
              <a:buSzPts val="1050"/>
              <a:buFont typeface="Arial"/>
              <a:buNone/>
              <a:defRPr sz="1400" b="1" i="0" u="none" strike="noStrike" cap="none">
                <a:solidFill>
                  <a:schemeClr val="accent1"/>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226" name="Google Shape;226;p38"/>
          <p:cNvPicPr preferRelativeResize="0"/>
          <p:nvPr/>
        </p:nvPicPr>
        <p:blipFill rotWithShape="1">
          <a:blip r:embed="rId4">
            <a:alphaModFix/>
          </a:blip>
          <a:srcRect/>
          <a:stretch/>
        </p:blipFill>
        <p:spPr>
          <a:xfrm>
            <a:off x="8864995" y="5902959"/>
            <a:ext cx="4139803" cy="386463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6_Titelsida v2">
  <p:cSld name="6_Titelsida v2">
    <p:spTree>
      <p:nvGrpSpPr>
        <p:cNvPr id="1" name="Shape 227"/>
        <p:cNvGrpSpPr/>
        <p:nvPr/>
      </p:nvGrpSpPr>
      <p:grpSpPr>
        <a:xfrm>
          <a:off x="0" y="0"/>
          <a:ext cx="0" cy="0"/>
          <a:chOff x="0" y="0"/>
          <a:chExt cx="0" cy="0"/>
        </a:xfrm>
      </p:grpSpPr>
      <p:pic>
        <p:nvPicPr>
          <p:cNvPr id="228" name="Google Shape;228;p39" descr="_DSC7609©Ruona 16.jpg"/>
          <p:cNvPicPr preferRelativeResize="0"/>
          <p:nvPr/>
        </p:nvPicPr>
        <p:blipFill rotWithShape="1">
          <a:blip r:embed="rId2">
            <a:alphaModFix/>
          </a:blip>
          <a:srcRect l="21155" t="7164" r="1" b="7217"/>
          <a:stretch/>
        </p:blipFill>
        <p:spPr>
          <a:xfrm>
            <a:off x="220512" y="217449"/>
            <a:ext cx="12564077" cy="9320761"/>
          </a:xfrm>
          <a:prstGeom prst="rect">
            <a:avLst/>
          </a:prstGeom>
          <a:noFill/>
          <a:ln>
            <a:noFill/>
          </a:ln>
        </p:spPr>
      </p:pic>
      <p:pic>
        <p:nvPicPr>
          <p:cNvPr id="229" name="Google Shape;229;p39"/>
          <p:cNvPicPr preferRelativeResize="0"/>
          <p:nvPr/>
        </p:nvPicPr>
        <p:blipFill rotWithShape="1">
          <a:blip r:embed="rId3">
            <a:alphaModFix/>
          </a:blip>
          <a:srcRect/>
          <a:stretch/>
        </p:blipFill>
        <p:spPr>
          <a:xfrm>
            <a:off x="624530" y="417261"/>
            <a:ext cx="2133792" cy="1375531"/>
          </a:xfrm>
          <a:prstGeom prst="rect">
            <a:avLst/>
          </a:prstGeom>
          <a:noFill/>
          <a:ln>
            <a:noFill/>
          </a:ln>
        </p:spPr>
      </p:pic>
      <p:pic>
        <p:nvPicPr>
          <p:cNvPr id="230" name="Google Shape;230;p39"/>
          <p:cNvPicPr preferRelativeResize="0"/>
          <p:nvPr/>
        </p:nvPicPr>
        <p:blipFill rotWithShape="1">
          <a:blip r:embed="rId4">
            <a:alphaModFix/>
          </a:blip>
          <a:srcRect/>
          <a:stretch/>
        </p:blipFill>
        <p:spPr>
          <a:xfrm>
            <a:off x="7410177" y="2083774"/>
            <a:ext cx="5557632" cy="1872000"/>
          </a:xfrm>
          <a:prstGeom prst="rect">
            <a:avLst/>
          </a:prstGeom>
          <a:noFill/>
          <a:ln>
            <a:noFill/>
          </a:ln>
        </p:spPr>
      </p:pic>
      <p:sp>
        <p:nvSpPr>
          <p:cNvPr id="231" name="Google Shape;231;p39"/>
          <p:cNvSpPr txBox="1">
            <a:spLocks noGrp="1"/>
          </p:cNvSpPr>
          <p:nvPr>
            <p:ph type="title"/>
          </p:nvPr>
        </p:nvSpPr>
        <p:spPr>
          <a:xfrm>
            <a:off x="7690357" y="2342559"/>
            <a:ext cx="4813301" cy="779701"/>
          </a:xfrm>
          <a:prstGeom prst="rect">
            <a:avLst/>
          </a:prstGeom>
          <a:noFill/>
          <a:ln>
            <a:noFill/>
          </a:ln>
        </p:spPr>
        <p:txBody>
          <a:bodyPr spcFirstLastPara="1" wrap="square" lIns="50775" tIns="50775" rIns="50775" bIns="50775" anchor="ctr" anchorCtr="0"/>
          <a:lstStyle>
            <a:lvl1pPr marR="0" lvl="0" algn="l" rtl="0">
              <a:lnSpc>
                <a:spcPct val="100000"/>
              </a:lnSpc>
              <a:spcBef>
                <a:spcPts val="0"/>
              </a:spcBef>
              <a:spcAft>
                <a:spcPts val="0"/>
              </a:spcAft>
              <a:buClr>
                <a:schemeClr val="accent1"/>
              </a:buClr>
              <a:buSzPts val="4100"/>
              <a:buFont typeface="Times New Roman"/>
              <a:buNone/>
              <a:defRPr sz="41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232" name="Google Shape;232;p39"/>
          <p:cNvCxnSpPr/>
          <p:nvPr/>
        </p:nvCxnSpPr>
        <p:spPr>
          <a:xfrm>
            <a:off x="7690358" y="3177247"/>
            <a:ext cx="5094230" cy="0"/>
          </a:xfrm>
          <a:prstGeom prst="straightConnector1">
            <a:avLst/>
          </a:prstGeom>
          <a:noFill/>
          <a:ln w="9525" cap="flat" cmpd="sng">
            <a:solidFill>
              <a:srgbClr val="9C610B"/>
            </a:solidFill>
            <a:prstDash val="solid"/>
            <a:miter lim="400000"/>
            <a:headEnd type="none" w="sm" len="sm"/>
            <a:tailEnd type="none" w="sm" len="sm"/>
          </a:ln>
        </p:spPr>
      </p:cxnSp>
      <p:sp>
        <p:nvSpPr>
          <p:cNvPr id="233" name="Google Shape;233;p39"/>
          <p:cNvSpPr txBox="1">
            <a:spLocks noGrp="1"/>
          </p:cNvSpPr>
          <p:nvPr>
            <p:ph type="body" idx="1"/>
          </p:nvPr>
        </p:nvSpPr>
        <p:spPr>
          <a:xfrm>
            <a:off x="7691170" y="3316694"/>
            <a:ext cx="4635500" cy="442877"/>
          </a:xfrm>
          <a:prstGeom prst="rect">
            <a:avLst/>
          </a:prstGeom>
          <a:noFill/>
          <a:ln>
            <a:noFill/>
          </a:ln>
        </p:spPr>
        <p:txBody>
          <a:bodyPr spcFirstLastPara="1" wrap="square" lIns="50775" tIns="50775" rIns="50775" bIns="50775" anchor="t" anchorCtr="0"/>
          <a:lstStyle>
            <a:lvl1pPr marL="457200" marR="0" lvl="0" indent="-228600" algn="l" rtl="0">
              <a:lnSpc>
                <a:spcPct val="110000"/>
              </a:lnSpc>
              <a:spcBef>
                <a:spcPts val="1200"/>
              </a:spcBef>
              <a:spcAft>
                <a:spcPts val="0"/>
              </a:spcAft>
              <a:buClr>
                <a:schemeClr val="accent1"/>
              </a:buClr>
              <a:buSzPts val="1050"/>
              <a:buFont typeface="Arial"/>
              <a:buNone/>
              <a:defRPr sz="1400" b="1" i="0" u="none" strike="noStrike" cap="none">
                <a:solidFill>
                  <a:schemeClr val="accent1"/>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234" name="Google Shape;234;p39"/>
          <p:cNvPicPr preferRelativeResize="0"/>
          <p:nvPr/>
        </p:nvPicPr>
        <p:blipFill rotWithShape="1">
          <a:blip r:embed="rId5">
            <a:alphaModFix/>
          </a:blip>
          <a:srcRect/>
          <a:stretch/>
        </p:blipFill>
        <p:spPr>
          <a:xfrm>
            <a:off x="8864995" y="5902959"/>
            <a:ext cx="4139803" cy="386463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7_Titelsida v2">
  <p:cSld name="7_Titelsida v2">
    <p:spTree>
      <p:nvGrpSpPr>
        <p:cNvPr id="1" name="Shape 235"/>
        <p:cNvGrpSpPr/>
        <p:nvPr/>
      </p:nvGrpSpPr>
      <p:grpSpPr>
        <a:xfrm>
          <a:off x="0" y="0"/>
          <a:ext cx="0" cy="0"/>
          <a:chOff x="0" y="0"/>
          <a:chExt cx="0" cy="0"/>
        </a:xfrm>
      </p:grpSpPr>
      <p:pic>
        <p:nvPicPr>
          <p:cNvPr id="236" name="Google Shape;236;p40" descr="_DSC7609©Ruona 16.jpg"/>
          <p:cNvPicPr preferRelativeResize="0"/>
          <p:nvPr/>
        </p:nvPicPr>
        <p:blipFill rotWithShape="1">
          <a:blip r:embed="rId2">
            <a:alphaModFix/>
          </a:blip>
          <a:srcRect l="21155" t="7164" r="1" b="7217"/>
          <a:stretch/>
        </p:blipFill>
        <p:spPr>
          <a:xfrm>
            <a:off x="220512" y="217449"/>
            <a:ext cx="12564077" cy="9320761"/>
          </a:xfrm>
          <a:prstGeom prst="rect">
            <a:avLst/>
          </a:prstGeom>
          <a:noFill/>
          <a:ln>
            <a:noFill/>
          </a:ln>
        </p:spPr>
      </p:pic>
      <p:pic>
        <p:nvPicPr>
          <p:cNvPr id="237" name="Google Shape;237;p40"/>
          <p:cNvPicPr preferRelativeResize="0"/>
          <p:nvPr/>
        </p:nvPicPr>
        <p:blipFill rotWithShape="1">
          <a:blip r:embed="rId3">
            <a:alphaModFix/>
          </a:blip>
          <a:srcRect/>
          <a:stretch/>
        </p:blipFill>
        <p:spPr>
          <a:xfrm>
            <a:off x="624530" y="417261"/>
            <a:ext cx="2133792" cy="1375531"/>
          </a:xfrm>
          <a:prstGeom prst="rect">
            <a:avLst/>
          </a:prstGeom>
          <a:noFill/>
          <a:ln>
            <a:noFill/>
          </a:ln>
        </p:spPr>
      </p:pic>
      <p:sp>
        <p:nvSpPr>
          <p:cNvPr id="238" name="Google Shape;238;p40"/>
          <p:cNvSpPr/>
          <p:nvPr/>
        </p:nvSpPr>
        <p:spPr>
          <a:xfrm>
            <a:off x="5610035" y="2092006"/>
            <a:ext cx="7275600" cy="2520000"/>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239" name="Google Shape;239;p40"/>
          <p:cNvSpPr txBox="1">
            <a:spLocks noGrp="1"/>
          </p:cNvSpPr>
          <p:nvPr>
            <p:ph type="title"/>
          </p:nvPr>
        </p:nvSpPr>
        <p:spPr>
          <a:xfrm>
            <a:off x="5951862" y="2281602"/>
            <a:ext cx="6562831" cy="1405283"/>
          </a:xfrm>
          <a:prstGeom prst="rect">
            <a:avLst/>
          </a:prstGeom>
          <a:noFill/>
          <a:ln>
            <a:noFill/>
          </a:ln>
        </p:spPr>
        <p:txBody>
          <a:bodyPr spcFirstLastPara="1" wrap="square" lIns="50775" tIns="50775" rIns="50775" bIns="50775" anchor="t" anchorCtr="0"/>
          <a:lstStyle>
            <a:lvl1pPr marR="0" lvl="0" algn="l" rtl="0">
              <a:lnSpc>
                <a:spcPct val="100000"/>
              </a:lnSpc>
              <a:spcBef>
                <a:spcPts val="0"/>
              </a:spcBef>
              <a:spcAft>
                <a:spcPts val="0"/>
              </a:spcAft>
              <a:buClr>
                <a:schemeClr val="accent1"/>
              </a:buClr>
              <a:buSzPts val="4100"/>
              <a:buFont typeface="Times New Roman"/>
              <a:buNone/>
              <a:defRPr sz="41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240" name="Google Shape;240;p40"/>
          <p:cNvCxnSpPr/>
          <p:nvPr/>
        </p:nvCxnSpPr>
        <p:spPr>
          <a:xfrm>
            <a:off x="5951863" y="3806179"/>
            <a:ext cx="6832725" cy="0"/>
          </a:xfrm>
          <a:prstGeom prst="straightConnector1">
            <a:avLst/>
          </a:prstGeom>
          <a:noFill/>
          <a:ln w="9525" cap="flat" cmpd="sng">
            <a:solidFill>
              <a:srgbClr val="9C610B"/>
            </a:solidFill>
            <a:prstDash val="solid"/>
            <a:miter lim="400000"/>
            <a:headEnd type="none" w="sm" len="sm"/>
            <a:tailEnd type="none" w="sm" len="sm"/>
          </a:ln>
        </p:spPr>
      </p:cxnSp>
      <p:sp>
        <p:nvSpPr>
          <p:cNvPr id="241" name="Google Shape;241;p40"/>
          <p:cNvSpPr txBox="1">
            <a:spLocks noGrp="1"/>
          </p:cNvSpPr>
          <p:nvPr>
            <p:ph type="body" idx="1"/>
          </p:nvPr>
        </p:nvSpPr>
        <p:spPr>
          <a:xfrm>
            <a:off x="5952675" y="3933295"/>
            <a:ext cx="4635500" cy="442877"/>
          </a:xfrm>
          <a:prstGeom prst="rect">
            <a:avLst/>
          </a:prstGeom>
          <a:noFill/>
          <a:ln>
            <a:noFill/>
          </a:ln>
        </p:spPr>
        <p:txBody>
          <a:bodyPr spcFirstLastPara="1" wrap="square" lIns="50775" tIns="50775" rIns="50775" bIns="50775" anchor="t" anchorCtr="0"/>
          <a:lstStyle>
            <a:lvl1pPr marL="457200" marR="0" lvl="0" indent="-228600" algn="l" rtl="0">
              <a:lnSpc>
                <a:spcPct val="110000"/>
              </a:lnSpc>
              <a:spcBef>
                <a:spcPts val="1200"/>
              </a:spcBef>
              <a:spcAft>
                <a:spcPts val="0"/>
              </a:spcAft>
              <a:buClr>
                <a:schemeClr val="accent1"/>
              </a:buClr>
              <a:buSzPts val="1050"/>
              <a:buFont typeface="Arial"/>
              <a:buNone/>
              <a:defRPr sz="1400" b="1" i="0" u="none" strike="noStrike" cap="none">
                <a:solidFill>
                  <a:schemeClr val="accent1"/>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242" name="Google Shape;242;p40"/>
          <p:cNvPicPr preferRelativeResize="0"/>
          <p:nvPr/>
        </p:nvPicPr>
        <p:blipFill rotWithShape="1">
          <a:blip r:embed="rId4">
            <a:alphaModFix/>
          </a:blip>
          <a:srcRect/>
          <a:stretch/>
        </p:blipFill>
        <p:spPr>
          <a:xfrm>
            <a:off x="8864995" y="5902959"/>
            <a:ext cx="4139803" cy="386463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Kapitelsida">
  <p:cSld name="Kapitelsida">
    <p:spTree>
      <p:nvGrpSpPr>
        <p:cNvPr id="1" name="Shape 243"/>
        <p:cNvGrpSpPr/>
        <p:nvPr/>
      </p:nvGrpSpPr>
      <p:grpSpPr>
        <a:xfrm>
          <a:off x="0" y="0"/>
          <a:ext cx="0" cy="0"/>
          <a:chOff x="0" y="0"/>
          <a:chExt cx="0" cy="0"/>
        </a:xfrm>
      </p:grpSpPr>
      <p:sp>
        <p:nvSpPr>
          <p:cNvPr id="244" name="Google Shape;244;p41"/>
          <p:cNvSpPr>
            <a:spLocks noGrp="1"/>
          </p:cNvSpPr>
          <p:nvPr>
            <p:ph type="pic" idx="2"/>
          </p:nvPr>
        </p:nvSpPr>
        <p:spPr>
          <a:xfrm>
            <a:off x="219074" y="219075"/>
            <a:ext cx="12561889" cy="9312275"/>
          </a:xfrm>
          <a:prstGeom prst="rect">
            <a:avLst/>
          </a:prstGeom>
          <a:solidFill>
            <a:schemeClr val="accent5"/>
          </a:solidFill>
          <a:ln>
            <a:noFill/>
          </a:ln>
        </p:spPr>
        <p:txBody>
          <a:bodyPr spcFirstLastPara="1" wrap="square" lIns="50775" tIns="50775" rIns="50775" bIns="50775" anchor="t" anchorCtr="0"/>
          <a:lstStyle>
            <a:lvl1pPr marR="0" lvl="0" algn="l" rtl="0">
              <a:lnSpc>
                <a:spcPct val="10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45" name="Google Shape;245;p41"/>
          <p:cNvSpPr/>
          <p:nvPr/>
        </p:nvSpPr>
        <p:spPr>
          <a:xfrm>
            <a:off x="1270001" y="4819780"/>
            <a:ext cx="10464801" cy="1130301"/>
          </a:xfrm>
          <a:prstGeom prst="rect">
            <a:avLst/>
          </a:prstGeom>
          <a:noFill/>
          <a:ln>
            <a:noFill/>
          </a:ln>
        </p:spPr>
        <p:txBody>
          <a:bodyPr spcFirstLastPara="1" wrap="square" lIns="50775" tIns="50775" rIns="50775" bIns="50775" anchor="t" anchorCtr="0">
            <a:noAutofit/>
          </a:bodyPr>
          <a:lstStyle/>
          <a:p>
            <a:pPr marL="0" marR="0" lvl="0" indent="0" algn="ctr" rtl="0">
              <a:lnSpc>
                <a:spcPct val="100000"/>
              </a:lnSpc>
              <a:spcBef>
                <a:spcPts val="0"/>
              </a:spcBef>
              <a:spcAft>
                <a:spcPts val="0"/>
              </a:spcAft>
              <a:buClr>
                <a:srgbClr val="000000"/>
              </a:buClr>
              <a:buSzPts val="4000"/>
              <a:buFont typeface="Helvetica Neue Light"/>
              <a:buNone/>
            </a:pPr>
            <a:r>
              <a:rPr lang="sv-SE" sz="4000" b="0" i="0" u="none" strike="noStrike" cap="none">
                <a:solidFill>
                  <a:srgbClr val="000000"/>
                </a:solidFill>
                <a:latin typeface="Helvetica Neue Light"/>
                <a:ea typeface="Helvetica Neue Light"/>
                <a:cs typeface="Helvetica Neue Light"/>
                <a:sym typeface="Helvetica Neue Light"/>
              </a:rPr>
              <a:t> </a:t>
            </a:r>
            <a:endParaRPr/>
          </a:p>
        </p:txBody>
      </p:sp>
      <p:sp>
        <p:nvSpPr>
          <p:cNvPr id="246" name="Google Shape;246;p41"/>
          <p:cNvSpPr txBox="1">
            <a:spLocks noGrp="1"/>
          </p:cNvSpPr>
          <p:nvPr>
            <p:ph type="title"/>
          </p:nvPr>
        </p:nvSpPr>
        <p:spPr>
          <a:xfrm>
            <a:off x="1270800" y="1310626"/>
            <a:ext cx="10465200" cy="3761510"/>
          </a:xfrm>
          <a:prstGeom prst="rect">
            <a:avLst/>
          </a:prstGeom>
          <a:noFill/>
          <a:ln>
            <a:noFill/>
          </a:ln>
        </p:spPr>
        <p:txBody>
          <a:bodyPr spcFirstLastPara="1" wrap="square" lIns="50775" tIns="50775" rIns="50775" bIns="50775" anchor="b" anchorCtr="0"/>
          <a:lstStyle>
            <a:lvl1pPr marR="0" lvl="0" algn="ctr" rtl="0">
              <a:lnSpc>
                <a:spcPct val="105042"/>
              </a:lnSpc>
              <a:spcBef>
                <a:spcPts val="0"/>
              </a:spcBef>
              <a:spcAft>
                <a:spcPts val="0"/>
              </a:spcAft>
              <a:buClr>
                <a:schemeClr val="lt1"/>
              </a:buClr>
              <a:buSzPts val="11900"/>
              <a:buFont typeface="Times New Roman"/>
              <a:buNone/>
              <a:defRPr sz="11900" b="0" i="0" u="none" strike="noStrike" cap="none">
                <a:solidFill>
                  <a:schemeClr val="l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47" name="Google Shape;247;p41"/>
          <p:cNvSpPr txBox="1">
            <a:spLocks noGrp="1"/>
          </p:cNvSpPr>
          <p:nvPr>
            <p:ph type="body" idx="1"/>
          </p:nvPr>
        </p:nvSpPr>
        <p:spPr>
          <a:xfrm>
            <a:off x="1270001" y="5247293"/>
            <a:ext cx="10466388" cy="2549525"/>
          </a:xfrm>
          <a:prstGeom prst="rect">
            <a:avLst/>
          </a:prstGeom>
          <a:noFill/>
          <a:ln>
            <a:noFill/>
          </a:ln>
        </p:spPr>
        <p:txBody>
          <a:bodyPr spcFirstLastPara="1" wrap="square" lIns="50775" tIns="50775" rIns="50775" bIns="50775" anchor="t" anchorCtr="0"/>
          <a:lstStyle>
            <a:lvl1pPr marL="457200" marR="0" lvl="0" indent="-228600" algn="ctr" rtl="0">
              <a:lnSpc>
                <a:spcPct val="110000"/>
              </a:lnSpc>
              <a:spcBef>
                <a:spcPts val="0"/>
              </a:spcBef>
              <a:spcAft>
                <a:spcPts val="0"/>
              </a:spcAft>
              <a:buClr>
                <a:srgbClr val="FFFFFF"/>
              </a:buClr>
              <a:buSzPts val="3000"/>
              <a:buFont typeface="Times New Roman"/>
              <a:buNone/>
              <a:defRPr sz="4000" b="0" i="0" u="none" strike="noStrike" cap="none">
                <a:solidFill>
                  <a:srgbClr val="FFFFFF"/>
                </a:solidFill>
                <a:latin typeface="Times New Roman"/>
                <a:ea typeface="Times New Roman"/>
                <a:cs typeface="Times New Roman"/>
                <a:sym typeface="Times New Roman"/>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extLst>
    <p:ext uri="{DCECCB84-F9BA-43D5-87BE-67443E8EF086}">
      <p15:sldGuideLst xmlns:p15="http://schemas.microsoft.com/office/powerpoint/2012/main">
        <p15:guide id="1" orient="horz" pos="3072">
          <p15:clr>
            <a:srgbClr val="FBAE40"/>
          </p15:clr>
        </p15:guide>
        <p15:guide id="2" pos="409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ld + Textruta Stor">
  <p:cSld name="Bild + Textruta Stor">
    <p:spTree>
      <p:nvGrpSpPr>
        <p:cNvPr id="1" name="Shape 248"/>
        <p:cNvGrpSpPr/>
        <p:nvPr/>
      </p:nvGrpSpPr>
      <p:grpSpPr>
        <a:xfrm>
          <a:off x="0" y="0"/>
          <a:ext cx="0" cy="0"/>
          <a:chOff x="0" y="0"/>
          <a:chExt cx="0" cy="0"/>
        </a:xfrm>
      </p:grpSpPr>
      <p:sp>
        <p:nvSpPr>
          <p:cNvPr id="249" name="Google Shape;249;p42"/>
          <p:cNvSpPr>
            <a:spLocks noGrp="1"/>
          </p:cNvSpPr>
          <p:nvPr>
            <p:ph type="pic" idx="2"/>
          </p:nvPr>
        </p:nvSpPr>
        <p:spPr>
          <a:xfrm>
            <a:off x="219074" y="219075"/>
            <a:ext cx="12561889" cy="9312276"/>
          </a:xfrm>
          <a:prstGeom prst="rect">
            <a:avLst/>
          </a:prstGeom>
          <a:no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50" name="Google Shape;250;p42"/>
          <p:cNvSpPr txBox="1">
            <a:spLocks noGrp="1"/>
          </p:cNvSpPr>
          <p:nvPr>
            <p:ph type="body" idx="1"/>
          </p:nvPr>
        </p:nvSpPr>
        <p:spPr>
          <a:xfrm>
            <a:off x="6437313" y="6887125"/>
            <a:ext cx="6567487" cy="1858413"/>
          </a:xfrm>
          <a:prstGeom prst="rect">
            <a:avLst/>
          </a:prstGeom>
          <a:solidFill>
            <a:schemeClr val="lt1"/>
          </a:solidFill>
          <a:ln>
            <a:noFill/>
          </a:ln>
        </p:spPr>
        <p:txBody>
          <a:bodyPr spcFirstLastPara="1" wrap="square" lIns="719950" tIns="612000" rIns="539950" bIns="756000" anchor="b" anchorCtr="0"/>
          <a:lstStyle>
            <a:lvl1pPr marL="457200" marR="0" lvl="0" indent="-228600" algn="l" rtl="0">
              <a:lnSpc>
                <a:spcPct val="100000"/>
              </a:lnSpc>
              <a:spcBef>
                <a:spcPts val="0"/>
              </a:spcBef>
              <a:spcAft>
                <a:spcPts val="0"/>
              </a:spcAft>
              <a:buClr>
                <a:schemeClr val="accent1"/>
              </a:buClr>
              <a:buSzPts val="2325"/>
              <a:buFont typeface="Times New Roman"/>
              <a:buNone/>
              <a:defRPr sz="3100" b="0" i="0" u="none" strike="noStrike" cap="none">
                <a:solidFill>
                  <a:schemeClr val="accent1"/>
                </a:solidFill>
                <a:latin typeface="Times New Roman"/>
                <a:ea typeface="Times New Roman"/>
                <a:cs typeface="Times New Roman"/>
                <a:sym typeface="Times New Roman"/>
              </a:defRPr>
            </a:lvl1pPr>
            <a:lvl2pPr marL="914400" marR="0" lvl="1" indent="-228600" algn="l" rtl="0">
              <a:lnSpc>
                <a:spcPct val="110000"/>
              </a:lnSpc>
              <a:spcBef>
                <a:spcPts val="1200"/>
              </a:spcBef>
              <a:spcAft>
                <a:spcPts val="0"/>
              </a:spcAft>
              <a:buClr>
                <a:srgbClr val="9C610B"/>
              </a:buClr>
              <a:buSzPts val="2325"/>
              <a:buFont typeface="Times New Roman"/>
              <a:buNone/>
              <a:defRPr sz="3100" b="0" i="0" u="none" strike="noStrike" cap="none">
                <a:solidFill>
                  <a:srgbClr val="9C610B"/>
                </a:solidFill>
                <a:latin typeface="Times New Roman"/>
                <a:ea typeface="Times New Roman"/>
                <a:cs typeface="Times New Roman"/>
                <a:sym typeface="Times New Roman"/>
              </a:defRPr>
            </a:lvl2pPr>
            <a:lvl3pPr marL="1371600" marR="0" lvl="2" indent="-228600" algn="l" rtl="0">
              <a:lnSpc>
                <a:spcPct val="110000"/>
              </a:lnSpc>
              <a:spcBef>
                <a:spcPts val="1200"/>
              </a:spcBef>
              <a:spcAft>
                <a:spcPts val="0"/>
              </a:spcAft>
              <a:buClr>
                <a:srgbClr val="9C610B"/>
              </a:buClr>
              <a:buSzPts val="2325"/>
              <a:buFont typeface="Times New Roman"/>
              <a:buNone/>
              <a:defRPr sz="3100" b="0" i="0" u="none" strike="noStrike" cap="none">
                <a:solidFill>
                  <a:srgbClr val="9C610B"/>
                </a:solidFill>
                <a:latin typeface="Times New Roman"/>
                <a:ea typeface="Times New Roman"/>
                <a:cs typeface="Times New Roman"/>
                <a:sym typeface="Times New Roman"/>
              </a:defRPr>
            </a:lvl3pPr>
            <a:lvl4pPr marL="1828800" marR="0" lvl="3" indent="-228600" algn="l" rtl="0">
              <a:lnSpc>
                <a:spcPct val="110000"/>
              </a:lnSpc>
              <a:spcBef>
                <a:spcPts val="1200"/>
              </a:spcBef>
              <a:spcAft>
                <a:spcPts val="0"/>
              </a:spcAft>
              <a:buClr>
                <a:srgbClr val="9C610B"/>
              </a:buClr>
              <a:buSzPts val="2325"/>
              <a:buFont typeface="Times New Roman"/>
              <a:buNone/>
              <a:defRPr sz="3100" b="0" i="0" u="none" strike="noStrike" cap="none">
                <a:solidFill>
                  <a:srgbClr val="9C610B"/>
                </a:solidFill>
                <a:latin typeface="Times New Roman"/>
                <a:ea typeface="Times New Roman"/>
                <a:cs typeface="Times New Roman"/>
                <a:sym typeface="Times New Roman"/>
              </a:defRPr>
            </a:lvl4pPr>
            <a:lvl5pPr marL="2286000" marR="0" lvl="4" indent="-228600" algn="l" rtl="0">
              <a:lnSpc>
                <a:spcPct val="110000"/>
              </a:lnSpc>
              <a:spcBef>
                <a:spcPts val="1200"/>
              </a:spcBef>
              <a:spcAft>
                <a:spcPts val="0"/>
              </a:spcAft>
              <a:buClr>
                <a:srgbClr val="9C610B"/>
              </a:buClr>
              <a:buSzPts val="2325"/>
              <a:buFont typeface="Times New Roman"/>
              <a:buNone/>
              <a:defRPr sz="3100" b="0" i="0" u="none" strike="noStrike" cap="none">
                <a:solidFill>
                  <a:srgbClr val="9C610B"/>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ld + Textruta Stor">
  <p:cSld name="Bild + Textruta Stor">
    <p:spTree>
      <p:nvGrpSpPr>
        <p:cNvPr id="1" name="Shape 23"/>
        <p:cNvGrpSpPr/>
        <p:nvPr/>
      </p:nvGrpSpPr>
      <p:grpSpPr>
        <a:xfrm>
          <a:off x="0" y="0"/>
          <a:ext cx="0" cy="0"/>
          <a:chOff x="0" y="0"/>
          <a:chExt cx="0" cy="0"/>
        </a:xfrm>
      </p:grpSpPr>
      <p:sp>
        <p:nvSpPr>
          <p:cNvPr id="24" name="Google Shape;24;p5"/>
          <p:cNvSpPr>
            <a:spLocks noGrp="1"/>
          </p:cNvSpPr>
          <p:nvPr>
            <p:ph type="pic" idx="2"/>
          </p:nvPr>
        </p:nvSpPr>
        <p:spPr>
          <a:xfrm>
            <a:off x="219074" y="219075"/>
            <a:ext cx="12561889" cy="9312276"/>
          </a:xfrm>
          <a:prstGeom prst="rect">
            <a:avLst/>
          </a:prstGeom>
          <a:no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5" name="Google Shape;25;p5"/>
          <p:cNvSpPr txBox="1">
            <a:spLocks noGrp="1"/>
          </p:cNvSpPr>
          <p:nvPr>
            <p:ph type="body" idx="1"/>
          </p:nvPr>
        </p:nvSpPr>
        <p:spPr>
          <a:xfrm>
            <a:off x="6437313" y="6887125"/>
            <a:ext cx="6567487" cy="1858413"/>
          </a:xfrm>
          <a:prstGeom prst="rect">
            <a:avLst/>
          </a:prstGeom>
          <a:solidFill>
            <a:schemeClr val="lt1"/>
          </a:solidFill>
          <a:ln>
            <a:noFill/>
          </a:ln>
        </p:spPr>
        <p:txBody>
          <a:bodyPr spcFirstLastPara="1" wrap="square" lIns="719950" tIns="612000" rIns="539950" bIns="756000" anchor="b" anchorCtr="0"/>
          <a:lstStyle>
            <a:lvl1pPr marL="457200" marR="0" lvl="0" indent="-228600" algn="l" rtl="0">
              <a:lnSpc>
                <a:spcPct val="100000"/>
              </a:lnSpc>
              <a:spcBef>
                <a:spcPts val="0"/>
              </a:spcBef>
              <a:spcAft>
                <a:spcPts val="0"/>
              </a:spcAft>
              <a:buClr>
                <a:schemeClr val="accent1"/>
              </a:buClr>
              <a:buSzPts val="2325"/>
              <a:buFont typeface="Times New Roman"/>
              <a:buNone/>
              <a:defRPr sz="3100" b="0" i="0" u="none" strike="noStrike" cap="none">
                <a:solidFill>
                  <a:schemeClr val="accent1"/>
                </a:solidFill>
                <a:latin typeface="Times New Roman"/>
                <a:ea typeface="Times New Roman"/>
                <a:cs typeface="Times New Roman"/>
                <a:sym typeface="Times New Roman"/>
              </a:defRPr>
            </a:lvl1pPr>
            <a:lvl2pPr marL="914400" marR="0" lvl="1" indent="-228600" algn="l" rtl="0">
              <a:lnSpc>
                <a:spcPct val="110000"/>
              </a:lnSpc>
              <a:spcBef>
                <a:spcPts val="1200"/>
              </a:spcBef>
              <a:spcAft>
                <a:spcPts val="0"/>
              </a:spcAft>
              <a:buClr>
                <a:srgbClr val="9C610B"/>
              </a:buClr>
              <a:buSzPts val="2325"/>
              <a:buFont typeface="Times New Roman"/>
              <a:buNone/>
              <a:defRPr sz="3100" b="0" i="0" u="none" strike="noStrike" cap="none">
                <a:solidFill>
                  <a:srgbClr val="9C610B"/>
                </a:solidFill>
                <a:latin typeface="Times New Roman"/>
                <a:ea typeface="Times New Roman"/>
                <a:cs typeface="Times New Roman"/>
                <a:sym typeface="Times New Roman"/>
              </a:defRPr>
            </a:lvl2pPr>
            <a:lvl3pPr marL="1371600" marR="0" lvl="2" indent="-228600" algn="l" rtl="0">
              <a:lnSpc>
                <a:spcPct val="110000"/>
              </a:lnSpc>
              <a:spcBef>
                <a:spcPts val="1200"/>
              </a:spcBef>
              <a:spcAft>
                <a:spcPts val="0"/>
              </a:spcAft>
              <a:buClr>
                <a:srgbClr val="9C610B"/>
              </a:buClr>
              <a:buSzPts val="2325"/>
              <a:buFont typeface="Times New Roman"/>
              <a:buNone/>
              <a:defRPr sz="3100" b="0" i="0" u="none" strike="noStrike" cap="none">
                <a:solidFill>
                  <a:srgbClr val="9C610B"/>
                </a:solidFill>
                <a:latin typeface="Times New Roman"/>
                <a:ea typeface="Times New Roman"/>
                <a:cs typeface="Times New Roman"/>
                <a:sym typeface="Times New Roman"/>
              </a:defRPr>
            </a:lvl3pPr>
            <a:lvl4pPr marL="1828800" marR="0" lvl="3" indent="-228600" algn="l" rtl="0">
              <a:lnSpc>
                <a:spcPct val="110000"/>
              </a:lnSpc>
              <a:spcBef>
                <a:spcPts val="1200"/>
              </a:spcBef>
              <a:spcAft>
                <a:spcPts val="0"/>
              </a:spcAft>
              <a:buClr>
                <a:srgbClr val="9C610B"/>
              </a:buClr>
              <a:buSzPts val="2325"/>
              <a:buFont typeface="Times New Roman"/>
              <a:buNone/>
              <a:defRPr sz="3100" b="0" i="0" u="none" strike="noStrike" cap="none">
                <a:solidFill>
                  <a:srgbClr val="9C610B"/>
                </a:solidFill>
                <a:latin typeface="Times New Roman"/>
                <a:ea typeface="Times New Roman"/>
                <a:cs typeface="Times New Roman"/>
                <a:sym typeface="Times New Roman"/>
              </a:defRPr>
            </a:lvl4pPr>
            <a:lvl5pPr marL="2286000" marR="0" lvl="4" indent="-228600" algn="l" rtl="0">
              <a:lnSpc>
                <a:spcPct val="110000"/>
              </a:lnSpc>
              <a:spcBef>
                <a:spcPts val="1200"/>
              </a:spcBef>
              <a:spcAft>
                <a:spcPts val="0"/>
              </a:spcAft>
              <a:buClr>
                <a:srgbClr val="9C610B"/>
              </a:buClr>
              <a:buSzPts val="2325"/>
              <a:buFont typeface="Times New Roman"/>
              <a:buNone/>
              <a:defRPr sz="3100" b="0" i="0" u="none" strike="noStrike" cap="none">
                <a:solidFill>
                  <a:srgbClr val="9C610B"/>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ldcollage">
  <p:cSld name="Bildcollage">
    <p:spTree>
      <p:nvGrpSpPr>
        <p:cNvPr id="1" name="Shape 251"/>
        <p:cNvGrpSpPr/>
        <p:nvPr/>
      </p:nvGrpSpPr>
      <p:grpSpPr>
        <a:xfrm>
          <a:off x="0" y="0"/>
          <a:ext cx="0" cy="0"/>
          <a:chOff x="0" y="0"/>
          <a:chExt cx="0" cy="0"/>
        </a:xfrm>
      </p:grpSpPr>
      <p:sp>
        <p:nvSpPr>
          <p:cNvPr id="252" name="Google Shape;252;p43"/>
          <p:cNvSpPr>
            <a:spLocks noGrp="1"/>
          </p:cNvSpPr>
          <p:nvPr>
            <p:ph type="pic" idx="2"/>
          </p:nvPr>
        </p:nvSpPr>
        <p:spPr>
          <a:xfrm>
            <a:off x="4405313" y="219075"/>
            <a:ext cx="4187825" cy="4657725"/>
          </a:xfrm>
          <a:prstGeom prst="rect">
            <a:avLst/>
          </a:prstGeom>
          <a:no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53" name="Google Shape;253;p43"/>
          <p:cNvSpPr>
            <a:spLocks noGrp="1"/>
          </p:cNvSpPr>
          <p:nvPr>
            <p:ph type="pic" idx="3"/>
          </p:nvPr>
        </p:nvSpPr>
        <p:spPr>
          <a:xfrm>
            <a:off x="219076" y="219075"/>
            <a:ext cx="4186238" cy="4657725"/>
          </a:xfrm>
          <a:prstGeom prst="rect">
            <a:avLst/>
          </a:prstGeom>
          <a:no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54" name="Google Shape;254;p43"/>
          <p:cNvSpPr>
            <a:spLocks noGrp="1"/>
          </p:cNvSpPr>
          <p:nvPr>
            <p:ph type="pic" idx="4"/>
          </p:nvPr>
        </p:nvSpPr>
        <p:spPr>
          <a:xfrm>
            <a:off x="8593137" y="219075"/>
            <a:ext cx="4187825" cy="4657725"/>
          </a:xfrm>
          <a:prstGeom prst="rect">
            <a:avLst/>
          </a:prstGeom>
          <a:no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55" name="Google Shape;255;p43"/>
          <p:cNvSpPr>
            <a:spLocks noGrp="1"/>
          </p:cNvSpPr>
          <p:nvPr>
            <p:ph type="pic" idx="5"/>
          </p:nvPr>
        </p:nvSpPr>
        <p:spPr>
          <a:xfrm>
            <a:off x="4405313" y="4876800"/>
            <a:ext cx="4187825" cy="4654550"/>
          </a:xfrm>
          <a:prstGeom prst="rect">
            <a:avLst/>
          </a:prstGeom>
          <a:no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56" name="Google Shape;256;p43"/>
          <p:cNvSpPr>
            <a:spLocks noGrp="1"/>
          </p:cNvSpPr>
          <p:nvPr>
            <p:ph type="pic" idx="6"/>
          </p:nvPr>
        </p:nvSpPr>
        <p:spPr>
          <a:xfrm>
            <a:off x="219076" y="4876800"/>
            <a:ext cx="4186238" cy="4654550"/>
          </a:xfrm>
          <a:prstGeom prst="rect">
            <a:avLst/>
          </a:prstGeom>
          <a:no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57" name="Google Shape;257;p43"/>
          <p:cNvSpPr>
            <a:spLocks noGrp="1"/>
          </p:cNvSpPr>
          <p:nvPr>
            <p:ph type="pic" idx="7"/>
          </p:nvPr>
        </p:nvSpPr>
        <p:spPr>
          <a:xfrm>
            <a:off x="8593137" y="4876800"/>
            <a:ext cx="4187825" cy="4654550"/>
          </a:xfrm>
          <a:prstGeom prst="rect">
            <a:avLst/>
          </a:prstGeom>
          <a:no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ldcollage + text">
  <p:cSld name="Bildcollage + text">
    <p:spTree>
      <p:nvGrpSpPr>
        <p:cNvPr id="1" name="Shape 258"/>
        <p:cNvGrpSpPr/>
        <p:nvPr/>
      </p:nvGrpSpPr>
      <p:grpSpPr>
        <a:xfrm>
          <a:off x="0" y="0"/>
          <a:ext cx="0" cy="0"/>
          <a:chOff x="0" y="0"/>
          <a:chExt cx="0" cy="0"/>
        </a:xfrm>
      </p:grpSpPr>
      <p:sp>
        <p:nvSpPr>
          <p:cNvPr id="259" name="Google Shape;259;p44"/>
          <p:cNvSpPr>
            <a:spLocks noGrp="1"/>
          </p:cNvSpPr>
          <p:nvPr>
            <p:ph type="pic" idx="2"/>
          </p:nvPr>
        </p:nvSpPr>
        <p:spPr>
          <a:xfrm>
            <a:off x="4405313" y="219075"/>
            <a:ext cx="4187825" cy="4657725"/>
          </a:xfrm>
          <a:prstGeom prst="rect">
            <a:avLst/>
          </a:prstGeom>
          <a:solidFill>
            <a:schemeClr val="accent3"/>
          </a:solid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60" name="Google Shape;260;p44"/>
          <p:cNvSpPr>
            <a:spLocks noGrp="1"/>
          </p:cNvSpPr>
          <p:nvPr>
            <p:ph type="pic" idx="3"/>
          </p:nvPr>
        </p:nvSpPr>
        <p:spPr>
          <a:xfrm>
            <a:off x="219076" y="219075"/>
            <a:ext cx="4186238" cy="4657725"/>
          </a:xfrm>
          <a:prstGeom prst="rect">
            <a:avLst/>
          </a:prstGeom>
          <a:solidFill>
            <a:schemeClr val="accent2"/>
          </a:solid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61" name="Google Shape;261;p44"/>
          <p:cNvSpPr>
            <a:spLocks noGrp="1"/>
          </p:cNvSpPr>
          <p:nvPr>
            <p:ph type="pic" idx="4"/>
          </p:nvPr>
        </p:nvSpPr>
        <p:spPr>
          <a:xfrm>
            <a:off x="8593137" y="219075"/>
            <a:ext cx="4187825" cy="4657725"/>
          </a:xfrm>
          <a:prstGeom prst="rect">
            <a:avLst/>
          </a:prstGeom>
          <a:solidFill>
            <a:schemeClr val="accent5"/>
          </a:solid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62" name="Google Shape;262;p44"/>
          <p:cNvSpPr>
            <a:spLocks noGrp="1"/>
          </p:cNvSpPr>
          <p:nvPr>
            <p:ph type="pic" idx="5"/>
          </p:nvPr>
        </p:nvSpPr>
        <p:spPr>
          <a:xfrm>
            <a:off x="4405313" y="4876800"/>
            <a:ext cx="4187825" cy="4654550"/>
          </a:xfrm>
          <a:prstGeom prst="rect">
            <a:avLst/>
          </a:prstGeom>
          <a:solidFill>
            <a:schemeClr val="accent6"/>
          </a:solid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63" name="Google Shape;263;p44"/>
          <p:cNvSpPr>
            <a:spLocks noGrp="1"/>
          </p:cNvSpPr>
          <p:nvPr>
            <p:ph type="pic" idx="6"/>
          </p:nvPr>
        </p:nvSpPr>
        <p:spPr>
          <a:xfrm>
            <a:off x="219076" y="4876800"/>
            <a:ext cx="4186238" cy="4654550"/>
          </a:xfrm>
          <a:prstGeom prst="rect">
            <a:avLst/>
          </a:prstGeom>
          <a:solidFill>
            <a:schemeClr val="accent4"/>
          </a:solid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64" name="Google Shape;264;p44"/>
          <p:cNvSpPr>
            <a:spLocks noGrp="1"/>
          </p:cNvSpPr>
          <p:nvPr>
            <p:ph type="pic" idx="7"/>
          </p:nvPr>
        </p:nvSpPr>
        <p:spPr>
          <a:xfrm>
            <a:off x="8593137" y="4876800"/>
            <a:ext cx="4187825" cy="4654550"/>
          </a:xfrm>
          <a:prstGeom prst="rect">
            <a:avLst/>
          </a:prstGeom>
          <a:solidFill>
            <a:schemeClr val="accent3"/>
          </a:solid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65" name="Google Shape;265;p44"/>
          <p:cNvSpPr txBox="1">
            <a:spLocks noGrp="1"/>
          </p:cNvSpPr>
          <p:nvPr>
            <p:ph type="body" idx="1"/>
          </p:nvPr>
        </p:nvSpPr>
        <p:spPr>
          <a:xfrm>
            <a:off x="220662" y="1836218"/>
            <a:ext cx="4186238" cy="579640"/>
          </a:xfrm>
          <a:prstGeom prst="rect">
            <a:avLst/>
          </a:prstGeom>
          <a:noFill/>
          <a:ln>
            <a:noFill/>
          </a:ln>
        </p:spPr>
        <p:txBody>
          <a:bodyPr spcFirstLastPara="1" wrap="square" lIns="360000" tIns="50775" rIns="50775" bIns="50775" anchor="ctr" anchorCtr="0"/>
          <a:lstStyle>
            <a:lvl1pPr marL="457200" marR="0" lvl="0" indent="-228600" algn="l" rtl="0">
              <a:lnSpc>
                <a:spcPct val="100000"/>
              </a:lnSpc>
              <a:spcBef>
                <a:spcPts val="1200"/>
              </a:spcBef>
              <a:spcAft>
                <a:spcPts val="0"/>
              </a:spcAft>
              <a:buClr>
                <a:schemeClr val="lt1"/>
              </a:buClr>
              <a:buSzPts val="2325"/>
              <a:buFont typeface="Times New Roman"/>
              <a:buNone/>
              <a:defRPr sz="3100" b="0" i="0" u="none" strike="noStrike" cap="none">
                <a:solidFill>
                  <a:schemeClr val="lt1"/>
                </a:solidFill>
                <a:latin typeface="Times New Roman"/>
                <a:ea typeface="Times New Roman"/>
                <a:cs typeface="Times New Roman"/>
                <a:sym typeface="Times New Roman"/>
              </a:defRPr>
            </a:lvl1pPr>
            <a:lvl2pPr marL="914400" marR="0" lvl="1"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2pPr>
            <a:lvl3pPr marL="1371600" marR="0" lvl="2"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3pPr>
            <a:lvl4pPr marL="1828800" marR="0" lvl="3"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4pPr>
            <a:lvl5pPr marL="2286000" marR="0" lvl="4"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66" name="Google Shape;266;p44"/>
          <p:cNvSpPr txBox="1">
            <a:spLocks noGrp="1"/>
          </p:cNvSpPr>
          <p:nvPr>
            <p:ph type="body" idx="8"/>
          </p:nvPr>
        </p:nvSpPr>
        <p:spPr>
          <a:xfrm>
            <a:off x="4408487" y="1836218"/>
            <a:ext cx="4186238" cy="579640"/>
          </a:xfrm>
          <a:prstGeom prst="rect">
            <a:avLst/>
          </a:prstGeom>
          <a:noFill/>
          <a:ln>
            <a:noFill/>
          </a:ln>
        </p:spPr>
        <p:txBody>
          <a:bodyPr spcFirstLastPara="1" wrap="square" lIns="360000" tIns="50775" rIns="50775" bIns="50775" anchor="ctr" anchorCtr="0"/>
          <a:lstStyle>
            <a:lvl1pPr marL="457200" marR="0" lvl="0" indent="-228600" algn="l" rtl="0">
              <a:lnSpc>
                <a:spcPct val="100000"/>
              </a:lnSpc>
              <a:spcBef>
                <a:spcPts val="1200"/>
              </a:spcBef>
              <a:spcAft>
                <a:spcPts val="0"/>
              </a:spcAft>
              <a:buClr>
                <a:schemeClr val="lt1"/>
              </a:buClr>
              <a:buSzPts val="2325"/>
              <a:buFont typeface="Times New Roman"/>
              <a:buNone/>
              <a:defRPr sz="3100" b="0" i="0" u="none" strike="noStrike" cap="none">
                <a:solidFill>
                  <a:schemeClr val="lt1"/>
                </a:solidFill>
                <a:latin typeface="Times New Roman"/>
                <a:ea typeface="Times New Roman"/>
                <a:cs typeface="Times New Roman"/>
                <a:sym typeface="Times New Roman"/>
              </a:defRPr>
            </a:lvl1pPr>
            <a:lvl2pPr marL="914400" marR="0" lvl="1"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2pPr>
            <a:lvl3pPr marL="1371600" marR="0" lvl="2"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3pPr>
            <a:lvl4pPr marL="1828800" marR="0" lvl="3"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4pPr>
            <a:lvl5pPr marL="2286000" marR="0" lvl="4"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67" name="Google Shape;267;p44"/>
          <p:cNvSpPr txBox="1">
            <a:spLocks noGrp="1"/>
          </p:cNvSpPr>
          <p:nvPr>
            <p:ph type="body" idx="9"/>
          </p:nvPr>
        </p:nvSpPr>
        <p:spPr>
          <a:xfrm>
            <a:off x="8596312" y="1836218"/>
            <a:ext cx="4186238" cy="579640"/>
          </a:xfrm>
          <a:prstGeom prst="rect">
            <a:avLst/>
          </a:prstGeom>
          <a:noFill/>
          <a:ln>
            <a:noFill/>
          </a:ln>
        </p:spPr>
        <p:txBody>
          <a:bodyPr spcFirstLastPara="1" wrap="square" lIns="360000" tIns="50775" rIns="50775" bIns="50775" anchor="ctr" anchorCtr="0"/>
          <a:lstStyle>
            <a:lvl1pPr marL="457200" marR="0" lvl="0" indent="-228600" algn="l" rtl="0">
              <a:lnSpc>
                <a:spcPct val="100000"/>
              </a:lnSpc>
              <a:spcBef>
                <a:spcPts val="1200"/>
              </a:spcBef>
              <a:spcAft>
                <a:spcPts val="0"/>
              </a:spcAft>
              <a:buClr>
                <a:schemeClr val="lt1"/>
              </a:buClr>
              <a:buSzPts val="2325"/>
              <a:buFont typeface="Times New Roman"/>
              <a:buNone/>
              <a:defRPr sz="3100" b="0" i="0" u="none" strike="noStrike" cap="none">
                <a:solidFill>
                  <a:schemeClr val="lt1"/>
                </a:solidFill>
                <a:latin typeface="Times New Roman"/>
                <a:ea typeface="Times New Roman"/>
                <a:cs typeface="Times New Roman"/>
                <a:sym typeface="Times New Roman"/>
              </a:defRPr>
            </a:lvl1pPr>
            <a:lvl2pPr marL="914400" marR="0" lvl="1"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2pPr>
            <a:lvl3pPr marL="1371600" marR="0" lvl="2"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3pPr>
            <a:lvl4pPr marL="1828800" marR="0" lvl="3"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4pPr>
            <a:lvl5pPr marL="2286000" marR="0" lvl="4"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68" name="Google Shape;268;p44"/>
          <p:cNvSpPr txBox="1">
            <a:spLocks noGrp="1"/>
          </p:cNvSpPr>
          <p:nvPr>
            <p:ph type="body" idx="13"/>
          </p:nvPr>
        </p:nvSpPr>
        <p:spPr>
          <a:xfrm>
            <a:off x="220662" y="6497428"/>
            <a:ext cx="4186238" cy="579640"/>
          </a:xfrm>
          <a:prstGeom prst="rect">
            <a:avLst/>
          </a:prstGeom>
          <a:noFill/>
          <a:ln>
            <a:noFill/>
          </a:ln>
        </p:spPr>
        <p:txBody>
          <a:bodyPr spcFirstLastPara="1" wrap="square" lIns="360000" tIns="50775" rIns="50775" bIns="50775" anchor="ctr" anchorCtr="0"/>
          <a:lstStyle>
            <a:lvl1pPr marL="457200" marR="0" lvl="0" indent="-228600" algn="l" rtl="0">
              <a:lnSpc>
                <a:spcPct val="100000"/>
              </a:lnSpc>
              <a:spcBef>
                <a:spcPts val="1200"/>
              </a:spcBef>
              <a:spcAft>
                <a:spcPts val="0"/>
              </a:spcAft>
              <a:buClr>
                <a:schemeClr val="lt1"/>
              </a:buClr>
              <a:buSzPts val="2325"/>
              <a:buFont typeface="Times New Roman"/>
              <a:buNone/>
              <a:defRPr sz="3100" b="0" i="0" u="none" strike="noStrike" cap="none">
                <a:solidFill>
                  <a:schemeClr val="lt1"/>
                </a:solidFill>
                <a:latin typeface="Times New Roman"/>
                <a:ea typeface="Times New Roman"/>
                <a:cs typeface="Times New Roman"/>
                <a:sym typeface="Times New Roman"/>
              </a:defRPr>
            </a:lvl1pPr>
            <a:lvl2pPr marL="914400" marR="0" lvl="1"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2pPr>
            <a:lvl3pPr marL="1371600" marR="0" lvl="2"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3pPr>
            <a:lvl4pPr marL="1828800" marR="0" lvl="3"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4pPr>
            <a:lvl5pPr marL="2286000" marR="0" lvl="4"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69" name="Google Shape;269;p44"/>
          <p:cNvSpPr txBox="1">
            <a:spLocks noGrp="1"/>
          </p:cNvSpPr>
          <p:nvPr>
            <p:ph type="body" idx="14"/>
          </p:nvPr>
        </p:nvSpPr>
        <p:spPr>
          <a:xfrm>
            <a:off x="4408487" y="6497428"/>
            <a:ext cx="4186238" cy="579640"/>
          </a:xfrm>
          <a:prstGeom prst="rect">
            <a:avLst/>
          </a:prstGeom>
          <a:noFill/>
          <a:ln>
            <a:noFill/>
          </a:ln>
        </p:spPr>
        <p:txBody>
          <a:bodyPr spcFirstLastPara="1" wrap="square" lIns="360000" tIns="50775" rIns="50775" bIns="50775" anchor="ctr" anchorCtr="0"/>
          <a:lstStyle>
            <a:lvl1pPr marL="457200" marR="0" lvl="0" indent="-228600" algn="l" rtl="0">
              <a:lnSpc>
                <a:spcPct val="100000"/>
              </a:lnSpc>
              <a:spcBef>
                <a:spcPts val="1200"/>
              </a:spcBef>
              <a:spcAft>
                <a:spcPts val="0"/>
              </a:spcAft>
              <a:buClr>
                <a:schemeClr val="lt1"/>
              </a:buClr>
              <a:buSzPts val="2325"/>
              <a:buFont typeface="Times New Roman"/>
              <a:buNone/>
              <a:defRPr sz="3100" b="0" i="0" u="none" strike="noStrike" cap="none">
                <a:solidFill>
                  <a:schemeClr val="lt1"/>
                </a:solidFill>
                <a:latin typeface="Times New Roman"/>
                <a:ea typeface="Times New Roman"/>
                <a:cs typeface="Times New Roman"/>
                <a:sym typeface="Times New Roman"/>
              </a:defRPr>
            </a:lvl1pPr>
            <a:lvl2pPr marL="914400" marR="0" lvl="1"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2pPr>
            <a:lvl3pPr marL="1371600" marR="0" lvl="2"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3pPr>
            <a:lvl4pPr marL="1828800" marR="0" lvl="3"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4pPr>
            <a:lvl5pPr marL="2286000" marR="0" lvl="4"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70" name="Google Shape;270;p44"/>
          <p:cNvSpPr txBox="1">
            <a:spLocks noGrp="1"/>
          </p:cNvSpPr>
          <p:nvPr>
            <p:ph type="body" idx="15"/>
          </p:nvPr>
        </p:nvSpPr>
        <p:spPr>
          <a:xfrm>
            <a:off x="8596312" y="6497428"/>
            <a:ext cx="4186238" cy="579640"/>
          </a:xfrm>
          <a:prstGeom prst="rect">
            <a:avLst/>
          </a:prstGeom>
          <a:noFill/>
          <a:ln>
            <a:noFill/>
          </a:ln>
        </p:spPr>
        <p:txBody>
          <a:bodyPr spcFirstLastPara="1" wrap="square" lIns="360000" tIns="50775" rIns="50775" bIns="50775" anchor="ctr" anchorCtr="0"/>
          <a:lstStyle>
            <a:lvl1pPr marL="457200" marR="0" lvl="0" indent="-228600" algn="l" rtl="0">
              <a:lnSpc>
                <a:spcPct val="100000"/>
              </a:lnSpc>
              <a:spcBef>
                <a:spcPts val="1200"/>
              </a:spcBef>
              <a:spcAft>
                <a:spcPts val="0"/>
              </a:spcAft>
              <a:buClr>
                <a:schemeClr val="lt1"/>
              </a:buClr>
              <a:buSzPts val="2325"/>
              <a:buFont typeface="Times New Roman"/>
              <a:buNone/>
              <a:defRPr sz="3100" b="0" i="0" u="none" strike="noStrike" cap="none">
                <a:solidFill>
                  <a:schemeClr val="lt1"/>
                </a:solidFill>
                <a:latin typeface="Times New Roman"/>
                <a:ea typeface="Times New Roman"/>
                <a:cs typeface="Times New Roman"/>
                <a:sym typeface="Times New Roman"/>
              </a:defRPr>
            </a:lvl1pPr>
            <a:lvl2pPr marL="914400" marR="0" lvl="1"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2pPr>
            <a:lvl3pPr marL="1371600" marR="0" lvl="2"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3pPr>
            <a:lvl4pPr marL="1828800" marR="0" lvl="3"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4pPr>
            <a:lvl5pPr marL="2286000" marR="0" lvl="4"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ulleted list" type="obj">
  <p:cSld name="OBJECT">
    <p:spTree>
      <p:nvGrpSpPr>
        <p:cNvPr id="1" name="Shape 271"/>
        <p:cNvGrpSpPr/>
        <p:nvPr/>
      </p:nvGrpSpPr>
      <p:grpSpPr>
        <a:xfrm>
          <a:off x="0" y="0"/>
          <a:ext cx="0" cy="0"/>
          <a:chOff x="0" y="0"/>
          <a:chExt cx="0" cy="0"/>
        </a:xfrm>
      </p:grpSpPr>
      <p:sp>
        <p:nvSpPr>
          <p:cNvPr id="272" name="Google Shape;272;p45"/>
          <p:cNvSpPr txBox="1">
            <a:spLocks noGrp="1"/>
          </p:cNvSpPr>
          <p:nvPr>
            <p:ph type="title"/>
          </p:nvPr>
        </p:nvSpPr>
        <p:spPr>
          <a:xfrm>
            <a:off x="1828800" y="444501"/>
            <a:ext cx="10223499" cy="2159000"/>
          </a:xfrm>
          <a:prstGeom prst="rect">
            <a:avLst/>
          </a:prstGeom>
          <a:noFill/>
          <a:ln>
            <a:noFill/>
          </a:ln>
        </p:spPr>
        <p:txBody>
          <a:bodyPr spcFirstLastPara="1" wrap="square" lIns="50775" tIns="50775" rIns="50775" bIns="50775" anchor="ctr" anchorCtr="0"/>
          <a:lstStyle>
            <a:lvl1pPr marR="0" lvl="0" algn="l" rtl="0">
              <a:lnSpc>
                <a:spcPct val="100000"/>
              </a:lnSpc>
              <a:spcBef>
                <a:spcPts val="0"/>
              </a:spcBef>
              <a:spcAft>
                <a:spcPts val="0"/>
              </a:spcAft>
              <a:buClr>
                <a:schemeClr val="accent1"/>
              </a:buClr>
              <a:buSzPts val="6000"/>
              <a:buFont typeface="Times New Roman"/>
              <a:buNone/>
              <a:defRPr sz="60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73" name="Google Shape;273;p45"/>
          <p:cNvSpPr txBox="1">
            <a:spLocks noGrp="1"/>
          </p:cNvSpPr>
          <p:nvPr>
            <p:ph type="body" idx="1"/>
          </p:nvPr>
        </p:nvSpPr>
        <p:spPr>
          <a:xfrm>
            <a:off x="950009" y="2635932"/>
            <a:ext cx="10962312" cy="5080540"/>
          </a:xfrm>
          <a:prstGeom prst="rect">
            <a:avLst/>
          </a:prstGeom>
          <a:noFill/>
          <a:ln>
            <a:noFill/>
          </a:ln>
        </p:spPr>
        <p:txBody>
          <a:bodyPr spcFirstLastPara="1" wrap="square" lIns="50775" tIns="50775" rIns="50775" bIns="50775" anchor="t" anchorCtr="0"/>
          <a:lstStyle>
            <a:lvl1pPr marL="457200" marR="0" lvl="0" indent="-381000" algn="l" rtl="0">
              <a:lnSpc>
                <a:spcPct val="110000"/>
              </a:lnSpc>
              <a:spcBef>
                <a:spcPts val="1200"/>
              </a:spcBef>
              <a:spcAft>
                <a:spcPts val="0"/>
              </a:spcAft>
              <a:buClr>
                <a:srgbClr val="000000"/>
              </a:buClr>
              <a:buSzPts val="2400"/>
              <a:buFont typeface="Arial"/>
              <a:buChar char="•"/>
              <a:defRPr sz="3200" b="0" i="0" u="none" strike="noStrike" cap="none">
                <a:solidFill>
                  <a:srgbClr val="000000"/>
                </a:solidFill>
                <a:latin typeface="Arial"/>
                <a:ea typeface="Arial"/>
                <a:cs typeface="Arial"/>
                <a:sym typeface="Arial"/>
              </a:defRPr>
            </a:lvl1pPr>
            <a:lvl2pPr marL="914400" marR="0" lvl="1" indent="-381000" algn="l" rtl="0">
              <a:lnSpc>
                <a:spcPct val="110000"/>
              </a:lnSpc>
              <a:spcBef>
                <a:spcPts val="1200"/>
              </a:spcBef>
              <a:spcAft>
                <a:spcPts val="0"/>
              </a:spcAft>
              <a:buClr>
                <a:srgbClr val="000000"/>
              </a:buClr>
              <a:buSzPts val="2400"/>
              <a:buFont typeface="Arial"/>
              <a:buChar char="•"/>
              <a:defRPr sz="32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274" name="Google Shape;274;p45"/>
          <p:cNvCxnSpPr/>
          <p:nvPr/>
        </p:nvCxnSpPr>
        <p:spPr>
          <a:xfrm>
            <a:off x="1076748" y="2137899"/>
            <a:ext cx="10844648" cy="0"/>
          </a:xfrm>
          <a:prstGeom prst="straightConnector1">
            <a:avLst/>
          </a:prstGeom>
          <a:solidFill>
            <a:schemeClr val="accent1"/>
          </a:solidFill>
          <a:ln w="9525" cap="flat" cmpd="sng">
            <a:solidFill>
              <a:schemeClr val="dk1"/>
            </a:solidFill>
            <a:prstDash val="solid"/>
            <a:round/>
            <a:headEnd type="none" w="sm" len="sm"/>
            <a:tailEnd type="none" w="sm" len="sm"/>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elsida 1 rad grön">
  <p:cSld name="Titelsida 1 rad grön">
    <p:spTree>
      <p:nvGrpSpPr>
        <p:cNvPr id="1" name="Shape 275"/>
        <p:cNvGrpSpPr/>
        <p:nvPr/>
      </p:nvGrpSpPr>
      <p:grpSpPr>
        <a:xfrm>
          <a:off x="0" y="0"/>
          <a:ext cx="0" cy="0"/>
          <a:chOff x="0" y="0"/>
          <a:chExt cx="0" cy="0"/>
        </a:xfrm>
      </p:grpSpPr>
      <p:pic>
        <p:nvPicPr>
          <p:cNvPr id="276" name="Google Shape;276;p46" descr="framsidor150 ny grön.jpg"/>
          <p:cNvPicPr preferRelativeResize="0"/>
          <p:nvPr/>
        </p:nvPicPr>
        <p:blipFill rotWithShape="1">
          <a:blip r:embed="rId2">
            <a:alphaModFix/>
          </a:blip>
          <a:srcRect/>
          <a:stretch/>
        </p:blipFill>
        <p:spPr>
          <a:xfrm>
            <a:off x="264977" y="270985"/>
            <a:ext cx="12493450" cy="9260058"/>
          </a:xfrm>
          <a:prstGeom prst="rect">
            <a:avLst/>
          </a:prstGeom>
          <a:noFill/>
          <a:ln>
            <a:noFill/>
          </a:ln>
        </p:spPr>
      </p:pic>
      <p:sp>
        <p:nvSpPr>
          <p:cNvPr id="277" name="Google Shape;277;p46"/>
          <p:cNvSpPr/>
          <p:nvPr/>
        </p:nvSpPr>
        <p:spPr>
          <a:xfrm>
            <a:off x="3837219" y="2161740"/>
            <a:ext cx="8926752" cy="1825194"/>
          </a:xfrm>
          <a:prstGeom prst="rect">
            <a:avLst/>
          </a:prstGeom>
          <a:solidFill>
            <a:schemeClr val="lt1"/>
          </a:solidFill>
          <a:ln>
            <a:noFill/>
          </a:ln>
        </p:spPr>
        <p:txBody>
          <a:bodyPr spcFirstLastPara="1" wrap="square" lIns="131350" tIns="65675" rIns="131350" bIns="65675" anchor="t" anchorCtr="0">
            <a:noAutofit/>
          </a:bodyPr>
          <a:lstStyle/>
          <a:p>
            <a:pPr marL="0" marR="0" lvl="0" indent="0" algn="l" rtl="0">
              <a:lnSpc>
                <a:spcPct val="100000"/>
              </a:lnSpc>
              <a:spcBef>
                <a:spcPts val="0"/>
              </a:spcBef>
              <a:spcAft>
                <a:spcPts val="0"/>
              </a:spcAft>
              <a:buClr>
                <a:srgbClr val="000000"/>
              </a:buClr>
              <a:buSzPts val="2600"/>
              <a:buFont typeface="Helvetica Neue Light"/>
              <a:buNone/>
            </a:pPr>
            <a:endParaRPr sz="2600" b="0" i="0" u="none" strike="noStrike" cap="none">
              <a:solidFill>
                <a:schemeClr val="dk1"/>
              </a:solidFill>
              <a:latin typeface="Arial"/>
              <a:ea typeface="Arial"/>
              <a:cs typeface="Arial"/>
              <a:sym typeface="Arial"/>
            </a:endParaRPr>
          </a:p>
        </p:txBody>
      </p:sp>
      <p:sp>
        <p:nvSpPr>
          <p:cNvPr id="278" name="Google Shape;278;p46"/>
          <p:cNvSpPr txBox="1">
            <a:spLocks noGrp="1"/>
          </p:cNvSpPr>
          <p:nvPr>
            <p:ph type="ctrTitle"/>
          </p:nvPr>
        </p:nvSpPr>
        <p:spPr>
          <a:xfrm>
            <a:off x="4251819" y="2171927"/>
            <a:ext cx="8284724" cy="1018601"/>
          </a:xfrm>
          <a:prstGeom prst="rect">
            <a:avLst/>
          </a:prstGeom>
          <a:noFill/>
          <a:ln>
            <a:noFill/>
          </a:ln>
        </p:spPr>
        <p:txBody>
          <a:bodyPr spcFirstLastPara="1" wrap="square" lIns="0" tIns="139625" rIns="0" bIns="118950" anchor="ctr" anchorCtr="0"/>
          <a:lstStyle>
            <a:lvl1pPr marR="0" lvl="0" algn="l" rtl="0">
              <a:lnSpc>
                <a:spcPct val="100000"/>
              </a:lnSpc>
              <a:spcBef>
                <a:spcPts val="0"/>
              </a:spcBef>
              <a:spcAft>
                <a:spcPts val="0"/>
              </a:spcAft>
              <a:buClr>
                <a:schemeClr val="accent1"/>
              </a:buClr>
              <a:buSzPts val="5200"/>
              <a:buFont typeface="Times New Roman"/>
              <a:buNone/>
              <a:defRPr sz="52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79" name="Google Shape;279;p46"/>
          <p:cNvSpPr txBox="1">
            <a:spLocks noGrp="1"/>
          </p:cNvSpPr>
          <p:nvPr>
            <p:ph type="subTitle" idx="1"/>
          </p:nvPr>
        </p:nvSpPr>
        <p:spPr>
          <a:xfrm>
            <a:off x="4251819" y="3166753"/>
            <a:ext cx="8284724" cy="458422"/>
          </a:xfrm>
          <a:prstGeom prst="rect">
            <a:avLst/>
          </a:prstGeom>
          <a:noFill/>
          <a:ln>
            <a:noFill/>
          </a:ln>
        </p:spPr>
        <p:txBody>
          <a:bodyPr spcFirstLastPara="1" wrap="square" lIns="0" tIns="155150" rIns="0" bIns="50775" anchor="t" anchorCtr="0"/>
          <a:lstStyle>
            <a:lvl1pPr marR="0" lvl="0" algn="l" rtl="0">
              <a:lnSpc>
                <a:spcPct val="110000"/>
              </a:lnSpc>
              <a:spcBef>
                <a:spcPts val="1200"/>
              </a:spcBef>
              <a:spcAft>
                <a:spcPts val="0"/>
              </a:spcAft>
              <a:buClr>
                <a:schemeClr val="dk1"/>
              </a:buClr>
              <a:buSzPts val="1275"/>
              <a:buFont typeface="Arial"/>
              <a:buNone/>
              <a:defRPr sz="1700" b="1" i="0" u="none" strike="noStrike" cap="none">
                <a:solidFill>
                  <a:schemeClr val="dk1"/>
                </a:solidFill>
                <a:latin typeface="Arial"/>
                <a:ea typeface="Arial"/>
                <a:cs typeface="Arial"/>
                <a:sym typeface="Arial"/>
              </a:defRPr>
            </a:lvl1pPr>
            <a:lvl2pPr marR="0" lvl="1" algn="ctr" rtl="0">
              <a:lnSpc>
                <a:spcPct val="110000"/>
              </a:lnSpc>
              <a:spcBef>
                <a:spcPts val="120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2pPr>
            <a:lvl3pPr marR="0" lvl="2" algn="ctr" rtl="0">
              <a:lnSpc>
                <a:spcPct val="110000"/>
              </a:lnSpc>
              <a:spcBef>
                <a:spcPts val="120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3pPr>
            <a:lvl4pPr marR="0" lvl="3" algn="ctr" rtl="0">
              <a:lnSpc>
                <a:spcPct val="110000"/>
              </a:lnSpc>
              <a:spcBef>
                <a:spcPts val="120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4pPr>
            <a:lvl5pPr marR="0" lvl="4" algn="ctr" rtl="0">
              <a:lnSpc>
                <a:spcPct val="110000"/>
              </a:lnSpc>
              <a:spcBef>
                <a:spcPts val="120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4200"/>
              </a:spcBef>
              <a:spcAft>
                <a:spcPts val="0"/>
              </a:spcAft>
              <a:buClr>
                <a:srgbClr val="000000"/>
              </a:buClr>
              <a:buSzPts val="27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4200"/>
              </a:spcBef>
              <a:spcAft>
                <a:spcPts val="0"/>
              </a:spcAft>
              <a:buClr>
                <a:srgbClr val="000000"/>
              </a:buClr>
              <a:buSzPts val="27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4200"/>
              </a:spcBef>
              <a:spcAft>
                <a:spcPts val="0"/>
              </a:spcAft>
              <a:buClr>
                <a:srgbClr val="000000"/>
              </a:buClr>
              <a:buSzPts val="27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4200"/>
              </a:spcBef>
              <a:spcAft>
                <a:spcPts val="0"/>
              </a:spcAft>
              <a:buClr>
                <a:srgbClr val="000000"/>
              </a:buClr>
              <a:buSzPts val="27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280" name="Google Shape;280;p46"/>
          <p:cNvCxnSpPr/>
          <p:nvPr/>
        </p:nvCxnSpPr>
        <p:spPr>
          <a:xfrm>
            <a:off x="4246877" y="3154036"/>
            <a:ext cx="8497739" cy="0"/>
          </a:xfrm>
          <a:prstGeom prst="straightConnector1">
            <a:avLst/>
          </a:prstGeom>
          <a:solidFill>
            <a:schemeClr val="accent1"/>
          </a:solidFill>
          <a:ln w="9525" cap="flat" cmpd="sng">
            <a:solidFill>
              <a:schemeClr val="dk1"/>
            </a:solidFill>
            <a:prstDash val="solid"/>
            <a:round/>
            <a:headEnd type="none" w="sm" len="sm"/>
            <a:tailEnd type="none" w="sm" len="sm"/>
          </a:ln>
        </p:spPr>
      </p:cxnSp>
      <p:pic>
        <p:nvPicPr>
          <p:cNvPr id="281" name="Google Shape;281;p46" descr="Lunds sigill RGB 150.png"/>
          <p:cNvPicPr preferRelativeResize="0"/>
          <p:nvPr/>
        </p:nvPicPr>
        <p:blipFill rotWithShape="1">
          <a:blip r:embed="rId3">
            <a:alphaModFix/>
          </a:blip>
          <a:srcRect r="17691" b="21541"/>
          <a:stretch/>
        </p:blipFill>
        <p:spPr>
          <a:xfrm>
            <a:off x="9144273" y="6101304"/>
            <a:ext cx="3860528" cy="3652296"/>
          </a:xfrm>
          <a:prstGeom prst="rect">
            <a:avLst/>
          </a:prstGeom>
          <a:noFill/>
          <a:ln>
            <a:noFill/>
          </a:ln>
        </p:spPr>
      </p:pic>
      <p:pic>
        <p:nvPicPr>
          <p:cNvPr id="282" name="Google Shape;282;p46" descr="Lunds_universitet RGB 150.png"/>
          <p:cNvPicPr preferRelativeResize="0"/>
          <p:nvPr/>
        </p:nvPicPr>
        <p:blipFill rotWithShape="1">
          <a:blip r:embed="rId4">
            <a:alphaModFix/>
          </a:blip>
          <a:srcRect/>
          <a:stretch/>
        </p:blipFill>
        <p:spPr>
          <a:xfrm>
            <a:off x="523303" y="549391"/>
            <a:ext cx="1112297" cy="134745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Rubrik + Logo">
  <p:cSld name="Rubrik + Logo">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0" y="1663701"/>
            <a:ext cx="13004800" cy="5321300"/>
          </a:xfrm>
          <a:prstGeom prst="rect">
            <a:avLst/>
          </a:prstGeom>
          <a:noFill/>
          <a:ln>
            <a:noFill/>
          </a:ln>
        </p:spPr>
        <p:txBody>
          <a:bodyPr spcFirstLastPara="1" wrap="square" lIns="50775" tIns="50775" rIns="50775" bIns="50775" anchor="ctr" anchorCtr="0"/>
          <a:lstStyle>
            <a:lvl1pPr marR="0" lvl="0" algn="ctr" rtl="0">
              <a:lnSpc>
                <a:spcPct val="100000"/>
              </a:lnSpc>
              <a:spcBef>
                <a:spcPts val="0"/>
              </a:spcBef>
              <a:spcAft>
                <a:spcPts val="0"/>
              </a:spcAft>
              <a:buClr>
                <a:schemeClr val="accent1"/>
              </a:buClr>
              <a:buSzPts val="4800"/>
              <a:buFont typeface="Times New Roman"/>
              <a:buNone/>
              <a:defRPr sz="48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ld + Textruta Liten">
  <p:cSld name="Bild + Textruta Liten">
    <p:spTree>
      <p:nvGrpSpPr>
        <p:cNvPr id="1" name="Shape 28"/>
        <p:cNvGrpSpPr/>
        <p:nvPr/>
      </p:nvGrpSpPr>
      <p:grpSpPr>
        <a:xfrm>
          <a:off x="0" y="0"/>
          <a:ext cx="0" cy="0"/>
          <a:chOff x="0" y="0"/>
          <a:chExt cx="0" cy="0"/>
        </a:xfrm>
      </p:grpSpPr>
      <p:sp>
        <p:nvSpPr>
          <p:cNvPr id="29" name="Google Shape;29;p7"/>
          <p:cNvSpPr>
            <a:spLocks noGrp="1"/>
          </p:cNvSpPr>
          <p:nvPr>
            <p:ph type="pic" idx="2"/>
          </p:nvPr>
        </p:nvSpPr>
        <p:spPr>
          <a:xfrm>
            <a:off x="219074" y="219075"/>
            <a:ext cx="12561889" cy="9312276"/>
          </a:xfrm>
          <a:prstGeom prst="rect">
            <a:avLst/>
          </a:prstGeom>
          <a:no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0" name="Google Shape;30;p7"/>
          <p:cNvSpPr txBox="1">
            <a:spLocks noGrp="1"/>
          </p:cNvSpPr>
          <p:nvPr>
            <p:ph type="body" idx="1"/>
          </p:nvPr>
        </p:nvSpPr>
        <p:spPr>
          <a:xfrm>
            <a:off x="8394699" y="6887125"/>
            <a:ext cx="4610101" cy="1858413"/>
          </a:xfrm>
          <a:prstGeom prst="rect">
            <a:avLst/>
          </a:prstGeom>
          <a:solidFill>
            <a:schemeClr val="lt1"/>
          </a:solidFill>
          <a:ln>
            <a:noFill/>
          </a:ln>
        </p:spPr>
        <p:txBody>
          <a:bodyPr spcFirstLastPara="1" wrap="square" lIns="719950" tIns="612000" rIns="539950" bIns="756000" anchor="b" anchorCtr="0"/>
          <a:lstStyle>
            <a:lvl1pPr marL="457200" marR="0" lvl="0" indent="-228600" algn="l" rtl="0">
              <a:lnSpc>
                <a:spcPct val="100000"/>
              </a:lnSpc>
              <a:spcBef>
                <a:spcPts val="0"/>
              </a:spcBef>
              <a:spcAft>
                <a:spcPts val="0"/>
              </a:spcAft>
              <a:buClr>
                <a:schemeClr val="accent1"/>
              </a:buClr>
              <a:buSzPts val="2325"/>
              <a:buFont typeface="Times New Roman"/>
              <a:buNone/>
              <a:defRPr sz="3100" b="0" i="0" u="none" strike="noStrike" cap="none">
                <a:solidFill>
                  <a:schemeClr val="accent1"/>
                </a:solidFill>
                <a:latin typeface="Times New Roman"/>
                <a:ea typeface="Times New Roman"/>
                <a:cs typeface="Times New Roman"/>
                <a:sym typeface="Times New Roman"/>
              </a:defRPr>
            </a:lvl1pPr>
            <a:lvl2pPr marL="914400" marR="0" lvl="1" indent="-228600" algn="l" rtl="0">
              <a:lnSpc>
                <a:spcPct val="110000"/>
              </a:lnSpc>
              <a:spcBef>
                <a:spcPts val="1200"/>
              </a:spcBef>
              <a:spcAft>
                <a:spcPts val="0"/>
              </a:spcAft>
              <a:buClr>
                <a:srgbClr val="9C610B"/>
              </a:buClr>
              <a:buSzPts val="2325"/>
              <a:buFont typeface="Times New Roman"/>
              <a:buNone/>
              <a:defRPr sz="3100" b="0" i="0" u="none" strike="noStrike" cap="none">
                <a:solidFill>
                  <a:srgbClr val="9C610B"/>
                </a:solidFill>
                <a:latin typeface="Times New Roman"/>
                <a:ea typeface="Times New Roman"/>
                <a:cs typeface="Times New Roman"/>
                <a:sym typeface="Times New Roman"/>
              </a:defRPr>
            </a:lvl2pPr>
            <a:lvl3pPr marL="1371600" marR="0" lvl="2" indent="-228600" algn="l" rtl="0">
              <a:lnSpc>
                <a:spcPct val="110000"/>
              </a:lnSpc>
              <a:spcBef>
                <a:spcPts val="1200"/>
              </a:spcBef>
              <a:spcAft>
                <a:spcPts val="0"/>
              </a:spcAft>
              <a:buClr>
                <a:srgbClr val="9C610B"/>
              </a:buClr>
              <a:buSzPts val="2325"/>
              <a:buFont typeface="Times New Roman"/>
              <a:buNone/>
              <a:defRPr sz="3100" b="0" i="0" u="none" strike="noStrike" cap="none">
                <a:solidFill>
                  <a:srgbClr val="9C610B"/>
                </a:solidFill>
                <a:latin typeface="Times New Roman"/>
                <a:ea typeface="Times New Roman"/>
                <a:cs typeface="Times New Roman"/>
                <a:sym typeface="Times New Roman"/>
              </a:defRPr>
            </a:lvl3pPr>
            <a:lvl4pPr marL="1828800" marR="0" lvl="3" indent="-228600" algn="l" rtl="0">
              <a:lnSpc>
                <a:spcPct val="110000"/>
              </a:lnSpc>
              <a:spcBef>
                <a:spcPts val="1200"/>
              </a:spcBef>
              <a:spcAft>
                <a:spcPts val="0"/>
              </a:spcAft>
              <a:buClr>
                <a:srgbClr val="9C610B"/>
              </a:buClr>
              <a:buSzPts val="2325"/>
              <a:buFont typeface="Times New Roman"/>
              <a:buNone/>
              <a:defRPr sz="3100" b="0" i="0" u="none" strike="noStrike" cap="none">
                <a:solidFill>
                  <a:srgbClr val="9C610B"/>
                </a:solidFill>
                <a:latin typeface="Times New Roman"/>
                <a:ea typeface="Times New Roman"/>
                <a:cs typeface="Times New Roman"/>
                <a:sym typeface="Times New Roman"/>
              </a:defRPr>
            </a:lvl4pPr>
            <a:lvl5pPr marL="2286000" marR="0" lvl="4" indent="-228600" algn="l" rtl="0">
              <a:lnSpc>
                <a:spcPct val="110000"/>
              </a:lnSpc>
              <a:spcBef>
                <a:spcPts val="1200"/>
              </a:spcBef>
              <a:spcAft>
                <a:spcPts val="0"/>
              </a:spcAft>
              <a:buClr>
                <a:srgbClr val="9C610B"/>
              </a:buClr>
              <a:buSzPts val="2325"/>
              <a:buFont typeface="Times New Roman"/>
              <a:buNone/>
              <a:defRPr sz="3100" b="0" i="0" u="none" strike="noStrike" cap="none">
                <a:solidFill>
                  <a:srgbClr val="9C610B"/>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extLst>
    <p:ext uri="{DCECCB84-F9BA-43D5-87BE-67443E8EF086}">
      <p15:sldGuideLst xmlns:p15="http://schemas.microsoft.com/office/powerpoint/2012/main">
        <p15:guide id="1" orient="horz" pos="3072">
          <p15:clr>
            <a:srgbClr val="FBAE40"/>
          </p15:clr>
        </p15:guide>
        <p15:guide id="2" pos="409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ubrik + Brödtext">
  <p:cSld name="Rubrik + Brödtext">
    <p:spTree>
      <p:nvGrpSpPr>
        <p:cNvPr id="1" name="Shape 31"/>
        <p:cNvGrpSpPr/>
        <p:nvPr/>
      </p:nvGrpSpPr>
      <p:grpSpPr>
        <a:xfrm>
          <a:off x="0" y="0"/>
          <a:ext cx="0" cy="0"/>
          <a:chOff x="0" y="0"/>
          <a:chExt cx="0" cy="0"/>
        </a:xfrm>
      </p:grpSpPr>
      <p:sp>
        <p:nvSpPr>
          <p:cNvPr id="32" name="Google Shape;32;p8"/>
          <p:cNvSpPr txBox="1">
            <a:spLocks noGrp="1"/>
          </p:cNvSpPr>
          <p:nvPr>
            <p:ph type="body" idx="1"/>
          </p:nvPr>
        </p:nvSpPr>
        <p:spPr>
          <a:xfrm>
            <a:off x="1828800" y="3381519"/>
            <a:ext cx="9182100" cy="2565400"/>
          </a:xfrm>
          <a:prstGeom prst="rect">
            <a:avLst/>
          </a:prstGeom>
          <a:noFill/>
          <a:ln>
            <a:noFill/>
          </a:ln>
        </p:spPr>
        <p:txBody>
          <a:bodyPr spcFirstLastPara="1" wrap="square" lIns="50775" tIns="50775" rIns="50775" bIns="50775" anchor="t" anchorCtr="0"/>
          <a:lstStyle>
            <a:lvl1pPr marL="457200" marR="0" lvl="0" indent="-228600" algn="l" rtl="0">
              <a:lnSpc>
                <a:spcPct val="110000"/>
              </a:lnSpc>
              <a:spcBef>
                <a:spcPts val="120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L="914400" marR="0" lvl="1" indent="-228600" algn="ctr" rtl="0">
              <a:lnSpc>
                <a:spcPct val="110000"/>
              </a:lnSpc>
              <a:spcBef>
                <a:spcPts val="0"/>
              </a:spcBef>
              <a:spcAft>
                <a:spcPts val="0"/>
              </a:spcAft>
              <a:buClr>
                <a:srgbClr val="000000"/>
              </a:buClr>
              <a:buSzPts val="3100"/>
              <a:buFont typeface="Arial"/>
              <a:buNone/>
              <a:defRPr sz="3100" b="0" i="0" u="none" strike="noStrike" cap="none">
                <a:solidFill>
                  <a:srgbClr val="000000"/>
                </a:solidFill>
                <a:latin typeface="Arial"/>
                <a:ea typeface="Arial"/>
                <a:cs typeface="Arial"/>
                <a:sym typeface="Arial"/>
              </a:defRPr>
            </a:lvl2pPr>
            <a:lvl3pPr marL="1371600" marR="0" lvl="2" indent="-228600" algn="ctr" rtl="0">
              <a:lnSpc>
                <a:spcPct val="110000"/>
              </a:lnSpc>
              <a:spcBef>
                <a:spcPts val="0"/>
              </a:spcBef>
              <a:spcAft>
                <a:spcPts val="0"/>
              </a:spcAft>
              <a:buClr>
                <a:srgbClr val="000000"/>
              </a:buClr>
              <a:buSzPts val="3100"/>
              <a:buFont typeface="Arial"/>
              <a:buNone/>
              <a:defRPr sz="3100" b="0" i="0" u="none" strike="noStrike" cap="none">
                <a:solidFill>
                  <a:srgbClr val="000000"/>
                </a:solidFill>
                <a:latin typeface="Arial"/>
                <a:ea typeface="Arial"/>
                <a:cs typeface="Arial"/>
                <a:sym typeface="Arial"/>
              </a:defRPr>
            </a:lvl3pPr>
            <a:lvl4pPr marL="1828800" marR="0" lvl="3" indent="-228600" algn="ctr" rtl="0">
              <a:lnSpc>
                <a:spcPct val="110000"/>
              </a:lnSpc>
              <a:spcBef>
                <a:spcPts val="0"/>
              </a:spcBef>
              <a:spcAft>
                <a:spcPts val="0"/>
              </a:spcAft>
              <a:buClr>
                <a:srgbClr val="000000"/>
              </a:buClr>
              <a:buSzPts val="3100"/>
              <a:buFont typeface="Arial"/>
              <a:buNone/>
              <a:defRPr sz="3100" b="0" i="0" u="none" strike="noStrike" cap="none">
                <a:solidFill>
                  <a:srgbClr val="000000"/>
                </a:solidFill>
                <a:latin typeface="Arial"/>
                <a:ea typeface="Arial"/>
                <a:cs typeface="Arial"/>
                <a:sym typeface="Arial"/>
              </a:defRPr>
            </a:lvl4pPr>
            <a:lvl5pPr marL="2286000" marR="0" lvl="4" indent="-228600" algn="ctr" rtl="0">
              <a:lnSpc>
                <a:spcPct val="110000"/>
              </a:lnSpc>
              <a:spcBef>
                <a:spcPts val="0"/>
              </a:spcBef>
              <a:spcAft>
                <a:spcPts val="0"/>
              </a:spcAft>
              <a:buClr>
                <a:srgbClr val="000000"/>
              </a:buClr>
              <a:buSzPts val="3100"/>
              <a:buFont typeface="Arial"/>
              <a:buNone/>
              <a:defRPr sz="31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3" name="Google Shape;33;p8"/>
          <p:cNvSpPr txBox="1">
            <a:spLocks noGrp="1"/>
          </p:cNvSpPr>
          <p:nvPr>
            <p:ph type="title"/>
          </p:nvPr>
        </p:nvSpPr>
        <p:spPr>
          <a:xfrm>
            <a:off x="1828800" y="1080000"/>
            <a:ext cx="9182100" cy="2286000"/>
          </a:xfrm>
          <a:prstGeom prst="rect">
            <a:avLst/>
          </a:prstGeom>
          <a:noFill/>
          <a:ln>
            <a:noFill/>
          </a:ln>
        </p:spPr>
        <p:txBody>
          <a:bodyPr spcFirstLastPara="1" wrap="square" lIns="50775" tIns="50775" rIns="50775" bIns="359975" anchor="b" anchorCtr="0"/>
          <a:lstStyle>
            <a:lvl1pPr marR="0" lvl="0" algn="l" rtl="0">
              <a:lnSpc>
                <a:spcPct val="100000"/>
              </a:lnSpc>
              <a:spcBef>
                <a:spcPts val="0"/>
              </a:spcBef>
              <a:spcAft>
                <a:spcPts val="0"/>
              </a:spcAft>
              <a:buClr>
                <a:schemeClr val="accent1"/>
              </a:buClr>
              <a:buSzPts val="6000"/>
              <a:buFont typeface="Times New Roman"/>
              <a:buNone/>
              <a:defRPr sz="60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extLst>
    <p:ext uri="{DCECCB84-F9BA-43D5-87BE-67443E8EF086}">
      <p15:sldGuideLst xmlns:p15="http://schemas.microsoft.com/office/powerpoint/2012/main">
        <p15:guide id="1" orient="horz" pos="3072">
          <p15:clr>
            <a:srgbClr val="FBAE40"/>
          </p15:clr>
        </p15:guide>
        <p15:guide id="2" pos="409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collage + text">
  <p:cSld name="Bildcollage + text">
    <p:spTree>
      <p:nvGrpSpPr>
        <p:cNvPr id="1" name="Shape 35"/>
        <p:cNvGrpSpPr/>
        <p:nvPr/>
      </p:nvGrpSpPr>
      <p:grpSpPr>
        <a:xfrm>
          <a:off x="0" y="0"/>
          <a:ext cx="0" cy="0"/>
          <a:chOff x="0" y="0"/>
          <a:chExt cx="0" cy="0"/>
        </a:xfrm>
      </p:grpSpPr>
      <p:sp>
        <p:nvSpPr>
          <p:cNvPr id="36" name="Google Shape;36;p10"/>
          <p:cNvSpPr>
            <a:spLocks noGrp="1"/>
          </p:cNvSpPr>
          <p:nvPr>
            <p:ph type="pic" idx="2"/>
          </p:nvPr>
        </p:nvSpPr>
        <p:spPr>
          <a:xfrm>
            <a:off x="4405313" y="219075"/>
            <a:ext cx="4187825" cy="4657725"/>
          </a:xfrm>
          <a:prstGeom prst="rect">
            <a:avLst/>
          </a:prstGeom>
          <a:solidFill>
            <a:schemeClr val="accent3"/>
          </a:solid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7" name="Google Shape;37;p10"/>
          <p:cNvSpPr>
            <a:spLocks noGrp="1"/>
          </p:cNvSpPr>
          <p:nvPr>
            <p:ph type="pic" idx="3"/>
          </p:nvPr>
        </p:nvSpPr>
        <p:spPr>
          <a:xfrm>
            <a:off x="219076" y="219075"/>
            <a:ext cx="4186238" cy="4657725"/>
          </a:xfrm>
          <a:prstGeom prst="rect">
            <a:avLst/>
          </a:prstGeom>
          <a:solidFill>
            <a:schemeClr val="accent2"/>
          </a:solid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8" name="Google Shape;38;p10"/>
          <p:cNvSpPr>
            <a:spLocks noGrp="1"/>
          </p:cNvSpPr>
          <p:nvPr>
            <p:ph type="pic" idx="4"/>
          </p:nvPr>
        </p:nvSpPr>
        <p:spPr>
          <a:xfrm>
            <a:off x="8593137" y="219075"/>
            <a:ext cx="4187825" cy="4657725"/>
          </a:xfrm>
          <a:prstGeom prst="rect">
            <a:avLst/>
          </a:prstGeom>
          <a:solidFill>
            <a:schemeClr val="accent5"/>
          </a:solid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9" name="Google Shape;39;p10"/>
          <p:cNvSpPr>
            <a:spLocks noGrp="1"/>
          </p:cNvSpPr>
          <p:nvPr>
            <p:ph type="pic" idx="5"/>
          </p:nvPr>
        </p:nvSpPr>
        <p:spPr>
          <a:xfrm>
            <a:off x="4405313" y="4876800"/>
            <a:ext cx="4187825" cy="4654550"/>
          </a:xfrm>
          <a:prstGeom prst="rect">
            <a:avLst/>
          </a:prstGeom>
          <a:solidFill>
            <a:schemeClr val="accent6"/>
          </a:solid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0" name="Google Shape;40;p10"/>
          <p:cNvSpPr>
            <a:spLocks noGrp="1"/>
          </p:cNvSpPr>
          <p:nvPr>
            <p:ph type="pic" idx="6"/>
          </p:nvPr>
        </p:nvSpPr>
        <p:spPr>
          <a:xfrm>
            <a:off x="219076" y="4876800"/>
            <a:ext cx="4186238" cy="4654550"/>
          </a:xfrm>
          <a:prstGeom prst="rect">
            <a:avLst/>
          </a:prstGeom>
          <a:solidFill>
            <a:schemeClr val="accent4"/>
          </a:solid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1" name="Google Shape;41;p10"/>
          <p:cNvSpPr>
            <a:spLocks noGrp="1"/>
          </p:cNvSpPr>
          <p:nvPr>
            <p:ph type="pic" idx="7"/>
          </p:nvPr>
        </p:nvSpPr>
        <p:spPr>
          <a:xfrm>
            <a:off x="8593137" y="4876800"/>
            <a:ext cx="4187825" cy="4654550"/>
          </a:xfrm>
          <a:prstGeom prst="rect">
            <a:avLst/>
          </a:prstGeom>
          <a:solidFill>
            <a:schemeClr val="accent3"/>
          </a:solidFill>
          <a:ln>
            <a:noFill/>
          </a:ln>
        </p:spPr>
        <p:txBody>
          <a:bodyPr spcFirstLastPara="1" wrap="square" lIns="50775" tIns="50775" rIns="50775" bIns="50775" anchor="t" anchorCtr="0"/>
          <a:lstStyle>
            <a:lvl1pPr marR="0" lvl="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R="0" lvl="1"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R="0" lvl="2"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R="0" lvl="3"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R="0" lvl="4"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2" name="Google Shape;42;p10"/>
          <p:cNvSpPr txBox="1">
            <a:spLocks noGrp="1"/>
          </p:cNvSpPr>
          <p:nvPr>
            <p:ph type="body" idx="1"/>
          </p:nvPr>
        </p:nvSpPr>
        <p:spPr>
          <a:xfrm>
            <a:off x="220662" y="1836218"/>
            <a:ext cx="4186238" cy="579640"/>
          </a:xfrm>
          <a:prstGeom prst="rect">
            <a:avLst/>
          </a:prstGeom>
          <a:noFill/>
          <a:ln>
            <a:noFill/>
          </a:ln>
        </p:spPr>
        <p:txBody>
          <a:bodyPr spcFirstLastPara="1" wrap="square" lIns="360000" tIns="50775" rIns="50775" bIns="50775" anchor="ctr" anchorCtr="0"/>
          <a:lstStyle>
            <a:lvl1pPr marL="457200" marR="0" lvl="0" indent="-228600" algn="l" rtl="0">
              <a:lnSpc>
                <a:spcPct val="100000"/>
              </a:lnSpc>
              <a:spcBef>
                <a:spcPts val="1200"/>
              </a:spcBef>
              <a:spcAft>
                <a:spcPts val="0"/>
              </a:spcAft>
              <a:buClr>
                <a:schemeClr val="lt1"/>
              </a:buClr>
              <a:buSzPts val="2325"/>
              <a:buFont typeface="Times New Roman"/>
              <a:buNone/>
              <a:defRPr sz="3100" b="0" i="0" u="none" strike="noStrike" cap="none">
                <a:solidFill>
                  <a:schemeClr val="lt1"/>
                </a:solidFill>
                <a:latin typeface="Times New Roman"/>
                <a:ea typeface="Times New Roman"/>
                <a:cs typeface="Times New Roman"/>
                <a:sym typeface="Times New Roman"/>
              </a:defRPr>
            </a:lvl1pPr>
            <a:lvl2pPr marL="914400" marR="0" lvl="1"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2pPr>
            <a:lvl3pPr marL="1371600" marR="0" lvl="2"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3pPr>
            <a:lvl4pPr marL="1828800" marR="0" lvl="3"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4pPr>
            <a:lvl5pPr marL="2286000" marR="0" lvl="4"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3" name="Google Shape;43;p10"/>
          <p:cNvSpPr txBox="1">
            <a:spLocks noGrp="1"/>
          </p:cNvSpPr>
          <p:nvPr>
            <p:ph type="body" idx="8"/>
          </p:nvPr>
        </p:nvSpPr>
        <p:spPr>
          <a:xfrm>
            <a:off x="4408487" y="1836218"/>
            <a:ext cx="4186238" cy="579640"/>
          </a:xfrm>
          <a:prstGeom prst="rect">
            <a:avLst/>
          </a:prstGeom>
          <a:noFill/>
          <a:ln>
            <a:noFill/>
          </a:ln>
        </p:spPr>
        <p:txBody>
          <a:bodyPr spcFirstLastPara="1" wrap="square" lIns="360000" tIns="50775" rIns="50775" bIns="50775" anchor="ctr" anchorCtr="0"/>
          <a:lstStyle>
            <a:lvl1pPr marL="457200" marR="0" lvl="0" indent="-228600" algn="l" rtl="0">
              <a:lnSpc>
                <a:spcPct val="100000"/>
              </a:lnSpc>
              <a:spcBef>
                <a:spcPts val="1200"/>
              </a:spcBef>
              <a:spcAft>
                <a:spcPts val="0"/>
              </a:spcAft>
              <a:buClr>
                <a:schemeClr val="lt1"/>
              </a:buClr>
              <a:buSzPts val="2325"/>
              <a:buFont typeface="Times New Roman"/>
              <a:buNone/>
              <a:defRPr sz="3100" b="0" i="0" u="none" strike="noStrike" cap="none">
                <a:solidFill>
                  <a:schemeClr val="lt1"/>
                </a:solidFill>
                <a:latin typeface="Times New Roman"/>
                <a:ea typeface="Times New Roman"/>
                <a:cs typeface="Times New Roman"/>
                <a:sym typeface="Times New Roman"/>
              </a:defRPr>
            </a:lvl1pPr>
            <a:lvl2pPr marL="914400" marR="0" lvl="1"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2pPr>
            <a:lvl3pPr marL="1371600" marR="0" lvl="2"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3pPr>
            <a:lvl4pPr marL="1828800" marR="0" lvl="3"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4pPr>
            <a:lvl5pPr marL="2286000" marR="0" lvl="4"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4" name="Google Shape;44;p10"/>
          <p:cNvSpPr txBox="1">
            <a:spLocks noGrp="1"/>
          </p:cNvSpPr>
          <p:nvPr>
            <p:ph type="body" idx="9"/>
          </p:nvPr>
        </p:nvSpPr>
        <p:spPr>
          <a:xfrm>
            <a:off x="8596312" y="1836218"/>
            <a:ext cx="4186238" cy="579640"/>
          </a:xfrm>
          <a:prstGeom prst="rect">
            <a:avLst/>
          </a:prstGeom>
          <a:noFill/>
          <a:ln>
            <a:noFill/>
          </a:ln>
        </p:spPr>
        <p:txBody>
          <a:bodyPr spcFirstLastPara="1" wrap="square" lIns="360000" tIns="50775" rIns="50775" bIns="50775" anchor="ctr" anchorCtr="0"/>
          <a:lstStyle>
            <a:lvl1pPr marL="457200" marR="0" lvl="0" indent="-228600" algn="l" rtl="0">
              <a:lnSpc>
                <a:spcPct val="100000"/>
              </a:lnSpc>
              <a:spcBef>
                <a:spcPts val="1200"/>
              </a:spcBef>
              <a:spcAft>
                <a:spcPts val="0"/>
              </a:spcAft>
              <a:buClr>
                <a:schemeClr val="lt1"/>
              </a:buClr>
              <a:buSzPts val="2325"/>
              <a:buFont typeface="Times New Roman"/>
              <a:buNone/>
              <a:defRPr sz="3100" b="0" i="0" u="none" strike="noStrike" cap="none">
                <a:solidFill>
                  <a:schemeClr val="lt1"/>
                </a:solidFill>
                <a:latin typeface="Times New Roman"/>
                <a:ea typeface="Times New Roman"/>
                <a:cs typeface="Times New Roman"/>
                <a:sym typeface="Times New Roman"/>
              </a:defRPr>
            </a:lvl1pPr>
            <a:lvl2pPr marL="914400" marR="0" lvl="1"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2pPr>
            <a:lvl3pPr marL="1371600" marR="0" lvl="2"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3pPr>
            <a:lvl4pPr marL="1828800" marR="0" lvl="3"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4pPr>
            <a:lvl5pPr marL="2286000" marR="0" lvl="4"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5" name="Google Shape;45;p10"/>
          <p:cNvSpPr txBox="1">
            <a:spLocks noGrp="1"/>
          </p:cNvSpPr>
          <p:nvPr>
            <p:ph type="body" idx="13"/>
          </p:nvPr>
        </p:nvSpPr>
        <p:spPr>
          <a:xfrm>
            <a:off x="220662" y="6497428"/>
            <a:ext cx="4186238" cy="579640"/>
          </a:xfrm>
          <a:prstGeom prst="rect">
            <a:avLst/>
          </a:prstGeom>
          <a:noFill/>
          <a:ln>
            <a:noFill/>
          </a:ln>
        </p:spPr>
        <p:txBody>
          <a:bodyPr spcFirstLastPara="1" wrap="square" lIns="360000" tIns="50775" rIns="50775" bIns="50775" anchor="ctr" anchorCtr="0"/>
          <a:lstStyle>
            <a:lvl1pPr marL="457200" marR="0" lvl="0" indent="-228600" algn="l" rtl="0">
              <a:lnSpc>
                <a:spcPct val="100000"/>
              </a:lnSpc>
              <a:spcBef>
                <a:spcPts val="1200"/>
              </a:spcBef>
              <a:spcAft>
                <a:spcPts val="0"/>
              </a:spcAft>
              <a:buClr>
                <a:schemeClr val="lt1"/>
              </a:buClr>
              <a:buSzPts val="2325"/>
              <a:buFont typeface="Times New Roman"/>
              <a:buNone/>
              <a:defRPr sz="3100" b="0" i="0" u="none" strike="noStrike" cap="none">
                <a:solidFill>
                  <a:schemeClr val="lt1"/>
                </a:solidFill>
                <a:latin typeface="Times New Roman"/>
                <a:ea typeface="Times New Roman"/>
                <a:cs typeface="Times New Roman"/>
                <a:sym typeface="Times New Roman"/>
              </a:defRPr>
            </a:lvl1pPr>
            <a:lvl2pPr marL="914400" marR="0" lvl="1"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2pPr>
            <a:lvl3pPr marL="1371600" marR="0" lvl="2"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3pPr>
            <a:lvl4pPr marL="1828800" marR="0" lvl="3"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4pPr>
            <a:lvl5pPr marL="2286000" marR="0" lvl="4"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6" name="Google Shape;46;p10"/>
          <p:cNvSpPr txBox="1">
            <a:spLocks noGrp="1"/>
          </p:cNvSpPr>
          <p:nvPr>
            <p:ph type="body" idx="14"/>
          </p:nvPr>
        </p:nvSpPr>
        <p:spPr>
          <a:xfrm>
            <a:off x="4408487" y="6497428"/>
            <a:ext cx="4186238" cy="579640"/>
          </a:xfrm>
          <a:prstGeom prst="rect">
            <a:avLst/>
          </a:prstGeom>
          <a:noFill/>
          <a:ln>
            <a:noFill/>
          </a:ln>
        </p:spPr>
        <p:txBody>
          <a:bodyPr spcFirstLastPara="1" wrap="square" lIns="360000" tIns="50775" rIns="50775" bIns="50775" anchor="ctr" anchorCtr="0"/>
          <a:lstStyle>
            <a:lvl1pPr marL="457200" marR="0" lvl="0" indent="-228600" algn="l" rtl="0">
              <a:lnSpc>
                <a:spcPct val="100000"/>
              </a:lnSpc>
              <a:spcBef>
                <a:spcPts val="1200"/>
              </a:spcBef>
              <a:spcAft>
                <a:spcPts val="0"/>
              </a:spcAft>
              <a:buClr>
                <a:schemeClr val="lt1"/>
              </a:buClr>
              <a:buSzPts val="2325"/>
              <a:buFont typeface="Times New Roman"/>
              <a:buNone/>
              <a:defRPr sz="3100" b="0" i="0" u="none" strike="noStrike" cap="none">
                <a:solidFill>
                  <a:schemeClr val="lt1"/>
                </a:solidFill>
                <a:latin typeface="Times New Roman"/>
                <a:ea typeface="Times New Roman"/>
                <a:cs typeface="Times New Roman"/>
                <a:sym typeface="Times New Roman"/>
              </a:defRPr>
            </a:lvl1pPr>
            <a:lvl2pPr marL="914400" marR="0" lvl="1"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2pPr>
            <a:lvl3pPr marL="1371600" marR="0" lvl="2"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3pPr>
            <a:lvl4pPr marL="1828800" marR="0" lvl="3"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4pPr>
            <a:lvl5pPr marL="2286000" marR="0" lvl="4"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7" name="Google Shape;47;p10"/>
          <p:cNvSpPr txBox="1">
            <a:spLocks noGrp="1"/>
          </p:cNvSpPr>
          <p:nvPr>
            <p:ph type="body" idx="15"/>
          </p:nvPr>
        </p:nvSpPr>
        <p:spPr>
          <a:xfrm>
            <a:off x="8596312" y="6497428"/>
            <a:ext cx="4186238" cy="579640"/>
          </a:xfrm>
          <a:prstGeom prst="rect">
            <a:avLst/>
          </a:prstGeom>
          <a:noFill/>
          <a:ln>
            <a:noFill/>
          </a:ln>
        </p:spPr>
        <p:txBody>
          <a:bodyPr spcFirstLastPara="1" wrap="square" lIns="360000" tIns="50775" rIns="50775" bIns="50775" anchor="ctr" anchorCtr="0"/>
          <a:lstStyle>
            <a:lvl1pPr marL="457200" marR="0" lvl="0" indent="-228600" algn="l" rtl="0">
              <a:lnSpc>
                <a:spcPct val="100000"/>
              </a:lnSpc>
              <a:spcBef>
                <a:spcPts val="1200"/>
              </a:spcBef>
              <a:spcAft>
                <a:spcPts val="0"/>
              </a:spcAft>
              <a:buClr>
                <a:schemeClr val="lt1"/>
              </a:buClr>
              <a:buSzPts val="2325"/>
              <a:buFont typeface="Times New Roman"/>
              <a:buNone/>
              <a:defRPr sz="3100" b="0" i="0" u="none" strike="noStrike" cap="none">
                <a:solidFill>
                  <a:schemeClr val="lt1"/>
                </a:solidFill>
                <a:latin typeface="Times New Roman"/>
                <a:ea typeface="Times New Roman"/>
                <a:cs typeface="Times New Roman"/>
                <a:sym typeface="Times New Roman"/>
              </a:defRPr>
            </a:lvl1pPr>
            <a:lvl2pPr marL="914400" marR="0" lvl="1"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2pPr>
            <a:lvl3pPr marL="1371600" marR="0" lvl="2"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3pPr>
            <a:lvl4pPr marL="1828800" marR="0" lvl="3"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4pPr>
            <a:lvl5pPr marL="2286000" marR="0" lvl="4" indent="-376237" algn="l" rtl="0">
              <a:lnSpc>
                <a:spcPct val="100000"/>
              </a:lnSpc>
              <a:spcBef>
                <a:spcPts val="1200"/>
              </a:spcBef>
              <a:spcAft>
                <a:spcPts val="0"/>
              </a:spcAft>
              <a:buClr>
                <a:srgbClr val="000000"/>
              </a:buClr>
              <a:buSzPts val="2325"/>
              <a:buFont typeface="Times New Roman"/>
              <a:buChar char="•"/>
              <a:defRPr sz="3100" b="0" i="0" u="none" strike="noStrike" cap="none">
                <a:solidFill>
                  <a:srgbClr val="000000"/>
                </a:solidFill>
                <a:latin typeface="Times New Roman"/>
                <a:ea typeface="Times New Roman"/>
                <a:cs typeface="Times New Roman"/>
                <a:sym typeface="Times New Roman"/>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2.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3.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28800" y="444501"/>
            <a:ext cx="10223499" cy="2159000"/>
          </a:xfrm>
          <a:prstGeom prst="rect">
            <a:avLst/>
          </a:prstGeom>
          <a:noFill/>
          <a:ln>
            <a:noFill/>
          </a:ln>
        </p:spPr>
        <p:txBody>
          <a:bodyPr spcFirstLastPara="1" wrap="square" lIns="50775" tIns="50775" rIns="50775" bIns="50775" anchor="ctr" anchorCtr="0"/>
          <a:lstStyle>
            <a:lvl1pPr marR="0" lvl="0" algn="l" rtl="0">
              <a:lnSpc>
                <a:spcPct val="100000"/>
              </a:lnSpc>
              <a:spcBef>
                <a:spcPts val="0"/>
              </a:spcBef>
              <a:spcAft>
                <a:spcPts val="0"/>
              </a:spcAft>
              <a:buClr>
                <a:schemeClr val="accent1"/>
              </a:buClr>
              <a:buSzPts val="6000"/>
              <a:buFont typeface="Times New Roman"/>
              <a:buNone/>
              <a:defRPr sz="60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 name="Google Shape;7;p1"/>
          <p:cNvSpPr txBox="1">
            <a:spLocks noGrp="1"/>
          </p:cNvSpPr>
          <p:nvPr>
            <p:ph type="body" idx="1"/>
          </p:nvPr>
        </p:nvSpPr>
        <p:spPr>
          <a:xfrm>
            <a:off x="1828800" y="2603501"/>
            <a:ext cx="10223499" cy="6286500"/>
          </a:xfrm>
          <a:prstGeom prst="rect">
            <a:avLst/>
          </a:prstGeom>
          <a:noFill/>
          <a:ln>
            <a:noFill/>
          </a:ln>
        </p:spPr>
        <p:txBody>
          <a:bodyPr spcFirstLastPara="1" wrap="square" lIns="50775" tIns="50775" rIns="50775" bIns="50775" anchor="t" anchorCtr="0"/>
          <a:lstStyle>
            <a:lvl1pPr marL="457200" marR="0" lvl="0"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6004">
          <p15:clr>
            <a:srgbClr val="F26B43"/>
          </p15:clr>
        </p15:guide>
        <p15:guide id="2" pos="2776">
          <p15:clr>
            <a:srgbClr val="F26B43"/>
          </p15:clr>
        </p15:guide>
        <p15:guide id="3" orient="horz" pos="138">
          <p15:clr>
            <a:srgbClr val="F26B43"/>
          </p15:clr>
        </p15:guide>
        <p15:guide id="4" pos="138">
          <p15:clr>
            <a:srgbClr val="F26B43"/>
          </p15:clr>
        </p15:guide>
        <p15:guide id="5" pos="8052">
          <p15:clr>
            <a:srgbClr val="F26B43"/>
          </p15:clr>
        </p15:guide>
        <p15:guide id="6" orient="horz" pos="3072">
          <p15:clr>
            <a:srgbClr val="F26B43"/>
          </p15:clr>
        </p15:guide>
        <p15:guide id="7" pos="541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
        <p:cNvGrpSpPr/>
        <p:nvPr/>
      </p:nvGrpSpPr>
      <p:grpSpPr>
        <a:xfrm>
          <a:off x="0" y="0"/>
          <a:ext cx="0" cy="0"/>
          <a:chOff x="0" y="0"/>
          <a:chExt cx="0" cy="0"/>
        </a:xfrm>
      </p:grpSpPr>
      <p:sp>
        <p:nvSpPr>
          <p:cNvPr id="49" name="Google Shape;49;p11"/>
          <p:cNvSpPr txBox="1">
            <a:spLocks noGrp="1"/>
          </p:cNvSpPr>
          <p:nvPr>
            <p:ph type="title"/>
          </p:nvPr>
        </p:nvSpPr>
        <p:spPr>
          <a:xfrm>
            <a:off x="1828800" y="444501"/>
            <a:ext cx="10223400" cy="2159100"/>
          </a:xfrm>
          <a:prstGeom prst="rect">
            <a:avLst/>
          </a:prstGeom>
          <a:noFill/>
          <a:ln>
            <a:noFill/>
          </a:ln>
        </p:spPr>
        <p:txBody>
          <a:bodyPr spcFirstLastPara="1" wrap="square" lIns="50775" tIns="50775" rIns="50775" bIns="50775" anchor="ctr" anchorCtr="0"/>
          <a:lstStyle>
            <a:lvl1pPr marR="0" lvl="0" algn="l" rtl="0">
              <a:lnSpc>
                <a:spcPct val="100000"/>
              </a:lnSpc>
              <a:spcBef>
                <a:spcPts val="0"/>
              </a:spcBef>
              <a:spcAft>
                <a:spcPts val="0"/>
              </a:spcAft>
              <a:buClr>
                <a:schemeClr val="accent1"/>
              </a:buClr>
              <a:buSzPts val="6000"/>
              <a:buFont typeface="Times New Roman"/>
              <a:buNone/>
              <a:defRPr sz="60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0" name="Google Shape;50;p11"/>
          <p:cNvSpPr txBox="1">
            <a:spLocks noGrp="1"/>
          </p:cNvSpPr>
          <p:nvPr>
            <p:ph type="body" idx="1"/>
          </p:nvPr>
        </p:nvSpPr>
        <p:spPr>
          <a:xfrm>
            <a:off x="1828800" y="2603501"/>
            <a:ext cx="10223400" cy="6286500"/>
          </a:xfrm>
          <a:prstGeom prst="rect">
            <a:avLst/>
          </a:prstGeom>
          <a:noFill/>
          <a:ln>
            <a:noFill/>
          </a:ln>
        </p:spPr>
        <p:txBody>
          <a:bodyPr spcFirstLastPara="1" wrap="square" lIns="50775" tIns="50775" rIns="50775" bIns="50775" anchor="t" anchorCtr="0"/>
          <a:lstStyle>
            <a:lvl1pPr marL="457200" marR="0" lvl="0"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6004">
          <p15:clr>
            <a:srgbClr val="F26B43"/>
          </p15:clr>
        </p15:guide>
        <p15:guide id="2" pos="2776">
          <p15:clr>
            <a:srgbClr val="F26B43"/>
          </p15:clr>
        </p15:guide>
        <p15:guide id="3" orient="horz" pos="138">
          <p15:clr>
            <a:srgbClr val="F26B43"/>
          </p15:clr>
        </p15:guide>
        <p15:guide id="4" pos="138">
          <p15:clr>
            <a:srgbClr val="F26B43"/>
          </p15:clr>
        </p15:guide>
        <p15:guide id="5" pos="8052">
          <p15:clr>
            <a:srgbClr val="F26B43"/>
          </p15:clr>
        </p15:guide>
        <p15:guide id="6" orient="horz" pos="3072">
          <p15:clr>
            <a:srgbClr val="F26B43"/>
          </p15:clr>
        </p15:guide>
        <p15:guide id="7" pos="541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1828800" y="444501"/>
            <a:ext cx="10223499" cy="2159000"/>
          </a:xfrm>
          <a:prstGeom prst="rect">
            <a:avLst/>
          </a:prstGeom>
          <a:noFill/>
          <a:ln>
            <a:noFill/>
          </a:ln>
        </p:spPr>
        <p:txBody>
          <a:bodyPr spcFirstLastPara="1" wrap="square" lIns="50775" tIns="50775" rIns="50775" bIns="50775" anchor="ctr" anchorCtr="0"/>
          <a:lstStyle>
            <a:lvl1pPr marR="0" lvl="0" algn="l" rtl="0">
              <a:lnSpc>
                <a:spcPct val="100000"/>
              </a:lnSpc>
              <a:spcBef>
                <a:spcPts val="0"/>
              </a:spcBef>
              <a:spcAft>
                <a:spcPts val="0"/>
              </a:spcAft>
              <a:buClr>
                <a:schemeClr val="accent1"/>
              </a:buClr>
              <a:buSzPts val="6000"/>
              <a:buFont typeface="Times New Roman"/>
              <a:buNone/>
              <a:defRPr sz="6000" b="0" i="0" u="none" strike="noStrike" cap="none">
                <a:solidFill>
                  <a:schemeClr val="accen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53" name="Google Shape;153;p26"/>
          <p:cNvSpPr txBox="1">
            <a:spLocks noGrp="1"/>
          </p:cNvSpPr>
          <p:nvPr>
            <p:ph type="body" idx="1"/>
          </p:nvPr>
        </p:nvSpPr>
        <p:spPr>
          <a:xfrm>
            <a:off x="1828800" y="2603501"/>
            <a:ext cx="10223499" cy="6286500"/>
          </a:xfrm>
          <a:prstGeom prst="rect">
            <a:avLst/>
          </a:prstGeom>
          <a:noFill/>
          <a:ln>
            <a:noFill/>
          </a:ln>
        </p:spPr>
        <p:txBody>
          <a:bodyPr spcFirstLastPara="1" wrap="square" lIns="50775" tIns="50775" rIns="50775" bIns="50775" anchor="t" anchorCtr="0"/>
          <a:lstStyle>
            <a:lvl1pPr marL="457200" marR="0" lvl="0"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1pPr>
            <a:lvl2pPr marL="914400" marR="0" lvl="1"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3pPr>
            <a:lvl4pPr marL="1828800" marR="0" lvl="3"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4pPr>
            <a:lvl5pPr marL="2286000" marR="0" lvl="4" indent="-361950" algn="l" rtl="0">
              <a:lnSpc>
                <a:spcPct val="110000"/>
              </a:lnSpc>
              <a:spcBef>
                <a:spcPts val="1200"/>
              </a:spcBef>
              <a:spcAft>
                <a:spcPts val="0"/>
              </a:spcAft>
              <a:buClr>
                <a:srgbClr val="000000"/>
              </a:buClr>
              <a:buSzPts val="2100"/>
              <a:buFont typeface="Arial"/>
              <a:buChar char="•"/>
              <a:defRPr sz="2800" b="0" i="0" u="none" strike="noStrike" cap="none">
                <a:solidFill>
                  <a:srgbClr val="000000"/>
                </a:solidFill>
                <a:latin typeface="Arial"/>
                <a:ea typeface="Arial"/>
                <a:cs typeface="Arial"/>
                <a:sym typeface="Arial"/>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6004">
          <p15:clr>
            <a:srgbClr val="F26B43"/>
          </p15:clr>
        </p15:guide>
        <p15:guide id="2" pos="2776">
          <p15:clr>
            <a:srgbClr val="F26B43"/>
          </p15:clr>
        </p15:guide>
        <p15:guide id="3" orient="horz" pos="138">
          <p15:clr>
            <a:srgbClr val="F26B43"/>
          </p15:clr>
        </p15:guide>
        <p15:guide id="4" pos="138">
          <p15:clr>
            <a:srgbClr val="F26B43"/>
          </p15:clr>
        </p15:guide>
        <p15:guide id="5" pos="8052">
          <p15:clr>
            <a:srgbClr val="F26B43"/>
          </p15:clr>
        </p15:guide>
        <p15:guide id="6" orient="horz" pos="3072">
          <p15:clr>
            <a:srgbClr val="F26B43"/>
          </p15:clr>
        </p15:guide>
        <p15:guide id="7" pos="541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aries.web.cern.ch/"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6.jp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drive.google.com/open?id=1dKePIGSNjEcGiTU8dgIL1_4Z8P733S4G"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drive.google.com/file/d/1dKePIGSNjEcGiTU8dgIL1_4Z8P733S4G/view"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7"/>
          <p:cNvSpPr txBox="1">
            <a:spLocks noGrp="1"/>
          </p:cNvSpPr>
          <p:nvPr>
            <p:ph type="title"/>
          </p:nvPr>
        </p:nvSpPr>
        <p:spPr>
          <a:xfrm>
            <a:off x="2072650" y="994400"/>
            <a:ext cx="9183600" cy="967800"/>
          </a:xfrm>
          <a:prstGeom prst="rect">
            <a:avLst/>
          </a:prstGeom>
          <a:noFill/>
          <a:ln>
            <a:noFill/>
          </a:ln>
        </p:spPr>
        <p:txBody>
          <a:bodyPr spcFirstLastPara="1" wrap="square" lIns="50775" tIns="50775" rIns="50775" bIns="359975" anchor="b" anchorCtr="0">
            <a:noAutofit/>
          </a:bodyPr>
          <a:lstStyle/>
          <a:p>
            <a:pPr marL="0" marR="0" lvl="0" indent="0" algn="l" rtl="0">
              <a:lnSpc>
                <a:spcPct val="100000"/>
              </a:lnSpc>
              <a:spcBef>
                <a:spcPts val="0"/>
              </a:spcBef>
              <a:spcAft>
                <a:spcPts val="0"/>
              </a:spcAft>
              <a:buClr>
                <a:schemeClr val="accent1"/>
              </a:buClr>
              <a:buSzPts val="6000"/>
              <a:buFont typeface="Times New Roman"/>
              <a:buNone/>
            </a:pPr>
            <a:r>
              <a:rPr lang="sv-SE"/>
              <a:t>Program of the day </a:t>
            </a:r>
            <a:endParaRPr/>
          </a:p>
        </p:txBody>
      </p:sp>
      <p:graphicFrame>
        <p:nvGraphicFramePr>
          <p:cNvPr id="288" name="Google Shape;288;p47"/>
          <p:cNvGraphicFramePr/>
          <p:nvPr/>
        </p:nvGraphicFramePr>
        <p:xfrm>
          <a:off x="457200" y="457200"/>
          <a:ext cx="44450" cy="232410"/>
        </p:xfrm>
        <a:graphic>
          <a:graphicData uri="http://schemas.openxmlformats.org/drawingml/2006/table">
            <a:tbl>
              <a:tblPr>
                <a:noFill/>
                <a:tableStyleId>{CBFD092E-27A0-4F75-AE2D-FCC611108CD0}</a:tableStyleId>
              </a:tblPr>
              <a:tblGrid>
                <a:gridCol w="44450">
                  <a:extLst>
                    <a:ext uri="{9D8B030D-6E8A-4147-A177-3AD203B41FA5}">
                      <a16:colId xmlns:a16="http://schemas.microsoft.com/office/drawing/2014/main" val="20000"/>
                    </a:ext>
                  </a:extLst>
                </a:gridCol>
              </a:tblGrid>
              <a:tr h="190500">
                <a:tc>
                  <a:txBody>
                    <a:bodyPr/>
                    <a:lstStyle/>
                    <a:p>
                      <a:pPr marL="0" lvl="0" indent="0" rtl="0">
                        <a:spcBef>
                          <a:spcPts val="0"/>
                        </a:spcBef>
                        <a:spcAft>
                          <a:spcPts val="0"/>
                        </a:spcAft>
                        <a:buNone/>
                      </a:pPr>
                      <a:endParaRPr/>
                    </a:p>
                  </a:txBody>
                  <a:tcPr marL="9525" marR="9525" marT="9525" marB="9525"/>
                </a:tc>
                <a:extLst>
                  <a:ext uri="{0D108BD9-81ED-4DB2-BD59-A6C34878D82A}">
                    <a16:rowId xmlns:a16="http://schemas.microsoft.com/office/drawing/2014/main" val="10000"/>
                  </a:ext>
                </a:extLst>
              </a:tr>
            </a:tbl>
          </a:graphicData>
        </a:graphic>
      </p:graphicFrame>
      <p:graphicFrame>
        <p:nvGraphicFramePr>
          <p:cNvPr id="289" name="Google Shape;289;p47"/>
          <p:cNvGraphicFramePr/>
          <p:nvPr/>
        </p:nvGraphicFramePr>
        <p:xfrm>
          <a:off x="609600" y="609600"/>
          <a:ext cx="44450" cy="232410"/>
        </p:xfrm>
        <a:graphic>
          <a:graphicData uri="http://schemas.openxmlformats.org/drawingml/2006/table">
            <a:tbl>
              <a:tblPr>
                <a:noFill/>
                <a:tableStyleId>{CBFD092E-27A0-4F75-AE2D-FCC611108CD0}</a:tableStyleId>
              </a:tblPr>
              <a:tblGrid>
                <a:gridCol w="44450">
                  <a:extLst>
                    <a:ext uri="{9D8B030D-6E8A-4147-A177-3AD203B41FA5}">
                      <a16:colId xmlns:a16="http://schemas.microsoft.com/office/drawing/2014/main" val="20000"/>
                    </a:ext>
                  </a:extLst>
                </a:gridCol>
              </a:tblGrid>
              <a:tr h="190500">
                <a:tc>
                  <a:txBody>
                    <a:bodyPr/>
                    <a:lstStyle/>
                    <a:p>
                      <a:pPr marL="0" lvl="0" indent="0" rtl="0">
                        <a:spcBef>
                          <a:spcPts val="0"/>
                        </a:spcBef>
                        <a:spcAft>
                          <a:spcPts val="0"/>
                        </a:spcAft>
                        <a:buNone/>
                      </a:pPr>
                      <a:endParaRPr/>
                    </a:p>
                  </a:txBody>
                  <a:tcPr marL="9525" marR="9525" marT="9525" marB="9525"/>
                </a:tc>
                <a:extLst>
                  <a:ext uri="{0D108BD9-81ED-4DB2-BD59-A6C34878D82A}">
                    <a16:rowId xmlns:a16="http://schemas.microsoft.com/office/drawing/2014/main" val="10000"/>
                  </a:ext>
                </a:extLst>
              </a:tr>
            </a:tbl>
          </a:graphicData>
        </a:graphic>
      </p:graphicFrame>
      <p:graphicFrame>
        <p:nvGraphicFramePr>
          <p:cNvPr id="290" name="Google Shape;290;p47"/>
          <p:cNvGraphicFramePr/>
          <p:nvPr/>
        </p:nvGraphicFramePr>
        <p:xfrm>
          <a:off x="762000" y="762000"/>
          <a:ext cx="44450" cy="232410"/>
        </p:xfrm>
        <a:graphic>
          <a:graphicData uri="http://schemas.openxmlformats.org/drawingml/2006/table">
            <a:tbl>
              <a:tblPr>
                <a:noFill/>
                <a:tableStyleId>{CBFD092E-27A0-4F75-AE2D-FCC611108CD0}</a:tableStyleId>
              </a:tblPr>
              <a:tblGrid>
                <a:gridCol w="44450">
                  <a:extLst>
                    <a:ext uri="{9D8B030D-6E8A-4147-A177-3AD203B41FA5}">
                      <a16:colId xmlns:a16="http://schemas.microsoft.com/office/drawing/2014/main" val="20000"/>
                    </a:ext>
                  </a:extLst>
                </a:gridCol>
              </a:tblGrid>
              <a:tr h="190500">
                <a:tc>
                  <a:txBody>
                    <a:bodyPr/>
                    <a:lstStyle/>
                    <a:p>
                      <a:pPr marL="0" lvl="0" indent="0" rtl="0">
                        <a:spcBef>
                          <a:spcPts val="0"/>
                        </a:spcBef>
                        <a:spcAft>
                          <a:spcPts val="0"/>
                        </a:spcAft>
                        <a:buNone/>
                      </a:pPr>
                      <a:endParaRPr/>
                    </a:p>
                  </a:txBody>
                  <a:tcPr marL="9525" marR="9525" marT="9525" marB="9525"/>
                </a:tc>
                <a:extLst>
                  <a:ext uri="{0D108BD9-81ED-4DB2-BD59-A6C34878D82A}">
                    <a16:rowId xmlns:a16="http://schemas.microsoft.com/office/drawing/2014/main" val="10000"/>
                  </a:ext>
                </a:extLst>
              </a:tr>
            </a:tbl>
          </a:graphicData>
        </a:graphic>
      </p:graphicFrame>
      <p:sp>
        <p:nvSpPr>
          <p:cNvPr id="291" name="Google Shape;291;p47"/>
          <p:cNvSpPr txBox="1"/>
          <p:nvPr/>
        </p:nvSpPr>
        <p:spPr>
          <a:xfrm>
            <a:off x="894100" y="1809800"/>
            <a:ext cx="11147100" cy="8752200"/>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sv-SE" sz="1800"/>
              <a:t>10:00 - 10:15		Welcome from our host John Womersley 15' </a:t>
            </a:r>
            <a:br>
              <a:rPr lang="sv-SE" sz="1800"/>
            </a:br>
            <a:r>
              <a:rPr lang="sv-SE" sz="1800"/>
              <a:t>				Director General of the European Spallation Source ERIC</a:t>
            </a:r>
            <a:br>
              <a:rPr lang="sv-SE" sz="1800"/>
            </a:br>
            <a:endParaRPr sz="1800"/>
          </a:p>
          <a:p>
            <a:pPr marL="0" lvl="0" indent="0" rtl="0">
              <a:lnSpc>
                <a:spcPct val="100000"/>
              </a:lnSpc>
              <a:spcBef>
                <a:spcPts val="0"/>
              </a:spcBef>
              <a:spcAft>
                <a:spcPts val="0"/>
              </a:spcAft>
              <a:buNone/>
            </a:pPr>
            <a:r>
              <a:rPr lang="sv-SE" sz="1800"/>
              <a:t>10:15 - 11:00		What is the NPAP and its intellectual outputs? 45'</a:t>
            </a:r>
            <a:br>
              <a:rPr lang="sv-SE" sz="1800"/>
            </a:br>
            <a:r>
              <a:rPr lang="sv-SE" sz="1800"/>
              <a:t>				</a:t>
            </a:r>
            <a:r>
              <a:rPr lang="sv-SE" sz="1600" i="1">
                <a:solidFill>
                  <a:schemeClr val="dk1"/>
                </a:solidFill>
              </a:rPr>
              <a:t>Prof. Anders Karlsson (Lund University / LTH), </a:t>
            </a:r>
            <a:endParaRPr sz="1600" i="1">
              <a:solidFill>
                <a:schemeClr val="dk1"/>
              </a:solidFill>
            </a:endParaRPr>
          </a:p>
          <a:p>
            <a:pPr marL="1371600" lvl="0" indent="457200" rtl="0">
              <a:lnSpc>
                <a:spcPct val="100000"/>
              </a:lnSpc>
              <a:spcBef>
                <a:spcPts val="0"/>
              </a:spcBef>
              <a:spcAft>
                <a:spcPts val="0"/>
              </a:spcAft>
              <a:buNone/>
            </a:pPr>
            <a:r>
              <a:rPr lang="sv-SE" sz="1600" i="1"/>
              <a:t>Dr. Christine Darve (European Spallation Source ERIC), </a:t>
            </a:r>
            <a:endParaRPr sz="1600" i="1"/>
          </a:p>
          <a:p>
            <a:pPr marL="1828800" lvl="0" indent="0" rtl="0">
              <a:lnSpc>
                <a:spcPct val="100000"/>
              </a:lnSpc>
              <a:spcBef>
                <a:spcPts val="0"/>
              </a:spcBef>
              <a:spcAft>
                <a:spcPts val="0"/>
              </a:spcAft>
              <a:buNone/>
            </a:pPr>
            <a:endParaRPr sz="1800"/>
          </a:p>
          <a:p>
            <a:pPr marL="0" lvl="0" indent="0" rtl="0">
              <a:lnSpc>
                <a:spcPct val="100000"/>
              </a:lnSpc>
              <a:spcBef>
                <a:spcPts val="0"/>
              </a:spcBef>
              <a:spcAft>
                <a:spcPts val="0"/>
              </a:spcAft>
              <a:buNone/>
            </a:pPr>
            <a:r>
              <a:rPr lang="sv-SE" sz="1800"/>
              <a:t>11:00 - 11:15		Coffee Break</a:t>
            </a:r>
            <a:r>
              <a:rPr lang="sv-SE" sz="1800" b="1"/>
              <a:t> </a:t>
            </a:r>
            <a:endParaRPr sz="1800" b="1"/>
          </a:p>
          <a:p>
            <a:pPr marL="0" lvl="0" indent="0" rtl="0">
              <a:lnSpc>
                <a:spcPct val="100000"/>
              </a:lnSpc>
              <a:spcBef>
                <a:spcPts val="0"/>
              </a:spcBef>
              <a:spcAft>
                <a:spcPts val="0"/>
              </a:spcAft>
              <a:buNone/>
            </a:pPr>
            <a:endParaRPr sz="1800" b="1"/>
          </a:p>
          <a:p>
            <a:pPr marL="0" lvl="0" indent="0" rtl="0">
              <a:lnSpc>
                <a:spcPct val="100000"/>
              </a:lnSpc>
              <a:spcBef>
                <a:spcPts val="0"/>
              </a:spcBef>
              <a:spcAft>
                <a:spcPts val="0"/>
              </a:spcAft>
              <a:buClr>
                <a:schemeClr val="dk1"/>
              </a:buClr>
              <a:buSzPts val="1100"/>
              <a:buFont typeface="Arial"/>
              <a:buNone/>
            </a:pPr>
            <a:r>
              <a:rPr lang="sv-SE" sz="1800">
                <a:solidFill>
                  <a:schemeClr val="dk1"/>
                </a:solidFill>
              </a:rPr>
              <a:t>11:15 - 11:35		Benefits of MOOCs and integrated learning 20' </a:t>
            </a:r>
            <a:br>
              <a:rPr lang="sv-SE" sz="1800">
                <a:solidFill>
                  <a:schemeClr val="dk1"/>
                </a:solidFill>
              </a:rPr>
            </a:br>
            <a:r>
              <a:rPr lang="sv-SE" sz="1800">
                <a:solidFill>
                  <a:schemeClr val="dk1"/>
                </a:solidFill>
              </a:rPr>
              <a:t>			</a:t>
            </a:r>
            <a:r>
              <a:rPr lang="sv-SE" sz="1800" i="1">
                <a:solidFill>
                  <a:schemeClr val="dk1"/>
                </a:solidFill>
              </a:rPr>
              <a:t>	</a:t>
            </a:r>
            <a:r>
              <a:rPr lang="sv-SE" sz="1600" i="1">
                <a:solidFill>
                  <a:schemeClr val="dk1"/>
                </a:solidFill>
              </a:rPr>
              <a:t>Deana Nannskog, Project Manager and Educational Concept </a:t>
            </a:r>
            <a:endParaRPr sz="1600" i="1">
              <a:solidFill>
                <a:schemeClr val="dk1"/>
              </a:solidFill>
            </a:endParaRPr>
          </a:p>
          <a:p>
            <a:pPr marL="1371600" lvl="0" indent="457200" rtl="0">
              <a:lnSpc>
                <a:spcPct val="100000"/>
              </a:lnSpc>
              <a:spcBef>
                <a:spcPts val="0"/>
              </a:spcBef>
              <a:spcAft>
                <a:spcPts val="0"/>
              </a:spcAft>
              <a:buNone/>
            </a:pPr>
            <a:r>
              <a:rPr lang="sv-SE" sz="1600" i="1">
                <a:solidFill>
                  <a:schemeClr val="dk1"/>
                </a:solidFill>
              </a:rPr>
              <a:t>Developer at Lund University Commissioned Education</a:t>
            </a:r>
            <a:endParaRPr sz="1600" i="1">
              <a:solidFill>
                <a:schemeClr val="dk1"/>
              </a:solidFill>
            </a:endParaRPr>
          </a:p>
          <a:p>
            <a:pPr marL="0" lvl="0" indent="0" rtl="0">
              <a:lnSpc>
                <a:spcPct val="100000"/>
              </a:lnSpc>
              <a:spcBef>
                <a:spcPts val="0"/>
              </a:spcBef>
              <a:spcAft>
                <a:spcPts val="0"/>
              </a:spcAft>
              <a:buClr>
                <a:schemeClr val="dk1"/>
              </a:buClr>
              <a:buSzPts val="1100"/>
              <a:buFont typeface="Arial"/>
              <a:buNone/>
            </a:pPr>
            <a:endParaRPr sz="1800">
              <a:solidFill>
                <a:schemeClr val="dk1"/>
              </a:solidFill>
            </a:endParaRPr>
          </a:p>
          <a:p>
            <a:pPr marL="0" lvl="0" indent="0" rtl="0">
              <a:lnSpc>
                <a:spcPct val="100000"/>
              </a:lnSpc>
              <a:spcBef>
                <a:spcPts val="0"/>
              </a:spcBef>
              <a:spcAft>
                <a:spcPts val="0"/>
              </a:spcAft>
              <a:buClr>
                <a:schemeClr val="dk1"/>
              </a:buClr>
              <a:buSzPts val="1100"/>
              <a:buFont typeface="Arial"/>
              <a:buNone/>
            </a:pPr>
            <a:r>
              <a:rPr lang="sv-SE" sz="1800">
                <a:solidFill>
                  <a:schemeClr val="dk1"/>
                </a:solidFill>
              </a:rPr>
              <a:t>11:35 - 11:50		Collaboration possibilities through knowledge development 15' </a:t>
            </a:r>
            <a:br>
              <a:rPr lang="sv-SE" sz="1800">
                <a:solidFill>
                  <a:schemeClr val="dk1"/>
                </a:solidFill>
              </a:rPr>
            </a:br>
            <a:r>
              <a:rPr lang="sv-SE" sz="1800">
                <a:solidFill>
                  <a:schemeClr val="dk1"/>
                </a:solidFill>
              </a:rPr>
              <a:t>				</a:t>
            </a:r>
            <a:r>
              <a:rPr lang="sv-SE" sz="1600" i="1">
                <a:solidFill>
                  <a:schemeClr val="dk1"/>
                </a:solidFill>
              </a:rPr>
              <a:t>Susanne Norrman, Director of Lund University Commissioned</a:t>
            </a:r>
            <a:endParaRPr sz="1600" i="1">
              <a:solidFill>
                <a:schemeClr val="dk1"/>
              </a:solidFill>
            </a:endParaRPr>
          </a:p>
          <a:p>
            <a:pPr marL="0" lvl="0" indent="0" rtl="0">
              <a:lnSpc>
                <a:spcPct val="100000"/>
              </a:lnSpc>
              <a:spcBef>
                <a:spcPts val="0"/>
              </a:spcBef>
              <a:spcAft>
                <a:spcPts val="0"/>
              </a:spcAft>
              <a:buClr>
                <a:schemeClr val="dk1"/>
              </a:buClr>
              <a:buSzPts val="1100"/>
              <a:buFont typeface="Arial"/>
              <a:buNone/>
            </a:pPr>
            <a:endParaRPr sz="1800">
              <a:solidFill>
                <a:schemeClr val="dk1"/>
              </a:solidFill>
            </a:endParaRPr>
          </a:p>
          <a:p>
            <a:pPr marL="0" lvl="0" indent="0" rtl="0">
              <a:lnSpc>
                <a:spcPct val="100000"/>
              </a:lnSpc>
              <a:spcBef>
                <a:spcPts val="0"/>
              </a:spcBef>
              <a:spcAft>
                <a:spcPts val="0"/>
              </a:spcAft>
              <a:buClr>
                <a:schemeClr val="dk1"/>
              </a:buClr>
              <a:buSzPts val="1100"/>
              <a:buFont typeface="Arial"/>
              <a:buNone/>
            </a:pPr>
            <a:r>
              <a:rPr lang="sv-SE" sz="1800">
                <a:solidFill>
                  <a:schemeClr val="dk1"/>
                </a:solidFill>
              </a:rPr>
              <a:t>11:55 - 12:40		Dialogue and panel discussion - how can research, higher education and </a:t>
            </a:r>
            <a:endParaRPr sz="1800">
              <a:solidFill>
                <a:schemeClr val="dk1"/>
              </a:solidFill>
            </a:endParaRPr>
          </a:p>
          <a:p>
            <a:pPr marL="1371600" lvl="0" indent="457200" rtl="0">
              <a:lnSpc>
                <a:spcPct val="100000"/>
              </a:lnSpc>
              <a:spcBef>
                <a:spcPts val="0"/>
              </a:spcBef>
              <a:spcAft>
                <a:spcPts val="0"/>
              </a:spcAft>
              <a:buClr>
                <a:schemeClr val="dk1"/>
              </a:buClr>
              <a:buSzPts val="1100"/>
              <a:buFont typeface="Arial"/>
              <a:buNone/>
            </a:pPr>
            <a:r>
              <a:rPr lang="sv-SE" sz="1800">
                <a:solidFill>
                  <a:schemeClr val="dk1"/>
                </a:solidFill>
              </a:rPr>
              <a:t>business form closer partnership  to enhance innovation? 45' </a:t>
            </a:r>
            <a:endParaRPr sz="1800">
              <a:solidFill>
                <a:schemeClr val="dk1"/>
              </a:solidFill>
            </a:endParaRPr>
          </a:p>
          <a:p>
            <a:pPr marL="0" lvl="0" indent="0" rtl="0">
              <a:lnSpc>
                <a:spcPct val="100000"/>
              </a:lnSpc>
              <a:spcBef>
                <a:spcPts val="0"/>
              </a:spcBef>
              <a:spcAft>
                <a:spcPts val="0"/>
              </a:spcAft>
              <a:buClr>
                <a:schemeClr val="dk1"/>
              </a:buClr>
              <a:buSzPts val="1100"/>
              <a:buFont typeface="Arial"/>
              <a:buNone/>
            </a:pPr>
            <a:endParaRPr>
              <a:solidFill>
                <a:schemeClr val="dk1"/>
              </a:solidFill>
            </a:endParaRPr>
          </a:p>
          <a:p>
            <a:pPr marL="1371600" lvl="0" indent="457200" rtl="0">
              <a:lnSpc>
                <a:spcPct val="100000"/>
              </a:lnSpc>
              <a:spcBef>
                <a:spcPts val="0"/>
              </a:spcBef>
              <a:spcAft>
                <a:spcPts val="0"/>
              </a:spcAft>
              <a:buClr>
                <a:schemeClr val="dk1"/>
              </a:buClr>
              <a:buSzPts val="1100"/>
              <a:buFont typeface="Arial"/>
              <a:buNone/>
            </a:pPr>
            <a:r>
              <a:rPr lang="sv-SE" sz="1600" b="1">
                <a:solidFill>
                  <a:schemeClr val="dk1"/>
                </a:solidFill>
              </a:rPr>
              <a:t>Panel participants:</a:t>
            </a:r>
            <a:endParaRPr sz="1600" b="1">
              <a:solidFill>
                <a:schemeClr val="dk1"/>
              </a:solidFill>
            </a:endParaRPr>
          </a:p>
          <a:p>
            <a:pPr marL="1371600" lvl="0" indent="457200" rtl="0">
              <a:lnSpc>
                <a:spcPct val="100000"/>
              </a:lnSpc>
              <a:spcBef>
                <a:spcPts val="0"/>
              </a:spcBef>
              <a:spcAft>
                <a:spcPts val="0"/>
              </a:spcAft>
              <a:buClr>
                <a:schemeClr val="dk1"/>
              </a:buClr>
              <a:buSzPts val="1100"/>
              <a:buFont typeface="Arial"/>
              <a:buNone/>
            </a:pPr>
            <a:r>
              <a:rPr lang="sv-SE" sz="1600" i="1">
                <a:solidFill>
                  <a:schemeClr val="dk1"/>
                </a:solidFill>
              </a:rPr>
              <a:t>Anna Hall, Program Director Big Science in Sweden</a:t>
            </a:r>
            <a:endParaRPr sz="1600" i="1">
              <a:solidFill>
                <a:schemeClr val="dk1"/>
              </a:solidFill>
            </a:endParaRPr>
          </a:p>
          <a:p>
            <a:pPr marL="1371600" lvl="0" indent="457200" rtl="0">
              <a:lnSpc>
                <a:spcPct val="100000"/>
              </a:lnSpc>
              <a:spcBef>
                <a:spcPts val="0"/>
              </a:spcBef>
              <a:spcAft>
                <a:spcPts val="0"/>
              </a:spcAft>
              <a:buClr>
                <a:schemeClr val="dk1"/>
              </a:buClr>
              <a:buSzPts val="1100"/>
              <a:buFont typeface="Arial"/>
              <a:buNone/>
            </a:pPr>
            <a:r>
              <a:rPr lang="sv-SE" sz="1600" i="1">
                <a:solidFill>
                  <a:schemeClr val="dk1"/>
                </a:solidFill>
              </a:rPr>
              <a:t>Susanne Norrman, Director LUCE</a:t>
            </a:r>
            <a:endParaRPr sz="1600" i="1">
              <a:solidFill>
                <a:schemeClr val="dk1"/>
              </a:solidFill>
            </a:endParaRPr>
          </a:p>
          <a:p>
            <a:pPr marL="1371600" lvl="0" indent="457200" rtl="0">
              <a:lnSpc>
                <a:spcPct val="100000"/>
              </a:lnSpc>
              <a:spcBef>
                <a:spcPts val="0"/>
              </a:spcBef>
              <a:spcAft>
                <a:spcPts val="0"/>
              </a:spcAft>
              <a:buClr>
                <a:schemeClr val="dk1"/>
              </a:buClr>
              <a:buSzPts val="1100"/>
              <a:buFont typeface="Arial"/>
              <a:buNone/>
            </a:pPr>
            <a:r>
              <a:rPr lang="sv-SE" sz="1600" i="1">
                <a:solidFill>
                  <a:schemeClr val="dk1"/>
                </a:solidFill>
              </a:rPr>
              <a:t>Dr. Søren Pape Møller, Director Institute for Storage Ring Facilities, Aarhus University</a:t>
            </a:r>
            <a:endParaRPr sz="1600" i="1">
              <a:solidFill>
                <a:schemeClr val="dk1"/>
              </a:solidFill>
            </a:endParaRPr>
          </a:p>
          <a:p>
            <a:pPr marL="1371600" lvl="0" indent="457200" rtl="0">
              <a:lnSpc>
                <a:spcPct val="100000"/>
              </a:lnSpc>
              <a:spcBef>
                <a:spcPts val="0"/>
              </a:spcBef>
              <a:spcAft>
                <a:spcPts val="0"/>
              </a:spcAft>
              <a:buClr>
                <a:schemeClr val="dk1"/>
              </a:buClr>
              <a:buSzPts val="1100"/>
              <a:buFont typeface="Arial"/>
              <a:buNone/>
            </a:pPr>
            <a:r>
              <a:rPr lang="sv-SE" sz="1600" i="1">
                <a:solidFill>
                  <a:schemeClr val="dk1"/>
                </a:solidFill>
              </a:rPr>
              <a:t>Ulrika Ringdahl, Deputy director Invest in Skåne</a:t>
            </a:r>
            <a:endParaRPr sz="1600" i="1">
              <a:solidFill>
                <a:schemeClr val="dk1"/>
              </a:solidFill>
            </a:endParaRPr>
          </a:p>
          <a:p>
            <a:pPr marL="1828800" lvl="0" indent="0" rtl="0">
              <a:lnSpc>
                <a:spcPct val="100000"/>
              </a:lnSpc>
              <a:spcBef>
                <a:spcPts val="0"/>
              </a:spcBef>
              <a:spcAft>
                <a:spcPts val="0"/>
              </a:spcAft>
              <a:buClr>
                <a:schemeClr val="dk1"/>
              </a:buClr>
              <a:buSzPts val="1100"/>
              <a:buFont typeface="Arial"/>
              <a:buNone/>
            </a:pPr>
            <a:endParaRPr sz="1800">
              <a:solidFill>
                <a:schemeClr val="dk1"/>
              </a:solidFill>
            </a:endParaRPr>
          </a:p>
          <a:p>
            <a:pPr marL="0" lvl="0" indent="0" rtl="0">
              <a:lnSpc>
                <a:spcPct val="100000"/>
              </a:lnSpc>
              <a:spcBef>
                <a:spcPts val="0"/>
              </a:spcBef>
              <a:spcAft>
                <a:spcPts val="0"/>
              </a:spcAft>
              <a:buClr>
                <a:schemeClr val="dk1"/>
              </a:buClr>
              <a:buSzPts val="1100"/>
              <a:buFont typeface="Arial"/>
              <a:buNone/>
            </a:pPr>
            <a:r>
              <a:rPr lang="sv-SE" sz="1800">
                <a:solidFill>
                  <a:schemeClr val="dk1"/>
                </a:solidFill>
              </a:rPr>
              <a:t>12:45 - 13:45		Lunch</a:t>
            </a:r>
            <a:endParaRPr sz="1800">
              <a:solidFill>
                <a:schemeClr val="dk1"/>
              </a:solidFill>
            </a:endParaRPr>
          </a:p>
          <a:p>
            <a:pPr marL="0" lvl="0" indent="0" rtl="0">
              <a:lnSpc>
                <a:spcPct val="100000"/>
              </a:lnSpc>
              <a:spcBef>
                <a:spcPts val="0"/>
              </a:spcBef>
              <a:spcAft>
                <a:spcPts val="0"/>
              </a:spcAft>
              <a:buClr>
                <a:schemeClr val="dk1"/>
              </a:buClr>
              <a:buSzPts val="1100"/>
              <a:buFont typeface="Arial"/>
              <a:buNone/>
            </a:pPr>
            <a:endParaRPr sz="1800">
              <a:solidFill>
                <a:schemeClr val="dk1"/>
              </a:solidFill>
            </a:endParaRPr>
          </a:p>
          <a:p>
            <a:pPr marL="0" lvl="0" indent="0" rtl="0">
              <a:lnSpc>
                <a:spcPct val="100000"/>
              </a:lnSpc>
              <a:spcBef>
                <a:spcPts val="0"/>
              </a:spcBef>
              <a:spcAft>
                <a:spcPts val="0"/>
              </a:spcAft>
              <a:buClr>
                <a:schemeClr val="dk1"/>
              </a:buClr>
              <a:buSzPts val="1100"/>
              <a:buFont typeface="Arial"/>
              <a:buNone/>
            </a:pPr>
            <a:r>
              <a:rPr lang="sv-SE" sz="1800">
                <a:solidFill>
                  <a:schemeClr val="dk1"/>
                </a:solidFill>
              </a:rPr>
              <a:t>13:40 - 16:10		Tour of the ESS and MAX IV facilities (Optional) 2h30'	</a:t>
            </a:r>
            <a:endParaRPr sz="1800" b="1"/>
          </a:p>
        </p:txBody>
      </p:sp>
      <p:sp>
        <p:nvSpPr>
          <p:cNvPr id="292" name="Google Shape;292;p47"/>
          <p:cNvSpPr txBox="1"/>
          <p:nvPr/>
        </p:nvSpPr>
        <p:spPr>
          <a:xfrm>
            <a:off x="10787025" y="7988700"/>
            <a:ext cx="1699500" cy="16995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sz="4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6"/>
          <p:cNvSpPr txBox="1">
            <a:spLocks noGrp="1"/>
          </p:cNvSpPr>
          <p:nvPr>
            <p:ph type="title"/>
          </p:nvPr>
        </p:nvSpPr>
        <p:spPr>
          <a:xfrm>
            <a:off x="784525" y="1408525"/>
            <a:ext cx="11877000" cy="3208800"/>
          </a:xfrm>
          <a:prstGeom prst="rect">
            <a:avLst/>
          </a:prstGeom>
          <a:noFill/>
          <a:ln>
            <a:noFill/>
          </a:ln>
        </p:spPr>
        <p:txBody>
          <a:bodyPr spcFirstLastPara="1" wrap="square" lIns="50775" tIns="50775" rIns="50775" bIns="359975" anchor="b" anchorCtr="0">
            <a:noAutofit/>
          </a:bodyPr>
          <a:lstStyle/>
          <a:p>
            <a:pPr marL="0" marR="0" lvl="0" indent="0" algn="l" rtl="0">
              <a:lnSpc>
                <a:spcPct val="100000"/>
              </a:lnSpc>
              <a:spcBef>
                <a:spcPts val="0"/>
              </a:spcBef>
              <a:spcAft>
                <a:spcPts val="0"/>
              </a:spcAft>
              <a:buClr>
                <a:schemeClr val="accent1"/>
              </a:buClr>
              <a:buSzPts val="6000"/>
              <a:buFont typeface="Times New Roman"/>
              <a:buNone/>
            </a:pPr>
            <a:r>
              <a:rPr lang="sv-SE"/>
              <a:t>What is the NPAP?</a:t>
            </a:r>
            <a:endParaRPr/>
          </a:p>
          <a:p>
            <a:pPr marL="0" marR="0" lvl="0" indent="0" algn="l" rtl="0">
              <a:lnSpc>
                <a:spcPct val="100000"/>
              </a:lnSpc>
              <a:spcBef>
                <a:spcPts val="0"/>
              </a:spcBef>
              <a:spcAft>
                <a:spcPts val="0"/>
              </a:spcAft>
              <a:buClr>
                <a:schemeClr val="accent1"/>
              </a:buClr>
              <a:buSzPts val="6000"/>
              <a:buFont typeface="Times New Roman"/>
              <a:buNone/>
            </a:pPr>
            <a:r>
              <a:rPr lang="sv-SE"/>
              <a:t>Nordic Particle Accelerator Program</a:t>
            </a:r>
            <a:endParaRPr/>
          </a:p>
          <a:p>
            <a:pPr marL="457200" marR="0" lvl="0" indent="0" algn="l" rtl="0">
              <a:lnSpc>
                <a:spcPct val="100000"/>
              </a:lnSpc>
              <a:spcBef>
                <a:spcPts val="0"/>
              </a:spcBef>
              <a:spcAft>
                <a:spcPts val="0"/>
              </a:spcAft>
              <a:buNone/>
            </a:pPr>
            <a:endParaRPr sz="4800">
              <a:latin typeface="Arial"/>
              <a:ea typeface="Arial"/>
              <a:cs typeface="Arial"/>
              <a:sym typeface="Arial"/>
            </a:endParaRPr>
          </a:p>
          <a:p>
            <a:pPr marL="0" marR="0" lvl="0" indent="0" algn="l" rtl="0">
              <a:lnSpc>
                <a:spcPct val="100000"/>
              </a:lnSpc>
              <a:spcBef>
                <a:spcPts val="0"/>
              </a:spcBef>
              <a:spcAft>
                <a:spcPts val="0"/>
              </a:spcAft>
              <a:buNone/>
            </a:pPr>
            <a:endParaRPr/>
          </a:p>
        </p:txBody>
      </p:sp>
      <p:pic>
        <p:nvPicPr>
          <p:cNvPr id="352" name="Google Shape;352;p56"/>
          <p:cNvPicPr preferRelativeResize="0"/>
          <p:nvPr/>
        </p:nvPicPr>
        <p:blipFill>
          <a:blip r:embed="rId3">
            <a:alphaModFix/>
          </a:blip>
          <a:stretch>
            <a:fillRect/>
          </a:stretch>
        </p:blipFill>
        <p:spPr>
          <a:xfrm>
            <a:off x="1148950" y="3836775"/>
            <a:ext cx="8979775" cy="4067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7"/>
          <p:cNvSpPr txBox="1">
            <a:spLocks noGrp="1"/>
          </p:cNvSpPr>
          <p:nvPr>
            <p:ph type="title"/>
          </p:nvPr>
        </p:nvSpPr>
        <p:spPr>
          <a:xfrm>
            <a:off x="1068425" y="754875"/>
            <a:ext cx="11401500" cy="2286000"/>
          </a:xfrm>
          <a:prstGeom prst="rect">
            <a:avLst/>
          </a:prstGeom>
        </p:spPr>
        <p:txBody>
          <a:bodyPr spcFirstLastPara="1" wrap="square" lIns="50775" tIns="50775" rIns="50775" bIns="359975" anchor="b" anchorCtr="0">
            <a:noAutofit/>
          </a:bodyPr>
          <a:lstStyle/>
          <a:p>
            <a:pPr marL="0" lvl="0" indent="0" rtl="0">
              <a:spcBef>
                <a:spcPts val="500"/>
              </a:spcBef>
              <a:spcAft>
                <a:spcPts val="0"/>
              </a:spcAft>
              <a:buNone/>
            </a:pPr>
            <a:r>
              <a:rPr lang="sv-SE">
                <a:solidFill>
                  <a:srgbClr val="9C610B"/>
                </a:solidFill>
              </a:rPr>
              <a:t>Context for Training in accelerator physics and technology</a:t>
            </a:r>
            <a:endParaRPr>
              <a:solidFill>
                <a:srgbClr val="9C610B"/>
              </a:solidFill>
            </a:endParaRPr>
          </a:p>
        </p:txBody>
      </p:sp>
      <p:sp>
        <p:nvSpPr>
          <p:cNvPr id="358" name="Google Shape;358;p57"/>
          <p:cNvSpPr txBox="1">
            <a:spLocks noGrp="1"/>
          </p:cNvSpPr>
          <p:nvPr>
            <p:ph type="body" idx="1"/>
          </p:nvPr>
        </p:nvSpPr>
        <p:spPr>
          <a:xfrm>
            <a:off x="1068425" y="3636550"/>
            <a:ext cx="11216700" cy="5513700"/>
          </a:xfrm>
          <a:prstGeom prst="rect">
            <a:avLst/>
          </a:prstGeom>
        </p:spPr>
        <p:txBody>
          <a:bodyPr spcFirstLastPara="1" wrap="square" lIns="50775" tIns="50775" rIns="50775" bIns="50775" anchor="t" anchorCtr="0">
            <a:noAutofit/>
          </a:bodyPr>
          <a:lstStyle/>
          <a:p>
            <a:pPr marL="457200" lvl="0" indent="-457200" rtl="0">
              <a:lnSpc>
                <a:spcPct val="100000"/>
              </a:lnSpc>
              <a:spcBef>
                <a:spcPts val="500"/>
              </a:spcBef>
              <a:spcAft>
                <a:spcPts val="0"/>
              </a:spcAft>
              <a:buClr>
                <a:srgbClr val="454545"/>
              </a:buClr>
              <a:buSzPts val="3600"/>
              <a:buChar char="•"/>
            </a:pPr>
            <a:r>
              <a:rPr lang="sv-SE" sz="3600">
                <a:solidFill>
                  <a:srgbClr val="454545"/>
                </a:solidFill>
              </a:rPr>
              <a:t>Cooperation between ESS, MAXIV and Lund University (Faculty of Science and LTH)</a:t>
            </a:r>
            <a:endParaRPr sz="3600">
              <a:solidFill>
                <a:srgbClr val="454545"/>
              </a:solidFill>
            </a:endParaRPr>
          </a:p>
          <a:p>
            <a:pPr marL="457200" lvl="0" indent="-292100" rtl="0">
              <a:lnSpc>
                <a:spcPct val="100000"/>
              </a:lnSpc>
              <a:spcBef>
                <a:spcPts val="0"/>
              </a:spcBef>
              <a:spcAft>
                <a:spcPts val="0"/>
              </a:spcAft>
              <a:buClr>
                <a:srgbClr val="454545"/>
              </a:buClr>
              <a:buSzPts val="1000"/>
              <a:buChar char="•"/>
            </a:pPr>
            <a:endParaRPr sz="1000">
              <a:solidFill>
                <a:srgbClr val="454545"/>
              </a:solidFill>
            </a:endParaRPr>
          </a:p>
          <a:p>
            <a:pPr marL="457200" lvl="0" indent="-457200" rtl="0">
              <a:lnSpc>
                <a:spcPct val="100000"/>
              </a:lnSpc>
              <a:spcBef>
                <a:spcPts val="0"/>
              </a:spcBef>
              <a:spcAft>
                <a:spcPts val="0"/>
              </a:spcAft>
              <a:buClr>
                <a:srgbClr val="454545"/>
              </a:buClr>
              <a:buSzPts val="3600"/>
              <a:buChar char="•"/>
            </a:pPr>
            <a:r>
              <a:rPr lang="sv-SE" sz="3600">
                <a:solidFill>
                  <a:srgbClr val="454545"/>
                </a:solidFill>
              </a:rPr>
              <a:t>Particle Accelerator schools: JUAS, CAS, HASCO, USPAS, ACAS, ASP, etc</a:t>
            </a:r>
            <a:endParaRPr sz="3600">
              <a:solidFill>
                <a:srgbClr val="454545"/>
              </a:solidFill>
            </a:endParaRPr>
          </a:p>
          <a:p>
            <a:pPr marL="457200" lvl="0" indent="-292100" rtl="0">
              <a:lnSpc>
                <a:spcPct val="100000"/>
              </a:lnSpc>
              <a:spcBef>
                <a:spcPts val="0"/>
              </a:spcBef>
              <a:spcAft>
                <a:spcPts val="0"/>
              </a:spcAft>
              <a:buClr>
                <a:srgbClr val="454545"/>
              </a:buClr>
              <a:buSzPts val="1000"/>
              <a:buChar char="•"/>
            </a:pPr>
            <a:endParaRPr sz="1000">
              <a:solidFill>
                <a:srgbClr val="454545"/>
              </a:solidFill>
            </a:endParaRPr>
          </a:p>
          <a:p>
            <a:pPr marL="457200" lvl="0" indent="-457200" rtl="0">
              <a:lnSpc>
                <a:spcPct val="115000"/>
              </a:lnSpc>
              <a:spcBef>
                <a:spcPts val="0"/>
              </a:spcBef>
              <a:spcAft>
                <a:spcPts val="0"/>
              </a:spcAft>
              <a:buClr>
                <a:srgbClr val="454545"/>
              </a:buClr>
              <a:buSzPts val="3600"/>
              <a:buChar char="•"/>
            </a:pPr>
            <a:r>
              <a:rPr lang="sv-SE" sz="3600">
                <a:solidFill>
                  <a:srgbClr val="454545"/>
                </a:solidFill>
              </a:rPr>
              <a:t>EU-TIARA other market surveys</a:t>
            </a:r>
            <a:endParaRPr sz="3600">
              <a:solidFill>
                <a:srgbClr val="454545"/>
              </a:solidFill>
            </a:endParaRPr>
          </a:p>
          <a:p>
            <a:pPr marL="457200" lvl="0" indent="-292100" rtl="0">
              <a:lnSpc>
                <a:spcPct val="115000"/>
              </a:lnSpc>
              <a:spcBef>
                <a:spcPts val="0"/>
              </a:spcBef>
              <a:spcAft>
                <a:spcPts val="0"/>
              </a:spcAft>
              <a:buClr>
                <a:srgbClr val="454545"/>
              </a:buClr>
              <a:buSzPts val="1000"/>
              <a:buChar char="•"/>
            </a:pPr>
            <a:endParaRPr sz="1000">
              <a:solidFill>
                <a:srgbClr val="454545"/>
              </a:solidFill>
            </a:endParaRPr>
          </a:p>
          <a:p>
            <a:pPr marL="457200" lvl="0" indent="-457200" rtl="0">
              <a:lnSpc>
                <a:spcPct val="115000"/>
              </a:lnSpc>
              <a:spcBef>
                <a:spcPts val="0"/>
              </a:spcBef>
              <a:spcAft>
                <a:spcPts val="0"/>
              </a:spcAft>
              <a:buClr>
                <a:srgbClr val="454545"/>
              </a:buClr>
              <a:buSzPts val="3600"/>
              <a:buChar char="•"/>
            </a:pPr>
            <a:r>
              <a:rPr lang="sv-SE" sz="3600">
                <a:solidFill>
                  <a:srgbClr val="454545"/>
                </a:solidFill>
              </a:rPr>
              <a:t>EU-</a:t>
            </a:r>
            <a:r>
              <a:rPr lang="sv-SE" sz="3600">
                <a:solidFill>
                  <a:srgbClr val="454545"/>
                </a:solidFill>
                <a:uFill>
                  <a:noFill/>
                </a:uFill>
                <a:hlinkClick r:id="rId3"/>
              </a:rPr>
              <a:t>ARIES</a:t>
            </a:r>
            <a:r>
              <a:rPr lang="sv-SE" sz="3600">
                <a:solidFill>
                  <a:srgbClr val="454545"/>
                </a:solidFill>
              </a:rPr>
              <a:t>: Accelerator Research &amp; Innovation for European Science and Society</a:t>
            </a:r>
            <a:endParaRPr sz="3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8"/>
          <p:cNvSpPr txBox="1">
            <a:spLocks noGrp="1"/>
          </p:cNvSpPr>
          <p:nvPr>
            <p:ph type="title"/>
          </p:nvPr>
        </p:nvSpPr>
        <p:spPr>
          <a:xfrm>
            <a:off x="985400" y="754875"/>
            <a:ext cx="11216700" cy="2286000"/>
          </a:xfrm>
          <a:prstGeom prst="rect">
            <a:avLst/>
          </a:prstGeom>
        </p:spPr>
        <p:txBody>
          <a:bodyPr spcFirstLastPara="1" wrap="square" lIns="50775" tIns="50775" rIns="50775" bIns="359975" anchor="b" anchorCtr="0">
            <a:noAutofit/>
          </a:bodyPr>
          <a:lstStyle/>
          <a:p>
            <a:pPr marL="0" lvl="0" indent="0" rtl="0">
              <a:spcBef>
                <a:spcPts val="0"/>
              </a:spcBef>
              <a:spcAft>
                <a:spcPts val="0"/>
              </a:spcAft>
              <a:buNone/>
            </a:pPr>
            <a:r>
              <a:rPr lang="sv-SE">
                <a:solidFill>
                  <a:srgbClr val="9C610B"/>
                </a:solidFill>
              </a:rPr>
              <a:t>Why do we need new Pedagogical tools for Accelerator science?</a:t>
            </a:r>
            <a:endParaRPr>
              <a:solidFill>
                <a:srgbClr val="9C610B"/>
              </a:solidFill>
            </a:endParaRPr>
          </a:p>
        </p:txBody>
      </p:sp>
      <p:sp>
        <p:nvSpPr>
          <p:cNvPr id="364" name="Google Shape;364;p58"/>
          <p:cNvSpPr txBox="1">
            <a:spLocks noGrp="1"/>
          </p:cNvSpPr>
          <p:nvPr>
            <p:ph type="body" idx="1"/>
          </p:nvPr>
        </p:nvSpPr>
        <p:spPr>
          <a:xfrm>
            <a:off x="985400" y="3955275"/>
            <a:ext cx="11216700" cy="4707300"/>
          </a:xfrm>
          <a:prstGeom prst="rect">
            <a:avLst/>
          </a:prstGeom>
        </p:spPr>
        <p:txBody>
          <a:bodyPr spcFirstLastPara="1" wrap="square" lIns="50775" tIns="50775" rIns="50775" bIns="50775" anchor="t" anchorCtr="0">
            <a:noAutofit/>
          </a:bodyPr>
          <a:lstStyle/>
          <a:p>
            <a:pPr marL="457200" lvl="0" indent="-457200" rtl="0">
              <a:lnSpc>
                <a:spcPct val="115000"/>
              </a:lnSpc>
              <a:spcBef>
                <a:spcPts val="500"/>
              </a:spcBef>
              <a:spcAft>
                <a:spcPts val="0"/>
              </a:spcAft>
              <a:buClr>
                <a:srgbClr val="454545"/>
              </a:buClr>
              <a:buSzPts val="3600"/>
              <a:buChar char="●"/>
            </a:pPr>
            <a:r>
              <a:rPr lang="sv-SE" sz="3600">
                <a:solidFill>
                  <a:srgbClr val="454545"/>
                </a:solidFill>
              </a:rPr>
              <a:t>School levels are typically advanced</a:t>
            </a:r>
            <a:endParaRPr sz="3600">
              <a:solidFill>
                <a:srgbClr val="454545"/>
              </a:solidFill>
            </a:endParaRPr>
          </a:p>
          <a:p>
            <a:pPr marL="0" lvl="0" indent="0" rtl="0">
              <a:lnSpc>
                <a:spcPct val="115000"/>
              </a:lnSpc>
              <a:spcBef>
                <a:spcPts val="500"/>
              </a:spcBef>
              <a:spcAft>
                <a:spcPts val="0"/>
              </a:spcAft>
              <a:buNone/>
            </a:pPr>
            <a:endParaRPr sz="1000">
              <a:solidFill>
                <a:srgbClr val="454545"/>
              </a:solidFill>
            </a:endParaRPr>
          </a:p>
          <a:p>
            <a:pPr marL="457200" lvl="0" indent="-457200" rtl="0">
              <a:lnSpc>
                <a:spcPct val="115000"/>
              </a:lnSpc>
              <a:spcBef>
                <a:spcPts val="500"/>
              </a:spcBef>
              <a:spcAft>
                <a:spcPts val="0"/>
              </a:spcAft>
              <a:buClr>
                <a:srgbClr val="454545"/>
              </a:buClr>
              <a:buSzPts val="3600"/>
              <a:buChar char="●"/>
            </a:pPr>
            <a:r>
              <a:rPr lang="sv-SE" sz="3600">
                <a:solidFill>
                  <a:srgbClr val="454545"/>
                </a:solidFill>
              </a:rPr>
              <a:t>Domains/Field complementarity</a:t>
            </a:r>
            <a:endParaRPr sz="3600">
              <a:solidFill>
                <a:srgbClr val="454545"/>
              </a:solidFill>
            </a:endParaRPr>
          </a:p>
          <a:p>
            <a:pPr marL="457200" lvl="0" indent="0" rtl="0">
              <a:lnSpc>
                <a:spcPct val="115000"/>
              </a:lnSpc>
              <a:spcBef>
                <a:spcPts val="500"/>
              </a:spcBef>
              <a:spcAft>
                <a:spcPts val="0"/>
              </a:spcAft>
              <a:buNone/>
            </a:pPr>
            <a:endParaRPr sz="1000">
              <a:solidFill>
                <a:srgbClr val="454545"/>
              </a:solidFill>
            </a:endParaRPr>
          </a:p>
          <a:p>
            <a:pPr marL="457200" lvl="0" indent="-457200" rtl="0">
              <a:lnSpc>
                <a:spcPct val="115000"/>
              </a:lnSpc>
              <a:spcBef>
                <a:spcPts val="500"/>
              </a:spcBef>
              <a:spcAft>
                <a:spcPts val="0"/>
              </a:spcAft>
              <a:buClr>
                <a:srgbClr val="454545"/>
              </a:buClr>
              <a:buSzPts val="3600"/>
              <a:buChar char="●"/>
            </a:pPr>
            <a:r>
              <a:rPr lang="sv-SE" sz="3600">
                <a:solidFill>
                  <a:srgbClr val="454545"/>
                </a:solidFill>
              </a:rPr>
              <a:t>To provide sustainable and “users-friendly”  tools</a:t>
            </a:r>
            <a:endParaRPr sz="3600">
              <a:solidFill>
                <a:srgbClr val="454545"/>
              </a:solidFill>
            </a:endParaRPr>
          </a:p>
          <a:p>
            <a:pPr marL="0" lvl="0" indent="0" rtl="0">
              <a:lnSpc>
                <a:spcPct val="115000"/>
              </a:lnSpc>
              <a:spcBef>
                <a:spcPts val="500"/>
              </a:spcBef>
              <a:spcAft>
                <a:spcPts val="0"/>
              </a:spcAft>
              <a:buNone/>
            </a:pPr>
            <a:endParaRPr sz="3600">
              <a:solidFill>
                <a:srgbClr val="454545"/>
              </a:solidFill>
            </a:endParaRPr>
          </a:p>
          <a:p>
            <a:pPr marL="0" lvl="0" indent="0" rtl="0">
              <a:lnSpc>
                <a:spcPct val="115000"/>
              </a:lnSpc>
              <a:spcBef>
                <a:spcPts val="500"/>
              </a:spcBef>
              <a:spcAft>
                <a:spcPts val="0"/>
              </a:spcAft>
              <a:buClr>
                <a:schemeClr val="dk1"/>
              </a:buClr>
              <a:buSzPts val="1100"/>
              <a:buFont typeface="Arial"/>
              <a:buNone/>
            </a:pPr>
            <a:r>
              <a:rPr lang="sv-SE" sz="3600">
                <a:solidFill>
                  <a:srgbClr val="454545"/>
                </a:solidFill>
              </a:rPr>
              <a:t>⇒ Develop capacity in Northern Europe with emphasize on MAXIV and ESS</a:t>
            </a:r>
            <a:endParaRPr sz="3600">
              <a:solidFill>
                <a:srgbClr val="454545"/>
              </a:solidFill>
            </a:endParaRPr>
          </a:p>
          <a:p>
            <a:pPr marL="0" lvl="0" indent="0" rtl="0">
              <a:spcBef>
                <a:spcPts val="1200"/>
              </a:spcBef>
              <a:spcAft>
                <a:spcPts val="0"/>
              </a:spcAft>
              <a:buNone/>
            </a:pPr>
            <a:endParaRPr sz="3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9"/>
          <p:cNvSpPr txBox="1">
            <a:spLocks noGrp="1"/>
          </p:cNvSpPr>
          <p:nvPr>
            <p:ph type="title"/>
          </p:nvPr>
        </p:nvSpPr>
        <p:spPr>
          <a:xfrm>
            <a:off x="1828800" y="1080000"/>
            <a:ext cx="9183600" cy="1354800"/>
          </a:xfrm>
          <a:prstGeom prst="rect">
            <a:avLst/>
          </a:prstGeom>
        </p:spPr>
        <p:txBody>
          <a:bodyPr spcFirstLastPara="1" wrap="square" lIns="50775" tIns="50775" rIns="50775" bIns="359975" anchor="b" anchorCtr="0">
            <a:noAutofit/>
          </a:bodyPr>
          <a:lstStyle/>
          <a:p>
            <a:pPr marL="0" lvl="0" indent="0">
              <a:spcBef>
                <a:spcPts val="0"/>
              </a:spcBef>
              <a:spcAft>
                <a:spcPts val="0"/>
              </a:spcAft>
              <a:buNone/>
            </a:pPr>
            <a:r>
              <a:rPr lang="sv-SE">
                <a:solidFill>
                  <a:srgbClr val="9C610B"/>
                </a:solidFill>
              </a:rPr>
              <a:t>Team building </a:t>
            </a:r>
            <a:endParaRPr>
              <a:solidFill>
                <a:srgbClr val="9C610B"/>
              </a:solidFill>
            </a:endParaRPr>
          </a:p>
        </p:txBody>
      </p:sp>
      <p:sp>
        <p:nvSpPr>
          <p:cNvPr id="370" name="Google Shape;370;p59"/>
          <p:cNvSpPr txBox="1">
            <a:spLocks noGrp="1"/>
          </p:cNvSpPr>
          <p:nvPr>
            <p:ph type="body" idx="1"/>
          </p:nvPr>
        </p:nvSpPr>
        <p:spPr>
          <a:xfrm>
            <a:off x="530600" y="3510975"/>
            <a:ext cx="12174000" cy="4156800"/>
          </a:xfrm>
          <a:prstGeom prst="rect">
            <a:avLst/>
          </a:prstGeom>
        </p:spPr>
        <p:txBody>
          <a:bodyPr spcFirstLastPara="1" wrap="square" lIns="50775" tIns="50775" rIns="50775" bIns="50775" anchor="t" anchorCtr="0">
            <a:noAutofit/>
          </a:bodyPr>
          <a:lstStyle/>
          <a:p>
            <a:pPr marL="0" lvl="0" indent="0" rtl="0">
              <a:lnSpc>
                <a:spcPct val="115000"/>
              </a:lnSpc>
              <a:spcBef>
                <a:spcPts val="600"/>
              </a:spcBef>
              <a:spcAft>
                <a:spcPts val="0"/>
              </a:spcAft>
              <a:buClr>
                <a:schemeClr val="dk1"/>
              </a:buClr>
              <a:buSzPts val="1100"/>
              <a:buFont typeface="Arial"/>
              <a:buNone/>
            </a:pPr>
            <a:r>
              <a:rPr lang="sv-SE" sz="3600">
                <a:solidFill>
                  <a:schemeClr val="dk1"/>
                </a:solidFill>
              </a:rPr>
              <a:t>Nordic Particle Accelerator School 2015 - The proof of Concept</a:t>
            </a:r>
            <a:endParaRPr sz="3600">
              <a:solidFill>
                <a:schemeClr val="dk1"/>
              </a:solidFill>
            </a:endParaRPr>
          </a:p>
          <a:p>
            <a:pPr marL="0" lvl="0" indent="0" rtl="0">
              <a:lnSpc>
                <a:spcPct val="115000"/>
              </a:lnSpc>
              <a:spcBef>
                <a:spcPts val="600"/>
              </a:spcBef>
              <a:spcAft>
                <a:spcPts val="0"/>
              </a:spcAft>
              <a:buNone/>
            </a:pPr>
            <a:r>
              <a:rPr lang="sv-SE" sz="3600">
                <a:solidFill>
                  <a:schemeClr val="dk1"/>
                </a:solidFill>
              </a:rPr>
              <a:t> </a:t>
            </a:r>
            <a:endParaRPr sz="3600">
              <a:solidFill>
                <a:schemeClr val="dk1"/>
              </a:solidFill>
            </a:endParaRPr>
          </a:p>
          <a:p>
            <a:pPr marL="0" lvl="0" indent="0" rtl="0">
              <a:lnSpc>
                <a:spcPct val="115000"/>
              </a:lnSpc>
              <a:spcBef>
                <a:spcPts val="600"/>
              </a:spcBef>
              <a:spcAft>
                <a:spcPts val="0"/>
              </a:spcAft>
              <a:buNone/>
            </a:pPr>
            <a:endParaRPr sz="3600">
              <a:solidFill>
                <a:schemeClr val="dk1"/>
              </a:solidFill>
            </a:endParaRPr>
          </a:p>
          <a:p>
            <a:pPr marL="0" lvl="0" indent="0" rtl="0">
              <a:lnSpc>
                <a:spcPct val="115000"/>
              </a:lnSpc>
              <a:spcBef>
                <a:spcPts val="600"/>
              </a:spcBef>
              <a:spcAft>
                <a:spcPts val="0"/>
              </a:spcAft>
              <a:buClr>
                <a:schemeClr val="dk1"/>
              </a:buClr>
              <a:buSzPts val="1100"/>
              <a:buFont typeface="Arial"/>
              <a:buNone/>
            </a:pPr>
            <a:endParaRPr sz="3600">
              <a:solidFill>
                <a:schemeClr val="dk1"/>
              </a:solidFill>
            </a:endParaRPr>
          </a:p>
          <a:p>
            <a:pPr marL="0" lvl="0" indent="0" rtl="0">
              <a:lnSpc>
                <a:spcPct val="115000"/>
              </a:lnSpc>
              <a:spcBef>
                <a:spcPts val="600"/>
              </a:spcBef>
              <a:spcAft>
                <a:spcPts val="0"/>
              </a:spcAft>
              <a:buClr>
                <a:schemeClr val="dk1"/>
              </a:buClr>
              <a:buSzPts val="1100"/>
              <a:buFont typeface="Arial"/>
              <a:buNone/>
            </a:pPr>
            <a:r>
              <a:rPr lang="sv-SE" sz="1800">
                <a:solidFill>
                  <a:schemeClr val="dk1"/>
                </a:solidFill>
              </a:rPr>
              <a:t>     </a:t>
            </a:r>
            <a:endParaRPr sz="1800">
              <a:solidFill>
                <a:schemeClr val="dk1"/>
              </a:solidFill>
            </a:endParaRPr>
          </a:p>
          <a:p>
            <a:pPr marL="0" lvl="0" indent="0" algn="ctr" rtl="0">
              <a:lnSpc>
                <a:spcPct val="115000"/>
              </a:lnSpc>
              <a:spcBef>
                <a:spcPts val="600"/>
              </a:spcBef>
              <a:spcAft>
                <a:spcPts val="0"/>
              </a:spcAft>
              <a:buClr>
                <a:schemeClr val="dk1"/>
              </a:buClr>
              <a:buSzPts val="1100"/>
              <a:buFont typeface="Arial"/>
              <a:buNone/>
            </a:pPr>
            <a:r>
              <a:rPr lang="sv-SE" sz="3600">
                <a:solidFill>
                  <a:schemeClr val="dk1"/>
                </a:solidFill>
              </a:rPr>
              <a:t>Grant for the Nordic Particle Accelerator Program</a:t>
            </a:r>
            <a:endParaRPr sz="3600">
              <a:solidFill>
                <a:schemeClr val="dk1"/>
              </a:solidFill>
            </a:endParaRPr>
          </a:p>
          <a:p>
            <a:pPr marL="0" lvl="0" indent="0">
              <a:spcBef>
                <a:spcPts val="1200"/>
              </a:spcBef>
              <a:spcAft>
                <a:spcPts val="0"/>
              </a:spcAft>
              <a:buNone/>
            </a:pPr>
            <a:endParaRPr/>
          </a:p>
        </p:txBody>
      </p:sp>
      <p:pic>
        <p:nvPicPr>
          <p:cNvPr id="371" name="Google Shape;371;p59"/>
          <p:cNvPicPr preferRelativeResize="0"/>
          <p:nvPr/>
        </p:nvPicPr>
        <p:blipFill>
          <a:blip r:embed="rId3">
            <a:alphaModFix/>
          </a:blip>
          <a:stretch>
            <a:fillRect/>
          </a:stretch>
        </p:blipFill>
        <p:spPr>
          <a:xfrm>
            <a:off x="923500" y="4934275"/>
            <a:ext cx="11071145" cy="1153250"/>
          </a:xfrm>
          <a:prstGeom prst="rect">
            <a:avLst/>
          </a:prstGeom>
          <a:noFill/>
          <a:ln>
            <a:noFill/>
          </a:ln>
          <a:effectLst>
            <a:reflection endPos="30000" dist="38100" dir="5400000" fadeDir="5400012" sy="-100000" algn="bl" rotWithShape="0"/>
          </a:effectLst>
        </p:spPr>
      </p:pic>
      <p:pic>
        <p:nvPicPr>
          <p:cNvPr id="372" name="Google Shape;372;p59"/>
          <p:cNvPicPr preferRelativeResize="0"/>
          <p:nvPr/>
        </p:nvPicPr>
        <p:blipFill>
          <a:blip r:embed="rId4">
            <a:alphaModFix/>
          </a:blip>
          <a:stretch>
            <a:fillRect/>
          </a:stretch>
        </p:blipFill>
        <p:spPr>
          <a:xfrm>
            <a:off x="831188" y="8124174"/>
            <a:ext cx="11342423" cy="1354800"/>
          </a:xfrm>
          <a:prstGeom prst="rect">
            <a:avLst/>
          </a:prstGeom>
          <a:noFill/>
          <a:ln>
            <a:noFill/>
          </a:ln>
        </p:spPr>
      </p:pic>
      <p:cxnSp>
        <p:nvCxnSpPr>
          <p:cNvPr id="373" name="Google Shape;373;p59"/>
          <p:cNvCxnSpPr>
            <a:stCxn id="374" idx="2"/>
          </p:cNvCxnSpPr>
          <p:nvPr/>
        </p:nvCxnSpPr>
        <p:spPr>
          <a:xfrm>
            <a:off x="6442900" y="6004500"/>
            <a:ext cx="2100" cy="842700"/>
          </a:xfrm>
          <a:prstGeom prst="straightConnector1">
            <a:avLst/>
          </a:prstGeom>
          <a:noFill/>
          <a:ln w="76200" cap="flat" cmpd="sng">
            <a:solidFill>
              <a:schemeClr val="dk2"/>
            </a:solidFill>
            <a:prstDash val="solid"/>
            <a:round/>
            <a:headEnd type="none" w="med" len="med"/>
            <a:tailEnd type="triangle" w="med" len="med"/>
          </a:ln>
        </p:spPr>
      </p:cxnSp>
      <p:sp>
        <p:nvSpPr>
          <p:cNvPr id="374" name="Google Shape;374;p59"/>
          <p:cNvSpPr/>
          <p:nvPr/>
        </p:nvSpPr>
        <p:spPr>
          <a:xfrm>
            <a:off x="907300" y="5022900"/>
            <a:ext cx="11071200" cy="9816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75" name="Google Shape;375;p59"/>
          <p:cNvPicPr preferRelativeResize="0"/>
          <p:nvPr/>
        </p:nvPicPr>
        <p:blipFill rotWithShape="1">
          <a:blip r:embed="rId5">
            <a:alphaModFix/>
          </a:blip>
          <a:srcRect/>
          <a:stretch/>
        </p:blipFill>
        <p:spPr>
          <a:xfrm>
            <a:off x="8594722" y="1372839"/>
            <a:ext cx="1142050" cy="152478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0"/>
          <p:cNvSpPr txBox="1">
            <a:spLocks noGrp="1"/>
          </p:cNvSpPr>
          <p:nvPr>
            <p:ph type="title"/>
          </p:nvPr>
        </p:nvSpPr>
        <p:spPr>
          <a:xfrm>
            <a:off x="1666250" y="592300"/>
            <a:ext cx="9183600" cy="2286000"/>
          </a:xfrm>
          <a:prstGeom prst="rect">
            <a:avLst/>
          </a:prstGeom>
        </p:spPr>
        <p:txBody>
          <a:bodyPr spcFirstLastPara="1" wrap="square" lIns="50775" tIns="50775" rIns="50775" bIns="359975" anchor="b" anchorCtr="0">
            <a:noAutofit/>
          </a:bodyPr>
          <a:lstStyle/>
          <a:p>
            <a:pPr marL="0" lvl="0" indent="0">
              <a:spcBef>
                <a:spcPts val="0"/>
              </a:spcBef>
              <a:spcAft>
                <a:spcPts val="0"/>
              </a:spcAft>
              <a:buNone/>
            </a:pPr>
            <a:r>
              <a:rPr lang="sv-SE"/>
              <a:t>Erasmus Plus</a:t>
            </a:r>
            <a:endParaRPr/>
          </a:p>
        </p:txBody>
      </p:sp>
      <p:sp>
        <p:nvSpPr>
          <p:cNvPr id="381" name="Google Shape;381;p60"/>
          <p:cNvSpPr txBox="1">
            <a:spLocks noGrp="1"/>
          </p:cNvSpPr>
          <p:nvPr>
            <p:ph type="body" idx="1"/>
          </p:nvPr>
        </p:nvSpPr>
        <p:spPr>
          <a:xfrm>
            <a:off x="1828800" y="3380925"/>
            <a:ext cx="9773100" cy="4450200"/>
          </a:xfrm>
          <a:prstGeom prst="rect">
            <a:avLst/>
          </a:prstGeom>
        </p:spPr>
        <p:txBody>
          <a:bodyPr spcFirstLastPara="1" wrap="square" lIns="50775" tIns="50775" rIns="50775" bIns="50775" anchor="t" anchorCtr="0">
            <a:noAutofit/>
          </a:bodyPr>
          <a:lstStyle/>
          <a:p>
            <a:pPr marL="0" lvl="0" indent="0" rtl="0">
              <a:lnSpc>
                <a:spcPct val="115000"/>
              </a:lnSpc>
              <a:spcBef>
                <a:spcPts val="1600"/>
              </a:spcBef>
              <a:spcAft>
                <a:spcPts val="0"/>
              </a:spcAft>
              <a:buClr>
                <a:schemeClr val="dk1"/>
              </a:buClr>
              <a:buSzPts val="1100"/>
              <a:buFont typeface="Arial"/>
              <a:buNone/>
            </a:pPr>
            <a:r>
              <a:rPr lang="sv-SE" sz="3600">
                <a:solidFill>
                  <a:srgbClr val="454545"/>
                </a:solidFill>
              </a:rPr>
              <a:t>Strategic partnership and building cross-sectoral bridges</a:t>
            </a:r>
            <a:endParaRPr sz="3600">
              <a:solidFill>
                <a:srgbClr val="454545"/>
              </a:solidFill>
            </a:endParaRPr>
          </a:p>
          <a:p>
            <a:pPr marL="0" lvl="0" indent="0" rtl="0">
              <a:lnSpc>
                <a:spcPct val="115000"/>
              </a:lnSpc>
              <a:spcBef>
                <a:spcPts val="1600"/>
              </a:spcBef>
              <a:spcAft>
                <a:spcPts val="0"/>
              </a:spcAft>
              <a:buClr>
                <a:schemeClr val="dk1"/>
              </a:buClr>
              <a:buSzPts val="1100"/>
              <a:buFont typeface="Arial"/>
              <a:buNone/>
            </a:pPr>
            <a:endParaRPr sz="3600">
              <a:solidFill>
                <a:srgbClr val="454545"/>
              </a:solidFill>
            </a:endParaRPr>
          </a:p>
          <a:p>
            <a:pPr marL="0" lvl="0" indent="0" rtl="0">
              <a:lnSpc>
                <a:spcPct val="117999"/>
              </a:lnSpc>
              <a:spcBef>
                <a:spcPts val="400"/>
              </a:spcBef>
              <a:spcAft>
                <a:spcPts val="0"/>
              </a:spcAft>
              <a:buClr>
                <a:schemeClr val="dk1"/>
              </a:buClr>
              <a:buSzPts val="1100"/>
              <a:buFont typeface="Arial"/>
              <a:buNone/>
            </a:pPr>
            <a:r>
              <a:rPr lang="sv-SE" sz="3600"/>
              <a:t>KA2 - Support innovative practices from international to regional to organisational and individual levels.</a:t>
            </a:r>
            <a:endParaRPr sz="3600"/>
          </a:p>
        </p:txBody>
      </p:sp>
      <p:pic>
        <p:nvPicPr>
          <p:cNvPr id="382" name="Google Shape;382;p60"/>
          <p:cNvPicPr preferRelativeResize="0"/>
          <p:nvPr/>
        </p:nvPicPr>
        <p:blipFill>
          <a:blip r:embed="rId3">
            <a:alphaModFix/>
          </a:blip>
          <a:stretch>
            <a:fillRect/>
          </a:stretch>
        </p:blipFill>
        <p:spPr>
          <a:xfrm>
            <a:off x="6932025" y="7831050"/>
            <a:ext cx="4816126" cy="1153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1"/>
          <p:cNvSpPr txBox="1">
            <a:spLocks noGrp="1"/>
          </p:cNvSpPr>
          <p:nvPr>
            <p:ph type="title"/>
          </p:nvPr>
        </p:nvSpPr>
        <p:spPr>
          <a:xfrm>
            <a:off x="1172700" y="809050"/>
            <a:ext cx="10400400" cy="2286000"/>
          </a:xfrm>
          <a:prstGeom prst="rect">
            <a:avLst/>
          </a:prstGeom>
        </p:spPr>
        <p:txBody>
          <a:bodyPr spcFirstLastPara="1" wrap="square" lIns="50775" tIns="50775" rIns="50775" bIns="359975" anchor="b" anchorCtr="0">
            <a:noAutofit/>
          </a:bodyPr>
          <a:lstStyle/>
          <a:p>
            <a:pPr marL="0" lvl="0" indent="0">
              <a:spcBef>
                <a:spcPts val="0"/>
              </a:spcBef>
              <a:spcAft>
                <a:spcPts val="0"/>
              </a:spcAft>
              <a:buNone/>
            </a:pPr>
            <a:r>
              <a:rPr lang="sv-SE"/>
              <a:t>Impact and Dissemination</a:t>
            </a:r>
            <a:endParaRPr/>
          </a:p>
        </p:txBody>
      </p:sp>
      <p:sp>
        <p:nvSpPr>
          <p:cNvPr id="388" name="Google Shape;388;p61"/>
          <p:cNvSpPr txBox="1">
            <a:spLocks noGrp="1"/>
          </p:cNvSpPr>
          <p:nvPr>
            <p:ph type="body" idx="1"/>
          </p:nvPr>
        </p:nvSpPr>
        <p:spPr>
          <a:xfrm>
            <a:off x="943900" y="3380925"/>
            <a:ext cx="11295900" cy="5955000"/>
          </a:xfrm>
          <a:prstGeom prst="rect">
            <a:avLst/>
          </a:prstGeom>
        </p:spPr>
        <p:txBody>
          <a:bodyPr spcFirstLastPara="1" wrap="square" lIns="50775" tIns="50775" rIns="50775" bIns="50775" anchor="t" anchorCtr="0">
            <a:noAutofit/>
          </a:bodyPr>
          <a:lstStyle/>
          <a:p>
            <a:pPr marL="457200" lvl="0" indent="-457200" rtl="0">
              <a:lnSpc>
                <a:spcPct val="115000"/>
              </a:lnSpc>
              <a:spcBef>
                <a:spcPts val="400"/>
              </a:spcBef>
              <a:spcAft>
                <a:spcPts val="0"/>
              </a:spcAft>
              <a:buClr>
                <a:schemeClr val="dk1"/>
              </a:buClr>
              <a:buSzPts val="3600"/>
              <a:buChar char="•"/>
            </a:pPr>
            <a:r>
              <a:rPr lang="sv-SE" sz="3600">
                <a:solidFill>
                  <a:schemeClr val="dk1"/>
                </a:solidFill>
              </a:rPr>
              <a:t>New pedagogical tools and Innovative learning material </a:t>
            </a:r>
            <a:endParaRPr sz="3600">
              <a:solidFill>
                <a:schemeClr val="dk1"/>
              </a:solidFill>
            </a:endParaRPr>
          </a:p>
          <a:p>
            <a:pPr marL="457200" lvl="0" indent="-457200" rtl="0">
              <a:lnSpc>
                <a:spcPct val="115000"/>
              </a:lnSpc>
              <a:spcBef>
                <a:spcPts val="0"/>
              </a:spcBef>
              <a:spcAft>
                <a:spcPts val="0"/>
              </a:spcAft>
              <a:buClr>
                <a:schemeClr val="dk1"/>
              </a:buClr>
              <a:buSzPts val="3600"/>
              <a:buChar char="•"/>
            </a:pPr>
            <a:r>
              <a:rPr lang="sv-SE" sz="3600">
                <a:solidFill>
                  <a:schemeClr val="dk1"/>
                </a:solidFill>
              </a:rPr>
              <a:t>Blended mobility of higher education students </a:t>
            </a:r>
            <a:endParaRPr sz="3600">
              <a:solidFill>
                <a:schemeClr val="dk1"/>
              </a:solidFill>
            </a:endParaRPr>
          </a:p>
          <a:p>
            <a:pPr marL="457200" lvl="0" indent="-457200" rtl="0">
              <a:lnSpc>
                <a:spcPct val="115000"/>
              </a:lnSpc>
              <a:spcBef>
                <a:spcPts val="0"/>
              </a:spcBef>
              <a:spcAft>
                <a:spcPts val="0"/>
              </a:spcAft>
              <a:buClr>
                <a:schemeClr val="dk1"/>
              </a:buClr>
              <a:buSzPts val="3600"/>
              <a:buChar char="•"/>
            </a:pPr>
            <a:r>
              <a:rPr lang="sv-SE" sz="3600">
                <a:solidFill>
                  <a:schemeClr val="dk1"/>
                </a:solidFill>
              </a:rPr>
              <a:t>Improved education of talented students</a:t>
            </a:r>
            <a:endParaRPr sz="3600">
              <a:solidFill>
                <a:schemeClr val="dk1"/>
              </a:solidFill>
            </a:endParaRPr>
          </a:p>
          <a:p>
            <a:pPr marL="457200" lvl="0" indent="-457200" rtl="0">
              <a:lnSpc>
                <a:spcPct val="115000"/>
              </a:lnSpc>
              <a:spcBef>
                <a:spcPts val="0"/>
              </a:spcBef>
              <a:spcAft>
                <a:spcPts val="0"/>
              </a:spcAft>
              <a:buClr>
                <a:schemeClr val="dk1"/>
              </a:buClr>
              <a:buSzPts val="3600"/>
              <a:buChar char="•"/>
            </a:pPr>
            <a:r>
              <a:rPr lang="sv-SE" sz="3600">
                <a:solidFill>
                  <a:schemeClr val="dk1"/>
                </a:solidFill>
              </a:rPr>
              <a:t>Identification of young researchers</a:t>
            </a:r>
            <a:endParaRPr sz="3600">
              <a:solidFill>
                <a:schemeClr val="dk1"/>
              </a:solidFill>
            </a:endParaRPr>
          </a:p>
          <a:p>
            <a:pPr marL="457200" lvl="0" indent="-457200" rtl="0">
              <a:lnSpc>
                <a:spcPct val="115000"/>
              </a:lnSpc>
              <a:spcBef>
                <a:spcPts val="0"/>
              </a:spcBef>
              <a:spcAft>
                <a:spcPts val="0"/>
              </a:spcAft>
              <a:buClr>
                <a:schemeClr val="dk1"/>
              </a:buClr>
              <a:buSzPts val="3600"/>
              <a:buChar char="•"/>
            </a:pPr>
            <a:r>
              <a:rPr lang="sv-SE" sz="3600">
                <a:solidFill>
                  <a:schemeClr val="dk1"/>
                </a:solidFill>
              </a:rPr>
              <a:t>Strengthened collaboration between partners</a:t>
            </a:r>
            <a:endParaRPr sz="3600">
              <a:solidFill>
                <a:schemeClr val="dk1"/>
              </a:solidFill>
            </a:endParaRPr>
          </a:p>
          <a:p>
            <a:pPr marL="457200" lvl="0" indent="-457200" rtl="0">
              <a:lnSpc>
                <a:spcPct val="115000"/>
              </a:lnSpc>
              <a:spcBef>
                <a:spcPts val="0"/>
              </a:spcBef>
              <a:spcAft>
                <a:spcPts val="0"/>
              </a:spcAft>
              <a:buClr>
                <a:schemeClr val="dk1"/>
              </a:buClr>
              <a:buSzPts val="3600"/>
              <a:buChar char="•"/>
            </a:pPr>
            <a:r>
              <a:rPr lang="sv-SE" sz="3600">
                <a:solidFill>
                  <a:schemeClr val="dk1"/>
                </a:solidFill>
              </a:rPr>
              <a:t>Increased awareness of possible research areas</a:t>
            </a:r>
            <a:endParaRPr sz="3600">
              <a:solidFill>
                <a:schemeClr val="dk1"/>
              </a:solidFill>
            </a:endParaRPr>
          </a:p>
          <a:p>
            <a:pPr marL="457200" lvl="0" indent="-457200" rtl="0">
              <a:lnSpc>
                <a:spcPct val="115000"/>
              </a:lnSpc>
              <a:spcBef>
                <a:spcPts val="0"/>
              </a:spcBef>
              <a:spcAft>
                <a:spcPts val="0"/>
              </a:spcAft>
              <a:buClr>
                <a:schemeClr val="dk1"/>
              </a:buClr>
              <a:buSzPts val="3600"/>
              <a:buChar char="•"/>
            </a:pPr>
            <a:r>
              <a:rPr lang="sv-SE" sz="3600">
                <a:solidFill>
                  <a:schemeClr val="dk1"/>
                </a:solidFill>
              </a:rPr>
              <a:t>Channels: partners, accelerator community, web site: http://npap.eu</a:t>
            </a:r>
            <a:endParaRPr sz="36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2"/>
          <p:cNvSpPr txBox="1"/>
          <p:nvPr/>
        </p:nvSpPr>
        <p:spPr>
          <a:xfrm>
            <a:off x="1613050" y="3042800"/>
            <a:ext cx="9351000" cy="4761600"/>
          </a:xfrm>
          <a:prstGeom prst="rect">
            <a:avLst/>
          </a:prstGeom>
          <a:noFill/>
          <a:ln>
            <a:noFill/>
          </a:ln>
        </p:spPr>
        <p:txBody>
          <a:bodyPr spcFirstLastPara="1" wrap="square" lIns="91425" tIns="91425" rIns="91425" bIns="91425" anchor="t" anchorCtr="0">
            <a:noAutofit/>
          </a:bodyPr>
          <a:lstStyle/>
          <a:p>
            <a:pPr marL="457200" lvl="0" indent="-457200" rtl="0">
              <a:lnSpc>
                <a:spcPct val="115000"/>
              </a:lnSpc>
              <a:spcBef>
                <a:spcPts val="0"/>
              </a:spcBef>
              <a:spcAft>
                <a:spcPts val="0"/>
              </a:spcAft>
              <a:buSzPts val="3600"/>
              <a:buChar char="●"/>
            </a:pPr>
            <a:r>
              <a:rPr lang="sv-SE" sz="3600"/>
              <a:t>Students with basic knowledge in physics</a:t>
            </a:r>
            <a:endParaRPr sz="3600"/>
          </a:p>
          <a:p>
            <a:pPr marL="457200" lvl="0" indent="-457200" rtl="0">
              <a:lnSpc>
                <a:spcPct val="115000"/>
              </a:lnSpc>
              <a:spcBef>
                <a:spcPts val="0"/>
              </a:spcBef>
              <a:spcAft>
                <a:spcPts val="0"/>
              </a:spcAft>
              <a:buSzPts val="3600"/>
              <a:buChar char="●"/>
            </a:pPr>
            <a:r>
              <a:rPr lang="sv-SE" sz="3600"/>
              <a:t>Worldwide Universities</a:t>
            </a:r>
            <a:endParaRPr sz="3600"/>
          </a:p>
          <a:p>
            <a:pPr marL="457200" lvl="0" indent="-457200" rtl="0">
              <a:lnSpc>
                <a:spcPct val="115000"/>
              </a:lnSpc>
              <a:spcBef>
                <a:spcPts val="0"/>
              </a:spcBef>
              <a:spcAft>
                <a:spcPts val="0"/>
              </a:spcAft>
              <a:buSzPts val="3600"/>
              <a:buChar char="●"/>
            </a:pPr>
            <a:r>
              <a:rPr lang="sv-SE" sz="3600"/>
              <a:t>Employees at accelerators </a:t>
            </a:r>
            <a:endParaRPr sz="3600"/>
          </a:p>
          <a:p>
            <a:pPr marL="457200" lvl="0" indent="-457200" rtl="0">
              <a:lnSpc>
                <a:spcPct val="115000"/>
              </a:lnSpc>
              <a:spcBef>
                <a:spcPts val="0"/>
              </a:spcBef>
              <a:spcAft>
                <a:spcPts val="0"/>
              </a:spcAft>
              <a:buSzPts val="3600"/>
              <a:buChar char="●"/>
            </a:pPr>
            <a:r>
              <a:rPr lang="sv-SE" sz="3600"/>
              <a:t>Companies </a:t>
            </a:r>
            <a:endParaRPr sz="3600"/>
          </a:p>
          <a:p>
            <a:pPr marL="457200" lvl="0" indent="-457200" rtl="0">
              <a:lnSpc>
                <a:spcPct val="115000"/>
              </a:lnSpc>
              <a:spcBef>
                <a:spcPts val="0"/>
              </a:spcBef>
              <a:spcAft>
                <a:spcPts val="0"/>
              </a:spcAft>
              <a:buSzPts val="3600"/>
              <a:buChar char="●"/>
            </a:pPr>
            <a:r>
              <a:rPr lang="sv-SE" sz="3600"/>
              <a:t>Users </a:t>
            </a:r>
            <a:endParaRPr sz="3600"/>
          </a:p>
          <a:p>
            <a:pPr marL="457200" lvl="0" indent="-457200" rtl="0">
              <a:lnSpc>
                <a:spcPct val="115000"/>
              </a:lnSpc>
              <a:spcBef>
                <a:spcPts val="0"/>
              </a:spcBef>
              <a:spcAft>
                <a:spcPts val="0"/>
              </a:spcAft>
              <a:buSzPts val="3600"/>
              <a:buChar char="●"/>
            </a:pPr>
            <a:r>
              <a:rPr lang="sv-SE" sz="3600"/>
              <a:t>In-Kind ESS collaborations </a:t>
            </a:r>
            <a:endParaRPr sz="3600"/>
          </a:p>
          <a:p>
            <a:pPr marL="457200" lvl="0" indent="-457200" rtl="0">
              <a:lnSpc>
                <a:spcPct val="115000"/>
              </a:lnSpc>
              <a:spcBef>
                <a:spcPts val="0"/>
              </a:spcBef>
              <a:spcAft>
                <a:spcPts val="0"/>
              </a:spcAft>
              <a:buSzPts val="3600"/>
              <a:buChar char="●"/>
            </a:pPr>
            <a:r>
              <a:rPr lang="sv-SE" sz="3600"/>
              <a:t>Hospitals</a:t>
            </a:r>
            <a:endParaRPr sz="3600"/>
          </a:p>
          <a:p>
            <a:pPr marL="457200" lvl="0" indent="-457200">
              <a:lnSpc>
                <a:spcPct val="115000"/>
              </a:lnSpc>
              <a:spcBef>
                <a:spcPts val="0"/>
              </a:spcBef>
              <a:spcAft>
                <a:spcPts val="0"/>
              </a:spcAft>
              <a:buSzPts val="3600"/>
              <a:buChar char="●"/>
            </a:pPr>
            <a:r>
              <a:rPr lang="sv-SE" sz="3600"/>
              <a:t>...more suggestions?</a:t>
            </a:r>
            <a:endParaRPr sz="3600"/>
          </a:p>
        </p:txBody>
      </p:sp>
      <p:sp>
        <p:nvSpPr>
          <p:cNvPr id="394" name="Google Shape;394;p62"/>
          <p:cNvSpPr txBox="1"/>
          <p:nvPr/>
        </p:nvSpPr>
        <p:spPr>
          <a:xfrm>
            <a:off x="1433850" y="1473600"/>
            <a:ext cx="8568900" cy="1017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sv-SE" sz="6000">
                <a:solidFill>
                  <a:schemeClr val="accent1"/>
                </a:solidFill>
                <a:latin typeface="Times New Roman"/>
                <a:ea typeface="Times New Roman"/>
                <a:cs typeface="Times New Roman"/>
                <a:sym typeface="Times New Roman"/>
              </a:rPr>
              <a:t>Target groups - Dialogue ?</a:t>
            </a:r>
            <a:endParaRPr sz="6000">
              <a:solidFill>
                <a:schemeClr val="accen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3">
                                            <p:txEl>
                                              <p:pRg st="0" end="0"/>
                                            </p:txEl>
                                          </p:spTgt>
                                        </p:tgtEl>
                                        <p:attrNameLst>
                                          <p:attrName>style.visibility</p:attrName>
                                        </p:attrNameLst>
                                      </p:cBhvr>
                                      <p:to>
                                        <p:strVal val="visible"/>
                                      </p:to>
                                    </p:set>
                                    <p:animEffect transition="in" filter="fade">
                                      <p:cBhvr>
                                        <p:cTn id="7" dur="1000"/>
                                        <p:tgtEl>
                                          <p:spTgt spid="3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3">
                                            <p:txEl>
                                              <p:pRg st="1" end="1"/>
                                            </p:txEl>
                                          </p:spTgt>
                                        </p:tgtEl>
                                        <p:attrNameLst>
                                          <p:attrName>style.visibility</p:attrName>
                                        </p:attrNameLst>
                                      </p:cBhvr>
                                      <p:to>
                                        <p:strVal val="visible"/>
                                      </p:to>
                                    </p:set>
                                    <p:animEffect transition="in" filter="fade">
                                      <p:cBhvr>
                                        <p:cTn id="12" dur="1000"/>
                                        <p:tgtEl>
                                          <p:spTgt spid="3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3">
                                            <p:txEl>
                                              <p:pRg st="2" end="2"/>
                                            </p:txEl>
                                          </p:spTgt>
                                        </p:tgtEl>
                                        <p:attrNameLst>
                                          <p:attrName>style.visibility</p:attrName>
                                        </p:attrNameLst>
                                      </p:cBhvr>
                                      <p:to>
                                        <p:strVal val="visible"/>
                                      </p:to>
                                    </p:set>
                                    <p:animEffect transition="in" filter="fade">
                                      <p:cBhvr>
                                        <p:cTn id="17" dur="1000"/>
                                        <p:tgtEl>
                                          <p:spTgt spid="3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3">
                                            <p:txEl>
                                              <p:pRg st="3" end="3"/>
                                            </p:txEl>
                                          </p:spTgt>
                                        </p:tgtEl>
                                        <p:attrNameLst>
                                          <p:attrName>style.visibility</p:attrName>
                                        </p:attrNameLst>
                                      </p:cBhvr>
                                      <p:to>
                                        <p:strVal val="visible"/>
                                      </p:to>
                                    </p:set>
                                    <p:animEffect transition="in" filter="fade">
                                      <p:cBhvr>
                                        <p:cTn id="22" dur="1000"/>
                                        <p:tgtEl>
                                          <p:spTgt spid="39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3">
                                            <p:txEl>
                                              <p:pRg st="4" end="4"/>
                                            </p:txEl>
                                          </p:spTgt>
                                        </p:tgtEl>
                                        <p:attrNameLst>
                                          <p:attrName>style.visibility</p:attrName>
                                        </p:attrNameLst>
                                      </p:cBhvr>
                                      <p:to>
                                        <p:strVal val="visible"/>
                                      </p:to>
                                    </p:set>
                                    <p:animEffect transition="in" filter="fade">
                                      <p:cBhvr>
                                        <p:cTn id="27" dur="1000"/>
                                        <p:tgtEl>
                                          <p:spTgt spid="39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3">
                                            <p:txEl>
                                              <p:pRg st="5" end="5"/>
                                            </p:txEl>
                                          </p:spTgt>
                                        </p:tgtEl>
                                        <p:attrNameLst>
                                          <p:attrName>style.visibility</p:attrName>
                                        </p:attrNameLst>
                                      </p:cBhvr>
                                      <p:to>
                                        <p:strVal val="visible"/>
                                      </p:to>
                                    </p:set>
                                    <p:animEffect transition="in" filter="fade">
                                      <p:cBhvr>
                                        <p:cTn id="32" dur="1000"/>
                                        <p:tgtEl>
                                          <p:spTgt spid="39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93">
                                            <p:txEl>
                                              <p:pRg st="6" end="6"/>
                                            </p:txEl>
                                          </p:spTgt>
                                        </p:tgtEl>
                                        <p:attrNameLst>
                                          <p:attrName>style.visibility</p:attrName>
                                        </p:attrNameLst>
                                      </p:cBhvr>
                                      <p:to>
                                        <p:strVal val="visible"/>
                                      </p:to>
                                    </p:set>
                                    <p:animEffect transition="in" filter="fade">
                                      <p:cBhvr>
                                        <p:cTn id="37" dur="1000"/>
                                        <p:tgtEl>
                                          <p:spTgt spid="39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3">
                                            <p:txEl>
                                              <p:pRg st="7" end="7"/>
                                            </p:txEl>
                                          </p:spTgt>
                                        </p:tgtEl>
                                        <p:attrNameLst>
                                          <p:attrName>style.visibility</p:attrName>
                                        </p:attrNameLst>
                                      </p:cBhvr>
                                      <p:to>
                                        <p:strVal val="visible"/>
                                      </p:to>
                                    </p:set>
                                    <p:animEffect transition="in" filter="fade">
                                      <p:cBhvr>
                                        <p:cTn id="42" dur="1000"/>
                                        <p:tgtEl>
                                          <p:spTgt spid="39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3"/>
          <p:cNvSpPr txBox="1">
            <a:spLocks noGrp="1"/>
          </p:cNvSpPr>
          <p:nvPr>
            <p:ph type="title"/>
          </p:nvPr>
        </p:nvSpPr>
        <p:spPr>
          <a:xfrm>
            <a:off x="1695275" y="592325"/>
            <a:ext cx="10045200" cy="2286000"/>
          </a:xfrm>
          <a:prstGeom prst="rect">
            <a:avLst/>
          </a:prstGeom>
        </p:spPr>
        <p:txBody>
          <a:bodyPr spcFirstLastPara="1" wrap="square" lIns="50775" tIns="50775" rIns="50775" bIns="359975" anchor="b" anchorCtr="0">
            <a:noAutofit/>
          </a:bodyPr>
          <a:lstStyle/>
          <a:p>
            <a:pPr marL="0" lvl="0" indent="0" rtl="0">
              <a:lnSpc>
                <a:spcPct val="115000"/>
              </a:lnSpc>
              <a:spcBef>
                <a:spcPts val="500"/>
              </a:spcBef>
              <a:spcAft>
                <a:spcPts val="0"/>
              </a:spcAft>
              <a:buNone/>
            </a:pPr>
            <a:r>
              <a:rPr lang="sv-SE">
                <a:solidFill>
                  <a:srgbClr val="9C610B"/>
                </a:solidFill>
              </a:rPr>
              <a:t>Intellectual Outputs</a:t>
            </a:r>
            <a:endParaRPr>
              <a:solidFill>
                <a:srgbClr val="9C610B"/>
              </a:solidFill>
            </a:endParaRPr>
          </a:p>
        </p:txBody>
      </p:sp>
      <p:sp>
        <p:nvSpPr>
          <p:cNvPr id="400" name="Google Shape;400;p63"/>
          <p:cNvSpPr txBox="1">
            <a:spLocks noGrp="1"/>
          </p:cNvSpPr>
          <p:nvPr>
            <p:ph type="body" idx="1"/>
          </p:nvPr>
        </p:nvSpPr>
        <p:spPr>
          <a:xfrm>
            <a:off x="1828800" y="3380925"/>
            <a:ext cx="10045200" cy="2565300"/>
          </a:xfrm>
          <a:prstGeom prst="rect">
            <a:avLst/>
          </a:prstGeom>
        </p:spPr>
        <p:txBody>
          <a:bodyPr spcFirstLastPara="1" wrap="square" lIns="50775" tIns="50775" rIns="50775" bIns="50775" anchor="t" anchorCtr="0">
            <a:noAutofit/>
          </a:bodyPr>
          <a:lstStyle/>
          <a:p>
            <a:pPr marL="0" lvl="0" indent="0" rtl="0">
              <a:lnSpc>
                <a:spcPct val="115000"/>
              </a:lnSpc>
              <a:spcBef>
                <a:spcPts val="400"/>
              </a:spcBef>
              <a:spcAft>
                <a:spcPts val="0"/>
              </a:spcAft>
              <a:buNone/>
            </a:pPr>
            <a:r>
              <a:rPr lang="sv-SE" sz="3600">
                <a:solidFill>
                  <a:schemeClr val="dk1"/>
                </a:solidFill>
              </a:rPr>
              <a:t>•WP01: Two Nordic Particle Accelerator Schools, NPAS, preparation and implementation</a:t>
            </a:r>
            <a:endParaRPr sz="3600">
              <a:solidFill>
                <a:schemeClr val="dk1"/>
              </a:solidFill>
            </a:endParaRPr>
          </a:p>
          <a:p>
            <a:pPr marL="0" lvl="0" indent="0" rtl="0">
              <a:lnSpc>
                <a:spcPct val="115000"/>
              </a:lnSpc>
              <a:spcBef>
                <a:spcPts val="400"/>
              </a:spcBef>
              <a:spcAft>
                <a:spcPts val="0"/>
              </a:spcAft>
              <a:buClr>
                <a:schemeClr val="dk1"/>
              </a:buClr>
              <a:buSzPts val="1100"/>
              <a:buFont typeface="Arial"/>
              <a:buNone/>
            </a:pPr>
            <a:endParaRPr sz="3600">
              <a:solidFill>
                <a:schemeClr val="dk1"/>
              </a:solidFill>
            </a:endParaRPr>
          </a:p>
          <a:p>
            <a:pPr marL="0" lvl="0" indent="0" rtl="0">
              <a:lnSpc>
                <a:spcPct val="115000"/>
              </a:lnSpc>
              <a:spcBef>
                <a:spcPts val="400"/>
              </a:spcBef>
              <a:spcAft>
                <a:spcPts val="0"/>
              </a:spcAft>
              <a:buNone/>
            </a:pPr>
            <a:r>
              <a:rPr lang="sv-SE" sz="3600">
                <a:solidFill>
                  <a:schemeClr val="dk1"/>
                </a:solidFill>
              </a:rPr>
              <a:t>•WP02: MOOCs and e-learning materials: preparation and implementation</a:t>
            </a:r>
            <a:endParaRPr sz="3600">
              <a:solidFill>
                <a:schemeClr val="dk1"/>
              </a:solidFill>
            </a:endParaRPr>
          </a:p>
          <a:p>
            <a:pPr marL="0" lvl="0" indent="0" rtl="0">
              <a:lnSpc>
                <a:spcPct val="115000"/>
              </a:lnSpc>
              <a:spcBef>
                <a:spcPts val="400"/>
              </a:spcBef>
              <a:spcAft>
                <a:spcPts val="0"/>
              </a:spcAft>
              <a:buClr>
                <a:schemeClr val="dk1"/>
              </a:buClr>
              <a:buSzPts val="1100"/>
              <a:buFont typeface="Arial"/>
              <a:buNone/>
            </a:pPr>
            <a:endParaRPr sz="3600">
              <a:solidFill>
                <a:schemeClr val="dk1"/>
              </a:solidFill>
            </a:endParaRPr>
          </a:p>
          <a:p>
            <a:pPr marL="0" lvl="0" indent="0" rtl="0">
              <a:lnSpc>
                <a:spcPct val="115000"/>
              </a:lnSpc>
              <a:spcBef>
                <a:spcPts val="400"/>
              </a:spcBef>
              <a:spcAft>
                <a:spcPts val="0"/>
              </a:spcAft>
              <a:buNone/>
            </a:pPr>
            <a:r>
              <a:rPr lang="sv-SE" sz="3600">
                <a:solidFill>
                  <a:schemeClr val="dk1"/>
                </a:solidFill>
              </a:rPr>
              <a:t>•WP03: Seminar, webinars and other networking activities</a:t>
            </a:r>
            <a:endParaRPr sz="36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4"/>
          <p:cNvSpPr txBox="1">
            <a:spLocks noGrp="1"/>
          </p:cNvSpPr>
          <p:nvPr>
            <p:ph type="title"/>
          </p:nvPr>
        </p:nvSpPr>
        <p:spPr>
          <a:xfrm>
            <a:off x="998350" y="1149775"/>
            <a:ext cx="12254400" cy="2286000"/>
          </a:xfrm>
          <a:prstGeom prst="rect">
            <a:avLst/>
          </a:prstGeom>
        </p:spPr>
        <p:txBody>
          <a:bodyPr spcFirstLastPara="1" wrap="square" lIns="50775" tIns="50775" rIns="50775" bIns="359975" anchor="b" anchorCtr="0">
            <a:noAutofit/>
          </a:bodyPr>
          <a:lstStyle/>
          <a:p>
            <a:pPr marL="0" lvl="0" indent="0">
              <a:spcBef>
                <a:spcPts val="0"/>
              </a:spcBef>
              <a:spcAft>
                <a:spcPts val="0"/>
              </a:spcAft>
              <a:buNone/>
            </a:pPr>
            <a:r>
              <a:rPr lang="sv-SE"/>
              <a:t>Modularity and implementation </a:t>
            </a:r>
            <a:br>
              <a:rPr lang="sv-SE"/>
            </a:br>
            <a:r>
              <a:rPr lang="sv-SE"/>
              <a:t>of the MOOCs</a:t>
            </a:r>
            <a:endParaRPr/>
          </a:p>
        </p:txBody>
      </p:sp>
      <p:pic>
        <p:nvPicPr>
          <p:cNvPr id="406" name="Google Shape;406;p64"/>
          <p:cNvPicPr preferRelativeResize="0"/>
          <p:nvPr/>
        </p:nvPicPr>
        <p:blipFill>
          <a:blip r:embed="rId3">
            <a:alphaModFix/>
          </a:blip>
          <a:stretch>
            <a:fillRect/>
          </a:stretch>
        </p:blipFill>
        <p:spPr>
          <a:xfrm>
            <a:off x="219075" y="3880075"/>
            <a:ext cx="12785724" cy="5188541"/>
          </a:xfrm>
          <a:prstGeom prst="rect">
            <a:avLst/>
          </a:prstGeom>
          <a:noFill/>
          <a:ln>
            <a:noFill/>
          </a:ln>
        </p:spPr>
      </p:pic>
      <p:sp>
        <p:nvSpPr>
          <p:cNvPr id="407" name="Google Shape;407;p64"/>
          <p:cNvSpPr txBox="1"/>
          <p:nvPr/>
        </p:nvSpPr>
        <p:spPr>
          <a:xfrm>
            <a:off x="4231025" y="3535500"/>
            <a:ext cx="5032800" cy="901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SE" sz="3000"/>
              <a:t>Fundamentals of accelerator technology</a:t>
            </a:r>
            <a:endParaRPr sz="3000"/>
          </a:p>
        </p:txBody>
      </p:sp>
      <p:sp>
        <p:nvSpPr>
          <p:cNvPr id="408" name="Google Shape;408;p64"/>
          <p:cNvSpPr txBox="1"/>
          <p:nvPr/>
        </p:nvSpPr>
        <p:spPr>
          <a:xfrm>
            <a:off x="219075" y="3535350"/>
            <a:ext cx="4011900" cy="901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SE" sz="3000"/>
              <a:t>Introduction to accelerators </a:t>
            </a:r>
            <a:endParaRPr sz="3000"/>
          </a:p>
        </p:txBody>
      </p:sp>
      <p:sp>
        <p:nvSpPr>
          <p:cNvPr id="409" name="Google Shape;409;p64"/>
          <p:cNvSpPr txBox="1"/>
          <p:nvPr/>
        </p:nvSpPr>
        <p:spPr>
          <a:xfrm>
            <a:off x="9263925" y="3459150"/>
            <a:ext cx="3741000" cy="978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SE" sz="3000"/>
              <a:t>Medical applications of accelerator</a:t>
            </a:r>
            <a:endParaRPr sz="3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5"/>
          <p:cNvSpPr txBox="1"/>
          <p:nvPr/>
        </p:nvSpPr>
        <p:spPr>
          <a:xfrm>
            <a:off x="1984075" y="3496800"/>
            <a:ext cx="9950400" cy="4727100"/>
          </a:xfrm>
          <a:prstGeom prst="rect">
            <a:avLst/>
          </a:prstGeom>
          <a:noFill/>
          <a:ln>
            <a:noFill/>
          </a:ln>
        </p:spPr>
        <p:txBody>
          <a:bodyPr spcFirstLastPara="1" wrap="square" lIns="91425" tIns="91425" rIns="91425" bIns="91425" anchor="t" anchorCtr="0">
            <a:noAutofit/>
          </a:bodyPr>
          <a:lstStyle/>
          <a:p>
            <a:pPr marL="457200" lvl="0" indent="-457200" rtl="0">
              <a:lnSpc>
                <a:spcPct val="150000"/>
              </a:lnSpc>
              <a:spcBef>
                <a:spcPts val="0"/>
              </a:spcBef>
              <a:spcAft>
                <a:spcPts val="0"/>
              </a:spcAft>
              <a:buClr>
                <a:schemeClr val="dk1"/>
              </a:buClr>
              <a:buSzPts val="3600"/>
              <a:buChar char="●"/>
            </a:pPr>
            <a:r>
              <a:rPr lang="sv-SE" sz="3600">
                <a:solidFill>
                  <a:schemeClr val="dk1"/>
                </a:solidFill>
              </a:rPr>
              <a:t>Accelerator physics</a:t>
            </a:r>
            <a:endParaRPr sz="3600">
              <a:solidFill>
                <a:schemeClr val="dk1"/>
              </a:solidFill>
            </a:endParaRPr>
          </a:p>
          <a:p>
            <a:pPr marL="457200" lvl="0" indent="-457200" rtl="0">
              <a:lnSpc>
                <a:spcPct val="150000"/>
              </a:lnSpc>
              <a:spcBef>
                <a:spcPts val="0"/>
              </a:spcBef>
              <a:spcAft>
                <a:spcPts val="0"/>
              </a:spcAft>
              <a:buClr>
                <a:schemeClr val="dk1"/>
              </a:buClr>
              <a:buSzPts val="3600"/>
              <a:buChar char="●"/>
            </a:pPr>
            <a:r>
              <a:rPr lang="sv-SE" sz="3600">
                <a:solidFill>
                  <a:schemeClr val="dk1"/>
                </a:solidFill>
              </a:rPr>
              <a:t>Photon light sources </a:t>
            </a:r>
            <a:endParaRPr sz="3600">
              <a:solidFill>
                <a:schemeClr val="dk1"/>
              </a:solidFill>
            </a:endParaRPr>
          </a:p>
          <a:p>
            <a:pPr marL="457200" lvl="0" indent="-457200" rtl="0">
              <a:lnSpc>
                <a:spcPct val="150000"/>
              </a:lnSpc>
              <a:spcBef>
                <a:spcPts val="0"/>
              </a:spcBef>
              <a:spcAft>
                <a:spcPts val="0"/>
              </a:spcAft>
              <a:buClr>
                <a:schemeClr val="dk1"/>
              </a:buClr>
              <a:buSzPts val="3600"/>
              <a:buChar char="●"/>
            </a:pPr>
            <a:r>
              <a:rPr lang="sv-SE" sz="3600">
                <a:solidFill>
                  <a:schemeClr val="dk1"/>
                </a:solidFill>
              </a:rPr>
              <a:t>Neutron sources (ESS)</a:t>
            </a:r>
            <a:endParaRPr sz="3600">
              <a:solidFill>
                <a:schemeClr val="dk1"/>
              </a:solidFill>
            </a:endParaRPr>
          </a:p>
          <a:p>
            <a:pPr marL="457200" lvl="0" indent="-457200" rtl="0">
              <a:lnSpc>
                <a:spcPct val="150000"/>
              </a:lnSpc>
              <a:spcBef>
                <a:spcPts val="0"/>
              </a:spcBef>
              <a:spcAft>
                <a:spcPts val="0"/>
              </a:spcAft>
              <a:buClr>
                <a:schemeClr val="dk1"/>
              </a:buClr>
              <a:buSzPts val="3600"/>
              <a:buChar char="●"/>
            </a:pPr>
            <a:r>
              <a:rPr lang="sv-SE" sz="3600">
                <a:solidFill>
                  <a:schemeClr val="dk1"/>
                </a:solidFill>
              </a:rPr>
              <a:t>Colliders</a:t>
            </a:r>
            <a:endParaRPr sz="3600">
              <a:solidFill>
                <a:schemeClr val="dk1"/>
              </a:solidFill>
            </a:endParaRPr>
          </a:p>
          <a:p>
            <a:pPr marL="457200" lvl="0" indent="-457200" rtl="0">
              <a:lnSpc>
                <a:spcPct val="150000"/>
              </a:lnSpc>
              <a:spcBef>
                <a:spcPts val="0"/>
              </a:spcBef>
              <a:spcAft>
                <a:spcPts val="0"/>
              </a:spcAft>
              <a:buClr>
                <a:schemeClr val="dk1"/>
              </a:buClr>
              <a:buSzPts val="3600"/>
              <a:buChar char="●"/>
            </a:pPr>
            <a:r>
              <a:rPr lang="sv-SE" sz="3600">
                <a:solidFill>
                  <a:schemeClr val="dk1"/>
                </a:solidFill>
              </a:rPr>
              <a:t>Frontiers</a:t>
            </a:r>
            <a:endParaRPr sz="3600"/>
          </a:p>
        </p:txBody>
      </p:sp>
      <p:sp>
        <p:nvSpPr>
          <p:cNvPr id="415" name="Google Shape;415;p65"/>
          <p:cNvSpPr txBox="1"/>
          <p:nvPr/>
        </p:nvSpPr>
        <p:spPr>
          <a:xfrm>
            <a:off x="1649000" y="1716400"/>
            <a:ext cx="10542900" cy="1017900"/>
          </a:xfrm>
          <a:prstGeom prst="rect">
            <a:avLst/>
          </a:prstGeom>
          <a:noFill/>
          <a:ln>
            <a:noFill/>
          </a:ln>
        </p:spPr>
        <p:txBody>
          <a:bodyPr spcFirstLastPara="1" wrap="square" lIns="91425" tIns="91425" rIns="91425" bIns="91425" anchor="t" anchorCtr="0">
            <a:noAutofit/>
          </a:bodyPr>
          <a:lstStyle/>
          <a:p>
            <a:pPr marL="457200" lvl="0" indent="-609600" rtl="0">
              <a:lnSpc>
                <a:spcPct val="115000"/>
              </a:lnSpc>
              <a:spcBef>
                <a:spcPts val="0"/>
              </a:spcBef>
              <a:spcAft>
                <a:spcPts val="0"/>
              </a:spcAft>
              <a:buClr>
                <a:schemeClr val="accent1"/>
              </a:buClr>
              <a:buSzPts val="6000"/>
              <a:buFont typeface="Times New Roman"/>
              <a:buAutoNum type="arabicPeriod"/>
            </a:pPr>
            <a:r>
              <a:rPr lang="sv-SE" sz="6000">
                <a:solidFill>
                  <a:schemeClr val="accent1"/>
                </a:solidFill>
                <a:latin typeface="Times New Roman"/>
                <a:ea typeface="Times New Roman"/>
                <a:cs typeface="Times New Roman"/>
                <a:sym typeface="Times New Roman"/>
              </a:rPr>
              <a:t>Introduction to accelerators</a:t>
            </a:r>
            <a:r>
              <a:rPr lang="sv-SE" sz="6000">
                <a:solidFill>
                  <a:schemeClr val="dk1"/>
                </a:solidFill>
                <a:latin typeface="Times New Roman"/>
                <a:ea typeface="Times New Roman"/>
                <a:cs typeface="Times New Roman"/>
                <a:sym typeface="Times New Roman"/>
              </a:rPr>
              <a:t> </a:t>
            </a:r>
            <a:endParaRPr sz="60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4">
                                            <p:txEl>
                                              <p:pRg st="0" end="0"/>
                                            </p:txEl>
                                          </p:spTgt>
                                        </p:tgtEl>
                                        <p:attrNameLst>
                                          <p:attrName>style.visibility</p:attrName>
                                        </p:attrNameLst>
                                      </p:cBhvr>
                                      <p:to>
                                        <p:strVal val="visible"/>
                                      </p:to>
                                    </p:set>
                                    <p:animEffect transition="in" filter="fade">
                                      <p:cBhvr>
                                        <p:cTn id="7" dur="1000"/>
                                        <p:tgtEl>
                                          <p:spTgt spid="4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4">
                                            <p:txEl>
                                              <p:pRg st="1" end="1"/>
                                            </p:txEl>
                                          </p:spTgt>
                                        </p:tgtEl>
                                        <p:attrNameLst>
                                          <p:attrName>style.visibility</p:attrName>
                                        </p:attrNameLst>
                                      </p:cBhvr>
                                      <p:to>
                                        <p:strVal val="visible"/>
                                      </p:to>
                                    </p:set>
                                    <p:animEffect transition="in" filter="fade">
                                      <p:cBhvr>
                                        <p:cTn id="12" dur="1000"/>
                                        <p:tgtEl>
                                          <p:spTgt spid="4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4">
                                            <p:txEl>
                                              <p:pRg st="2" end="2"/>
                                            </p:txEl>
                                          </p:spTgt>
                                        </p:tgtEl>
                                        <p:attrNameLst>
                                          <p:attrName>style.visibility</p:attrName>
                                        </p:attrNameLst>
                                      </p:cBhvr>
                                      <p:to>
                                        <p:strVal val="visible"/>
                                      </p:to>
                                    </p:set>
                                    <p:animEffect transition="in" filter="fade">
                                      <p:cBhvr>
                                        <p:cTn id="17" dur="1000"/>
                                        <p:tgtEl>
                                          <p:spTgt spid="4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4">
                                            <p:txEl>
                                              <p:pRg st="3" end="3"/>
                                            </p:txEl>
                                          </p:spTgt>
                                        </p:tgtEl>
                                        <p:attrNameLst>
                                          <p:attrName>style.visibility</p:attrName>
                                        </p:attrNameLst>
                                      </p:cBhvr>
                                      <p:to>
                                        <p:strVal val="visible"/>
                                      </p:to>
                                    </p:set>
                                    <p:animEffect transition="in" filter="fade">
                                      <p:cBhvr>
                                        <p:cTn id="22" dur="1000"/>
                                        <p:tgtEl>
                                          <p:spTgt spid="4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4">
                                            <p:txEl>
                                              <p:pRg st="4" end="4"/>
                                            </p:txEl>
                                          </p:spTgt>
                                        </p:tgtEl>
                                        <p:attrNameLst>
                                          <p:attrName>style.visibility</p:attrName>
                                        </p:attrNameLst>
                                      </p:cBhvr>
                                      <p:to>
                                        <p:strVal val="visible"/>
                                      </p:to>
                                    </p:set>
                                    <p:animEffect transition="in" filter="fade">
                                      <p:cBhvr>
                                        <p:cTn id="27" dur="1000"/>
                                        <p:tgtEl>
                                          <p:spTgt spid="4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48"/>
          <p:cNvPicPr preferRelativeResize="0"/>
          <p:nvPr/>
        </p:nvPicPr>
        <p:blipFill rotWithShape="1">
          <a:blip r:embed="rId3">
            <a:alphaModFix/>
          </a:blip>
          <a:srcRect l="21199" r="-21200"/>
          <a:stretch/>
        </p:blipFill>
        <p:spPr>
          <a:xfrm>
            <a:off x="186972" y="204907"/>
            <a:ext cx="16014259" cy="9384152"/>
          </a:xfrm>
          <a:prstGeom prst="rect">
            <a:avLst/>
          </a:prstGeom>
          <a:noFill/>
          <a:ln>
            <a:noFill/>
          </a:ln>
        </p:spPr>
      </p:pic>
      <p:sp>
        <p:nvSpPr>
          <p:cNvPr id="298" name="Google Shape;298;p48"/>
          <p:cNvSpPr txBox="1"/>
          <p:nvPr/>
        </p:nvSpPr>
        <p:spPr>
          <a:xfrm>
            <a:off x="116125" y="7481400"/>
            <a:ext cx="12807600" cy="10908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299" name="Google Shape;299;p48"/>
          <p:cNvPicPr preferRelativeResize="0"/>
          <p:nvPr/>
        </p:nvPicPr>
        <p:blipFill rotWithShape="1">
          <a:blip r:embed="rId4">
            <a:alphaModFix/>
          </a:blip>
          <a:srcRect/>
          <a:stretch/>
        </p:blipFill>
        <p:spPr>
          <a:xfrm>
            <a:off x="1262475" y="7494475"/>
            <a:ext cx="10348676" cy="1077625"/>
          </a:xfrm>
          <a:prstGeom prst="rect">
            <a:avLst/>
          </a:prstGeom>
          <a:noFill/>
          <a:ln>
            <a:noFill/>
          </a:ln>
        </p:spPr>
      </p:pic>
      <p:sp>
        <p:nvSpPr>
          <p:cNvPr id="300" name="Google Shape;300;p48"/>
          <p:cNvSpPr txBox="1">
            <a:spLocks noGrp="1"/>
          </p:cNvSpPr>
          <p:nvPr>
            <p:ph type="body" idx="1"/>
          </p:nvPr>
        </p:nvSpPr>
        <p:spPr>
          <a:xfrm>
            <a:off x="6437313" y="2108293"/>
            <a:ext cx="6567600" cy="1858500"/>
          </a:xfrm>
          <a:prstGeom prst="rect">
            <a:avLst/>
          </a:prstGeom>
          <a:solidFill>
            <a:schemeClr val="lt1"/>
          </a:solidFill>
          <a:ln>
            <a:noFill/>
          </a:ln>
        </p:spPr>
        <p:txBody>
          <a:bodyPr spcFirstLastPara="1" wrap="square" lIns="719950" tIns="612000" rIns="539950" bIns="756000" anchor="b" anchorCtr="0">
            <a:noAutofit/>
          </a:bodyPr>
          <a:lstStyle/>
          <a:p>
            <a:pPr marL="457200" marR="0" lvl="0" indent="-228600" algn="l" rtl="0">
              <a:lnSpc>
                <a:spcPct val="100000"/>
              </a:lnSpc>
              <a:spcBef>
                <a:spcPts val="0"/>
              </a:spcBef>
              <a:spcAft>
                <a:spcPts val="0"/>
              </a:spcAft>
              <a:buClr>
                <a:schemeClr val="accent1"/>
              </a:buClr>
              <a:buSzPts val="2325"/>
              <a:buFont typeface="Times New Roman"/>
              <a:buNone/>
            </a:pPr>
            <a:endParaRPr/>
          </a:p>
          <a:p>
            <a:pPr marL="457200" marR="0" lvl="0" indent="-228600" algn="l" rtl="0">
              <a:lnSpc>
                <a:spcPct val="100000"/>
              </a:lnSpc>
              <a:spcBef>
                <a:spcPts val="0"/>
              </a:spcBef>
              <a:spcAft>
                <a:spcPts val="0"/>
              </a:spcAft>
              <a:buClr>
                <a:schemeClr val="accent1"/>
              </a:buClr>
              <a:buSzPts val="2325"/>
              <a:buFont typeface="Times New Roman"/>
              <a:buNone/>
            </a:pPr>
            <a:endParaRPr sz="4100" b="0" i="0" u="none" strike="noStrike" cap="none">
              <a:solidFill>
                <a:schemeClr val="accent1"/>
              </a:solidFill>
              <a:latin typeface="Times New Roman"/>
              <a:ea typeface="Times New Roman"/>
              <a:cs typeface="Times New Roman"/>
              <a:sym typeface="Times New Roman"/>
            </a:endParaRPr>
          </a:p>
        </p:txBody>
      </p:sp>
      <p:sp>
        <p:nvSpPr>
          <p:cNvPr id="301" name="Google Shape;301;p48"/>
          <p:cNvSpPr txBox="1"/>
          <p:nvPr/>
        </p:nvSpPr>
        <p:spPr>
          <a:xfrm>
            <a:off x="6537225" y="2406475"/>
            <a:ext cx="6386400" cy="812700"/>
          </a:xfrm>
          <a:prstGeom prst="rect">
            <a:avLst/>
          </a:prstGeom>
          <a:solidFill>
            <a:schemeClr val="lt1"/>
          </a:solidFill>
          <a:ln>
            <a:noFill/>
          </a:ln>
        </p:spPr>
        <p:txBody>
          <a:bodyPr spcFirstLastPara="1" wrap="square" lIns="91425" tIns="91425" rIns="91425" bIns="91425" anchor="b" anchorCtr="0">
            <a:noAutofit/>
          </a:bodyPr>
          <a:lstStyle/>
          <a:p>
            <a:pPr marL="457200" lvl="0" indent="-228600" rtl="0">
              <a:spcBef>
                <a:spcPts val="0"/>
              </a:spcBef>
              <a:spcAft>
                <a:spcPts val="0"/>
              </a:spcAft>
              <a:buNone/>
            </a:pPr>
            <a:endParaRPr sz="4100">
              <a:solidFill>
                <a:schemeClr val="accent1"/>
              </a:solidFill>
              <a:latin typeface="Times New Roman"/>
              <a:ea typeface="Times New Roman"/>
              <a:cs typeface="Times New Roman"/>
              <a:sym typeface="Times New Roman"/>
            </a:endParaRPr>
          </a:p>
          <a:p>
            <a:pPr marL="457200" lvl="0" indent="-228600" rtl="0">
              <a:spcBef>
                <a:spcPts val="0"/>
              </a:spcBef>
              <a:spcAft>
                <a:spcPts val="0"/>
              </a:spcAft>
              <a:buNone/>
            </a:pPr>
            <a:endParaRPr sz="4100">
              <a:solidFill>
                <a:schemeClr val="accent1"/>
              </a:solidFill>
              <a:latin typeface="Times New Roman"/>
              <a:ea typeface="Times New Roman"/>
              <a:cs typeface="Times New Roman"/>
              <a:sym typeface="Times New Roman"/>
            </a:endParaRPr>
          </a:p>
          <a:p>
            <a:pPr marL="457200" lvl="0" indent="-228600" rtl="0">
              <a:spcBef>
                <a:spcPts val="0"/>
              </a:spcBef>
              <a:spcAft>
                <a:spcPts val="0"/>
              </a:spcAft>
              <a:buNone/>
            </a:pPr>
            <a:r>
              <a:rPr lang="sv-SE" sz="4800">
                <a:solidFill>
                  <a:schemeClr val="accent1"/>
                </a:solidFill>
                <a:latin typeface="Times New Roman"/>
                <a:ea typeface="Times New Roman"/>
                <a:cs typeface="Times New Roman"/>
                <a:sym typeface="Times New Roman"/>
              </a:rPr>
              <a:t>Dialogue Event</a:t>
            </a:r>
            <a:endParaRPr sz="4800"/>
          </a:p>
        </p:txBody>
      </p:sp>
      <p:cxnSp>
        <p:nvCxnSpPr>
          <p:cNvPr id="302" name="Google Shape;302;p48"/>
          <p:cNvCxnSpPr/>
          <p:nvPr/>
        </p:nvCxnSpPr>
        <p:spPr>
          <a:xfrm>
            <a:off x="6818263" y="3295375"/>
            <a:ext cx="5805600" cy="0"/>
          </a:xfrm>
          <a:prstGeom prst="straightConnector1">
            <a:avLst/>
          </a:prstGeom>
          <a:noFill/>
          <a:ln w="9525" cap="flat" cmpd="sng">
            <a:solidFill>
              <a:srgbClr val="660000"/>
            </a:solidFill>
            <a:prstDash val="solid"/>
            <a:round/>
            <a:headEnd type="none" w="med" len="med"/>
            <a:tailEnd type="none" w="med" len="med"/>
          </a:ln>
        </p:spPr>
      </p:cxnSp>
      <p:sp>
        <p:nvSpPr>
          <p:cNvPr id="303" name="Google Shape;303;p48"/>
          <p:cNvSpPr txBox="1">
            <a:spLocks noGrp="1"/>
          </p:cNvSpPr>
          <p:nvPr>
            <p:ph type="body" idx="1"/>
          </p:nvPr>
        </p:nvSpPr>
        <p:spPr>
          <a:xfrm>
            <a:off x="6818280" y="3487244"/>
            <a:ext cx="4635600" cy="442800"/>
          </a:xfrm>
          <a:prstGeom prst="rect">
            <a:avLst/>
          </a:prstGeom>
          <a:noFill/>
          <a:ln>
            <a:noFill/>
          </a:ln>
        </p:spPr>
        <p:txBody>
          <a:bodyPr spcFirstLastPara="1" wrap="square" lIns="50775" tIns="50775" rIns="50775" bIns="50775" anchor="t" anchorCtr="0">
            <a:noAutofit/>
          </a:bodyPr>
          <a:lstStyle/>
          <a:p>
            <a:pPr marL="0" marR="0" lvl="0" indent="0" algn="l" rtl="0">
              <a:lnSpc>
                <a:spcPct val="110000"/>
              </a:lnSpc>
              <a:spcBef>
                <a:spcPts val="0"/>
              </a:spcBef>
              <a:spcAft>
                <a:spcPts val="0"/>
              </a:spcAft>
              <a:buClr>
                <a:schemeClr val="accent1"/>
              </a:buClr>
              <a:buSzPts val="1050"/>
              <a:buFont typeface="Arial"/>
              <a:buNone/>
            </a:pPr>
            <a:r>
              <a:rPr lang="sv-SE" sz="1500" b="1" i="0" u="none" strike="noStrike" cap="none">
                <a:solidFill>
                  <a:schemeClr val="accent1"/>
                </a:solidFill>
                <a:latin typeface="Arial"/>
                <a:ea typeface="Arial"/>
                <a:cs typeface="Arial"/>
                <a:sym typeface="Arial"/>
              </a:rPr>
              <a:t>NORDIC PARTICLE ACCELERATOR PROJECT</a:t>
            </a:r>
            <a:endParaRPr sz="1500" b="1" i="0" u="none" strike="noStrike" cap="none">
              <a:solidFill>
                <a:schemeClr val="accent1"/>
              </a:solidFill>
              <a:latin typeface="Arial"/>
              <a:ea typeface="Arial"/>
              <a:cs typeface="Arial"/>
              <a:sym typeface="Arial"/>
            </a:endParaRPr>
          </a:p>
        </p:txBody>
      </p:sp>
      <p:pic>
        <p:nvPicPr>
          <p:cNvPr id="304" name="Google Shape;304;p48"/>
          <p:cNvPicPr preferRelativeResize="0"/>
          <p:nvPr/>
        </p:nvPicPr>
        <p:blipFill rotWithShape="1">
          <a:blip r:embed="rId5">
            <a:alphaModFix/>
          </a:blip>
          <a:srcRect l="71747" t="13563" r="3101" b="10368"/>
          <a:stretch/>
        </p:blipFill>
        <p:spPr>
          <a:xfrm>
            <a:off x="4110991" y="2108300"/>
            <a:ext cx="2498809" cy="1858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6"/>
          <p:cNvSpPr txBox="1"/>
          <p:nvPr/>
        </p:nvSpPr>
        <p:spPr>
          <a:xfrm>
            <a:off x="1686200" y="3426625"/>
            <a:ext cx="9632400" cy="4520700"/>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Clr>
                <a:schemeClr val="dk1"/>
              </a:buClr>
              <a:buSzPts val="1100"/>
              <a:buFont typeface="Arial"/>
              <a:buNone/>
            </a:pPr>
            <a:endParaRPr sz="3600">
              <a:solidFill>
                <a:schemeClr val="dk1"/>
              </a:solidFill>
            </a:endParaRPr>
          </a:p>
          <a:p>
            <a:pPr marL="457200" lvl="0" indent="-457200" rtl="0">
              <a:lnSpc>
                <a:spcPct val="150000"/>
              </a:lnSpc>
              <a:spcBef>
                <a:spcPts val="0"/>
              </a:spcBef>
              <a:spcAft>
                <a:spcPts val="0"/>
              </a:spcAft>
              <a:buClr>
                <a:schemeClr val="dk1"/>
              </a:buClr>
              <a:buSzPts val="3600"/>
              <a:buChar char="●"/>
            </a:pPr>
            <a:r>
              <a:rPr lang="sv-SE" sz="3600">
                <a:solidFill>
                  <a:schemeClr val="dk1"/>
                </a:solidFill>
              </a:rPr>
              <a:t>RF-system</a:t>
            </a:r>
            <a:endParaRPr sz="3600">
              <a:solidFill>
                <a:schemeClr val="dk1"/>
              </a:solidFill>
            </a:endParaRPr>
          </a:p>
          <a:p>
            <a:pPr marL="457200" lvl="0" indent="-457200" rtl="0">
              <a:lnSpc>
                <a:spcPct val="150000"/>
              </a:lnSpc>
              <a:spcBef>
                <a:spcPts val="0"/>
              </a:spcBef>
              <a:spcAft>
                <a:spcPts val="0"/>
              </a:spcAft>
              <a:buClr>
                <a:schemeClr val="dk1"/>
              </a:buClr>
              <a:buSzPts val="3600"/>
              <a:buChar char="●"/>
            </a:pPr>
            <a:r>
              <a:rPr lang="sv-SE" sz="3600">
                <a:solidFill>
                  <a:schemeClr val="dk1"/>
                </a:solidFill>
              </a:rPr>
              <a:t>Beam diagnostics</a:t>
            </a:r>
            <a:endParaRPr sz="3600">
              <a:solidFill>
                <a:schemeClr val="dk1"/>
              </a:solidFill>
            </a:endParaRPr>
          </a:p>
          <a:p>
            <a:pPr marL="457200" lvl="0" indent="-457200" rtl="0">
              <a:lnSpc>
                <a:spcPct val="150000"/>
              </a:lnSpc>
              <a:spcBef>
                <a:spcPts val="0"/>
              </a:spcBef>
              <a:spcAft>
                <a:spcPts val="0"/>
              </a:spcAft>
              <a:buClr>
                <a:schemeClr val="dk1"/>
              </a:buClr>
              <a:buSzPts val="3600"/>
              <a:buChar char="●"/>
            </a:pPr>
            <a:r>
              <a:rPr lang="sv-SE" sz="3600">
                <a:solidFill>
                  <a:schemeClr val="dk1"/>
                </a:solidFill>
              </a:rPr>
              <a:t>Vacuum technique</a:t>
            </a:r>
            <a:endParaRPr sz="3600">
              <a:solidFill>
                <a:schemeClr val="dk1"/>
              </a:solidFill>
            </a:endParaRPr>
          </a:p>
          <a:p>
            <a:pPr marL="457200" lvl="0" indent="-457200" rtl="0">
              <a:lnSpc>
                <a:spcPct val="150000"/>
              </a:lnSpc>
              <a:spcBef>
                <a:spcPts val="0"/>
              </a:spcBef>
              <a:spcAft>
                <a:spcPts val="0"/>
              </a:spcAft>
              <a:buClr>
                <a:schemeClr val="dk1"/>
              </a:buClr>
              <a:buSzPts val="3600"/>
              <a:buChar char="●"/>
            </a:pPr>
            <a:r>
              <a:rPr lang="sv-SE" sz="3600">
                <a:solidFill>
                  <a:schemeClr val="dk1"/>
                </a:solidFill>
              </a:rPr>
              <a:t>Magnets</a:t>
            </a:r>
            <a:endParaRPr sz="3600"/>
          </a:p>
        </p:txBody>
      </p:sp>
      <p:sp>
        <p:nvSpPr>
          <p:cNvPr id="421" name="Google Shape;421;p66"/>
          <p:cNvSpPr txBox="1"/>
          <p:nvPr/>
        </p:nvSpPr>
        <p:spPr>
          <a:xfrm>
            <a:off x="1368300" y="1529675"/>
            <a:ext cx="10069200" cy="1017900"/>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0"/>
              </a:spcBef>
              <a:spcAft>
                <a:spcPts val="0"/>
              </a:spcAft>
              <a:buClr>
                <a:schemeClr val="dk1"/>
              </a:buClr>
              <a:buSzPts val="1100"/>
              <a:buFont typeface="Arial"/>
              <a:buNone/>
            </a:pPr>
            <a:r>
              <a:rPr lang="sv-SE" sz="6000">
                <a:solidFill>
                  <a:schemeClr val="accent1"/>
                </a:solidFill>
                <a:latin typeface="Times New Roman"/>
                <a:ea typeface="Times New Roman"/>
                <a:cs typeface="Times New Roman"/>
                <a:sym typeface="Times New Roman"/>
              </a:rPr>
              <a:t>2. Fundamentals of accelerator technology</a:t>
            </a:r>
            <a:r>
              <a:rPr lang="sv-SE" sz="6000">
                <a:solidFill>
                  <a:schemeClr val="dk1"/>
                </a:solidFill>
              </a:rPr>
              <a:t> </a:t>
            </a:r>
            <a:endParaRPr sz="6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0">
                                            <p:txEl>
                                              <p:pRg st="0" end="0"/>
                                            </p:txEl>
                                          </p:spTgt>
                                        </p:tgtEl>
                                        <p:attrNameLst>
                                          <p:attrName>style.visibility</p:attrName>
                                        </p:attrNameLst>
                                      </p:cBhvr>
                                      <p:to>
                                        <p:strVal val="visible"/>
                                      </p:to>
                                    </p:set>
                                    <p:animEffect transition="in" filter="fade">
                                      <p:cBhvr>
                                        <p:cTn id="7" dur="1000"/>
                                        <p:tgtEl>
                                          <p:spTgt spid="4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0">
                                            <p:txEl>
                                              <p:pRg st="1" end="1"/>
                                            </p:txEl>
                                          </p:spTgt>
                                        </p:tgtEl>
                                        <p:attrNameLst>
                                          <p:attrName>style.visibility</p:attrName>
                                        </p:attrNameLst>
                                      </p:cBhvr>
                                      <p:to>
                                        <p:strVal val="visible"/>
                                      </p:to>
                                    </p:set>
                                    <p:animEffect transition="in" filter="fade">
                                      <p:cBhvr>
                                        <p:cTn id="12" dur="1000"/>
                                        <p:tgtEl>
                                          <p:spTgt spid="4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0">
                                            <p:txEl>
                                              <p:pRg st="2" end="2"/>
                                            </p:txEl>
                                          </p:spTgt>
                                        </p:tgtEl>
                                        <p:attrNameLst>
                                          <p:attrName>style.visibility</p:attrName>
                                        </p:attrNameLst>
                                      </p:cBhvr>
                                      <p:to>
                                        <p:strVal val="visible"/>
                                      </p:to>
                                    </p:set>
                                    <p:animEffect transition="in" filter="fade">
                                      <p:cBhvr>
                                        <p:cTn id="17" dur="1000"/>
                                        <p:tgtEl>
                                          <p:spTgt spid="4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0">
                                            <p:txEl>
                                              <p:pRg st="3" end="3"/>
                                            </p:txEl>
                                          </p:spTgt>
                                        </p:tgtEl>
                                        <p:attrNameLst>
                                          <p:attrName>style.visibility</p:attrName>
                                        </p:attrNameLst>
                                      </p:cBhvr>
                                      <p:to>
                                        <p:strVal val="visible"/>
                                      </p:to>
                                    </p:set>
                                    <p:animEffect transition="in" filter="fade">
                                      <p:cBhvr>
                                        <p:cTn id="22" dur="1000"/>
                                        <p:tgtEl>
                                          <p:spTgt spid="4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0">
                                            <p:txEl>
                                              <p:pRg st="4" end="4"/>
                                            </p:txEl>
                                          </p:spTgt>
                                        </p:tgtEl>
                                        <p:attrNameLst>
                                          <p:attrName>style.visibility</p:attrName>
                                        </p:attrNameLst>
                                      </p:cBhvr>
                                      <p:to>
                                        <p:strVal val="visible"/>
                                      </p:to>
                                    </p:set>
                                    <p:animEffect transition="in" filter="fade">
                                      <p:cBhvr>
                                        <p:cTn id="27" dur="1000"/>
                                        <p:tgtEl>
                                          <p:spTgt spid="4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7"/>
          <p:cNvSpPr txBox="1"/>
          <p:nvPr/>
        </p:nvSpPr>
        <p:spPr>
          <a:xfrm>
            <a:off x="6769975" y="8875175"/>
            <a:ext cx="8723700" cy="1017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27" name="Google Shape;427;p67"/>
          <p:cNvSpPr txBox="1"/>
          <p:nvPr/>
        </p:nvSpPr>
        <p:spPr>
          <a:xfrm>
            <a:off x="2165800" y="3153525"/>
            <a:ext cx="7724100" cy="4695000"/>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Clr>
                <a:schemeClr val="dk1"/>
              </a:buClr>
              <a:buSzPts val="1100"/>
              <a:buFont typeface="Arial"/>
              <a:buNone/>
            </a:pPr>
            <a:endParaRPr sz="3600">
              <a:solidFill>
                <a:schemeClr val="dk1"/>
              </a:solidFill>
            </a:endParaRPr>
          </a:p>
          <a:p>
            <a:pPr marL="457200" lvl="0" indent="-457200" rtl="0">
              <a:lnSpc>
                <a:spcPct val="150000"/>
              </a:lnSpc>
              <a:spcBef>
                <a:spcPts val="0"/>
              </a:spcBef>
              <a:spcAft>
                <a:spcPts val="0"/>
              </a:spcAft>
              <a:buClr>
                <a:schemeClr val="dk1"/>
              </a:buClr>
              <a:buSzPts val="3600"/>
              <a:buChar char="●"/>
            </a:pPr>
            <a:r>
              <a:rPr lang="sv-SE" sz="3600">
                <a:solidFill>
                  <a:schemeClr val="dk1"/>
                </a:solidFill>
              </a:rPr>
              <a:t>Electron linacs for radiotherapy</a:t>
            </a:r>
            <a:endParaRPr sz="3600">
              <a:solidFill>
                <a:schemeClr val="dk1"/>
              </a:solidFill>
            </a:endParaRPr>
          </a:p>
          <a:p>
            <a:pPr marL="457200" lvl="0" indent="-457200" rtl="0">
              <a:lnSpc>
                <a:spcPct val="150000"/>
              </a:lnSpc>
              <a:spcBef>
                <a:spcPts val="0"/>
              </a:spcBef>
              <a:spcAft>
                <a:spcPts val="0"/>
              </a:spcAft>
              <a:buClr>
                <a:schemeClr val="dk1"/>
              </a:buClr>
              <a:buSzPts val="3600"/>
              <a:buChar char="●"/>
            </a:pPr>
            <a:r>
              <a:rPr lang="sv-SE" sz="3600">
                <a:solidFill>
                  <a:schemeClr val="dk1"/>
                </a:solidFill>
              </a:rPr>
              <a:t>Proton and ion therapy</a:t>
            </a:r>
            <a:endParaRPr sz="3600">
              <a:solidFill>
                <a:schemeClr val="dk1"/>
              </a:solidFill>
            </a:endParaRPr>
          </a:p>
          <a:p>
            <a:pPr marL="457200" lvl="0" indent="-457200" rtl="0">
              <a:lnSpc>
                <a:spcPct val="150000"/>
              </a:lnSpc>
              <a:spcBef>
                <a:spcPts val="0"/>
              </a:spcBef>
              <a:spcAft>
                <a:spcPts val="0"/>
              </a:spcAft>
              <a:buClr>
                <a:schemeClr val="dk1"/>
              </a:buClr>
              <a:buSzPts val="3600"/>
              <a:buChar char="●"/>
            </a:pPr>
            <a:r>
              <a:rPr lang="sv-SE" sz="3600">
                <a:solidFill>
                  <a:schemeClr val="dk1"/>
                </a:solidFill>
              </a:rPr>
              <a:t>Production of radionuclides</a:t>
            </a:r>
            <a:endParaRPr sz="3600"/>
          </a:p>
        </p:txBody>
      </p:sp>
      <p:sp>
        <p:nvSpPr>
          <p:cNvPr id="428" name="Google Shape;428;p67"/>
          <p:cNvSpPr txBox="1"/>
          <p:nvPr/>
        </p:nvSpPr>
        <p:spPr>
          <a:xfrm>
            <a:off x="1999175" y="1393375"/>
            <a:ext cx="9648900" cy="1017900"/>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0"/>
              </a:spcBef>
              <a:spcAft>
                <a:spcPts val="0"/>
              </a:spcAft>
              <a:buClr>
                <a:schemeClr val="dk1"/>
              </a:buClr>
              <a:buSzPts val="1100"/>
              <a:buFont typeface="Arial"/>
              <a:buNone/>
            </a:pPr>
            <a:r>
              <a:rPr lang="sv-SE" sz="6000">
                <a:solidFill>
                  <a:schemeClr val="accent1"/>
                </a:solidFill>
                <a:latin typeface="Times New Roman"/>
                <a:ea typeface="Times New Roman"/>
                <a:cs typeface="Times New Roman"/>
                <a:sym typeface="Times New Roman"/>
              </a:rPr>
              <a:t>3. Medical applications of accelerators</a:t>
            </a:r>
            <a:endParaRPr sz="6000">
              <a:solidFill>
                <a:schemeClr val="accen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
                                            <p:txEl>
                                              <p:pRg st="0" end="0"/>
                                            </p:txEl>
                                          </p:spTgt>
                                        </p:tgtEl>
                                        <p:attrNameLst>
                                          <p:attrName>style.visibility</p:attrName>
                                        </p:attrNameLst>
                                      </p:cBhvr>
                                      <p:to>
                                        <p:strVal val="visible"/>
                                      </p:to>
                                    </p:set>
                                    <p:animEffect transition="in" filter="fade">
                                      <p:cBhvr>
                                        <p:cTn id="7" dur="1000"/>
                                        <p:tgtEl>
                                          <p:spTgt spid="4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7">
                                            <p:txEl>
                                              <p:pRg st="1" end="1"/>
                                            </p:txEl>
                                          </p:spTgt>
                                        </p:tgtEl>
                                        <p:attrNameLst>
                                          <p:attrName>style.visibility</p:attrName>
                                        </p:attrNameLst>
                                      </p:cBhvr>
                                      <p:to>
                                        <p:strVal val="visible"/>
                                      </p:to>
                                    </p:set>
                                    <p:animEffect transition="in" filter="fade">
                                      <p:cBhvr>
                                        <p:cTn id="12" dur="1000"/>
                                        <p:tgtEl>
                                          <p:spTgt spid="4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7">
                                            <p:txEl>
                                              <p:pRg st="2" end="2"/>
                                            </p:txEl>
                                          </p:spTgt>
                                        </p:tgtEl>
                                        <p:attrNameLst>
                                          <p:attrName>style.visibility</p:attrName>
                                        </p:attrNameLst>
                                      </p:cBhvr>
                                      <p:to>
                                        <p:strVal val="visible"/>
                                      </p:to>
                                    </p:set>
                                    <p:animEffect transition="in" filter="fade">
                                      <p:cBhvr>
                                        <p:cTn id="17" dur="1000"/>
                                        <p:tgtEl>
                                          <p:spTgt spid="4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7">
                                            <p:txEl>
                                              <p:pRg st="3" end="3"/>
                                            </p:txEl>
                                          </p:spTgt>
                                        </p:tgtEl>
                                        <p:attrNameLst>
                                          <p:attrName>style.visibility</p:attrName>
                                        </p:attrNameLst>
                                      </p:cBhvr>
                                      <p:to>
                                        <p:strVal val="visible"/>
                                      </p:to>
                                    </p:set>
                                    <p:animEffect transition="in" filter="fade">
                                      <p:cBhvr>
                                        <p:cTn id="22" dur="1000"/>
                                        <p:tgtEl>
                                          <p:spTgt spid="4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68"/>
          <p:cNvPicPr preferRelativeResize="0"/>
          <p:nvPr/>
        </p:nvPicPr>
        <p:blipFill rotWithShape="1">
          <a:blip r:embed="rId3">
            <a:alphaModFix/>
          </a:blip>
          <a:srcRect t="18360"/>
          <a:stretch/>
        </p:blipFill>
        <p:spPr>
          <a:xfrm>
            <a:off x="533400" y="1582700"/>
            <a:ext cx="9495474" cy="7713701"/>
          </a:xfrm>
          <a:prstGeom prst="rect">
            <a:avLst/>
          </a:prstGeom>
          <a:noFill/>
          <a:ln>
            <a:noFill/>
          </a:ln>
        </p:spPr>
      </p:pic>
      <p:sp>
        <p:nvSpPr>
          <p:cNvPr id="434" name="Google Shape;434;p68"/>
          <p:cNvSpPr txBox="1"/>
          <p:nvPr/>
        </p:nvSpPr>
        <p:spPr>
          <a:xfrm>
            <a:off x="1302800" y="7375750"/>
            <a:ext cx="1786800" cy="696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sv-SE" sz="3600"/>
              <a:t>Aarhus</a:t>
            </a:r>
            <a:endParaRPr sz="3600"/>
          </a:p>
        </p:txBody>
      </p:sp>
      <p:sp>
        <p:nvSpPr>
          <p:cNvPr id="435" name="Google Shape;435;p68"/>
          <p:cNvSpPr txBox="1"/>
          <p:nvPr/>
        </p:nvSpPr>
        <p:spPr>
          <a:xfrm>
            <a:off x="2271800" y="5406900"/>
            <a:ext cx="1575000" cy="696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sv-SE" sz="3600"/>
              <a:t>Oslo</a:t>
            </a:r>
            <a:endParaRPr sz="3600"/>
          </a:p>
        </p:txBody>
      </p:sp>
      <p:sp>
        <p:nvSpPr>
          <p:cNvPr id="436" name="Google Shape;436;p68"/>
          <p:cNvSpPr txBox="1"/>
          <p:nvPr/>
        </p:nvSpPr>
        <p:spPr>
          <a:xfrm>
            <a:off x="5998925" y="3741050"/>
            <a:ext cx="2938200" cy="1484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sv-SE" sz="3600"/>
              <a:t>Jyväskylää</a:t>
            </a:r>
            <a:endParaRPr sz="3600"/>
          </a:p>
          <a:p>
            <a:pPr marL="0" lvl="0" indent="0">
              <a:spcBef>
                <a:spcPts val="0"/>
              </a:spcBef>
              <a:spcAft>
                <a:spcPts val="0"/>
              </a:spcAft>
              <a:buNone/>
            </a:pPr>
            <a:r>
              <a:rPr lang="sv-SE" sz="3600"/>
              <a:t>       *</a:t>
            </a:r>
            <a:endParaRPr sz="3600"/>
          </a:p>
        </p:txBody>
      </p:sp>
      <p:sp>
        <p:nvSpPr>
          <p:cNvPr id="437" name="Google Shape;437;p68"/>
          <p:cNvSpPr txBox="1"/>
          <p:nvPr/>
        </p:nvSpPr>
        <p:spPr>
          <a:xfrm>
            <a:off x="3900538" y="5406900"/>
            <a:ext cx="1999200" cy="696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sv-SE" sz="3600"/>
              <a:t>Uppsala</a:t>
            </a:r>
            <a:endParaRPr sz="3600"/>
          </a:p>
        </p:txBody>
      </p:sp>
      <p:sp>
        <p:nvSpPr>
          <p:cNvPr id="438" name="Google Shape;438;p68"/>
          <p:cNvSpPr txBox="1"/>
          <p:nvPr/>
        </p:nvSpPr>
        <p:spPr>
          <a:xfrm>
            <a:off x="3589325" y="7587800"/>
            <a:ext cx="8723700" cy="1017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sv-SE" sz="3600">
                <a:solidFill>
                  <a:srgbClr val="FF0000"/>
                </a:solidFill>
              </a:rPr>
              <a:t>ESS, MAXIV</a:t>
            </a:r>
            <a:r>
              <a:rPr lang="sv-SE" sz="3600"/>
              <a:t>, LU</a:t>
            </a:r>
            <a:endParaRPr sz="3600"/>
          </a:p>
        </p:txBody>
      </p:sp>
      <p:sp>
        <p:nvSpPr>
          <p:cNvPr id="439" name="Google Shape;439;p68"/>
          <p:cNvSpPr txBox="1">
            <a:spLocks noGrp="1"/>
          </p:cNvSpPr>
          <p:nvPr>
            <p:ph type="title"/>
          </p:nvPr>
        </p:nvSpPr>
        <p:spPr>
          <a:xfrm>
            <a:off x="998425" y="0"/>
            <a:ext cx="12254400" cy="1582800"/>
          </a:xfrm>
          <a:prstGeom prst="rect">
            <a:avLst/>
          </a:prstGeom>
        </p:spPr>
        <p:txBody>
          <a:bodyPr spcFirstLastPara="1" wrap="square" lIns="50775" tIns="50775" rIns="50775" bIns="359975" anchor="b" anchorCtr="0">
            <a:noAutofit/>
          </a:bodyPr>
          <a:lstStyle/>
          <a:p>
            <a:pPr marL="0" lvl="0" indent="0" rtl="0">
              <a:spcBef>
                <a:spcPts val="0"/>
              </a:spcBef>
              <a:spcAft>
                <a:spcPts val="0"/>
              </a:spcAft>
              <a:buNone/>
            </a:pPr>
            <a:r>
              <a:rPr lang="sv-SE"/>
              <a:t>Collaboration &amp; Partnership</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fade">
                                      <p:cBhvr>
                                        <p:cTn id="7" dur="1000"/>
                                        <p:tgtEl>
                                          <p:spTgt spid="4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5"/>
                                        </p:tgtEl>
                                        <p:attrNameLst>
                                          <p:attrName>style.visibility</p:attrName>
                                        </p:attrNameLst>
                                      </p:cBhvr>
                                      <p:to>
                                        <p:strVal val="visible"/>
                                      </p:to>
                                    </p:set>
                                    <p:animEffect transition="in" filter="fade">
                                      <p:cBhvr>
                                        <p:cTn id="12" dur="1000"/>
                                        <p:tgtEl>
                                          <p:spTgt spid="4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6"/>
                                        </p:tgtEl>
                                        <p:attrNameLst>
                                          <p:attrName>style.visibility</p:attrName>
                                        </p:attrNameLst>
                                      </p:cBhvr>
                                      <p:to>
                                        <p:strVal val="visible"/>
                                      </p:to>
                                    </p:set>
                                    <p:animEffect transition="in" filter="fade">
                                      <p:cBhvr>
                                        <p:cTn id="17" dur="1000"/>
                                        <p:tgtEl>
                                          <p:spTgt spid="4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7"/>
                                        </p:tgtEl>
                                        <p:attrNameLst>
                                          <p:attrName>style.visibility</p:attrName>
                                        </p:attrNameLst>
                                      </p:cBhvr>
                                      <p:to>
                                        <p:strVal val="visible"/>
                                      </p:to>
                                    </p:set>
                                    <p:animEffect transition="in" filter="fade">
                                      <p:cBhvr>
                                        <p:cTn id="22" dur="1000"/>
                                        <p:tgtEl>
                                          <p:spTgt spid="4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8"/>
                                        </p:tgtEl>
                                        <p:attrNameLst>
                                          <p:attrName>style.visibility</p:attrName>
                                        </p:attrNameLst>
                                      </p:cBhvr>
                                      <p:to>
                                        <p:strVal val="visible"/>
                                      </p:to>
                                    </p:set>
                                    <p:animEffect transition="in" filter="fade">
                                      <p:cBhvr>
                                        <p:cTn id="27" dur="1000"/>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9"/>
          <p:cNvSpPr txBox="1">
            <a:spLocks noGrp="1"/>
          </p:cNvSpPr>
          <p:nvPr>
            <p:ph type="title"/>
          </p:nvPr>
        </p:nvSpPr>
        <p:spPr>
          <a:xfrm>
            <a:off x="1607575" y="219075"/>
            <a:ext cx="9183600" cy="2286000"/>
          </a:xfrm>
          <a:prstGeom prst="rect">
            <a:avLst/>
          </a:prstGeom>
        </p:spPr>
        <p:txBody>
          <a:bodyPr spcFirstLastPara="1" wrap="square" lIns="50775" tIns="50775" rIns="50775" bIns="359975" anchor="b" anchorCtr="0">
            <a:noAutofit/>
          </a:bodyPr>
          <a:lstStyle/>
          <a:p>
            <a:pPr marL="0" lvl="0" indent="0">
              <a:spcBef>
                <a:spcPts val="0"/>
              </a:spcBef>
              <a:spcAft>
                <a:spcPts val="0"/>
              </a:spcAft>
              <a:buNone/>
            </a:pPr>
            <a:r>
              <a:rPr lang="sv-SE"/>
              <a:t>Our NPAP Team</a:t>
            </a:r>
            <a:endParaRPr/>
          </a:p>
        </p:txBody>
      </p:sp>
      <p:pic>
        <p:nvPicPr>
          <p:cNvPr id="445" name="Google Shape;445;p69"/>
          <p:cNvPicPr preferRelativeResize="0"/>
          <p:nvPr/>
        </p:nvPicPr>
        <p:blipFill rotWithShape="1">
          <a:blip r:embed="rId3">
            <a:alphaModFix/>
          </a:blip>
          <a:srcRect/>
          <a:stretch/>
        </p:blipFill>
        <p:spPr>
          <a:xfrm>
            <a:off x="1607575" y="2378725"/>
            <a:ext cx="10391750" cy="7076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70"/>
          <p:cNvSpPr>
            <a:spLocks noGrp="1"/>
          </p:cNvSpPr>
          <p:nvPr>
            <p:ph type="pic" idx="2"/>
          </p:nvPr>
        </p:nvSpPr>
        <p:spPr>
          <a:xfrm>
            <a:off x="219074" y="219075"/>
            <a:ext cx="12561900" cy="9312300"/>
          </a:xfrm>
          <a:prstGeom prst="rect">
            <a:avLst/>
          </a:prstGeom>
        </p:spPr>
        <p:txBody>
          <a:bodyPr spcFirstLastPara="1" wrap="square" lIns="50775" tIns="50775" rIns="50775" bIns="50775" anchor="t" anchorCtr="0">
            <a:noAutofit/>
          </a:bodyPr>
          <a:lstStyle/>
          <a:p>
            <a:pPr marL="0" lvl="0" indent="0">
              <a:spcBef>
                <a:spcPts val="1200"/>
              </a:spcBef>
              <a:spcAft>
                <a:spcPts val="0"/>
              </a:spcAft>
              <a:buNone/>
            </a:pPr>
            <a:endParaRPr/>
          </a:p>
        </p:txBody>
      </p:sp>
      <p:pic>
        <p:nvPicPr>
          <p:cNvPr id="451" name="Google Shape;451;p70"/>
          <p:cNvPicPr preferRelativeResize="0"/>
          <p:nvPr/>
        </p:nvPicPr>
        <p:blipFill>
          <a:blip r:embed="rId3">
            <a:alphaModFix/>
          </a:blip>
          <a:stretch>
            <a:fillRect/>
          </a:stretch>
        </p:blipFill>
        <p:spPr>
          <a:xfrm>
            <a:off x="0" y="541867"/>
            <a:ext cx="13004805" cy="8669870"/>
          </a:xfrm>
          <a:prstGeom prst="rect">
            <a:avLst/>
          </a:prstGeom>
          <a:noFill/>
          <a:ln>
            <a:noFill/>
          </a:ln>
        </p:spPr>
      </p:pic>
      <p:sp>
        <p:nvSpPr>
          <p:cNvPr id="452" name="Google Shape;452;p70"/>
          <p:cNvSpPr txBox="1"/>
          <p:nvPr/>
        </p:nvSpPr>
        <p:spPr>
          <a:xfrm>
            <a:off x="7027450" y="1272200"/>
            <a:ext cx="5028300" cy="1257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accent1"/>
              </a:buClr>
              <a:buSzPts val="2325"/>
              <a:buFont typeface="Times New Roman"/>
              <a:buNone/>
            </a:pPr>
            <a:r>
              <a:rPr lang="sv-SE" sz="4800">
                <a:solidFill>
                  <a:srgbClr val="FFFF00"/>
                </a:solidFill>
              </a:rPr>
              <a:t>Summer Schools</a:t>
            </a:r>
            <a:endParaRPr>
              <a:solidFill>
                <a:srgbClr val="FFFF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1"/>
          <p:cNvSpPr>
            <a:spLocks noGrp="1"/>
          </p:cNvSpPr>
          <p:nvPr>
            <p:ph type="pic" idx="2"/>
          </p:nvPr>
        </p:nvSpPr>
        <p:spPr>
          <a:xfrm>
            <a:off x="219074" y="219075"/>
            <a:ext cx="12561900" cy="9312300"/>
          </a:xfrm>
          <a:prstGeom prst="rect">
            <a:avLst/>
          </a:prstGeom>
        </p:spPr>
        <p:txBody>
          <a:bodyPr spcFirstLastPara="1" wrap="square" lIns="50775" tIns="50775" rIns="50775" bIns="50775" anchor="t" anchorCtr="0">
            <a:noAutofit/>
          </a:bodyPr>
          <a:lstStyle/>
          <a:p>
            <a:pPr marL="0" lvl="0" indent="0">
              <a:spcBef>
                <a:spcPts val="1200"/>
              </a:spcBef>
              <a:spcAft>
                <a:spcPts val="0"/>
              </a:spcAft>
              <a:buNone/>
            </a:pPr>
            <a:endParaRPr/>
          </a:p>
        </p:txBody>
      </p:sp>
      <p:pic>
        <p:nvPicPr>
          <p:cNvPr id="458" name="Google Shape;458;p71"/>
          <p:cNvPicPr preferRelativeResize="0"/>
          <p:nvPr/>
        </p:nvPicPr>
        <p:blipFill>
          <a:blip r:embed="rId3">
            <a:alphaModFix/>
          </a:blip>
          <a:stretch>
            <a:fillRect/>
          </a:stretch>
        </p:blipFill>
        <p:spPr>
          <a:xfrm>
            <a:off x="0" y="0"/>
            <a:ext cx="13004800" cy="9753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72"/>
          <p:cNvSpPr>
            <a:spLocks noGrp="1"/>
          </p:cNvSpPr>
          <p:nvPr>
            <p:ph type="pic" idx="2"/>
          </p:nvPr>
        </p:nvSpPr>
        <p:spPr>
          <a:xfrm>
            <a:off x="219074" y="219075"/>
            <a:ext cx="12561900" cy="9312300"/>
          </a:xfrm>
          <a:prstGeom prst="rect">
            <a:avLst/>
          </a:prstGeom>
        </p:spPr>
        <p:txBody>
          <a:bodyPr spcFirstLastPara="1" wrap="square" lIns="50775" tIns="50775" rIns="50775" bIns="50775" anchor="t" anchorCtr="0">
            <a:noAutofit/>
          </a:bodyPr>
          <a:lstStyle/>
          <a:p>
            <a:pPr marL="0" lvl="0" indent="0">
              <a:spcBef>
                <a:spcPts val="1200"/>
              </a:spcBef>
              <a:spcAft>
                <a:spcPts val="0"/>
              </a:spcAft>
              <a:buNone/>
            </a:pPr>
            <a:endParaRPr/>
          </a:p>
        </p:txBody>
      </p:sp>
      <p:sp>
        <p:nvSpPr>
          <p:cNvPr id="464" name="Google Shape;464;p72"/>
          <p:cNvSpPr txBox="1">
            <a:spLocks noGrp="1"/>
          </p:cNvSpPr>
          <p:nvPr>
            <p:ph type="body" idx="1"/>
          </p:nvPr>
        </p:nvSpPr>
        <p:spPr>
          <a:xfrm>
            <a:off x="6437313" y="6887125"/>
            <a:ext cx="6567600" cy="1858500"/>
          </a:xfrm>
          <a:prstGeom prst="rect">
            <a:avLst/>
          </a:prstGeom>
        </p:spPr>
        <p:txBody>
          <a:bodyPr spcFirstLastPara="1" wrap="square" lIns="719950" tIns="612000" rIns="539950" bIns="756000" anchor="b" anchorCtr="0">
            <a:noAutofit/>
          </a:bodyPr>
          <a:lstStyle/>
          <a:p>
            <a:pPr marL="0" lvl="0" indent="0">
              <a:spcBef>
                <a:spcPts val="0"/>
              </a:spcBef>
              <a:spcAft>
                <a:spcPts val="0"/>
              </a:spcAft>
              <a:buNone/>
            </a:pPr>
            <a:endParaRPr/>
          </a:p>
        </p:txBody>
      </p:sp>
      <p:pic>
        <p:nvPicPr>
          <p:cNvPr id="465" name="Google Shape;465;p72"/>
          <p:cNvPicPr preferRelativeResize="0"/>
          <p:nvPr/>
        </p:nvPicPr>
        <p:blipFill>
          <a:blip r:embed="rId3">
            <a:alphaModFix/>
          </a:blip>
          <a:stretch>
            <a:fillRect/>
          </a:stretch>
        </p:blipFill>
        <p:spPr>
          <a:xfrm>
            <a:off x="0" y="541867"/>
            <a:ext cx="13004805" cy="866987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73"/>
          <p:cNvSpPr>
            <a:spLocks noGrp="1"/>
          </p:cNvSpPr>
          <p:nvPr>
            <p:ph type="pic" idx="2"/>
          </p:nvPr>
        </p:nvSpPr>
        <p:spPr>
          <a:xfrm>
            <a:off x="219074" y="219075"/>
            <a:ext cx="12561900" cy="9312300"/>
          </a:xfrm>
          <a:prstGeom prst="rect">
            <a:avLst/>
          </a:prstGeom>
        </p:spPr>
        <p:txBody>
          <a:bodyPr spcFirstLastPara="1" wrap="square" lIns="50775" tIns="50775" rIns="50775" bIns="50775" anchor="t" anchorCtr="0">
            <a:noAutofit/>
          </a:bodyPr>
          <a:lstStyle/>
          <a:p>
            <a:pPr marL="0" lvl="0" indent="0">
              <a:spcBef>
                <a:spcPts val="1200"/>
              </a:spcBef>
              <a:spcAft>
                <a:spcPts val="0"/>
              </a:spcAft>
              <a:buNone/>
            </a:pPr>
            <a:endParaRPr/>
          </a:p>
        </p:txBody>
      </p:sp>
      <p:pic>
        <p:nvPicPr>
          <p:cNvPr id="471" name="Google Shape;471;p73"/>
          <p:cNvPicPr preferRelativeResize="0"/>
          <p:nvPr/>
        </p:nvPicPr>
        <p:blipFill>
          <a:blip r:embed="rId3">
            <a:alphaModFix/>
          </a:blip>
          <a:stretch>
            <a:fillRect/>
          </a:stretch>
        </p:blipFill>
        <p:spPr>
          <a:xfrm>
            <a:off x="0" y="0"/>
            <a:ext cx="13004800" cy="9753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4"/>
          <p:cNvSpPr>
            <a:spLocks noGrp="1"/>
          </p:cNvSpPr>
          <p:nvPr>
            <p:ph type="pic" idx="2"/>
          </p:nvPr>
        </p:nvSpPr>
        <p:spPr>
          <a:xfrm>
            <a:off x="219074" y="219075"/>
            <a:ext cx="12561900" cy="9312300"/>
          </a:xfrm>
          <a:prstGeom prst="rect">
            <a:avLst/>
          </a:prstGeom>
        </p:spPr>
        <p:txBody>
          <a:bodyPr spcFirstLastPara="1" wrap="square" lIns="50775" tIns="50775" rIns="50775" bIns="50775" anchor="t" anchorCtr="0">
            <a:noAutofit/>
          </a:bodyPr>
          <a:lstStyle/>
          <a:p>
            <a:pPr marL="0" lvl="0" indent="0">
              <a:spcBef>
                <a:spcPts val="1200"/>
              </a:spcBef>
              <a:spcAft>
                <a:spcPts val="0"/>
              </a:spcAft>
              <a:buNone/>
            </a:pPr>
            <a:endParaRPr/>
          </a:p>
        </p:txBody>
      </p:sp>
      <p:sp>
        <p:nvSpPr>
          <p:cNvPr id="477" name="Google Shape;477;p74"/>
          <p:cNvSpPr txBox="1">
            <a:spLocks noGrp="1"/>
          </p:cNvSpPr>
          <p:nvPr>
            <p:ph type="body" idx="1"/>
          </p:nvPr>
        </p:nvSpPr>
        <p:spPr>
          <a:xfrm>
            <a:off x="1045025" y="1999175"/>
            <a:ext cx="10571400" cy="3059400"/>
          </a:xfrm>
          <a:prstGeom prst="rect">
            <a:avLst/>
          </a:prstGeom>
        </p:spPr>
        <p:txBody>
          <a:bodyPr spcFirstLastPara="1" wrap="square" lIns="719950" tIns="612000" rIns="539950" bIns="756000" anchor="b" anchorCtr="0">
            <a:noAutofit/>
          </a:bodyPr>
          <a:lstStyle/>
          <a:p>
            <a:pPr marL="0" lvl="0" indent="0" algn="ctr" rtl="0">
              <a:spcBef>
                <a:spcPts val="0"/>
              </a:spcBef>
              <a:spcAft>
                <a:spcPts val="0"/>
              </a:spcAft>
              <a:buNone/>
            </a:pPr>
            <a:r>
              <a:rPr lang="sv-SE" sz="6000"/>
              <a:t>MOOC</a:t>
            </a:r>
            <a:endParaRPr sz="6000"/>
          </a:p>
          <a:p>
            <a:pPr marL="0" lvl="0" indent="0" algn="ctr">
              <a:spcBef>
                <a:spcPts val="0"/>
              </a:spcBef>
              <a:spcAft>
                <a:spcPts val="0"/>
              </a:spcAft>
              <a:buNone/>
            </a:pPr>
            <a:r>
              <a:rPr lang="sv-SE" sz="6000"/>
              <a:t>Massive Open Online Course</a:t>
            </a:r>
            <a:endParaRPr sz="6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75"/>
          <p:cNvSpPr txBox="1">
            <a:spLocks noGrp="1"/>
          </p:cNvSpPr>
          <p:nvPr>
            <p:ph type="title"/>
          </p:nvPr>
        </p:nvSpPr>
        <p:spPr>
          <a:xfrm>
            <a:off x="1524000" y="1080000"/>
            <a:ext cx="9183600" cy="1812600"/>
          </a:xfrm>
          <a:prstGeom prst="rect">
            <a:avLst/>
          </a:prstGeom>
        </p:spPr>
        <p:txBody>
          <a:bodyPr spcFirstLastPara="1" wrap="square" lIns="50775" tIns="50775" rIns="50775" bIns="359975" anchor="b" anchorCtr="0">
            <a:noAutofit/>
          </a:bodyPr>
          <a:lstStyle/>
          <a:p>
            <a:pPr marL="0" lvl="0" indent="0" rtl="0">
              <a:spcBef>
                <a:spcPts val="0"/>
              </a:spcBef>
              <a:spcAft>
                <a:spcPts val="0"/>
              </a:spcAft>
              <a:buNone/>
            </a:pPr>
            <a:r>
              <a:rPr lang="sv-SE"/>
              <a:t>Creating a MOOC</a:t>
            </a:r>
            <a:endParaRPr/>
          </a:p>
        </p:txBody>
      </p:sp>
      <p:sp>
        <p:nvSpPr>
          <p:cNvPr id="483" name="Google Shape;483;p75"/>
          <p:cNvSpPr txBox="1">
            <a:spLocks noGrp="1"/>
          </p:cNvSpPr>
          <p:nvPr>
            <p:ph type="body" idx="1"/>
          </p:nvPr>
        </p:nvSpPr>
        <p:spPr>
          <a:xfrm>
            <a:off x="1524000" y="3528875"/>
            <a:ext cx="10124100" cy="5588700"/>
          </a:xfrm>
          <a:prstGeom prst="rect">
            <a:avLst/>
          </a:prstGeom>
        </p:spPr>
        <p:txBody>
          <a:bodyPr spcFirstLastPara="1" wrap="square" lIns="50775" tIns="50775" rIns="50775" bIns="50775" anchor="t" anchorCtr="0">
            <a:noAutofit/>
          </a:bodyPr>
          <a:lstStyle/>
          <a:p>
            <a:pPr marL="457200" lvl="0" indent="-457200" rtl="0">
              <a:lnSpc>
                <a:spcPct val="115000"/>
              </a:lnSpc>
              <a:spcBef>
                <a:spcPts val="1200"/>
              </a:spcBef>
              <a:spcAft>
                <a:spcPts val="0"/>
              </a:spcAft>
              <a:buSzPts val="3600"/>
              <a:buChar char="•"/>
            </a:pPr>
            <a:r>
              <a:rPr lang="sv-SE" sz="3600"/>
              <a:t>Needs of the learners and learning objectives</a:t>
            </a:r>
            <a:endParaRPr sz="3600"/>
          </a:p>
          <a:p>
            <a:pPr marL="457200" lvl="0" indent="-457200" rtl="0">
              <a:lnSpc>
                <a:spcPct val="115000"/>
              </a:lnSpc>
              <a:spcBef>
                <a:spcPts val="0"/>
              </a:spcBef>
              <a:spcAft>
                <a:spcPts val="0"/>
              </a:spcAft>
              <a:buSzPts val="3600"/>
              <a:buChar char="•"/>
            </a:pPr>
            <a:r>
              <a:rPr lang="sv-SE" sz="3600"/>
              <a:t>Modules</a:t>
            </a:r>
            <a:endParaRPr sz="3600"/>
          </a:p>
          <a:p>
            <a:pPr marL="457200" lvl="0" indent="-457200" rtl="0">
              <a:lnSpc>
                <a:spcPct val="115000"/>
              </a:lnSpc>
              <a:spcBef>
                <a:spcPts val="0"/>
              </a:spcBef>
              <a:spcAft>
                <a:spcPts val="0"/>
              </a:spcAft>
              <a:buSzPts val="3600"/>
              <a:buChar char="•"/>
            </a:pPr>
            <a:r>
              <a:rPr lang="sv-SE" sz="3600"/>
              <a:t>Skeletons for modules</a:t>
            </a:r>
            <a:endParaRPr sz="3600"/>
          </a:p>
          <a:p>
            <a:pPr marL="457200" lvl="0" indent="-457200" rtl="0">
              <a:lnSpc>
                <a:spcPct val="115000"/>
              </a:lnSpc>
              <a:spcBef>
                <a:spcPts val="0"/>
              </a:spcBef>
              <a:spcAft>
                <a:spcPts val="0"/>
              </a:spcAft>
              <a:buSzPts val="3600"/>
              <a:buChar char="•"/>
            </a:pPr>
            <a:r>
              <a:rPr lang="sv-SE" sz="3600"/>
              <a:t>Manuscripts for lectures</a:t>
            </a:r>
            <a:endParaRPr sz="3600"/>
          </a:p>
          <a:p>
            <a:pPr marL="457200" lvl="0" indent="-457200" rtl="0">
              <a:lnSpc>
                <a:spcPct val="115000"/>
              </a:lnSpc>
              <a:spcBef>
                <a:spcPts val="0"/>
              </a:spcBef>
              <a:spcAft>
                <a:spcPts val="0"/>
              </a:spcAft>
              <a:buSzPts val="3600"/>
              <a:buChar char="•"/>
            </a:pPr>
            <a:r>
              <a:rPr lang="sv-SE" sz="3600"/>
              <a:t>Film the lectures</a:t>
            </a:r>
            <a:endParaRPr sz="3600"/>
          </a:p>
          <a:p>
            <a:pPr marL="457200" lvl="0" indent="-457200" rtl="0">
              <a:lnSpc>
                <a:spcPct val="115000"/>
              </a:lnSpc>
              <a:spcBef>
                <a:spcPts val="0"/>
              </a:spcBef>
              <a:spcAft>
                <a:spcPts val="0"/>
              </a:spcAft>
              <a:buSzPts val="3600"/>
              <a:buChar char="•"/>
            </a:pPr>
            <a:r>
              <a:rPr lang="sv-SE" sz="3600"/>
              <a:t>Reading materials</a:t>
            </a:r>
            <a:endParaRPr sz="3600"/>
          </a:p>
          <a:p>
            <a:pPr marL="457200" lvl="0" indent="-457200" rtl="0">
              <a:lnSpc>
                <a:spcPct val="115000"/>
              </a:lnSpc>
              <a:spcBef>
                <a:spcPts val="0"/>
              </a:spcBef>
              <a:spcAft>
                <a:spcPts val="0"/>
              </a:spcAft>
              <a:buSzPts val="3600"/>
              <a:buChar char="•"/>
            </a:pPr>
            <a:r>
              <a:rPr lang="sv-SE" sz="3600"/>
              <a:t>Quizzes</a:t>
            </a:r>
            <a:endParaRPr sz="3600"/>
          </a:p>
          <a:p>
            <a:pPr marL="457200" lvl="0" indent="0">
              <a:lnSpc>
                <a:spcPct val="115000"/>
              </a:lnSpc>
              <a:spcBef>
                <a:spcPts val="1200"/>
              </a:spcBef>
              <a:spcAft>
                <a:spcPts val="0"/>
              </a:spcAft>
              <a:buNone/>
            </a:pPr>
            <a:endParaRPr sz="3600"/>
          </a:p>
        </p:txBody>
      </p:sp>
      <p:sp>
        <p:nvSpPr>
          <p:cNvPr id="484" name="Google Shape;484;p75"/>
          <p:cNvSpPr txBox="1"/>
          <p:nvPr/>
        </p:nvSpPr>
        <p:spPr>
          <a:xfrm>
            <a:off x="1524000" y="2510975"/>
            <a:ext cx="8723700" cy="1017900"/>
          </a:xfrm>
          <a:prstGeom prst="rect">
            <a:avLst/>
          </a:prstGeom>
          <a:noFill/>
          <a:ln>
            <a:noFill/>
          </a:ln>
        </p:spPr>
        <p:txBody>
          <a:bodyPr spcFirstLastPara="1" wrap="square" lIns="91425" tIns="91425" rIns="91425" bIns="91425" anchor="t" anchorCtr="0">
            <a:noAutofit/>
          </a:bodyPr>
          <a:lstStyle/>
          <a:p>
            <a:pPr marL="0" lvl="0" indent="0" rtl="0">
              <a:lnSpc>
                <a:spcPct val="110000"/>
              </a:lnSpc>
              <a:spcBef>
                <a:spcPts val="1200"/>
              </a:spcBef>
              <a:spcAft>
                <a:spcPts val="0"/>
              </a:spcAft>
              <a:buClr>
                <a:schemeClr val="dk1"/>
              </a:buClr>
              <a:buSzPts val="1100"/>
              <a:buFont typeface="Arial"/>
              <a:buNone/>
            </a:pPr>
            <a:r>
              <a:rPr lang="sv-SE" sz="3600">
                <a:solidFill>
                  <a:schemeClr val="dk1"/>
                </a:solidFill>
              </a:rPr>
              <a:t>Producer: Julius Kvissberg</a:t>
            </a:r>
            <a:endParaRPr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4"/>
                                        </p:tgtEl>
                                        <p:attrNameLst>
                                          <p:attrName>style.visibility</p:attrName>
                                        </p:attrNameLst>
                                      </p:cBhvr>
                                      <p:to>
                                        <p:strVal val="visible"/>
                                      </p:to>
                                    </p:set>
                                    <p:animEffect transition="in" filter="fade">
                                      <p:cBhvr>
                                        <p:cTn id="7" dur="1000"/>
                                        <p:tgtEl>
                                          <p:spTgt spid="4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3">
                                            <p:txEl>
                                              <p:pRg st="0" end="0"/>
                                            </p:txEl>
                                          </p:spTgt>
                                        </p:tgtEl>
                                        <p:attrNameLst>
                                          <p:attrName>style.visibility</p:attrName>
                                        </p:attrNameLst>
                                      </p:cBhvr>
                                      <p:to>
                                        <p:strVal val="visible"/>
                                      </p:to>
                                    </p:set>
                                    <p:animEffect transition="in" filter="fade">
                                      <p:cBhvr>
                                        <p:cTn id="12" dur="1000"/>
                                        <p:tgtEl>
                                          <p:spTgt spid="4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3">
                                            <p:txEl>
                                              <p:pRg st="1" end="1"/>
                                            </p:txEl>
                                          </p:spTgt>
                                        </p:tgtEl>
                                        <p:attrNameLst>
                                          <p:attrName>style.visibility</p:attrName>
                                        </p:attrNameLst>
                                      </p:cBhvr>
                                      <p:to>
                                        <p:strVal val="visible"/>
                                      </p:to>
                                    </p:set>
                                    <p:animEffect transition="in" filter="fade">
                                      <p:cBhvr>
                                        <p:cTn id="17" dur="1000"/>
                                        <p:tgtEl>
                                          <p:spTgt spid="48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3">
                                            <p:txEl>
                                              <p:pRg st="2" end="2"/>
                                            </p:txEl>
                                          </p:spTgt>
                                        </p:tgtEl>
                                        <p:attrNameLst>
                                          <p:attrName>style.visibility</p:attrName>
                                        </p:attrNameLst>
                                      </p:cBhvr>
                                      <p:to>
                                        <p:strVal val="visible"/>
                                      </p:to>
                                    </p:set>
                                    <p:animEffect transition="in" filter="fade">
                                      <p:cBhvr>
                                        <p:cTn id="22" dur="1000"/>
                                        <p:tgtEl>
                                          <p:spTgt spid="48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3">
                                            <p:txEl>
                                              <p:pRg st="3" end="3"/>
                                            </p:txEl>
                                          </p:spTgt>
                                        </p:tgtEl>
                                        <p:attrNameLst>
                                          <p:attrName>style.visibility</p:attrName>
                                        </p:attrNameLst>
                                      </p:cBhvr>
                                      <p:to>
                                        <p:strVal val="visible"/>
                                      </p:to>
                                    </p:set>
                                    <p:animEffect transition="in" filter="fade">
                                      <p:cBhvr>
                                        <p:cTn id="27" dur="1000"/>
                                        <p:tgtEl>
                                          <p:spTgt spid="48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3">
                                            <p:txEl>
                                              <p:pRg st="4" end="4"/>
                                            </p:txEl>
                                          </p:spTgt>
                                        </p:tgtEl>
                                        <p:attrNameLst>
                                          <p:attrName>style.visibility</p:attrName>
                                        </p:attrNameLst>
                                      </p:cBhvr>
                                      <p:to>
                                        <p:strVal val="visible"/>
                                      </p:to>
                                    </p:set>
                                    <p:animEffect transition="in" filter="fade">
                                      <p:cBhvr>
                                        <p:cTn id="32" dur="1000"/>
                                        <p:tgtEl>
                                          <p:spTgt spid="48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83">
                                            <p:txEl>
                                              <p:pRg st="5" end="5"/>
                                            </p:txEl>
                                          </p:spTgt>
                                        </p:tgtEl>
                                        <p:attrNameLst>
                                          <p:attrName>style.visibility</p:attrName>
                                        </p:attrNameLst>
                                      </p:cBhvr>
                                      <p:to>
                                        <p:strVal val="visible"/>
                                      </p:to>
                                    </p:set>
                                    <p:animEffect transition="in" filter="fade">
                                      <p:cBhvr>
                                        <p:cTn id="37" dur="1000"/>
                                        <p:tgtEl>
                                          <p:spTgt spid="48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83">
                                            <p:txEl>
                                              <p:pRg st="6" end="6"/>
                                            </p:txEl>
                                          </p:spTgt>
                                        </p:tgtEl>
                                        <p:attrNameLst>
                                          <p:attrName>style.visibility</p:attrName>
                                        </p:attrNameLst>
                                      </p:cBhvr>
                                      <p:to>
                                        <p:strVal val="visible"/>
                                      </p:to>
                                    </p:set>
                                    <p:animEffect transition="in" filter="fade">
                                      <p:cBhvr>
                                        <p:cTn id="42" dur="1000"/>
                                        <p:tgtEl>
                                          <p:spTgt spid="48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83">
                                            <p:txEl>
                                              <p:pRg st="7" end="7"/>
                                            </p:txEl>
                                          </p:spTgt>
                                        </p:tgtEl>
                                        <p:attrNameLst>
                                          <p:attrName>style.visibility</p:attrName>
                                        </p:attrNameLst>
                                      </p:cBhvr>
                                      <p:to>
                                        <p:strVal val="visible"/>
                                      </p:to>
                                    </p:set>
                                    <p:animEffect transition="in" filter="fade">
                                      <p:cBhvr>
                                        <p:cTn id="47" dur="1000"/>
                                        <p:tgtEl>
                                          <p:spTgt spid="4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9"/>
          <p:cNvSpPr txBox="1"/>
          <p:nvPr/>
        </p:nvSpPr>
        <p:spPr>
          <a:xfrm>
            <a:off x="1231000" y="2965075"/>
            <a:ext cx="11172300" cy="5331300"/>
          </a:xfrm>
          <a:prstGeom prst="rect">
            <a:avLst/>
          </a:prstGeom>
          <a:noFill/>
          <a:ln>
            <a:noFill/>
          </a:ln>
        </p:spPr>
        <p:txBody>
          <a:bodyPr spcFirstLastPara="1" wrap="square" lIns="91425" tIns="91425" rIns="91425" bIns="91425" anchor="t" anchorCtr="0">
            <a:noAutofit/>
          </a:bodyPr>
          <a:lstStyle/>
          <a:p>
            <a:pPr marL="457200" lvl="0" indent="-457200" rtl="0">
              <a:lnSpc>
                <a:spcPct val="200000"/>
              </a:lnSpc>
              <a:spcBef>
                <a:spcPts val="0"/>
              </a:spcBef>
              <a:spcAft>
                <a:spcPts val="0"/>
              </a:spcAft>
              <a:buSzPts val="3600"/>
              <a:buChar char="●"/>
            </a:pPr>
            <a:r>
              <a:rPr lang="sv-SE" sz="3600"/>
              <a:t>MAXIV and ESS</a:t>
            </a:r>
            <a:endParaRPr sz="3600"/>
          </a:p>
          <a:p>
            <a:pPr marL="457200" lvl="0" indent="-457200" rtl="0">
              <a:lnSpc>
                <a:spcPct val="200000"/>
              </a:lnSpc>
              <a:spcBef>
                <a:spcPts val="0"/>
              </a:spcBef>
              <a:spcAft>
                <a:spcPts val="0"/>
              </a:spcAft>
              <a:buSzPts val="3600"/>
              <a:buChar char="●"/>
            </a:pPr>
            <a:r>
              <a:rPr lang="sv-SE" sz="3600"/>
              <a:t>Lund, a European center for accelerator technology</a:t>
            </a:r>
            <a:endParaRPr sz="3600"/>
          </a:p>
          <a:p>
            <a:pPr marL="457200" lvl="0" indent="-457200" rtl="0">
              <a:lnSpc>
                <a:spcPct val="200000"/>
              </a:lnSpc>
              <a:spcBef>
                <a:spcPts val="0"/>
              </a:spcBef>
              <a:spcAft>
                <a:spcPts val="0"/>
              </a:spcAft>
              <a:buSzPts val="3600"/>
              <a:buChar char="●"/>
            </a:pPr>
            <a:r>
              <a:rPr lang="sv-SE" sz="3600"/>
              <a:t>Nordic Particle Accelerator Program (NPAP)</a:t>
            </a:r>
            <a:endParaRPr sz="3600"/>
          </a:p>
          <a:p>
            <a:pPr marL="457200" lvl="0" indent="-457200" rtl="0">
              <a:lnSpc>
                <a:spcPct val="200000"/>
              </a:lnSpc>
              <a:spcBef>
                <a:spcPts val="0"/>
              </a:spcBef>
              <a:spcAft>
                <a:spcPts val="0"/>
              </a:spcAft>
              <a:buSzPts val="3600"/>
              <a:buChar char="●"/>
            </a:pPr>
            <a:r>
              <a:rPr lang="sv-SE" sz="3600"/>
              <a:t>Outcome of NPAP</a:t>
            </a:r>
            <a:endParaRPr sz="3600"/>
          </a:p>
          <a:p>
            <a:pPr marL="457200" lvl="0" indent="0">
              <a:spcBef>
                <a:spcPts val="0"/>
              </a:spcBef>
              <a:spcAft>
                <a:spcPts val="0"/>
              </a:spcAft>
              <a:buNone/>
            </a:pPr>
            <a:endParaRPr sz="3600"/>
          </a:p>
        </p:txBody>
      </p:sp>
      <p:sp>
        <p:nvSpPr>
          <p:cNvPr id="310" name="Google Shape;310;p49"/>
          <p:cNvSpPr txBox="1"/>
          <p:nvPr/>
        </p:nvSpPr>
        <p:spPr>
          <a:xfrm>
            <a:off x="1774825" y="1265175"/>
            <a:ext cx="4664700" cy="1120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sv-SE" sz="6000">
                <a:solidFill>
                  <a:schemeClr val="accent1"/>
                </a:solidFill>
                <a:latin typeface="Times New Roman"/>
                <a:ea typeface="Times New Roman"/>
                <a:cs typeface="Times New Roman"/>
                <a:sym typeface="Times New Roman"/>
              </a:rPr>
              <a:t>Background</a:t>
            </a:r>
            <a:endParaRPr sz="6000">
              <a:solidFill>
                <a:schemeClr val="accen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9">
                                            <p:txEl>
                                              <p:pRg st="0" end="0"/>
                                            </p:txEl>
                                          </p:spTgt>
                                        </p:tgtEl>
                                        <p:attrNameLst>
                                          <p:attrName>style.visibility</p:attrName>
                                        </p:attrNameLst>
                                      </p:cBhvr>
                                      <p:to>
                                        <p:strVal val="visible"/>
                                      </p:to>
                                    </p:set>
                                    <p:animEffect transition="in" filter="fade">
                                      <p:cBhvr>
                                        <p:cTn id="7" dur="1000"/>
                                        <p:tgtEl>
                                          <p:spTgt spid="3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9">
                                            <p:txEl>
                                              <p:pRg st="1" end="1"/>
                                            </p:txEl>
                                          </p:spTgt>
                                        </p:tgtEl>
                                        <p:attrNameLst>
                                          <p:attrName>style.visibility</p:attrName>
                                        </p:attrNameLst>
                                      </p:cBhvr>
                                      <p:to>
                                        <p:strVal val="visible"/>
                                      </p:to>
                                    </p:set>
                                    <p:animEffect transition="in" filter="fade">
                                      <p:cBhvr>
                                        <p:cTn id="12" dur="1000"/>
                                        <p:tgtEl>
                                          <p:spTgt spid="3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9">
                                            <p:txEl>
                                              <p:pRg st="2" end="2"/>
                                            </p:txEl>
                                          </p:spTgt>
                                        </p:tgtEl>
                                        <p:attrNameLst>
                                          <p:attrName>style.visibility</p:attrName>
                                        </p:attrNameLst>
                                      </p:cBhvr>
                                      <p:to>
                                        <p:strVal val="visible"/>
                                      </p:to>
                                    </p:set>
                                    <p:animEffect transition="in" filter="fade">
                                      <p:cBhvr>
                                        <p:cTn id="17" dur="1000"/>
                                        <p:tgtEl>
                                          <p:spTgt spid="30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9">
                                            <p:txEl>
                                              <p:pRg st="3" end="3"/>
                                            </p:txEl>
                                          </p:spTgt>
                                        </p:tgtEl>
                                        <p:attrNameLst>
                                          <p:attrName>style.visibility</p:attrName>
                                        </p:attrNameLst>
                                      </p:cBhvr>
                                      <p:to>
                                        <p:strVal val="visible"/>
                                      </p:to>
                                    </p:set>
                                    <p:animEffect transition="in" filter="fade">
                                      <p:cBhvr>
                                        <p:cTn id="22" dur="1000"/>
                                        <p:tgtEl>
                                          <p:spTgt spid="30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9">
                                            <p:txEl>
                                              <p:pRg st="4" end="4"/>
                                            </p:txEl>
                                          </p:spTgt>
                                        </p:tgtEl>
                                        <p:attrNameLst>
                                          <p:attrName>style.visibility</p:attrName>
                                        </p:attrNameLst>
                                      </p:cBhvr>
                                      <p:to>
                                        <p:strVal val="visible"/>
                                      </p:to>
                                    </p:set>
                                    <p:animEffect transition="in" filter="fade">
                                      <p:cBhvr>
                                        <p:cTn id="27" dur="1000"/>
                                        <p:tgtEl>
                                          <p:spTgt spid="30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76"/>
          <p:cNvSpPr>
            <a:spLocks noGrp="1"/>
          </p:cNvSpPr>
          <p:nvPr>
            <p:ph type="pic" idx="2"/>
          </p:nvPr>
        </p:nvSpPr>
        <p:spPr>
          <a:xfrm>
            <a:off x="1572950" y="1321525"/>
            <a:ext cx="9858900" cy="1473600"/>
          </a:xfrm>
          <a:prstGeom prst="rect">
            <a:avLst/>
          </a:prstGeom>
        </p:spPr>
        <p:txBody>
          <a:bodyPr spcFirstLastPara="1" wrap="square" lIns="50775" tIns="50775" rIns="50775" bIns="50775" anchor="t" anchorCtr="0">
            <a:noAutofit/>
          </a:bodyPr>
          <a:lstStyle/>
          <a:p>
            <a:pPr marL="0" lvl="0" indent="0" algn="ctr" rtl="0">
              <a:spcBef>
                <a:spcPts val="1200"/>
              </a:spcBef>
              <a:spcAft>
                <a:spcPts val="0"/>
              </a:spcAft>
              <a:buNone/>
            </a:pPr>
            <a:endParaRPr/>
          </a:p>
          <a:p>
            <a:pPr marL="0" lvl="0" indent="0" rtl="0">
              <a:spcBef>
                <a:spcPts val="1200"/>
              </a:spcBef>
              <a:spcAft>
                <a:spcPts val="0"/>
              </a:spcAft>
              <a:buNone/>
            </a:pPr>
            <a:r>
              <a:rPr lang="sv-SE" sz="6000">
                <a:solidFill>
                  <a:schemeClr val="accent1"/>
                </a:solidFill>
                <a:latin typeface="Times New Roman"/>
                <a:ea typeface="Times New Roman"/>
                <a:cs typeface="Times New Roman"/>
                <a:sym typeface="Times New Roman"/>
              </a:rPr>
              <a:t>Our three MOOCs</a:t>
            </a:r>
            <a:endParaRPr sz="6000">
              <a:solidFill>
                <a:schemeClr val="accent1"/>
              </a:solidFill>
              <a:latin typeface="Times New Roman"/>
              <a:ea typeface="Times New Roman"/>
              <a:cs typeface="Times New Roman"/>
              <a:sym typeface="Times New Roman"/>
            </a:endParaRPr>
          </a:p>
        </p:txBody>
      </p:sp>
      <p:sp>
        <p:nvSpPr>
          <p:cNvPr id="490" name="Google Shape;490;p76"/>
          <p:cNvSpPr txBox="1"/>
          <p:nvPr/>
        </p:nvSpPr>
        <p:spPr>
          <a:xfrm>
            <a:off x="1572950" y="3777475"/>
            <a:ext cx="10203900" cy="3974100"/>
          </a:xfrm>
          <a:prstGeom prst="rect">
            <a:avLst/>
          </a:prstGeom>
          <a:noFill/>
          <a:ln>
            <a:noFill/>
          </a:ln>
        </p:spPr>
        <p:txBody>
          <a:bodyPr spcFirstLastPara="1" wrap="square" lIns="91425" tIns="91425" rIns="91425" bIns="91425" anchor="t" anchorCtr="0">
            <a:noAutofit/>
          </a:bodyPr>
          <a:lstStyle/>
          <a:p>
            <a:pPr marL="457200" lvl="0" indent="-457200" rtl="0">
              <a:lnSpc>
                <a:spcPct val="150000"/>
              </a:lnSpc>
              <a:spcBef>
                <a:spcPts val="0"/>
              </a:spcBef>
              <a:spcAft>
                <a:spcPts val="0"/>
              </a:spcAft>
              <a:buSzPts val="3600"/>
              <a:buAutoNum type="arabicPeriod"/>
            </a:pPr>
            <a:r>
              <a:rPr lang="sv-SE" sz="3600"/>
              <a:t>Introduction to accelerators</a:t>
            </a:r>
            <a:endParaRPr sz="3600"/>
          </a:p>
          <a:p>
            <a:pPr marL="457200" lvl="0" indent="-457200" rtl="0">
              <a:lnSpc>
                <a:spcPct val="150000"/>
              </a:lnSpc>
              <a:spcBef>
                <a:spcPts val="0"/>
              </a:spcBef>
              <a:spcAft>
                <a:spcPts val="0"/>
              </a:spcAft>
              <a:buSzPts val="3600"/>
              <a:buAutoNum type="arabicPeriod"/>
            </a:pPr>
            <a:r>
              <a:rPr lang="sv-SE" sz="3600"/>
              <a:t>Fundamentals of accelerator technology</a:t>
            </a:r>
            <a:endParaRPr sz="3600"/>
          </a:p>
          <a:p>
            <a:pPr marL="457200" lvl="0" indent="-457200" rtl="0">
              <a:lnSpc>
                <a:spcPct val="150000"/>
              </a:lnSpc>
              <a:spcBef>
                <a:spcPts val="0"/>
              </a:spcBef>
              <a:spcAft>
                <a:spcPts val="0"/>
              </a:spcAft>
              <a:buSzPts val="3600"/>
              <a:buAutoNum type="arabicPeriod"/>
            </a:pPr>
            <a:r>
              <a:rPr lang="sv-SE" sz="3600"/>
              <a:t>Medical applications of accelerators</a:t>
            </a:r>
            <a:endParaRPr sz="3600"/>
          </a:p>
          <a:p>
            <a:pPr marL="0" lvl="0" indent="0" rtl="0">
              <a:lnSpc>
                <a:spcPct val="150000"/>
              </a:lnSpc>
              <a:spcBef>
                <a:spcPts val="0"/>
              </a:spcBef>
              <a:spcAft>
                <a:spcPts val="0"/>
              </a:spcAft>
              <a:buNone/>
            </a:pPr>
            <a:endParaRPr sz="3600"/>
          </a:p>
          <a:p>
            <a:pPr marL="0" lvl="0" indent="0">
              <a:lnSpc>
                <a:spcPct val="150000"/>
              </a:lnSpc>
              <a:spcBef>
                <a:spcPts val="0"/>
              </a:spcBef>
              <a:spcAft>
                <a:spcPts val="0"/>
              </a:spcAft>
              <a:buNone/>
            </a:pPr>
            <a:r>
              <a:rPr lang="sv-SE" sz="3600" u="sng">
                <a:solidFill>
                  <a:schemeClr val="hlink"/>
                </a:solidFill>
                <a:hlinkClick r:id="rId3"/>
              </a:rPr>
              <a:t>Ee</a:t>
            </a:r>
            <a:endParaRPr sz="36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77"/>
          <p:cNvSpPr txBox="1">
            <a:spLocks noGrp="1"/>
          </p:cNvSpPr>
          <p:nvPr>
            <p:ph type="body" idx="1"/>
          </p:nvPr>
        </p:nvSpPr>
        <p:spPr>
          <a:xfrm>
            <a:off x="6437313" y="6887125"/>
            <a:ext cx="6567600" cy="1858500"/>
          </a:xfrm>
          <a:prstGeom prst="rect">
            <a:avLst/>
          </a:prstGeom>
        </p:spPr>
        <p:txBody>
          <a:bodyPr spcFirstLastPara="1" wrap="square" lIns="719950" tIns="612000" rIns="539950" bIns="756000" anchor="b" anchorCtr="0">
            <a:noAutofit/>
          </a:bodyPr>
          <a:lstStyle/>
          <a:p>
            <a:pPr marL="0" lvl="0" indent="0">
              <a:spcBef>
                <a:spcPts val="0"/>
              </a:spcBef>
              <a:spcAft>
                <a:spcPts val="0"/>
              </a:spcAft>
              <a:buNone/>
            </a:pPr>
            <a:endParaRPr/>
          </a:p>
        </p:txBody>
      </p:sp>
      <p:sp>
        <p:nvSpPr>
          <p:cNvPr id="496" name="Google Shape;496;p77"/>
          <p:cNvSpPr txBox="1"/>
          <p:nvPr/>
        </p:nvSpPr>
        <p:spPr>
          <a:xfrm>
            <a:off x="1603325" y="2182300"/>
            <a:ext cx="10421700" cy="3273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sv-SE" sz="7200">
                <a:solidFill>
                  <a:schemeClr val="accent1"/>
                </a:solidFill>
                <a:latin typeface="Times New Roman"/>
                <a:ea typeface="Times New Roman"/>
                <a:cs typeface="Times New Roman"/>
                <a:sym typeface="Times New Roman"/>
              </a:rPr>
              <a:t>Closing film</a:t>
            </a:r>
            <a:endParaRPr sz="7200">
              <a:solidFill>
                <a:schemeClr val="accent1"/>
              </a:solidFill>
              <a:latin typeface="Times New Roman"/>
              <a:ea typeface="Times New Roman"/>
              <a:cs typeface="Times New Roman"/>
              <a:sym typeface="Times New Roman"/>
            </a:endParaRPr>
          </a:p>
          <a:p>
            <a:pPr marL="0" lvl="0" indent="0">
              <a:spcBef>
                <a:spcPts val="0"/>
              </a:spcBef>
              <a:spcAft>
                <a:spcPts val="0"/>
              </a:spcAft>
              <a:buNone/>
            </a:pPr>
            <a:endParaRPr sz="7200">
              <a:solidFill>
                <a:schemeClr val="accent1"/>
              </a:solidFill>
              <a:latin typeface="Times New Roman"/>
              <a:ea typeface="Times New Roman"/>
              <a:cs typeface="Times New Roman"/>
              <a:sym typeface="Times New Roman"/>
            </a:endParaRPr>
          </a:p>
        </p:txBody>
      </p:sp>
      <p:pic>
        <p:nvPicPr>
          <p:cNvPr id="497" name="Google Shape;497;p77" title="Presentation film NPAP.mp4">
            <a:hlinkClick r:id="rId3"/>
          </p:cNvPr>
          <p:cNvPicPr preferRelativeResize="0"/>
          <p:nvPr/>
        </p:nvPicPr>
        <p:blipFill>
          <a:blip r:embed="rId4">
            <a:alphaModFix/>
          </a:blip>
          <a:stretch>
            <a:fillRect/>
          </a:stretch>
        </p:blipFill>
        <p:spPr>
          <a:xfrm>
            <a:off x="-178975" y="0"/>
            <a:ext cx="13336175" cy="9753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78"/>
          <p:cNvSpPr txBox="1">
            <a:spLocks noGrp="1"/>
          </p:cNvSpPr>
          <p:nvPr>
            <p:ph type="body" idx="1"/>
          </p:nvPr>
        </p:nvSpPr>
        <p:spPr>
          <a:xfrm>
            <a:off x="6437313" y="6887125"/>
            <a:ext cx="6567600" cy="1858500"/>
          </a:xfrm>
          <a:prstGeom prst="rect">
            <a:avLst/>
          </a:prstGeom>
        </p:spPr>
        <p:txBody>
          <a:bodyPr spcFirstLastPara="1" wrap="square" lIns="719950" tIns="612000" rIns="539950" bIns="756000" anchor="b" anchorCtr="0">
            <a:noAutofit/>
          </a:bodyPr>
          <a:lstStyle/>
          <a:p>
            <a:pPr marL="0" lvl="0" indent="0">
              <a:spcBef>
                <a:spcPts val="0"/>
              </a:spcBef>
              <a:spcAft>
                <a:spcPts val="0"/>
              </a:spcAft>
              <a:buNone/>
            </a:pPr>
            <a:endParaRPr/>
          </a:p>
        </p:txBody>
      </p:sp>
      <p:sp>
        <p:nvSpPr>
          <p:cNvPr id="503" name="Google Shape;503;p78"/>
          <p:cNvSpPr txBox="1"/>
          <p:nvPr/>
        </p:nvSpPr>
        <p:spPr>
          <a:xfrm>
            <a:off x="3042800" y="2820500"/>
            <a:ext cx="6567600" cy="3126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sv-SE" sz="6000">
                <a:solidFill>
                  <a:schemeClr val="accent1"/>
                </a:solidFill>
                <a:latin typeface="Times New Roman"/>
                <a:ea typeface="Times New Roman"/>
                <a:cs typeface="Times New Roman"/>
                <a:sym typeface="Times New Roman"/>
              </a:rPr>
              <a:t>Deana Nannskog</a:t>
            </a:r>
            <a:endParaRPr sz="6000">
              <a:solidFill>
                <a:schemeClr val="accent1"/>
              </a:solidFill>
              <a:latin typeface="Times New Roman"/>
              <a:ea typeface="Times New Roman"/>
              <a:cs typeface="Times New Roman"/>
              <a:sym typeface="Times New Roman"/>
            </a:endParaRPr>
          </a:p>
          <a:p>
            <a:pPr marL="0" lvl="0" indent="0">
              <a:spcBef>
                <a:spcPts val="0"/>
              </a:spcBef>
              <a:spcAft>
                <a:spcPts val="0"/>
              </a:spcAft>
              <a:buNone/>
            </a:pPr>
            <a:r>
              <a:rPr lang="sv-SE" sz="6000">
                <a:solidFill>
                  <a:schemeClr val="accent1"/>
                </a:solidFill>
                <a:latin typeface="Times New Roman"/>
                <a:ea typeface="Times New Roman"/>
                <a:cs typeface="Times New Roman"/>
                <a:sym typeface="Times New Roman"/>
              </a:rPr>
              <a:t>slide 34-37</a:t>
            </a:r>
            <a:endParaRPr sz="6000">
              <a:solidFill>
                <a:schemeClr val="accent1"/>
              </a:solidFill>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79" descr="Robotshow-Vattenhallen-vetenskapsvecka-LU350_04.jpg"/>
          <p:cNvPicPr preferRelativeResize="0">
            <a:picLocks noGrp="1"/>
          </p:cNvPicPr>
          <p:nvPr>
            <p:ph type="pic" idx="2"/>
          </p:nvPr>
        </p:nvPicPr>
        <p:blipFill rotWithShape="1">
          <a:blip r:embed="rId3">
            <a:alphaModFix/>
          </a:blip>
          <a:srcRect/>
          <a:stretch/>
        </p:blipFill>
        <p:spPr>
          <a:xfrm>
            <a:off x="219075" y="219075"/>
            <a:ext cx="12561888" cy="9312275"/>
          </a:xfrm>
          <a:prstGeom prst="rect">
            <a:avLst/>
          </a:prstGeom>
          <a:noFill/>
          <a:ln>
            <a:noFill/>
          </a:ln>
        </p:spPr>
      </p:pic>
      <p:sp>
        <p:nvSpPr>
          <p:cNvPr id="509" name="Google Shape;509;p79"/>
          <p:cNvSpPr txBox="1">
            <a:spLocks noGrp="1"/>
          </p:cNvSpPr>
          <p:nvPr>
            <p:ph type="body" idx="1"/>
          </p:nvPr>
        </p:nvSpPr>
        <p:spPr>
          <a:xfrm>
            <a:off x="6437313" y="6701156"/>
            <a:ext cx="6567600" cy="1935300"/>
          </a:xfrm>
          <a:prstGeom prst="rect">
            <a:avLst/>
          </a:prstGeom>
          <a:solidFill>
            <a:schemeClr val="lt1"/>
          </a:solidFill>
          <a:ln>
            <a:noFill/>
          </a:ln>
        </p:spPr>
        <p:txBody>
          <a:bodyPr spcFirstLastPara="1" wrap="square" lIns="719950" tIns="612000" rIns="539950" bIns="756000" anchor="b" anchorCtr="0">
            <a:noAutofit/>
          </a:bodyPr>
          <a:lstStyle/>
          <a:p>
            <a:pPr marL="0" marR="0" lvl="0" indent="0" algn="l" rtl="0">
              <a:lnSpc>
                <a:spcPct val="100000"/>
              </a:lnSpc>
              <a:spcBef>
                <a:spcPts val="0"/>
              </a:spcBef>
              <a:spcAft>
                <a:spcPts val="0"/>
              </a:spcAft>
              <a:buClr>
                <a:schemeClr val="accent1"/>
              </a:buClr>
              <a:buSzPts val="2700"/>
              <a:buFont typeface="Times New Roman"/>
              <a:buNone/>
            </a:pPr>
            <a:endParaRPr sz="3000">
              <a:solidFill>
                <a:srgbClr val="9C610B"/>
              </a:solidFill>
              <a:latin typeface="Verdana"/>
              <a:ea typeface="Verdana"/>
              <a:cs typeface="Verdana"/>
              <a:sym typeface="Verdana"/>
            </a:endParaRPr>
          </a:p>
          <a:p>
            <a:pPr marL="0" marR="0" lvl="0" indent="0" algn="l" rtl="0">
              <a:lnSpc>
                <a:spcPct val="100000"/>
              </a:lnSpc>
              <a:spcBef>
                <a:spcPts val="0"/>
              </a:spcBef>
              <a:spcAft>
                <a:spcPts val="0"/>
              </a:spcAft>
              <a:buClr>
                <a:schemeClr val="accent1"/>
              </a:buClr>
              <a:buSzPts val="2700"/>
              <a:buFont typeface="Times New Roman"/>
              <a:buNone/>
            </a:pPr>
            <a:endParaRPr sz="3000">
              <a:solidFill>
                <a:srgbClr val="9C610B"/>
              </a:solidFill>
              <a:latin typeface="Verdana"/>
              <a:ea typeface="Verdana"/>
              <a:cs typeface="Verdana"/>
              <a:sym typeface="Verdana"/>
            </a:endParaRPr>
          </a:p>
          <a:p>
            <a:pPr marL="0" marR="0" lvl="0" indent="0" algn="l" rtl="0">
              <a:lnSpc>
                <a:spcPct val="100000"/>
              </a:lnSpc>
              <a:spcBef>
                <a:spcPts val="0"/>
              </a:spcBef>
              <a:spcAft>
                <a:spcPts val="0"/>
              </a:spcAft>
              <a:buClr>
                <a:schemeClr val="accent1"/>
              </a:buClr>
              <a:buSzPts val="2700"/>
              <a:buFont typeface="Times New Roman"/>
              <a:buNone/>
            </a:pPr>
            <a:br>
              <a:rPr lang="sv-SE" sz="3600">
                <a:solidFill>
                  <a:srgbClr val="9C610B"/>
                </a:solidFill>
              </a:rPr>
            </a:br>
            <a:br>
              <a:rPr lang="sv-SE" sz="3600">
                <a:solidFill>
                  <a:srgbClr val="9C610B"/>
                </a:solidFill>
              </a:rPr>
            </a:br>
            <a:endParaRPr sz="3600">
              <a:solidFill>
                <a:srgbClr val="9C610B"/>
              </a:solidFill>
            </a:endParaRPr>
          </a:p>
          <a:p>
            <a:pPr marL="0" marR="0" lvl="0" indent="0" algn="l" rtl="0">
              <a:lnSpc>
                <a:spcPct val="100000"/>
              </a:lnSpc>
              <a:spcBef>
                <a:spcPts val="0"/>
              </a:spcBef>
              <a:spcAft>
                <a:spcPts val="0"/>
              </a:spcAft>
              <a:buClr>
                <a:schemeClr val="accent1"/>
              </a:buClr>
              <a:buSzPts val="2700"/>
              <a:buFont typeface="Times New Roman"/>
              <a:buNone/>
            </a:pPr>
            <a:endParaRPr sz="3600">
              <a:solidFill>
                <a:srgbClr val="9C610B"/>
              </a:solidFill>
            </a:endParaRPr>
          </a:p>
          <a:p>
            <a:pPr marL="0" marR="0" lvl="0" indent="0" algn="l" rtl="0">
              <a:lnSpc>
                <a:spcPct val="100000"/>
              </a:lnSpc>
              <a:spcBef>
                <a:spcPts val="0"/>
              </a:spcBef>
              <a:spcAft>
                <a:spcPts val="0"/>
              </a:spcAft>
              <a:buClr>
                <a:schemeClr val="accent1"/>
              </a:buClr>
              <a:buSzPts val="2700"/>
              <a:buFont typeface="Times New Roman"/>
              <a:buNone/>
            </a:pPr>
            <a:r>
              <a:rPr lang="sv-SE" sz="3000">
                <a:solidFill>
                  <a:srgbClr val="9C610B"/>
                </a:solidFill>
                <a:latin typeface="Verdana"/>
                <a:ea typeface="Verdana"/>
                <a:cs typeface="Verdana"/>
                <a:sym typeface="Verdana"/>
              </a:rPr>
              <a:t>       	</a:t>
            </a:r>
            <a:endParaRPr sz="3000">
              <a:solidFill>
                <a:srgbClr val="9C610B"/>
              </a:solidFill>
            </a:endParaRPr>
          </a:p>
        </p:txBody>
      </p:sp>
      <p:sp>
        <p:nvSpPr>
          <p:cNvPr id="510" name="Google Shape;510;p79"/>
          <p:cNvSpPr txBox="1"/>
          <p:nvPr/>
        </p:nvSpPr>
        <p:spPr>
          <a:xfrm>
            <a:off x="6946800" y="7002200"/>
            <a:ext cx="5227500" cy="133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accent1"/>
              </a:buClr>
              <a:buSzPts val="2700"/>
              <a:buFont typeface="Times New Roman"/>
              <a:buNone/>
            </a:pPr>
            <a:r>
              <a:rPr lang="sv-SE" sz="4000">
                <a:solidFill>
                  <a:srgbClr val="9C610B"/>
                </a:solidFill>
                <a:latin typeface="Times New Roman"/>
                <a:ea typeface="Times New Roman"/>
                <a:cs typeface="Times New Roman"/>
                <a:sym typeface="Times New Roman"/>
              </a:rPr>
              <a:t>Benefits of MOOCs and integrated learning </a:t>
            </a:r>
            <a:r>
              <a:rPr lang="sv-SE" sz="4000">
                <a:solidFill>
                  <a:srgbClr val="9C610B"/>
                </a:solidFill>
                <a:latin typeface="Verdana"/>
                <a:ea typeface="Verdana"/>
                <a:cs typeface="Verdana"/>
                <a:sym typeface="Verdana"/>
              </a:rPr>
              <a:t> </a:t>
            </a:r>
            <a:endParaRPr sz="4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80"/>
          <p:cNvSpPr txBox="1"/>
          <p:nvPr/>
        </p:nvSpPr>
        <p:spPr>
          <a:xfrm>
            <a:off x="6769975" y="8875175"/>
            <a:ext cx="8723700" cy="1017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16" name="Google Shape;516;p80"/>
          <p:cNvSpPr txBox="1"/>
          <p:nvPr/>
        </p:nvSpPr>
        <p:spPr>
          <a:xfrm>
            <a:off x="1324550" y="1503600"/>
            <a:ext cx="10355700" cy="1368000"/>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0"/>
              </a:spcBef>
              <a:spcAft>
                <a:spcPts val="0"/>
              </a:spcAft>
              <a:buClr>
                <a:schemeClr val="dk1"/>
              </a:buClr>
              <a:buSzPts val="1100"/>
              <a:buFont typeface="Arial"/>
              <a:buNone/>
            </a:pPr>
            <a:r>
              <a:rPr lang="sv-SE" sz="6000">
                <a:solidFill>
                  <a:schemeClr val="accent1"/>
                </a:solidFill>
                <a:latin typeface="Times New Roman"/>
                <a:ea typeface="Times New Roman"/>
                <a:cs typeface="Times New Roman"/>
                <a:sym typeface="Times New Roman"/>
              </a:rPr>
              <a:t>A global learning ecosystem</a:t>
            </a:r>
            <a:endParaRPr sz="6000">
              <a:solidFill>
                <a:schemeClr val="accent1"/>
              </a:solidFill>
              <a:latin typeface="Times New Roman"/>
              <a:ea typeface="Times New Roman"/>
              <a:cs typeface="Times New Roman"/>
              <a:sym typeface="Times New Roman"/>
            </a:endParaRPr>
          </a:p>
        </p:txBody>
      </p:sp>
      <p:pic>
        <p:nvPicPr>
          <p:cNvPr id="517" name="Google Shape;517;p80"/>
          <p:cNvPicPr preferRelativeResize="0"/>
          <p:nvPr/>
        </p:nvPicPr>
        <p:blipFill>
          <a:blip r:embed="rId3">
            <a:alphaModFix/>
          </a:blip>
          <a:stretch>
            <a:fillRect/>
          </a:stretch>
        </p:blipFill>
        <p:spPr>
          <a:xfrm>
            <a:off x="457200" y="2795400"/>
            <a:ext cx="12004088" cy="6882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81"/>
          <p:cNvSpPr txBox="1">
            <a:spLocks noGrp="1"/>
          </p:cNvSpPr>
          <p:nvPr>
            <p:ph type="body" idx="1"/>
          </p:nvPr>
        </p:nvSpPr>
        <p:spPr>
          <a:xfrm>
            <a:off x="630799" y="1209925"/>
            <a:ext cx="11743200" cy="1858500"/>
          </a:xfrm>
          <a:prstGeom prst="rect">
            <a:avLst/>
          </a:prstGeom>
        </p:spPr>
        <p:txBody>
          <a:bodyPr spcFirstLastPara="1" wrap="square" lIns="719950" tIns="612000" rIns="539950" bIns="756000" anchor="b" anchorCtr="0">
            <a:noAutofit/>
          </a:bodyPr>
          <a:lstStyle/>
          <a:p>
            <a:pPr marL="0" lvl="0" indent="0" rtl="0">
              <a:spcBef>
                <a:spcPts val="0"/>
              </a:spcBef>
              <a:spcAft>
                <a:spcPts val="0"/>
              </a:spcAft>
              <a:buNone/>
            </a:pPr>
            <a:r>
              <a:rPr lang="sv-SE" sz="6000"/>
              <a:t>Our future is discretionary</a:t>
            </a:r>
            <a:endParaRPr sz="1800"/>
          </a:p>
          <a:p>
            <a:pPr marL="0" lvl="0" indent="0" algn="ctr" rtl="0">
              <a:spcBef>
                <a:spcPts val="0"/>
              </a:spcBef>
              <a:spcAft>
                <a:spcPts val="0"/>
              </a:spcAft>
              <a:buNone/>
            </a:pPr>
            <a:endParaRPr sz="1800"/>
          </a:p>
        </p:txBody>
      </p:sp>
      <p:pic>
        <p:nvPicPr>
          <p:cNvPr id="523" name="Google Shape;523;p81"/>
          <p:cNvPicPr preferRelativeResize="0"/>
          <p:nvPr/>
        </p:nvPicPr>
        <p:blipFill>
          <a:blip r:embed="rId3">
            <a:alphaModFix/>
          </a:blip>
          <a:stretch>
            <a:fillRect/>
          </a:stretch>
        </p:blipFill>
        <p:spPr>
          <a:xfrm>
            <a:off x="0" y="2436875"/>
            <a:ext cx="13004800" cy="717865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82"/>
          <p:cNvPicPr preferRelativeResize="0"/>
          <p:nvPr/>
        </p:nvPicPr>
        <p:blipFill rotWithShape="1">
          <a:blip r:embed="rId3">
            <a:alphaModFix/>
          </a:blip>
          <a:srcRect l="1257" r="20623"/>
          <a:stretch/>
        </p:blipFill>
        <p:spPr>
          <a:xfrm>
            <a:off x="-9525" y="-47500"/>
            <a:ext cx="13702724" cy="9848575"/>
          </a:xfrm>
          <a:prstGeom prst="rect">
            <a:avLst/>
          </a:prstGeom>
          <a:noFill/>
          <a:ln>
            <a:noFill/>
          </a:ln>
        </p:spPr>
      </p:pic>
      <p:sp>
        <p:nvSpPr>
          <p:cNvPr id="529" name="Google Shape;529;p82"/>
          <p:cNvSpPr txBox="1">
            <a:spLocks noGrp="1"/>
          </p:cNvSpPr>
          <p:nvPr>
            <p:ph type="body" idx="1"/>
          </p:nvPr>
        </p:nvSpPr>
        <p:spPr>
          <a:xfrm>
            <a:off x="7865950" y="709275"/>
            <a:ext cx="6994500" cy="1540200"/>
          </a:xfrm>
          <a:prstGeom prst="rect">
            <a:avLst/>
          </a:prstGeom>
          <a:solidFill>
            <a:srgbClr val="FFFFFF"/>
          </a:solidFill>
        </p:spPr>
        <p:txBody>
          <a:bodyPr spcFirstLastPara="1" wrap="square" lIns="719950" tIns="612000" rIns="539950" bIns="756000" anchor="b" anchorCtr="0">
            <a:noAutofit/>
          </a:bodyPr>
          <a:lstStyle/>
          <a:p>
            <a:pPr marL="0" lvl="0" indent="0">
              <a:spcBef>
                <a:spcPts val="0"/>
              </a:spcBef>
              <a:spcAft>
                <a:spcPts val="0"/>
              </a:spcAft>
              <a:buNone/>
            </a:pPr>
            <a:endParaRPr sz="4800"/>
          </a:p>
        </p:txBody>
      </p:sp>
      <p:sp>
        <p:nvSpPr>
          <p:cNvPr id="530" name="Google Shape;530;p82"/>
          <p:cNvSpPr txBox="1"/>
          <p:nvPr/>
        </p:nvSpPr>
        <p:spPr>
          <a:xfrm>
            <a:off x="8154275" y="951525"/>
            <a:ext cx="10470600" cy="1221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sv-SE" sz="4800">
                <a:solidFill>
                  <a:schemeClr val="accent1"/>
                </a:solidFill>
                <a:latin typeface="Times New Roman"/>
                <a:ea typeface="Times New Roman"/>
                <a:cs typeface="Times New Roman"/>
                <a:sym typeface="Times New Roman"/>
              </a:rPr>
              <a:t>Challenges ahead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83"/>
          <p:cNvSpPr txBox="1">
            <a:spLocks noGrp="1"/>
          </p:cNvSpPr>
          <p:nvPr>
            <p:ph type="title"/>
          </p:nvPr>
        </p:nvSpPr>
        <p:spPr>
          <a:xfrm>
            <a:off x="5904564" y="2297368"/>
            <a:ext cx="7559186" cy="1405283"/>
          </a:xfrm>
          <a:prstGeom prst="rect">
            <a:avLst/>
          </a:prstGeom>
          <a:noFill/>
          <a:ln>
            <a:noFill/>
          </a:ln>
        </p:spPr>
        <p:txBody>
          <a:bodyPr spcFirstLastPara="1" wrap="square" lIns="50775" tIns="50775" rIns="50775" bIns="50775" anchor="t" anchorCtr="0">
            <a:noAutofit/>
          </a:bodyPr>
          <a:lstStyle/>
          <a:p>
            <a:pPr marL="0" marR="0" lvl="0" indent="0" algn="l" rtl="0">
              <a:lnSpc>
                <a:spcPct val="100000"/>
              </a:lnSpc>
              <a:spcBef>
                <a:spcPts val="0"/>
              </a:spcBef>
              <a:spcAft>
                <a:spcPts val="0"/>
              </a:spcAft>
              <a:buClr>
                <a:schemeClr val="accent1"/>
              </a:buClr>
              <a:buSzPts val="4000"/>
              <a:buFont typeface="Times New Roman"/>
              <a:buNone/>
            </a:pPr>
            <a:r>
              <a:rPr lang="sv-SE" sz="4000" b="0" i="0" u="none" strike="noStrike" cap="none">
                <a:solidFill>
                  <a:schemeClr val="accent1"/>
                </a:solidFill>
                <a:latin typeface="Times New Roman"/>
                <a:ea typeface="Times New Roman"/>
                <a:cs typeface="Times New Roman"/>
                <a:sym typeface="Times New Roman"/>
              </a:rPr>
              <a:t>Collaboration possibilites </a:t>
            </a:r>
            <a:br>
              <a:rPr lang="sv-SE" sz="4000" b="0" i="0" u="none" strike="noStrike" cap="none">
                <a:solidFill>
                  <a:schemeClr val="accent1"/>
                </a:solidFill>
                <a:latin typeface="Times New Roman"/>
                <a:ea typeface="Times New Roman"/>
                <a:cs typeface="Times New Roman"/>
                <a:sym typeface="Times New Roman"/>
              </a:rPr>
            </a:br>
            <a:r>
              <a:rPr lang="sv-SE" sz="4000" b="0" i="0" u="none" strike="noStrike" cap="none">
                <a:solidFill>
                  <a:schemeClr val="accent1"/>
                </a:solidFill>
                <a:latin typeface="Times New Roman"/>
                <a:ea typeface="Times New Roman"/>
                <a:cs typeface="Times New Roman"/>
                <a:sym typeface="Times New Roman"/>
              </a:rPr>
              <a:t>through knowledge development</a:t>
            </a:r>
            <a:endParaRPr sz="4000" b="0" i="0" u="none" strike="noStrike" cap="none">
              <a:solidFill>
                <a:schemeClr val="accent1"/>
              </a:solidFill>
              <a:latin typeface="Times New Roman"/>
              <a:ea typeface="Times New Roman"/>
              <a:cs typeface="Times New Roman"/>
              <a:sym typeface="Times New Roman"/>
            </a:endParaRPr>
          </a:p>
        </p:txBody>
      </p:sp>
      <p:sp>
        <p:nvSpPr>
          <p:cNvPr id="536" name="Google Shape;536;p83"/>
          <p:cNvSpPr txBox="1">
            <a:spLocks noGrp="1"/>
          </p:cNvSpPr>
          <p:nvPr>
            <p:ph type="body" idx="1"/>
          </p:nvPr>
        </p:nvSpPr>
        <p:spPr>
          <a:xfrm>
            <a:off x="5952675" y="3933295"/>
            <a:ext cx="4635500" cy="442877"/>
          </a:xfrm>
          <a:prstGeom prst="rect">
            <a:avLst/>
          </a:prstGeom>
          <a:noFill/>
          <a:ln>
            <a:noFill/>
          </a:ln>
        </p:spPr>
        <p:txBody>
          <a:bodyPr spcFirstLastPara="1" wrap="square" lIns="50775" tIns="50775" rIns="50775" bIns="50775" anchor="t" anchorCtr="0">
            <a:noAutofit/>
          </a:bodyPr>
          <a:lstStyle/>
          <a:p>
            <a:pPr marL="0" marR="0" lvl="0" indent="0" algn="l" rtl="0">
              <a:lnSpc>
                <a:spcPct val="110000"/>
              </a:lnSpc>
              <a:spcBef>
                <a:spcPts val="0"/>
              </a:spcBef>
              <a:spcAft>
                <a:spcPts val="0"/>
              </a:spcAft>
              <a:buClr>
                <a:schemeClr val="accent1"/>
              </a:buClr>
              <a:buSzPts val="1050"/>
              <a:buFont typeface="Arial"/>
              <a:buNone/>
            </a:pPr>
            <a:r>
              <a:rPr lang="sv-SE" sz="1400" b="1" i="0" u="none" strike="noStrike" cap="none">
                <a:solidFill>
                  <a:schemeClr val="accent1"/>
                </a:solidFill>
                <a:latin typeface="Arial"/>
                <a:ea typeface="Arial"/>
                <a:cs typeface="Arial"/>
                <a:sym typeface="Arial"/>
              </a:rPr>
              <a:t>20 AUGUST 2018</a:t>
            </a:r>
            <a:endParaRPr sz="1400" b="1" i="0" u="none" strike="noStrike" cap="none">
              <a:solidFill>
                <a:schemeClr val="accent1"/>
              </a:solidFill>
              <a:latin typeface="Arial"/>
              <a:ea typeface="Arial"/>
              <a:cs typeface="Arial"/>
              <a:sym typeface="Arial"/>
            </a:endParaRPr>
          </a:p>
        </p:txBody>
      </p:sp>
      <p:sp>
        <p:nvSpPr>
          <p:cNvPr id="537" name="Google Shape;537;p83"/>
          <p:cNvSpPr/>
          <p:nvPr/>
        </p:nvSpPr>
        <p:spPr>
          <a:xfrm>
            <a:off x="4982359" y="9086477"/>
            <a:ext cx="3040082" cy="256481"/>
          </a:xfrm>
          <a:prstGeom prst="rect">
            <a:avLst/>
          </a:prstGeom>
          <a:noFill/>
          <a:ln>
            <a:noFill/>
          </a:ln>
        </p:spPr>
        <p:txBody>
          <a:bodyPr spcFirstLastPara="1" wrap="square" lIns="50775" tIns="50775" rIns="50775" bIns="50775" anchor="ctr" anchorCtr="0">
            <a:noAutofit/>
          </a:bodyPr>
          <a:lstStyle/>
          <a:p>
            <a:pPr marL="0" marR="0" lvl="0" indent="0" algn="ctr" rtl="0">
              <a:lnSpc>
                <a:spcPct val="100000"/>
              </a:lnSpc>
              <a:spcBef>
                <a:spcPts val="0"/>
              </a:spcBef>
              <a:spcAft>
                <a:spcPts val="0"/>
              </a:spcAft>
              <a:buClr>
                <a:srgbClr val="000000"/>
              </a:buClr>
              <a:buSzPts val="1000"/>
              <a:buFont typeface="Helvetica Neue Light"/>
              <a:buNone/>
            </a:pPr>
            <a:r>
              <a:rPr lang="sv-SE" sz="1000" b="0" i="0" u="none" strike="noStrike" cap="none">
                <a:solidFill>
                  <a:srgbClr val="000000"/>
                </a:solidFill>
                <a:latin typeface="Helvetica Neue Light"/>
                <a:ea typeface="Helvetica Neue Light"/>
                <a:cs typeface="Helvetica Neue Light"/>
                <a:sym typeface="Helvetica Neue Light"/>
              </a:rPr>
              <a:t>(QS Ranking 2015/2016)</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84"/>
          <p:cNvSpPr txBox="1">
            <a:spLocks noGrp="1"/>
          </p:cNvSpPr>
          <p:nvPr>
            <p:ph type="body" idx="1"/>
          </p:nvPr>
        </p:nvSpPr>
        <p:spPr>
          <a:xfrm>
            <a:off x="1718442" y="3381518"/>
            <a:ext cx="9944100" cy="5364019"/>
          </a:xfrm>
          <a:prstGeom prst="rect">
            <a:avLst/>
          </a:prstGeom>
          <a:noFill/>
          <a:ln>
            <a:noFill/>
          </a:ln>
        </p:spPr>
        <p:txBody>
          <a:bodyPr spcFirstLastPara="1" wrap="square" lIns="50775" tIns="50775" rIns="50775" bIns="50775" anchor="t" anchorCtr="0">
            <a:noAutofit/>
          </a:bodyPr>
          <a:lstStyle/>
          <a:p>
            <a:pPr marL="179388" marR="0" lvl="0" indent="-179388" algn="l" rtl="0">
              <a:lnSpc>
                <a:spcPct val="110000"/>
              </a:lnSpc>
              <a:spcBef>
                <a:spcPts val="0"/>
              </a:spcBef>
              <a:spcAft>
                <a:spcPts val="0"/>
              </a:spcAft>
              <a:buClr>
                <a:srgbClr val="000000"/>
              </a:buClr>
              <a:buSzPts val="2800"/>
              <a:buFont typeface="Arial"/>
              <a:buNone/>
            </a:pPr>
            <a:r>
              <a:rPr lang="sv-SE" sz="2800" b="1" i="0" u="none" strike="noStrike" cap="none">
                <a:solidFill>
                  <a:srgbClr val="000000"/>
                </a:solidFill>
                <a:latin typeface="Arial"/>
                <a:ea typeface="Arial"/>
                <a:cs typeface="Arial"/>
                <a:sym typeface="Arial"/>
              </a:rPr>
              <a:t>Vision </a:t>
            </a:r>
            <a:endParaRPr sz="28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2800"/>
              <a:buFont typeface="Arial"/>
              <a:buNone/>
            </a:pPr>
            <a:r>
              <a:rPr lang="sv-SE" sz="2800" b="0" i="0" u="none" strike="noStrike" cap="none">
                <a:solidFill>
                  <a:srgbClr val="000000"/>
                </a:solidFill>
                <a:latin typeface="Arial"/>
                <a:ea typeface="Arial"/>
                <a:cs typeface="Arial"/>
                <a:sym typeface="Arial"/>
              </a:rPr>
              <a:t>A world-class university that works to understand, explain </a:t>
            </a:r>
            <a:br>
              <a:rPr lang="sv-SE" sz="2800" b="0" i="0" u="none" strike="noStrike" cap="none">
                <a:solidFill>
                  <a:srgbClr val="000000"/>
                </a:solidFill>
                <a:latin typeface="Arial"/>
                <a:ea typeface="Arial"/>
                <a:cs typeface="Arial"/>
                <a:sym typeface="Arial"/>
              </a:rPr>
            </a:br>
            <a:r>
              <a:rPr lang="sv-SE" sz="2800" b="0" i="0" u="none" strike="noStrike" cap="none">
                <a:solidFill>
                  <a:srgbClr val="000000"/>
                </a:solidFill>
                <a:latin typeface="Arial"/>
                <a:ea typeface="Arial"/>
                <a:cs typeface="Arial"/>
                <a:sym typeface="Arial"/>
              </a:rPr>
              <a:t>and improve our world and the human condition</a:t>
            </a:r>
            <a:endParaRPr/>
          </a:p>
          <a:p>
            <a:pPr marL="0" marR="0" lvl="0" indent="0" algn="l" rtl="0">
              <a:lnSpc>
                <a:spcPct val="110000"/>
              </a:lnSpc>
              <a:spcBef>
                <a:spcPts val="2400"/>
              </a:spcBef>
              <a:spcAft>
                <a:spcPts val="0"/>
              </a:spcAft>
              <a:buClr>
                <a:srgbClr val="000000"/>
              </a:buClr>
              <a:buSzPts val="2800"/>
              <a:buFont typeface="Arial"/>
              <a:buNone/>
            </a:pPr>
            <a:r>
              <a:rPr lang="sv-SE" sz="2800" b="1" i="0" u="none" strike="noStrike" cap="none">
                <a:solidFill>
                  <a:srgbClr val="000000"/>
                </a:solidFill>
                <a:latin typeface="Arial"/>
                <a:ea typeface="Arial"/>
                <a:cs typeface="Arial"/>
                <a:sym typeface="Arial"/>
              </a:rPr>
              <a:t>Priority areas</a:t>
            </a:r>
            <a:endParaRPr sz="2800" b="1" i="0" u="none" strike="noStrike" cap="none">
              <a:solidFill>
                <a:srgbClr val="000000"/>
              </a:solidFill>
              <a:latin typeface="Arial"/>
              <a:ea typeface="Arial"/>
              <a:cs typeface="Arial"/>
              <a:sym typeface="Arial"/>
            </a:endParaRPr>
          </a:p>
          <a:p>
            <a:pPr marL="342900" marR="0" lvl="0" indent="-342900" algn="l" rtl="0">
              <a:lnSpc>
                <a:spcPct val="110000"/>
              </a:lnSpc>
              <a:spcBef>
                <a:spcPts val="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Education and research are to be intertwined</a:t>
            </a:r>
            <a:endParaRPr/>
          </a:p>
          <a:p>
            <a:pPr marL="342900" marR="0" lvl="0" indent="-342900" algn="l" rtl="0">
              <a:lnSpc>
                <a:spcPct val="110000"/>
              </a:lnSpc>
              <a:spcBef>
                <a:spcPts val="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Stimulating active collaboration to solve societal challenges</a:t>
            </a:r>
            <a:endParaRPr/>
          </a:p>
          <a:p>
            <a:pPr marL="342900" marR="0" lvl="0" indent="-342900" algn="l" rtl="0">
              <a:lnSpc>
                <a:spcPct val="110000"/>
              </a:lnSpc>
              <a:spcBef>
                <a:spcPts val="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Continued development as an international university</a:t>
            </a:r>
            <a:endParaRPr/>
          </a:p>
          <a:p>
            <a:pPr marL="342900" marR="0" lvl="0" indent="-342900" algn="l" rtl="0">
              <a:lnSpc>
                <a:spcPct val="110000"/>
              </a:lnSpc>
              <a:spcBef>
                <a:spcPts val="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Well-developed leadership and collegiality </a:t>
            </a:r>
            <a:endParaRPr sz="2800" b="0" i="0" u="none" strike="noStrike" cap="none">
              <a:solidFill>
                <a:srgbClr val="000000"/>
              </a:solidFill>
              <a:latin typeface="Arial"/>
              <a:ea typeface="Arial"/>
              <a:cs typeface="Arial"/>
              <a:sym typeface="Arial"/>
            </a:endParaRPr>
          </a:p>
          <a:p>
            <a:pPr marL="342900" marR="0" lvl="0" indent="-342900" algn="l" rtl="0">
              <a:lnSpc>
                <a:spcPct val="110000"/>
              </a:lnSpc>
              <a:spcBef>
                <a:spcPts val="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Students, employees and visitors are to be offered  attractive environments</a:t>
            </a:r>
            <a:endParaRPr/>
          </a:p>
          <a:p>
            <a:pPr marL="342900" marR="0" lvl="0" indent="-342900" algn="l" rtl="0">
              <a:lnSpc>
                <a:spcPct val="110000"/>
              </a:lnSpc>
              <a:spcBef>
                <a:spcPts val="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The potential of MAX IV and ESS is to be fully exploited</a:t>
            </a:r>
            <a:endParaRPr sz="2800" b="0" i="0" u="none" strike="noStrike" cap="none">
              <a:solidFill>
                <a:srgbClr val="000000"/>
              </a:solidFill>
              <a:latin typeface="Arial"/>
              <a:ea typeface="Arial"/>
              <a:cs typeface="Arial"/>
              <a:sym typeface="Arial"/>
            </a:endParaRPr>
          </a:p>
        </p:txBody>
      </p:sp>
      <p:sp>
        <p:nvSpPr>
          <p:cNvPr id="543" name="Google Shape;543;p84"/>
          <p:cNvSpPr txBox="1">
            <a:spLocks noGrp="1"/>
          </p:cNvSpPr>
          <p:nvPr>
            <p:ph type="title"/>
          </p:nvPr>
        </p:nvSpPr>
        <p:spPr>
          <a:xfrm>
            <a:off x="1828800" y="1080000"/>
            <a:ext cx="9182100" cy="2286000"/>
          </a:xfrm>
          <a:prstGeom prst="rect">
            <a:avLst/>
          </a:prstGeom>
          <a:noFill/>
          <a:ln>
            <a:noFill/>
          </a:ln>
        </p:spPr>
        <p:txBody>
          <a:bodyPr spcFirstLastPara="1" wrap="square" lIns="50775" tIns="50775" rIns="50775" bIns="359975" anchor="b" anchorCtr="0">
            <a:noAutofit/>
          </a:bodyPr>
          <a:lstStyle/>
          <a:p>
            <a:pPr marL="0" marR="0" lvl="0" indent="0" algn="l" rtl="0">
              <a:lnSpc>
                <a:spcPct val="100000"/>
              </a:lnSpc>
              <a:spcBef>
                <a:spcPts val="0"/>
              </a:spcBef>
              <a:spcAft>
                <a:spcPts val="0"/>
              </a:spcAft>
              <a:buClr>
                <a:schemeClr val="accent1"/>
              </a:buClr>
              <a:buSzPts val="6000"/>
              <a:buFont typeface="Times New Roman"/>
              <a:buNone/>
            </a:pPr>
            <a:r>
              <a:rPr lang="sv-SE" sz="6000" b="0" i="0" u="none" strike="noStrike" cap="none">
                <a:solidFill>
                  <a:schemeClr val="accent1"/>
                </a:solidFill>
                <a:latin typeface="Times New Roman"/>
                <a:ea typeface="Times New Roman"/>
                <a:cs typeface="Times New Roman"/>
                <a:sym typeface="Times New Roman"/>
              </a:rPr>
              <a:t>Strategic plan of Lund University 2017–2026</a:t>
            </a:r>
            <a:endParaRPr sz="6000" b="0" i="0" u="none" strike="noStrike" cap="none">
              <a:solidFill>
                <a:schemeClr val="accen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85"/>
          <p:cNvSpPr txBox="1">
            <a:spLocks noGrp="1"/>
          </p:cNvSpPr>
          <p:nvPr>
            <p:ph type="title"/>
          </p:nvPr>
        </p:nvSpPr>
        <p:spPr>
          <a:xfrm>
            <a:off x="1058082" y="1080000"/>
            <a:ext cx="11388676" cy="2286000"/>
          </a:xfrm>
          <a:prstGeom prst="rect">
            <a:avLst/>
          </a:prstGeom>
          <a:noFill/>
          <a:ln>
            <a:noFill/>
          </a:ln>
        </p:spPr>
        <p:txBody>
          <a:bodyPr spcFirstLastPara="1" wrap="square" lIns="50775" tIns="50775" rIns="50775" bIns="359975" anchor="b" anchorCtr="0">
            <a:noAutofit/>
          </a:bodyPr>
          <a:lstStyle/>
          <a:p>
            <a:pPr marL="0" marR="0" lvl="0" indent="0" algn="l" rtl="0">
              <a:lnSpc>
                <a:spcPct val="100000"/>
              </a:lnSpc>
              <a:spcBef>
                <a:spcPts val="0"/>
              </a:spcBef>
              <a:spcAft>
                <a:spcPts val="0"/>
              </a:spcAft>
              <a:buClr>
                <a:schemeClr val="accent1"/>
              </a:buClr>
              <a:buSzPts val="6000"/>
              <a:buFont typeface="Times New Roman"/>
              <a:buNone/>
            </a:pPr>
            <a:r>
              <a:rPr lang="sv-SE" sz="6000" b="0" i="0" u="none" strike="noStrike" cap="none">
                <a:solidFill>
                  <a:schemeClr val="accent1"/>
                </a:solidFill>
                <a:latin typeface="Times New Roman"/>
                <a:ea typeface="Times New Roman"/>
                <a:cs typeface="Times New Roman"/>
                <a:sym typeface="Times New Roman"/>
              </a:rPr>
              <a:t>Collaboration with society</a:t>
            </a:r>
            <a:endParaRPr sz="6000" b="0" i="0" u="none" strike="noStrike" cap="none">
              <a:solidFill>
                <a:schemeClr val="accent1"/>
              </a:solidFill>
              <a:latin typeface="Times New Roman"/>
              <a:ea typeface="Times New Roman"/>
              <a:cs typeface="Times New Roman"/>
              <a:sym typeface="Times New Roman"/>
            </a:endParaRPr>
          </a:p>
        </p:txBody>
      </p:sp>
      <p:grpSp>
        <p:nvGrpSpPr>
          <p:cNvPr id="549" name="Google Shape;549;p85"/>
          <p:cNvGrpSpPr/>
          <p:nvPr/>
        </p:nvGrpSpPr>
        <p:grpSpPr>
          <a:xfrm>
            <a:off x="746306" y="3551275"/>
            <a:ext cx="5296422" cy="4940733"/>
            <a:chOff x="491340" y="2268141"/>
            <a:chExt cx="3954477" cy="3572091"/>
          </a:xfrm>
        </p:grpSpPr>
        <p:sp>
          <p:nvSpPr>
            <p:cNvPr id="550" name="Google Shape;550;p85"/>
            <p:cNvSpPr/>
            <p:nvPr/>
          </p:nvSpPr>
          <p:spPr>
            <a:xfrm>
              <a:off x="491340" y="2268141"/>
              <a:ext cx="2481864" cy="2230656"/>
            </a:xfrm>
            <a:prstGeom prst="ellipse">
              <a:avLst/>
            </a:prstGeom>
            <a:solidFill>
              <a:srgbClr val="BED9C7"/>
            </a:solidFill>
            <a:ln>
              <a:noFill/>
            </a:ln>
            <a:effectLst>
              <a:outerShdw blurRad="50800" dist="12700" rotWithShape="0">
                <a:srgbClr val="000000">
                  <a:alpha val="49803"/>
                </a:srgbClr>
              </a:outerShdw>
            </a:effectLst>
          </p:spPr>
          <p:txBody>
            <a:bodyPr spcFirstLastPara="1" wrap="square" lIns="90500" tIns="45250" rIns="90500" bIns="45250" anchor="ctr" anchorCtr="0">
              <a:noAutofit/>
            </a:bodyPr>
            <a:lstStyle/>
            <a:p>
              <a:pPr marL="0" marR="0" lvl="0" indent="0" algn="ctr" rtl="0">
                <a:lnSpc>
                  <a:spcPct val="100000"/>
                </a:lnSpc>
                <a:spcBef>
                  <a:spcPts val="0"/>
                </a:spcBef>
                <a:spcAft>
                  <a:spcPts val="0"/>
                </a:spcAft>
                <a:buClr>
                  <a:srgbClr val="000000"/>
                </a:buClr>
                <a:buSzPts val="2800"/>
                <a:buFont typeface="Helvetica Neue Light"/>
                <a:buNone/>
              </a:pPr>
              <a:endParaRPr sz="2800" b="0" i="0" u="none" strike="noStrike" cap="none">
                <a:solidFill>
                  <a:schemeClr val="lt1"/>
                </a:solidFill>
                <a:latin typeface="Helvetica Neue Light"/>
                <a:ea typeface="Helvetica Neue Light"/>
                <a:cs typeface="Helvetica Neue Light"/>
                <a:sym typeface="Helvetica Neue Light"/>
              </a:endParaRPr>
            </a:p>
          </p:txBody>
        </p:sp>
        <p:sp>
          <p:nvSpPr>
            <p:cNvPr id="551" name="Google Shape;551;p85"/>
            <p:cNvSpPr/>
            <p:nvPr/>
          </p:nvSpPr>
          <p:spPr>
            <a:xfrm>
              <a:off x="1977005" y="2270040"/>
              <a:ext cx="2468812" cy="2226857"/>
            </a:xfrm>
            <a:prstGeom prst="ellipse">
              <a:avLst/>
            </a:prstGeom>
            <a:solidFill>
              <a:srgbClr val="BED9C7">
                <a:alpha val="14901"/>
              </a:srgbClr>
            </a:solidFill>
            <a:ln>
              <a:noFill/>
            </a:ln>
            <a:effectLst>
              <a:outerShdw blurRad="50800" dist="12700" rotWithShape="0">
                <a:srgbClr val="000000">
                  <a:alpha val="49803"/>
                </a:srgbClr>
              </a:outerShdw>
            </a:effectLst>
          </p:spPr>
          <p:txBody>
            <a:bodyPr spcFirstLastPara="1" wrap="square" lIns="90500" tIns="45250" rIns="90500" bIns="45250" anchor="ctr" anchorCtr="0">
              <a:noAutofit/>
            </a:bodyPr>
            <a:lstStyle/>
            <a:p>
              <a:pPr marL="0" marR="0" lvl="0" indent="0" algn="ctr" rtl="0">
                <a:lnSpc>
                  <a:spcPct val="100000"/>
                </a:lnSpc>
                <a:spcBef>
                  <a:spcPts val="0"/>
                </a:spcBef>
                <a:spcAft>
                  <a:spcPts val="0"/>
                </a:spcAft>
                <a:buClr>
                  <a:srgbClr val="000000"/>
                </a:buClr>
                <a:buSzPts val="3600"/>
                <a:buFont typeface="Helvetica Neue Light"/>
                <a:buNone/>
              </a:pPr>
              <a:endParaRPr sz="3600" b="0" i="0" u="none" strike="noStrike" cap="none">
                <a:solidFill>
                  <a:schemeClr val="lt1"/>
                </a:solidFill>
                <a:latin typeface="Helvetica Neue Light"/>
                <a:ea typeface="Helvetica Neue Light"/>
                <a:cs typeface="Helvetica Neue Light"/>
                <a:sym typeface="Helvetica Neue Light"/>
              </a:endParaRPr>
            </a:p>
          </p:txBody>
        </p:sp>
        <p:sp>
          <p:nvSpPr>
            <p:cNvPr id="552" name="Google Shape;552;p85"/>
            <p:cNvSpPr txBox="1"/>
            <p:nvPr/>
          </p:nvSpPr>
          <p:spPr>
            <a:xfrm>
              <a:off x="2973203" y="3168643"/>
              <a:ext cx="1276530" cy="333097"/>
            </a:xfrm>
            <a:prstGeom prst="rect">
              <a:avLst/>
            </a:prstGeom>
            <a:noFill/>
            <a:ln>
              <a:noFill/>
            </a:ln>
          </p:spPr>
          <p:txBody>
            <a:bodyPr spcFirstLastPara="1" wrap="square" lIns="90500" tIns="45250" rIns="90500" bIns="45250" anchor="t" anchorCtr="0">
              <a:noAutofit/>
            </a:bodyPr>
            <a:lstStyle/>
            <a:p>
              <a:pPr marL="0" marR="0" lvl="0" indent="0" algn="ctr" rtl="0">
                <a:lnSpc>
                  <a:spcPct val="100000"/>
                </a:lnSpc>
                <a:spcBef>
                  <a:spcPts val="0"/>
                </a:spcBef>
                <a:spcAft>
                  <a:spcPts val="0"/>
                </a:spcAft>
                <a:buClr>
                  <a:srgbClr val="999999"/>
                </a:buClr>
                <a:buSzPts val="2400"/>
                <a:buFont typeface="Helvetica Neue Light"/>
                <a:buNone/>
              </a:pPr>
              <a:r>
                <a:rPr lang="sv-SE" sz="2400" b="0" i="0" u="none" strike="noStrike" cap="none">
                  <a:solidFill>
                    <a:srgbClr val="999999"/>
                  </a:solidFill>
                  <a:latin typeface="Helvetica Neue Light"/>
                  <a:ea typeface="Helvetica Neue Light"/>
                  <a:cs typeface="Helvetica Neue Light"/>
                  <a:sym typeface="Helvetica Neue Light"/>
                </a:rPr>
                <a:t>Business</a:t>
              </a:r>
              <a:endParaRPr sz="2400" b="0" i="0" u="none" strike="noStrike" cap="none">
                <a:solidFill>
                  <a:srgbClr val="999999"/>
                </a:solidFill>
                <a:latin typeface="Helvetica Neue Light"/>
                <a:ea typeface="Helvetica Neue Light"/>
                <a:cs typeface="Helvetica Neue Light"/>
                <a:sym typeface="Helvetica Neue Light"/>
              </a:endParaRPr>
            </a:p>
          </p:txBody>
        </p:sp>
        <p:sp>
          <p:nvSpPr>
            <p:cNvPr id="553" name="Google Shape;553;p85"/>
            <p:cNvSpPr txBox="1"/>
            <p:nvPr/>
          </p:nvSpPr>
          <p:spPr>
            <a:xfrm>
              <a:off x="603982" y="3168484"/>
              <a:ext cx="1744991" cy="333097"/>
            </a:xfrm>
            <a:prstGeom prst="rect">
              <a:avLst/>
            </a:prstGeom>
            <a:noFill/>
            <a:ln>
              <a:noFill/>
            </a:ln>
          </p:spPr>
          <p:txBody>
            <a:bodyPr spcFirstLastPara="1" wrap="square" lIns="90500" tIns="45250" rIns="90500" bIns="45250" anchor="t" anchorCtr="0">
              <a:noAutofit/>
            </a:bodyPr>
            <a:lstStyle/>
            <a:p>
              <a:pPr marL="0" marR="0" lvl="0" indent="0" algn="ctr" rtl="0">
                <a:lnSpc>
                  <a:spcPct val="100000"/>
                </a:lnSpc>
                <a:spcBef>
                  <a:spcPts val="0"/>
                </a:spcBef>
                <a:spcAft>
                  <a:spcPts val="0"/>
                </a:spcAft>
                <a:buClr>
                  <a:srgbClr val="000000"/>
                </a:buClr>
                <a:buSzPts val="2400"/>
                <a:buFont typeface="Helvetica Neue Light"/>
                <a:buNone/>
              </a:pPr>
              <a:r>
                <a:rPr lang="sv-SE" sz="2400" b="0" i="0" u="none" strike="noStrike" cap="none">
                  <a:solidFill>
                    <a:srgbClr val="000000"/>
                  </a:solidFill>
                  <a:latin typeface="Helvetica Neue Light"/>
                  <a:ea typeface="Helvetica Neue Light"/>
                  <a:cs typeface="Helvetica Neue Light"/>
                  <a:sym typeface="Helvetica Neue Light"/>
                </a:rPr>
                <a:t>University</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54" name="Google Shape;554;p85"/>
            <p:cNvSpPr/>
            <p:nvPr/>
          </p:nvSpPr>
          <p:spPr>
            <a:xfrm>
              <a:off x="1272463" y="3613375"/>
              <a:ext cx="2468812" cy="2226857"/>
            </a:xfrm>
            <a:prstGeom prst="ellipse">
              <a:avLst/>
            </a:prstGeom>
            <a:solidFill>
              <a:schemeClr val="accent2">
                <a:alpha val="24705"/>
              </a:schemeClr>
            </a:solidFill>
            <a:ln>
              <a:noFill/>
            </a:ln>
            <a:effectLst>
              <a:outerShdw blurRad="50800" dist="12700" rotWithShape="0">
                <a:srgbClr val="000000">
                  <a:alpha val="49803"/>
                </a:srgbClr>
              </a:outerShdw>
            </a:effectLst>
          </p:spPr>
          <p:txBody>
            <a:bodyPr spcFirstLastPara="1" wrap="square" lIns="90500" tIns="45250" rIns="90500" bIns="45250" anchor="ctr" anchorCtr="0">
              <a:noAutofit/>
            </a:bodyPr>
            <a:lstStyle/>
            <a:p>
              <a:pPr marL="0" marR="0" lvl="0" indent="0" algn="ctr" rtl="0">
                <a:lnSpc>
                  <a:spcPct val="100000"/>
                </a:lnSpc>
                <a:spcBef>
                  <a:spcPts val="0"/>
                </a:spcBef>
                <a:spcAft>
                  <a:spcPts val="0"/>
                </a:spcAft>
                <a:buClr>
                  <a:srgbClr val="000000"/>
                </a:buClr>
                <a:buSzPts val="3600"/>
                <a:buFont typeface="Helvetica Neue Light"/>
                <a:buNone/>
              </a:pPr>
              <a:endParaRPr sz="3600" b="0" i="0" u="none" strike="noStrike" cap="none">
                <a:solidFill>
                  <a:schemeClr val="lt1"/>
                </a:solidFill>
                <a:latin typeface="Helvetica Neue Light"/>
                <a:ea typeface="Helvetica Neue Light"/>
                <a:cs typeface="Helvetica Neue Light"/>
                <a:sym typeface="Helvetica Neue Light"/>
              </a:endParaRPr>
            </a:p>
          </p:txBody>
        </p:sp>
        <p:sp>
          <p:nvSpPr>
            <p:cNvPr id="555" name="Google Shape;555;p85"/>
            <p:cNvSpPr txBox="1"/>
            <p:nvPr/>
          </p:nvSpPr>
          <p:spPr>
            <a:xfrm>
              <a:off x="1692250" y="4726803"/>
              <a:ext cx="1538953" cy="333097"/>
            </a:xfrm>
            <a:prstGeom prst="rect">
              <a:avLst/>
            </a:prstGeom>
            <a:noFill/>
            <a:ln>
              <a:noFill/>
            </a:ln>
          </p:spPr>
          <p:txBody>
            <a:bodyPr spcFirstLastPara="1" wrap="square" lIns="90500" tIns="45250" rIns="90500" bIns="45250" anchor="t" anchorCtr="0">
              <a:noAutofit/>
            </a:bodyPr>
            <a:lstStyle/>
            <a:p>
              <a:pPr marL="0" marR="0" lvl="0" indent="0" algn="ctr" rtl="0">
                <a:lnSpc>
                  <a:spcPct val="100000"/>
                </a:lnSpc>
                <a:spcBef>
                  <a:spcPts val="0"/>
                </a:spcBef>
                <a:spcAft>
                  <a:spcPts val="0"/>
                </a:spcAft>
                <a:buClr>
                  <a:srgbClr val="999999"/>
                </a:buClr>
                <a:buSzPts val="2400"/>
                <a:buFont typeface="Helvetica Neue Light"/>
                <a:buNone/>
              </a:pPr>
              <a:r>
                <a:rPr lang="sv-SE" sz="2400" b="0" i="0" u="none" strike="noStrike" cap="none">
                  <a:solidFill>
                    <a:srgbClr val="999999"/>
                  </a:solidFill>
                  <a:latin typeface="Helvetica Neue Light"/>
                  <a:ea typeface="Helvetica Neue Light"/>
                  <a:cs typeface="Helvetica Neue Light"/>
                  <a:sym typeface="Helvetica Neue Light"/>
                </a:rPr>
                <a:t>Government</a:t>
              </a:r>
              <a:endParaRPr sz="2400" b="0" i="0" u="none" strike="noStrike" cap="none">
                <a:solidFill>
                  <a:srgbClr val="999999"/>
                </a:solidFill>
                <a:latin typeface="Helvetica Neue Light"/>
                <a:ea typeface="Helvetica Neue Light"/>
                <a:cs typeface="Helvetica Neue Light"/>
                <a:sym typeface="Helvetica Neue Light"/>
              </a:endParaRPr>
            </a:p>
          </p:txBody>
        </p:sp>
      </p:grpSp>
      <p:sp>
        <p:nvSpPr>
          <p:cNvPr id="556" name="Google Shape;556;p85"/>
          <p:cNvSpPr txBox="1"/>
          <p:nvPr/>
        </p:nvSpPr>
        <p:spPr>
          <a:xfrm>
            <a:off x="6756211" y="3499310"/>
            <a:ext cx="5485830" cy="4403339"/>
          </a:xfrm>
          <a:prstGeom prst="rect">
            <a:avLst/>
          </a:prstGeom>
          <a:noFill/>
          <a:ln>
            <a:noFill/>
          </a:ln>
        </p:spPr>
        <p:txBody>
          <a:bodyPr spcFirstLastPara="1" wrap="square" lIns="90500" tIns="45250" rIns="90500" bIns="45250" anchor="t" anchorCtr="0">
            <a:noAutofit/>
          </a:bodyPr>
          <a:lstStyle/>
          <a:p>
            <a:pPr marL="285750" marR="0" lvl="0" indent="-285750" algn="l" rtl="0">
              <a:lnSpc>
                <a:spcPct val="110000"/>
              </a:lnSpc>
              <a:spcBef>
                <a:spcPts val="0"/>
              </a:spcBef>
              <a:spcAft>
                <a:spcPts val="0"/>
              </a:spcAft>
              <a:buClr>
                <a:srgbClr val="262626"/>
              </a:buClr>
              <a:buSzPts val="2400"/>
              <a:buFont typeface="Arial"/>
              <a:buChar char="•"/>
            </a:pPr>
            <a:r>
              <a:rPr lang="sv-SE" sz="2400" b="0" i="0" u="none" strike="noStrike" cap="none">
                <a:solidFill>
                  <a:srgbClr val="262626"/>
                </a:solidFill>
                <a:latin typeface="Arial"/>
                <a:ea typeface="Arial"/>
                <a:cs typeface="Arial"/>
                <a:sym typeface="Arial"/>
              </a:rPr>
              <a:t>Collaboration in research and development</a:t>
            </a:r>
            <a:endParaRPr sz="2400" b="0" i="0" u="none" strike="noStrike" cap="none">
              <a:solidFill>
                <a:srgbClr val="262626"/>
              </a:solidFill>
              <a:latin typeface="Arial"/>
              <a:ea typeface="Arial"/>
              <a:cs typeface="Arial"/>
              <a:sym typeface="Arial"/>
            </a:endParaRPr>
          </a:p>
          <a:p>
            <a:pPr marL="285750" marR="0" lvl="0" indent="-285750" algn="l" rtl="0">
              <a:lnSpc>
                <a:spcPct val="110000"/>
              </a:lnSpc>
              <a:spcBef>
                <a:spcPts val="1800"/>
              </a:spcBef>
              <a:spcAft>
                <a:spcPts val="0"/>
              </a:spcAft>
              <a:buClr>
                <a:srgbClr val="262626"/>
              </a:buClr>
              <a:buSzPts val="2400"/>
              <a:buFont typeface="Arial"/>
              <a:buChar char="•"/>
            </a:pPr>
            <a:r>
              <a:rPr lang="sv-SE" sz="2400" b="0" i="0" u="none" strike="noStrike" cap="none">
                <a:solidFill>
                  <a:srgbClr val="262626"/>
                </a:solidFill>
                <a:latin typeface="Arial"/>
                <a:ea typeface="Arial"/>
                <a:cs typeface="Arial"/>
                <a:sym typeface="Arial"/>
              </a:rPr>
              <a:t>Strategic partnerships and cooperation agreements</a:t>
            </a:r>
            <a:endParaRPr sz="2400" b="0" i="0" u="none" strike="noStrike" cap="none">
              <a:solidFill>
                <a:srgbClr val="262626"/>
              </a:solidFill>
              <a:latin typeface="Arial"/>
              <a:ea typeface="Arial"/>
              <a:cs typeface="Arial"/>
              <a:sym typeface="Arial"/>
            </a:endParaRPr>
          </a:p>
          <a:p>
            <a:pPr marL="285750" marR="0" lvl="0" indent="-285750" algn="l" rtl="0">
              <a:lnSpc>
                <a:spcPct val="110000"/>
              </a:lnSpc>
              <a:spcBef>
                <a:spcPts val="1800"/>
              </a:spcBef>
              <a:spcAft>
                <a:spcPts val="0"/>
              </a:spcAft>
              <a:buClr>
                <a:srgbClr val="262626"/>
              </a:buClr>
              <a:buSzPts val="2400"/>
              <a:buFont typeface="Arial"/>
              <a:buChar char="•"/>
            </a:pPr>
            <a:r>
              <a:rPr lang="sv-SE" sz="2400" b="0" i="0" u="none" strike="noStrike" cap="none">
                <a:solidFill>
                  <a:srgbClr val="262626"/>
                </a:solidFill>
                <a:latin typeface="Arial"/>
                <a:ea typeface="Arial"/>
                <a:cs typeface="Arial"/>
                <a:sym typeface="Arial"/>
              </a:rPr>
              <a:t>Technology transfer and innovation support system </a:t>
            </a:r>
            <a:r>
              <a:rPr lang="sv-SE" sz="1600" b="0" i="1" u="none" strike="noStrike" cap="none">
                <a:solidFill>
                  <a:srgbClr val="262626"/>
                </a:solidFill>
                <a:latin typeface="Arial"/>
                <a:ea typeface="Arial"/>
                <a:cs typeface="Arial"/>
                <a:sym typeface="Arial"/>
              </a:rPr>
              <a:t>(ex LU Innovation)</a:t>
            </a:r>
            <a:endParaRPr/>
          </a:p>
          <a:p>
            <a:pPr marL="285750" marR="0" lvl="0" indent="-285750" algn="l" rtl="0">
              <a:lnSpc>
                <a:spcPct val="110000"/>
              </a:lnSpc>
              <a:spcBef>
                <a:spcPts val="1800"/>
              </a:spcBef>
              <a:spcAft>
                <a:spcPts val="0"/>
              </a:spcAft>
              <a:buClr>
                <a:srgbClr val="262626"/>
              </a:buClr>
              <a:buSzPts val="2400"/>
              <a:buFont typeface="Arial"/>
              <a:buChar char="•"/>
            </a:pPr>
            <a:r>
              <a:rPr lang="sv-SE" sz="2400" b="0" i="0" u="none" strike="noStrike" cap="none">
                <a:solidFill>
                  <a:srgbClr val="262626"/>
                </a:solidFill>
                <a:latin typeface="Arial"/>
                <a:ea typeface="Arial"/>
                <a:cs typeface="Arial"/>
                <a:sym typeface="Arial"/>
              </a:rPr>
              <a:t>A structure for knowledge transfer, training and development </a:t>
            </a:r>
            <a:r>
              <a:rPr lang="sv-SE" sz="1400" b="0" i="0" u="none" strike="noStrike" cap="none">
                <a:solidFill>
                  <a:srgbClr val="262626"/>
                </a:solidFill>
                <a:latin typeface="Arial"/>
                <a:ea typeface="Arial"/>
                <a:cs typeface="Arial"/>
                <a:sym typeface="Arial"/>
              </a:rPr>
              <a:t>(</a:t>
            </a:r>
            <a:r>
              <a:rPr lang="sv-SE" sz="1400" b="0" i="1" u="none" strike="noStrike" cap="none">
                <a:solidFill>
                  <a:srgbClr val="262626"/>
                </a:solidFill>
                <a:latin typeface="Arial"/>
                <a:ea typeface="Arial"/>
                <a:cs typeface="Arial"/>
                <a:sym typeface="Arial"/>
              </a:rPr>
              <a:t>ex LUCE)</a:t>
            </a:r>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a:solidFill>
                <a:srgbClr val="262626"/>
              </a:solidFill>
              <a:latin typeface="Arial"/>
              <a:ea typeface="Arial"/>
              <a:cs typeface="Arial"/>
              <a:sym typeface="Arial"/>
            </a:endParaRPr>
          </a:p>
        </p:txBody>
      </p:sp>
      <p:sp>
        <p:nvSpPr>
          <p:cNvPr id="557" name="Google Shape;557;p85"/>
          <p:cNvSpPr/>
          <p:nvPr/>
        </p:nvSpPr>
        <p:spPr>
          <a:xfrm>
            <a:off x="3063002" y="8884247"/>
            <a:ext cx="6878806" cy="4001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9C6114"/>
              </a:buClr>
              <a:buSzPts val="2000"/>
              <a:buFont typeface="Helvetica Neue Light"/>
              <a:buNone/>
            </a:pPr>
            <a:r>
              <a:rPr lang="sv-SE" sz="2000" b="0" i="1" u="none" strike="noStrike" cap="none">
                <a:solidFill>
                  <a:srgbClr val="9C6114"/>
                </a:solidFill>
                <a:latin typeface="Helvetica Neue Light"/>
                <a:ea typeface="Helvetica Neue Light"/>
                <a:cs typeface="Helvetica Neue Light"/>
                <a:sym typeface="Helvetica Neue Light"/>
              </a:rPr>
              <a:t>One of the universities’ three duties - became law in 1977</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50" descr="mec_aerial_night_final_v2_site.jpg"/>
          <p:cNvPicPr preferRelativeResize="0">
            <a:picLocks noGrp="1"/>
          </p:cNvPicPr>
          <p:nvPr>
            <p:ph type="pic" idx="2"/>
          </p:nvPr>
        </p:nvPicPr>
        <p:blipFill rotWithShape="1">
          <a:blip r:embed="rId3">
            <a:alphaModFix/>
          </a:blip>
          <a:srcRect/>
          <a:stretch/>
        </p:blipFill>
        <p:spPr>
          <a:xfrm>
            <a:off x="219075" y="219075"/>
            <a:ext cx="12561888" cy="9312275"/>
          </a:xfrm>
          <a:prstGeom prst="rect">
            <a:avLst/>
          </a:prstGeom>
          <a:noFill/>
          <a:ln>
            <a:noFill/>
          </a:ln>
        </p:spPr>
      </p:pic>
      <p:sp>
        <p:nvSpPr>
          <p:cNvPr id="316" name="Google Shape;316;p50"/>
          <p:cNvSpPr txBox="1"/>
          <p:nvPr/>
        </p:nvSpPr>
        <p:spPr>
          <a:xfrm>
            <a:off x="7496950" y="7027450"/>
            <a:ext cx="4362000" cy="1953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accent1"/>
              </a:buClr>
              <a:buSzPts val="2325"/>
              <a:buFont typeface="Times New Roman"/>
              <a:buNone/>
            </a:pPr>
            <a:r>
              <a:rPr lang="sv-SE" sz="3100">
                <a:solidFill>
                  <a:srgbClr val="FFFF00"/>
                </a:solidFill>
              </a:rPr>
              <a:t>ESS</a:t>
            </a:r>
            <a:endParaRPr sz="3100">
              <a:solidFill>
                <a:srgbClr val="FFFF00"/>
              </a:solidFill>
            </a:endParaRPr>
          </a:p>
          <a:p>
            <a:pPr marL="0" lvl="0" indent="0" rtl="0">
              <a:spcBef>
                <a:spcPts val="0"/>
              </a:spcBef>
              <a:spcAft>
                <a:spcPts val="0"/>
              </a:spcAft>
              <a:buClr>
                <a:schemeClr val="accent1"/>
              </a:buClr>
              <a:buSzPts val="2325"/>
              <a:buFont typeface="Times New Roman"/>
              <a:buNone/>
            </a:pPr>
            <a:r>
              <a:rPr lang="sv-SE" sz="3100">
                <a:solidFill>
                  <a:srgbClr val="FFFF00"/>
                </a:solidFill>
              </a:rPr>
              <a:t>European Spallation Source.</a:t>
            </a:r>
            <a:endParaRPr>
              <a:solidFill>
                <a:srgbClr val="FFFF00"/>
              </a:solidFill>
            </a:endParaRPr>
          </a:p>
        </p:txBody>
      </p:sp>
      <p:sp>
        <p:nvSpPr>
          <p:cNvPr id="317" name="Google Shape;317;p50"/>
          <p:cNvSpPr txBox="1"/>
          <p:nvPr/>
        </p:nvSpPr>
        <p:spPr>
          <a:xfrm>
            <a:off x="6966850" y="4392150"/>
            <a:ext cx="2181000" cy="681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sv-SE" sz="3000">
                <a:solidFill>
                  <a:srgbClr val="FFFF00"/>
                </a:solidFill>
              </a:rPr>
              <a:t>MAXIV</a:t>
            </a:r>
            <a:endParaRPr>
              <a:solidFill>
                <a:srgbClr val="FFFF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86"/>
          <p:cNvPicPr preferRelativeResize="0">
            <a:picLocks noGrp="1"/>
          </p:cNvPicPr>
          <p:nvPr>
            <p:ph type="pic" idx="2"/>
          </p:nvPr>
        </p:nvPicPr>
        <p:blipFill rotWithShape="1">
          <a:blip r:embed="rId3">
            <a:alphaModFix/>
          </a:blip>
          <a:srcRect t="7069" b="7068"/>
          <a:stretch/>
        </p:blipFill>
        <p:spPr>
          <a:xfrm>
            <a:off x="219074" y="219075"/>
            <a:ext cx="12561889" cy="9312276"/>
          </a:xfrm>
          <a:prstGeom prst="rect">
            <a:avLst/>
          </a:prstGeom>
          <a:noFill/>
          <a:ln>
            <a:noFill/>
          </a:ln>
        </p:spPr>
      </p:pic>
      <p:sp>
        <p:nvSpPr>
          <p:cNvPr id="563" name="Google Shape;563;p86"/>
          <p:cNvSpPr txBox="1">
            <a:spLocks noGrp="1"/>
          </p:cNvSpPr>
          <p:nvPr>
            <p:ph type="body" idx="1"/>
          </p:nvPr>
        </p:nvSpPr>
        <p:spPr>
          <a:xfrm>
            <a:off x="7336465" y="6410071"/>
            <a:ext cx="5668335" cy="2335467"/>
          </a:xfrm>
          <a:prstGeom prst="rect">
            <a:avLst/>
          </a:prstGeom>
          <a:solidFill>
            <a:schemeClr val="lt1"/>
          </a:solidFill>
          <a:ln>
            <a:noFill/>
          </a:ln>
        </p:spPr>
        <p:txBody>
          <a:bodyPr spcFirstLastPara="1" wrap="square" lIns="719950" tIns="612000" rIns="539950" bIns="756000" anchor="b" anchorCtr="0">
            <a:noAutofit/>
          </a:bodyPr>
          <a:lstStyle/>
          <a:p>
            <a:pPr marL="0" marR="0" lvl="0" indent="0" algn="l" rtl="0">
              <a:lnSpc>
                <a:spcPct val="100000"/>
              </a:lnSpc>
              <a:spcBef>
                <a:spcPts val="0"/>
              </a:spcBef>
              <a:spcAft>
                <a:spcPts val="0"/>
              </a:spcAft>
              <a:buClr>
                <a:schemeClr val="accent1"/>
              </a:buClr>
              <a:buSzPts val="2325"/>
              <a:buFont typeface="Times New Roman"/>
              <a:buNone/>
            </a:pPr>
            <a:r>
              <a:rPr lang="sv-SE" sz="3100" b="0" i="0" u="none" strike="noStrike" cap="none">
                <a:solidFill>
                  <a:schemeClr val="accent1"/>
                </a:solidFill>
                <a:latin typeface="Times New Roman"/>
                <a:ea typeface="Times New Roman"/>
                <a:cs typeface="Times New Roman"/>
                <a:sym typeface="Times New Roman"/>
              </a:rPr>
              <a:t>Lund University Commissioned Education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87"/>
          <p:cNvSpPr txBox="1">
            <a:spLocks noGrp="1"/>
          </p:cNvSpPr>
          <p:nvPr>
            <p:ph type="title"/>
          </p:nvPr>
        </p:nvSpPr>
        <p:spPr>
          <a:xfrm>
            <a:off x="1828800" y="1080000"/>
            <a:ext cx="9183600" cy="2286000"/>
          </a:xfrm>
          <a:prstGeom prst="rect">
            <a:avLst/>
          </a:prstGeom>
          <a:noFill/>
          <a:ln>
            <a:noFill/>
          </a:ln>
        </p:spPr>
        <p:txBody>
          <a:bodyPr spcFirstLastPara="1" wrap="square" lIns="50775" tIns="50775" rIns="50775" bIns="359975" anchor="b" anchorCtr="0">
            <a:noAutofit/>
          </a:bodyPr>
          <a:lstStyle/>
          <a:p>
            <a:pPr marL="0" marR="0" lvl="0" indent="0" algn="l" rtl="0">
              <a:lnSpc>
                <a:spcPct val="100000"/>
              </a:lnSpc>
              <a:spcBef>
                <a:spcPts val="0"/>
              </a:spcBef>
              <a:spcAft>
                <a:spcPts val="0"/>
              </a:spcAft>
              <a:buClr>
                <a:schemeClr val="accent1"/>
              </a:buClr>
              <a:buSzPts val="6000"/>
              <a:buFont typeface="Times New Roman"/>
              <a:buNone/>
            </a:pPr>
            <a:r>
              <a:rPr lang="sv-SE" sz="6000" b="0" i="0" u="none" strike="noStrike" cap="none">
                <a:solidFill>
                  <a:schemeClr val="accent1"/>
                </a:solidFill>
                <a:latin typeface="Times New Roman"/>
                <a:ea typeface="Times New Roman"/>
                <a:cs typeface="Times New Roman"/>
                <a:sym typeface="Times New Roman"/>
              </a:rPr>
              <a:t>Lund University Commissioned Education</a:t>
            </a:r>
            <a:endParaRPr sz="6000" b="0" i="0" u="none" strike="noStrike" cap="none">
              <a:solidFill>
                <a:schemeClr val="accent1"/>
              </a:solidFill>
              <a:latin typeface="Times New Roman"/>
              <a:ea typeface="Times New Roman"/>
              <a:cs typeface="Times New Roman"/>
              <a:sym typeface="Times New Roman"/>
            </a:endParaRPr>
          </a:p>
        </p:txBody>
      </p:sp>
      <p:sp>
        <p:nvSpPr>
          <p:cNvPr id="569" name="Google Shape;569;p87"/>
          <p:cNvSpPr txBox="1">
            <a:spLocks noGrp="1"/>
          </p:cNvSpPr>
          <p:nvPr>
            <p:ph type="body" idx="1"/>
          </p:nvPr>
        </p:nvSpPr>
        <p:spPr>
          <a:xfrm>
            <a:off x="1828800" y="3380927"/>
            <a:ext cx="9182100" cy="4646654"/>
          </a:xfrm>
          <a:prstGeom prst="rect">
            <a:avLst/>
          </a:prstGeom>
          <a:noFill/>
          <a:ln>
            <a:noFill/>
          </a:ln>
        </p:spPr>
        <p:txBody>
          <a:bodyPr spcFirstLastPara="1" wrap="square" lIns="50775" tIns="50775" rIns="50775" bIns="50775" anchor="t" anchorCtr="0">
            <a:noAutofit/>
          </a:bodyPr>
          <a:lstStyle/>
          <a:p>
            <a:pPr marL="342882" marR="0" lvl="1" indent="-342882" algn="l" rtl="0">
              <a:lnSpc>
                <a:spcPct val="110000"/>
              </a:lnSpc>
              <a:spcBef>
                <a:spcPts val="0"/>
              </a:spcBef>
              <a:spcAft>
                <a:spcPts val="0"/>
              </a:spcAft>
              <a:buClr>
                <a:srgbClr val="000000"/>
              </a:buClr>
              <a:buSzPts val="3000"/>
              <a:buFont typeface="Arial"/>
              <a:buChar char="•"/>
            </a:pPr>
            <a:r>
              <a:rPr lang="sv-SE" sz="3000" b="0" i="0" u="none" strike="noStrike" cap="none">
                <a:solidFill>
                  <a:srgbClr val="000000"/>
                </a:solidFill>
                <a:latin typeface="Arial"/>
                <a:ea typeface="Arial"/>
                <a:cs typeface="Arial"/>
                <a:sym typeface="Arial"/>
              </a:rPr>
              <a:t>LUCE is a central-level office which can provide custom-designed educational programmes drawing from the strength of all Lund University faculties.</a:t>
            </a:r>
            <a:endParaRPr/>
          </a:p>
          <a:p>
            <a:pPr marL="0" marR="0" lvl="1" indent="0" algn="l" rtl="0">
              <a:lnSpc>
                <a:spcPct val="110000"/>
              </a:lnSpc>
              <a:spcBef>
                <a:spcPts val="120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a:p>
            <a:pPr marL="342882" marR="0" lvl="1" indent="-342882" algn="l" rtl="0">
              <a:lnSpc>
                <a:spcPct val="110000"/>
              </a:lnSpc>
              <a:spcBef>
                <a:spcPts val="1200"/>
              </a:spcBef>
              <a:spcAft>
                <a:spcPts val="0"/>
              </a:spcAft>
              <a:buClr>
                <a:srgbClr val="000000"/>
              </a:buClr>
              <a:buSzPts val="3000"/>
              <a:buFont typeface="Arial"/>
              <a:buChar char="•"/>
            </a:pPr>
            <a:r>
              <a:rPr lang="sv-SE" sz="3000" b="0" i="0" u="none" strike="noStrike" cap="none">
                <a:solidFill>
                  <a:srgbClr val="000000"/>
                </a:solidFill>
                <a:latin typeface="Arial"/>
                <a:ea typeface="Arial"/>
                <a:cs typeface="Arial"/>
                <a:sym typeface="Arial"/>
              </a:rPr>
              <a:t>Contact point for companies, organisations and authorities seeking business/organisational and staff development</a:t>
            </a:r>
            <a:endParaRPr sz="30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8"/>
          <p:cNvSpPr txBox="1">
            <a:spLocks noGrp="1"/>
          </p:cNvSpPr>
          <p:nvPr>
            <p:ph type="title"/>
          </p:nvPr>
        </p:nvSpPr>
        <p:spPr>
          <a:xfrm>
            <a:off x="1828800" y="1080000"/>
            <a:ext cx="9183600" cy="2286000"/>
          </a:xfrm>
          <a:prstGeom prst="rect">
            <a:avLst/>
          </a:prstGeom>
          <a:noFill/>
          <a:ln>
            <a:noFill/>
          </a:ln>
        </p:spPr>
        <p:txBody>
          <a:bodyPr spcFirstLastPara="1" wrap="square" lIns="50775" tIns="50775" rIns="50775" bIns="359975" anchor="b" anchorCtr="0">
            <a:noAutofit/>
          </a:bodyPr>
          <a:lstStyle/>
          <a:p>
            <a:pPr marL="0" marR="0" lvl="0" indent="0" algn="l" rtl="0">
              <a:lnSpc>
                <a:spcPct val="100000"/>
              </a:lnSpc>
              <a:spcBef>
                <a:spcPts val="0"/>
              </a:spcBef>
              <a:spcAft>
                <a:spcPts val="0"/>
              </a:spcAft>
              <a:buClr>
                <a:schemeClr val="accent1"/>
              </a:buClr>
              <a:buSzPts val="6000"/>
              <a:buFont typeface="Times New Roman"/>
              <a:buNone/>
            </a:pPr>
            <a:r>
              <a:rPr lang="sv-SE" sz="6000" b="0" i="0" u="none" strike="noStrike" cap="none">
                <a:solidFill>
                  <a:schemeClr val="accent1"/>
                </a:solidFill>
                <a:latin typeface="Times New Roman"/>
                <a:ea typeface="Times New Roman"/>
                <a:cs typeface="Times New Roman"/>
                <a:sym typeface="Times New Roman"/>
              </a:rPr>
              <a:t>Commissioned education - a strategic tool</a:t>
            </a:r>
            <a:endParaRPr sz="6000" b="0" i="0" u="none" strike="noStrike" cap="none">
              <a:solidFill>
                <a:schemeClr val="accent1"/>
              </a:solidFill>
              <a:latin typeface="Times New Roman"/>
              <a:ea typeface="Times New Roman"/>
              <a:cs typeface="Times New Roman"/>
              <a:sym typeface="Times New Roman"/>
            </a:endParaRPr>
          </a:p>
        </p:txBody>
      </p:sp>
      <p:sp>
        <p:nvSpPr>
          <p:cNvPr id="575" name="Google Shape;575;p88"/>
          <p:cNvSpPr txBox="1">
            <a:spLocks noGrp="1"/>
          </p:cNvSpPr>
          <p:nvPr>
            <p:ph type="body" idx="1"/>
          </p:nvPr>
        </p:nvSpPr>
        <p:spPr>
          <a:xfrm>
            <a:off x="1813034" y="3085610"/>
            <a:ext cx="10058401" cy="5107980"/>
          </a:xfrm>
          <a:prstGeom prst="rect">
            <a:avLst/>
          </a:prstGeom>
          <a:noFill/>
          <a:ln>
            <a:noFill/>
          </a:ln>
        </p:spPr>
        <p:txBody>
          <a:bodyPr spcFirstLastPara="1" wrap="square" lIns="50775" tIns="50775" rIns="50775" bIns="50775" anchor="t" anchorCtr="0">
            <a:noAutofit/>
          </a:bodyPr>
          <a:lstStyle/>
          <a:p>
            <a:pPr marL="0" marR="0" lvl="1" indent="0" algn="l" rtl="0">
              <a:lnSpc>
                <a:spcPct val="110000"/>
              </a:lnSpc>
              <a:spcBef>
                <a:spcPts val="0"/>
              </a:spcBef>
              <a:spcAft>
                <a:spcPts val="0"/>
              </a:spcAft>
              <a:buClr>
                <a:srgbClr val="000000"/>
              </a:buClr>
              <a:buSzPts val="2800"/>
              <a:buFont typeface="Arial"/>
              <a:buNone/>
            </a:pPr>
            <a:endParaRPr sz="2800" b="0" i="1" u="none" strike="noStrike" cap="none">
              <a:solidFill>
                <a:srgbClr val="9C6114"/>
              </a:solidFill>
              <a:latin typeface="Arial"/>
              <a:ea typeface="Arial"/>
              <a:cs typeface="Arial"/>
              <a:sym typeface="Arial"/>
            </a:endParaRPr>
          </a:p>
          <a:p>
            <a:pPr marL="0" marR="0" lvl="1" indent="0" algn="l" rtl="0">
              <a:lnSpc>
                <a:spcPct val="11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342900" marR="0" lvl="1" indent="-342900" algn="l" rtl="0">
              <a:lnSpc>
                <a:spcPct val="110000"/>
              </a:lnSpc>
              <a:spcBef>
                <a:spcPts val="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an important, but currently underutilized, channel to communicate both general knowledge and the latest research results and thus contribute to life-long learning and development of society</a:t>
            </a:r>
            <a:endParaRPr/>
          </a:p>
          <a:p>
            <a:pPr marL="342900" marR="0" lvl="1" indent="-165100" algn="l" rtl="0">
              <a:lnSpc>
                <a:spcPct val="11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342900" marR="0" lvl="1" indent="-342900" algn="l" rtl="0">
              <a:lnSpc>
                <a:spcPct val="110000"/>
              </a:lnSpc>
              <a:spcBef>
                <a:spcPts val="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helps identify the needs and experiences of the outside world and brings back both to education and research, which contributes to the university's quality development.</a:t>
            </a:r>
            <a:endParaRPr sz="2800" b="0" i="0" u="none" strike="noStrike" cap="none">
              <a:solidFill>
                <a:srgbClr val="000000"/>
              </a:solidFill>
              <a:latin typeface="Arial"/>
              <a:ea typeface="Arial"/>
              <a:cs typeface="Arial"/>
              <a:sym typeface="Arial"/>
            </a:endParaRPr>
          </a:p>
          <a:p>
            <a:pPr marL="342900" marR="0" lvl="1" indent="-165100" algn="l" rtl="0">
              <a:lnSpc>
                <a:spcPct val="11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89"/>
          <p:cNvSpPr txBox="1">
            <a:spLocks noGrp="1"/>
          </p:cNvSpPr>
          <p:nvPr>
            <p:ph type="title"/>
          </p:nvPr>
        </p:nvSpPr>
        <p:spPr>
          <a:xfrm>
            <a:off x="1828800" y="1080000"/>
            <a:ext cx="9183600" cy="2286000"/>
          </a:xfrm>
          <a:prstGeom prst="rect">
            <a:avLst/>
          </a:prstGeom>
          <a:noFill/>
          <a:ln>
            <a:noFill/>
          </a:ln>
        </p:spPr>
        <p:txBody>
          <a:bodyPr spcFirstLastPara="1" wrap="square" lIns="50775" tIns="50775" rIns="50775" bIns="359975" anchor="b" anchorCtr="0">
            <a:noAutofit/>
          </a:bodyPr>
          <a:lstStyle/>
          <a:p>
            <a:pPr marL="0" marR="0" lvl="0" indent="0" algn="l" rtl="0">
              <a:lnSpc>
                <a:spcPct val="100000"/>
              </a:lnSpc>
              <a:spcBef>
                <a:spcPts val="0"/>
              </a:spcBef>
              <a:spcAft>
                <a:spcPts val="0"/>
              </a:spcAft>
              <a:buClr>
                <a:schemeClr val="accent1"/>
              </a:buClr>
              <a:buSzPts val="6000"/>
              <a:buFont typeface="Times New Roman"/>
              <a:buNone/>
            </a:pPr>
            <a:r>
              <a:rPr lang="sv-SE" sz="6000" b="0" i="0" u="none" strike="noStrike" cap="none">
                <a:solidFill>
                  <a:schemeClr val="accent1"/>
                </a:solidFill>
                <a:latin typeface="Times New Roman"/>
                <a:ea typeface="Times New Roman"/>
                <a:cs typeface="Times New Roman"/>
                <a:sym typeface="Times New Roman"/>
              </a:rPr>
              <a:t>Commissioned education - a strategic tool</a:t>
            </a:r>
            <a:endParaRPr sz="6000" b="0" i="0" u="none" strike="noStrike" cap="none">
              <a:solidFill>
                <a:schemeClr val="accent1"/>
              </a:solidFill>
              <a:latin typeface="Times New Roman"/>
              <a:ea typeface="Times New Roman"/>
              <a:cs typeface="Times New Roman"/>
              <a:sym typeface="Times New Roman"/>
            </a:endParaRPr>
          </a:p>
        </p:txBody>
      </p:sp>
      <p:sp>
        <p:nvSpPr>
          <p:cNvPr id="581" name="Google Shape;581;p89"/>
          <p:cNvSpPr txBox="1">
            <a:spLocks noGrp="1"/>
          </p:cNvSpPr>
          <p:nvPr>
            <p:ph type="body" idx="1"/>
          </p:nvPr>
        </p:nvSpPr>
        <p:spPr>
          <a:xfrm>
            <a:off x="1828800" y="3380927"/>
            <a:ext cx="9182100" cy="2565400"/>
          </a:xfrm>
          <a:prstGeom prst="rect">
            <a:avLst/>
          </a:prstGeom>
          <a:noFill/>
          <a:ln>
            <a:noFill/>
          </a:ln>
        </p:spPr>
        <p:txBody>
          <a:bodyPr spcFirstLastPara="1" wrap="square" lIns="50775" tIns="50775" rIns="50775" bIns="50775" anchor="t" anchorCtr="0">
            <a:noAutofit/>
          </a:bodyPr>
          <a:lstStyle/>
          <a:p>
            <a:pPr marL="342882" marR="0" lvl="0" indent="-342882" algn="l" rtl="0">
              <a:lnSpc>
                <a:spcPct val="110000"/>
              </a:lnSpc>
              <a:spcBef>
                <a:spcPts val="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A meeting-platform for scientists and course participants for exchange of ideas and experience</a:t>
            </a:r>
            <a:endParaRPr sz="2800" b="0" i="0" u="none" strike="noStrike" cap="none">
              <a:solidFill>
                <a:srgbClr val="000000"/>
              </a:solidFill>
              <a:latin typeface="Arial"/>
              <a:ea typeface="Arial"/>
              <a:cs typeface="Arial"/>
              <a:sym typeface="Arial"/>
            </a:endParaRPr>
          </a:p>
          <a:p>
            <a:pPr marL="342882" marR="0" lvl="0" indent="-342882" algn="l" rtl="0">
              <a:lnSpc>
                <a:spcPct val="110000"/>
              </a:lnSpc>
              <a:spcBef>
                <a:spcPts val="120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Opens for commissioned projects and external collaborations</a:t>
            </a:r>
            <a:endParaRPr sz="2800" b="0" i="0" u="none" strike="noStrike" cap="none">
              <a:solidFill>
                <a:srgbClr val="000000"/>
              </a:solidFill>
              <a:latin typeface="Arial"/>
              <a:ea typeface="Arial"/>
              <a:cs typeface="Arial"/>
              <a:sym typeface="Arial"/>
            </a:endParaRPr>
          </a:p>
          <a:p>
            <a:pPr marL="342882" marR="0" lvl="1" indent="-342882" algn="l" rtl="0">
              <a:lnSpc>
                <a:spcPct val="110000"/>
              </a:lnSpc>
              <a:spcBef>
                <a:spcPts val="120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One way of contributing to internationalization</a:t>
            </a:r>
            <a:endParaRPr sz="2800" b="0" i="0" u="none" strike="noStrike" cap="none">
              <a:solidFill>
                <a:srgbClr val="000000"/>
              </a:solidFill>
              <a:latin typeface="Arial"/>
              <a:ea typeface="Arial"/>
              <a:cs typeface="Arial"/>
              <a:sym typeface="Arial"/>
            </a:endParaRPr>
          </a:p>
          <a:p>
            <a:pPr marL="342882" lvl="1" indent="-342882" algn="l" rtl="0">
              <a:spcBef>
                <a:spcPts val="1200"/>
              </a:spcBef>
              <a:spcAft>
                <a:spcPts val="0"/>
              </a:spcAft>
              <a:buClr>
                <a:schemeClr val="dk1"/>
              </a:buClr>
              <a:buSzPts val="2800"/>
              <a:buFont typeface="Arial"/>
              <a:buChar char="•"/>
            </a:pPr>
            <a:r>
              <a:rPr lang="sv-SE" sz="2800">
                <a:solidFill>
                  <a:schemeClr val="dk1"/>
                </a:solidFill>
              </a:rPr>
              <a:t>Complete solutions – tailored to your needs</a:t>
            </a:r>
            <a:endParaRPr sz="2800">
              <a:solidFill>
                <a:schemeClr val="dk1"/>
              </a:solidFill>
            </a:endParaRPr>
          </a:p>
          <a:p>
            <a:pPr marL="342882" marR="0" lvl="1" indent="-342882" algn="l" rtl="0">
              <a:lnSpc>
                <a:spcPct val="110000"/>
              </a:lnSpc>
              <a:spcBef>
                <a:spcPts val="120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More flexible and adaptable to the needs of society</a:t>
            </a:r>
            <a:endParaRPr sz="2800" b="0" i="0" u="none" strike="noStrike" cap="none">
              <a:solidFill>
                <a:srgbClr val="000000"/>
              </a:solidFill>
              <a:latin typeface="Arial"/>
              <a:ea typeface="Arial"/>
              <a:cs typeface="Arial"/>
              <a:sym typeface="Arial"/>
            </a:endParaRPr>
          </a:p>
          <a:p>
            <a:pPr marL="0" marR="0" lvl="1" indent="0" algn="l" rtl="0">
              <a:lnSpc>
                <a:spcPct val="110000"/>
              </a:lnSpc>
              <a:spcBef>
                <a:spcPts val="0"/>
              </a:spcBef>
              <a:spcAft>
                <a:spcPts val="0"/>
              </a:spcAft>
              <a:buClr>
                <a:srgbClr val="000000"/>
              </a:buClr>
              <a:buSzPts val="3100"/>
              <a:buFont typeface="Arial"/>
              <a:buNone/>
            </a:pPr>
            <a:endParaRPr sz="31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90"/>
          <p:cNvSpPr txBox="1">
            <a:spLocks noGrp="1"/>
          </p:cNvSpPr>
          <p:nvPr>
            <p:ph type="title"/>
          </p:nvPr>
        </p:nvSpPr>
        <p:spPr>
          <a:xfrm>
            <a:off x="1828800" y="1080000"/>
            <a:ext cx="9183600" cy="2286000"/>
          </a:xfrm>
          <a:prstGeom prst="rect">
            <a:avLst/>
          </a:prstGeom>
          <a:noFill/>
          <a:ln>
            <a:noFill/>
          </a:ln>
        </p:spPr>
        <p:txBody>
          <a:bodyPr spcFirstLastPara="1" wrap="square" lIns="50775" tIns="50775" rIns="50775" bIns="359975" anchor="b" anchorCtr="0">
            <a:noAutofit/>
          </a:bodyPr>
          <a:lstStyle/>
          <a:p>
            <a:pPr marL="0" marR="0" lvl="0" indent="0" algn="l" rtl="0">
              <a:lnSpc>
                <a:spcPct val="100000"/>
              </a:lnSpc>
              <a:spcBef>
                <a:spcPts val="0"/>
              </a:spcBef>
              <a:spcAft>
                <a:spcPts val="0"/>
              </a:spcAft>
              <a:buClr>
                <a:schemeClr val="accent1"/>
              </a:buClr>
              <a:buSzPts val="6000"/>
              <a:buFont typeface="Times New Roman"/>
              <a:buNone/>
            </a:pPr>
            <a:r>
              <a:rPr lang="sv-SE" sz="6000" b="0" i="0" u="none" strike="noStrike" cap="none">
                <a:solidFill>
                  <a:schemeClr val="accent1"/>
                </a:solidFill>
                <a:latin typeface="Times New Roman"/>
                <a:ea typeface="Times New Roman"/>
                <a:cs typeface="Times New Roman"/>
                <a:sym typeface="Times New Roman"/>
              </a:rPr>
              <a:t>Key Figures</a:t>
            </a:r>
            <a:endParaRPr sz="6000" b="0" i="0" u="none" strike="noStrike" cap="none">
              <a:solidFill>
                <a:schemeClr val="accent1"/>
              </a:solidFill>
              <a:latin typeface="Times New Roman"/>
              <a:ea typeface="Times New Roman"/>
              <a:cs typeface="Times New Roman"/>
              <a:sym typeface="Times New Roman"/>
            </a:endParaRPr>
          </a:p>
        </p:txBody>
      </p:sp>
      <p:grpSp>
        <p:nvGrpSpPr>
          <p:cNvPr id="587" name="Google Shape;587;p90"/>
          <p:cNvGrpSpPr/>
          <p:nvPr/>
        </p:nvGrpSpPr>
        <p:grpSpPr>
          <a:xfrm>
            <a:off x="1796906" y="3398181"/>
            <a:ext cx="3519377" cy="1000103"/>
            <a:chOff x="1116418" y="3625702"/>
            <a:chExt cx="3519377" cy="1000103"/>
          </a:xfrm>
        </p:grpSpPr>
        <p:sp>
          <p:nvSpPr>
            <p:cNvPr id="588" name="Google Shape;588;p90"/>
            <p:cNvSpPr/>
            <p:nvPr/>
          </p:nvSpPr>
          <p:spPr>
            <a:xfrm>
              <a:off x="1116418" y="3625702"/>
              <a:ext cx="3519377" cy="1000103"/>
            </a:xfrm>
            <a:prstGeom prst="roundRect">
              <a:avLst>
                <a:gd name="adj" fmla="val 16667"/>
              </a:avLst>
            </a:prstGeom>
            <a:solidFill>
              <a:srgbClr val="D7E5DC"/>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589" name="Google Shape;589;p90"/>
            <p:cNvSpPr txBox="1"/>
            <p:nvPr/>
          </p:nvSpPr>
          <p:spPr>
            <a:xfrm>
              <a:off x="1212110" y="3705125"/>
              <a:ext cx="3157869" cy="841256"/>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chemeClr val="accent1"/>
                </a:buClr>
                <a:buSzPts val="2400"/>
                <a:buFont typeface="Helvetica Neue Light"/>
                <a:buNone/>
              </a:pPr>
              <a:r>
                <a:rPr lang="sv-SE" sz="2400" b="0" i="0" u="none" strike="noStrike" cap="none">
                  <a:solidFill>
                    <a:schemeClr val="accent1"/>
                  </a:solidFill>
                  <a:latin typeface="Helvetica Neue Light"/>
                  <a:ea typeface="Helvetica Neue Light"/>
                  <a:cs typeface="Helvetica Neue Light"/>
                  <a:sym typeface="Helvetica Neue Light"/>
                </a:rPr>
                <a:t>160 courses and programmes</a:t>
              </a:r>
              <a:endParaRPr sz="2400" b="0" i="0" u="none" strike="noStrike" cap="none">
                <a:solidFill>
                  <a:schemeClr val="accent1"/>
                </a:solidFill>
                <a:latin typeface="Helvetica Neue Light"/>
                <a:ea typeface="Helvetica Neue Light"/>
                <a:cs typeface="Helvetica Neue Light"/>
                <a:sym typeface="Helvetica Neue Light"/>
              </a:endParaRPr>
            </a:p>
          </p:txBody>
        </p:sp>
      </p:grpSp>
      <p:grpSp>
        <p:nvGrpSpPr>
          <p:cNvPr id="590" name="Google Shape;590;p90"/>
          <p:cNvGrpSpPr/>
          <p:nvPr/>
        </p:nvGrpSpPr>
        <p:grpSpPr>
          <a:xfrm>
            <a:off x="6251928" y="3414261"/>
            <a:ext cx="3232353" cy="984024"/>
            <a:chOff x="5975489" y="3875253"/>
            <a:chExt cx="3072816" cy="1047628"/>
          </a:xfrm>
        </p:grpSpPr>
        <p:sp>
          <p:nvSpPr>
            <p:cNvPr id="591" name="Google Shape;591;p90"/>
            <p:cNvSpPr/>
            <p:nvPr/>
          </p:nvSpPr>
          <p:spPr>
            <a:xfrm>
              <a:off x="5975489" y="3875253"/>
              <a:ext cx="3072816" cy="1047628"/>
            </a:xfrm>
            <a:prstGeom prst="roundRect">
              <a:avLst>
                <a:gd name="adj" fmla="val 16667"/>
              </a:avLst>
            </a:prstGeom>
            <a:solidFill>
              <a:srgbClr val="E9E7D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592" name="Google Shape;592;p90"/>
            <p:cNvSpPr txBox="1"/>
            <p:nvPr/>
          </p:nvSpPr>
          <p:spPr>
            <a:xfrm>
              <a:off x="6251944" y="4081553"/>
              <a:ext cx="2466754" cy="502428"/>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chemeClr val="accent1"/>
                </a:buClr>
                <a:buSzPts val="2400"/>
                <a:buFont typeface="Helvetica Neue Light"/>
                <a:buNone/>
              </a:pPr>
              <a:r>
                <a:rPr lang="sv-SE" sz="2400" b="0" i="0" u="none" strike="noStrike" cap="none">
                  <a:solidFill>
                    <a:schemeClr val="accent1"/>
                  </a:solidFill>
                  <a:latin typeface="Helvetica Neue Light"/>
                  <a:ea typeface="Helvetica Neue Light"/>
                  <a:cs typeface="Helvetica Neue Light"/>
                  <a:sym typeface="Helvetica Neue Light"/>
                </a:rPr>
                <a:t>3900 participants</a:t>
              </a:r>
              <a:endParaRPr sz="2400" b="0" i="0" u="none" strike="noStrike" cap="none">
                <a:solidFill>
                  <a:schemeClr val="accent1"/>
                </a:solidFill>
                <a:latin typeface="Helvetica Neue Light"/>
                <a:ea typeface="Helvetica Neue Light"/>
                <a:cs typeface="Helvetica Neue Light"/>
                <a:sym typeface="Helvetica Neue Light"/>
              </a:endParaRPr>
            </a:p>
          </p:txBody>
        </p:sp>
      </p:grpSp>
      <p:grpSp>
        <p:nvGrpSpPr>
          <p:cNvPr id="593" name="Google Shape;593;p90"/>
          <p:cNvGrpSpPr/>
          <p:nvPr/>
        </p:nvGrpSpPr>
        <p:grpSpPr>
          <a:xfrm>
            <a:off x="1105784" y="4997298"/>
            <a:ext cx="4008475" cy="1381471"/>
            <a:chOff x="1105784" y="5454505"/>
            <a:chExt cx="4008475" cy="1381471"/>
          </a:xfrm>
        </p:grpSpPr>
        <p:sp>
          <p:nvSpPr>
            <p:cNvPr id="594" name="Google Shape;594;p90"/>
            <p:cNvSpPr/>
            <p:nvPr/>
          </p:nvSpPr>
          <p:spPr>
            <a:xfrm>
              <a:off x="1105784" y="5454505"/>
              <a:ext cx="4008475" cy="1381471"/>
            </a:xfrm>
            <a:prstGeom prst="roundRect">
              <a:avLst>
                <a:gd name="adj" fmla="val 16667"/>
              </a:avLst>
            </a:prstGeom>
            <a:solidFill>
              <a:srgbClr val="FFEBEB"/>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595" name="Google Shape;595;p90"/>
            <p:cNvSpPr txBox="1"/>
            <p:nvPr/>
          </p:nvSpPr>
          <p:spPr>
            <a:xfrm>
              <a:off x="1477926" y="5561590"/>
              <a:ext cx="3051544" cy="1210588"/>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chemeClr val="accent1"/>
                </a:buClr>
                <a:buSzPts val="2400"/>
                <a:buFont typeface="Helvetica Neue Light"/>
                <a:buNone/>
              </a:pPr>
              <a:r>
                <a:rPr lang="sv-SE" sz="2400" b="0" i="0" u="none" strike="noStrike" cap="none">
                  <a:solidFill>
                    <a:schemeClr val="accent1"/>
                  </a:solidFill>
                  <a:latin typeface="Helvetica Neue Light"/>
                  <a:ea typeface="Helvetica Neue Light"/>
                  <a:cs typeface="Helvetica Neue Light"/>
                  <a:sym typeface="Helvetica Neue Light"/>
                </a:rPr>
                <a:t>40 % of participants non resident in Sweden</a:t>
              </a:r>
              <a:endParaRPr sz="2400" b="0" i="0" u="none" strike="noStrike" cap="none">
                <a:solidFill>
                  <a:schemeClr val="accent1"/>
                </a:solidFill>
                <a:latin typeface="Helvetica Neue Light"/>
                <a:ea typeface="Helvetica Neue Light"/>
                <a:cs typeface="Helvetica Neue Light"/>
                <a:sym typeface="Helvetica Neue Light"/>
              </a:endParaRPr>
            </a:p>
          </p:txBody>
        </p:sp>
      </p:grpSp>
      <p:grpSp>
        <p:nvGrpSpPr>
          <p:cNvPr id="596" name="Google Shape;596;p90"/>
          <p:cNvGrpSpPr/>
          <p:nvPr/>
        </p:nvGrpSpPr>
        <p:grpSpPr>
          <a:xfrm>
            <a:off x="6453999" y="4997298"/>
            <a:ext cx="4284921" cy="1381471"/>
            <a:chOff x="6251944" y="5656521"/>
            <a:chExt cx="4178596" cy="1435395"/>
          </a:xfrm>
        </p:grpSpPr>
        <p:sp>
          <p:nvSpPr>
            <p:cNvPr id="597" name="Google Shape;597;p90"/>
            <p:cNvSpPr/>
            <p:nvPr/>
          </p:nvSpPr>
          <p:spPr>
            <a:xfrm>
              <a:off x="6251944" y="5656521"/>
              <a:ext cx="4178596" cy="1435395"/>
            </a:xfrm>
            <a:prstGeom prst="roundRect">
              <a:avLst>
                <a:gd name="adj" fmla="val 16667"/>
              </a:avLst>
            </a:prstGeom>
            <a:solidFill>
              <a:srgbClr val="DBE8ED"/>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598" name="Google Shape;598;p90"/>
            <p:cNvSpPr txBox="1"/>
            <p:nvPr/>
          </p:nvSpPr>
          <p:spPr>
            <a:xfrm>
              <a:off x="6411433" y="5739981"/>
              <a:ext cx="3827720" cy="1257842"/>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chemeClr val="accent1"/>
                </a:buClr>
                <a:buSzPts val="2400"/>
                <a:buFont typeface="Helvetica Neue Light"/>
                <a:buNone/>
              </a:pPr>
              <a:r>
                <a:rPr lang="sv-SE" sz="2400" b="0" i="0" u="none" strike="noStrike" cap="none">
                  <a:solidFill>
                    <a:schemeClr val="accent1"/>
                  </a:solidFill>
                  <a:latin typeface="Helvetica Neue Light"/>
                  <a:ea typeface="Helvetica Neue Light"/>
                  <a:cs typeface="Helvetica Neue Light"/>
                  <a:sym typeface="Helvetica Neue Light"/>
                </a:rPr>
                <a:t>80/20 </a:t>
              </a:r>
              <a:endParaRPr/>
            </a:p>
            <a:p>
              <a:pPr marL="0" marR="0" lvl="0" indent="0" algn="ctr" rtl="0">
                <a:lnSpc>
                  <a:spcPct val="100000"/>
                </a:lnSpc>
                <a:spcBef>
                  <a:spcPts val="0"/>
                </a:spcBef>
                <a:spcAft>
                  <a:spcPts val="0"/>
                </a:spcAft>
                <a:buClr>
                  <a:schemeClr val="accent1"/>
                </a:buClr>
                <a:buSzPts val="2400"/>
                <a:buFont typeface="Helvetica Neue Light"/>
                <a:buNone/>
              </a:pPr>
              <a:r>
                <a:rPr lang="sv-SE" sz="2400" b="0" i="0" u="none" strike="noStrike" cap="none">
                  <a:solidFill>
                    <a:schemeClr val="accent1"/>
                  </a:solidFill>
                  <a:latin typeface="Helvetica Neue Light"/>
                  <a:ea typeface="Helvetica Neue Light"/>
                  <a:cs typeface="Helvetica Neue Light"/>
                  <a:sym typeface="Helvetica Neue Light"/>
                </a:rPr>
                <a:t>National/International customers</a:t>
              </a:r>
              <a:endParaRPr sz="2400" b="0" i="0" u="none" strike="noStrike" cap="none">
                <a:solidFill>
                  <a:schemeClr val="accent1"/>
                </a:solidFill>
                <a:latin typeface="Helvetica Neue Light"/>
                <a:ea typeface="Helvetica Neue Light"/>
                <a:cs typeface="Helvetica Neue Light"/>
                <a:sym typeface="Helvetica Neue Light"/>
              </a:endParaRPr>
            </a:p>
          </p:txBody>
        </p:sp>
      </p:grpSp>
      <p:grpSp>
        <p:nvGrpSpPr>
          <p:cNvPr id="599" name="Google Shape;599;p90"/>
          <p:cNvGrpSpPr/>
          <p:nvPr/>
        </p:nvGrpSpPr>
        <p:grpSpPr>
          <a:xfrm>
            <a:off x="3928730" y="6974935"/>
            <a:ext cx="3620386" cy="1063255"/>
            <a:chOff x="3003698" y="7687340"/>
            <a:chExt cx="3620386" cy="1063255"/>
          </a:xfrm>
        </p:grpSpPr>
        <p:sp>
          <p:nvSpPr>
            <p:cNvPr id="600" name="Google Shape;600;p90"/>
            <p:cNvSpPr/>
            <p:nvPr/>
          </p:nvSpPr>
          <p:spPr>
            <a:xfrm>
              <a:off x="3003698" y="7687340"/>
              <a:ext cx="3620386" cy="1063255"/>
            </a:xfrm>
            <a:prstGeom prst="roundRect">
              <a:avLst>
                <a:gd name="adj" fmla="val 16667"/>
              </a:avLst>
            </a:prstGeom>
            <a:solidFill>
              <a:srgbClr val="D7E5DC"/>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601" name="Google Shape;601;p90"/>
            <p:cNvSpPr txBox="1"/>
            <p:nvPr/>
          </p:nvSpPr>
          <p:spPr>
            <a:xfrm>
              <a:off x="3381153" y="7983005"/>
              <a:ext cx="2796363" cy="471924"/>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chemeClr val="accent1"/>
                </a:buClr>
                <a:buSzPts val="2400"/>
                <a:buFont typeface="Helvetica Neue Light"/>
                <a:buNone/>
              </a:pPr>
              <a:r>
                <a:rPr lang="sv-SE" sz="2400" b="0" i="0" u="none" strike="noStrike" cap="none">
                  <a:solidFill>
                    <a:schemeClr val="accent1"/>
                  </a:solidFill>
                  <a:latin typeface="Helvetica Neue Light"/>
                  <a:ea typeface="Helvetica Neue Light"/>
                  <a:cs typeface="Helvetica Neue Light"/>
                  <a:sym typeface="Helvetica Neue Light"/>
                </a:rPr>
                <a:t>MEUR 9 in turnover</a:t>
              </a:r>
              <a:endParaRPr sz="2400" b="0" i="0" u="none" strike="noStrike" cap="none">
                <a:solidFill>
                  <a:schemeClr val="accent1"/>
                </a:solidFill>
                <a:latin typeface="Helvetica Neue Light"/>
                <a:ea typeface="Helvetica Neue Light"/>
                <a:cs typeface="Helvetica Neue Light"/>
                <a:sym typeface="Helvetica Neue Light"/>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91"/>
          <p:cNvSpPr txBox="1">
            <a:spLocks noGrp="1"/>
          </p:cNvSpPr>
          <p:nvPr>
            <p:ph type="title"/>
          </p:nvPr>
        </p:nvSpPr>
        <p:spPr>
          <a:xfrm>
            <a:off x="1828800" y="1080000"/>
            <a:ext cx="9486900" cy="2286000"/>
          </a:xfrm>
          <a:prstGeom prst="rect">
            <a:avLst/>
          </a:prstGeom>
          <a:noFill/>
          <a:ln>
            <a:noFill/>
          </a:ln>
        </p:spPr>
        <p:txBody>
          <a:bodyPr spcFirstLastPara="1" wrap="square" lIns="50775" tIns="50775" rIns="50775" bIns="359975" anchor="b" anchorCtr="0">
            <a:noAutofit/>
          </a:bodyPr>
          <a:lstStyle/>
          <a:p>
            <a:pPr marL="0" marR="0" lvl="0" indent="0" algn="l" rtl="0">
              <a:lnSpc>
                <a:spcPct val="100000"/>
              </a:lnSpc>
              <a:spcBef>
                <a:spcPts val="0"/>
              </a:spcBef>
              <a:spcAft>
                <a:spcPts val="0"/>
              </a:spcAft>
              <a:buClr>
                <a:schemeClr val="accent1"/>
              </a:buClr>
              <a:buSzPts val="6000"/>
              <a:buFont typeface="Times New Roman"/>
              <a:buNone/>
            </a:pPr>
            <a:r>
              <a:rPr lang="sv-SE" sz="6000" b="0" i="0" u="none" strike="noStrike" cap="none">
                <a:solidFill>
                  <a:schemeClr val="accent1"/>
                </a:solidFill>
                <a:latin typeface="Times New Roman"/>
                <a:ea typeface="Times New Roman"/>
                <a:cs typeface="Times New Roman"/>
                <a:sym typeface="Times New Roman"/>
              </a:rPr>
              <a:t>Challenges for the universities</a:t>
            </a:r>
            <a:endParaRPr sz="6000" b="0" i="0" u="none" strike="noStrike" cap="none">
              <a:solidFill>
                <a:schemeClr val="accent1"/>
              </a:solidFill>
              <a:latin typeface="Times New Roman"/>
              <a:ea typeface="Times New Roman"/>
              <a:cs typeface="Times New Roman"/>
              <a:sym typeface="Times New Roman"/>
            </a:endParaRPr>
          </a:p>
        </p:txBody>
      </p:sp>
      <p:sp>
        <p:nvSpPr>
          <p:cNvPr id="607" name="Google Shape;607;p91"/>
          <p:cNvSpPr txBox="1">
            <a:spLocks noGrp="1"/>
          </p:cNvSpPr>
          <p:nvPr>
            <p:ph type="body" idx="1"/>
          </p:nvPr>
        </p:nvSpPr>
        <p:spPr>
          <a:xfrm>
            <a:off x="2396358" y="3680475"/>
            <a:ext cx="9182100" cy="2565400"/>
          </a:xfrm>
          <a:prstGeom prst="rect">
            <a:avLst/>
          </a:prstGeom>
          <a:noFill/>
          <a:ln>
            <a:noFill/>
          </a:ln>
        </p:spPr>
        <p:txBody>
          <a:bodyPr spcFirstLastPara="1" wrap="square" lIns="50775" tIns="50775" rIns="50775" bIns="50775" anchor="t" anchorCtr="0">
            <a:noAutofit/>
          </a:bodyPr>
          <a:lstStyle/>
          <a:p>
            <a:pPr marL="342882" marR="0" lvl="0" indent="-342882" algn="l" rtl="0">
              <a:lnSpc>
                <a:spcPct val="110000"/>
              </a:lnSpc>
              <a:spcBef>
                <a:spcPts val="0"/>
              </a:spcBef>
              <a:spcAft>
                <a:spcPts val="0"/>
              </a:spcAft>
              <a:buClr>
                <a:srgbClr val="000000"/>
              </a:buClr>
              <a:buSzPts val="2800"/>
              <a:buFont typeface="Arial"/>
              <a:buChar char="•"/>
            </a:pPr>
            <a:r>
              <a:rPr lang="sv-SE" sz="2800" b="1" i="0" u="none" strike="noStrike" cap="none">
                <a:solidFill>
                  <a:srgbClr val="000000"/>
                </a:solidFill>
                <a:latin typeface="Arial"/>
                <a:ea typeface="Arial"/>
                <a:cs typeface="Arial"/>
                <a:sym typeface="Arial"/>
              </a:rPr>
              <a:t>create a clearer supply </a:t>
            </a:r>
            <a:r>
              <a:rPr lang="sv-SE" sz="2800" b="0" i="0" u="none" strike="noStrike" cap="none">
                <a:solidFill>
                  <a:srgbClr val="000000"/>
                </a:solidFill>
                <a:latin typeface="Arial"/>
                <a:ea typeface="Arial"/>
                <a:cs typeface="Arial"/>
                <a:sym typeface="Arial"/>
              </a:rPr>
              <a:t>of lifelong learning activities</a:t>
            </a:r>
            <a:endParaRPr sz="2800" b="0" i="0" u="none" strike="noStrike" cap="none">
              <a:solidFill>
                <a:srgbClr val="000000"/>
              </a:solidFill>
              <a:latin typeface="Arial"/>
              <a:ea typeface="Arial"/>
              <a:cs typeface="Arial"/>
              <a:sym typeface="Arial"/>
            </a:endParaRPr>
          </a:p>
          <a:p>
            <a:pPr marL="342882" marR="0" lvl="0" indent="-342882" algn="l" rtl="0">
              <a:lnSpc>
                <a:spcPct val="110000"/>
              </a:lnSpc>
              <a:spcBef>
                <a:spcPts val="120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make this supply </a:t>
            </a:r>
            <a:r>
              <a:rPr lang="sv-SE" sz="2800" b="1" i="0" u="none" strike="noStrike" cap="none">
                <a:solidFill>
                  <a:srgbClr val="000000"/>
                </a:solidFill>
                <a:latin typeface="Arial"/>
                <a:ea typeface="Arial"/>
                <a:cs typeface="Arial"/>
                <a:sym typeface="Arial"/>
              </a:rPr>
              <a:t>accesible</a:t>
            </a:r>
            <a:r>
              <a:rPr lang="sv-SE" sz="2800" b="0" i="0" u="none" strike="noStrike" cap="none">
                <a:solidFill>
                  <a:srgbClr val="000000"/>
                </a:solidFill>
                <a:latin typeface="Arial"/>
                <a:ea typeface="Arial"/>
                <a:cs typeface="Arial"/>
                <a:sym typeface="Arial"/>
              </a:rPr>
              <a:t> and </a:t>
            </a:r>
            <a:r>
              <a:rPr lang="sv-SE" sz="2800" b="1" i="0" u="none" strike="noStrike" cap="none">
                <a:solidFill>
                  <a:srgbClr val="000000"/>
                </a:solidFill>
                <a:latin typeface="Arial"/>
                <a:ea typeface="Arial"/>
                <a:cs typeface="Arial"/>
                <a:sym typeface="Arial"/>
              </a:rPr>
              <a:t>flexible  </a:t>
            </a:r>
            <a:endParaRPr sz="2800" b="1" i="0" u="none" strike="noStrike" cap="none">
              <a:solidFill>
                <a:srgbClr val="000000"/>
              </a:solidFill>
              <a:latin typeface="Arial"/>
              <a:ea typeface="Arial"/>
              <a:cs typeface="Arial"/>
              <a:sym typeface="Arial"/>
            </a:endParaRPr>
          </a:p>
          <a:p>
            <a:pPr marL="342882" marR="0" lvl="0" indent="-342882" algn="l" rtl="0">
              <a:lnSpc>
                <a:spcPct val="110000"/>
              </a:lnSpc>
              <a:spcBef>
                <a:spcPts val="120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participate in and create </a:t>
            </a:r>
            <a:r>
              <a:rPr lang="sv-SE" sz="2800" b="1" i="0" u="none" strike="noStrike" cap="none">
                <a:solidFill>
                  <a:srgbClr val="000000"/>
                </a:solidFill>
                <a:latin typeface="Arial"/>
                <a:ea typeface="Arial"/>
                <a:cs typeface="Arial"/>
                <a:sym typeface="Arial"/>
              </a:rPr>
              <a:t>opportunities for dialogue </a:t>
            </a:r>
            <a:r>
              <a:rPr lang="sv-SE" sz="2800" b="0" i="0" u="none" strike="noStrike" cap="none">
                <a:solidFill>
                  <a:srgbClr val="000000"/>
                </a:solidFill>
                <a:latin typeface="Arial"/>
                <a:ea typeface="Arial"/>
                <a:cs typeface="Arial"/>
                <a:sym typeface="Arial"/>
              </a:rPr>
              <a:t>in order to get stakeholders input to what education is needed</a:t>
            </a:r>
            <a:endParaRPr sz="2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92"/>
          <p:cNvSpPr txBox="1">
            <a:spLocks noGrp="1"/>
          </p:cNvSpPr>
          <p:nvPr>
            <p:ph type="title"/>
          </p:nvPr>
        </p:nvSpPr>
        <p:spPr>
          <a:xfrm>
            <a:off x="0" y="1663701"/>
            <a:ext cx="13004800" cy="5321300"/>
          </a:xfrm>
          <a:prstGeom prst="rect">
            <a:avLst/>
          </a:prstGeom>
          <a:noFill/>
          <a:ln>
            <a:noFill/>
          </a:ln>
        </p:spPr>
        <p:txBody>
          <a:bodyPr spcFirstLastPara="1" wrap="square" lIns="50775" tIns="50775" rIns="50775" bIns="50775" anchor="ctr" anchorCtr="0">
            <a:noAutofit/>
          </a:bodyPr>
          <a:lstStyle/>
          <a:p>
            <a:pPr marL="0" marR="0" lvl="0" indent="0" algn="ctr" rtl="0">
              <a:lnSpc>
                <a:spcPct val="100000"/>
              </a:lnSpc>
              <a:spcBef>
                <a:spcPts val="0"/>
              </a:spcBef>
              <a:spcAft>
                <a:spcPts val="0"/>
              </a:spcAft>
              <a:buClr>
                <a:schemeClr val="accent1"/>
              </a:buClr>
              <a:buSzPts val="4800"/>
              <a:buFont typeface="Times New Roman"/>
              <a:buNone/>
            </a:pPr>
            <a:r>
              <a:rPr lang="sv-SE" sz="4800" b="0" i="0" u="none" strike="noStrike" cap="none">
                <a:solidFill>
                  <a:schemeClr val="accent1"/>
                </a:solidFill>
                <a:latin typeface="Times New Roman"/>
                <a:ea typeface="Times New Roman"/>
                <a:cs typeface="Times New Roman"/>
                <a:sym typeface="Times New Roman"/>
              </a:rPr>
              <a:t>How do we find out </a:t>
            </a:r>
            <a:br>
              <a:rPr lang="sv-SE" sz="4800" b="0" i="0" u="none" strike="noStrike" cap="none">
                <a:solidFill>
                  <a:schemeClr val="accent1"/>
                </a:solidFill>
                <a:latin typeface="Times New Roman"/>
                <a:ea typeface="Times New Roman"/>
                <a:cs typeface="Times New Roman"/>
                <a:sym typeface="Times New Roman"/>
              </a:rPr>
            </a:br>
            <a:r>
              <a:rPr lang="sv-SE" sz="4800" b="0" i="0" u="none" strike="noStrike" cap="none">
                <a:solidFill>
                  <a:schemeClr val="accent1"/>
                </a:solidFill>
                <a:latin typeface="Times New Roman"/>
                <a:ea typeface="Times New Roman"/>
                <a:cs typeface="Times New Roman"/>
                <a:sym typeface="Times New Roman"/>
              </a:rPr>
              <a:t>the needs of society?</a:t>
            </a:r>
            <a:endParaRPr sz="4800" b="0" i="0" u="none" strike="noStrike" cap="none">
              <a:solidFill>
                <a:schemeClr val="accent1"/>
              </a:solidFill>
              <a:latin typeface="Times New Roman"/>
              <a:ea typeface="Times New Roman"/>
              <a:cs typeface="Times New Roman"/>
              <a:sym typeface="Times New Roman"/>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93"/>
          <p:cNvPicPr preferRelativeResize="0"/>
          <p:nvPr/>
        </p:nvPicPr>
        <p:blipFill rotWithShape="1">
          <a:blip r:embed="rId3">
            <a:alphaModFix/>
          </a:blip>
          <a:srcRect t="769" b="802"/>
          <a:stretch/>
        </p:blipFill>
        <p:spPr>
          <a:xfrm>
            <a:off x="219074" y="219075"/>
            <a:ext cx="12563475" cy="9312275"/>
          </a:xfrm>
          <a:prstGeom prst="rect">
            <a:avLst/>
          </a:prstGeom>
          <a:noFill/>
          <a:ln>
            <a:noFill/>
          </a:ln>
        </p:spPr>
      </p:pic>
      <p:sp>
        <p:nvSpPr>
          <p:cNvPr id="618" name="Google Shape;618;p93"/>
          <p:cNvSpPr/>
          <p:nvPr/>
        </p:nvSpPr>
        <p:spPr>
          <a:xfrm>
            <a:off x="4867777" y="5772820"/>
            <a:ext cx="3261249" cy="3215906"/>
          </a:xfrm>
          <a:prstGeom prst="rect">
            <a:avLst/>
          </a:prstGeom>
          <a:noFill/>
          <a:ln>
            <a:noFill/>
          </a:ln>
        </p:spPr>
        <p:txBody>
          <a:bodyPr spcFirstLastPara="1" wrap="square" lIns="50775" tIns="50775" rIns="50775" bIns="50775" anchor="t" anchorCtr="0">
            <a:noAutofit/>
          </a:bodyPr>
          <a:lstStyle/>
          <a:p>
            <a:pPr marL="0" marR="0" lvl="0" indent="0" algn="l" rtl="0">
              <a:lnSpc>
                <a:spcPct val="100000"/>
              </a:lnSpc>
              <a:spcBef>
                <a:spcPts val="0"/>
              </a:spcBef>
              <a:spcAft>
                <a:spcPts val="0"/>
              </a:spcAft>
              <a:buClr>
                <a:schemeClr val="lt1"/>
              </a:buClr>
              <a:buSzPts val="3100"/>
              <a:buFont typeface="Times New Roman"/>
              <a:buNone/>
            </a:pPr>
            <a:r>
              <a:rPr lang="sv-SE" sz="3100" b="0" i="0" u="none" strike="noStrike" cap="none">
                <a:solidFill>
                  <a:schemeClr val="lt1"/>
                </a:solidFill>
                <a:latin typeface="Times New Roman"/>
                <a:ea typeface="Times New Roman"/>
                <a:cs typeface="Times New Roman"/>
                <a:sym typeface="Times New Roman"/>
              </a:rPr>
              <a:t>What dialogues/ meeting places do we have today?</a:t>
            </a:r>
            <a:endParaRPr sz="3100" b="0" i="0" u="none" strike="noStrike" cap="none">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3100"/>
              <a:buFont typeface="Helvetica Neue Light"/>
              <a:buNone/>
            </a:pPr>
            <a:endParaRPr sz="3100" b="0" i="0" u="none" strike="noStrike" cap="none">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ts val="3100"/>
              <a:buFont typeface="Times New Roman"/>
              <a:buNone/>
            </a:pPr>
            <a:r>
              <a:rPr lang="sv-SE" sz="3100" b="0" i="0" u="none" strike="noStrike" cap="none">
                <a:solidFill>
                  <a:schemeClr val="lt1"/>
                </a:solidFill>
                <a:latin typeface="Times New Roman"/>
                <a:ea typeface="Times New Roman"/>
                <a:cs typeface="Times New Roman"/>
                <a:sym typeface="Times New Roman"/>
              </a:rPr>
              <a:t>What do we need?</a:t>
            </a:r>
            <a:endParaRPr sz="3100" b="0" i="0" u="none" strike="noStrike" cap="none">
              <a:solidFill>
                <a:schemeClr val="lt1"/>
              </a:solidFill>
              <a:latin typeface="Times New Roman"/>
              <a:ea typeface="Times New Roman"/>
              <a:cs typeface="Times New Roman"/>
              <a:sym typeface="Times New Roman"/>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94"/>
          <p:cNvSpPr txBox="1">
            <a:spLocks noGrp="1"/>
          </p:cNvSpPr>
          <p:nvPr>
            <p:ph type="title"/>
          </p:nvPr>
        </p:nvSpPr>
        <p:spPr>
          <a:xfrm>
            <a:off x="1828800" y="1080000"/>
            <a:ext cx="9486900" cy="2286000"/>
          </a:xfrm>
          <a:prstGeom prst="rect">
            <a:avLst/>
          </a:prstGeom>
          <a:noFill/>
          <a:ln>
            <a:noFill/>
          </a:ln>
        </p:spPr>
        <p:txBody>
          <a:bodyPr spcFirstLastPara="1" wrap="square" lIns="50775" tIns="50775" rIns="50775" bIns="359975" anchor="b" anchorCtr="0">
            <a:noAutofit/>
          </a:bodyPr>
          <a:lstStyle/>
          <a:p>
            <a:pPr marL="0" marR="0" lvl="0" indent="0" algn="l" rtl="0">
              <a:lnSpc>
                <a:spcPct val="100000"/>
              </a:lnSpc>
              <a:spcBef>
                <a:spcPts val="0"/>
              </a:spcBef>
              <a:spcAft>
                <a:spcPts val="0"/>
              </a:spcAft>
              <a:buClr>
                <a:schemeClr val="accent1"/>
              </a:buClr>
              <a:buSzPts val="6000"/>
              <a:buFont typeface="Times New Roman"/>
              <a:buNone/>
            </a:pPr>
            <a:r>
              <a:rPr lang="sv-SE" sz="6000" b="0" i="0" u="none" strike="noStrike" cap="none">
                <a:solidFill>
                  <a:schemeClr val="accent1"/>
                </a:solidFill>
                <a:latin typeface="Times New Roman"/>
                <a:ea typeface="Times New Roman"/>
                <a:cs typeface="Times New Roman"/>
                <a:sym typeface="Times New Roman"/>
              </a:rPr>
              <a:t>Possibilities for the future</a:t>
            </a:r>
            <a:endParaRPr sz="6000" b="0" i="0" u="none" strike="noStrike" cap="none">
              <a:solidFill>
                <a:schemeClr val="accent1"/>
              </a:solidFill>
              <a:latin typeface="Times New Roman"/>
              <a:ea typeface="Times New Roman"/>
              <a:cs typeface="Times New Roman"/>
              <a:sym typeface="Times New Roman"/>
            </a:endParaRPr>
          </a:p>
        </p:txBody>
      </p:sp>
      <p:sp>
        <p:nvSpPr>
          <p:cNvPr id="624" name="Google Shape;624;p94"/>
          <p:cNvSpPr txBox="1">
            <a:spLocks noGrp="1"/>
          </p:cNvSpPr>
          <p:nvPr>
            <p:ph type="body" idx="1"/>
          </p:nvPr>
        </p:nvSpPr>
        <p:spPr>
          <a:xfrm>
            <a:off x="2396358" y="3680475"/>
            <a:ext cx="9182100" cy="2565400"/>
          </a:xfrm>
          <a:prstGeom prst="rect">
            <a:avLst/>
          </a:prstGeom>
          <a:noFill/>
          <a:ln>
            <a:noFill/>
          </a:ln>
        </p:spPr>
        <p:txBody>
          <a:bodyPr spcFirstLastPara="1" wrap="square" lIns="50775" tIns="50775" rIns="50775" bIns="50775" anchor="t" anchorCtr="0">
            <a:noAutofit/>
          </a:bodyPr>
          <a:lstStyle/>
          <a:p>
            <a:pPr marL="342882" marR="0" lvl="0" indent="-342882" algn="l" rtl="0">
              <a:lnSpc>
                <a:spcPct val="110000"/>
              </a:lnSpc>
              <a:spcBef>
                <a:spcPts val="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Lifelong learning now on the agenda</a:t>
            </a:r>
            <a:endParaRPr/>
          </a:p>
          <a:p>
            <a:pPr marL="342882" marR="0" lvl="0" indent="-342882" algn="l" rtl="0">
              <a:lnSpc>
                <a:spcPct val="110000"/>
              </a:lnSpc>
              <a:spcBef>
                <a:spcPts val="1200"/>
              </a:spcBef>
              <a:spcAft>
                <a:spcPts val="0"/>
              </a:spcAft>
              <a:buClr>
                <a:srgbClr val="000000"/>
              </a:buClr>
              <a:buSzPts val="2800"/>
              <a:buFont typeface="Arial"/>
              <a:buChar char="•"/>
            </a:pPr>
            <a:r>
              <a:rPr lang="sv-SE" sz="2800" b="1" i="0" u="none" strike="noStrike" cap="none">
                <a:solidFill>
                  <a:srgbClr val="000000"/>
                </a:solidFill>
                <a:latin typeface="Arial"/>
                <a:ea typeface="Arial"/>
                <a:cs typeface="Arial"/>
                <a:sym typeface="Arial"/>
              </a:rPr>
              <a:t>New technologies</a:t>
            </a:r>
            <a:endParaRPr sz="2800" b="0" i="0" u="none" strike="noStrike" cap="none">
              <a:solidFill>
                <a:srgbClr val="000000"/>
              </a:solidFill>
              <a:latin typeface="Arial"/>
              <a:ea typeface="Arial"/>
              <a:cs typeface="Arial"/>
              <a:sym typeface="Arial"/>
            </a:endParaRPr>
          </a:p>
          <a:p>
            <a:pPr marL="342882" marR="0" lvl="0" indent="-342882" algn="l" rtl="0">
              <a:lnSpc>
                <a:spcPct val="110000"/>
              </a:lnSpc>
              <a:spcBef>
                <a:spcPts val="120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New financing possibilities</a:t>
            </a:r>
            <a:endParaRPr sz="2800" b="0" i="0" u="none" strike="noStrike" cap="none">
              <a:solidFill>
                <a:srgbClr val="000000"/>
              </a:solidFill>
              <a:latin typeface="Arial"/>
              <a:ea typeface="Arial"/>
              <a:cs typeface="Arial"/>
              <a:sym typeface="Arial"/>
            </a:endParaRPr>
          </a:p>
          <a:p>
            <a:pPr marL="342882" marR="0" lvl="0" indent="-342882" algn="l" rtl="0">
              <a:lnSpc>
                <a:spcPct val="110000"/>
              </a:lnSpc>
              <a:spcBef>
                <a:spcPts val="1200"/>
              </a:spcBef>
              <a:spcAft>
                <a:spcPts val="0"/>
              </a:spcAft>
              <a:buClr>
                <a:srgbClr val="000000"/>
              </a:buClr>
              <a:buSzPts val="2800"/>
              <a:buFont typeface="Arial"/>
              <a:buChar char="•"/>
            </a:pPr>
            <a:r>
              <a:rPr lang="sv-SE"/>
              <a:t>Develop new knowledge development programmes in close collaboration with industry and public sector</a:t>
            </a:r>
            <a:endParaRPr/>
          </a:p>
          <a:p>
            <a:pPr marL="342882" marR="0" lvl="0" indent="-342882" algn="l" rtl="0">
              <a:lnSpc>
                <a:spcPct val="110000"/>
              </a:lnSpc>
              <a:spcBef>
                <a:spcPts val="1200"/>
              </a:spcBef>
              <a:spcAft>
                <a:spcPts val="0"/>
              </a:spcAft>
              <a:buClr>
                <a:srgbClr val="000000"/>
              </a:buClr>
              <a:buSzPts val="2800"/>
              <a:buFont typeface="Arial"/>
              <a:buChar char="•"/>
            </a:pPr>
            <a:r>
              <a:rPr lang="sv-SE" sz="2800" b="1" i="0" u="none" strike="noStrike" cap="none">
                <a:solidFill>
                  <a:srgbClr val="000000"/>
                </a:solidFill>
                <a:latin typeface="Arial"/>
                <a:ea typeface="Arial"/>
                <a:cs typeface="Arial"/>
                <a:sym typeface="Arial"/>
              </a:rPr>
              <a:t>…</a:t>
            </a:r>
            <a:endParaRPr sz="28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95" descr="Lund A.jpg"/>
          <p:cNvPicPr preferRelativeResize="0"/>
          <p:nvPr/>
        </p:nvPicPr>
        <p:blipFill rotWithShape="1">
          <a:blip r:embed="rId3">
            <a:alphaModFix/>
          </a:blip>
          <a:srcRect/>
          <a:stretch/>
        </p:blipFill>
        <p:spPr>
          <a:xfrm>
            <a:off x="8584141" y="4875741"/>
            <a:ext cx="4186238" cy="4657725"/>
          </a:xfrm>
          <a:prstGeom prst="rect">
            <a:avLst/>
          </a:prstGeom>
          <a:solidFill>
            <a:schemeClr val="lt1"/>
          </a:solidFill>
          <a:ln>
            <a:noFill/>
          </a:ln>
        </p:spPr>
      </p:pic>
      <p:pic>
        <p:nvPicPr>
          <p:cNvPr id="630" name="Google Shape;630;p95" descr="Lund allé.jpg"/>
          <p:cNvPicPr preferRelativeResize="0">
            <a:picLocks noGrp="1"/>
          </p:cNvPicPr>
          <p:nvPr>
            <p:ph type="pic" idx="3"/>
          </p:nvPr>
        </p:nvPicPr>
        <p:blipFill rotWithShape="1">
          <a:blip r:embed="rId4">
            <a:alphaModFix/>
          </a:blip>
          <a:srcRect/>
          <a:stretch/>
        </p:blipFill>
        <p:spPr>
          <a:xfrm>
            <a:off x="219075" y="219075"/>
            <a:ext cx="4186238" cy="4657725"/>
          </a:xfrm>
          <a:prstGeom prst="rect">
            <a:avLst/>
          </a:prstGeom>
          <a:noFill/>
          <a:ln>
            <a:noFill/>
          </a:ln>
        </p:spPr>
      </p:pic>
      <p:pic>
        <p:nvPicPr>
          <p:cNvPr id="631" name="Google Shape;631;p95" descr="Lund skate.jpg"/>
          <p:cNvPicPr preferRelativeResize="0">
            <a:picLocks noGrp="1"/>
          </p:cNvPicPr>
          <p:nvPr>
            <p:ph type="pic" idx="2"/>
          </p:nvPr>
        </p:nvPicPr>
        <p:blipFill rotWithShape="1">
          <a:blip r:embed="rId5">
            <a:alphaModFix/>
          </a:blip>
          <a:srcRect/>
          <a:stretch/>
        </p:blipFill>
        <p:spPr>
          <a:xfrm>
            <a:off x="4405313" y="219075"/>
            <a:ext cx="4187825" cy="4657725"/>
          </a:xfrm>
          <a:prstGeom prst="rect">
            <a:avLst/>
          </a:prstGeom>
          <a:noFill/>
          <a:ln>
            <a:noFill/>
          </a:ln>
        </p:spPr>
      </p:pic>
      <p:pic>
        <p:nvPicPr>
          <p:cNvPr id="632" name="Google Shape;632;p95" descr="Lund soppa.jpg"/>
          <p:cNvPicPr preferRelativeResize="0">
            <a:picLocks noGrp="1"/>
          </p:cNvPicPr>
          <p:nvPr>
            <p:ph type="pic" idx="7"/>
          </p:nvPr>
        </p:nvPicPr>
        <p:blipFill rotWithShape="1">
          <a:blip r:embed="rId6">
            <a:alphaModFix/>
          </a:blip>
          <a:srcRect/>
          <a:stretch/>
        </p:blipFill>
        <p:spPr>
          <a:xfrm>
            <a:off x="4406900" y="4876800"/>
            <a:ext cx="4187825" cy="4654550"/>
          </a:xfrm>
          <a:prstGeom prst="rect">
            <a:avLst/>
          </a:prstGeom>
          <a:noFill/>
          <a:ln>
            <a:noFill/>
          </a:ln>
        </p:spPr>
      </p:pic>
      <p:pic>
        <p:nvPicPr>
          <p:cNvPr id="633" name="Google Shape;633;p95" descr="Lund cykel.jpg"/>
          <p:cNvPicPr preferRelativeResize="0">
            <a:picLocks noGrp="1"/>
          </p:cNvPicPr>
          <p:nvPr>
            <p:ph type="pic" idx="6"/>
          </p:nvPr>
        </p:nvPicPr>
        <p:blipFill rotWithShape="1">
          <a:blip r:embed="rId7">
            <a:alphaModFix/>
          </a:blip>
          <a:srcRect/>
          <a:stretch/>
        </p:blipFill>
        <p:spPr>
          <a:xfrm>
            <a:off x="219076" y="4876800"/>
            <a:ext cx="4186238" cy="4654550"/>
          </a:xfrm>
          <a:prstGeom prst="rect">
            <a:avLst/>
          </a:prstGeom>
          <a:noFill/>
          <a:ln>
            <a:noFill/>
          </a:ln>
        </p:spPr>
      </p:pic>
      <p:pic>
        <p:nvPicPr>
          <p:cNvPr id="634" name="Google Shape;634;p95" descr="Lund blomma.jpg"/>
          <p:cNvPicPr preferRelativeResize="0">
            <a:picLocks noGrp="1"/>
          </p:cNvPicPr>
          <p:nvPr>
            <p:ph type="pic" idx="4"/>
          </p:nvPr>
        </p:nvPicPr>
        <p:blipFill rotWithShape="1">
          <a:blip r:embed="rId8">
            <a:alphaModFix/>
          </a:blip>
          <a:srcRect/>
          <a:stretch/>
        </p:blipFill>
        <p:spPr>
          <a:xfrm>
            <a:off x="8593137" y="219075"/>
            <a:ext cx="4187825" cy="4657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1"/>
          <p:cNvSpPr txBox="1"/>
          <p:nvPr/>
        </p:nvSpPr>
        <p:spPr>
          <a:xfrm>
            <a:off x="1878025" y="2817050"/>
            <a:ext cx="9420300" cy="57249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sv-SE" sz="3000">
                <a:solidFill>
                  <a:schemeClr val="dk1"/>
                </a:solidFill>
              </a:rPr>
              <a:t>The electrons in MAXIV have an energy of 3 GeV and travel with speed 1079252833 km/h (1 billion 79 million 252 thousand 833 km/h). </a:t>
            </a:r>
            <a:endParaRPr sz="3000">
              <a:solidFill>
                <a:schemeClr val="dk1"/>
              </a:solidFill>
            </a:endParaRPr>
          </a:p>
          <a:p>
            <a:pPr marL="0" lvl="0" indent="0" rtl="0">
              <a:lnSpc>
                <a:spcPct val="115000"/>
              </a:lnSpc>
              <a:spcBef>
                <a:spcPts val="0"/>
              </a:spcBef>
              <a:spcAft>
                <a:spcPts val="0"/>
              </a:spcAft>
              <a:buNone/>
            </a:pPr>
            <a:endParaRPr sz="3000">
              <a:solidFill>
                <a:schemeClr val="dk1"/>
              </a:solidFill>
            </a:endParaRPr>
          </a:p>
          <a:p>
            <a:pPr marL="0" lvl="0" indent="0" rtl="0">
              <a:lnSpc>
                <a:spcPct val="150000"/>
              </a:lnSpc>
              <a:spcBef>
                <a:spcPts val="0"/>
              </a:spcBef>
              <a:spcAft>
                <a:spcPts val="0"/>
              </a:spcAft>
              <a:buNone/>
            </a:pPr>
            <a:r>
              <a:rPr lang="sv-SE" sz="3000">
                <a:solidFill>
                  <a:schemeClr val="dk1"/>
                </a:solidFill>
              </a:rPr>
              <a:t>Their speed is just 15 km/h below speed of light!</a:t>
            </a:r>
            <a:endParaRPr sz="3000"/>
          </a:p>
        </p:txBody>
      </p:sp>
      <p:sp>
        <p:nvSpPr>
          <p:cNvPr id="323" name="Google Shape;323;p51"/>
          <p:cNvSpPr txBox="1"/>
          <p:nvPr/>
        </p:nvSpPr>
        <p:spPr>
          <a:xfrm>
            <a:off x="1744200" y="1453950"/>
            <a:ext cx="8723700" cy="10179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Clr>
                <a:schemeClr val="dk1"/>
              </a:buClr>
              <a:buSzPts val="1100"/>
              <a:buFont typeface="Arial"/>
              <a:buNone/>
            </a:pPr>
            <a:r>
              <a:rPr lang="sv-SE" sz="6000">
                <a:solidFill>
                  <a:schemeClr val="accent1"/>
                </a:solidFill>
                <a:latin typeface="Times New Roman"/>
                <a:ea typeface="Times New Roman"/>
                <a:cs typeface="Times New Roman"/>
                <a:sym typeface="Times New Roman"/>
              </a:rPr>
              <a:t>Fun fact</a:t>
            </a:r>
            <a:r>
              <a:rPr lang="sv-SE" sz="6000">
                <a:solidFill>
                  <a:schemeClr val="dk1"/>
                </a:solidFill>
                <a:highlight>
                  <a:schemeClr val="accent1"/>
                </a:highlight>
                <a:latin typeface="Times New Roman"/>
                <a:ea typeface="Times New Roman"/>
                <a:cs typeface="Times New Roman"/>
                <a:sym typeface="Times New Roman"/>
              </a:rPr>
              <a:t> </a:t>
            </a:r>
            <a:endParaRPr sz="6000">
              <a:highlight>
                <a:schemeClr val="accent1"/>
              </a:highlight>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2">
                                            <p:txEl>
                                              <p:pRg st="0" end="0"/>
                                            </p:txEl>
                                          </p:spTgt>
                                        </p:tgtEl>
                                        <p:attrNameLst>
                                          <p:attrName>style.visibility</p:attrName>
                                        </p:attrNameLst>
                                      </p:cBhvr>
                                      <p:to>
                                        <p:strVal val="visible"/>
                                      </p:to>
                                    </p:set>
                                    <p:animEffect transition="in" filter="fade">
                                      <p:cBhvr>
                                        <p:cTn id="7" dur="1000"/>
                                        <p:tgtEl>
                                          <p:spTgt spid="3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2">
                                            <p:txEl>
                                              <p:pRg st="1" end="1"/>
                                            </p:txEl>
                                          </p:spTgt>
                                        </p:tgtEl>
                                        <p:attrNameLst>
                                          <p:attrName>style.visibility</p:attrName>
                                        </p:attrNameLst>
                                      </p:cBhvr>
                                      <p:to>
                                        <p:strVal val="visible"/>
                                      </p:to>
                                    </p:set>
                                    <p:animEffect transition="in" filter="fade">
                                      <p:cBhvr>
                                        <p:cTn id="12" dur="1000"/>
                                        <p:tgtEl>
                                          <p:spTgt spid="3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2">
                                            <p:txEl>
                                              <p:pRg st="2" end="2"/>
                                            </p:txEl>
                                          </p:spTgt>
                                        </p:tgtEl>
                                        <p:attrNameLst>
                                          <p:attrName>style.visibility</p:attrName>
                                        </p:attrNameLst>
                                      </p:cBhvr>
                                      <p:to>
                                        <p:strVal val="visible"/>
                                      </p:to>
                                    </p:set>
                                    <p:animEffect transition="in" filter="fade">
                                      <p:cBhvr>
                                        <p:cTn id="17" dur="1000"/>
                                        <p:tgtEl>
                                          <p:spTgt spid="3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96"/>
          <p:cNvSpPr txBox="1">
            <a:spLocks noGrp="1"/>
          </p:cNvSpPr>
          <p:nvPr>
            <p:ph type="title"/>
          </p:nvPr>
        </p:nvSpPr>
        <p:spPr>
          <a:xfrm>
            <a:off x="0" y="1663701"/>
            <a:ext cx="13004800" cy="5321300"/>
          </a:xfrm>
          <a:prstGeom prst="rect">
            <a:avLst/>
          </a:prstGeom>
          <a:noFill/>
          <a:ln>
            <a:noFill/>
          </a:ln>
        </p:spPr>
        <p:txBody>
          <a:bodyPr spcFirstLastPara="1" wrap="square" lIns="50775" tIns="50775" rIns="50775" bIns="50775" anchor="ctr" anchorCtr="0">
            <a:noAutofit/>
          </a:bodyPr>
          <a:lstStyle/>
          <a:p>
            <a:pPr marL="0" marR="0" lvl="0" indent="0" algn="ctr" rtl="0">
              <a:lnSpc>
                <a:spcPct val="100000"/>
              </a:lnSpc>
              <a:spcBef>
                <a:spcPts val="0"/>
              </a:spcBef>
              <a:spcAft>
                <a:spcPts val="0"/>
              </a:spcAft>
              <a:buClr>
                <a:schemeClr val="accent1"/>
              </a:buClr>
              <a:buSzPts val="4800"/>
              <a:buFont typeface="Times New Roman"/>
              <a:buNone/>
            </a:pPr>
            <a:r>
              <a:rPr lang="sv-SE" sz="4800" b="0" i="0" u="none" strike="noStrike" cap="none">
                <a:solidFill>
                  <a:schemeClr val="accent1"/>
                </a:solidFill>
                <a:latin typeface="Times New Roman"/>
                <a:ea typeface="Times New Roman"/>
                <a:cs typeface="Times New Roman"/>
                <a:sym typeface="Times New Roman"/>
              </a:rPr>
              <a:t>One of Northern Europe’s most </a:t>
            </a:r>
            <a:br>
              <a:rPr lang="sv-SE" sz="4800" b="0" i="0" u="none" strike="noStrike" cap="none">
                <a:solidFill>
                  <a:schemeClr val="accent1"/>
                </a:solidFill>
                <a:latin typeface="Times New Roman"/>
                <a:ea typeface="Times New Roman"/>
                <a:cs typeface="Times New Roman"/>
                <a:sym typeface="Times New Roman"/>
              </a:rPr>
            </a:br>
            <a:r>
              <a:rPr lang="sv-SE" sz="4800" b="0" i="0" u="none" strike="noStrike" cap="none">
                <a:solidFill>
                  <a:schemeClr val="accent1"/>
                </a:solidFill>
                <a:latin typeface="Times New Roman"/>
                <a:ea typeface="Times New Roman"/>
                <a:cs typeface="Times New Roman"/>
                <a:sym typeface="Times New Roman"/>
              </a:rPr>
              <a:t>knowledge-intensive areas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p97" descr="s.22.jpg"/>
          <p:cNvPicPr preferRelativeResize="0">
            <a:picLocks noGrp="1"/>
          </p:cNvPicPr>
          <p:nvPr>
            <p:ph type="pic" idx="2"/>
          </p:nvPr>
        </p:nvPicPr>
        <p:blipFill rotWithShape="1">
          <a:blip r:embed="rId3">
            <a:alphaModFix/>
          </a:blip>
          <a:srcRect/>
          <a:stretch/>
        </p:blipFill>
        <p:spPr>
          <a:xfrm>
            <a:off x="219075" y="219075"/>
            <a:ext cx="12561888" cy="9312275"/>
          </a:xfrm>
          <a:prstGeom prst="rect">
            <a:avLst/>
          </a:prstGeom>
          <a:noFill/>
          <a:ln>
            <a:noFill/>
          </a:ln>
        </p:spPr>
      </p:pic>
      <p:sp>
        <p:nvSpPr>
          <p:cNvPr id="645" name="Google Shape;645;p97"/>
          <p:cNvSpPr txBox="1">
            <a:spLocks noGrp="1"/>
          </p:cNvSpPr>
          <p:nvPr>
            <p:ph type="body" idx="1"/>
          </p:nvPr>
        </p:nvSpPr>
        <p:spPr>
          <a:xfrm>
            <a:off x="5553219" y="5886851"/>
            <a:ext cx="7451581" cy="2858687"/>
          </a:xfrm>
          <a:prstGeom prst="rect">
            <a:avLst/>
          </a:prstGeom>
          <a:solidFill>
            <a:schemeClr val="lt1"/>
          </a:solidFill>
          <a:ln>
            <a:noFill/>
          </a:ln>
        </p:spPr>
        <p:txBody>
          <a:bodyPr spcFirstLastPara="1" wrap="square" lIns="719950" tIns="612000" rIns="539950" bIns="756000" anchor="b" anchorCtr="0">
            <a:noAutofit/>
          </a:bodyPr>
          <a:lstStyle/>
          <a:p>
            <a:pPr marL="0" marR="0" lvl="0" indent="0" algn="l" rtl="0">
              <a:lnSpc>
                <a:spcPct val="100000"/>
              </a:lnSpc>
              <a:spcBef>
                <a:spcPts val="0"/>
              </a:spcBef>
              <a:spcAft>
                <a:spcPts val="0"/>
              </a:spcAft>
              <a:buClr>
                <a:schemeClr val="accent1"/>
              </a:buClr>
              <a:buSzPts val="2325"/>
              <a:buFont typeface="Times New Roman"/>
              <a:buNone/>
            </a:pPr>
            <a:r>
              <a:rPr lang="sv-SE" sz="3100" b="0" i="0" u="none" strike="noStrike" cap="none">
                <a:solidFill>
                  <a:schemeClr val="accent1"/>
                </a:solidFill>
                <a:latin typeface="Times New Roman"/>
                <a:ea typeface="Times New Roman"/>
                <a:cs typeface="Times New Roman"/>
                <a:sym typeface="Times New Roman"/>
              </a:rPr>
              <a:t>Home to 4 million inhabitants </a:t>
            </a:r>
            <a:endParaRPr/>
          </a:p>
          <a:p>
            <a:pPr marL="0" marR="0" lvl="0" indent="0" algn="l" rtl="0">
              <a:lnSpc>
                <a:spcPct val="100000"/>
              </a:lnSpc>
              <a:spcBef>
                <a:spcPts val="0"/>
              </a:spcBef>
              <a:spcAft>
                <a:spcPts val="0"/>
              </a:spcAft>
              <a:buClr>
                <a:schemeClr val="accent1"/>
              </a:buClr>
              <a:buSzPts val="2325"/>
              <a:buFont typeface="Times New Roman"/>
              <a:buNone/>
            </a:pPr>
            <a:r>
              <a:rPr lang="sv-SE" sz="3100" b="0" i="0" u="none" strike="noStrike" cap="none">
                <a:solidFill>
                  <a:schemeClr val="accent1"/>
                </a:solidFill>
                <a:latin typeface="Times New Roman"/>
                <a:ea typeface="Times New Roman"/>
                <a:cs typeface="Times New Roman"/>
                <a:sym typeface="Times New Roman"/>
              </a:rPr>
              <a:t>and Scandinavia’s largest recruitment </a:t>
            </a:r>
            <a:endParaRPr/>
          </a:p>
          <a:p>
            <a:pPr marL="0" marR="0" lvl="0" indent="0" algn="l" rtl="0">
              <a:lnSpc>
                <a:spcPct val="100000"/>
              </a:lnSpc>
              <a:spcBef>
                <a:spcPts val="0"/>
              </a:spcBef>
              <a:spcAft>
                <a:spcPts val="0"/>
              </a:spcAft>
              <a:buClr>
                <a:schemeClr val="accent1"/>
              </a:buClr>
              <a:buSzPts val="2325"/>
              <a:buFont typeface="Times New Roman"/>
              <a:buNone/>
            </a:pPr>
            <a:r>
              <a:rPr lang="sv-SE" sz="3100" b="0" i="0" u="none" strike="noStrike" cap="none">
                <a:solidFill>
                  <a:schemeClr val="accent1"/>
                </a:solidFill>
                <a:latin typeface="Times New Roman"/>
                <a:ea typeface="Times New Roman"/>
                <a:cs typeface="Times New Roman"/>
                <a:sym typeface="Times New Roman"/>
              </a:rPr>
              <a:t>base of highly-skilled employees.</a:t>
            </a:r>
            <a:endParaRPr/>
          </a:p>
        </p:txBody>
      </p:sp>
      <p:sp>
        <p:nvSpPr>
          <p:cNvPr id="646" name="Google Shape;646;p97"/>
          <p:cNvSpPr/>
          <p:nvPr/>
        </p:nvSpPr>
        <p:spPr>
          <a:xfrm>
            <a:off x="3620876" y="6040736"/>
            <a:ext cx="1041490" cy="37685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sv-SE" sz="1800" b="0" i="0" u="none" strike="noStrike" cap="none">
                <a:solidFill>
                  <a:schemeClr val="lt1"/>
                </a:solidFill>
                <a:latin typeface="Arial"/>
                <a:ea typeface="Arial"/>
                <a:cs typeface="Arial"/>
                <a:sym typeface="Arial"/>
              </a:rPr>
              <a:t>Sweden</a:t>
            </a:r>
            <a:endParaRPr sz="1800" b="0" i="0" u="none" strike="noStrike" cap="none">
              <a:solidFill>
                <a:schemeClr val="lt1"/>
              </a:solidFill>
              <a:latin typeface="Helvetica Neue Light"/>
              <a:ea typeface="Helvetica Neue Light"/>
              <a:cs typeface="Helvetica Neue Light"/>
              <a:sym typeface="Helvetica Neue Light"/>
            </a:endParaRPr>
          </a:p>
        </p:txBody>
      </p:sp>
      <p:sp>
        <p:nvSpPr>
          <p:cNvPr id="647" name="Google Shape;647;p97"/>
          <p:cNvSpPr/>
          <p:nvPr/>
        </p:nvSpPr>
        <p:spPr>
          <a:xfrm>
            <a:off x="1247514" y="4288884"/>
            <a:ext cx="988351" cy="37685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sv-SE" sz="1800" b="0" i="0" u="none" strike="noStrike" cap="none">
                <a:solidFill>
                  <a:schemeClr val="lt1"/>
                </a:solidFill>
                <a:latin typeface="Arial"/>
                <a:ea typeface="Arial"/>
                <a:cs typeface="Arial"/>
                <a:sym typeface="Arial"/>
              </a:rPr>
              <a:t>Norway</a:t>
            </a:r>
            <a:endParaRPr sz="1800" b="0" i="0" u="none" strike="noStrike" cap="none">
              <a:solidFill>
                <a:schemeClr val="lt1"/>
              </a:solidFill>
              <a:latin typeface="Helvetica Neue Light"/>
              <a:ea typeface="Helvetica Neue Light"/>
              <a:cs typeface="Helvetica Neue Light"/>
              <a:sym typeface="Helvetica Neue Light"/>
            </a:endParaRPr>
          </a:p>
        </p:txBody>
      </p:sp>
      <p:sp>
        <p:nvSpPr>
          <p:cNvPr id="648" name="Google Shape;648;p97"/>
          <p:cNvSpPr/>
          <p:nvPr/>
        </p:nvSpPr>
        <p:spPr>
          <a:xfrm>
            <a:off x="8932764" y="3035078"/>
            <a:ext cx="962301" cy="37685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sv-SE" sz="1800" b="0" i="0" u="none" strike="noStrike" cap="none">
                <a:solidFill>
                  <a:schemeClr val="lt1"/>
                </a:solidFill>
                <a:latin typeface="Arial"/>
                <a:ea typeface="Arial"/>
                <a:cs typeface="Arial"/>
                <a:sym typeface="Arial"/>
              </a:rPr>
              <a:t>Finland</a:t>
            </a:r>
            <a:endParaRPr sz="1800" b="0" i="0" u="none" strike="noStrike" cap="none">
              <a:solidFill>
                <a:schemeClr val="lt1"/>
              </a:solidFill>
              <a:latin typeface="Helvetica Neue Light"/>
              <a:ea typeface="Helvetica Neue Light"/>
              <a:cs typeface="Helvetica Neue Light"/>
              <a:sym typeface="Helvetica Neue Light"/>
            </a:endParaRPr>
          </a:p>
        </p:txBody>
      </p:sp>
      <p:sp>
        <p:nvSpPr>
          <p:cNvPr id="649" name="Google Shape;649;p97"/>
          <p:cNvSpPr/>
          <p:nvPr/>
        </p:nvSpPr>
        <p:spPr>
          <a:xfrm>
            <a:off x="714860" y="6260650"/>
            <a:ext cx="1146496" cy="37685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sv-SE" sz="1800" b="0" i="0" u="none" strike="noStrike" cap="none">
                <a:solidFill>
                  <a:schemeClr val="lt1"/>
                </a:solidFill>
                <a:latin typeface="Arial"/>
                <a:ea typeface="Arial"/>
                <a:cs typeface="Arial"/>
                <a:sym typeface="Arial"/>
              </a:rPr>
              <a:t>Denmark</a:t>
            </a:r>
            <a:endParaRPr sz="1800" b="0" i="0" u="none" strike="noStrike" cap="none">
              <a:solidFill>
                <a:schemeClr val="lt1"/>
              </a:solidFill>
              <a:latin typeface="Helvetica Neue Light"/>
              <a:ea typeface="Helvetica Neue Light"/>
              <a:cs typeface="Helvetica Neue Light"/>
              <a:sym typeface="Helvetica Neue Light"/>
            </a:endParaRPr>
          </a:p>
        </p:txBody>
      </p:sp>
      <p:sp>
        <p:nvSpPr>
          <p:cNvPr id="650" name="Google Shape;650;p97"/>
          <p:cNvSpPr/>
          <p:nvPr/>
        </p:nvSpPr>
        <p:spPr>
          <a:xfrm>
            <a:off x="2617139" y="6932284"/>
            <a:ext cx="1200201" cy="667455"/>
          </a:xfrm>
          <a:prstGeom prst="ellipse">
            <a:avLst/>
          </a:prstGeom>
          <a:noFill/>
          <a:ln w="57150" cap="flat" cmpd="sng">
            <a:solidFill>
              <a:schemeClr val="lt1"/>
            </a:solidFill>
            <a:prstDash val="dash"/>
            <a:miter lim="400000"/>
            <a:headEnd type="none" w="sm" len="sm"/>
            <a:tailEnd type="none" w="sm" len="sm"/>
          </a:ln>
        </p:spPr>
        <p:txBody>
          <a:bodyPr spcFirstLastPara="1" wrap="square" lIns="50775" tIns="50775" rIns="50775" bIns="50775"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651" name="Google Shape;651;p97"/>
          <p:cNvSpPr txBox="1"/>
          <p:nvPr/>
        </p:nvSpPr>
        <p:spPr>
          <a:xfrm>
            <a:off x="598872" y="2087540"/>
            <a:ext cx="6066654" cy="656584"/>
          </a:xfrm>
          <a:prstGeom prst="rect">
            <a:avLst/>
          </a:prstGeom>
          <a:noFill/>
          <a:ln>
            <a:noFill/>
          </a:ln>
        </p:spPr>
        <p:txBody>
          <a:bodyPr spcFirstLastPara="1" wrap="square" lIns="50775" tIns="50775" rIns="50775" bIns="50775" anchor="ctr" anchorCtr="0">
            <a:noAutofit/>
          </a:bodyPr>
          <a:lstStyle/>
          <a:p>
            <a:pPr marL="0" marR="0" lvl="0" indent="0" algn="ctr" rtl="0">
              <a:lnSpc>
                <a:spcPct val="100000"/>
              </a:lnSpc>
              <a:spcBef>
                <a:spcPts val="0"/>
              </a:spcBef>
              <a:spcAft>
                <a:spcPts val="0"/>
              </a:spcAft>
              <a:buClr>
                <a:schemeClr val="lt1"/>
              </a:buClr>
              <a:buSzPts val="3600"/>
              <a:buFont typeface="Times New Roman"/>
              <a:buNone/>
            </a:pPr>
            <a:r>
              <a:rPr lang="sv-SE" sz="3600" b="0" i="0" u="none" strike="noStrike" cap="none">
                <a:solidFill>
                  <a:schemeClr val="lt1"/>
                </a:solidFill>
                <a:latin typeface="Times New Roman"/>
                <a:ea typeface="Times New Roman"/>
                <a:cs typeface="Times New Roman"/>
                <a:sym typeface="Times New Roman"/>
              </a:rPr>
              <a:t>Greater Copenhagen</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656" name="Google Shape;656;p98" descr="s.25.jpg"/>
          <p:cNvPicPr preferRelativeResize="0">
            <a:picLocks noGrp="1"/>
          </p:cNvPicPr>
          <p:nvPr>
            <p:ph type="pic" idx="2"/>
          </p:nvPr>
        </p:nvPicPr>
        <p:blipFill rotWithShape="1">
          <a:blip r:embed="rId3">
            <a:alphaModFix/>
          </a:blip>
          <a:srcRect/>
          <a:stretch/>
        </p:blipFill>
        <p:spPr>
          <a:xfrm>
            <a:off x="219075" y="219074"/>
            <a:ext cx="12561886" cy="9312275"/>
          </a:xfrm>
          <a:prstGeom prst="rect">
            <a:avLst/>
          </a:prstGeom>
          <a:noFill/>
          <a:ln>
            <a:noFill/>
          </a:ln>
        </p:spPr>
      </p:pic>
      <p:sp>
        <p:nvSpPr>
          <p:cNvPr id="657" name="Google Shape;657;p98"/>
          <p:cNvSpPr txBox="1">
            <a:spLocks noGrp="1"/>
          </p:cNvSpPr>
          <p:nvPr>
            <p:ph type="body" idx="1"/>
          </p:nvPr>
        </p:nvSpPr>
        <p:spPr>
          <a:xfrm>
            <a:off x="8394699" y="6379294"/>
            <a:ext cx="4610101" cy="2366244"/>
          </a:xfrm>
          <a:prstGeom prst="rect">
            <a:avLst/>
          </a:prstGeom>
          <a:solidFill>
            <a:schemeClr val="lt1"/>
          </a:solidFill>
          <a:ln>
            <a:noFill/>
          </a:ln>
        </p:spPr>
        <p:txBody>
          <a:bodyPr spcFirstLastPara="1" wrap="square" lIns="719950" tIns="612000" rIns="539950" bIns="756000" anchor="b" anchorCtr="0">
            <a:noAutofit/>
          </a:bodyPr>
          <a:lstStyle/>
          <a:p>
            <a:pPr marL="0" marR="0" lvl="0" indent="0" algn="l" rtl="0">
              <a:lnSpc>
                <a:spcPct val="100000"/>
              </a:lnSpc>
              <a:spcBef>
                <a:spcPts val="0"/>
              </a:spcBef>
              <a:spcAft>
                <a:spcPts val="0"/>
              </a:spcAft>
              <a:buClr>
                <a:schemeClr val="accent1"/>
              </a:buClr>
              <a:buSzPts val="2325"/>
              <a:buFont typeface="Times New Roman"/>
              <a:buNone/>
            </a:pPr>
            <a:r>
              <a:rPr lang="sv-SE" sz="3100" b="0" i="0" u="none" strike="noStrike" cap="none">
                <a:solidFill>
                  <a:schemeClr val="accent1"/>
                </a:solidFill>
                <a:latin typeface="Times New Roman"/>
                <a:ea typeface="Times New Roman"/>
                <a:cs typeface="Times New Roman"/>
                <a:sym typeface="Times New Roman"/>
              </a:rPr>
              <a:t>With world class research facilities.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99" descr="MAXIV-ESS-supermane.jpg"/>
          <p:cNvPicPr preferRelativeResize="0"/>
          <p:nvPr/>
        </p:nvPicPr>
        <p:blipFill rotWithShape="1">
          <a:blip r:embed="rId3">
            <a:alphaModFix/>
          </a:blip>
          <a:srcRect/>
          <a:stretch/>
        </p:blipFill>
        <p:spPr>
          <a:xfrm>
            <a:off x="219074" y="219074"/>
            <a:ext cx="12563475" cy="9312275"/>
          </a:xfrm>
          <a:prstGeom prst="rect">
            <a:avLst/>
          </a:prstGeom>
          <a:noFill/>
          <a:ln>
            <a:noFill/>
          </a:ln>
        </p:spPr>
      </p:pic>
      <p:sp>
        <p:nvSpPr>
          <p:cNvPr id="663" name="Google Shape;663;p99"/>
          <p:cNvSpPr txBox="1">
            <a:spLocks noGrp="1"/>
          </p:cNvSpPr>
          <p:nvPr>
            <p:ph type="body" idx="1"/>
          </p:nvPr>
        </p:nvSpPr>
        <p:spPr>
          <a:xfrm>
            <a:off x="5634287" y="5919729"/>
            <a:ext cx="7370513" cy="2825809"/>
          </a:xfrm>
          <a:prstGeom prst="rect">
            <a:avLst/>
          </a:prstGeom>
          <a:solidFill>
            <a:schemeClr val="lt1"/>
          </a:solidFill>
          <a:ln>
            <a:noFill/>
          </a:ln>
        </p:spPr>
        <p:txBody>
          <a:bodyPr spcFirstLastPara="1" wrap="square" lIns="719950" tIns="612000" rIns="539950" bIns="756000" anchor="b" anchorCtr="0">
            <a:noAutofit/>
          </a:bodyPr>
          <a:lstStyle/>
          <a:p>
            <a:pPr marL="0" marR="0" lvl="0" indent="0" algn="l" rtl="0">
              <a:lnSpc>
                <a:spcPct val="100000"/>
              </a:lnSpc>
              <a:spcBef>
                <a:spcPts val="0"/>
              </a:spcBef>
              <a:spcAft>
                <a:spcPts val="0"/>
              </a:spcAft>
              <a:buClr>
                <a:schemeClr val="accent1"/>
              </a:buClr>
              <a:buSzPts val="2325"/>
              <a:buFont typeface="Times New Roman"/>
              <a:buNone/>
            </a:pPr>
            <a:r>
              <a:rPr lang="sv-SE" sz="3100" b="0" i="0" u="none" strike="noStrike" cap="none">
                <a:solidFill>
                  <a:schemeClr val="accent1"/>
                </a:solidFill>
                <a:latin typeface="Times New Roman"/>
                <a:ea typeface="Times New Roman"/>
                <a:cs typeface="Times New Roman"/>
                <a:sym typeface="Times New Roman"/>
              </a:rPr>
              <a:t>14 000 researchers, 190 000 students, 19 research parks and incubators and 17 higher education institutions.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100" descr="per_pixel_petersson-science_facility_in_lund-5235-2.jpg"/>
          <p:cNvPicPr preferRelativeResize="0">
            <a:picLocks noGrp="1"/>
          </p:cNvPicPr>
          <p:nvPr>
            <p:ph type="pic" idx="2"/>
          </p:nvPr>
        </p:nvPicPr>
        <p:blipFill rotWithShape="1">
          <a:blip r:embed="rId3">
            <a:alphaModFix/>
          </a:blip>
          <a:srcRect/>
          <a:stretch/>
        </p:blipFill>
        <p:spPr>
          <a:xfrm>
            <a:off x="219074" y="219075"/>
            <a:ext cx="12561889" cy="9312276"/>
          </a:xfrm>
          <a:prstGeom prst="rect">
            <a:avLst/>
          </a:prstGeom>
          <a:noFill/>
          <a:ln>
            <a:noFill/>
          </a:ln>
        </p:spPr>
      </p:pic>
      <p:sp>
        <p:nvSpPr>
          <p:cNvPr id="669" name="Google Shape;669;p100"/>
          <p:cNvSpPr txBox="1">
            <a:spLocks noGrp="1"/>
          </p:cNvSpPr>
          <p:nvPr>
            <p:ph type="body" idx="1"/>
          </p:nvPr>
        </p:nvSpPr>
        <p:spPr>
          <a:xfrm>
            <a:off x="8394699" y="5933018"/>
            <a:ext cx="4610101" cy="2812520"/>
          </a:xfrm>
          <a:prstGeom prst="rect">
            <a:avLst/>
          </a:prstGeom>
          <a:solidFill>
            <a:schemeClr val="lt1"/>
          </a:solidFill>
          <a:ln>
            <a:noFill/>
          </a:ln>
        </p:spPr>
        <p:txBody>
          <a:bodyPr spcFirstLastPara="1" wrap="square" lIns="719950" tIns="612000" rIns="539950" bIns="756000" anchor="b" anchorCtr="0">
            <a:noAutofit/>
          </a:bodyPr>
          <a:lstStyle/>
          <a:p>
            <a:pPr marL="0" marR="0" lvl="0" indent="0" algn="l" rtl="0">
              <a:lnSpc>
                <a:spcPct val="100000"/>
              </a:lnSpc>
              <a:spcBef>
                <a:spcPts val="0"/>
              </a:spcBef>
              <a:spcAft>
                <a:spcPts val="0"/>
              </a:spcAft>
              <a:buClr>
                <a:schemeClr val="accent1"/>
              </a:buClr>
              <a:buSzPts val="2325"/>
              <a:buFont typeface="Times New Roman"/>
              <a:buNone/>
            </a:pPr>
            <a:r>
              <a:rPr lang="sv-SE" sz="3100" b="0" i="0" u="none" strike="noStrike" cap="none">
                <a:solidFill>
                  <a:schemeClr val="accent1"/>
                </a:solidFill>
                <a:latin typeface="Times New Roman"/>
                <a:ea typeface="Times New Roman"/>
                <a:cs typeface="Times New Roman"/>
                <a:sym typeface="Times New Roman"/>
              </a:rPr>
              <a:t>MAX IV – the most brilliant X-rays for research.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101" descr="7166.jpg"/>
          <p:cNvPicPr preferRelativeResize="0">
            <a:picLocks noGrp="1"/>
          </p:cNvPicPr>
          <p:nvPr>
            <p:ph type="pic" idx="2"/>
          </p:nvPr>
        </p:nvPicPr>
        <p:blipFill rotWithShape="1">
          <a:blip r:embed="rId3">
            <a:alphaModFix/>
          </a:blip>
          <a:srcRect/>
          <a:stretch/>
        </p:blipFill>
        <p:spPr>
          <a:xfrm>
            <a:off x="219075" y="219075"/>
            <a:ext cx="12561888" cy="9312275"/>
          </a:xfrm>
          <a:prstGeom prst="rect">
            <a:avLst/>
          </a:prstGeom>
          <a:noFill/>
          <a:ln>
            <a:noFill/>
          </a:ln>
        </p:spPr>
      </p:pic>
      <p:sp>
        <p:nvSpPr>
          <p:cNvPr id="675" name="Google Shape;675;p101"/>
          <p:cNvSpPr txBox="1">
            <a:spLocks noGrp="1"/>
          </p:cNvSpPr>
          <p:nvPr>
            <p:ph type="body" idx="1"/>
          </p:nvPr>
        </p:nvSpPr>
        <p:spPr>
          <a:xfrm>
            <a:off x="6437313" y="6410071"/>
            <a:ext cx="6567487" cy="2335467"/>
          </a:xfrm>
          <a:prstGeom prst="rect">
            <a:avLst/>
          </a:prstGeom>
          <a:solidFill>
            <a:schemeClr val="lt1"/>
          </a:solidFill>
          <a:ln>
            <a:noFill/>
          </a:ln>
        </p:spPr>
        <p:txBody>
          <a:bodyPr spcFirstLastPara="1" wrap="square" lIns="719950" tIns="612000" rIns="539950" bIns="756000" anchor="b" anchorCtr="0">
            <a:noAutofit/>
          </a:bodyPr>
          <a:lstStyle/>
          <a:p>
            <a:pPr marL="0" marR="0" lvl="0" indent="0" algn="l" rtl="0">
              <a:lnSpc>
                <a:spcPct val="100000"/>
              </a:lnSpc>
              <a:spcBef>
                <a:spcPts val="0"/>
              </a:spcBef>
              <a:spcAft>
                <a:spcPts val="0"/>
              </a:spcAft>
              <a:buClr>
                <a:schemeClr val="accent1"/>
              </a:buClr>
              <a:buSzPts val="2325"/>
              <a:buFont typeface="Times New Roman"/>
              <a:buNone/>
            </a:pPr>
            <a:r>
              <a:rPr lang="sv-SE" sz="3100" b="0" i="0" u="none" strike="noStrike" cap="none">
                <a:solidFill>
                  <a:schemeClr val="accent1"/>
                </a:solidFill>
                <a:latin typeface="Times New Roman"/>
                <a:ea typeface="Times New Roman"/>
                <a:cs typeface="Times New Roman"/>
                <a:sym typeface="Times New Roman"/>
              </a:rPr>
              <a:t>Medicon Village, a world-class infrastructure for Life Science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Google Shape;680;p102" descr="IKDC_Designcentrum_vt2016_01.JPG"/>
          <p:cNvPicPr preferRelativeResize="0">
            <a:picLocks noGrp="1"/>
          </p:cNvPicPr>
          <p:nvPr>
            <p:ph type="pic" idx="2"/>
          </p:nvPr>
        </p:nvPicPr>
        <p:blipFill rotWithShape="1">
          <a:blip r:embed="rId3">
            <a:alphaModFix/>
          </a:blip>
          <a:srcRect/>
          <a:stretch/>
        </p:blipFill>
        <p:spPr>
          <a:xfrm>
            <a:off x="219075" y="219075"/>
            <a:ext cx="12561888" cy="9312275"/>
          </a:xfrm>
          <a:prstGeom prst="rect">
            <a:avLst/>
          </a:prstGeom>
          <a:noFill/>
          <a:ln>
            <a:noFill/>
          </a:ln>
        </p:spPr>
      </p:pic>
      <p:sp>
        <p:nvSpPr>
          <p:cNvPr id="681" name="Google Shape;681;p102"/>
          <p:cNvSpPr txBox="1">
            <a:spLocks noGrp="1"/>
          </p:cNvSpPr>
          <p:nvPr>
            <p:ph type="body" idx="1"/>
          </p:nvPr>
        </p:nvSpPr>
        <p:spPr>
          <a:xfrm>
            <a:off x="5391081" y="5457240"/>
            <a:ext cx="7613719" cy="3289574"/>
          </a:xfrm>
          <a:prstGeom prst="rect">
            <a:avLst/>
          </a:prstGeom>
          <a:solidFill>
            <a:schemeClr val="lt1"/>
          </a:solidFill>
          <a:ln>
            <a:noFill/>
          </a:ln>
        </p:spPr>
        <p:txBody>
          <a:bodyPr spcFirstLastPara="1" wrap="square" lIns="719950" tIns="612000" rIns="539950" bIns="756000" anchor="b" anchorCtr="0">
            <a:noAutofit/>
          </a:bodyPr>
          <a:lstStyle/>
          <a:p>
            <a:pPr marL="0" marR="0" lvl="0" indent="0" algn="l" rtl="0">
              <a:lnSpc>
                <a:spcPct val="100000"/>
              </a:lnSpc>
              <a:spcBef>
                <a:spcPts val="0"/>
              </a:spcBef>
              <a:spcAft>
                <a:spcPts val="0"/>
              </a:spcAft>
              <a:buClr>
                <a:schemeClr val="accent1"/>
              </a:buClr>
              <a:buSzPts val="2325"/>
              <a:buFont typeface="Times New Roman"/>
              <a:buNone/>
            </a:pPr>
            <a:r>
              <a:rPr lang="sv-SE" sz="3100" b="0" i="0" u="none" strike="noStrike" cap="none">
                <a:solidFill>
                  <a:schemeClr val="accent1"/>
                </a:solidFill>
                <a:latin typeface="Times New Roman"/>
                <a:ea typeface="Times New Roman"/>
                <a:cs typeface="Times New Roman"/>
                <a:sym typeface="Times New Roman"/>
              </a:rPr>
              <a:t>One of Europe's most successful meeting places for visionaries, entrepreneurs and venture capital </a:t>
            </a:r>
            <a:br>
              <a:rPr lang="sv-SE" sz="3100" b="0" i="0" u="none" strike="noStrike" cap="none">
                <a:solidFill>
                  <a:schemeClr val="accent1"/>
                </a:solidFill>
                <a:latin typeface="Times New Roman"/>
                <a:ea typeface="Times New Roman"/>
                <a:cs typeface="Times New Roman"/>
                <a:sym typeface="Times New Roman"/>
              </a:rPr>
            </a:br>
            <a:r>
              <a:rPr lang="sv-SE" sz="3100" b="0" i="0" u="none" strike="noStrike" cap="none">
                <a:solidFill>
                  <a:schemeClr val="accent1"/>
                </a:solidFill>
                <a:latin typeface="Times New Roman"/>
                <a:ea typeface="Times New Roman"/>
                <a:cs typeface="Times New Roman"/>
                <a:sym typeface="Times New Roman"/>
              </a:rPr>
              <a:t>– Ideon Science Park.</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103"/>
          <p:cNvSpPr txBox="1">
            <a:spLocks noGrp="1"/>
          </p:cNvSpPr>
          <p:nvPr>
            <p:ph type="title"/>
          </p:nvPr>
        </p:nvSpPr>
        <p:spPr>
          <a:xfrm>
            <a:off x="1828800" y="1080000"/>
            <a:ext cx="9183600" cy="2286000"/>
          </a:xfrm>
          <a:prstGeom prst="rect">
            <a:avLst/>
          </a:prstGeom>
          <a:noFill/>
          <a:ln>
            <a:noFill/>
          </a:ln>
        </p:spPr>
        <p:txBody>
          <a:bodyPr spcFirstLastPara="1" wrap="square" lIns="50775" tIns="50775" rIns="50775" bIns="359975" anchor="b" anchorCtr="0">
            <a:noAutofit/>
          </a:bodyPr>
          <a:lstStyle/>
          <a:p>
            <a:pPr marL="0" marR="0" lvl="0" indent="0" algn="l" rtl="0">
              <a:lnSpc>
                <a:spcPct val="100000"/>
              </a:lnSpc>
              <a:spcBef>
                <a:spcPts val="0"/>
              </a:spcBef>
              <a:spcAft>
                <a:spcPts val="0"/>
              </a:spcAft>
              <a:buClr>
                <a:schemeClr val="accent1"/>
              </a:buClr>
              <a:buSzPts val="6000"/>
              <a:buFont typeface="Times New Roman"/>
              <a:buNone/>
            </a:pPr>
            <a:r>
              <a:rPr lang="sv-SE" sz="6000" b="0" i="0" u="none" strike="noStrike" cap="none">
                <a:solidFill>
                  <a:schemeClr val="accent1"/>
                </a:solidFill>
                <a:latin typeface="Times New Roman"/>
                <a:ea typeface="Times New Roman"/>
                <a:cs typeface="Times New Roman"/>
                <a:sym typeface="Times New Roman"/>
              </a:rPr>
              <a:t>Some innovations from Lund</a:t>
            </a:r>
            <a:endParaRPr/>
          </a:p>
        </p:txBody>
      </p:sp>
      <p:sp>
        <p:nvSpPr>
          <p:cNvPr id="687" name="Google Shape;687;p103"/>
          <p:cNvSpPr txBox="1">
            <a:spLocks noGrp="1"/>
          </p:cNvSpPr>
          <p:nvPr>
            <p:ph type="body" idx="1"/>
          </p:nvPr>
        </p:nvSpPr>
        <p:spPr>
          <a:xfrm>
            <a:off x="1828800" y="3380926"/>
            <a:ext cx="10145486" cy="5450839"/>
          </a:xfrm>
          <a:prstGeom prst="rect">
            <a:avLst/>
          </a:prstGeom>
          <a:noFill/>
          <a:ln>
            <a:noFill/>
          </a:ln>
        </p:spPr>
        <p:txBody>
          <a:bodyPr spcFirstLastPara="1" wrap="square" lIns="50775" tIns="50775" rIns="50775" bIns="50775" anchor="t" anchorCtr="0">
            <a:noAutofit/>
          </a:bodyPr>
          <a:lstStyle/>
          <a:p>
            <a:pPr marL="342882" marR="0" lvl="0" indent="-342882" algn="l" rtl="0">
              <a:lnSpc>
                <a:spcPct val="110000"/>
              </a:lnSpc>
              <a:spcBef>
                <a:spcPts val="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The artificial kidney (Gambro)</a:t>
            </a:r>
            <a:endParaRPr/>
          </a:p>
          <a:p>
            <a:pPr marL="342882" marR="0" lvl="0" indent="-342882" algn="l" rtl="0">
              <a:lnSpc>
                <a:spcPct val="110000"/>
              </a:lnSpc>
              <a:spcBef>
                <a:spcPts val="90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Diagnostic ultrasound</a:t>
            </a:r>
            <a:endParaRPr/>
          </a:p>
          <a:p>
            <a:pPr marL="342882" marR="0" lvl="0" indent="-342882" algn="l" rtl="0">
              <a:lnSpc>
                <a:spcPct val="110000"/>
              </a:lnSpc>
              <a:spcBef>
                <a:spcPts val="90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Bricanyl – asthma medicine</a:t>
            </a:r>
            <a:endParaRPr/>
          </a:p>
          <a:p>
            <a:pPr marL="342882" marR="0" lvl="0" indent="-342882" algn="l" rtl="0">
              <a:lnSpc>
                <a:spcPct val="110000"/>
              </a:lnSpc>
              <a:spcBef>
                <a:spcPts val="90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Nicorette – nicotine gum to quit smoking</a:t>
            </a:r>
            <a:endParaRPr/>
          </a:p>
          <a:p>
            <a:pPr marL="342882" marR="0" lvl="0" indent="-342882" algn="l" rtl="0">
              <a:lnSpc>
                <a:spcPct val="110000"/>
              </a:lnSpc>
              <a:spcBef>
                <a:spcPts val="900"/>
              </a:spcBef>
              <a:spcAft>
                <a:spcPts val="0"/>
              </a:spcAft>
              <a:buClr>
                <a:srgbClr val="000000"/>
              </a:buClr>
              <a:buSzPts val="2800"/>
              <a:buFont typeface="Arial"/>
              <a:buChar char="•"/>
            </a:pPr>
            <a:r>
              <a:rPr lang="sv-SE" sz="2800" b="0" i="0" u="none" strike="noStrike" cap="none">
                <a:solidFill>
                  <a:srgbClr val="000000"/>
                </a:solidFill>
                <a:latin typeface="Helvetica Neue"/>
                <a:ea typeface="Helvetica Neue"/>
                <a:cs typeface="Helvetica Neue"/>
                <a:sym typeface="Helvetica Neue"/>
              </a:rPr>
              <a:t>Axis – printer and camera servers</a:t>
            </a:r>
            <a:endParaRPr/>
          </a:p>
          <a:p>
            <a:pPr marL="342882" marR="0" lvl="0" indent="-342882" algn="l" rtl="0">
              <a:lnSpc>
                <a:spcPct val="110000"/>
              </a:lnSpc>
              <a:spcBef>
                <a:spcPts val="900"/>
              </a:spcBef>
              <a:spcAft>
                <a:spcPts val="0"/>
              </a:spcAft>
              <a:buClr>
                <a:srgbClr val="000000"/>
              </a:buClr>
              <a:buSzPts val="2800"/>
              <a:buFont typeface="Arial"/>
              <a:buChar char="•"/>
            </a:pPr>
            <a:r>
              <a:rPr lang="sv-SE" sz="2800" b="0" i="0" u="none" strike="noStrike" cap="none">
                <a:solidFill>
                  <a:srgbClr val="000000"/>
                </a:solidFill>
                <a:latin typeface="Helvetica Neue"/>
                <a:ea typeface="Helvetica Neue"/>
                <a:cs typeface="Helvetica Neue"/>
                <a:sym typeface="Helvetica Neue"/>
              </a:rPr>
              <a:t>Oatly – oat drink </a:t>
            </a:r>
            <a:endParaRPr sz="2800" b="0" i="0" u="none" strike="noStrike" cap="none">
              <a:solidFill>
                <a:srgbClr val="000000"/>
              </a:solidFill>
              <a:latin typeface="Arial"/>
              <a:ea typeface="Arial"/>
              <a:cs typeface="Arial"/>
              <a:sym typeface="Arial"/>
            </a:endParaRPr>
          </a:p>
          <a:p>
            <a:pPr marL="342882" marR="0" lvl="0" indent="-342882" algn="l" rtl="0">
              <a:lnSpc>
                <a:spcPct val="110000"/>
              </a:lnSpc>
              <a:spcBef>
                <a:spcPts val="90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Proviva – probiotic fruit drink</a:t>
            </a:r>
            <a:endParaRPr/>
          </a:p>
          <a:p>
            <a:pPr marL="342882" marR="0" lvl="0" indent="-342882" algn="l" rtl="0">
              <a:lnSpc>
                <a:spcPct val="110000"/>
              </a:lnSpc>
              <a:spcBef>
                <a:spcPts val="900"/>
              </a:spcBef>
              <a:spcAft>
                <a:spcPts val="0"/>
              </a:spcAft>
              <a:buClr>
                <a:srgbClr val="000000"/>
              </a:buClr>
              <a:buSzPts val="2800"/>
              <a:buFont typeface="Arial"/>
              <a:buChar char="•"/>
            </a:pPr>
            <a:r>
              <a:rPr lang="sv-SE" sz="2800" b="0" i="0" u="none" strike="noStrike" cap="none">
                <a:solidFill>
                  <a:srgbClr val="000000"/>
                </a:solidFill>
                <a:latin typeface="Arial"/>
                <a:ea typeface="Arial"/>
                <a:cs typeface="Arial"/>
                <a:sym typeface="Arial"/>
              </a:rPr>
              <a:t>Orbital Systems – the world´s most water-efficient shower</a:t>
            </a:r>
            <a:endParaRPr/>
          </a:p>
          <a:p>
            <a:pPr marL="342882" marR="0" lvl="0" indent="-342882" algn="l" rtl="0">
              <a:lnSpc>
                <a:spcPct val="110000"/>
              </a:lnSpc>
              <a:spcBef>
                <a:spcPts val="900"/>
              </a:spcBef>
              <a:spcAft>
                <a:spcPts val="0"/>
              </a:spcAft>
              <a:buClr>
                <a:srgbClr val="000000"/>
              </a:buClr>
              <a:buSzPts val="2800"/>
              <a:buFont typeface="Arial"/>
              <a:buChar char="•"/>
            </a:pPr>
            <a:r>
              <a:rPr lang="sv-SE" sz="2800" b="0" i="0" u="none" strike="noStrike" cap="none">
                <a:solidFill>
                  <a:srgbClr val="000000"/>
                </a:solidFill>
                <a:latin typeface="Helvetica Neue"/>
                <a:ea typeface="Helvetica Neue"/>
                <a:cs typeface="Helvetica Neue"/>
                <a:sym typeface="Helvetica Neue"/>
              </a:rPr>
              <a:t>Endodrill – instrument for cancer diagnostics</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692" name="Google Shape;692;p104"/>
          <p:cNvPicPr preferRelativeResize="0"/>
          <p:nvPr/>
        </p:nvPicPr>
        <p:blipFill rotWithShape="1">
          <a:blip r:embed="rId3">
            <a:alphaModFix/>
          </a:blip>
          <a:srcRect/>
          <a:stretch/>
        </p:blipFill>
        <p:spPr>
          <a:xfrm>
            <a:off x="5302945" y="2587085"/>
            <a:ext cx="2422157" cy="3233854"/>
          </a:xfrm>
          <a:prstGeom prst="rect">
            <a:avLst/>
          </a:prstGeom>
          <a:noFill/>
          <a:ln>
            <a:noFill/>
          </a:ln>
        </p:spPr>
      </p:pic>
      <p:sp>
        <p:nvSpPr>
          <p:cNvPr id="693" name="Google Shape;693;p104"/>
          <p:cNvSpPr txBox="1"/>
          <p:nvPr/>
        </p:nvSpPr>
        <p:spPr>
          <a:xfrm>
            <a:off x="116125" y="7710000"/>
            <a:ext cx="12807600" cy="10908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694" name="Google Shape;694;p104"/>
          <p:cNvPicPr preferRelativeResize="0"/>
          <p:nvPr/>
        </p:nvPicPr>
        <p:blipFill rotWithShape="1">
          <a:blip r:embed="rId4">
            <a:alphaModFix/>
          </a:blip>
          <a:srcRect/>
          <a:stretch/>
        </p:blipFill>
        <p:spPr>
          <a:xfrm>
            <a:off x="237400" y="7489375"/>
            <a:ext cx="12592951" cy="13113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105"/>
          <p:cNvSpPr txBox="1"/>
          <p:nvPr/>
        </p:nvSpPr>
        <p:spPr>
          <a:xfrm>
            <a:off x="685800" y="1843100"/>
            <a:ext cx="11836400" cy="7534500"/>
          </a:xfrm>
          <a:prstGeom prst="rect">
            <a:avLst/>
          </a:prstGeom>
          <a:noFill/>
          <a:ln>
            <a:noFill/>
          </a:ln>
        </p:spPr>
        <p:txBody>
          <a:bodyPr spcFirstLastPara="1" wrap="square" lIns="91425" tIns="91425" rIns="91425" bIns="91425" anchor="ctr" anchorCtr="0">
            <a:noAutofit/>
          </a:bodyPr>
          <a:lstStyle/>
          <a:p>
            <a:pPr marL="0" lvl="0" indent="0" rtl="0">
              <a:lnSpc>
                <a:spcPct val="100000"/>
              </a:lnSpc>
              <a:spcBef>
                <a:spcPts val="0"/>
              </a:spcBef>
              <a:spcAft>
                <a:spcPts val="0"/>
              </a:spcAft>
              <a:buNone/>
            </a:pPr>
            <a:r>
              <a:rPr lang="sv-SE" sz="3600" dirty="0"/>
              <a:t>1.	</a:t>
            </a:r>
            <a:r>
              <a:rPr lang="sv-SE" sz="3600" dirty="0" err="1"/>
              <a:t>What's</a:t>
            </a:r>
            <a:r>
              <a:rPr lang="sv-SE" sz="3600" dirty="0"/>
              <a:t> </a:t>
            </a:r>
            <a:r>
              <a:rPr lang="sv-SE" sz="3600" dirty="0" err="1"/>
              <a:t>your</a:t>
            </a:r>
            <a:r>
              <a:rPr lang="sv-SE" sz="3600" dirty="0"/>
              <a:t> </a:t>
            </a:r>
            <a:r>
              <a:rPr lang="sv-SE" sz="3600" dirty="0" err="1"/>
              <a:t>experience</a:t>
            </a:r>
            <a:r>
              <a:rPr lang="sv-SE" sz="3600" dirty="0"/>
              <a:t> </a:t>
            </a:r>
            <a:r>
              <a:rPr lang="sv-SE" sz="3600" dirty="0" err="1"/>
              <a:t>of</a:t>
            </a:r>
            <a:r>
              <a:rPr lang="sv-SE" sz="3600" dirty="0"/>
              <a:t> </a:t>
            </a:r>
            <a:r>
              <a:rPr lang="sv-SE" sz="3600" dirty="0" err="1"/>
              <a:t>working</a:t>
            </a:r>
            <a:r>
              <a:rPr lang="sv-SE" sz="3600" dirty="0"/>
              <a:t> </a:t>
            </a:r>
            <a:r>
              <a:rPr lang="sv-SE" sz="3600" dirty="0" err="1"/>
              <a:t>with</a:t>
            </a:r>
            <a:r>
              <a:rPr lang="sv-SE" sz="3600" dirty="0"/>
              <a:t> </a:t>
            </a:r>
            <a:r>
              <a:rPr lang="sv-SE" sz="3600" dirty="0" err="1"/>
              <a:t>MOOCs</a:t>
            </a:r>
            <a:r>
              <a:rPr lang="sv-SE" sz="3600" dirty="0"/>
              <a:t> in organisations?</a:t>
            </a:r>
            <a:endParaRPr sz="3600" dirty="0"/>
          </a:p>
          <a:p>
            <a:pPr marL="0" lvl="0" indent="0" rtl="0">
              <a:lnSpc>
                <a:spcPct val="100000"/>
              </a:lnSpc>
              <a:spcBef>
                <a:spcPts val="0"/>
              </a:spcBef>
              <a:spcAft>
                <a:spcPts val="0"/>
              </a:spcAft>
              <a:buNone/>
            </a:pPr>
            <a:endParaRPr sz="3600" dirty="0"/>
          </a:p>
          <a:p>
            <a:pPr marL="0" lvl="0" indent="0" rtl="0">
              <a:lnSpc>
                <a:spcPct val="100000"/>
              </a:lnSpc>
              <a:spcBef>
                <a:spcPts val="0"/>
              </a:spcBef>
              <a:spcAft>
                <a:spcPts val="0"/>
              </a:spcAft>
              <a:buNone/>
            </a:pPr>
            <a:r>
              <a:rPr lang="sv-SE" sz="3600" dirty="0"/>
              <a:t>2.	</a:t>
            </a:r>
            <a:r>
              <a:rPr lang="sv-SE" sz="3600" dirty="0" err="1"/>
              <a:t>How</a:t>
            </a:r>
            <a:r>
              <a:rPr lang="sv-SE" sz="3600" dirty="0"/>
              <a:t> </a:t>
            </a:r>
            <a:r>
              <a:rPr lang="sv-SE" sz="3600" dirty="0" err="1"/>
              <a:t>would</a:t>
            </a:r>
            <a:r>
              <a:rPr lang="sv-SE" sz="3600" dirty="0"/>
              <a:t> </a:t>
            </a:r>
            <a:r>
              <a:rPr lang="sv-SE" sz="3600" dirty="0" err="1"/>
              <a:t>you</a:t>
            </a:r>
            <a:r>
              <a:rPr lang="sv-SE" sz="3600" dirty="0"/>
              <a:t> </a:t>
            </a:r>
            <a:r>
              <a:rPr lang="sv-SE" sz="3600" dirty="0" err="1"/>
              <a:t>define</a:t>
            </a:r>
            <a:r>
              <a:rPr lang="sv-SE" sz="3600" dirty="0"/>
              <a:t> the </a:t>
            </a:r>
            <a:r>
              <a:rPr lang="sv-SE" sz="3600" dirty="0" err="1"/>
              <a:t>needs</a:t>
            </a:r>
            <a:r>
              <a:rPr lang="sv-SE" sz="3600" dirty="0"/>
              <a:t> </a:t>
            </a:r>
            <a:r>
              <a:rPr lang="sv-SE" sz="3600" dirty="0" err="1"/>
              <a:t>of</a:t>
            </a:r>
            <a:r>
              <a:rPr lang="sv-SE" sz="3600" dirty="0"/>
              <a:t> </a:t>
            </a:r>
            <a:r>
              <a:rPr lang="sv-SE" sz="3600" dirty="0" err="1"/>
              <a:t>knowledge</a:t>
            </a:r>
            <a:r>
              <a:rPr lang="sv-SE" sz="3600" dirty="0"/>
              <a:t> from </a:t>
            </a:r>
            <a:r>
              <a:rPr lang="sv-SE" sz="3600" dirty="0" err="1"/>
              <a:t>your</a:t>
            </a:r>
            <a:r>
              <a:rPr lang="sv-SE" sz="3600" dirty="0"/>
              <a:t> </a:t>
            </a:r>
            <a:r>
              <a:rPr lang="sv-SE" sz="3600" dirty="0" err="1"/>
              <a:t>organisation's</a:t>
            </a:r>
            <a:r>
              <a:rPr lang="sv-SE" sz="3600" dirty="0"/>
              <a:t> </a:t>
            </a:r>
            <a:r>
              <a:rPr lang="sv-SE" sz="3600" dirty="0" err="1"/>
              <a:t>point</a:t>
            </a:r>
            <a:r>
              <a:rPr lang="sv-SE" sz="3600" dirty="0"/>
              <a:t> </a:t>
            </a:r>
            <a:r>
              <a:rPr lang="sv-SE" sz="3600" dirty="0" err="1"/>
              <a:t>of</a:t>
            </a:r>
            <a:r>
              <a:rPr lang="sv-SE" sz="3600" dirty="0"/>
              <a:t> </a:t>
            </a:r>
            <a:r>
              <a:rPr lang="sv-SE" sz="3600" dirty="0" err="1"/>
              <a:t>view</a:t>
            </a:r>
            <a:r>
              <a:rPr lang="sv-SE" sz="3600" dirty="0"/>
              <a:t>?</a:t>
            </a:r>
            <a:endParaRPr sz="3600" dirty="0"/>
          </a:p>
          <a:p>
            <a:pPr marL="0" lvl="0" indent="0" rtl="0">
              <a:lnSpc>
                <a:spcPct val="100000"/>
              </a:lnSpc>
              <a:spcBef>
                <a:spcPts val="0"/>
              </a:spcBef>
              <a:spcAft>
                <a:spcPts val="0"/>
              </a:spcAft>
              <a:buNone/>
            </a:pPr>
            <a:endParaRPr sz="3600" dirty="0"/>
          </a:p>
          <a:p>
            <a:pPr marL="0" lvl="0" indent="0" rtl="0">
              <a:lnSpc>
                <a:spcPct val="100000"/>
              </a:lnSpc>
              <a:spcBef>
                <a:spcPts val="0"/>
              </a:spcBef>
              <a:spcAft>
                <a:spcPts val="0"/>
              </a:spcAft>
              <a:buNone/>
            </a:pPr>
            <a:r>
              <a:rPr lang="sv-SE" sz="3600" dirty="0"/>
              <a:t>3.	</a:t>
            </a:r>
            <a:r>
              <a:rPr lang="sv-SE" sz="3600" dirty="0" err="1"/>
              <a:t>What</a:t>
            </a:r>
            <a:r>
              <a:rPr lang="sv-SE" sz="3600" dirty="0"/>
              <a:t> </a:t>
            </a:r>
            <a:r>
              <a:rPr lang="sv-SE" sz="3600" dirty="0" err="1"/>
              <a:t>are</a:t>
            </a:r>
            <a:r>
              <a:rPr lang="sv-SE" sz="3600" dirty="0"/>
              <a:t> the </a:t>
            </a:r>
            <a:r>
              <a:rPr lang="sv-SE" sz="3600" dirty="0" err="1"/>
              <a:t>most</a:t>
            </a:r>
            <a:r>
              <a:rPr lang="sv-SE" sz="3600" dirty="0"/>
              <a:t> </a:t>
            </a:r>
            <a:r>
              <a:rPr lang="sv-SE" sz="3600" dirty="0" err="1"/>
              <a:t>significant</a:t>
            </a:r>
            <a:r>
              <a:rPr lang="sv-SE" sz="3600" dirty="0"/>
              <a:t> </a:t>
            </a:r>
            <a:r>
              <a:rPr lang="sv-SE" sz="3600" dirty="0" err="1"/>
              <a:t>factors</a:t>
            </a:r>
            <a:r>
              <a:rPr lang="sv-SE" sz="3600" dirty="0"/>
              <a:t> </a:t>
            </a:r>
            <a:r>
              <a:rPr lang="sv-SE" sz="3600" dirty="0" err="1"/>
              <a:t>driving</a:t>
            </a:r>
            <a:r>
              <a:rPr lang="sv-SE" sz="3600" dirty="0"/>
              <a:t> the </a:t>
            </a:r>
            <a:r>
              <a:rPr lang="sv-SE" sz="3600" dirty="0" err="1"/>
              <a:t>growth</a:t>
            </a:r>
            <a:r>
              <a:rPr lang="sv-SE" sz="3600" dirty="0"/>
              <a:t> </a:t>
            </a:r>
            <a:r>
              <a:rPr lang="sv-SE" sz="3600" dirty="0" err="1"/>
              <a:t>of</a:t>
            </a:r>
            <a:r>
              <a:rPr lang="sv-SE" sz="3600" dirty="0"/>
              <a:t> </a:t>
            </a:r>
            <a:r>
              <a:rPr lang="sv-SE" sz="3600" dirty="0" err="1"/>
              <a:t>companies</a:t>
            </a:r>
            <a:r>
              <a:rPr lang="sv-SE" sz="3600" dirty="0"/>
              <a:t>, </a:t>
            </a:r>
            <a:r>
              <a:rPr lang="sv-SE" sz="3600" dirty="0" err="1"/>
              <a:t>would</a:t>
            </a:r>
            <a:r>
              <a:rPr lang="sv-SE" sz="3600" dirty="0"/>
              <a:t> </a:t>
            </a:r>
            <a:r>
              <a:rPr lang="sv-SE" sz="3600" dirty="0" err="1"/>
              <a:t>you</a:t>
            </a:r>
            <a:r>
              <a:rPr lang="sv-SE" sz="3600" dirty="0"/>
              <a:t> </a:t>
            </a:r>
            <a:r>
              <a:rPr lang="sv-SE" sz="3600" dirty="0" err="1"/>
              <a:t>say</a:t>
            </a:r>
            <a:r>
              <a:rPr lang="sv-SE" sz="3600" dirty="0"/>
              <a:t>?</a:t>
            </a:r>
            <a:endParaRPr sz="3600" dirty="0"/>
          </a:p>
          <a:p>
            <a:pPr marL="0" lvl="0" indent="0" rtl="0">
              <a:lnSpc>
                <a:spcPct val="100000"/>
              </a:lnSpc>
              <a:spcBef>
                <a:spcPts val="0"/>
              </a:spcBef>
              <a:spcAft>
                <a:spcPts val="0"/>
              </a:spcAft>
              <a:buNone/>
            </a:pPr>
            <a:endParaRPr sz="3600" dirty="0"/>
          </a:p>
          <a:p>
            <a:pPr marL="0" lvl="0" indent="0" rtl="0">
              <a:lnSpc>
                <a:spcPct val="100000"/>
              </a:lnSpc>
              <a:spcBef>
                <a:spcPts val="0"/>
              </a:spcBef>
              <a:spcAft>
                <a:spcPts val="0"/>
              </a:spcAft>
              <a:buNone/>
            </a:pPr>
            <a:r>
              <a:rPr lang="sv-SE" sz="3600" dirty="0"/>
              <a:t>4.	</a:t>
            </a:r>
            <a:r>
              <a:rPr lang="sv-SE" sz="3600" dirty="0" err="1"/>
              <a:t>How</a:t>
            </a:r>
            <a:r>
              <a:rPr lang="sv-SE" sz="3600" dirty="0"/>
              <a:t> do </a:t>
            </a:r>
            <a:r>
              <a:rPr lang="sv-SE" sz="3600" dirty="0" err="1"/>
              <a:t>your</a:t>
            </a:r>
            <a:r>
              <a:rPr lang="sv-SE" sz="3600" dirty="0"/>
              <a:t> organisation/partners </a:t>
            </a:r>
            <a:r>
              <a:rPr lang="sv-SE" sz="3600" dirty="0" err="1"/>
              <a:t>determine</a:t>
            </a:r>
            <a:r>
              <a:rPr lang="sv-SE" sz="3600" dirty="0"/>
              <a:t> </a:t>
            </a:r>
            <a:r>
              <a:rPr lang="sv-SE" sz="3600" dirty="0" err="1"/>
              <a:t>what</a:t>
            </a:r>
            <a:r>
              <a:rPr lang="sv-SE" sz="3600" dirty="0"/>
              <a:t> </a:t>
            </a:r>
            <a:r>
              <a:rPr lang="sv-SE" sz="3600" dirty="0" err="1"/>
              <a:t>type</a:t>
            </a:r>
            <a:r>
              <a:rPr lang="sv-SE" sz="3600" dirty="0"/>
              <a:t> </a:t>
            </a:r>
            <a:r>
              <a:rPr lang="sv-SE" sz="3600" dirty="0" err="1"/>
              <a:t>of</a:t>
            </a:r>
            <a:r>
              <a:rPr lang="sv-SE" sz="3600" dirty="0"/>
              <a:t> </a:t>
            </a:r>
            <a:r>
              <a:rPr lang="sv-SE" sz="3600" dirty="0" err="1"/>
              <a:t>knowledge</a:t>
            </a:r>
            <a:r>
              <a:rPr lang="sv-SE" sz="3600" dirty="0"/>
              <a:t> is </a:t>
            </a:r>
            <a:r>
              <a:rPr lang="sv-SE" sz="3600" dirty="0" err="1"/>
              <a:t>important</a:t>
            </a:r>
            <a:r>
              <a:rPr lang="sv-SE" sz="3600" dirty="0"/>
              <a:t>?</a:t>
            </a:r>
            <a:endParaRPr sz="3600" dirty="0"/>
          </a:p>
          <a:p>
            <a:pPr marL="0" lvl="0" indent="0" rtl="0">
              <a:lnSpc>
                <a:spcPct val="100000"/>
              </a:lnSpc>
              <a:spcBef>
                <a:spcPts val="0"/>
              </a:spcBef>
              <a:spcAft>
                <a:spcPts val="0"/>
              </a:spcAft>
              <a:buNone/>
            </a:pPr>
            <a:endParaRPr sz="3600" dirty="0"/>
          </a:p>
          <a:p>
            <a:pPr marL="0" lvl="0" indent="0" rtl="0">
              <a:lnSpc>
                <a:spcPct val="100000"/>
              </a:lnSpc>
              <a:spcBef>
                <a:spcPts val="0"/>
              </a:spcBef>
              <a:spcAft>
                <a:spcPts val="0"/>
              </a:spcAft>
              <a:buNone/>
            </a:pPr>
            <a:r>
              <a:rPr lang="sv-SE" sz="3600" dirty="0"/>
              <a:t>5.	</a:t>
            </a:r>
            <a:r>
              <a:rPr lang="sv-SE" sz="3600" dirty="0" err="1"/>
              <a:t>How</a:t>
            </a:r>
            <a:r>
              <a:rPr lang="sv-SE" sz="3600" dirty="0"/>
              <a:t> </a:t>
            </a:r>
            <a:r>
              <a:rPr lang="sv-SE" sz="3600" dirty="0" err="1"/>
              <a:t>can</a:t>
            </a:r>
            <a:r>
              <a:rPr lang="sv-SE" sz="3600" dirty="0"/>
              <a:t> </a:t>
            </a:r>
            <a:r>
              <a:rPr lang="sv-SE" sz="3600" dirty="0" err="1"/>
              <a:t>we</a:t>
            </a:r>
            <a:r>
              <a:rPr lang="sv-SE" sz="3600" dirty="0"/>
              <a:t> </a:t>
            </a:r>
            <a:r>
              <a:rPr lang="sv-SE" sz="3600" dirty="0" err="1"/>
              <a:t>create</a:t>
            </a:r>
            <a:r>
              <a:rPr lang="sv-SE" sz="3600" dirty="0"/>
              <a:t> </a:t>
            </a:r>
            <a:r>
              <a:rPr lang="sv-SE" sz="3600" dirty="0" err="1"/>
              <a:t>valuable</a:t>
            </a:r>
            <a:r>
              <a:rPr lang="sv-SE" sz="3600" dirty="0"/>
              <a:t> </a:t>
            </a:r>
            <a:r>
              <a:rPr lang="sv-SE" sz="3600" dirty="0" err="1"/>
              <a:t>learning</a:t>
            </a:r>
            <a:r>
              <a:rPr lang="sv-SE" sz="3600" dirty="0"/>
              <a:t> </a:t>
            </a:r>
            <a:r>
              <a:rPr lang="sv-SE" sz="3600" dirty="0" err="1"/>
              <a:t>content</a:t>
            </a:r>
            <a:r>
              <a:rPr lang="sv-SE" sz="3600" dirty="0"/>
              <a:t> in trans-</a:t>
            </a:r>
            <a:r>
              <a:rPr lang="sv-SE" sz="3600" dirty="0" err="1"/>
              <a:t>sectoral</a:t>
            </a:r>
            <a:r>
              <a:rPr lang="sv-SE" sz="3600" dirty="0"/>
              <a:t> </a:t>
            </a:r>
            <a:r>
              <a:rPr lang="sv-SE" sz="3600" dirty="0" err="1"/>
              <a:t>networks</a:t>
            </a:r>
            <a:r>
              <a:rPr lang="sv-SE" sz="3600" dirty="0"/>
              <a:t>?</a:t>
            </a:r>
            <a:endParaRPr sz="3600" dirty="0"/>
          </a:p>
        </p:txBody>
      </p:sp>
      <p:sp>
        <p:nvSpPr>
          <p:cNvPr id="700" name="Google Shape;700;p105"/>
          <p:cNvSpPr txBox="1"/>
          <p:nvPr/>
        </p:nvSpPr>
        <p:spPr>
          <a:xfrm>
            <a:off x="2805850" y="507000"/>
            <a:ext cx="10439400" cy="1218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sv-SE" sz="4800"/>
              <a:t>Questions for Dialogue</a:t>
            </a:r>
            <a:endParaRPr sz="4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2"/>
          <p:cNvSpPr txBox="1">
            <a:spLocks noGrp="1"/>
          </p:cNvSpPr>
          <p:nvPr>
            <p:ph type="title"/>
          </p:nvPr>
        </p:nvSpPr>
        <p:spPr>
          <a:xfrm>
            <a:off x="1252350" y="1202075"/>
            <a:ext cx="12139800" cy="2286000"/>
          </a:xfrm>
          <a:prstGeom prst="rect">
            <a:avLst/>
          </a:prstGeom>
          <a:noFill/>
          <a:ln>
            <a:noFill/>
          </a:ln>
        </p:spPr>
        <p:txBody>
          <a:bodyPr spcFirstLastPara="1" wrap="square" lIns="50775" tIns="50775" rIns="50775" bIns="359975" anchor="b" anchorCtr="0">
            <a:noAutofit/>
          </a:bodyPr>
          <a:lstStyle/>
          <a:p>
            <a:pPr marL="0" marR="0" lvl="0" indent="0" algn="l" rtl="0">
              <a:lnSpc>
                <a:spcPct val="100000"/>
              </a:lnSpc>
              <a:spcBef>
                <a:spcPts val="0"/>
              </a:spcBef>
              <a:spcAft>
                <a:spcPts val="0"/>
              </a:spcAft>
              <a:buClr>
                <a:schemeClr val="accent1"/>
              </a:buClr>
              <a:buSzPts val="6000"/>
              <a:buFont typeface="Times New Roman"/>
              <a:buNone/>
            </a:pPr>
            <a:r>
              <a:rPr lang="sv-SE" sz="5500"/>
              <a:t>Why the Nordic Particle Accelerator Program (NPAP)?</a:t>
            </a:r>
            <a:endParaRPr sz="5500"/>
          </a:p>
        </p:txBody>
      </p:sp>
      <p:sp>
        <p:nvSpPr>
          <p:cNvPr id="329" name="Google Shape;329;p52"/>
          <p:cNvSpPr txBox="1">
            <a:spLocks noGrp="1"/>
          </p:cNvSpPr>
          <p:nvPr>
            <p:ph type="title"/>
          </p:nvPr>
        </p:nvSpPr>
        <p:spPr>
          <a:xfrm>
            <a:off x="1375475" y="3051725"/>
            <a:ext cx="9183600" cy="2286000"/>
          </a:xfrm>
          <a:prstGeom prst="rect">
            <a:avLst/>
          </a:prstGeom>
        </p:spPr>
        <p:txBody>
          <a:bodyPr spcFirstLastPara="1" wrap="square" lIns="50775" tIns="50775" rIns="50775" bIns="359975" anchor="b" anchorCtr="0">
            <a:noAutofit/>
          </a:bodyPr>
          <a:lstStyle/>
          <a:p>
            <a:pPr marL="0" lvl="0" indent="0" rtl="0">
              <a:spcBef>
                <a:spcPts val="0"/>
              </a:spcBef>
              <a:spcAft>
                <a:spcPts val="0"/>
              </a:spcAft>
              <a:buNone/>
            </a:pPr>
            <a:r>
              <a:rPr lang="sv-SE" sz="3600">
                <a:solidFill>
                  <a:srgbClr val="000000"/>
                </a:solidFill>
                <a:latin typeface="Arial"/>
                <a:ea typeface="Arial"/>
                <a:cs typeface="Arial"/>
                <a:sym typeface="Arial"/>
              </a:rPr>
              <a:t>Fun fact: How many accelerators are there in the world today?</a:t>
            </a:r>
            <a:endParaRPr sz="3600">
              <a:solidFill>
                <a:srgbClr val="000000"/>
              </a:solidFill>
              <a:latin typeface="Arial"/>
              <a:ea typeface="Arial"/>
              <a:cs typeface="Arial"/>
              <a:sym typeface="Arial"/>
            </a:endParaRPr>
          </a:p>
        </p:txBody>
      </p:sp>
      <p:sp>
        <p:nvSpPr>
          <p:cNvPr id="330" name="Google Shape;330;p52"/>
          <p:cNvSpPr txBox="1"/>
          <p:nvPr/>
        </p:nvSpPr>
        <p:spPr>
          <a:xfrm>
            <a:off x="1375475" y="5348225"/>
            <a:ext cx="8723700" cy="1017900"/>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sv-SE" sz="3600">
                <a:solidFill>
                  <a:schemeClr val="dk1"/>
                </a:solidFill>
              </a:rPr>
              <a:t>Answer: Approximately 30.000</a:t>
            </a:r>
            <a:endParaRPr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1000"/>
                                        <p:tgtEl>
                                          <p:spTgt spid="3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0"/>
                                        </p:tgtEl>
                                        <p:attrNameLst>
                                          <p:attrName>style.visibility</p:attrName>
                                        </p:attrNameLst>
                                      </p:cBhvr>
                                      <p:to>
                                        <p:strVal val="visible"/>
                                      </p:to>
                                    </p:set>
                                    <p:animEffect transition="in" filter="fade">
                                      <p:cBhvr>
                                        <p:cTn id="12" dur="10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p106"/>
          <p:cNvPicPr preferRelativeResize="0"/>
          <p:nvPr/>
        </p:nvPicPr>
        <p:blipFill>
          <a:blip r:embed="rId3">
            <a:alphaModFix/>
          </a:blip>
          <a:stretch>
            <a:fillRect/>
          </a:stretch>
        </p:blipFill>
        <p:spPr>
          <a:xfrm>
            <a:off x="76200" y="2478250"/>
            <a:ext cx="12852399" cy="7618390"/>
          </a:xfrm>
          <a:prstGeom prst="rect">
            <a:avLst/>
          </a:prstGeom>
          <a:noFill/>
          <a:ln>
            <a:noFill/>
          </a:ln>
        </p:spPr>
      </p:pic>
      <p:sp>
        <p:nvSpPr>
          <p:cNvPr id="706" name="Google Shape;706;p106"/>
          <p:cNvSpPr txBox="1"/>
          <p:nvPr/>
        </p:nvSpPr>
        <p:spPr>
          <a:xfrm>
            <a:off x="2025750" y="0"/>
            <a:ext cx="92286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sv-SE" sz="4800">
                <a:solidFill>
                  <a:srgbClr val="9C610B"/>
                </a:solidFill>
              </a:rPr>
              <a:t>Technological Paradigm Evolution </a:t>
            </a:r>
            <a:endParaRPr sz="4800">
              <a:solidFill>
                <a:srgbClr val="9C610B"/>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07"/>
          <p:cNvSpPr txBox="1"/>
          <p:nvPr/>
        </p:nvSpPr>
        <p:spPr>
          <a:xfrm>
            <a:off x="2701000" y="0"/>
            <a:ext cx="10303800" cy="30000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sv-SE" sz="4800">
                <a:solidFill>
                  <a:srgbClr val="9C610B"/>
                </a:solidFill>
              </a:rPr>
              <a:t>Materials, Life Science and Society</a:t>
            </a:r>
            <a:endParaRPr sz="4800">
              <a:solidFill>
                <a:srgbClr val="9C610B"/>
              </a:solidFill>
            </a:endParaRPr>
          </a:p>
        </p:txBody>
      </p:sp>
      <p:pic>
        <p:nvPicPr>
          <p:cNvPr id="712" name="Google Shape;712;p107"/>
          <p:cNvPicPr preferRelativeResize="0"/>
          <p:nvPr/>
        </p:nvPicPr>
        <p:blipFill>
          <a:blip r:embed="rId3">
            <a:alphaModFix/>
          </a:blip>
          <a:stretch>
            <a:fillRect/>
          </a:stretch>
        </p:blipFill>
        <p:spPr>
          <a:xfrm>
            <a:off x="242150" y="1819775"/>
            <a:ext cx="12402075" cy="80972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p108"/>
          <p:cNvPicPr preferRelativeResize="0"/>
          <p:nvPr/>
        </p:nvPicPr>
        <p:blipFill>
          <a:blip r:embed="rId3">
            <a:alphaModFix/>
          </a:blip>
          <a:stretch>
            <a:fillRect/>
          </a:stretch>
        </p:blipFill>
        <p:spPr>
          <a:xfrm>
            <a:off x="152400" y="685800"/>
            <a:ext cx="12763324" cy="88375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Google Shape;722;p109"/>
          <p:cNvPicPr preferRelativeResize="0"/>
          <p:nvPr/>
        </p:nvPicPr>
        <p:blipFill>
          <a:blip r:embed="rId3">
            <a:alphaModFix/>
          </a:blip>
          <a:stretch>
            <a:fillRect/>
          </a:stretch>
        </p:blipFill>
        <p:spPr>
          <a:xfrm>
            <a:off x="152400" y="152400"/>
            <a:ext cx="12741050" cy="92329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727" name="Google Shape;727;p110"/>
          <p:cNvPicPr preferRelativeResize="0"/>
          <p:nvPr/>
        </p:nvPicPr>
        <p:blipFill>
          <a:blip r:embed="rId3">
            <a:alphaModFix/>
          </a:blip>
          <a:stretch>
            <a:fillRect/>
          </a:stretch>
        </p:blipFill>
        <p:spPr>
          <a:xfrm>
            <a:off x="397300" y="2518500"/>
            <a:ext cx="12210200" cy="7012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53"/>
          <p:cNvPicPr preferRelativeResize="0"/>
          <p:nvPr/>
        </p:nvPicPr>
        <p:blipFill>
          <a:blip r:embed="rId3">
            <a:alphaModFix/>
          </a:blip>
          <a:stretch>
            <a:fillRect/>
          </a:stretch>
        </p:blipFill>
        <p:spPr>
          <a:xfrm>
            <a:off x="152400" y="152400"/>
            <a:ext cx="12801600" cy="9601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54"/>
          <p:cNvPicPr preferRelativeResize="0"/>
          <p:nvPr/>
        </p:nvPicPr>
        <p:blipFill>
          <a:blip r:embed="rId3">
            <a:alphaModFix/>
          </a:blip>
          <a:stretch>
            <a:fillRect/>
          </a:stretch>
        </p:blipFill>
        <p:spPr>
          <a:xfrm>
            <a:off x="152400" y="152400"/>
            <a:ext cx="12690850" cy="9518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5"/>
          <p:cNvSpPr txBox="1">
            <a:spLocks noGrp="1"/>
          </p:cNvSpPr>
          <p:nvPr>
            <p:ph type="title"/>
          </p:nvPr>
        </p:nvSpPr>
        <p:spPr>
          <a:xfrm>
            <a:off x="1116525" y="3740850"/>
            <a:ext cx="11313600" cy="2271900"/>
          </a:xfrm>
          <a:prstGeom prst="rect">
            <a:avLst/>
          </a:prstGeom>
        </p:spPr>
        <p:txBody>
          <a:bodyPr spcFirstLastPara="1" wrap="square" lIns="50775" tIns="50775" rIns="50775" bIns="359975" anchor="b" anchorCtr="0">
            <a:noAutofit/>
          </a:bodyPr>
          <a:lstStyle/>
          <a:p>
            <a:pPr marL="0" lvl="0" indent="0">
              <a:spcBef>
                <a:spcPts val="0"/>
              </a:spcBef>
              <a:spcAft>
                <a:spcPts val="0"/>
              </a:spcAft>
              <a:buNone/>
            </a:pPr>
            <a:r>
              <a:rPr lang="sv-SE" sz="3600">
                <a:solidFill>
                  <a:srgbClr val="000000"/>
                </a:solidFill>
                <a:latin typeface="Arial"/>
                <a:ea typeface="Arial"/>
                <a:cs typeface="Arial"/>
                <a:sym typeface="Arial"/>
              </a:rPr>
              <a:t>The technology of particle accelerators finds applications in many key fields of our lives</a:t>
            </a:r>
            <a:endParaRPr sz="3600">
              <a:solidFill>
                <a:srgbClr val="000000"/>
              </a:solidFill>
              <a:latin typeface="Arial"/>
              <a:ea typeface="Arial"/>
              <a:cs typeface="Arial"/>
              <a:sym typeface="Arial"/>
            </a:endParaRPr>
          </a:p>
        </p:txBody>
      </p:sp>
      <p:sp>
        <p:nvSpPr>
          <p:cNvPr id="346" name="Google Shape;346;p55"/>
          <p:cNvSpPr txBox="1"/>
          <p:nvPr/>
        </p:nvSpPr>
        <p:spPr>
          <a:xfrm>
            <a:off x="845600" y="1499425"/>
            <a:ext cx="12722100" cy="2271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sv-SE" sz="6000">
                <a:solidFill>
                  <a:schemeClr val="accent1"/>
                </a:solidFill>
                <a:latin typeface="Times New Roman"/>
                <a:ea typeface="Times New Roman"/>
                <a:cs typeface="Times New Roman"/>
                <a:sym typeface="Times New Roman"/>
              </a:rPr>
              <a:t>Approximately 50 large accelerators</a:t>
            </a:r>
            <a:endParaRPr sz="6000">
              <a:solidFill>
                <a:schemeClr val="accent1"/>
              </a:solidFill>
              <a:latin typeface="Times New Roman"/>
              <a:ea typeface="Times New Roman"/>
              <a:cs typeface="Times New Roman"/>
              <a:sym typeface="Times New Roman"/>
            </a:endParaRPr>
          </a:p>
          <a:p>
            <a:pPr marL="0" lvl="0" indent="0">
              <a:spcBef>
                <a:spcPts val="0"/>
              </a:spcBef>
              <a:spcAft>
                <a:spcPts val="0"/>
              </a:spcAft>
              <a:buNone/>
            </a:pPr>
            <a:r>
              <a:rPr lang="sv-SE" sz="6000">
                <a:solidFill>
                  <a:schemeClr val="accent1"/>
                </a:solidFill>
                <a:latin typeface="Times New Roman"/>
                <a:ea typeface="Times New Roman"/>
                <a:cs typeface="Times New Roman"/>
                <a:sym typeface="Times New Roman"/>
              </a:rPr>
              <a:t>in Europe</a:t>
            </a:r>
            <a:endParaRPr sz="6000">
              <a:solidFill>
                <a:schemeClr val="accen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10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U mall">
  <a:themeElements>
    <a:clrScheme name="LU_2017-03-02">
      <a:dk1>
        <a:srgbClr val="000000"/>
      </a:dk1>
      <a:lt1>
        <a:srgbClr val="FFFFFF"/>
      </a:lt1>
      <a:dk2>
        <a:srgbClr val="2F2B28"/>
      </a:dk2>
      <a:lt2>
        <a:srgbClr val="D0CCB6"/>
      </a:lt2>
      <a:accent1>
        <a:srgbClr val="894E11"/>
      </a:accent1>
      <a:accent2>
        <a:srgbClr val="E3B6BB"/>
      </a:accent2>
      <a:accent3>
        <a:srgbClr val="ABC9D4"/>
      </a:accent3>
      <a:accent4>
        <a:srgbClr val="9EC0AA"/>
      </a:accent4>
      <a:accent5>
        <a:srgbClr val="D0CCB6"/>
      </a:accent5>
      <a:accent6>
        <a:srgbClr val="B1AA9F"/>
      </a:accent6>
      <a:hlink>
        <a:srgbClr val="00006D"/>
      </a:hlink>
      <a:folHlink>
        <a:srgbClr val="894E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U mall">
  <a:themeElements>
    <a:clrScheme name="LU_2017-03-02">
      <a:dk1>
        <a:srgbClr val="000000"/>
      </a:dk1>
      <a:lt1>
        <a:srgbClr val="FFFFFF"/>
      </a:lt1>
      <a:dk2>
        <a:srgbClr val="2F2B28"/>
      </a:dk2>
      <a:lt2>
        <a:srgbClr val="D0CCB6"/>
      </a:lt2>
      <a:accent1>
        <a:srgbClr val="894E11"/>
      </a:accent1>
      <a:accent2>
        <a:srgbClr val="E3B6BB"/>
      </a:accent2>
      <a:accent3>
        <a:srgbClr val="ABC9D4"/>
      </a:accent3>
      <a:accent4>
        <a:srgbClr val="9EC0AA"/>
      </a:accent4>
      <a:accent5>
        <a:srgbClr val="D0CCB6"/>
      </a:accent5>
      <a:accent6>
        <a:srgbClr val="B1AA9F"/>
      </a:accent6>
      <a:hlink>
        <a:srgbClr val="00006D"/>
      </a:hlink>
      <a:folHlink>
        <a:srgbClr val="894E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U mall">
  <a:themeElements>
    <a:clrScheme name="LU_2017-03-02">
      <a:dk1>
        <a:srgbClr val="000000"/>
      </a:dk1>
      <a:lt1>
        <a:srgbClr val="FFFFFF"/>
      </a:lt1>
      <a:dk2>
        <a:srgbClr val="2F2B28"/>
      </a:dk2>
      <a:lt2>
        <a:srgbClr val="D0CCB6"/>
      </a:lt2>
      <a:accent1>
        <a:srgbClr val="894E11"/>
      </a:accent1>
      <a:accent2>
        <a:srgbClr val="E3B6BB"/>
      </a:accent2>
      <a:accent3>
        <a:srgbClr val="ABC9D4"/>
      </a:accent3>
      <a:accent4>
        <a:srgbClr val="9EC0AA"/>
      </a:accent4>
      <a:accent5>
        <a:srgbClr val="D0CCB6"/>
      </a:accent5>
      <a:accent6>
        <a:srgbClr val="B1AA9F"/>
      </a:accent6>
      <a:hlink>
        <a:srgbClr val="00006D"/>
      </a:hlink>
      <a:folHlink>
        <a:srgbClr val="894E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6027</Words>
  <Application>Microsoft Macintosh PowerPoint</Application>
  <PresentationFormat>Custom</PresentationFormat>
  <Paragraphs>588</Paragraphs>
  <Slides>64</Slides>
  <Notes>64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64</vt:i4>
      </vt:variant>
    </vt:vector>
  </HeadingPairs>
  <TitlesOfParts>
    <vt:vector size="73" baseType="lpstr">
      <vt:lpstr>Times New Roman</vt:lpstr>
      <vt:lpstr>Helvetica Neue</vt:lpstr>
      <vt:lpstr>Calibri</vt:lpstr>
      <vt:lpstr>Arial</vt:lpstr>
      <vt:lpstr>Verdana</vt:lpstr>
      <vt:lpstr>Helvetica Neue Light</vt:lpstr>
      <vt:lpstr>LU mall</vt:lpstr>
      <vt:lpstr>LU mall</vt:lpstr>
      <vt:lpstr>LU mall</vt:lpstr>
      <vt:lpstr>Program of the day </vt:lpstr>
      <vt:lpstr>PowerPoint Presentation</vt:lpstr>
      <vt:lpstr>PowerPoint Presentation</vt:lpstr>
      <vt:lpstr>PowerPoint Presentation</vt:lpstr>
      <vt:lpstr>PowerPoint Presentation</vt:lpstr>
      <vt:lpstr>Why the Nordic Particle Accelerator Program (NPAP)?</vt:lpstr>
      <vt:lpstr>PowerPoint Presentation</vt:lpstr>
      <vt:lpstr>PowerPoint Presentation</vt:lpstr>
      <vt:lpstr>The technology of particle accelerators finds applications in many key fields of our lives</vt:lpstr>
      <vt:lpstr>What is the NPAP? Nordic Particle Accelerator Program  </vt:lpstr>
      <vt:lpstr>Context for Training in accelerator physics and technology</vt:lpstr>
      <vt:lpstr>Why do we need new Pedagogical tools for Accelerator science?</vt:lpstr>
      <vt:lpstr>Team building </vt:lpstr>
      <vt:lpstr>Erasmus Plus</vt:lpstr>
      <vt:lpstr>Impact and Dissemination</vt:lpstr>
      <vt:lpstr>PowerPoint Presentation</vt:lpstr>
      <vt:lpstr>Intellectual Outputs</vt:lpstr>
      <vt:lpstr>Modularity and implementation  of the MOOCs</vt:lpstr>
      <vt:lpstr>PowerPoint Presentation</vt:lpstr>
      <vt:lpstr>PowerPoint Presentation</vt:lpstr>
      <vt:lpstr>PowerPoint Presentation</vt:lpstr>
      <vt:lpstr>Collaboration &amp; Partnership</vt:lpstr>
      <vt:lpstr>Our NPAP Team</vt:lpstr>
      <vt:lpstr>PowerPoint Presentation</vt:lpstr>
      <vt:lpstr>PowerPoint Presentation</vt:lpstr>
      <vt:lpstr>PowerPoint Presentation</vt:lpstr>
      <vt:lpstr>PowerPoint Presentation</vt:lpstr>
      <vt:lpstr>PowerPoint Presentation</vt:lpstr>
      <vt:lpstr>Creating a MOOC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Collaboration possibilites  through knowledge development</vt:lpstr>
      <vt:lpstr>Strategic plan of Lund University 2017–2026</vt:lpstr>
      <vt:lpstr>Collaboration with society</vt:lpstr>
      <vt:lpstr>PowerPoint Presentation</vt:lpstr>
      <vt:lpstr>Lund University Commissioned Education</vt:lpstr>
      <vt:lpstr>Commissioned education - a strategic tool</vt:lpstr>
      <vt:lpstr>Commissioned education - a strategic tool</vt:lpstr>
      <vt:lpstr>Key Figures</vt:lpstr>
      <vt:lpstr>Challenges for the universities</vt:lpstr>
      <vt:lpstr>How do we find out  the needs of society?</vt:lpstr>
      <vt:lpstr>PowerPoint Presentation</vt:lpstr>
      <vt:lpstr>Possibilities for the future</vt:lpstr>
      <vt:lpstr>PowerPoint Presentation</vt:lpstr>
      <vt:lpstr>One of Northern Europe’s most  knowledge-intensive areas</vt:lpstr>
      <vt:lpstr>PowerPoint Presentation</vt:lpstr>
      <vt:lpstr>PowerPoint Presentation</vt:lpstr>
      <vt:lpstr>PowerPoint Presentation</vt:lpstr>
      <vt:lpstr>PowerPoint Presentation</vt:lpstr>
      <vt:lpstr>PowerPoint Presentation</vt:lpstr>
      <vt:lpstr>PowerPoint Presentation</vt:lpstr>
      <vt:lpstr>Some innovations from Lund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 of the day </dc:title>
  <cp:lastModifiedBy>Christine Darve</cp:lastModifiedBy>
  <cp:revision>1</cp:revision>
  <dcterms:modified xsi:type="dcterms:W3CDTF">2018-08-20T15:18:23Z</dcterms:modified>
</cp:coreProperties>
</file>