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00" r:id="rId3"/>
    <p:sldId id="301" r:id="rId4"/>
    <p:sldId id="302" r:id="rId5"/>
    <p:sldId id="326" r:id="rId6"/>
    <p:sldId id="306" r:id="rId7"/>
    <p:sldId id="332" r:id="rId8"/>
    <p:sldId id="311" r:id="rId9"/>
    <p:sldId id="312" r:id="rId10"/>
    <p:sldId id="318" r:id="rId11"/>
    <p:sldId id="330" r:id="rId12"/>
    <p:sldId id="319" r:id="rId13"/>
    <p:sldId id="320" r:id="rId14"/>
    <p:sldId id="331" r:id="rId15"/>
    <p:sldId id="327" r:id="rId16"/>
    <p:sldId id="328" r:id="rId17"/>
    <p:sldId id="325" r:id="rId18"/>
    <p:sldId id="321" r:id="rId19"/>
    <p:sldId id="323" r:id="rId20"/>
    <p:sldId id="324" r:id="rId21"/>
  </p:sldIdLst>
  <p:sldSz cx="9144000" cy="6858000" type="screen4x3"/>
  <p:notesSz cx="7010400" cy="9296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2018-10-12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12/10/2018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12/10/2018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12/10/2018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12/10/2018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12/10/2018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e/url?sa=i&amp;rct=j&amp;q=&amp;esrc=s&amp;source=images&amp;cd=&amp;cad=rja&amp;uact=8&amp;ved=2ahUKEwir6JK3tuLbAhUK36QKHVXDBeoQjRx6BAgBEAU&amp;url=https://www.shutterstock.com/search/circuit%2Bbreaker&amp;psig=AOvVaw3hHml3hikRFxY5_ig3Nwp2&amp;ust=152959037439884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Operation of </a:t>
            </a:r>
            <a:br>
              <a:rPr lang="en-GB" sz="4000" dirty="0" smtClean="0"/>
            </a:br>
            <a:r>
              <a:rPr lang="en-GB" sz="4000" dirty="0" smtClean="0"/>
              <a:t>Target Safety System (TSS)</a:t>
            </a:r>
            <a:endParaRPr lang="en-GB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Mikael Olsson</a:t>
            </a:r>
          </a:p>
          <a:p>
            <a:r>
              <a:rPr lang="en-GB" sz="2000" smtClean="0">
                <a:solidFill>
                  <a:schemeClr val="bg1"/>
                </a:solidFill>
              </a:rPr>
              <a:t>Control Engineer, TSS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12 October, 2018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maintenance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Planned </a:t>
            </a:r>
            <a:r>
              <a:rPr lang="en-GB" dirty="0"/>
              <a:t>maintenance is performed during </a:t>
            </a:r>
            <a:r>
              <a:rPr lang="en-GB" dirty="0" smtClean="0"/>
              <a:t>shutdown</a:t>
            </a:r>
            <a:endParaRPr lang="en-GB" dirty="0"/>
          </a:p>
          <a:p>
            <a:pPr lvl="1"/>
            <a:r>
              <a:rPr lang="en-GB" dirty="0" smtClean="0"/>
              <a:t>In safe state mode ‘TSS: No beam’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Unplanned </a:t>
            </a:r>
            <a:r>
              <a:rPr lang="en-GB" dirty="0"/>
              <a:t>maintenance concept: </a:t>
            </a:r>
            <a:endParaRPr lang="en-GB" dirty="0" smtClean="0"/>
          </a:p>
          <a:p>
            <a:pPr lvl="1"/>
            <a:r>
              <a:rPr lang="en-GB" dirty="0" smtClean="0"/>
              <a:t>It </a:t>
            </a:r>
            <a:r>
              <a:rPr lang="en-GB" dirty="0"/>
              <a:t>will be possible to isolate and repair </a:t>
            </a:r>
            <a:r>
              <a:rPr lang="en-GB" dirty="0" smtClean="0"/>
              <a:t>one sensor part (channel) of TSS in all </a:t>
            </a:r>
            <a:r>
              <a:rPr lang="en-GB" dirty="0"/>
              <a:t>modes of operation of the ESS </a:t>
            </a:r>
            <a:endParaRPr lang="en-GB" dirty="0" smtClean="0"/>
          </a:p>
          <a:p>
            <a:pPr lvl="1"/>
            <a:r>
              <a:rPr lang="en-GB" dirty="0" smtClean="0"/>
              <a:t>TSS will then operate with limited functionality (1oo2 instead of 2oo3)</a:t>
            </a:r>
          </a:p>
          <a:p>
            <a:pPr lvl="1"/>
            <a:r>
              <a:rPr lang="en-GB" dirty="0" smtClean="0"/>
              <a:t>To </a:t>
            </a:r>
            <a:r>
              <a:rPr lang="en-GB" dirty="0"/>
              <a:t>avoid spurious trips, i.e. increased </a:t>
            </a:r>
            <a:r>
              <a:rPr lang="en-GB" dirty="0" smtClean="0"/>
              <a:t>availability</a:t>
            </a:r>
            <a:endParaRPr lang="en-GB" dirty="0"/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l="5264" t="44283" r="21743" b="7743"/>
          <a:stretch/>
        </p:blipFill>
        <p:spPr>
          <a:xfrm>
            <a:off x="2322720" y="5405275"/>
            <a:ext cx="4049480" cy="1120069"/>
          </a:xfrm>
          <a:prstGeom prst="rect">
            <a:avLst/>
          </a:prstGeom>
        </p:spPr>
      </p:pic>
      <p:sp>
        <p:nvSpPr>
          <p:cNvPr id="6" name="Rektangel med rundade hörn 5"/>
          <p:cNvSpPr/>
          <p:nvPr/>
        </p:nvSpPr>
        <p:spPr>
          <a:xfrm>
            <a:off x="2699792" y="5189251"/>
            <a:ext cx="648072" cy="108012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C572D-7034-1042-9F43-70121151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Summary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- Safety</a:t>
            </a:r>
            <a:r>
              <a:rPr lang="en-GB" dirty="0"/>
              <a:t>, Availability,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A242F-8183-3E40-A287-068F21F03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579296" cy="5121275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Safety</a:t>
            </a:r>
          </a:p>
          <a:p>
            <a:pPr lvl="1"/>
            <a:r>
              <a:rPr lang="en-GB" dirty="0" smtClean="0"/>
              <a:t>TSS operates independently of </a:t>
            </a:r>
            <a:r>
              <a:rPr lang="en-GB" dirty="0" smtClean="0"/>
              <a:t>BPCS and MP</a:t>
            </a:r>
            <a:endParaRPr lang="en-GB" dirty="0" smtClean="0"/>
          </a:p>
          <a:p>
            <a:pPr lvl="1"/>
            <a:r>
              <a:rPr lang="en-GB" dirty="0" smtClean="0"/>
              <a:t>ESS relies </a:t>
            </a:r>
            <a:r>
              <a:rPr lang="en-GB" dirty="0"/>
              <a:t>on BPCS </a:t>
            </a:r>
            <a:r>
              <a:rPr lang="en-GB" dirty="0" smtClean="0"/>
              <a:t>and MP</a:t>
            </a:r>
            <a:r>
              <a:rPr lang="en-GB" dirty="0" smtClean="0"/>
              <a:t> </a:t>
            </a:r>
            <a:r>
              <a:rPr lang="en-GB" dirty="0"/>
              <a:t>to maintain safe </a:t>
            </a:r>
            <a:r>
              <a:rPr lang="en-GB" u="sng" dirty="0"/>
              <a:t>operations</a:t>
            </a:r>
            <a:r>
              <a:rPr lang="en-GB" dirty="0"/>
              <a:t> of the </a:t>
            </a:r>
            <a:r>
              <a:rPr lang="en-GB" dirty="0" smtClean="0"/>
              <a:t>facility</a:t>
            </a:r>
          </a:p>
          <a:p>
            <a:pPr lvl="2"/>
            <a:r>
              <a:rPr lang="en-GB" dirty="0"/>
              <a:t>It is expected that MP monitors the same parameters that TSS monitors </a:t>
            </a:r>
            <a:r>
              <a:rPr lang="en-GB" dirty="0" smtClean="0"/>
              <a:t>(and more) and </a:t>
            </a:r>
            <a:r>
              <a:rPr lang="en-GB" dirty="0"/>
              <a:t>catches a developing event early</a:t>
            </a:r>
          </a:p>
          <a:p>
            <a:pPr lvl="2"/>
            <a:r>
              <a:rPr lang="en-GB" dirty="0"/>
              <a:t>It is expected </a:t>
            </a:r>
            <a:r>
              <a:rPr lang="en-GB" dirty="0" smtClean="0"/>
              <a:t>that </a:t>
            </a:r>
            <a:r>
              <a:rPr lang="en-GB" dirty="0" smtClean="0"/>
              <a:t>BPCS </a:t>
            </a:r>
            <a:r>
              <a:rPr lang="en-GB" dirty="0" smtClean="0"/>
              <a:t>and MP operating </a:t>
            </a:r>
            <a:r>
              <a:rPr lang="en-GB" dirty="0"/>
              <a:t>limits are well within the TSS trip </a:t>
            </a:r>
            <a:r>
              <a:rPr lang="en-GB" dirty="0" smtClean="0"/>
              <a:t>points</a:t>
            </a:r>
          </a:p>
          <a:p>
            <a:pPr lvl="1"/>
            <a:r>
              <a:rPr lang="en-GB" dirty="0"/>
              <a:t>TSS acts only when everything else that should have acted fails</a:t>
            </a:r>
          </a:p>
          <a:p>
            <a:pPr lvl="1"/>
            <a:r>
              <a:rPr lang="en-GB" dirty="0" smtClean="0"/>
              <a:t>TSS </a:t>
            </a:r>
            <a:r>
              <a:rPr lang="en-GB" dirty="0"/>
              <a:t>trip points are not tuned to beam power – set for 5 MW beam</a:t>
            </a:r>
          </a:p>
          <a:p>
            <a:pPr lvl="1"/>
            <a:r>
              <a:rPr lang="en-GB" dirty="0" smtClean="0"/>
              <a:t>TSS maintenance planned in TSS mode ‘No beam’ (TSS safe state)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Asset </a:t>
            </a:r>
            <a:r>
              <a:rPr lang="en-GB" dirty="0"/>
              <a:t>protection</a:t>
            </a:r>
          </a:p>
          <a:p>
            <a:pPr lvl="1"/>
            <a:r>
              <a:rPr lang="en-GB" dirty="0"/>
              <a:t>TSS does not address asset protection</a:t>
            </a:r>
          </a:p>
          <a:p>
            <a:pPr lvl="2"/>
            <a:r>
              <a:rPr lang="en-GB" dirty="0"/>
              <a:t>It is expected that MP monitors Target Station systems to protect equipment </a:t>
            </a:r>
          </a:p>
          <a:p>
            <a:endParaRPr lang="en-GB" dirty="0" smtClean="0"/>
          </a:p>
          <a:p>
            <a:r>
              <a:rPr lang="en-GB" dirty="0" smtClean="0"/>
              <a:t>Availability </a:t>
            </a:r>
            <a:r>
              <a:rPr lang="en-GB" dirty="0"/>
              <a:t>&amp; Operations</a:t>
            </a:r>
          </a:p>
          <a:p>
            <a:pPr lvl="1"/>
            <a:r>
              <a:rPr lang="en-GB" dirty="0" smtClean="0"/>
              <a:t>TSS </a:t>
            </a:r>
            <a:r>
              <a:rPr lang="en-GB" dirty="0"/>
              <a:t>has two modes </a:t>
            </a:r>
            <a:r>
              <a:rPr lang="en-GB" dirty="0" smtClean="0"/>
              <a:t>to ‘Allow beam’ (to </a:t>
            </a:r>
            <a:r>
              <a:rPr lang="en-GB" dirty="0"/>
              <a:t>T</a:t>
            </a:r>
            <a:r>
              <a:rPr lang="en-GB" dirty="0" smtClean="0"/>
              <a:t>arget </a:t>
            </a:r>
            <a:r>
              <a:rPr lang="en-GB" dirty="0"/>
              <a:t>or </a:t>
            </a:r>
            <a:r>
              <a:rPr lang="en-GB" dirty="0" smtClean="0"/>
              <a:t>Dump</a:t>
            </a:r>
            <a:r>
              <a:rPr lang="en-GB" dirty="0"/>
              <a:t>) for the sole purpose of benefiting accelerator operations and facility availability</a:t>
            </a:r>
          </a:p>
          <a:p>
            <a:pPr lvl="1"/>
            <a:r>
              <a:rPr lang="en-GB" dirty="0" smtClean="0"/>
              <a:t>TSS </a:t>
            </a:r>
            <a:r>
              <a:rPr lang="en-GB" dirty="0"/>
              <a:t>is operated mainly from </a:t>
            </a:r>
            <a:r>
              <a:rPr lang="en-GB" dirty="0" smtClean="0"/>
              <a:t>MCR</a:t>
            </a:r>
          </a:p>
          <a:p>
            <a:pPr lvl="2"/>
            <a:r>
              <a:rPr lang="en-GB" dirty="0" smtClean="0"/>
              <a:t>Exception: activate/de-activate ‘Allow beam to Dump’ (bypass) locally in process area</a:t>
            </a:r>
          </a:p>
          <a:p>
            <a:pPr lvl="1"/>
            <a:r>
              <a:rPr lang="en-GB" dirty="0"/>
              <a:t>TSS has </a:t>
            </a:r>
            <a:r>
              <a:rPr lang="en-GB" dirty="0" smtClean="0"/>
              <a:t>three </a:t>
            </a:r>
            <a:r>
              <a:rPr lang="en-GB" dirty="0"/>
              <a:t>channels to increase availability – </a:t>
            </a:r>
            <a:r>
              <a:rPr lang="en-GB" dirty="0" smtClean="0"/>
              <a:t>design allows operation </a:t>
            </a:r>
            <a:r>
              <a:rPr lang="en-GB" dirty="0"/>
              <a:t>with 1oo2 </a:t>
            </a:r>
            <a:r>
              <a:rPr lang="en-GB" dirty="0" smtClean="0"/>
              <a:t>voting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778BE9-234A-EA4F-AFC5-B9C288AD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744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580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 slides…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728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case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Allow beam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3" name="Alternativ process 2"/>
          <p:cNvSpPr/>
          <p:nvPr/>
        </p:nvSpPr>
        <p:spPr>
          <a:xfrm>
            <a:off x="4211960" y="1484784"/>
            <a:ext cx="1224136" cy="3600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TSS: No beam</a:t>
            </a:r>
          </a:p>
        </p:txBody>
      </p:sp>
      <p:sp>
        <p:nvSpPr>
          <p:cNvPr id="5" name="Beslut 4"/>
          <p:cNvSpPr/>
          <p:nvPr/>
        </p:nvSpPr>
        <p:spPr>
          <a:xfrm>
            <a:off x="3995936" y="2132856"/>
            <a:ext cx="1656184" cy="432048"/>
          </a:xfrm>
          <a:prstGeom prst="flowChartDecis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Beam direction?</a:t>
            </a:r>
          </a:p>
        </p:txBody>
      </p:sp>
      <p:sp>
        <p:nvSpPr>
          <p:cNvPr id="46" name="textruta 45"/>
          <p:cNvSpPr txBox="1"/>
          <p:nvPr/>
        </p:nvSpPr>
        <p:spPr>
          <a:xfrm>
            <a:off x="4828127" y="1844824"/>
            <a:ext cx="1503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Operation: Beam request</a:t>
            </a:r>
            <a:endParaRPr lang="en-US" sz="1000" dirty="0"/>
          </a:p>
        </p:txBody>
      </p:sp>
      <p:sp>
        <p:nvSpPr>
          <p:cNvPr id="47" name="Flödesschema: Manuell åtgärd 46"/>
          <p:cNvSpPr/>
          <p:nvPr/>
        </p:nvSpPr>
        <p:spPr>
          <a:xfrm>
            <a:off x="2339752" y="2780928"/>
            <a:ext cx="1512168" cy="788938"/>
          </a:xfrm>
          <a:prstGeom prst="flowChartManualOperation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De-activate </a:t>
            </a:r>
            <a:r>
              <a:rPr lang="en-US" sz="1000" dirty="0">
                <a:solidFill>
                  <a:schemeClr val="tx1"/>
                </a:solidFill>
              </a:rPr>
              <a:t>bypass of TSS safety functions</a:t>
            </a:r>
          </a:p>
        </p:txBody>
      </p:sp>
      <p:cxnSp>
        <p:nvCxnSpPr>
          <p:cNvPr id="49" name="Vinklad  48"/>
          <p:cNvCxnSpPr>
            <a:stCxn id="3" idx="2"/>
            <a:endCxn id="5" idx="0"/>
          </p:cNvCxnSpPr>
          <p:nvPr/>
        </p:nvCxnSpPr>
        <p:spPr>
          <a:xfrm>
            <a:off x="4824028" y="184482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ödesschema: Manuell åtgärd 49"/>
          <p:cNvSpPr/>
          <p:nvPr/>
        </p:nvSpPr>
        <p:spPr>
          <a:xfrm>
            <a:off x="5858286" y="2777778"/>
            <a:ext cx="1512168" cy="792088"/>
          </a:xfrm>
          <a:prstGeom prst="flowChartManualOperation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Activate bypass </a:t>
            </a:r>
            <a:r>
              <a:rPr lang="en-US" sz="1000" dirty="0">
                <a:solidFill>
                  <a:schemeClr val="tx1"/>
                </a:solidFill>
              </a:rPr>
              <a:t>of TSS safety functions</a:t>
            </a:r>
          </a:p>
        </p:txBody>
      </p:sp>
      <p:sp>
        <p:nvSpPr>
          <p:cNvPr id="51" name="Flödesschema: Manuell åtgärd 50"/>
          <p:cNvSpPr/>
          <p:nvPr/>
        </p:nvSpPr>
        <p:spPr>
          <a:xfrm>
            <a:off x="2339752" y="3803680"/>
            <a:ext cx="1512168" cy="576064"/>
          </a:xfrm>
          <a:prstGeom prst="flowChartManualOperation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Check TSS safety parameters </a:t>
            </a:r>
          </a:p>
        </p:txBody>
      </p:sp>
      <p:sp>
        <p:nvSpPr>
          <p:cNvPr id="52" name="Beslut 51"/>
          <p:cNvSpPr/>
          <p:nvPr/>
        </p:nvSpPr>
        <p:spPr>
          <a:xfrm>
            <a:off x="2627783" y="4833156"/>
            <a:ext cx="936104" cy="288032"/>
          </a:xfrm>
          <a:prstGeom prst="flowChartDecis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OK?</a:t>
            </a:r>
          </a:p>
        </p:txBody>
      </p:sp>
      <p:sp>
        <p:nvSpPr>
          <p:cNvPr id="53" name="Flödesschema: Manuell åtgärd 52"/>
          <p:cNvSpPr/>
          <p:nvPr/>
        </p:nvSpPr>
        <p:spPr>
          <a:xfrm>
            <a:off x="2411759" y="5345008"/>
            <a:ext cx="1368152" cy="316240"/>
          </a:xfrm>
          <a:prstGeom prst="flowChartManualOperation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TSS: Reset</a:t>
            </a:r>
          </a:p>
        </p:txBody>
      </p:sp>
      <p:sp>
        <p:nvSpPr>
          <p:cNvPr id="54" name="Flödesschema: Manuell åtgärd 53"/>
          <p:cNvSpPr/>
          <p:nvPr/>
        </p:nvSpPr>
        <p:spPr>
          <a:xfrm>
            <a:off x="2411759" y="5849064"/>
            <a:ext cx="1368152" cy="316240"/>
          </a:xfrm>
          <a:prstGeom prst="flowChartManualOperation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TSS: Start</a:t>
            </a:r>
          </a:p>
        </p:txBody>
      </p:sp>
      <p:cxnSp>
        <p:nvCxnSpPr>
          <p:cNvPr id="57" name="Rak pil 56"/>
          <p:cNvCxnSpPr>
            <a:endCxn id="51" idx="1"/>
          </p:cNvCxnSpPr>
          <p:nvPr/>
        </p:nvCxnSpPr>
        <p:spPr>
          <a:xfrm>
            <a:off x="1835402" y="3695149"/>
            <a:ext cx="655567" cy="39656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59"/>
          <p:cNvCxnSpPr/>
          <p:nvPr/>
        </p:nvCxnSpPr>
        <p:spPr>
          <a:xfrm>
            <a:off x="2233992" y="3140968"/>
            <a:ext cx="0" cy="8640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pil 61"/>
          <p:cNvCxnSpPr>
            <a:stCxn id="47" idx="2"/>
            <a:endCxn id="51" idx="0"/>
          </p:cNvCxnSpPr>
          <p:nvPr/>
        </p:nvCxnSpPr>
        <p:spPr>
          <a:xfrm>
            <a:off x="3095836" y="3569866"/>
            <a:ext cx="0" cy="23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ak pil 63"/>
          <p:cNvCxnSpPr>
            <a:stCxn id="51" idx="2"/>
            <a:endCxn id="52" idx="0"/>
          </p:cNvCxnSpPr>
          <p:nvPr/>
        </p:nvCxnSpPr>
        <p:spPr>
          <a:xfrm flipH="1">
            <a:off x="3095835" y="4379744"/>
            <a:ext cx="1" cy="453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k pil 65"/>
          <p:cNvCxnSpPr>
            <a:stCxn id="52" idx="2"/>
            <a:endCxn id="53" idx="0"/>
          </p:cNvCxnSpPr>
          <p:nvPr/>
        </p:nvCxnSpPr>
        <p:spPr>
          <a:xfrm>
            <a:off x="3095835" y="5121188"/>
            <a:ext cx="0" cy="223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k pil 68"/>
          <p:cNvCxnSpPr>
            <a:stCxn id="53" idx="2"/>
            <a:endCxn id="54" idx="0"/>
          </p:cNvCxnSpPr>
          <p:nvPr/>
        </p:nvCxnSpPr>
        <p:spPr>
          <a:xfrm>
            <a:off x="3095835" y="5661248"/>
            <a:ext cx="0" cy="1878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lternativ process 71"/>
          <p:cNvSpPr/>
          <p:nvPr/>
        </p:nvSpPr>
        <p:spPr>
          <a:xfrm>
            <a:off x="2483767" y="6381328"/>
            <a:ext cx="1224136" cy="3600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TSS: Allow beam on Target</a:t>
            </a:r>
          </a:p>
        </p:txBody>
      </p:sp>
      <p:cxnSp>
        <p:nvCxnSpPr>
          <p:cNvPr id="73" name="Rak pil 72"/>
          <p:cNvCxnSpPr>
            <a:stCxn id="54" idx="2"/>
            <a:endCxn id="72" idx="0"/>
          </p:cNvCxnSpPr>
          <p:nvPr/>
        </p:nvCxnSpPr>
        <p:spPr>
          <a:xfrm>
            <a:off x="3095835" y="6165304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lödesschema: Manuell åtgärd 82"/>
          <p:cNvSpPr/>
          <p:nvPr/>
        </p:nvSpPr>
        <p:spPr>
          <a:xfrm>
            <a:off x="5930294" y="5345008"/>
            <a:ext cx="1368152" cy="316240"/>
          </a:xfrm>
          <a:prstGeom prst="flowChartManualOperation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TSS: Reset</a:t>
            </a:r>
          </a:p>
        </p:txBody>
      </p:sp>
      <p:sp>
        <p:nvSpPr>
          <p:cNvPr id="84" name="Flödesschema: Manuell åtgärd 83"/>
          <p:cNvSpPr/>
          <p:nvPr/>
        </p:nvSpPr>
        <p:spPr>
          <a:xfrm>
            <a:off x="5930294" y="5849064"/>
            <a:ext cx="1368152" cy="316240"/>
          </a:xfrm>
          <a:prstGeom prst="flowChartManualOperation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TSS: Start</a:t>
            </a:r>
          </a:p>
        </p:txBody>
      </p:sp>
      <p:cxnSp>
        <p:nvCxnSpPr>
          <p:cNvPr id="85" name="Rak pil 84"/>
          <p:cNvCxnSpPr>
            <a:stCxn id="83" idx="2"/>
            <a:endCxn id="84" idx="0"/>
          </p:cNvCxnSpPr>
          <p:nvPr/>
        </p:nvCxnSpPr>
        <p:spPr>
          <a:xfrm>
            <a:off x="6614370" y="5661248"/>
            <a:ext cx="0" cy="1878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Alternativ process 85"/>
          <p:cNvSpPr/>
          <p:nvPr/>
        </p:nvSpPr>
        <p:spPr>
          <a:xfrm>
            <a:off x="6002302" y="6381328"/>
            <a:ext cx="1224136" cy="3600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TSS: Allow beam on Dump</a:t>
            </a:r>
          </a:p>
        </p:txBody>
      </p:sp>
      <p:cxnSp>
        <p:nvCxnSpPr>
          <p:cNvPr id="87" name="Rak pil 86"/>
          <p:cNvCxnSpPr>
            <a:stCxn id="84" idx="2"/>
            <a:endCxn id="86" idx="0"/>
          </p:cNvCxnSpPr>
          <p:nvPr/>
        </p:nvCxnSpPr>
        <p:spPr>
          <a:xfrm>
            <a:off x="6614370" y="6165304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ak pil 90"/>
          <p:cNvCxnSpPr>
            <a:stCxn id="50" idx="2"/>
            <a:endCxn id="83" idx="0"/>
          </p:cNvCxnSpPr>
          <p:nvPr/>
        </p:nvCxnSpPr>
        <p:spPr>
          <a:xfrm>
            <a:off x="6614370" y="3569866"/>
            <a:ext cx="0" cy="1775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Vinklad  95"/>
          <p:cNvCxnSpPr>
            <a:stCxn id="5" idx="1"/>
            <a:endCxn id="47" idx="0"/>
          </p:cNvCxnSpPr>
          <p:nvPr/>
        </p:nvCxnSpPr>
        <p:spPr>
          <a:xfrm rot="10800000" flipV="1">
            <a:off x="3095836" y="2348880"/>
            <a:ext cx="900100" cy="43204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Vinklad  99"/>
          <p:cNvCxnSpPr>
            <a:stCxn id="5" idx="3"/>
            <a:endCxn id="50" idx="0"/>
          </p:cNvCxnSpPr>
          <p:nvPr/>
        </p:nvCxnSpPr>
        <p:spPr>
          <a:xfrm>
            <a:off x="5652120" y="2348880"/>
            <a:ext cx="962250" cy="42889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ruta 108"/>
          <p:cNvSpPr txBox="1"/>
          <p:nvPr/>
        </p:nvSpPr>
        <p:spPr>
          <a:xfrm>
            <a:off x="3030476" y="2128440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To Target</a:t>
            </a:r>
            <a:endParaRPr lang="en-US" sz="1000" dirty="0"/>
          </a:p>
        </p:txBody>
      </p:sp>
      <p:sp>
        <p:nvSpPr>
          <p:cNvPr id="110" name="textruta 109"/>
          <p:cNvSpPr txBox="1"/>
          <p:nvPr/>
        </p:nvSpPr>
        <p:spPr>
          <a:xfrm>
            <a:off x="6012160" y="2132856"/>
            <a:ext cx="659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To Dump</a:t>
            </a:r>
            <a:endParaRPr lang="en-US" sz="1000" dirty="0"/>
          </a:p>
        </p:txBody>
      </p:sp>
      <p:sp>
        <p:nvSpPr>
          <p:cNvPr id="112" name="Flödesschema: Manuell åtgärd 111"/>
          <p:cNvSpPr/>
          <p:nvPr/>
        </p:nvSpPr>
        <p:spPr>
          <a:xfrm>
            <a:off x="107504" y="1519585"/>
            <a:ext cx="288032" cy="109215"/>
          </a:xfrm>
          <a:prstGeom prst="flowChartManualOperation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3" name="textruta 112"/>
          <p:cNvSpPr txBox="1"/>
          <p:nvPr/>
        </p:nvSpPr>
        <p:spPr>
          <a:xfrm>
            <a:off x="395536" y="1423809"/>
            <a:ext cx="2055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Manual action in process area</a:t>
            </a:r>
            <a:endParaRPr lang="en-US" sz="1200" dirty="0"/>
          </a:p>
        </p:txBody>
      </p:sp>
      <p:sp>
        <p:nvSpPr>
          <p:cNvPr id="114" name="Flödesschema: Manuell åtgärd 113"/>
          <p:cNvSpPr/>
          <p:nvPr/>
        </p:nvSpPr>
        <p:spPr>
          <a:xfrm>
            <a:off x="107504" y="1735609"/>
            <a:ext cx="288032" cy="109215"/>
          </a:xfrm>
          <a:prstGeom prst="flowChartManualOperation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5" name="textruta 114"/>
          <p:cNvSpPr txBox="1"/>
          <p:nvPr/>
        </p:nvSpPr>
        <p:spPr>
          <a:xfrm>
            <a:off x="395536" y="1639833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Manual action in MCR</a:t>
            </a:r>
            <a:endParaRPr lang="en-US" sz="1200" dirty="0"/>
          </a:p>
        </p:txBody>
      </p:sp>
      <p:sp>
        <p:nvSpPr>
          <p:cNvPr id="122" name="textruta 121"/>
          <p:cNvSpPr txBox="1"/>
          <p:nvPr/>
        </p:nvSpPr>
        <p:spPr>
          <a:xfrm>
            <a:off x="3041242" y="5085184"/>
            <a:ext cx="378630" cy="2508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 smtClean="0"/>
              <a:t>Yes</a:t>
            </a:r>
            <a:endParaRPr lang="en-US" sz="1000" dirty="0"/>
          </a:p>
        </p:txBody>
      </p:sp>
      <p:sp>
        <p:nvSpPr>
          <p:cNvPr id="123" name="Begränsare 122"/>
          <p:cNvSpPr/>
          <p:nvPr/>
        </p:nvSpPr>
        <p:spPr>
          <a:xfrm>
            <a:off x="928575" y="4833156"/>
            <a:ext cx="1219207" cy="288032"/>
          </a:xfrm>
          <a:prstGeom prst="flowChartTerminator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Process not ready</a:t>
            </a:r>
          </a:p>
        </p:txBody>
      </p:sp>
      <p:cxnSp>
        <p:nvCxnSpPr>
          <p:cNvPr id="125" name="Rak pil 124"/>
          <p:cNvCxnSpPr>
            <a:stCxn id="52" idx="1"/>
            <a:endCxn id="123" idx="3"/>
          </p:cNvCxnSpPr>
          <p:nvPr/>
        </p:nvCxnSpPr>
        <p:spPr>
          <a:xfrm flipH="1">
            <a:off x="2147782" y="4977172"/>
            <a:ext cx="4800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ruta 130"/>
          <p:cNvSpPr txBox="1"/>
          <p:nvPr/>
        </p:nvSpPr>
        <p:spPr>
          <a:xfrm>
            <a:off x="2250775" y="4772727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</a:t>
            </a:r>
            <a:endParaRPr lang="en-US" sz="1000" dirty="0"/>
          </a:p>
        </p:txBody>
      </p:sp>
      <p:sp>
        <p:nvSpPr>
          <p:cNvPr id="132" name="textruta 131"/>
          <p:cNvSpPr txBox="1"/>
          <p:nvPr/>
        </p:nvSpPr>
        <p:spPr>
          <a:xfrm>
            <a:off x="539552" y="3284984"/>
            <a:ext cx="1550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Other operational systems</a:t>
            </a:r>
            <a:endParaRPr lang="en-US" sz="1000" i="1" dirty="0"/>
          </a:p>
        </p:txBody>
      </p:sp>
      <p:cxnSp>
        <p:nvCxnSpPr>
          <p:cNvPr id="42" name="Rak 41"/>
          <p:cNvCxnSpPr/>
          <p:nvPr/>
        </p:nvCxnSpPr>
        <p:spPr>
          <a:xfrm flipH="1">
            <a:off x="323528" y="3140968"/>
            <a:ext cx="18722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/>
        </p:nvCxnSpPr>
        <p:spPr>
          <a:xfrm flipH="1">
            <a:off x="323528" y="4005064"/>
            <a:ext cx="18722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>
            <a:stCxn id="75" idx="3"/>
            <a:endCxn id="51" idx="1"/>
          </p:cNvCxnSpPr>
          <p:nvPr/>
        </p:nvCxnSpPr>
        <p:spPr>
          <a:xfrm flipV="1">
            <a:off x="1835696" y="4091712"/>
            <a:ext cx="655273" cy="38515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ruta 66"/>
          <p:cNvSpPr txBox="1"/>
          <p:nvPr/>
        </p:nvSpPr>
        <p:spPr>
          <a:xfrm>
            <a:off x="3203848" y="4365104"/>
            <a:ext cx="6319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Manual action</a:t>
            </a:r>
            <a:endParaRPr lang="en-US" sz="600" dirty="0"/>
          </a:p>
        </p:txBody>
      </p:sp>
      <p:sp>
        <p:nvSpPr>
          <p:cNvPr id="68" name="textruta 67"/>
          <p:cNvSpPr txBox="1"/>
          <p:nvPr/>
        </p:nvSpPr>
        <p:spPr>
          <a:xfrm>
            <a:off x="3203848" y="3532366"/>
            <a:ext cx="6319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Manual action</a:t>
            </a:r>
            <a:endParaRPr lang="en-US" sz="600" dirty="0"/>
          </a:p>
        </p:txBody>
      </p:sp>
      <p:sp>
        <p:nvSpPr>
          <p:cNvPr id="70" name="textruta 69"/>
          <p:cNvSpPr txBox="1"/>
          <p:nvPr/>
        </p:nvSpPr>
        <p:spPr>
          <a:xfrm>
            <a:off x="886651" y="3532946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smtClean="0"/>
              <a:t>Operator </a:t>
            </a:r>
            <a:br>
              <a:rPr lang="en-US" sz="1000" i="1" dirty="0" smtClean="0"/>
            </a:br>
            <a:r>
              <a:rPr lang="en-US" sz="1000" i="1" dirty="0" smtClean="0"/>
              <a:t>workstation</a:t>
            </a:r>
            <a:endParaRPr lang="en-US" sz="1000" i="1" dirty="0"/>
          </a:p>
        </p:txBody>
      </p:sp>
      <p:sp>
        <p:nvSpPr>
          <p:cNvPr id="71" name="textruta 70"/>
          <p:cNvSpPr txBox="1"/>
          <p:nvPr/>
        </p:nvSpPr>
        <p:spPr>
          <a:xfrm>
            <a:off x="3203848" y="5620598"/>
            <a:ext cx="6319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Manual action</a:t>
            </a:r>
            <a:endParaRPr lang="en-US" sz="600" dirty="0"/>
          </a:p>
        </p:txBody>
      </p:sp>
      <p:sp>
        <p:nvSpPr>
          <p:cNvPr id="74" name="textruta 73"/>
          <p:cNvSpPr txBox="1"/>
          <p:nvPr/>
        </p:nvSpPr>
        <p:spPr>
          <a:xfrm>
            <a:off x="3203848" y="6124654"/>
            <a:ext cx="6319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Manual action</a:t>
            </a:r>
            <a:endParaRPr lang="en-US" sz="600" dirty="0"/>
          </a:p>
        </p:txBody>
      </p:sp>
      <p:sp>
        <p:nvSpPr>
          <p:cNvPr id="75" name="textruta 74"/>
          <p:cNvSpPr txBox="1"/>
          <p:nvPr/>
        </p:nvSpPr>
        <p:spPr>
          <a:xfrm>
            <a:off x="1223028" y="4353756"/>
            <a:ext cx="612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TSS HMI</a:t>
            </a:r>
            <a:endParaRPr lang="en-US" sz="1000" dirty="0"/>
          </a:p>
        </p:txBody>
      </p:sp>
      <p:sp>
        <p:nvSpPr>
          <p:cNvPr id="18" name="Förutbestämd process 17"/>
          <p:cNvSpPr/>
          <p:nvPr/>
        </p:nvSpPr>
        <p:spPr>
          <a:xfrm>
            <a:off x="4325514" y="2933517"/>
            <a:ext cx="1142270" cy="480609"/>
          </a:xfrm>
          <a:prstGeom prst="flowChartPredefined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Operational procedure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8" name="Rak pil 77"/>
          <p:cNvCxnSpPr>
            <a:endCxn id="47" idx="3"/>
          </p:cNvCxnSpPr>
          <p:nvPr/>
        </p:nvCxnSpPr>
        <p:spPr>
          <a:xfrm flipH="1" flipV="1">
            <a:off x="3700703" y="3175397"/>
            <a:ext cx="501399" cy="157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pil 78"/>
          <p:cNvCxnSpPr>
            <a:endCxn id="50" idx="1"/>
          </p:cNvCxnSpPr>
          <p:nvPr/>
        </p:nvCxnSpPr>
        <p:spPr>
          <a:xfrm>
            <a:off x="5580096" y="3173821"/>
            <a:ext cx="429407" cy="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9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83" grpId="0" animBg="1"/>
      <p:bldP spid="84" grpId="0" animBg="1"/>
      <p:bldP spid="109" grpId="0"/>
      <p:bldP spid="110" grpId="0"/>
      <p:bldP spid="122" grpId="0"/>
      <p:bldP spid="123" grpId="0" animBg="1"/>
      <p:bldP spid="131" grpId="0"/>
      <p:bldP spid="132" grpId="0"/>
      <p:bldP spid="67" grpId="0"/>
      <p:bldP spid="68" grpId="0"/>
      <p:bldP spid="70" grpId="0"/>
      <p:bldP spid="71" grpId="0"/>
      <p:bldP spid="74" grpId="0"/>
      <p:bldP spid="75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2</a:t>
            </a:r>
            <a:br>
              <a:rPr lang="en-US" dirty="0" smtClean="0"/>
            </a:br>
            <a:r>
              <a:rPr lang="en-US" dirty="0" smtClean="0"/>
              <a:t>- Stop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sp>
        <p:nvSpPr>
          <p:cNvPr id="26" name="Alternativ process 25"/>
          <p:cNvSpPr/>
          <p:nvPr/>
        </p:nvSpPr>
        <p:spPr>
          <a:xfrm>
            <a:off x="4208238" y="1492515"/>
            <a:ext cx="1224136" cy="3600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TSS: Allow beam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4788024" y="1855857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sz="1000"/>
            </a:lvl1pPr>
          </a:lstStyle>
          <a:p>
            <a:r>
              <a:rPr lang="en-US" dirty="0"/>
              <a:t>Operation: Shutdown request</a:t>
            </a:r>
          </a:p>
        </p:txBody>
      </p:sp>
      <p:cxnSp>
        <p:nvCxnSpPr>
          <p:cNvPr id="28" name="Vinklad  48"/>
          <p:cNvCxnSpPr>
            <a:stCxn id="74" idx="1"/>
            <a:endCxn id="34" idx="0"/>
          </p:cNvCxnSpPr>
          <p:nvPr/>
        </p:nvCxnSpPr>
        <p:spPr>
          <a:xfrm rot="10800000" flipV="1">
            <a:off x="2411760" y="2369106"/>
            <a:ext cx="1652462" cy="55583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ödesschema: Manuell åtgärd 28"/>
          <p:cNvSpPr/>
          <p:nvPr/>
        </p:nvSpPr>
        <p:spPr>
          <a:xfrm>
            <a:off x="107504" y="1519585"/>
            <a:ext cx="288032" cy="109215"/>
          </a:xfrm>
          <a:prstGeom prst="flowChartManualOperation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0" name="textruta 29"/>
          <p:cNvSpPr txBox="1"/>
          <p:nvPr/>
        </p:nvSpPr>
        <p:spPr>
          <a:xfrm>
            <a:off x="395536" y="1423809"/>
            <a:ext cx="2055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Manual action in process area</a:t>
            </a:r>
            <a:endParaRPr lang="en-US" sz="1200" dirty="0"/>
          </a:p>
        </p:txBody>
      </p:sp>
      <p:sp>
        <p:nvSpPr>
          <p:cNvPr id="31" name="Flödesschema: Manuell åtgärd 30"/>
          <p:cNvSpPr/>
          <p:nvPr/>
        </p:nvSpPr>
        <p:spPr>
          <a:xfrm>
            <a:off x="107504" y="1735609"/>
            <a:ext cx="288032" cy="109215"/>
          </a:xfrm>
          <a:prstGeom prst="flowChartManualOperation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395536" y="1639833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Manual action in MCR</a:t>
            </a:r>
            <a:endParaRPr lang="en-US" sz="1200" dirty="0"/>
          </a:p>
        </p:txBody>
      </p:sp>
      <p:sp>
        <p:nvSpPr>
          <p:cNvPr id="33" name="Flödesschema: Manuell åtgärd 32"/>
          <p:cNvSpPr/>
          <p:nvPr/>
        </p:nvSpPr>
        <p:spPr>
          <a:xfrm>
            <a:off x="1673178" y="3807723"/>
            <a:ext cx="1477164" cy="372616"/>
          </a:xfrm>
          <a:prstGeom prst="flowChartManualOperat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Stop beam production</a:t>
            </a:r>
          </a:p>
        </p:txBody>
      </p:sp>
      <p:sp>
        <p:nvSpPr>
          <p:cNvPr id="34" name="Beslut 33"/>
          <p:cNvSpPr/>
          <p:nvPr/>
        </p:nvSpPr>
        <p:spPr>
          <a:xfrm>
            <a:off x="1547664" y="2924944"/>
            <a:ext cx="1728192" cy="576064"/>
          </a:xfrm>
          <a:prstGeom prst="flowChartDecis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Is beam produced?</a:t>
            </a:r>
          </a:p>
        </p:txBody>
      </p:sp>
      <p:cxnSp>
        <p:nvCxnSpPr>
          <p:cNvPr id="39" name="Vinklad  38"/>
          <p:cNvCxnSpPr>
            <a:stCxn id="34" idx="3"/>
            <a:endCxn id="51" idx="0"/>
          </p:cNvCxnSpPr>
          <p:nvPr/>
        </p:nvCxnSpPr>
        <p:spPr>
          <a:xfrm>
            <a:off x="3275856" y="3212976"/>
            <a:ext cx="1548172" cy="122413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inklad  40"/>
          <p:cNvCxnSpPr>
            <a:stCxn id="33" idx="3"/>
            <a:endCxn id="51" idx="0"/>
          </p:cNvCxnSpPr>
          <p:nvPr/>
        </p:nvCxnSpPr>
        <p:spPr>
          <a:xfrm>
            <a:off x="3002626" y="3994031"/>
            <a:ext cx="1821402" cy="44308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pil 42"/>
          <p:cNvCxnSpPr>
            <a:stCxn id="34" idx="2"/>
            <a:endCxn id="33" idx="0"/>
          </p:cNvCxnSpPr>
          <p:nvPr/>
        </p:nvCxnSpPr>
        <p:spPr>
          <a:xfrm>
            <a:off x="2411760" y="3501008"/>
            <a:ext cx="0" cy="306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ruta 43"/>
          <p:cNvSpPr txBox="1"/>
          <p:nvPr/>
        </p:nvSpPr>
        <p:spPr>
          <a:xfrm>
            <a:off x="2405994" y="3494196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sz="1000"/>
            </a:lvl1pPr>
          </a:lstStyle>
          <a:p>
            <a:r>
              <a:rPr lang="en-US" dirty="0"/>
              <a:t>Yes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3270090" y="2976726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sz="1000"/>
            </a:lvl1pPr>
          </a:lstStyle>
          <a:p>
            <a:r>
              <a:rPr lang="en-US" dirty="0"/>
              <a:t>No</a:t>
            </a:r>
          </a:p>
        </p:txBody>
      </p:sp>
      <p:sp>
        <p:nvSpPr>
          <p:cNvPr id="46" name="Alternativ process 45"/>
          <p:cNvSpPr/>
          <p:nvPr/>
        </p:nvSpPr>
        <p:spPr>
          <a:xfrm>
            <a:off x="4211960" y="5000635"/>
            <a:ext cx="1224136" cy="3600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TSS: No beam</a:t>
            </a:r>
          </a:p>
        </p:txBody>
      </p:sp>
      <p:cxnSp>
        <p:nvCxnSpPr>
          <p:cNvPr id="48" name="Rak pil 47"/>
          <p:cNvCxnSpPr>
            <a:stCxn id="51" idx="2"/>
            <a:endCxn id="46" idx="0"/>
          </p:cNvCxnSpPr>
          <p:nvPr/>
        </p:nvCxnSpPr>
        <p:spPr>
          <a:xfrm>
            <a:off x="4824028" y="4753352"/>
            <a:ext cx="0" cy="247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ruta 49"/>
          <p:cNvSpPr txBox="1"/>
          <p:nvPr/>
        </p:nvSpPr>
        <p:spPr>
          <a:xfrm>
            <a:off x="2082498" y="4203620"/>
            <a:ext cx="1550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sz="1000" i="1"/>
            </a:lvl1pPr>
          </a:lstStyle>
          <a:p>
            <a:r>
              <a:rPr lang="en-US" dirty="0"/>
              <a:t>Other operational systems</a:t>
            </a:r>
          </a:p>
        </p:txBody>
      </p:sp>
      <p:sp>
        <p:nvSpPr>
          <p:cNvPr id="51" name="Flödesschema: Manuell åtgärd 50"/>
          <p:cNvSpPr/>
          <p:nvPr/>
        </p:nvSpPr>
        <p:spPr>
          <a:xfrm>
            <a:off x="4139952" y="4437112"/>
            <a:ext cx="1368152" cy="316240"/>
          </a:xfrm>
          <a:prstGeom prst="flowChartManualOperation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TSS: Stop</a:t>
            </a:r>
          </a:p>
        </p:txBody>
      </p:sp>
      <p:sp>
        <p:nvSpPr>
          <p:cNvPr id="74" name="Beslut 73"/>
          <p:cNvSpPr/>
          <p:nvPr/>
        </p:nvSpPr>
        <p:spPr>
          <a:xfrm>
            <a:off x="4064222" y="2225090"/>
            <a:ext cx="1512168" cy="288032"/>
          </a:xfrm>
          <a:prstGeom prst="flowChartDecis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Severity?</a:t>
            </a:r>
          </a:p>
        </p:txBody>
      </p:sp>
      <p:cxnSp>
        <p:nvCxnSpPr>
          <p:cNvPr id="77" name="Rak pil 76"/>
          <p:cNvCxnSpPr>
            <a:stCxn id="74" idx="2"/>
            <a:endCxn id="51" idx="0"/>
          </p:cNvCxnSpPr>
          <p:nvPr/>
        </p:nvCxnSpPr>
        <p:spPr>
          <a:xfrm>
            <a:off x="4820306" y="2513122"/>
            <a:ext cx="3722" cy="1923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ruta 78"/>
          <p:cNvSpPr txBox="1"/>
          <p:nvPr/>
        </p:nvSpPr>
        <p:spPr>
          <a:xfrm>
            <a:off x="2627784" y="2132856"/>
            <a:ext cx="13099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sz="1000"/>
            </a:lvl1pPr>
          </a:lstStyle>
          <a:p>
            <a:r>
              <a:rPr lang="en-US" dirty="0"/>
              <a:t>Low = controlled stop</a:t>
            </a:r>
          </a:p>
        </p:txBody>
      </p:sp>
      <p:sp>
        <p:nvSpPr>
          <p:cNvPr id="80" name="textruta 79"/>
          <p:cNvSpPr txBox="1"/>
          <p:nvPr/>
        </p:nvSpPr>
        <p:spPr>
          <a:xfrm>
            <a:off x="4851510" y="2575937"/>
            <a:ext cx="13805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sz="1000"/>
            </a:lvl1pPr>
          </a:lstStyle>
          <a:p>
            <a:r>
              <a:rPr lang="en-US" dirty="0"/>
              <a:t>High = emergency stop</a:t>
            </a:r>
          </a:p>
        </p:txBody>
      </p:sp>
      <p:cxnSp>
        <p:nvCxnSpPr>
          <p:cNvPr id="82" name="Rak pil 81"/>
          <p:cNvCxnSpPr>
            <a:stCxn id="26" idx="2"/>
            <a:endCxn id="74" idx="0"/>
          </p:cNvCxnSpPr>
          <p:nvPr/>
        </p:nvCxnSpPr>
        <p:spPr>
          <a:xfrm>
            <a:off x="4820306" y="1852555"/>
            <a:ext cx="0" cy="372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/>
        </p:nvCxnSpPr>
        <p:spPr>
          <a:xfrm>
            <a:off x="3563888" y="2623344"/>
            <a:ext cx="0" cy="18137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/>
        </p:nvCxnSpPr>
        <p:spPr>
          <a:xfrm flipH="1">
            <a:off x="1691680" y="2623344"/>
            <a:ext cx="18722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/>
        </p:nvCxnSpPr>
        <p:spPr>
          <a:xfrm flipH="1">
            <a:off x="1691680" y="4437112"/>
            <a:ext cx="18722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3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3</a:t>
            </a:r>
            <a:br>
              <a:rPr lang="en-US" dirty="0" smtClean="0"/>
            </a:br>
            <a:r>
              <a:rPr lang="en-US" dirty="0" smtClean="0"/>
              <a:t>- TSS alarm during normal operation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 dirty="0"/>
          </a:p>
        </p:txBody>
      </p:sp>
      <p:sp>
        <p:nvSpPr>
          <p:cNvPr id="5" name="Alternativ process 4"/>
          <p:cNvSpPr/>
          <p:nvPr/>
        </p:nvSpPr>
        <p:spPr>
          <a:xfrm>
            <a:off x="4211960" y="1484784"/>
            <a:ext cx="1224136" cy="3600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TSS: Allow beam</a:t>
            </a:r>
          </a:p>
        </p:txBody>
      </p:sp>
      <p:sp>
        <p:nvSpPr>
          <p:cNvPr id="7" name="Flödesschema: Manuell åtgärd 6"/>
          <p:cNvSpPr/>
          <p:nvPr/>
        </p:nvSpPr>
        <p:spPr>
          <a:xfrm>
            <a:off x="107504" y="1519585"/>
            <a:ext cx="288032" cy="109215"/>
          </a:xfrm>
          <a:prstGeom prst="flowChartManualOperation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95536" y="1423809"/>
            <a:ext cx="2055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Manual action in process area</a:t>
            </a:r>
            <a:endParaRPr lang="en-US" sz="1200" dirty="0"/>
          </a:p>
        </p:txBody>
      </p:sp>
      <p:sp>
        <p:nvSpPr>
          <p:cNvPr id="9" name="Flödesschema: Manuell åtgärd 8"/>
          <p:cNvSpPr/>
          <p:nvPr/>
        </p:nvSpPr>
        <p:spPr>
          <a:xfrm>
            <a:off x="107504" y="1735609"/>
            <a:ext cx="288032" cy="109215"/>
          </a:xfrm>
          <a:prstGeom prst="flowChartManualOperation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95536" y="1639833"/>
            <a:ext cx="2481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Manual action in MCR, TSS local HMI</a:t>
            </a:r>
            <a:endParaRPr lang="en-US" sz="1200" dirty="0"/>
          </a:p>
        </p:txBody>
      </p:sp>
      <p:sp>
        <p:nvSpPr>
          <p:cNvPr id="12" name="Flödesschema: Manuell åtgärd 11"/>
          <p:cNvSpPr/>
          <p:nvPr/>
        </p:nvSpPr>
        <p:spPr>
          <a:xfrm>
            <a:off x="4067944" y="2204864"/>
            <a:ext cx="1512168" cy="257835"/>
          </a:xfrm>
          <a:prstGeom prst="flowChartManualOperation">
            <a:avLst/>
          </a:prstGeom>
          <a:noFill/>
          <a:ln w="95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Supervise TSS</a:t>
            </a:r>
          </a:p>
        </p:txBody>
      </p:sp>
      <p:sp>
        <p:nvSpPr>
          <p:cNvPr id="13" name="Flödesschema: Manuell åtgärd 12"/>
          <p:cNvSpPr/>
          <p:nvPr/>
        </p:nvSpPr>
        <p:spPr>
          <a:xfrm>
            <a:off x="4067944" y="2852936"/>
            <a:ext cx="1512168" cy="246221"/>
          </a:xfrm>
          <a:prstGeom prst="flowChartManualOperation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Analyze alarm</a:t>
            </a:r>
          </a:p>
        </p:txBody>
      </p:sp>
      <p:sp>
        <p:nvSpPr>
          <p:cNvPr id="14" name="Flödesschema: Manuell åtgärd 13"/>
          <p:cNvSpPr/>
          <p:nvPr/>
        </p:nvSpPr>
        <p:spPr>
          <a:xfrm>
            <a:off x="107504" y="1951633"/>
            <a:ext cx="288032" cy="109215"/>
          </a:xfrm>
          <a:prstGeom prst="flowChartManualOperation">
            <a:avLst/>
          </a:prstGeom>
          <a:noFill/>
          <a:ln w="95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395536" y="1855857"/>
            <a:ext cx="2286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Manual action in MCR, EPICS HMI</a:t>
            </a:r>
            <a:endParaRPr lang="en-US" sz="1200" dirty="0"/>
          </a:p>
        </p:txBody>
      </p:sp>
      <p:sp>
        <p:nvSpPr>
          <p:cNvPr id="16" name="Flödesschema: Manuell åtgärd 15"/>
          <p:cNvSpPr/>
          <p:nvPr/>
        </p:nvSpPr>
        <p:spPr>
          <a:xfrm>
            <a:off x="1763688" y="4149080"/>
            <a:ext cx="1584176" cy="864096"/>
          </a:xfrm>
          <a:prstGeom prst="flowChartManualOperation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Acknowledge alarm, </a:t>
            </a:r>
            <a:r>
              <a:rPr lang="en-US" sz="1000" dirty="0" smtClean="0">
                <a:solidFill>
                  <a:schemeClr val="tx1"/>
                </a:solidFill>
              </a:rPr>
              <a:t>and keep </a:t>
            </a:r>
            <a:r>
              <a:rPr lang="en-US" sz="1000" dirty="0">
                <a:solidFill>
                  <a:schemeClr val="tx1"/>
                </a:solidFill>
              </a:rPr>
              <a:t>running with limited functionality</a:t>
            </a:r>
          </a:p>
        </p:txBody>
      </p:sp>
      <p:cxnSp>
        <p:nvCxnSpPr>
          <p:cNvPr id="18" name="Rak pil 17"/>
          <p:cNvCxnSpPr>
            <a:stCxn id="5" idx="2"/>
            <a:endCxn id="12" idx="0"/>
          </p:cNvCxnSpPr>
          <p:nvPr/>
        </p:nvCxnSpPr>
        <p:spPr>
          <a:xfrm>
            <a:off x="4824028" y="1844824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>
            <a:stCxn id="12" idx="2"/>
            <a:endCxn id="13" idx="0"/>
          </p:cNvCxnSpPr>
          <p:nvPr/>
        </p:nvCxnSpPr>
        <p:spPr>
          <a:xfrm>
            <a:off x="4824028" y="2462699"/>
            <a:ext cx="0" cy="390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4788024" y="2492896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sz="1000"/>
            </a:lvl1pPr>
          </a:lstStyle>
          <a:p>
            <a:r>
              <a:rPr lang="en-US" dirty="0"/>
              <a:t>TSS alarm</a:t>
            </a:r>
          </a:p>
        </p:txBody>
      </p:sp>
      <p:sp>
        <p:nvSpPr>
          <p:cNvPr id="22" name="Beslut 21"/>
          <p:cNvSpPr/>
          <p:nvPr/>
        </p:nvSpPr>
        <p:spPr>
          <a:xfrm>
            <a:off x="4067944" y="3501008"/>
            <a:ext cx="1512168" cy="288032"/>
          </a:xfrm>
          <a:prstGeom prst="flowChartDecision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Severity?</a:t>
            </a:r>
          </a:p>
        </p:txBody>
      </p:sp>
      <p:sp>
        <p:nvSpPr>
          <p:cNvPr id="23" name="Flödesschema: Manuell åtgärd 22"/>
          <p:cNvSpPr/>
          <p:nvPr/>
        </p:nvSpPr>
        <p:spPr>
          <a:xfrm>
            <a:off x="4193958" y="4149080"/>
            <a:ext cx="1260140" cy="360040"/>
          </a:xfrm>
          <a:prstGeom prst="flowChartManualOperation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Controlled stop</a:t>
            </a:r>
          </a:p>
        </p:txBody>
      </p:sp>
      <p:sp>
        <p:nvSpPr>
          <p:cNvPr id="24" name="Flödesschema: Manuell åtgärd 23"/>
          <p:cNvSpPr/>
          <p:nvPr/>
        </p:nvSpPr>
        <p:spPr>
          <a:xfrm>
            <a:off x="6300192" y="4149079"/>
            <a:ext cx="1296144" cy="360039"/>
          </a:xfrm>
          <a:prstGeom prst="flowChartManualOperation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Emergency stop</a:t>
            </a:r>
          </a:p>
        </p:txBody>
      </p:sp>
      <p:cxnSp>
        <p:nvCxnSpPr>
          <p:cNvPr id="26" name="Vinklad  25"/>
          <p:cNvCxnSpPr>
            <a:stCxn id="22" idx="1"/>
            <a:endCxn id="16" idx="0"/>
          </p:cNvCxnSpPr>
          <p:nvPr/>
        </p:nvCxnSpPr>
        <p:spPr>
          <a:xfrm rot="10800000" flipV="1">
            <a:off x="2555776" y="3645024"/>
            <a:ext cx="1512168" cy="50405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>
            <a:stCxn id="22" idx="2"/>
            <a:endCxn id="23" idx="0"/>
          </p:cNvCxnSpPr>
          <p:nvPr/>
        </p:nvCxnSpPr>
        <p:spPr>
          <a:xfrm>
            <a:off x="4824028" y="3789040"/>
            <a:ext cx="0" cy="36004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inklad  30"/>
          <p:cNvCxnSpPr>
            <a:stCxn id="22" idx="3"/>
            <a:endCxn id="24" idx="0"/>
          </p:cNvCxnSpPr>
          <p:nvPr/>
        </p:nvCxnSpPr>
        <p:spPr>
          <a:xfrm>
            <a:off x="5580112" y="3645024"/>
            <a:ext cx="1368152" cy="50405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pil 32"/>
          <p:cNvCxnSpPr>
            <a:stCxn id="13" idx="2"/>
            <a:endCxn id="22" idx="0"/>
          </p:cNvCxnSpPr>
          <p:nvPr/>
        </p:nvCxnSpPr>
        <p:spPr>
          <a:xfrm>
            <a:off x="4824028" y="3099157"/>
            <a:ext cx="0" cy="401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ruta 33"/>
          <p:cNvSpPr txBox="1"/>
          <p:nvPr/>
        </p:nvSpPr>
        <p:spPr>
          <a:xfrm>
            <a:off x="2517950" y="3789040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sz="1000"/>
            </a:lvl1pPr>
          </a:lstStyle>
          <a:p>
            <a:r>
              <a:rPr lang="en-US" dirty="0"/>
              <a:t>Low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6886394" y="3789040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sz="1000"/>
            </a:lvl1pPr>
          </a:lstStyle>
          <a:p>
            <a:r>
              <a:rPr lang="en-US" dirty="0"/>
              <a:t>High</a:t>
            </a:r>
          </a:p>
        </p:txBody>
      </p:sp>
      <p:sp>
        <p:nvSpPr>
          <p:cNvPr id="36" name="textruta 35"/>
          <p:cNvSpPr txBox="1"/>
          <p:nvPr/>
        </p:nvSpPr>
        <p:spPr>
          <a:xfrm>
            <a:off x="4788024" y="3789040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sz="1000"/>
            </a:lvl1pPr>
          </a:lstStyle>
          <a:p>
            <a:r>
              <a:rPr lang="en-US" dirty="0"/>
              <a:t>Mid</a:t>
            </a:r>
          </a:p>
        </p:txBody>
      </p:sp>
      <p:sp>
        <p:nvSpPr>
          <p:cNvPr id="37" name="Alternativ process 36"/>
          <p:cNvSpPr/>
          <p:nvPr/>
        </p:nvSpPr>
        <p:spPr>
          <a:xfrm>
            <a:off x="4211960" y="5229200"/>
            <a:ext cx="1224136" cy="3600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TSS: No beam</a:t>
            </a:r>
          </a:p>
        </p:txBody>
      </p:sp>
      <p:cxnSp>
        <p:nvCxnSpPr>
          <p:cNvPr id="39" name="Vinklad  38"/>
          <p:cNvCxnSpPr>
            <a:stCxn id="23" idx="2"/>
            <a:endCxn id="37" idx="0"/>
          </p:cNvCxnSpPr>
          <p:nvPr/>
        </p:nvCxnSpPr>
        <p:spPr>
          <a:xfrm>
            <a:off x="4824028" y="4509120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inklad  40"/>
          <p:cNvCxnSpPr>
            <a:stCxn id="24" idx="2"/>
            <a:endCxn id="37" idx="0"/>
          </p:cNvCxnSpPr>
          <p:nvPr/>
        </p:nvCxnSpPr>
        <p:spPr>
          <a:xfrm rot="5400000">
            <a:off x="5526105" y="3807041"/>
            <a:ext cx="720082" cy="212423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Vinklad  42"/>
          <p:cNvCxnSpPr>
            <a:stCxn id="16" idx="1"/>
          </p:cNvCxnSpPr>
          <p:nvPr/>
        </p:nvCxnSpPr>
        <p:spPr>
          <a:xfrm rot="10800000">
            <a:off x="1475656" y="3645024"/>
            <a:ext cx="446450" cy="93610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cxnSp>
        <p:nvCxnSpPr>
          <p:cNvPr id="198" name="Straight Arrow Connector 96"/>
          <p:cNvCxnSpPr>
            <a:endCxn id="289" idx="1"/>
          </p:cNvCxnSpPr>
          <p:nvPr/>
        </p:nvCxnSpPr>
        <p:spPr>
          <a:xfrm>
            <a:off x="5365115" y="2765242"/>
            <a:ext cx="1655157" cy="0"/>
          </a:xfrm>
          <a:prstGeom prst="straightConnector1">
            <a:avLst/>
          </a:prstGeom>
          <a:ln w="12700">
            <a:solidFill>
              <a:srgbClr val="FFC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139"/>
          <p:cNvCxnSpPr>
            <a:endCxn id="288" idx="1"/>
          </p:cNvCxnSpPr>
          <p:nvPr/>
        </p:nvCxnSpPr>
        <p:spPr>
          <a:xfrm>
            <a:off x="5387707" y="4169080"/>
            <a:ext cx="1632565" cy="0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Rectangle 125"/>
          <p:cNvSpPr/>
          <p:nvPr/>
        </p:nvSpPr>
        <p:spPr>
          <a:xfrm>
            <a:off x="1620520" y="1841076"/>
            <a:ext cx="6119832" cy="2703261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9" name="Text Box 79"/>
          <p:cNvSpPr txBox="1"/>
          <p:nvPr/>
        </p:nvSpPr>
        <p:spPr>
          <a:xfrm>
            <a:off x="7058660" y="1340768"/>
            <a:ext cx="568325" cy="44996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30" name="Text Box 79"/>
          <p:cNvSpPr txBox="1"/>
          <p:nvPr/>
        </p:nvSpPr>
        <p:spPr>
          <a:xfrm>
            <a:off x="6248973" y="1340768"/>
            <a:ext cx="568325" cy="44996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31" name="Text Box 10"/>
          <p:cNvSpPr txBox="1"/>
          <p:nvPr/>
        </p:nvSpPr>
        <p:spPr>
          <a:xfrm>
            <a:off x="3347864" y="2088493"/>
            <a:ext cx="612068" cy="3245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700" dirty="0">
                <a:effectLst/>
                <a:ea typeface="Calibri"/>
              </a:rPr>
              <a:t>Monolith </a:t>
            </a:r>
            <a:r>
              <a:rPr lang="en-US" sz="700" dirty="0" smtClean="0">
                <a:effectLst/>
                <a:ea typeface="Calibri"/>
              </a:rPr>
              <a:t>pressure 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33" name="Text Box 79"/>
          <p:cNvSpPr txBox="1"/>
          <p:nvPr/>
        </p:nvSpPr>
        <p:spPr>
          <a:xfrm>
            <a:off x="4640947" y="4775478"/>
            <a:ext cx="939165" cy="9925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Dipole magnet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234" name="Straight Arrow Connector 90"/>
          <p:cNvCxnSpPr/>
          <p:nvPr/>
        </p:nvCxnSpPr>
        <p:spPr>
          <a:xfrm flipH="1">
            <a:off x="5365115" y="5545733"/>
            <a:ext cx="1799591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Text Box 79"/>
          <p:cNvSpPr txBox="1"/>
          <p:nvPr/>
        </p:nvSpPr>
        <p:spPr>
          <a:xfrm>
            <a:off x="4877769" y="2497098"/>
            <a:ext cx="489379" cy="931902"/>
          </a:xfrm>
          <a:prstGeom prst="rect">
            <a:avLst/>
          </a:prstGeom>
          <a:solidFill>
            <a:schemeClr val="lt1"/>
          </a:solidFill>
          <a:ln w="12700">
            <a:solidFill>
              <a:srgbClr val="00206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Relay</a:t>
            </a:r>
            <a:r>
              <a:rPr lang="en-US" sz="700" kern="1200" dirty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/>
            </a:r>
            <a:br>
              <a:rPr lang="en-US" sz="700" kern="1200" dirty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</a:br>
            <a:r>
              <a:rPr lang="en-US" sz="700" kern="1200" dirty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2oo3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236" name="Straight Arrow Connector 24"/>
          <p:cNvCxnSpPr>
            <a:endCxn id="235" idx="1"/>
          </p:cNvCxnSpPr>
          <p:nvPr/>
        </p:nvCxnSpPr>
        <p:spPr>
          <a:xfrm>
            <a:off x="4247964" y="2963049"/>
            <a:ext cx="629805" cy="0"/>
          </a:xfrm>
          <a:prstGeom prst="straightConnector1">
            <a:avLst/>
          </a:prstGeom>
          <a:ln w="63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Text Box 79"/>
          <p:cNvSpPr txBox="1"/>
          <p:nvPr/>
        </p:nvSpPr>
        <p:spPr>
          <a:xfrm>
            <a:off x="4877770" y="3515003"/>
            <a:ext cx="489379" cy="919480"/>
          </a:xfrm>
          <a:prstGeom prst="rect">
            <a:avLst/>
          </a:prstGeom>
          <a:solidFill>
            <a:schemeClr val="lt1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Safety PLC</a:t>
            </a:r>
            <a:endParaRPr lang="en-US" sz="1200" dirty="0">
              <a:effectLst/>
              <a:latin typeface="Times New Roman"/>
              <a:ea typeface="MS Mincho"/>
            </a:endParaRPr>
          </a:p>
          <a:p>
            <a:pPr algn="ctr">
              <a:spcAft>
                <a:spcPts val="0"/>
              </a:spcAft>
            </a:pPr>
            <a:r>
              <a:rPr lang="en-US" sz="700" kern="1200" dirty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2oo3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38" name="Text Box 79"/>
          <p:cNvSpPr txBox="1"/>
          <p:nvPr/>
        </p:nvSpPr>
        <p:spPr>
          <a:xfrm>
            <a:off x="7094334" y="5300623"/>
            <a:ext cx="502002" cy="46101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Ion source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  <p:sp>
        <p:nvSpPr>
          <p:cNvPr id="239" name="Text Box 79"/>
          <p:cNvSpPr txBox="1"/>
          <p:nvPr/>
        </p:nvSpPr>
        <p:spPr>
          <a:xfrm>
            <a:off x="1692910" y="5322848"/>
            <a:ext cx="1223645" cy="44513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Beam dump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  <p:sp>
        <p:nvSpPr>
          <p:cNvPr id="240" name="Text Box 79"/>
          <p:cNvSpPr txBox="1"/>
          <p:nvPr/>
        </p:nvSpPr>
        <p:spPr>
          <a:xfrm>
            <a:off x="1403648" y="1826174"/>
            <a:ext cx="715010" cy="223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900" kern="1200" dirty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TSS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242" name="Straight Arrow Connector 130"/>
          <p:cNvCxnSpPr/>
          <p:nvPr/>
        </p:nvCxnSpPr>
        <p:spPr>
          <a:xfrm flipH="1">
            <a:off x="2916555" y="5545733"/>
            <a:ext cx="1927592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3" name="Text Box 79"/>
          <p:cNvSpPr txBox="1"/>
          <p:nvPr/>
        </p:nvSpPr>
        <p:spPr>
          <a:xfrm>
            <a:off x="6288628" y="5301258"/>
            <a:ext cx="515620" cy="46037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RFQ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  <p:cxnSp>
        <p:nvCxnSpPr>
          <p:cNvPr id="244" name="Straight Arrow Connector 565"/>
          <p:cNvCxnSpPr>
            <a:endCxn id="290" idx="1"/>
          </p:cNvCxnSpPr>
          <p:nvPr/>
        </p:nvCxnSpPr>
        <p:spPr>
          <a:xfrm>
            <a:off x="5365115" y="3160968"/>
            <a:ext cx="827066" cy="0"/>
          </a:xfrm>
          <a:prstGeom prst="straightConnector1">
            <a:avLst/>
          </a:prstGeom>
          <a:ln w="12700">
            <a:solidFill>
              <a:srgbClr val="FFC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144"/>
          <p:cNvCxnSpPr/>
          <p:nvPr/>
        </p:nvCxnSpPr>
        <p:spPr>
          <a:xfrm flipV="1">
            <a:off x="4844147" y="4544973"/>
            <a:ext cx="0" cy="230505"/>
          </a:xfrm>
          <a:prstGeom prst="straightConnector1">
            <a:avLst/>
          </a:prstGeom>
          <a:ln w="635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145"/>
          <p:cNvCxnSpPr/>
          <p:nvPr/>
        </p:nvCxnSpPr>
        <p:spPr>
          <a:xfrm flipH="1" flipV="1">
            <a:off x="5125963" y="4544973"/>
            <a:ext cx="0" cy="230505"/>
          </a:xfrm>
          <a:prstGeom prst="straightConnector1">
            <a:avLst/>
          </a:prstGeom>
          <a:ln w="63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Text Box 79"/>
          <p:cNvSpPr txBox="1"/>
          <p:nvPr/>
        </p:nvSpPr>
        <p:spPr>
          <a:xfrm>
            <a:off x="1651000" y="6597920"/>
            <a:ext cx="5975985" cy="25146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Basic process control </a:t>
            </a: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system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248" name="Straight Arrow Connector 149"/>
          <p:cNvCxnSpPr/>
          <p:nvPr/>
        </p:nvCxnSpPr>
        <p:spPr>
          <a:xfrm>
            <a:off x="1886585" y="5961023"/>
            <a:ext cx="0" cy="239395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150"/>
          <p:cNvCxnSpPr/>
          <p:nvPr/>
        </p:nvCxnSpPr>
        <p:spPr>
          <a:xfrm>
            <a:off x="2038985" y="5962928"/>
            <a:ext cx="0" cy="634992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151"/>
          <p:cNvCxnSpPr/>
          <p:nvPr/>
        </p:nvCxnSpPr>
        <p:spPr>
          <a:xfrm>
            <a:off x="2560955" y="5961023"/>
            <a:ext cx="0" cy="243840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152"/>
          <p:cNvCxnSpPr/>
          <p:nvPr/>
        </p:nvCxnSpPr>
        <p:spPr>
          <a:xfrm>
            <a:off x="2713355" y="5962928"/>
            <a:ext cx="0" cy="634992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153"/>
          <p:cNvCxnSpPr/>
          <p:nvPr/>
        </p:nvCxnSpPr>
        <p:spPr>
          <a:xfrm>
            <a:off x="4248785" y="5941973"/>
            <a:ext cx="0" cy="262890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154"/>
          <p:cNvCxnSpPr/>
          <p:nvPr/>
        </p:nvCxnSpPr>
        <p:spPr>
          <a:xfrm>
            <a:off x="4464685" y="5941973"/>
            <a:ext cx="0" cy="655947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155"/>
          <p:cNvCxnSpPr/>
          <p:nvPr/>
        </p:nvCxnSpPr>
        <p:spPr>
          <a:xfrm>
            <a:off x="6444208" y="5920383"/>
            <a:ext cx="0" cy="280035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156"/>
          <p:cNvCxnSpPr/>
          <p:nvPr/>
        </p:nvCxnSpPr>
        <p:spPr>
          <a:xfrm>
            <a:off x="6604228" y="5912763"/>
            <a:ext cx="0" cy="685157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157"/>
          <p:cNvCxnSpPr/>
          <p:nvPr/>
        </p:nvCxnSpPr>
        <p:spPr>
          <a:xfrm>
            <a:off x="7300595" y="5912128"/>
            <a:ext cx="0" cy="288290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158"/>
          <p:cNvCxnSpPr/>
          <p:nvPr/>
        </p:nvCxnSpPr>
        <p:spPr>
          <a:xfrm>
            <a:off x="7452995" y="5912763"/>
            <a:ext cx="0" cy="685157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"/>
          <p:cNvSpPr txBox="1"/>
          <p:nvPr/>
        </p:nvSpPr>
        <p:spPr>
          <a:xfrm>
            <a:off x="5544108" y="5336183"/>
            <a:ext cx="744984" cy="214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i="1" kern="1200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Proton beam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59" name="Text Box 79"/>
          <p:cNvSpPr txBox="1"/>
          <p:nvPr/>
        </p:nvSpPr>
        <p:spPr>
          <a:xfrm>
            <a:off x="1837055" y="4894223"/>
            <a:ext cx="849630" cy="2260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Target wheel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  <p:cxnSp>
        <p:nvCxnSpPr>
          <p:cNvPr id="260" name="Straight Arrow Connector 162"/>
          <p:cNvCxnSpPr/>
          <p:nvPr/>
        </p:nvCxnSpPr>
        <p:spPr>
          <a:xfrm flipH="1">
            <a:off x="2916555" y="5002173"/>
            <a:ext cx="1927592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163"/>
          <p:cNvCxnSpPr/>
          <p:nvPr/>
        </p:nvCxnSpPr>
        <p:spPr>
          <a:xfrm flipH="1" flipV="1">
            <a:off x="4844147" y="5002173"/>
            <a:ext cx="527050" cy="54356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164"/>
          <p:cNvCxnSpPr/>
          <p:nvPr/>
        </p:nvCxnSpPr>
        <p:spPr>
          <a:xfrm flipH="1">
            <a:off x="4844147" y="5545733"/>
            <a:ext cx="54356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165"/>
          <p:cNvCxnSpPr/>
          <p:nvPr/>
        </p:nvCxnSpPr>
        <p:spPr>
          <a:xfrm>
            <a:off x="3312795" y="5948958"/>
            <a:ext cx="0" cy="262890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166"/>
          <p:cNvCxnSpPr/>
          <p:nvPr/>
        </p:nvCxnSpPr>
        <p:spPr>
          <a:xfrm>
            <a:off x="3528695" y="5948958"/>
            <a:ext cx="0" cy="648962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167"/>
          <p:cNvCxnSpPr/>
          <p:nvPr/>
        </p:nvCxnSpPr>
        <p:spPr>
          <a:xfrm>
            <a:off x="5365115" y="5945783"/>
            <a:ext cx="0" cy="262890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168"/>
          <p:cNvCxnSpPr/>
          <p:nvPr/>
        </p:nvCxnSpPr>
        <p:spPr>
          <a:xfrm>
            <a:off x="5581015" y="5945783"/>
            <a:ext cx="0" cy="652137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Can 169"/>
          <p:cNvSpPr/>
          <p:nvPr/>
        </p:nvSpPr>
        <p:spPr>
          <a:xfrm>
            <a:off x="1690370" y="4863743"/>
            <a:ext cx="1226185" cy="257175"/>
          </a:xfrm>
          <a:prstGeom prst="can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268" name="Straight Arrow Connector 83"/>
          <p:cNvCxnSpPr/>
          <p:nvPr/>
        </p:nvCxnSpPr>
        <p:spPr>
          <a:xfrm>
            <a:off x="4247964" y="2564904"/>
            <a:ext cx="629805" cy="0"/>
          </a:xfrm>
          <a:prstGeom prst="straightConnector1">
            <a:avLst/>
          </a:prstGeom>
          <a:ln w="635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171"/>
          <p:cNvCxnSpPr/>
          <p:nvPr/>
        </p:nvCxnSpPr>
        <p:spPr>
          <a:xfrm>
            <a:off x="4247964" y="3356992"/>
            <a:ext cx="629805" cy="0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2" name="Rectangle 189"/>
          <p:cNvSpPr/>
          <p:nvPr/>
        </p:nvSpPr>
        <p:spPr>
          <a:xfrm>
            <a:off x="2646680" y="5373013"/>
            <a:ext cx="269875" cy="359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3" name="TextBox 131"/>
          <p:cNvSpPr txBox="1"/>
          <p:nvPr/>
        </p:nvSpPr>
        <p:spPr>
          <a:xfrm>
            <a:off x="1583668" y="2468064"/>
            <a:ext cx="274320" cy="27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A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74" name="TextBox 132"/>
          <p:cNvSpPr txBox="1"/>
          <p:nvPr/>
        </p:nvSpPr>
        <p:spPr>
          <a:xfrm>
            <a:off x="1583668" y="2864108"/>
            <a:ext cx="265430" cy="27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B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75" name="TextBox 133"/>
          <p:cNvSpPr txBox="1"/>
          <p:nvPr/>
        </p:nvSpPr>
        <p:spPr>
          <a:xfrm>
            <a:off x="1583668" y="3260152"/>
            <a:ext cx="263525" cy="27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C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77" name="Text Box 10"/>
          <p:cNvSpPr txBox="1"/>
          <p:nvPr/>
        </p:nvSpPr>
        <p:spPr>
          <a:xfrm>
            <a:off x="2653286" y="2093820"/>
            <a:ext cx="672286" cy="31922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700" dirty="0" smtClean="0">
                <a:effectLst/>
                <a:ea typeface="Calibri"/>
              </a:rPr>
              <a:t>Helium </a:t>
            </a:r>
            <a:r>
              <a:rPr lang="en-US" sz="700" dirty="0">
                <a:effectLst/>
                <a:ea typeface="Calibri"/>
              </a:rPr>
              <a:t>temperature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78" name="Text Box 10"/>
          <p:cNvSpPr txBox="1"/>
          <p:nvPr/>
        </p:nvSpPr>
        <p:spPr>
          <a:xfrm>
            <a:off x="2318941" y="1880023"/>
            <a:ext cx="560871" cy="3399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700" dirty="0" smtClean="0">
                <a:effectLst/>
                <a:ea typeface="Calibri"/>
              </a:rPr>
              <a:t>Helium </a:t>
            </a:r>
            <a:r>
              <a:rPr lang="en-US" sz="700" dirty="0">
                <a:effectLst/>
                <a:ea typeface="Calibri"/>
              </a:rPr>
              <a:t>pressure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79" name="Text Box 10"/>
          <p:cNvSpPr txBox="1"/>
          <p:nvPr/>
        </p:nvSpPr>
        <p:spPr>
          <a:xfrm>
            <a:off x="1979712" y="2089388"/>
            <a:ext cx="554504" cy="3291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700" dirty="0" smtClean="0">
                <a:effectLst/>
                <a:ea typeface="Calibri"/>
              </a:rPr>
              <a:t>Helium mass flow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280" name="Straight Arrow Connector 100"/>
          <p:cNvCxnSpPr/>
          <p:nvPr/>
        </p:nvCxnSpPr>
        <p:spPr>
          <a:xfrm flipH="1" flipV="1">
            <a:off x="5413995" y="4545124"/>
            <a:ext cx="0" cy="230505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1" name="Text Box 79"/>
          <p:cNvSpPr txBox="1"/>
          <p:nvPr/>
        </p:nvSpPr>
        <p:spPr>
          <a:xfrm>
            <a:off x="1651000" y="6201053"/>
            <a:ext cx="5975985" cy="2514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Machine </a:t>
            </a: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protection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282" name="Straight Arrow Connector 129"/>
          <p:cNvCxnSpPr>
            <a:endCxn id="287" idx="1"/>
          </p:cNvCxnSpPr>
          <p:nvPr/>
        </p:nvCxnSpPr>
        <p:spPr>
          <a:xfrm>
            <a:off x="5365115" y="3783953"/>
            <a:ext cx="827065" cy="0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3" name="Text Box 79"/>
          <p:cNvSpPr txBox="1"/>
          <p:nvPr/>
        </p:nvSpPr>
        <p:spPr>
          <a:xfrm>
            <a:off x="6288629" y="1412776"/>
            <a:ext cx="515619" cy="41339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RFQ power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84" name="Text Box 79"/>
          <p:cNvSpPr txBox="1"/>
          <p:nvPr/>
        </p:nvSpPr>
        <p:spPr>
          <a:xfrm>
            <a:off x="7094334" y="1412776"/>
            <a:ext cx="502002" cy="41339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Ion source power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285" name="Straight Arrow Connector 15"/>
          <p:cNvCxnSpPr>
            <a:stCxn id="283" idx="2"/>
            <a:endCxn id="243" idx="0"/>
          </p:cNvCxnSpPr>
          <p:nvPr/>
        </p:nvCxnSpPr>
        <p:spPr>
          <a:xfrm flipH="1">
            <a:off x="6546438" y="1826174"/>
            <a:ext cx="1" cy="347508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133"/>
          <p:cNvCxnSpPr>
            <a:stCxn id="284" idx="2"/>
            <a:endCxn id="238" idx="0"/>
          </p:cNvCxnSpPr>
          <p:nvPr/>
        </p:nvCxnSpPr>
        <p:spPr>
          <a:xfrm>
            <a:off x="7345335" y="1826174"/>
            <a:ext cx="0" cy="347444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 Box 79"/>
          <p:cNvSpPr txBox="1"/>
          <p:nvPr/>
        </p:nvSpPr>
        <p:spPr>
          <a:xfrm>
            <a:off x="6192180" y="3623615"/>
            <a:ext cx="684076" cy="320675"/>
          </a:xfrm>
          <a:prstGeom prst="rect">
            <a:avLst/>
          </a:prstGeom>
          <a:solidFill>
            <a:schemeClr val="lt1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Switch</a:t>
            </a:r>
            <a:b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</a:b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4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88" name="Text Box 79"/>
          <p:cNvSpPr txBox="1"/>
          <p:nvPr/>
        </p:nvSpPr>
        <p:spPr>
          <a:xfrm>
            <a:off x="7020272" y="4009060"/>
            <a:ext cx="684076" cy="320040"/>
          </a:xfrm>
          <a:prstGeom prst="rect">
            <a:avLst/>
          </a:prstGeom>
          <a:solidFill>
            <a:schemeClr val="lt1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Switch</a:t>
            </a:r>
            <a:b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</a:b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2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89" name="Text Box 79"/>
          <p:cNvSpPr txBox="1"/>
          <p:nvPr/>
        </p:nvSpPr>
        <p:spPr>
          <a:xfrm>
            <a:off x="7020272" y="2604904"/>
            <a:ext cx="684075" cy="320675"/>
          </a:xfrm>
          <a:prstGeom prst="rect">
            <a:avLst/>
          </a:prstGeom>
          <a:solidFill>
            <a:schemeClr val="lt1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Switch</a:t>
            </a:r>
            <a:b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</a:b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1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90" name="Text Box 79"/>
          <p:cNvSpPr txBox="1"/>
          <p:nvPr/>
        </p:nvSpPr>
        <p:spPr>
          <a:xfrm>
            <a:off x="6192181" y="3000948"/>
            <a:ext cx="720079" cy="320040"/>
          </a:xfrm>
          <a:prstGeom prst="rect">
            <a:avLst/>
          </a:prstGeom>
          <a:solidFill>
            <a:schemeClr val="lt1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Switch</a:t>
            </a:r>
            <a:b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</a:br>
            <a:r>
              <a:rPr lang="en-US" sz="700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3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293" name="Straight Arrow Connector 83"/>
          <p:cNvCxnSpPr/>
          <p:nvPr/>
        </p:nvCxnSpPr>
        <p:spPr>
          <a:xfrm>
            <a:off x="2087724" y="2564904"/>
            <a:ext cx="114379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83"/>
          <p:cNvCxnSpPr/>
          <p:nvPr/>
        </p:nvCxnSpPr>
        <p:spPr>
          <a:xfrm flipV="1">
            <a:off x="2202103" y="2497098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83"/>
          <p:cNvCxnSpPr/>
          <p:nvPr/>
        </p:nvCxnSpPr>
        <p:spPr>
          <a:xfrm>
            <a:off x="2303748" y="2560702"/>
            <a:ext cx="24566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83"/>
          <p:cNvCxnSpPr/>
          <p:nvPr/>
        </p:nvCxnSpPr>
        <p:spPr>
          <a:xfrm flipV="1">
            <a:off x="2549409" y="2492896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83"/>
          <p:cNvCxnSpPr/>
          <p:nvPr/>
        </p:nvCxnSpPr>
        <p:spPr>
          <a:xfrm>
            <a:off x="2651054" y="2560702"/>
            <a:ext cx="271129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83"/>
          <p:cNvCxnSpPr/>
          <p:nvPr/>
        </p:nvCxnSpPr>
        <p:spPr>
          <a:xfrm flipV="1">
            <a:off x="2922183" y="2492896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83"/>
          <p:cNvCxnSpPr/>
          <p:nvPr/>
        </p:nvCxnSpPr>
        <p:spPr>
          <a:xfrm>
            <a:off x="3059832" y="2560702"/>
            <a:ext cx="216024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83"/>
          <p:cNvCxnSpPr/>
          <p:nvPr/>
        </p:nvCxnSpPr>
        <p:spPr>
          <a:xfrm flipV="1">
            <a:off x="3282223" y="2492896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83"/>
          <p:cNvCxnSpPr/>
          <p:nvPr/>
        </p:nvCxnSpPr>
        <p:spPr>
          <a:xfrm>
            <a:off x="3394322" y="2560702"/>
            <a:ext cx="205570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83"/>
          <p:cNvCxnSpPr/>
          <p:nvPr/>
        </p:nvCxnSpPr>
        <p:spPr>
          <a:xfrm flipV="1">
            <a:off x="3606259" y="2492896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83"/>
          <p:cNvCxnSpPr/>
          <p:nvPr/>
        </p:nvCxnSpPr>
        <p:spPr>
          <a:xfrm>
            <a:off x="2087724" y="2960947"/>
            <a:ext cx="114379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83"/>
          <p:cNvCxnSpPr/>
          <p:nvPr/>
        </p:nvCxnSpPr>
        <p:spPr>
          <a:xfrm flipV="1">
            <a:off x="2202103" y="2893141"/>
            <a:ext cx="101645" cy="67807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83"/>
          <p:cNvCxnSpPr/>
          <p:nvPr/>
        </p:nvCxnSpPr>
        <p:spPr>
          <a:xfrm>
            <a:off x="2303748" y="2956745"/>
            <a:ext cx="252028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83"/>
          <p:cNvCxnSpPr/>
          <p:nvPr/>
        </p:nvCxnSpPr>
        <p:spPr>
          <a:xfrm flipV="1">
            <a:off x="2555776" y="2888939"/>
            <a:ext cx="101645" cy="67807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83"/>
          <p:cNvCxnSpPr/>
          <p:nvPr/>
        </p:nvCxnSpPr>
        <p:spPr>
          <a:xfrm>
            <a:off x="2665783" y="2956745"/>
            <a:ext cx="256400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83"/>
          <p:cNvCxnSpPr/>
          <p:nvPr/>
        </p:nvCxnSpPr>
        <p:spPr>
          <a:xfrm flipV="1">
            <a:off x="2922183" y="2888939"/>
            <a:ext cx="101645" cy="67807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83"/>
          <p:cNvCxnSpPr/>
          <p:nvPr/>
        </p:nvCxnSpPr>
        <p:spPr>
          <a:xfrm>
            <a:off x="3030195" y="2956745"/>
            <a:ext cx="262482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83"/>
          <p:cNvCxnSpPr/>
          <p:nvPr/>
        </p:nvCxnSpPr>
        <p:spPr>
          <a:xfrm flipV="1">
            <a:off x="3275856" y="2888939"/>
            <a:ext cx="101645" cy="67807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83"/>
          <p:cNvCxnSpPr/>
          <p:nvPr/>
        </p:nvCxnSpPr>
        <p:spPr>
          <a:xfrm>
            <a:off x="3383788" y="2956745"/>
            <a:ext cx="216184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83"/>
          <p:cNvCxnSpPr/>
          <p:nvPr/>
        </p:nvCxnSpPr>
        <p:spPr>
          <a:xfrm flipV="1">
            <a:off x="3603873" y="2888939"/>
            <a:ext cx="101645" cy="67807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83"/>
          <p:cNvCxnSpPr/>
          <p:nvPr/>
        </p:nvCxnSpPr>
        <p:spPr>
          <a:xfrm>
            <a:off x="2087724" y="3356991"/>
            <a:ext cx="114379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83"/>
          <p:cNvCxnSpPr/>
          <p:nvPr/>
        </p:nvCxnSpPr>
        <p:spPr>
          <a:xfrm flipV="1">
            <a:off x="2195736" y="3289185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83"/>
          <p:cNvCxnSpPr/>
          <p:nvPr/>
        </p:nvCxnSpPr>
        <p:spPr>
          <a:xfrm>
            <a:off x="2303748" y="3352789"/>
            <a:ext cx="252028" cy="0"/>
          </a:xfrm>
          <a:prstGeom prst="straightConnector1">
            <a:avLst/>
          </a:prstGeom>
          <a:ln w="6350" cmpd="dbl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83"/>
          <p:cNvCxnSpPr/>
          <p:nvPr/>
        </p:nvCxnSpPr>
        <p:spPr>
          <a:xfrm flipV="1">
            <a:off x="2549409" y="3284983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83"/>
          <p:cNvCxnSpPr/>
          <p:nvPr/>
        </p:nvCxnSpPr>
        <p:spPr>
          <a:xfrm>
            <a:off x="2651054" y="3352789"/>
            <a:ext cx="271129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83"/>
          <p:cNvCxnSpPr/>
          <p:nvPr/>
        </p:nvCxnSpPr>
        <p:spPr>
          <a:xfrm flipV="1">
            <a:off x="2915816" y="3284983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83"/>
          <p:cNvCxnSpPr/>
          <p:nvPr/>
        </p:nvCxnSpPr>
        <p:spPr>
          <a:xfrm>
            <a:off x="3023828" y="3352789"/>
            <a:ext cx="251948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83"/>
          <p:cNvCxnSpPr/>
          <p:nvPr/>
        </p:nvCxnSpPr>
        <p:spPr>
          <a:xfrm flipV="1">
            <a:off x="3275856" y="3284983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83"/>
          <p:cNvCxnSpPr/>
          <p:nvPr/>
        </p:nvCxnSpPr>
        <p:spPr>
          <a:xfrm>
            <a:off x="3383868" y="3352789"/>
            <a:ext cx="216024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83"/>
          <p:cNvCxnSpPr/>
          <p:nvPr/>
        </p:nvCxnSpPr>
        <p:spPr>
          <a:xfrm flipV="1">
            <a:off x="3599892" y="3284983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18"/>
          <p:cNvCxnSpPr/>
          <p:nvPr/>
        </p:nvCxnSpPr>
        <p:spPr>
          <a:xfrm>
            <a:off x="2346119" y="2668714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 Box 10"/>
          <p:cNvSpPr txBox="1"/>
          <p:nvPr/>
        </p:nvSpPr>
        <p:spPr>
          <a:xfrm>
            <a:off x="3057289" y="1877805"/>
            <a:ext cx="578607" cy="3630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700" dirty="0" smtClean="0">
                <a:effectLst/>
                <a:ea typeface="Calibri"/>
              </a:rPr>
              <a:t>Wheel speed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339" name="Text Box 10"/>
          <p:cNvSpPr txBox="1"/>
          <p:nvPr/>
        </p:nvSpPr>
        <p:spPr>
          <a:xfrm>
            <a:off x="3887924" y="1882214"/>
            <a:ext cx="612068" cy="35080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700" dirty="0" smtClean="0">
                <a:effectLst/>
                <a:ea typeface="Calibri"/>
              </a:rPr>
              <a:t>Manual stop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343" name="Straight Arrow Connector 83"/>
          <p:cNvCxnSpPr/>
          <p:nvPr/>
        </p:nvCxnSpPr>
        <p:spPr>
          <a:xfrm flipV="1">
            <a:off x="4139952" y="3284984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83"/>
          <p:cNvCxnSpPr/>
          <p:nvPr/>
        </p:nvCxnSpPr>
        <p:spPr>
          <a:xfrm flipV="1">
            <a:off x="4146319" y="2888940"/>
            <a:ext cx="101645" cy="67807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83"/>
          <p:cNvCxnSpPr/>
          <p:nvPr/>
        </p:nvCxnSpPr>
        <p:spPr>
          <a:xfrm flipV="1">
            <a:off x="4146319" y="2492896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83"/>
          <p:cNvCxnSpPr/>
          <p:nvPr/>
        </p:nvCxnSpPr>
        <p:spPr>
          <a:xfrm>
            <a:off x="3707824" y="2956745"/>
            <a:ext cx="438495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83"/>
          <p:cNvCxnSpPr/>
          <p:nvPr/>
        </p:nvCxnSpPr>
        <p:spPr>
          <a:xfrm>
            <a:off x="3811935" y="3352789"/>
            <a:ext cx="328017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83"/>
          <p:cNvCxnSpPr/>
          <p:nvPr/>
        </p:nvCxnSpPr>
        <p:spPr>
          <a:xfrm>
            <a:off x="3707904" y="2564904"/>
            <a:ext cx="438415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83"/>
          <p:cNvCxnSpPr/>
          <p:nvPr/>
        </p:nvCxnSpPr>
        <p:spPr>
          <a:xfrm>
            <a:off x="2159732" y="2668714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83"/>
          <p:cNvCxnSpPr/>
          <p:nvPr/>
        </p:nvCxnSpPr>
        <p:spPr>
          <a:xfrm flipV="1">
            <a:off x="2202103" y="2600908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83"/>
          <p:cNvCxnSpPr/>
          <p:nvPr/>
        </p:nvCxnSpPr>
        <p:spPr>
          <a:xfrm>
            <a:off x="2303748" y="2668714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8"/>
          <p:cNvCxnSpPr/>
          <p:nvPr/>
        </p:nvCxnSpPr>
        <p:spPr>
          <a:xfrm>
            <a:off x="2267744" y="2518953"/>
            <a:ext cx="0" cy="117959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8"/>
          <p:cNvCxnSpPr/>
          <p:nvPr/>
        </p:nvCxnSpPr>
        <p:spPr>
          <a:xfrm>
            <a:off x="2621417" y="2518953"/>
            <a:ext cx="0" cy="117959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8"/>
          <p:cNvCxnSpPr/>
          <p:nvPr/>
        </p:nvCxnSpPr>
        <p:spPr>
          <a:xfrm>
            <a:off x="2159732" y="2668714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8"/>
          <p:cNvCxnSpPr/>
          <p:nvPr/>
        </p:nvCxnSpPr>
        <p:spPr>
          <a:xfrm>
            <a:off x="2693425" y="2668714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83"/>
          <p:cNvCxnSpPr/>
          <p:nvPr/>
        </p:nvCxnSpPr>
        <p:spPr>
          <a:xfrm>
            <a:off x="2507038" y="2668714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83"/>
          <p:cNvCxnSpPr/>
          <p:nvPr/>
        </p:nvCxnSpPr>
        <p:spPr>
          <a:xfrm flipV="1">
            <a:off x="2549409" y="2600908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83"/>
          <p:cNvCxnSpPr/>
          <p:nvPr/>
        </p:nvCxnSpPr>
        <p:spPr>
          <a:xfrm>
            <a:off x="2651054" y="2668714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8"/>
          <p:cNvCxnSpPr/>
          <p:nvPr/>
        </p:nvCxnSpPr>
        <p:spPr>
          <a:xfrm>
            <a:off x="2507038" y="2668714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8"/>
          <p:cNvCxnSpPr/>
          <p:nvPr/>
        </p:nvCxnSpPr>
        <p:spPr>
          <a:xfrm>
            <a:off x="2346119" y="3074235"/>
            <a:ext cx="0" cy="102737"/>
          </a:xfrm>
          <a:prstGeom prst="line">
            <a:avLst/>
          </a:prstGeom>
          <a:ln w="6350">
            <a:solidFill>
              <a:srgbClr val="0070C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83"/>
          <p:cNvCxnSpPr/>
          <p:nvPr/>
        </p:nvCxnSpPr>
        <p:spPr>
          <a:xfrm>
            <a:off x="2159732" y="3074235"/>
            <a:ext cx="42371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83"/>
          <p:cNvCxnSpPr/>
          <p:nvPr/>
        </p:nvCxnSpPr>
        <p:spPr>
          <a:xfrm flipV="1">
            <a:off x="2202103" y="3006429"/>
            <a:ext cx="101645" cy="67807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83"/>
          <p:cNvCxnSpPr/>
          <p:nvPr/>
        </p:nvCxnSpPr>
        <p:spPr>
          <a:xfrm>
            <a:off x="2303748" y="3074235"/>
            <a:ext cx="42371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8"/>
          <p:cNvCxnSpPr/>
          <p:nvPr/>
        </p:nvCxnSpPr>
        <p:spPr>
          <a:xfrm>
            <a:off x="2159732" y="3074235"/>
            <a:ext cx="0" cy="102737"/>
          </a:xfrm>
          <a:prstGeom prst="line">
            <a:avLst/>
          </a:prstGeom>
          <a:ln w="63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8"/>
          <p:cNvCxnSpPr/>
          <p:nvPr/>
        </p:nvCxnSpPr>
        <p:spPr>
          <a:xfrm>
            <a:off x="2699792" y="3074235"/>
            <a:ext cx="0" cy="102737"/>
          </a:xfrm>
          <a:prstGeom prst="line">
            <a:avLst/>
          </a:prstGeom>
          <a:ln w="6350">
            <a:solidFill>
              <a:srgbClr val="0070C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83"/>
          <p:cNvCxnSpPr/>
          <p:nvPr/>
        </p:nvCxnSpPr>
        <p:spPr>
          <a:xfrm>
            <a:off x="2513405" y="3074235"/>
            <a:ext cx="42371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83"/>
          <p:cNvCxnSpPr/>
          <p:nvPr/>
        </p:nvCxnSpPr>
        <p:spPr>
          <a:xfrm flipV="1">
            <a:off x="2555776" y="3006429"/>
            <a:ext cx="101645" cy="67807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83"/>
          <p:cNvCxnSpPr/>
          <p:nvPr/>
        </p:nvCxnSpPr>
        <p:spPr>
          <a:xfrm>
            <a:off x="2657421" y="3074235"/>
            <a:ext cx="42371" cy="0"/>
          </a:xfrm>
          <a:prstGeom prst="straightConnector1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8"/>
          <p:cNvCxnSpPr/>
          <p:nvPr/>
        </p:nvCxnSpPr>
        <p:spPr>
          <a:xfrm>
            <a:off x="2513405" y="3074235"/>
            <a:ext cx="0" cy="102737"/>
          </a:xfrm>
          <a:prstGeom prst="line">
            <a:avLst/>
          </a:prstGeom>
          <a:ln w="63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8"/>
          <p:cNvCxnSpPr/>
          <p:nvPr/>
        </p:nvCxnSpPr>
        <p:spPr>
          <a:xfrm>
            <a:off x="2621417" y="2914997"/>
            <a:ext cx="0" cy="117959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8"/>
          <p:cNvCxnSpPr/>
          <p:nvPr/>
        </p:nvCxnSpPr>
        <p:spPr>
          <a:xfrm>
            <a:off x="2267744" y="2924944"/>
            <a:ext cx="0" cy="117959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8"/>
          <p:cNvCxnSpPr/>
          <p:nvPr/>
        </p:nvCxnSpPr>
        <p:spPr>
          <a:xfrm>
            <a:off x="2346119" y="3480226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83"/>
          <p:cNvCxnSpPr/>
          <p:nvPr/>
        </p:nvCxnSpPr>
        <p:spPr>
          <a:xfrm>
            <a:off x="2159732" y="3480226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83"/>
          <p:cNvCxnSpPr/>
          <p:nvPr/>
        </p:nvCxnSpPr>
        <p:spPr>
          <a:xfrm flipV="1">
            <a:off x="2202103" y="3412420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83"/>
          <p:cNvCxnSpPr/>
          <p:nvPr/>
        </p:nvCxnSpPr>
        <p:spPr>
          <a:xfrm>
            <a:off x="2303748" y="3480226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8"/>
          <p:cNvCxnSpPr/>
          <p:nvPr/>
        </p:nvCxnSpPr>
        <p:spPr>
          <a:xfrm>
            <a:off x="2159732" y="3480226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8"/>
          <p:cNvCxnSpPr/>
          <p:nvPr/>
        </p:nvCxnSpPr>
        <p:spPr>
          <a:xfrm>
            <a:off x="2699792" y="3480226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83"/>
          <p:cNvCxnSpPr/>
          <p:nvPr/>
        </p:nvCxnSpPr>
        <p:spPr>
          <a:xfrm>
            <a:off x="2513405" y="3480226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83"/>
          <p:cNvCxnSpPr/>
          <p:nvPr/>
        </p:nvCxnSpPr>
        <p:spPr>
          <a:xfrm flipV="1">
            <a:off x="2555776" y="3412420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83"/>
          <p:cNvCxnSpPr/>
          <p:nvPr/>
        </p:nvCxnSpPr>
        <p:spPr>
          <a:xfrm>
            <a:off x="2657421" y="3480226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"/>
          <p:cNvCxnSpPr/>
          <p:nvPr/>
        </p:nvCxnSpPr>
        <p:spPr>
          <a:xfrm>
            <a:off x="2513405" y="3480226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"/>
          <p:cNvCxnSpPr/>
          <p:nvPr/>
        </p:nvCxnSpPr>
        <p:spPr>
          <a:xfrm>
            <a:off x="2621417" y="3320988"/>
            <a:ext cx="0" cy="117959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"/>
          <p:cNvCxnSpPr/>
          <p:nvPr/>
        </p:nvCxnSpPr>
        <p:spPr>
          <a:xfrm>
            <a:off x="2267744" y="3330935"/>
            <a:ext cx="0" cy="117959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ktangel 28"/>
          <p:cNvSpPr/>
          <p:nvPr/>
        </p:nvSpPr>
        <p:spPr>
          <a:xfrm>
            <a:off x="2121344" y="2450469"/>
            <a:ext cx="267146" cy="25771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ktangel 190"/>
          <p:cNvSpPr/>
          <p:nvPr/>
        </p:nvSpPr>
        <p:spPr>
          <a:xfrm>
            <a:off x="2123728" y="2852936"/>
            <a:ext cx="267146" cy="25771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ktangel 191"/>
          <p:cNvSpPr/>
          <p:nvPr/>
        </p:nvSpPr>
        <p:spPr>
          <a:xfrm>
            <a:off x="2123728" y="3248980"/>
            <a:ext cx="267146" cy="25771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8"/>
          <p:cNvCxnSpPr/>
          <p:nvPr/>
        </p:nvCxnSpPr>
        <p:spPr>
          <a:xfrm>
            <a:off x="3059832" y="3480226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83"/>
          <p:cNvCxnSpPr/>
          <p:nvPr/>
        </p:nvCxnSpPr>
        <p:spPr>
          <a:xfrm>
            <a:off x="2873445" y="3480226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83"/>
          <p:cNvCxnSpPr/>
          <p:nvPr/>
        </p:nvCxnSpPr>
        <p:spPr>
          <a:xfrm flipV="1">
            <a:off x="2915816" y="3412420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83"/>
          <p:cNvCxnSpPr/>
          <p:nvPr/>
        </p:nvCxnSpPr>
        <p:spPr>
          <a:xfrm>
            <a:off x="3017461" y="3480226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8"/>
          <p:cNvCxnSpPr/>
          <p:nvPr/>
        </p:nvCxnSpPr>
        <p:spPr>
          <a:xfrm>
            <a:off x="2873445" y="3480226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18"/>
          <p:cNvCxnSpPr/>
          <p:nvPr/>
        </p:nvCxnSpPr>
        <p:spPr>
          <a:xfrm>
            <a:off x="3426239" y="3480226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83"/>
          <p:cNvCxnSpPr/>
          <p:nvPr/>
        </p:nvCxnSpPr>
        <p:spPr>
          <a:xfrm>
            <a:off x="3239852" y="3480226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83"/>
          <p:cNvCxnSpPr/>
          <p:nvPr/>
        </p:nvCxnSpPr>
        <p:spPr>
          <a:xfrm flipV="1">
            <a:off x="3282223" y="3412420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83"/>
          <p:cNvCxnSpPr/>
          <p:nvPr/>
        </p:nvCxnSpPr>
        <p:spPr>
          <a:xfrm>
            <a:off x="3383868" y="3480226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18"/>
          <p:cNvCxnSpPr/>
          <p:nvPr/>
        </p:nvCxnSpPr>
        <p:spPr>
          <a:xfrm>
            <a:off x="3239852" y="3480226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18"/>
          <p:cNvCxnSpPr/>
          <p:nvPr/>
        </p:nvCxnSpPr>
        <p:spPr>
          <a:xfrm>
            <a:off x="3347864" y="3320988"/>
            <a:ext cx="0" cy="117959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18"/>
          <p:cNvCxnSpPr/>
          <p:nvPr/>
        </p:nvCxnSpPr>
        <p:spPr>
          <a:xfrm>
            <a:off x="2981457" y="3320988"/>
            <a:ext cx="0" cy="117959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18"/>
          <p:cNvCxnSpPr/>
          <p:nvPr/>
        </p:nvCxnSpPr>
        <p:spPr>
          <a:xfrm>
            <a:off x="3743908" y="3480226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83"/>
          <p:cNvCxnSpPr/>
          <p:nvPr/>
        </p:nvCxnSpPr>
        <p:spPr>
          <a:xfrm>
            <a:off x="3557521" y="3480226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83"/>
          <p:cNvCxnSpPr/>
          <p:nvPr/>
        </p:nvCxnSpPr>
        <p:spPr>
          <a:xfrm flipV="1">
            <a:off x="3599892" y="3412420"/>
            <a:ext cx="101645" cy="67807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83"/>
          <p:cNvCxnSpPr/>
          <p:nvPr/>
        </p:nvCxnSpPr>
        <p:spPr>
          <a:xfrm>
            <a:off x="3701537" y="3480226"/>
            <a:ext cx="42371" cy="0"/>
          </a:xfrm>
          <a:prstGeom prst="straightConnector1">
            <a:avLst/>
          </a:prstGeom>
          <a:ln w="63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18"/>
          <p:cNvCxnSpPr/>
          <p:nvPr/>
        </p:nvCxnSpPr>
        <p:spPr>
          <a:xfrm>
            <a:off x="3557521" y="3480226"/>
            <a:ext cx="0" cy="102737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18"/>
          <p:cNvCxnSpPr/>
          <p:nvPr/>
        </p:nvCxnSpPr>
        <p:spPr>
          <a:xfrm>
            <a:off x="3665533" y="3320988"/>
            <a:ext cx="0" cy="117959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18"/>
          <p:cNvCxnSpPr/>
          <p:nvPr/>
        </p:nvCxnSpPr>
        <p:spPr>
          <a:xfrm>
            <a:off x="3059832" y="3074235"/>
            <a:ext cx="0" cy="102737"/>
          </a:xfrm>
          <a:prstGeom prst="line">
            <a:avLst/>
          </a:prstGeom>
          <a:ln w="6350">
            <a:solidFill>
              <a:srgbClr val="0070C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83"/>
          <p:cNvCxnSpPr/>
          <p:nvPr/>
        </p:nvCxnSpPr>
        <p:spPr>
          <a:xfrm>
            <a:off x="2873445" y="3074235"/>
            <a:ext cx="42371" cy="0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83"/>
          <p:cNvCxnSpPr/>
          <p:nvPr/>
        </p:nvCxnSpPr>
        <p:spPr>
          <a:xfrm flipV="1">
            <a:off x="2915816" y="3006429"/>
            <a:ext cx="101645" cy="67807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83"/>
          <p:cNvCxnSpPr/>
          <p:nvPr/>
        </p:nvCxnSpPr>
        <p:spPr>
          <a:xfrm>
            <a:off x="3017461" y="3074235"/>
            <a:ext cx="42371" cy="0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18"/>
          <p:cNvCxnSpPr/>
          <p:nvPr/>
        </p:nvCxnSpPr>
        <p:spPr>
          <a:xfrm>
            <a:off x="2873445" y="3074235"/>
            <a:ext cx="0" cy="102737"/>
          </a:xfrm>
          <a:prstGeom prst="line">
            <a:avLst/>
          </a:prstGeom>
          <a:ln w="63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18"/>
          <p:cNvCxnSpPr/>
          <p:nvPr/>
        </p:nvCxnSpPr>
        <p:spPr>
          <a:xfrm>
            <a:off x="3426239" y="3074235"/>
            <a:ext cx="0" cy="102737"/>
          </a:xfrm>
          <a:prstGeom prst="line">
            <a:avLst/>
          </a:prstGeom>
          <a:ln w="6350">
            <a:solidFill>
              <a:srgbClr val="0070C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83"/>
          <p:cNvCxnSpPr/>
          <p:nvPr/>
        </p:nvCxnSpPr>
        <p:spPr>
          <a:xfrm>
            <a:off x="3239852" y="3074235"/>
            <a:ext cx="42371" cy="0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Arrow Connector 83"/>
          <p:cNvCxnSpPr/>
          <p:nvPr/>
        </p:nvCxnSpPr>
        <p:spPr>
          <a:xfrm flipV="1">
            <a:off x="3282223" y="3006429"/>
            <a:ext cx="101645" cy="67807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83"/>
          <p:cNvCxnSpPr/>
          <p:nvPr/>
        </p:nvCxnSpPr>
        <p:spPr>
          <a:xfrm>
            <a:off x="3383868" y="3074235"/>
            <a:ext cx="42371" cy="0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18"/>
          <p:cNvCxnSpPr/>
          <p:nvPr/>
        </p:nvCxnSpPr>
        <p:spPr>
          <a:xfrm>
            <a:off x="3239852" y="3074235"/>
            <a:ext cx="0" cy="102737"/>
          </a:xfrm>
          <a:prstGeom prst="line">
            <a:avLst/>
          </a:prstGeom>
          <a:ln w="63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18"/>
          <p:cNvCxnSpPr/>
          <p:nvPr/>
        </p:nvCxnSpPr>
        <p:spPr>
          <a:xfrm>
            <a:off x="3347864" y="2914997"/>
            <a:ext cx="0" cy="117959"/>
          </a:xfrm>
          <a:prstGeom prst="line">
            <a:avLst/>
          </a:prstGeom>
          <a:ln w="63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18"/>
          <p:cNvCxnSpPr/>
          <p:nvPr/>
        </p:nvCxnSpPr>
        <p:spPr>
          <a:xfrm>
            <a:off x="2981457" y="2914997"/>
            <a:ext cx="0" cy="117959"/>
          </a:xfrm>
          <a:prstGeom prst="line">
            <a:avLst/>
          </a:prstGeom>
          <a:ln w="63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18"/>
          <p:cNvCxnSpPr/>
          <p:nvPr/>
        </p:nvCxnSpPr>
        <p:spPr>
          <a:xfrm>
            <a:off x="3743908" y="3074235"/>
            <a:ext cx="0" cy="102737"/>
          </a:xfrm>
          <a:prstGeom prst="line">
            <a:avLst/>
          </a:prstGeom>
          <a:ln w="6350">
            <a:solidFill>
              <a:srgbClr val="0070C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83"/>
          <p:cNvCxnSpPr/>
          <p:nvPr/>
        </p:nvCxnSpPr>
        <p:spPr>
          <a:xfrm>
            <a:off x="3557521" y="3074235"/>
            <a:ext cx="42371" cy="0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83"/>
          <p:cNvCxnSpPr/>
          <p:nvPr/>
        </p:nvCxnSpPr>
        <p:spPr>
          <a:xfrm flipV="1">
            <a:off x="3599892" y="3006429"/>
            <a:ext cx="101645" cy="67807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83"/>
          <p:cNvCxnSpPr/>
          <p:nvPr/>
        </p:nvCxnSpPr>
        <p:spPr>
          <a:xfrm>
            <a:off x="3701537" y="3074235"/>
            <a:ext cx="42371" cy="0"/>
          </a:xfrm>
          <a:prstGeom prst="straightConnector1">
            <a:avLst/>
          </a:prstGeom>
          <a:ln w="6350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18"/>
          <p:cNvCxnSpPr/>
          <p:nvPr/>
        </p:nvCxnSpPr>
        <p:spPr>
          <a:xfrm>
            <a:off x="3557521" y="3074235"/>
            <a:ext cx="0" cy="102737"/>
          </a:xfrm>
          <a:prstGeom prst="line">
            <a:avLst/>
          </a:prstGeom>
          <a:ln w="63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18"/>
          <p:cNvCxnSpPr/>
          <p:nvPr/>
        </p:nvCxnSpPr>
        <p:spPr>
          <a:xfrm>
            <a:off x="3665533" y="2914997"/>
            <a:ext cx="0" cy="117959"/>
          </a:xfrm>
          <a:prstGeom prst="line">
            <a:avLst/>
          </a:prstGeom>
          <a:ln w="63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18"/>
          <p:cNvCxnSpPr/>
          <p:nvPr/>
        </p:nvCxnSpPr>
        <p:spPr>
          <a:xfrm>
            <a:off x="3059832" y="2678191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83"/>
          <p:cNvCxnSpPr/>
          <p:nvPr/>
        </p:nvCxnSpPr>
        <p:spPr>
          <a:xfrm>
            <a:off x="2873445" y="2678191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83"/>
          <p:cNvCxnSpPr/>
          <p:nvPr/>
        </p:nvCxnSpPr>
        <p:spPr>
          <a:xfrm flipV="1">
            <a:off x="2915816" y="2610385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83"/>
          <p:cNvCxnSpPr/>
          <p:nvPr/>
        </p:nvCxnSpPr>
        <p:spPr>
          <a:xfrm>
            <a:off x="3017461" y="2678191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18"/>
          <p:cNvCxnSpPr/>
          <p:nvPr/>
        </p:nvCxnSpPr>
        <p:spPr>
          <a:xfrm>
            <a:off x="2873445" y="2678191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18"/>
          <p:cNvCxnSpPr/>
          <p:nvPr/>
        </p:nvCxnSpPr>
        <p:spPr>
          <a:xfrm>
            <a:off x="3426239" y="2678191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83"/>
          <p:cNvCxnSpPr/>
          <p:nvPr/>
        </p:nvCxnSpPr>
        <p:spPr>
          <a:xfrm>
            <a:off x="3239852" y="2678191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83"/>
          <p:cNvCxnSpPr/>
          <p:nvPr/>
        </p:nvCxnSpPr>
        <p:spPr>
          <a:xfrm flipV="1">
            <a:off x="3282223" y="2610385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83"/>
          <p:cNvCxnSpPr/>
          <p:nvPr/>
        </p:nvCxnSpPr>
        <p:spPr>
          <a:xfrm>
            <a:off x="3383868" y="2678191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18"/>
          <p:cNvCxnSpPr/>
          <p:nvPr/>
        </p:nvCxnSpPr>
        <p:spPr>
          <a:xfrm>
            <a:off x="3239852" y="2678191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18"/>
          <p:cNvCxnSpPr/>
          <p:nvPr/>
        </p:nvCxnSpPr>
        <p:spPr>
          <a:xfrm>
            <a:off x="3347864" y="2518953"/>
            <a:ext cx="0" cy="117959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18"/>
          <p:cNvCxnSpPr/>
          <p:nvPr/>
        </p:nvCxnSpPr>
        <p:spPr>
          <a:xfrm>
            <a:off x="2981457" y="2518953"/>
            <a:ext cx="0" cy="117959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18"/>
          <p:cNvCxnSpPr/>
          <p:nvPr/>
        </p:nvCxnSpPr>
        <p:spPr>
          <a:xfrm>
            <a:off x="3743908" y="2678191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83"/>
          <p:cNvCxnSpPr/>
          <p:nvPr/>
        </p:nvCxnSpPr>
        <p:spPr>
          <a:xfrm>
            <a:off x="3557521" y="2678191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83"/>
          <p:cNvCxnSpPr/>
          <p:nvPr/>
        </p:nvCxnSpPr>
        <p:spPr>
          <a:xfrm flipV="1">
            <a:off x="3599892" y="2610385"/>
            <a:ext cx="101645" cy="67807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83"/>
          <p:cNvCxnSpPr/>
          <p:nvPr/>
        </p:nvCxnSpPr>
        <p:spPr>
          <a:xfrm>
            <a:off x="3701537" y="2678191"/>
            <a:ext cx="42371" cy="0"/>
          </a:xfrm>
          <a:prstGeom prst="straightConnector1">
            <a:avLst/>
          </a:prstGeom>
          <a:ln w="63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18"/>
          <p:cNvCxnSpPr/>
          <p:nvPr/>
        </p:nvCxnSpPr>
        <p:spPr>
          <a:xfrm>
            <a:off x="3557521" y="2678191"/>
            <a:ext cx="0" cy="102737"/>
          </a:xfrm>
          <a:prstGeom prst="line">
            <a:avLst/>
          </a:prstGeom>
          <a:ln w="63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18"/>
          <p:cNvCxnSpPr/>
          <p:nvPr/>
        </p:nvCxnSpPr>
        <p:spPr>
          <a:xfrm>
            <a:off x="3665533" y="2518953"/>
            <a:ext cx="0" cy="117959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85"/>
          <p:cNvCxnSpPr/>
          <p:nvPr/>
        </p:nvCxnSpPr>
        <p:spPr>
          <a:xfrm>
            <a:off x="4247964" y="3640823"/>
            <a:ext cx="614317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83"/>
          <p:cNvCxnSpPr/>
          <p:nvPr/>
        </p:nvCxnSpPr>
        <p:spPr>
          <a:xfrm flipV="1">
            <a:off x="4143933" y="3573016"/>
            <a:ext cx="101645" cy="67807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83"/>
          <p:cNvCxnSpPr/>
          <p:nvPr/>
        </p:nvCxnSpPr>
        <p:spPr>
          <a:xfrm flipV="1">
            <a:off x="4031940" y="3640821"/>
            <a:ext cx="111993" cy="2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18"/>
          <p:cNvCxnSpPr/>
          <p:nvPr/>
        </p:nvCxnSpPr>
        <p:spPr>
          <a:xfrm>
            <a:off x="4211960" y="2518953"/>
            <a:ext cx="0" cy="1090067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Rektangel 385"/>
          <p:cNvSpPr/>
          <p:nvPr/>
        </p:nvSpPr>
        <p:spPr>
          <a:xfrm>
            <a:off x="4067944" y="2450747"/>
            <a:ext cx="267146" cy="123028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0" name="Straight Arrow Connector 85"/>
          <p:cNvCxnSpPr/>
          <p:nvPr/>
        </p:nvCxnSpPr>
        <p:spPr>
          <a:xfrm>
            <a:off x="4283968" y="4293096"/>
            <a:ext cx="593801" cy="0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" name="Text Box 10"/>
          <p:cNvSpPr txBox="1"/>
          <p:nvPr/>
        </p:nvSpPr>
        <p:spPr>
          <a:xfrm>
            <a:off x="1763688" y="2456892"/>
            <a:ext cx="392413" cy="3183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500" dirty="0" smtClean="0">
                <a:effectLst/>
                <a:ea typeface="Calibri"/>
              </a:rPr>
              <a:t>Relay</a:t>
            </a:r>
            <a:br>
              <a:rPr lang="en-US" sz="500" dirty="0" smtClean="0">
                <a:effectLst/>
                <a:ea typeface="Calibri"/>
              </a:rPr>
            </a:br>
            <a:r>
              <a:rPr lang="en-US" sz="500" dirty="0" smtClean="0">
                <a:effectLst/>
                <a:ea typeface="Calibri"/>
              </a:rPr>
              <a:t>PLC</a:t>
            </a:r>
          </a:p>
        </p:txBody>
      </p:sp>
      <p:sp>
        <p:nvSpPr>
          <p:cNvPr id="410" name="Text Box 10"/>
          <p:cNvSpPr txBox="1"/>
          <p:nvPr/>
        </p:nvSpPr>
        <p:spPr>
          <a:xfrm>
            <a:off x="1763688" y="2823903"/>
            <a:ext cx="392413" cy="33115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500" dirty="0" smtClean="0">
                <a:effectLst/>
                <a:ea typeface="Calibri"/>
              </a:rPr>
              <a:t>Relay</a:t>
            </a:r>
            <a:br>
              <a:rPr lang="en-US" sz="500" dirty="0" smtClean="0">
                <a:effectLst/>
                <a:ea typeface="Calibri"/>
              </a:rPr>
            </a:br>
            <a:r>
              <a:rPr lang="en-US" sz="500" dirty="0" smtClean="0">
                <a:effectLst/>
                <a:ea typeface="Calibri"/>
              </a:rPr>
              <a:t>PLC</a:t>
            </a:r>
          </a:p>
        </p:txBody>
      </p:sp>
      <p:sp>
        <p:nvSpPr>
          <p:cNvPr id="411" name="Text Box 10"/>
          <p:cNvSpPr txBox="1"/>
          <p:nvPr/>
        </p:nvSpPr>
        <p:spPr>
          <a:xfrm>
            <a:off x="1766718" y="3245232"/>
            <a:ext cx="392413" cy="3377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500" dirty="0" smtClean="0">
                <a:effectLst/>
                <a:ea typeface="Calibri"/>
              </a:rPr>
              <a:t>Relay</a:t>
            </a:r>
            <a:br>
              <a:rPr lang="en-US" sz="500" dirty="0" smtClean="0">
                <a:effectLst/>
                <a:ea typeface="Calibri"/>
              </a:rPr>
            </a:br>
            <a:r>
              <a:rPr lang="en-US" sz="500" dirty="0" smtClean="0">
                <a:effectLst/>
                <a:ea typeface="Calibri"/>
              </a:rPr>
              <a:t>PLC</a:t>
            </a:r>
          </a:p>
        </p:txBody>
      </p:sp>
      <p:cxnSp>
        <p:nvCxnSpPr>
          <p:cNvPr id="412" name="Straight Arrow Connector 85"/>
          <p:cNvCxnSpPr/>
          <p:nvPr/>
        </p:nvCxnSpPr>
        <p:spPr>
          <a:xfrm>
            <a:off x="4283968" y="4401108"/>
            <a:ext cx="593801" cy="0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Arrow Connector 85"/>
          <p:cNvCxnSpPr/>
          <p:nvPr/>
        </p:nvCxnSpPr>
        <p:spPr>
          <a:xfrm>
            <a:off x="4283968" y="4041357"/>
            <a:ext cx="593801" cy="0"/>
          </a:xfrm>
          <a:prstGeom prst="straightConnector1">
            <a:avLst/>
          </a:prstGeom>
          <a:ln w="63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Arrow Connector 85"/>
          <p:cNvCxnSpPr/>
          <p:nvPr/>
        </p:nvCxnSpPr>
        <p:spPr>
          <a:xfrm>
            <a:off x="4283968" y="4149369"/>
            <a:ext cx="593801" cy="0"/>
          </a:xfrm>
          <a:prstGeom prst="straightConnector1">
            <a:avLst/>
          </a:prstGeom>
          <a:ln w="63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Arrow Connector 85"/>
          <p:cNvCxnSpPr/>
          <p:nvPr/>
        </p:nvCxnSpPr>
        <p:spPr>
          <a:xfrm>
            <a:off x="4283968" y="3789329"/>
            <a:ext cx="593801" cy="0"/>
          </a:xfrm>
          <a:prstGeom prst="straightConnector1">
            <a:avLst/>
          </a:prstGeom>
          <a:ln w="635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Arrow Connector 85"/>
          <p:cNvCxnSpPr/>
          <p:nvPr/>
        </p:nvCxnSpPr>
        <p:spPr>
          <a:xfrm>
            <a:off x="4283968" y="3897341"/>
            <a:ext cx="593801" cy="0"/>
          </a:xfrm>
          <a:prstGeom prst="straightConnector1">
            <a:avLst/>
          </a:prstGeom>
          <a:ln w="635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ak 4"/>
          <p:cNvCxnSpPr/>
          <p:nvPr/>
        </p:nvCxnSpPr>
        <p:spPr>
          <a:xfrm>
            <a:off x="4355976" y="3825044"/>
            <a:ext cx="216024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Rak 214"/>
          <p:cNvCxnSpPr/>
          <p:nvPr/>
        </p:nvCxnSpPr>
        <p:spPr>
          <a:xfrm>
            <a:off x="4355976" y="3861048"/>
            <a:ext cx="216024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Rak 216"/>
          <p:cNvCxnSpPr/>
          <p:nvPr/>
        </p:nvCxnSpPr>
        <p:spPr>
          <a:xfrm>
            <a:off x="4355976" y="4077072"/>
            <a:ext cx="216024" cy="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Rak 217"/>
          <p:cNvCxnSpPr/>
          <p:nvPr/>
        </p:nvCxnSpPr>
        <p:spPr>
          <a:xfrm>
            <a:off x="4355976" y="4113076"/>
            <a:ext cx="216024" cy="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Rak 223"/>
          <p:cNvCxnSpPr/>
          <p:nvPr/>
        </p:nvCxnSpPr>
        <p:spPr>
          <a:xfrm>
            <a:off x="4355976" y="4329100"/>
            <a:ext cx="21602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Rak 224"/>
          <p:cNvCxnSpPr/>
          <p:nvPr/>
        </p:nvCxnSpPr>
        <p:spPr>
          <a:xfrm>
            <a:off x="4355976" y="4365104"/>
            <a:ext cx="21602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1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287" grpId="0" animBg="1"/>
      <p:bldP spid="2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utility area (D02)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5" y="1513002"/>
            <a:ext cx="5592421" cy="133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02180" y="2047771"/>
            <a:ext cx="1561707" cy="6251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Canvas 352"/>
          <p:cNvGrpSpPr/>
          <p:nvPr/>
        </p:nvGrpSpPr>
        <p:grpSpPr>
          <a:xfrm>
            <a:off x="60492" y="3150474"/>
            <a:ext cx="5486400" cy="3513455"/>
            <a:chOff x="0" y="0"/>
            <a:chExt cx="5486400" cy="3513455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5486400" cy="3513455"/>
            </a:xfrm>
            <a:prstGeom prst="rect">
              <a:avLst/>
            </a:prstGeom>
          </p:spPr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0" t="22722" r="24915" b="7080"/>
            <a:stretch/>
          </p:blipFill>
          <p:spPr>
            <a:xfrm>
              <a:off x="0" y="339494"/>
              <a:ext cx="5486400" cy="2606906"/>
            </a:xfrm>
            <a:prstGeom prst="rect">
              <a:avLst/>
            </a:prstGeom>
          </p:spPr>
        </p:pic>
        <p:sp>
          <p:nvSpPr>
            <p:cNvPr id="28" name="Cube 27"/>
            <p:cNvSpPr/>
            <p:nvPr/>
          </p:nvSpPr>
          <p:spPr>
            <a:xfrm>
              <a:off x="1725523" y="1825702"/>
              <a:ext cx="121319" cy="212307"/>
            </a:xfrm>
            <a:prstGeom prst="cub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Cube 28"/>
            <p:cNvSpPr/>
            <p:nvPr/>
          </p:nvSpPr>
          <p:spPr>
            <a:xfrm>
              <a:off x="1725523" y="2189658"/>
              <a:ext cx="121319" cy="212307"/>
            </a:xfrm>
            <a:prstGeom prst="cub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Cube 29"/>
            <p:cNvSpPr/>
            <p:nvPr/>
          </p:nvSpPr>
          <p:spPr>
            <a:xfrm>
              <a:off x="1725523" y="2523284"/>
              <a:ext cx="121319" cy="212307"/>
            </a:xfrm>
            <a:prstGeom prst="cub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185204" y="1522405"/>
              <a:ext cx="121318" cy="1213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313585" y="1583065"/>
              <a:ext cx="121319" cy="12131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41966" y="1643724"/>
              <a:ext cx="121319" cy="1213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446372" y="1674054"/>
              <a:ext cx="121319" cy="12131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35" name="Straight Connector 34"/>
            <p:cNvCxnSpPr>
              <a:stCxn id="32" idx="2"/>
              <a:endCxn id="85" idx="6"/>
            </p:cNvCxnSpPr>
            <p:nvPr/>
          </p:nvCxnSpPr>
          <p:spPr>
            <a:xfrm flipH="1">
              <a:off x="2696072" y="1643724"/>
              <a:ext cx="1617513" cy="145041"/>
            </a:xfrm>
            <a:prstGeom prst="line">
              <a:avLst/>
            </a:prstGeom>
            <a:ln w="34925" cmpd="dbl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1" idx="2"/>
              <a:endCxn id="34" idx="6"/>
            </p:cNvCxnSpPr>
            <p:nvPr/>
          </p:nvCxnSpPr>
          <p:spPr>
            <a:xfrm flipH="1">
              <a:off x="2567691" y="1583065"/>
              <a:ext cx="1617513" cy="151648"/>
            </a:xfrm>
            <a:prstGeom prst="line">
              <a:avLst/>
            </a:prstGeom>
            <a:ln w="34925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2"/>
              <a:endCxn id="84" idx="6"/>
            </p:cNvCxnSpPr>
            <p:nvPr/>
          </p:nvCxnSpPr>
          <p:spPr>
            <a:xfrm flipH="1">
              <a:off x="2824453" y="1704383"/>
              <a:ext cx="1617513" cy="151649"/>
            </a:xfrm>
            <a:prstGeom prst="line">
              <a:avLst/>
            </a:prstGeom>
            <a:ln w="34925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1"/>
            <p:cNvCxnSpPr>
              <a:stCxn id="34" idx="4"/>
              <a:endCxn id="28" idx="5"/>
            </p:cNvCxnSpPr>
            <p:nvPr/>
          </p:nvCxnSpPr>
          <p:spPr>
            <a:xfrm rot="5400000">
              <a:off x="2116277" y="1525937"/>
              <a:ext cx="121319" cy="660189"/>
            </a:xfrm>
            <a:prstGeom prst="bentConnector2">
              <a:avLst/>
            </a:prstGeom>
            <a:ln w="34925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85" idx="4"/>
              <a:endCxn id="29" idx="5"/>
            </p:cNvCxnSpPr>
            <p:nvPr/>
          </p:nvCxnSpPr>
          <p:spPr>
            <a:xfrm rot="5400000">
              <a:off x="2025517" y="1670750"/>
              <a:ext cx="431222" cy="788571"/>
            </a:xfrm>
            <a:prstGeom prst="bentConnector2">
              <a:avLst/>
            </a:prstGeom>
            <a:ln w="34925" cmpd="dbl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stCxn id="84" idx="4"/>
              <a:endCxn id="30" idx="4"/>
            </p:cNvCxnSpPr>
            <p:nvPr/>
          </p:nvCxnSpPr>
          <p:spPr>
            <a:xfrm rot="5400000">
              <a:off x="1926197" y="1807006"/>
              <a:ext cx="727912" cy="947282"/>
            </a:xfrm>
            <a:prstGeom prst="bentConnector2">
              <a:avLst/>
            </a:prstGeom>
            <a:ln w="34925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30" idx="2"/>
            </p:cNvCxnSpPr>
            <p:nvPr/>
          </p:nvCxnSpPr>
          <p:spPr>
            <a:xfrm rot="10800000" flipV="1">
              <a:off x="1600089" y="2644602"/>
              <a:ext cx="125435" cy="774313"/>
            </a:xfrm>
            <a:prstGeom prst="bentConnector2">
              <a:avLst/>
            </a:prstGeom>
            <a:ln w="34925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29" idx="2"/>
            </p:cNvCxnSpPr>
            <p:nvPr/>
          </p:nvCxnSpPr>
          <p:spPr>
            <a:xfrm rot="10800000" flipV="1">
              <a:off x="1509100" y="2310976"/>
              <a:ext cx="216424" cy="1021122"/>
            </a:xfrm>
            <a:prstGeom prst="bentConnector2">
              <a:avLst/>
            </a:prstGeom>
            <a:ln w="34925" cmpd="dbl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28" idx="2"/>
            </p:cNvCxnSpPr>
            <p:nvPr/>
          </p:nvCxnSpPr>
          <p:spPr>
            <a:xfrm rot="10800000" flipV="1">
              <a:off x="1418111" y="1947020"/>
              <a:ext cx="307412" cy="1289917"/>
            </a:xfrm>
            <a:prstGeom prst="bentConnector2">
              <a:avLst/>
            </a:prstGeom>
            <a:ln w="34925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95756" y="3236938"/>
              <a:ext cx="722354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695756" y="3325410"/>
              <a:ext cx="813343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95756" y="3418916"/>
              <a:ext cx="904332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418111" y="2928289"/>
              <a:ext cx="2943824" cy="308649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1506791" y="3039500"/>
              <a:ext cx="2848966" cy="284392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600089" y="3145949"/>
              <a:ext cx="2777102" cy="27296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Can 57"/>
            <p:cNvSpPr/>
            <p:nvPr/>
          </p:nvSpPr>
          <p:spPr>
            <a:xfrm rot="5087021">
              <a:off x="2538015" y="2878105"/>
              <a:ext cx="56784" cy="496089"/>
            </a:xfrm>
            <a:prstGeom prst="ca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Can 58"/>
            <p:cNvSpPr/>
            <p:nvPr/>
          </p:nvSpPr>
          <p:spPr>
            <a:xfrm rot="5082960">
              <a:off x="2530609" y="2970169"/>
              <a:ext cx="62475" cy="496090"/>
            </a:xfrm>
            <a:prstGeom prst="ca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Can 59"/>
            <p:cNvSpPr/>
            <p:nvPr/>
          </p:nvSpPr>
          <p:spPr>
            <a:xfrm rot="5058684">
              <a:off x="2524808" y="3083812"/>
              <a:ext cx="60361" cy="496089"/>
            </a:xfrm>
            <a:prstGeom prst="ca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Can 60"/>
            <p:cNvSpPr/>
            <p:nvPr/>
          </p:nvSpPr>
          <p:spPr>
            <a:xfrm rot="5400000">
              <a:off x="1029233" y="3170871"/>
              <a:ext cx="60659" cy="496089"/>
            </a:xfrm>
            <a:prstGeom prst="ca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Can 61"/>
            <p:cNvSpPr/>
            <p:nvPr/>
          </p:nvSpPr>
          <p:spPr>
            <a:xfrm rot="5400000">
              <a:off x="1029233" y="3079882"/>
              <a:ext cx="60659" cy="496089"/>
            </a:xfrm>
            <a:prstGeom prst="ca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Can 62"/>
            <p:cNvSpPr/>
            <p:nvPr/>
          </p:nvSpPr>
          <p:spPr>
            <a:xfrm rot="5400000">
              <a:off x="1029233" y="2988893"/>
              <a:ext cx="60659" cy="496089"/>
            </a:xfrm>
            <a:prstGeom prst="ca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TextBox 43"/>
            <p:cNvSpPr txBox="1"/>
            <p:nvPr/>
          </p:nvSpPr>
          <p:spPr>
            <a:xfrm>
              <a:off x="0" y="2971441"/>
              <a:ext cx="755015" cy="277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Calibri"/>
                  <a:ea typeface="MS Mincho"/>
                  <a:cs typeface="Times New Roman"/>
                </a:rPr>
                <a:t>PLC 2oo3</a:t>
              </a:r>
              <a:endParaRPr lang="en-US" sz="12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65" name="TextBox 82"/>
            <p:cNvSpPr txBox="1"/>
            <p:nvPr/>
          </p:nvSpPr>
          <p:spPr>
            <a:xfrm>
              <a:off x="4424862" y="2564849"/>
              <a:ext cx="862965" cy="277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Calibri"/>
                  <a:ea typeface="MS Mincho"/>
                  <a:cs typeface="Times New Roman"/>
                </a:rPr>
                <a:t>Relay 2oo3</a:t>
              </a:r>
              <a:endParaRPr lang="en-US" sz="12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69" name="Text Box 15"/>
            <p:cNvSpPr txBox="1"/>
            <p:nvPr/>
          </p:nvSpPr>
          <p:spPr>
            <a:xfrm>
              <a:off x="80061" y="3214950"/>
              <a:ext cx="615695" cy="26321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  <a:prstDash val="dash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ea typeface="Calibri"/>
                </a:rPr>
                <a:t>TSS #1</a:t>
              </a:r>
              <a:endParaRPr lang="en-US" sz="12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70" name="Text Box 15"/>
            <p:cNvSpPr txBox="1"/>
            <p:nvPr/>
          </p:nvSpPr>
          <p:spPr>
            <a:xfrm>
              <a:off x="4365381" y="2819535"/>
              <a:ext cx="1053286" cy="43956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  <a:prstDash val="dash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Ion source</a:t>
              </a:r>
              <a:r>
                <a:rPr lang="en-US" sz="1200" kern="1200">
                  <a:solidFill>
                    <a:srgbClr val="000000"/>
                  </a:solidFill>
                  <a:effectLst/>
                  <a:latin typeface="Times New Roman"/>
                  <a:ea typeface="MS Mincho"/>
                  <a:cs typeface="Times New Roman"/>
                </a:rPr>
                <a:t/>
              </a:r>
              <a:br>
                <a:rPr lang="en-US" sz="1200" kern="1200">
                  <a:solidFill>
                    <a:srgbClr val="000000"/>
                  </a:solidFill>
                  <a:effectLst/>
                  <a:latin typeface="Times New Roman"/>
                  <a:ea typeface="MS Mincho"/>
                  <a:cs typeface="Times New Roman"/>
                </a:rPr>
              </a:br>
              <a:r>
                <a:rPr lang="en-US" sz="1200" kern="1200">
                  <a:solidFill>
                    <a:srgbClr val="000000"/>
                  </a:solidFill>
                  <a:effectLst/>
                  <a:ea typeface="MS Mincho"/>
                  <a:cs typeface="Times New Roman"/>
                </a:rPr>
                <a:t>RFQ</a:t>
              </a:r>
              <a:endParaRPr lang="en-US" sz="12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145621" y="1606943"/>
              <a:ext cx="121285" cy="12128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263011" y="1674906"/>
              <a:ext cx="121285" cy="12128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374222" y="1742868"/>
              <a:ext cx="121285" cy="1212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Text Box 2"/>
            <p:cNvSpPr txBox="1"/>
            <p:nvPr/>
          </p:nvSpPr>
          <p:spPr>
            <a:xfrm>
              <a:off x="4357514" y="675"/>
              <a:ext cx="1055370" cy="27114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>
                  <a:effectLst/>
                  <a:ea typeface="Calibri"/>
                  <a:cs typeface="Times New Roman"/>
                </a:rPr>
                <a:t>D02.115.4001</a:t>
              </a:r>
            </a:p>
          </p:txBody>
        </p:sp>
        <p:cxnSp>
          <p:nvCxnSpPr>
            <p:cNvPr id="77" name="Straight Arrow Connector 76"/>
            <p:cNvCxnSpPr>
              <a:stCxn id="76" idx="2"/>
            </p:cNvCxnSpPr>
            <p:nvPr/>
          </p:nvCxnSpPr>
          <p:spPr>
            <a:xfrm flipH="1">
              <a:off x="4605867" y="271818"/>
              <a:ext cx="279332" cy="107244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 Box 2"/>
            <p:cNvSpPr txBox="1"/>
            <p:nvPr/>
          </p:nvSpPr>
          <p:spPr>
            <a:xfrm>
              <a:off x="3250578" y="176"/>
              <a:ext cx="1055370" cy="27051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>
                  <a:effectLst/>
                  <a:ea typeface="Calibri"/>
                </a:rPr>
                <a:t>D02.115.4003</a:t>
              </a:r>
              <a:endParaRPr lang="en-US" sz="1200">
                <a:effectLst/>
                <a:latin typeface="Times New Roman"/>
                <a:ea typeface="MS Mincho"/>
              </a:endParaRPr>
            </a:p>
          </p:txBody>
        </p:sp>
        <p:cxnSp>
          <p:nvCxnSpPr>
            <p:cNvPr id="79" name="Straight Arrow Connector 78"/>
            <p:cNvCxnSpPr>
              <a:stCxn id="78" idx="2"/>
            </p:cNvCxnSpPr>
            <p:nvPr/>
          </p:nvCxnSpPr>
          <p:spPr>
            <a:xfrm flipH="1">
              <a:off x="3714045" y="270686"/>
              <a:ext cx="64218" cy="118622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 Box 2"/>
            <p:cNvSpPr txBox="1"/>
            <p:nvPr/>
          </p:nvSpPr>
          <p:spPr>
            <a:xfrm>
              <a:off x="2155556" y="26"/>
              <a:ext cx="1055370" cy="2698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>
                  <a:effectLst/>
                  <a:ea typeface="Calibri"/>
                </a:rPr>
                <a:t>D02.115.3067</a:t>
              </a:r>
              <a:endParaRPr lang="en-US" sz="1200">
                <a:effectLst/>
                <a:latin typeface="Times New Roman"/>
                <a:ea typeface="MS Mincho"/>
              </a:endParaRPr>
            </a:p>
          </p:txBody>
        </p:sp>
        <p:cxnSp>
          <p:nvCxnSpPr>
            <p:cNvPr id="81" name="Straight Arrow Connector 80"/>
            <p:cNvCxnSpPr>
              <a:stCxn id="80" idx="2"/>
            </p:cNvCxnSpPr>
            <p:nvPr/>
          </p:nvCxnSpPr>
          <p:spPr>
            <a:xfrm>
              <a:off x="2686416" y="269927"/>
              <a:ext cx="340" cy="13001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 Box 2"/>
            <p:cNvSpPr txBox="1"/>
            <p:nvPr/>
          </p:nvSpPr>
          <p:spPr>
            <a:xfrm>
              <a:off x="1049244" y="182"/>
              <a:ext cx="1055370" cy="2692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US" sz="1200">
                  <a:effectLst/>
                  <a:ea typeface="Calibri"/>
                </a:rPr>
                <a:t>D02.115.3064</a:t>
              </a:r>
              <a:endParaRPr lang="en-US" sz="1200">
                <a:effectLst/>
                <a:latin typeface="Times New Roman"/>
                <a:ea typeface="MS Mincho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1625600" y="283104"/>
              <a:ext cx="316089" cy="137724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2703135" y="1795372"/>
              <a:ext cx="121318" cy="1213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574754" y="1728106"/>
              <a:ext cx="121318" cy="12131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0" t="27400" r="36106" b="51682"/>
          <a:stretch/>
        </p:blipFill>
        <p:spPr bwMode="auto">
          <a:xfrm>
            <a:off x="6180123" y="1651486"/>
            <a:ext cx="2889421" cy="1695294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5" t="30502" r="39159" b="51892"/>
          <a:stretch/>
        </p:blipFill>
        <p:spPr bwMode="auto">
          <a:xfrm>
            <a:off x="6180123" y="3489968"/>
            <a:ext cx="2889421" cy="147872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4" t="41816" r="33496" b="42648"/>
          <a:stretch/>
        </p:blipFill>
        <p:spPr bwMode="auto">
          <a:xfrm>
            <a:off x="6180123" y="5125896"/>
            <a:ext cx="2889421" cy="132744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6228184" y="2038056"/>
            <a:ext cx="72008" cy="948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622625" y="2062772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236296" y="2062772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920372" y="2238031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8630737" y="2394599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8630737" y="2612448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4" name="Straight Connector 1023"/>
          <p:cNvCxnSpPr>
            <a:stCxn id="92" idx="2"/>
            <a:endCxn id="89" idx="3"/>
          </p:cNvCxnSpPr>
          <p:nvPr/>
        </p:nvCxnSpPr>
        <p:spPr>
          <a:xfrm flipH="1" flipV="1">
            <a:off x="6300192" y="2085456"/>
            <a:ext cx="936104" cy="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6228184" y="3789040"/>
            <a:ext cx="72008" cy="948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 rot="5400000">
            <a:off x="6383596" y="5217804"/>
            <a:ext cx="72008" cy="948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262585" y="2038056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290834" y="2015196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636867" y="2038055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651109" y="2015195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937849" y="2215171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960708" y="2191196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651348" y="2371739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8669578" y="2348880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8646718" y="2589588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8662832" y="2566728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>
            <a:stCxn id="93" idx="1"/>
            <a:endCxn id="90" idx="6"/>
          </p:cNvCxnSpPr>
          <p:nvPr/>
        </p:nvCxnSpPr>
        <p:spPr>
          <a:xfrm flipH="1" flipV="1">
            <a:off x="7668344" y="2085632"/>
            <a:ext cx="258723" cy="1590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5" idx="2"/>
            <a:endCxn id="93" idx="5"/>
          </p:cNvCxnSpPr>
          <p:nvPr/>
        </p:nvCxnSpPr>
        <p:spPr>
          <a:xfrm flipH="1" flipV="1">
            <a:off x="7959396" y="2277055"/>
            <a:ext cx="671341" cy="3582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94" idx="2"/>
          </p:cNvCxnSpPr>
          <p:nvPr/>
        </p:nvCxnSpPr>
        <p:spPr>
          <a:xfrm flipH="1">
            <a:off x="8208404" y="2417459"/>
            <a:ext cx="422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90" idx="2"/>
            <a:endCxn id="92" idx="6"/>
          </p:cNvCxnSpPr>
          <p:nvPr/>
        </p:nvCxnSpPr>
        <p:spPr>
          <a:xfrm flipH="1">
            <a:off x="7282015" y="2085632"/>
            <a:ext cx="3406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01" idx="2"/>
            <a:endCxn id="100" idx="6"/>
          </p:cNvCxnSpPr>
          <p:nvPr/>
        </p:nvCxnSpPr>
        <p:spPr>
          <a:xfrm flipH="1">
            <a:off x="7308304" y="2060915"/>
            <a:ext cx="328563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7336124" y="2038053"/>
            <a:ext cx="328563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7683416" y="2068157"/>
            <a:ext cx="258723" cy="1590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04" idx="2"/>
          </p:cNvCxnSpPr>
          <p:nvPr/>
        </p:nvCxnSpPr>
        <p:spPr>
          <a:xfrm flipH="1" flipV="1">
            <a:off x="7688986" y="2041711"/>
            <a:ext cx="271722" cy="1723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07" idx="2"/>
            <a:endCxn id="103" idx="5"/>
          </p:cNvCxnSpPr>
          <p:nvPr/>
        </p:nvCxnSpPr>
        <p:spPr>
          <a:xfrm flipH="1" flipV="1">
            <a:off x="7976873" y="2254195"/>
            <a:ext cx="669845" cy="3582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7989167" y="2225303"/>
            <a:ext cx="669845" cy="3582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8231263" y="2394599"/>
            <a:ext cx="422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8247244" y="2371739"/>
            <a:ext cx="422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endCxn id="98" idx="3"/>
          </p:cNvCxnSpPr>
          <p:nvPr/>
        </p:nvCxnSpPr>
        <p:spPr>
          <a:xfrm flipH="1">
            <a:off x="6300192" y="3836440"/>
            <a:ext cx="10363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endCxn id="99" idx="3"/>
          </p:cNvCxnSpPr>
          <p:nvPr/>
        </p:nvCxnSpPr>
        <p:spPr>
          <a:xfrm rot="10800000">
            <a:off x="6419600" y="5301208"/>
            <a:ext cx="952958" cy="72008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6" b="14659"/>
          <a:stretch/>
        </p:blipFill>
        <p:spPr bwMode="auto">
          <a:xfrm>
            <a:off x="6180123" y="136026"/>
            <a:ext cx="2892377" cy="14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Rounded Rectangle 168"/>
          <p:cNvSpPr/>
          <p:nvPr/>
        </p:nvSpPr>
        <p:spPr>
          <a:xfrm>
            <a:off x="7336553" y="512677"/>
            <a:ext cx="703455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Klystron gallery (G02)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957" r="37047" b="16540"/>
          <a:stretch/>
        </p:blipFill>
        <p:spPr bwMode="auto">
          <a:xfrm>
            <a:off x="71500" y="3248980"/>
            <a:ext cx="4420001" cy="1836204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9"/>
          <a:stretch/>
        </p:blipFill>
        <p:spPr bwMode="auto">
          <a:xfrm>
            <a:off x="35496" y="1448780"/>
            <a:ext cx="9037004" cy="158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Rectangle 123"/>
          <p:cNvSpPr/>
          <p:nvPr/>
        </p:nvSpPr>
        <p:spPr>
          <a:xfrm>
            <a:off x="493833" y="2168860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8280412" y="2168860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771800" y="4167082"/>
            <a:ext cx="45719" cy="1080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0" b="16068"/>
          <a:stretch/>
        </p:blipFill>
        <p:spPr bwMode="auto">
          <a:xfrm>
            <a:off x="4711477" y="3212976"/>
            <a:ext cx="4361023" cy="194421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8" name="Rectangle 127"/>
          <p:cNvSpPr/>
          <p:nvPr/>
        </p:nvSpPr>
        <p:spPr>
          <a:xfrm>
            <a:off x="7308304" y="4185084"/>
            <a:ext cx="45719" cy="1080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7884368" y="1484784"/>
            <a:ext cx="1188133" cy="10441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179511" y="1484784"/>
            <a:ext cx="1188133" cy="10441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TSS introduction</a:t>
            </a:r>
          </a:p>
          <a:p>
            <a:pPr lvl="1"/>
            <a:r>
              <a:rPr lang="en-US" dirty="0" smtClean="0"/>
              <a:t>Purpose, layout, functions</a:t>
            </a:r>
          </a:p>
          <a:p>
            <a:r>
              <a:rPr lang="en-US" dirty="0" smtClean="0"/>
              <a:t>TSS </a:t>
            </a:r>
            <a:r>
              <a:rPr lang="en-US" dirty="0" smtClean="0"/>
              <a:t>state machine</a:t>
            </a:r>
            <a:endParaRPr lang="en-US" dirty="0" smtClean="0"/>
          </a:p>
          <a:p>
            <a:r>
              <a:rPr lang="en-US" dirty="0" smtClean="0"/>
              <a:t>TSS safety parameters</a:t>
            </a:r>
            <a:endParaRPr lang="en-US" dirty="0"/>
          </a:p>
          <a:p>
            <a:r>
              <a:rPr lang="en-US" dirty="0" smtClean="0"/>
              <a:t>TSS in Main Control Room (MCR)</a:t>
            </a:r>
          </a:p>
          <a:p>
            <a:r>
              <a:rPr lang="en-US" dirty="0" smtClean="0"/>
              <a:t>TSS maintenance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55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t="6337" r="2315" b="7279"/>
          <a:stretch/>
        </p:blipFill>
        <p:spPr bwMode="auto">
          <a:xfrm>
            <a:off x="35497" y="1484784"/>
            <a:ext cx="9037004" cy="197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 building (G01)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9782" y="5336496"/>
            <a:ext cx="3567018" cy="587918"/>
          </a:xfrm>
        </p:spPr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  <p:sp>
        <p:nvSpPr>
          <p:cNvPr id="133" name="Rectangle 132"/>
          <p:cNvSpPr/>
          <p:nvPr/>
        </p:nvSpPr>
        <p:spPr>
          <a:xfrm>
            <a:off x="8820472" y="2087137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4110998"/>
            <a:ext cx="4176464" cy="187428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44262" y="5301208"/>
            <a:ext cx="45719" cy="1080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7" y="3660626"/>
            <a:ext cx="1684823" cy="292972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375756" y="4905164"/>
            <a:ext cx="45719" cy="1080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884368" y="1484784"/>
            <a:ext cx="1188133" cy="1656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purpose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Electrical and I&amp;C system that prevents and mitigates radiation doses to the public</a:t>
            </a:r>
          </a:p>
          <a:p>
            <a:r>
              <a:rPr lang="en-US" sz="2400" dirty="0" smtClean="0"/>
              <a:t>Allocated </a:t>
            </a:r>
            <a:r>
              <a:rPr lang="en-US" sz="2400" dirty="0"/>
              <a:t>to defense in depth level 3 = safety SSC</a:t>
            </a:r>
          </a:p>
          <a:p>
            <a:r>
              <a:rPr lang="en-US" sz="2400" dirty="0"/>
              <a:t>As such, TSS shall be independent </a:t>
            </a:r>
            <a:r>
              <a:rPr lang="en-US" sz="2400" dirty="0" smtClean="0"/>
              <a:t>of </a:t>
            </a:r>
            <a:r>
              <a:rPr lang="en-US" sz="2400" dirty="0"/>
              <a:t>Machine protection </a:t>
            </a:r>
            <a:r>
              <a:rPr lang="en-US" sz="2400" dirty="0" smtClean="0"/>
              <a:t>(MP, level </a:t>
            </a:r>
            <a:r>
              <a:rPr lang="en-US" sz="2400" dirty="0"/>
              <a:t>2) and Basic process control </a:t>
            </a:r>
            <a:r>
              <a:rPr lang="en-US" sz="2400" dirty="0" smtClean="0"/>
              <a:t>system (BPCS, level </a:t>
            </a:r>
            <a:r>
              <a:rPr lang="en-US" sz="2400" dirty="0"/>
              <a:t>1</a:t>
            </a:r>
            <a:r>
              <a:rPr lang="en-US" sz="2400" dirty="0" smtClean="0"/>
              <a:t>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grpSp>
        <p:nvGrpSpPr>
          <p:cNvPr id="5" name="Canvas 331"/>
          <p:cNvGrpSpPr>
            <a:grpSpLocks noChangeAspect="1"/>
          </p:cNvGrpSpPr>
          <p:nvPr/>
        </p:nvGrpSpPr>
        <p:grpSpPr>
          <a:xfrm>
            <a:off x="1320118" y="3789040"/>
            <a:ext cx="6139098" cy="2736304"/>
            <a:chOff x="0" y="0"/>
            <a:chExt cx="5486400" cy="2445385"/>
          </a:xfrm>
        </p:grpSpPr>
        <p:sp>
          <p:nvSpPr>
            <p:cNvPr id="6" name="Rektangel 5"/>
            <p:cNvSpPr/>
            <p:nvPr/>
          </p:nvSpPr>
          <p:spPr>
            <a:xfrm>
              <a:off x="0" y="0"/>
              <a:ext cx="5486400" cy="2445385"/>
            </a:xfrm>
            <a:prstGeom prst="rect">
              <a:avLst/>
            </a:prstGeom>
          </p:spPr>
        </p:sp>
        <p:sp>
          <p:nvSpPr>
            <p:cNvPr id="7" name="Rectangle 31"/>
            <p:cNvSpPr/>
            <p:nvPr/>
          </p:nvSpPr>
          <p:spPr>
            <a:xfrm>
              <a:off x="1619479" y="1207567"/>
              <a:ext cx="882057" cy="44672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7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Safety logic</a:t>
              </a:r>
              <a:br>
                <a:rPr lang="en-US" sz="7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7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 hardware based</a:t>
              </a:r>
              <a:endParaRPr lang="en-US" sz="12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664"/>
            <p:cNvSpPr/>
            <p:nvPr/>
          </p:nvSpPr>
          <p:spPr>
            <a:xfrm>
              <a:off x="1623209" y="1891454"/>
              <a:ext cx="871795" cy="4061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7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Safety logic</a:t>
              </a:r>
              <a:br>
                <a:rPr lang="en-US" sz="7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7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– software based</a:t>
              </a:r>
              <a:endParaRPr lang="en-US" sz="12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Isosceles Triangle 1665"/>
            <p:cNvSpPr/>
            <p:nvPr/>
          </p:nvSpPr>
          <p:spPr>
            <a:xfrm>
              <a:off x="3690652" y="1197992"/>
              <a:ext cx="235889" cy="200502"/>
            </a:xfrm>
            <a:prstGeom prst="triangl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1666"/>
            <p:cNvSpPr/>
            <p:nvPr/>
          </p:nvSpPr>
          <p:spPr>
            <a:xfrm>
              <a:off x="1058091" y="510506"/>
              <a:ext cx="2188029" cy="31940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7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Operation &amp; monitoring</a:t>
              </a:r>
              <a:br>
                <a:rPr lang="en-US" sz="7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7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 software based</a:t>
              </a:r>
              <a:endPara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667"/>
            <p:cNvCxnSpPr>
              <a:stCxn id="13" idx="7"/>
              <a:endCxn id="7" idx="1"/>
            </p:cNvCxnSpPr>
            <p:nvPr/>
          </p:nvCxnSpPr>
          <p:spPr>
            <a:xfrm flipV="1">
              <a:off x="596858" y="1430932"/>
              <a:ext cx="1022621" cy="17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669"/>
            <p:cNvCxnSpPr>
              <a:endCxn id="9" idx="1"/>
            </p:cNvCxnSpPr>
            <p:nvPr/>
          </p:nvCxnSpPr>
          <p:spPr>
            <a:xfrm>
              <a:off x="2503222" y="1298243"/>
              <a:ext cx="124640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670"/>
            <p:cNvSpPr/>
            <p:nvPr/>
          </p:nvSpPr>
          <p:spPr>
            <a:xfrm>
              <a:off x="469392" y="1410131"/>
              <a:ext cx="149336" cy="154192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Oval 1671"/>
            <p:cNvSpPr/>
            <p:nvPr/>
          </p:nvSpPr>
          <p:spPr>
            <a:xfrm>
              <a:off x="466512" y="1595512"/>
              <a:ext cx="149225" cy="153670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5" name="Straight Arrow Connector 1672"/>
            <p:cNvCxnSpPr>
              <a:stCxn id="14" idx="7"/>
            </p:cNvCxnSpPr>
            <p:nvPr/>
          </p:nvCxnSpPr>
          <p:spPr>
            <a:xfrm flipV="1">
              <a:off x="593884" y="1617552"/>
              <a:ext cx="1025595" cy="2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673"/>
            <p:cNvSpPr/>
            <p:nvPr/>
          </p:nvSpPr>
          <p:spPr>
            <a:xfrm>
              <a:off x="465491" y="1236241"/>
              <a:ext cx="149225" cy="153670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7" name="Straight Arrow Connector 1674"/>
            <p:cNvCxnSpPr>
              <a:stCxn id="16" idx="7"/>
            </p:cNvCxnSpPr>
            <p:nvPr/>
          </p:nvCxnSpPr>
          <p:spPr>
            <a:xfrm flipV="1">
              <a:off x="592863" y="1258375"/>
              <a:ext cx="1026616" cy="1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677"/>
            <p:cNvSpPr/>
            <p:nvPr/>
          </p:nvSpPr>
          <p:spPr>
            <a:xfrm>
              <a:off x="3692786" y="1422282"/>
              <a:ext cx="235585" cy="200025"/>
            </a:xfrm>
            <a:prstGeom prst="triangl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9" name="Straight Arrow Connector 1678"/>
            <p:cNvCxnSpPr>
              <a:endCxn id="18" idx="1"/>
            </p:cNvCxnSpPr>
            <p:nvPr/>
          </p:nvCxnSpPr>
          <p:spPr>
            <a:xfrm>
              <a:off x="2503653" y="1522295"/>
              <a:ext cx="12480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sosceles Triangle 1679"/>
            <p:cNvSpPr/>
            <p:nvPr/>
          </p:nvSpPr>
          <p:spPr>
            <a:xfrm>
              <a:off x="3688205" y="1882587"/>
              <a:ext cx="235585" cy="200025"/>
            </a:xfrm>
            <a:prstGeom prst="triangl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1" name="Straight Arrow Connector 1680"/>
            <p:cNvCxnSpPr/>
            <p:nvPr/>
          </p:nvCxnSpPr>
          <p:spPr>
            <a:xfrm>
              <a:off x="2500755" y="1982917"/>
              <a:ext cx="124587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681"/>
            <p:cNvSpPr/>
            <p:nvPr/>
          </p:nvSpPr>
          <p:spPr>
            <a:xfrm>
              <a:off x="3690110" y="2106742"/>
              <a:ext cx="235585" cy="200025"/>
            </a:xfrm>
            <a:prstGeom prst="triangl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3" name="Straight Arrow Connector 1682"/>
            <p:cNvCxnSpPr/>
            <p:nvPr/>
          </p:nvCxnSpPr>
          <p:spPr>
            <a:xfrm>
              <a:off x="2500755" y="2207072"/>
              <a:ext cx="12477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6"/>
            <p:cNvCxnSpPr>
              <a:endCxn id="10" idx="1"/>
            </p:cNvCxnSpPr>
            <p:nvPr/>
          </p:nvCxnSpPr>
          <p:spPr>
            <a:xfrm flipV="1">
              <a:off x="530491" y="670209"/>
              <a:ext cx="527600" cy="390775"/>
            </a:xfrm>
            <a:prstGeom prst="bentConnector3">
              <a:avLst>
                <a:gd name="adj1" fmla="val -550"/>
              </a:avLst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475"/>
            <p:cNvCxnSpPr>
              <a:stCxn id="10" idx="3"/>
            </p:cNvCxnSpPr>
            <p:nvPr/>
          </p:nvCxnSpPr>
          <p:spPr>
            <a:xfrm>
              <a:off x="3246120" y="670209"/>
              <a:ext cx="572023" cy="425675"/>
            </a:xfrm>
            <a:prstGeom prst="bentConnector3">
              <a:avLst>
                <a:gd name="adj1" fmla="val 100031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321"/>
            <p:cNvCxnSpPr/>
            <p:nvPr/>
          </p:nvCxnSpPr>
          <p:spPr>
            <a:xfrm flipV="1">
              <a:off x="2153438" y="233362"/>
              <a:ext cx="544" cy="2771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322"/>
            <p:cNvCxnSpPr>
              <a:stCxn id="10" idx="2"/>
            </p:cNvCxnSpPr>
            <p:nvPr/>
          </p:nvCxnSpPr>
          <p:spPr>
            <a:xfrm>
              <a:off x="2152106" y="829911"/>
              <a:ext cx="544" cy="25593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323"/>
            <p:cNvSpPr txBox="1"/>
            <p:nvPr/>
          </p:nvSpPr>
          <p:spPr>
            <a:xfrm>
              <a:off x="191485" y="1727608"/>
              <a:ext cx="709612" cy="2857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7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Safety sensors</a:t>
              </a:r>
              <a:endPara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9"/>
            <p:cNvSpPr txBox="1"/>
            <p:nvPr/>
          </p:nvSpPr>
          <p:spPr>
            <a:xfrm>
              <a:off x="3432787" y="1594463"/>
              <a:ext cx="829650" cy="2851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7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Safety actuators</a:t>
              </a:r>
              <a:endParaRPr lang="en-US" sz="120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sp>
          <p:nvSpPr>
            <p:cNvPr id="30" name="Text Box 29"/>
            <p:cNvSpPr txBox="1"/>
            <p:nvPr/>
          </p:nvSpPr>
          <p:spPr>
            <a:xfrm>
              <a:off x="1683455" y="3785"/>
              <a:ext cx="922027" cy="2851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Other systems</a:t>
              </a:r>
              <a:endParaRPr lang="en-US" dirty="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sp>
          <p:nvSpPr>
            <p:cNvPr id="31" name="Text Box 29"/>
            <p:cNvSpPr txBox="1"/>
            <p:nvPr/>
          </p:nvSpPr>
          <p:spPr>
            <a:xfrm>
              <a:off x="3237528" y="454183"/>
              <a:ext cx="720112" cy="2851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7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Reset, start</a:t>
              </a:r>
              <a:endParaRPr lang="en-US" sz="120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cxnSp>
          <p:nvCxnSpPr>
            <p:cNvPr id="32" name="Straight Connector 327"/>
            <p:cNvCxnSpPr/>
            <p:nvPr/>
          </p:nvCxnSpPr>
          <p:spPr>
            <a:xfrm>
              <a:off x="265245" y="983914"/>
              <a:ext cx="499779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29"/>
            <p:cNvSpPr txBox="1"/>
            <p:nvPr/>
          </p:nvSpPr>
          <p:spPr>
            <a:xfrm>
              <a:off x="4153191" y="925973"/>
              <a:ext cx="1263408" cy="47658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7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Radiation safety </a:t>
              </a:r>
              <a:r>
                <a:rPr lang="en-US" sz="7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system</a:t>
              </a:r>
              <a:endParaRPr lang="en-US" sz="1200" dirty="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cxnSp>
          <p:nvCxnSpPr>
            <p:cNvPr id="34" name="Straight Connector 329"/>
            <p:cNvCxnSpPr/>
            <p:nvPr/>
          </p:nvCxnSpPr>
          <p:spPr>
            <a:xfrm>
              <a:off x="4181111" y="454183"/>
              <a:ext cx="0" cy="186322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29"/>
            <p:cNvSpPr txBox="1"/>
            <p:nvPr/>
          </p:nvSpPr>
          <p:spPr>
            <a:xfrm>
              <a:off x="4158687" y="721404"/>
              <a:ext cx="1263015" cy="2838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7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Operational </a:t>
              </a:r>
              <a:r>
                <a:rPr lang="en-US" sz="7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system</a:t>
              </a:r>
              <a:endParaRPr lang="en-US" sz="1200" dirty="0">
                <a:effectLst/>
                <a:latin typeface="Times New Roman" panose="02020603050405020304" pitchFamily="18" charset="0"/>
                <a:ea typeface="MS Mincho"/>
              </a:endParaRPr>
            </a:p>
          </p:txBody>
        </p:sp>
        <p:cxnSp>
          <p:nvCxnSpPr>
            <p:cNvPr id="36" name="Rak 35"/>
            <p:cNvCxnSpPr/>
            <p:nvPr/>
          </p:nvCxnSpPr>
          <p:spPr>
            <a:xfrm>
              <a:off x="596858" y="1729020"/>
              <a:ext cx="4612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ak 36"/>
            <p:cNvCxnSpPr/>
            <p:nvPr/>
          </p:nvCxnSpPr>
          <p:spPr>
            <a:xfrm>
              <a:off x="1058091" y="1728766"/>
              <a:ext cx="0" cy="5222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k pil 37"/>
            <p:cNvCxnSpPr/>
            <p:nvPr/>
          </p:nvCxnSpPr>
          <p:spPr>
            <a:xfrm>
              <a:off x="1058091" y="2250692"/>
              <a:ext cx="5620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k 38"/>
            <p:cNvCxnSpPr>
              <a:stCxn id="13" idx="5"/>
            </p:cNvCxnSpPr>
            <p:nvPr/>
          </p:nvCxnSpPr>
          <p:spPr>
            <a:xfrm flipV="1">
              <a:off x="596858" y="1541289"/>
              <a:ext cx="529762" cy="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k 39"/>
            <p:cNvCxnSpPr/>
            <p:nvPr/>
          </p:nvCxnSpPr>
          <p:spPr>
            <a:xfrm>
              <a:off x="1126620" y="1541063"/>
              <a:ext cx="0" cy="542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k 40"/>
            <p:cNvCxnSpPr/>
            <p:nvPr/>
          </p:nvCxnSpPr>
          <p:spPr>
            <a:xfrm>
              <a:off x="1126620" y="1636426"/>
              <a:ext cx="0" cy="456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pil 41"/>
            <p:cNvCxnSpPr>
              <a:endCxn id="8" idx="1"/>
            </p:cNvCxnSpPr>
            <p:nvPr/>
          </p:nvCxnSpPr>
          <p:spPr>
            <a:xfrm>
              <a:off x="1127454" y="2093903"/>
              <a:ext cx="495755" cy="3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k 42"/>
            <p:cNvCxnSpPr>
              <a:stCxn id="16" idx="5"/>
            </p:cNvCxnSpPr>
            <p:nvPr/>
          </p:nvCxnSpPr>
          <p:spPr>
            <a:xfrm flipV="1">
              <a:off x="592863" y="1366603"/>
              <a:ext cx="591360" cy="6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ak 43"/>
            <p:cNvCxnSpPr/>
            <p:nvPr/>
          </p:nvCxnSpPr>
          <p:spPr>
            <a:xfrm>
              <a:off x="1184223" y="1367005"/>
              <a:ext cx="0" cy="42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44"/>
            <p:cNvCxnSpPr/>
            <p:nvPr/>
          </p:nvCxnSpPr>
          <p:spPr>
            <a:xfrm>
              <a:off x="1184223" y="1454045"/>
              <a:ext cx="0" cy="141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45"/>
            <p:cNvCxnSpPr/>
            <p:nvPr/>
          </p:nvCxnSpPr>
          <p:spPr>
            <a:xfrm>
              <a:off x="1184223" y="1635946"/>
              <a:ext cx="0" cy="3072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pil 46"/>
            <p:cNvCxnSpPr/>
            <p:nvPr/>
          </p:nvCxnSpPr>
          <p:spPr>
            <a:xfrm>
              <a:off x="1184223" y="1943529"/>
              <a:ext cx="43898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ktangel med rundade hörn 47"/>
          <p:cNvSpPr/>
          <p:nvPr/>
        </p:nvSpPr>
        <p:spPr>
          <a:xfrm>
            <a:off x="1043608" y="4236492"/>
            <a:ext cx="6264696" cy="2216843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Box 29"/>
          <p:cNvSpPr txBox="1"/>
          <p:nvPr/>
        </p:nvSpPr>
        <p:spPr>
          <a:xfrm>
            <a:off x="1115616" y="4293096"/>
            <a:ext cx="537916" cy="3088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TSS</a:t>
            </a:r>
            <a:endParaRPr lang="en-US" sz="3600" dirty="0">
              <a:effectLst/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50" name="Text Box 29"/>
          <p:cNvSpPr txBox="1"/>
          <p:nvPr/>
        </p:nvSpPr>
        <p:spPr>
          <a:xfrm>
            <a:off x="7719405" y="4725144"/>
            <a:ext cx="1424596" cy="29376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000" dirty="0" smtClean="0">
                <a:ea typeface="MS Mincho"/>
                <a:cs typeface="Times New Roman" panose="02020603050405020304" pitchFamily="18" charset="0"/>
              </a:rPr>
              <a:t>Independence/isolation</a:t>
            </a:r>
            <a:endParaRPr lang="en-US" dirty="0">
              <a:effectLst/>
              <a:latin typeface="Times New Roman" panose="02020603050405020304" pitchFamily="18" charset="0"/>
              <a:ea typeface="MS Mincho"/>
            </a:endParaRPr>
          </a:p>
        </p:txBody>
      </p:sp>
      <p:cxnSp>
        <p:nvCxnSpPr>
          <p:cNvPr id="52" name="Rak pil 51"/>
          <p:cNvCxnSpPr/>
          <p:nvPr/>
        </p:nvCxnSpPr>
        <p:spPr>
          <a:xfrm flipV="1">
            <a:off x="7668344" y="4538552"/>
            <a:ext cx="0" cy="25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pil 52"/>
          <p:cNvCxnSpPr/>
          <p:nvPr/>
        </p:nvCxnSpPr>
        <p:spPr>
          <a:xfrm>
            <a:off x="7663718" y="4919532"/>
            <a:ext cx="0" cy="237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57"/>
          <p:cNvCxnSpPr/>
          <p:nvPr/>
        </p:nvCxnSpPr>
        <p:spPr>
          <a:xfrm>
            <a:off x="7596336" y="4869160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layout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5" name="Picture 14"/>
          <p:cNvPicPr/>
          <p:nvPr/>
        </p:nvPicPr>
        <p:blipFill rotWithShape="1">
          <a:blip r:embed="rId2"/>
          <a:srcRect l="17543" t="13860" r="12"/>
          <a:stretch/>
        </p:blipFill>
        <p:spPr>
          <a:xfrm>
            <a:off x="775915" y="1942155"/>
            <a:ext cx="7756525" cy="4023380"/>
          </a:xfrm>
          <a:prstGeom prst="rect">
            <a:avLst/>
          </a:prstGeom>
        </p:spPr>
      </p:pic>
      <p:sp>
        <p:nvSpPr>
          <p:cNvPr id="7" name="Rectangle 16"/>
          <p:cNvSpPr/>
          <p:nvPr/>
        </p:nvSpPr>
        <p:spPr>
          <a:xfrm>
            <a:off x="1910660" y="3630005"/>
            <a:ext cx="307975" cy="274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rapezoid 20"/>
          <p:cNvSpPr/>
          <p:nvPr/>
        </p:nvSpPr>
        <p:spPr>
          <a:xfrm rot="5400000">
            <a:off x="2145610" y="3692235"/>
            <a:ext cx="272415" cy="149225"/>
          </a:xfrm>
          <a:prstGeom prst="trapezoid">
            <a:avLst>
              <a:gd name="adj" fmla="val 602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21"/>
          <p:cNvSpPr/>
          <p:nvPr/>
        </p:nvSpPr>
        <p:spPr>
          <a:xfrm>
            <a:off x="1322650" y="3630005"/>
            <a:ext cx="147320" cy="2755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22"/>
          <p:cNvSpPr/>
          <p:nvPr/>
        </p:nvSpPr>
        <p:spPr>
          <a:xfrm>
            <a:off x="1322649" y="3320988"/>
            <a:ext cx="147321" cy="205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23"/>
          <p:cNvSpPr/>
          <p:nvPr/>
        </p:nvSpPr>
        <p:spPr>
          <a:xfrm>
            <a:off x="3563888" y="3609020"/>
            <a:ext cx="258445" cy="131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24"/>
          <p:cNvSpPr/>
          <p:nvPr/>
        </p:nvSpPr>
        <p:spPr>
          <a:xfrm>
            <a:off x="7452320" y="3456650"/>
            <a:ext cx="146050" cy="205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25"/>
          <p:cNvSpPr/>
          <p:nvPr/>
        </p:nvSpPr>
        <p:spPr>
          <a:xfrm>
            <a:off x="7809810" y="3456650"/>
            <a:ext cx="145415" cy="205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 Box 15"/>
          <p:cNvSpPr txBox="1"/>
          <p:nvPr/>
        </p:nvSpPr>
        <p:spPr>
          <a:xfrm>
            <a:off x="395536" y="5059975"/>
            <a:ext cx="1922160" cy="43099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>
                <a:effectLst/>
                <a:ea typeface="Calibri"/>
                <a:cs typeface="Times New Roman"/>
              </a:rPr>
              <a:t>TSS #</a:t>
            </a:r>
            <a:r>
              <a:rPr lang="en-US" sz="1200" dirty="0" smtClean="0">
                <a:effectLst/>
                <a:ea typeface="Calibri"/>
                <a:cs typeface="Times New Roman"/>
              </a:rPr>
              <a:t>1</a:t>
            </a:r>
            <a:br>
              <a:rPr lang="en-US" sz="1200" dirty="0" smtClean="0">
                <a:effectLst/>
                <a:ea typeface="Calibri"/>
                <a:cs typeface="Times New Roman"/>
              </a:rPr>
            </a:br>
            <a:r>
              <a:rPr lang="en-US" sz="1200" dirty="0" smtClean="0">
                <a:ea typeface="Calibri"/>
                <a:cs typeface="Times New Roman"/>
              </a:rPr>
              <a:t>- application software hub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  <p:cxnSp>
        <p:nvCxnSpPr>
          <p:cNvPr id="15" name="Straight Arrow Connector 27"/>
          <p:cNvCxnSpPr>
            <a:stCxn id="14" idx="0"/>
            <a:endCxn id="9" idx="2"/>
          </p:cNvCxnSpPr>
          <p:nvPr/>
        </p:nvCxnSpPr>
        <p:spPr>
          <a:xfrm flipV="1">
            <a:off x="1356616" y="3905595"/>
            <a:ext cx="39694" cy="115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5"/>
          <p:cNvSpPr txBox="1"/>
          <p:nvPr/>
        </p:nvSpPr>
        <p:spPr>
          <a:xfrm>
            <a:off x="2386274" y="5051085"/>
            <a:ext cx="1713393" cy="75417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>
                <a:effectLst/>
                <a:ea typeface="Calibri"/>
              </a:rPr>
              <a:t>Target utility </a:t>
            </a:r>
            <a:r>
              <a:rPr lang="en-US" sz="1200" dirty="0" smtClean="0">
                <a:effectLst/>
                <a:ea typeface="Calibri"/>
              </a:rPr>
              <a:t>block</a:t>
            </a:r>
            <a:r>
              <a:rPr lang="en-US" sz="1200" dirty="0">
                <a:ea typeface="Calibri"/>
              </a:rPr>
              <a:t/>
            </a:r>
            <a:br>
              <a:rPr lang="en-US" sz="1200" dirty="0">
                <a:ea typeface="Calibri"/>
              </a:rPr>
            </a:br>
            <a:r>
              <a:rPr lang="en-US" sz="1200" dirty="0" smtClean="0">
                <a:ea typeface="Calibri"/>
              </a:rPr>
              <a:t>- monitoring</a:t>
            </a:r>
            <a:r>
              <a:rPr lang="en-US" sz="1200" dirty="0">
                <a:ea typeface="Calibri"/>
              </a:rPr>
              <a:t/>
            </a:r>
            <a:br>
              <a:rPr lang="en-US" sz="1200" dirty="0">
                <a:ea typeface="Calibri"/>
              </a:rPr>
            </a:br>
            <a:r>
              <a:rPr lang="en-US" sz="1200" dirty="0" smtClean="0">
                <a:ea typeface="Calibri"/>
              </a:rPr>
              <a:t>- manual mode setting</a:t>
            </a:r>
          </a:p>
        </p:txBody>
      </p:sp>
      <p:cxnSp>
        <p:nvCxnSpPr>
          <p:cNvPr id="17" name="Straight Arrow Connector 29"/>
          <p:cNvCxnSpPr>
            <a:stCxn id="16" idx="0"/>
          </p:cNvCxnSpPr>
          <p:nvPr/>
        </p:nvCxnSpPr>
        <p:spPr>
          <a:xfrm flipH="1" flipV="1">
            <a:off x="2064965" y="3905595"/>
            <a:ext cx="1178006" cy="11454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5"/>
          <p:cNvSpPr txBox="1"/>
          <p:nvPr/>
        </p:nvSpPr>
        <p:spPr>
          <a:xfrm>
            <a:off x="4765620" y="2059955"/>
            <a:ext cx="1584960" cy="2889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>
                <a:effectLst/>
                <a:ea typeface="Calibri"/>
              </a:rPr>
              <a:t>Klystron gallery (G02)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  <p:cxnSp>
        <p:nvCxnSpPr>
          <p:cNvPr id="19" name="Straight Arrow Connector 31"/>
          <p:cNvCxnSpPr>
            <a:stCxn id="18" idx="2"/>
          </p:cNvCxnSpPr>
          <p:nvPr/>
        </p:nvCxnSpPr>
        <p:spPr>
          <a:xfrm flipH="1">
            <a:off x="4005526" y="2348880"/>
            <a:ext cx="1552574" cy="945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2"/>
          <p:cNvCxnSpPr>
            <a:stCxn id="18" idx="2"/>
          </p:cNvCxnSpPr>
          <p:nvPr/>
        </p:nvCxnSpPr>
        <p:spPr>
          <a:xfrm>
            <a:off x="5558100" y="2348880"/>
            <a:ext cx="1802130" cy="985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5"/>
          <p:cNvSpPr txBox="1"/>
          <p:nvPr/>
        </p:nvSpPr>
        <p:spPr>
          <a:xfrm>
            <a:off x="4254608" y="5049180"/>
            <a:ext cx="1613536" cy="75608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>
                <a:effectLst/>
                <a:ea typeface="Calibri"/>
              </a:rPr>
              <a:t>Dipole </a:t>
            </a:r>
            <a:r>
              <a:rPr lang="en-US" sz="1200" dirty="0" smtClean="0">
                <a:effectLst/>
                <a:ea typeface="Calibri"/>
              </a:rPr>
              <a:t>magnet</a:t>
            </a:r>
            <a:r>
              <a:rPr lang="en-US" sz="1200" dirty="0">
                <a:ea typeface="Calibri"/>
              </a:rPr>
              <a:t/>
            </a:r>
            <a:br>
              <a:rPr lang="en-US" sz="1200" dirty="0">
                <a:ea typeface="Calibri"/>
              </a:rPr>
            </a:br>
            <a:r>
              <a:rPr lang="en-US" sz="1200" dirty="0" smtClean="0">
                <a:ea typeface="Calibri"/>
              </a:rPr>
              <a:t>- manual mode setting</a:t>
            </a:r>
            <a:endParaRPr lang="en-US" sz="1200" dirty="0" smtClean="0">
              <a:effectLst/>
              <a:ea typeface="Calibri"/>
            </a:endParaRPr>
          </a:p>
        </p:txBody>
      </p:sp>
      <p:cxnSp>
        <p:nvCxnSpPr>
          <p:cNvPr id="22" name="Straight Arrow Connector 34"/>
          <p:cNvCxnSpPr>
            <a:stCxn id="21" idx="0"/>
            <a:endCxn id="11" idx="2"/>
          </p:cNvCxnSpPr>
          <p:nvPr/>
        </p:nvCxnSpPr>
        <p:spPr>
          <a:xfrm flipH="1" flipV="1">
            <a:off x="3693111" y="3740465"/>
            <a:ext cx="1368265" cy="13087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5"/>
          <p:cNvSpPr txBox="1"/>
          <p:nvPr/>
        </p:nvSpPr>
        <p:spPr>
          <a:xfrm>
            <a:off x="5980375" y="5057435"/>
            <a:ext cx="1045845" cy="43835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RFQ</a:t>
            </a:r>
            <a:br>
              <a:rPr lang="en-US" sz="1200" dirty="0" smtClean="0">
                <a:effectLst/>
                <a:ea typeface="Calibri"/>
              </a:rPr>
            </a:br>
            <a:r>
              <a:rPr lang="en-US" sz="1200" dirty="0" smtClean="0">
                <a:effectLst/>
                <a:ea typeface="Calibri"/>
              </a:rPr>
              <a:t>- Stop beam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24" name="Straight Arrow Connector 36"/>
          <p:cNvCxnSpPr>
            <a:stCxn id="23" idx="0"/>
            <a:endCxn id="12" idx="2"/>
          </p:cNvCxnSpPr>
          <p:nvPr/>
        </p:nvCxnSpPr>
        <p:spPr>
          <a:xfrm flipV="1">
            <a:off x="6503298" y="3662390"/>
            <a:ext cx="1022047" cy="1395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5"/>
          <p:cNvSpPr txBox="1"/>
          <p:nvPr/>
        </p:nvSpPr>
        <p:spPr>
          <a:xfrm>
            <a:off x="7098610" y="5057435"/>
            <a:ext cx="1112520" cy="43835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>
                <a:effectLst/>
                <a:ea typeface="Calibri"/>
              </a:rPr>
              <a:t>Ion </a:t>
            </a:r>
            <a:r>
              <a:rPr lang="en-US" sz="1200" dirty="0" smtClean="0">
                <a:effectLst/>
                <a:ea typeface="Calibri"/>
              </a:rPr>
              <a:t>source</a:t>
            </a:r>
            <a:r>
              <a:rPr lang="en-US" sz="1200" dirty="0">
                <a:latin typeface="Times New Roman"/>
                <a:ea typeface="Calibri"/>
              </a:rPr>
              <a:t/>
            </a:r>
            <a:br>
              <a:rPr lang="en-US" sz="1200" dirty="0">
                <a:latin typeface="Times New Roman"/>
                <a:ea typeface="Calibri"/>
              </a:rPr>
            </a:br>
            <a:r>
              <a:rPr lang="en-US" sz="1200" dirty="0">
                <a:ea typeface="Calibri"/>
              </a:rPr>
              <a:t>- </a:t>
            </a:r>
            <a:r>
              <a:rPr lang="en-US" sz="1200" dirty="0" smtClean="0">
                <a:ea typeface="Calibri"/>
              </a:rPr>
              <a:t>Stop beam</a:t>
            </a:r>
            <a:endParaRPr lang="en-US" sz="1200" dirty="0">
              <a:ea typeface="Calibri"/>
            </a:endParaRPr>
          </a:p>
        </p:txBody>
      </p:sp>
      <p:cxnSp>
        <p:nvCxnSpPr>
          <p:cNvPr id="26" name="Straight Arrow Connector 38"/>
          <p:cNvCxnSpPr>
            <a:stCxn id="25" idx="0"/>
          </p:cNvCxnSpPr>
          <p:nvPr/>
        </p:nvCxnSpPr>
        <p:spPr>
          <a:xfrm flipV="1">
            <a:off x="7654870" y="3662391"/>
            <a:ext cx="227965" cy="1395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5"/>
          <p:cNvSpPr txBox="1"/>
          <p:nvPr/>
        </p:nvSpPr>
        <p:spPr>
          <a:xfrm>
            <a:off x="899592" y="2060848"/>
            <a:ext cx="1064725" cy="70935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MCR</a:t>
            </a:r>
            <a:br>
              <a:rPr lang="en-US" sz="1200" dirty="0" smtClean="0">
                <a:effectLst/>
                <a:ea typeface="Calibri"/>
              </a:rPr>
            </a:br>
            <a:r>
              <a:rPr lang="en-US" sz="1200" dirty="0" smtClean="0">
                <a:effectLst/>
                <a:ea typeface="Calibri"/>
              </a:rPr>
              <a:t>- operation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28" name="Straight Arrow Connector 1888"/>
          <p:cNvCxnSpPr>
            <a:stCxn id="27" idx="2"/>
            <a:endCxn id="10" idx="0"/>
          </p:cNvCxnSpPr>
          <p:nvPr/>
        </p:nvCxnSpPr>
        <p:spPr>
          <a:xfrm flipH="1">
            <a:off x="1396310" y="2770207"/>
            <a:ext cx="35645" cy="550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41"/>
          <p:cNvCxnSpPr>
            <a:stCxn id="18" idx="2"/>
          </p:cNvCxnSpPr>
          <p:nvPr/>
        </p:nvCxnSpPr>
        <p:spPr>
          <a:xfrm flipH="1">
            <a:off x="5468566" y="2348880"/>
            <a:ext cx="89534" cy="818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5"/>
          <p:cNvSpPr txBox="1"/>
          <p:nvPr/>
        </p:nvSpPr>
        <p:spPr>
          <a:xfrm>
            <a:off x="6802065" y="2059955"/>
            <a:ext cx="1409065" cy="2889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>
                <a:effectLst/>
                <a:ea typeface="Calibri"/>
              </a:rPr>
              <a:t>Front end building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  <p:cxnSp>
        <p:nvCxnSpPr>
          <p:cNvPr id="31" name="Straight Arrow Connector 43"/>
          <p:cNvCxnSpPr>
            <a:stCxn id="30" idx="2"/>
          </p:cNvCxnSpPr>
          <p:nvPr/>
        </p:nvCxnSpPr>
        <p:spPr>
          <a:xfrm>
            <a:off x="7506598" y="2348880"/>
            <a:ext cx="387032" cy="10093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5"/>
          <p:cNvSpPr txBox="1"/>
          <p:nvPr/>
        </p:nvSpPr>
        <p:spPr>
          <a:xfrm>
            <a:off x="2032588" y="2059955"/>
            <a:ext cx="1351280" cy="2889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US" sz="1200">
                <a:effectLst/>
                <a:ea typeface="Calibri"/>
              </a:rPr>
              <a:t>Target buidling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  <p:cxnSp>
        <p:nvCxnSpPr>
          <p:cNvPr id="33" name="Straight Arrow Connector 45"/>
          <p:cNvCxnSpPr>
            <a:stCxn id="32" idx="2"/>
          </p:cNvCxnSpPr>
          <p:nvPr/>
        </p:nvCxnSpPr>
        <p:spPr>
          <a:xfrm flipH="1">
            <a:off x="2281817" y="2348880"/>
            <a:ext cx="426411" cy="818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6"/>
          <p:cNvSpPr/>
          <p:nvPr/>
        </p:nvSpPr>
        <p:spPr>
          <a:xfrm>
            <a:off x="1051505" y="3294724"/>
            <a:ext cx="1839595" cy="125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Rectangle 47"/>
          <p:cNvSpPr/>
          <p:nvPr/>
        </p:nvSpPr>
        <p:spPr>
          <a:xfrm>
            <a:off x="3334965" y="3360130"/>
            <a:ext cx="4380230" cy="372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Rectangle 48"/>
          <p:cNvSpPr/>
          <p:nvPr/>
        </p:nvSpPr>
        <p:spPr>
          <a:xfrm>
            <a:off x="7748850" y="3358860"/>
            <a:ext cx="288925" cy="371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7" name="Straight Arrow Connector 53"/>
          <p:cNvCxnSpPr>
            <a:endCxn id="12" idx="1"/>
          </p:cNvCxnSpPr>
          <p:nvPr/>
        </p:nvCxnSpPr>
        <p:spPr>
          <a:xfrm>
            <a:off x="3693111" y="3559520"/>
            <a:ext cx="3759209" cy="0"/>
          </a:xfrm>
          <a:prstGeom prst="straightConnector1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37"/>
          <p:cNvCxnSpPr>
            <a:stCxn id="13" idx="1"/>
            <a:endCxn id="12" idx="3"/>
          </p:cNvCxnSpPr>
          <p:nvPr/>
        </p:nvCxnSpPr>
        <p:spPr>
          <a:xfrm flipH="1">
            <a:off x="7598370" y="3559520"/>
            <a:ext cx="211440" cy="0"/>
          </a:xfrm>
          <a:prstGeom prst="line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40"/>
          <p:cNvCxnSpPr/>
          <p:nvPr/>
        </p:nvCxnSpPr>
        <p:spPr>
          <a:xfrm flipH="1">
            <a:off x="1469970" y="3860731"/>
            <a:ext cx="440690" cy="317"/>
          </a:xfrm>
          <a:prstGeom prst="line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43"/>
          <p:cNvCxnSpPr>
            <a:stCxn id="9" idx="0"/>
            <a:endCxn id="10" idx="2"/>
          </p:cNvCxnSpPr>
          <p:nvPr/>
        </p:nvCxnSpPr>
        <p:spPr>
          <a:xfrm flipV="1">
            <a:off x="1396310" y="3526728"/>
            <a:ext cx="0" cy="103277"/>
          </a:xfrm>
          <a:prstGeom prst="line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53"/>
          <p:cNvCxnSpPr/>
          <p:nvPr/>
        </p:nvCxnSpPr>
        <p:spPr>
          <a:xfrm flipV="1">
            <a:off x="4283968" y="3094920"/>
            <a:ext cx="0" cy="431808"/>
          </a:xfrm>
          <a:prstGeom prst="straightConnector1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53"/>
          <p:cNvCxnSpPr/>
          <p:nvPr/>
        </p:nvCxnSpPr>
        <p:spPr>
          <a:xfrm>
            <a:off x="3087315" y="3104966"/>
            <a:ext cx="1196653" cy="0"/>
          </a:xfrm>
          <a:prstGeom prst="straightConnector1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53"/>
          <p:cNvCxnSpPr/>
          <p:nvPr/>
        </p:nvCxnSpPr>
        <p:spPr>
          <a:xfrm flipV="1">
            <a:off x="3087315" y="3094920"/>
            <a:ext cx="0" cy="464600"/>
          </a:xfrm>
          <a:prstGeom prst="straightConnector1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53"/>
          <p:cNvCxnSpPr/>
          <p:nvPr/>
        </p:nvCxnSpPr>
        <p:spPr>
          <a:xfrm flipH="1">
            <a:off x="1789637" y="3526728"/>
            <a:ext cx="1287622" cy="0"/>
          </a:xfrm>
          <a:prstGeom prst="straightConnector1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53"/>
          <p:cNvCxnSpPr/>
          <p:nvPr/>
        </p:nvCxnSpPr>
        <p:spPr>
          <a:xfrm flipV="1">
            <a:off x="1799694" y="3526729"/>
            <a:ext cx="0" cy="213736"/>
          </a:xfrm>
          <a:prstGeom prst="straightConnector1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"/>
          <p:cNvCxnSpPr/>
          <p:nvPr/>
        </p:nvCxnSpPr>
        <p:spPr>
          <a:xfrm flipV="1">
            <a:off x="1727684" y="3456652"/>
            <a:ext cx="0" cy="317388"/>
          </a:xfrm>
          <a:prstGeom prst="straightConnector1">
            <a:avLst/>
          </a:prstGeom>
          <a:ln w="127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9"/>
          <p:cNvCxnSpPr/>
          <p:nvPr/>
        </p:nvCxnSpPr>
        <p:spPr>
          <a:xfrm flipH="1">
            <a:off x="1727684" y="3465004"/>
            <a:ext cx="1296144" cy="0"/>
          </a:xfrm>
          <a:prstGeom prst="straightConnector1">
            <a:avLst/>
          </a:prstGeom>
          <a:ln w="127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56"/>
          <p:cNvCxnSpPr/>
          <p:nvPr/>
        </p:nvCxnSpPr>
        <p:spPr>
          <a:xfrm flipV="1">
            <a:off x="3023828" y="3032956"/>
            <a:ext cx="0" cy="432048"/>
          </a:xfrm>
          <a:prstGeom prst="straightConnector1">
            <a:avLst/>
          </a:prstGeom>
          <a:ln w="127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58"/>
          <p:cNvCxnSpPr/>
          <p:nvPr/>
        </p:nvCxnSpPr>
        <p:spPr>
          <a:xfrm flipH="1">
            <a:off x="3635896" y="3465004"/>
            <a:ext cx="3816425" cy="0"/>
          </a:xfrm>
          <a:prstGeom prst="straightConnector1">
            <a:avLst/>
          </a:prstGeom>
          <a:ln w="12700">
            <a:solidFill>
              <a:srgbClr val="FFC000"/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18"/>
          <p:cNvCxnSpPr/>
          <p:nvPr/>
        </p:nvCxnSpPr>
        <p:spPr>
          <a:xfrm>
            <a:off x="7596336" y="3456650"/>
            <a:ext cx="213474" cy="0"/>
          </a:xfrm>
          <a:prstGeom prst="straightConnector1">
            <a:avLst/>
          </a:prstGeom>
          <a:ln w="12700">
            <a:solidFill>
              <a:srgbClr val="FFC000"/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82"/>
          <p:cNvCxnSpPr/>
          <p:nvPr/>
        </p:nvCxnSpPr>
        <p:spPr>
          <a:xfrm flipH="1">
            <a:off x="1475658" y="3769749"/>
            <a:ext cx="252026" cy="0"/>
          </a:xfrm>
          <a:prstGeom prst="straightConnector1">
            <a:avLst/>
          </a:prstGeom>
          <a:ln w="127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97"/>
          <p:cNvCxnSpPr/>
          <p:nvPr/>
        </p:nvCxnSpPr>
        <p:spPr>
          <a:xfrm flipH="1">
            <a:off x="1469970" y="3860731"/>
            <a:ext cx="440690" cy="317"/>
          </a:xfrm>
          <a:prstGeom prst="line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70"/>
          <p:cNvCxnSpPr/>
          <p:nvPr/>
        </p:nvCxnSpPr>
        <p:spPr>
          <a:xfrm flipH="1">
            <a:off x="3023828" y="3032956"/>
            <a:ext cx="1317354" cy="0"/>
          </a:xfrm>
          <a:prstGeom prst="straightConnector1">
            <a:avLst/>
          </a:prstGeom>
          <a:ln w="127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72"/>
          <p:cNvCxnSpPr/>
          <p:nvPr/>
        </p:nvCxnSpPr>
        <p:spPr>
          <a:xfrm flipV="1">
            <a:off x="4341182" y="3032957"/>
            <a:ext cx="0" cy="432047"/>
          </a:xfrm>
          <a:prstGeom prst="straightConnector1">
            <a:avLst/>
          </a:prstGeom>
          <a:ln w="127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2"/>
          <p:cNvSpPr/>
          <p:nvPr/>
        </p:nvSpPr>
        <p:spPr>
          <a:xfrm>
            <a:off x="2356430" y="3645024"/>
            <a:ext cx="271354" cy="25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5" name="Straight Arrow Connector 72"/>
          <p:cNvCxnSpPr/>
          <p:nvPr/>
        </p:nvCxnSpPr>
        <p:spPr>
          <a:xfrm flipV="1">
            <a:off x="3635896" y="3456651"/>
            <a:ext cx="0" cy="116365"/>
          </a:xfrm>
          <a:prstGeom prst="straightConnector1">
            <a:avLst/>
          </a:prstGeom>
          <a:ln w="127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4"/>
          <p:cNvCxnSpPr/>
          <p:nvPr/>
        </p:nvCxnSpPr>
        <p:spPr>
          <a:xfrm flipV="1">
            <a:off x="1331640" y="3528660"/>
            <a:ext cx="0" cy="80360"/>
          </a:xfrm>
          <a:prstGeom prst="straightConnector1">
            <a:avLst/>
          </a:prstGeom>
          <a:ln w="127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40"/>
          <p:cNvCxnSpPr>
            <a:stCxn id="7" idx="1"/>
          </p:cNvCxnSpPr>
          <p:nvPr/>
        </p:nvCxnSpPr>
        <p:spPr>
          <a:xfrm flipH="1" flipV="1">
            <a:off x="1769690" y="3766848"/>
            <a:ext cx="140970" cy="635"/>
          </a:xfrm>
          <a:prstGeom prst="line">
            <a:avLst/>
          </a:prstGeom>
          <a:ln w="57150" cmpd="tri">
            <a:gradFill>
              <a:gsLst>
                <a:gs pos="0">
                  <a:srgbClr val="00B050"/>
                </a:gs>
                <a:gs pos="52000">
                  <a:srgbClr val="0070C0"/>
                </a:gs>
                <a:gs pos="100000">
                  <a:srgbClr val="FF0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https://image.freepik.com/free-icon/stop-button_318-286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02421"/>
            <a:ext cx="155575" cy="1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http://findicons.com/files/icons/2711/free_icons_for_windows8_metro/512/start_51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1651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http://downloadicons.net/sites/default/files/restart-icon-6117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17661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 2"/>
          <p:cNvSpPr/>
          <p:nvPr/>
        </p:nvSpPr>
        <p:spPr>
          <a:xfrm>
            <a:off x="775915" y="2276872"/>
            <a:ext cx="1256673" cy="493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 67"/>
          <p:cNvSpPr/>
          <p:nvPr/>
        </p:nvSpPr>
        <p:spPr>
          <a:xfrm>
            <a:off x="2337961" y="5387603"/>
            <a:ext cx="1667565" cy="3456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llips 68"/>
          <p:cNvSpPr/>
          <p:nvPr/>
        </p:nvSpPr>
        <p:spPr>
          <a:xfrm>
            <a:off x="4200579" y="5229200"/>
            <a:ext cx="1667565" cy="3456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199"/>
            <a:ext cx="8579296" cy="521317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Operational functions</a:t>
            </a:r>
          </a:p>
          <a:p>
            <a:pPr lvl="1"/>
            <a:r>
              <a:rPr lang="en-US" dirty="0" smtClean="0"/>
              <a:t>Reset/start</a:t>
            </a:r>
          </a:p>
          <a:p>
            <a:pPr lvl="1"/>
            <a:r>
              <a:rPr lang="en-US" dirty="0" smtClean="0"/>
              <a:t>Static beam permit </a:t>
            </a:r>
            <a:r>
              <a:rPr lang="en-US" dirty="0" smtClean="0"/>
              <a:t>(bypass </a:t>
            </a:r>
            <a:r>
              <a:rPr lang="en-US" dirty="0" smtClean="0"/>
              <a:t>of TSS safety functions)</a:t>
            </a:r>
            <a:endParaRPr lang="en-US" dirty="0"/>
          </a:p>
          <a:p>
            <a:pPr lvl="2"/>
            <a:r>
              <a:rPr lang="en-US" dirty="0" smtClean="0"/>
              <a:t>m</a:t>
            </a:r>
            <a:r>
              <a:rPr lang="en-US" dirty="0" smtClean="0"/>
              <a:t>akes TSS beam permit</a:t>
            </a:r>
            <a:r>
              <a:rPr lang="en-US" dirty="0" smtClean="0"/>
              <a:t> </a:t>
            </a:r>
            <a:r>
              <a:rPr lang="en-US" dirty="0"/>
              <a:t>independent of Target Station conditions</a:t>
            </a:r>
            <a:endParaRPr lang="en-US" dirty="0" smtClean="0"/>
          </a:p>
          <a:p>
            <a:pPr lvl="2"/>
            <a:r>
              <a:rPr lang="en-US" dirty="0" smtClean="0"/>
              <a:t>to </a:t>
            </a:r>
            <a:r>
              <a:rPr lang="en-US" dirty="0"/>
              <a:t>allow operation of the Accelerator during Target </a:t>
            </a:r>
            <a:r>
              <a:rPr lang="en-US" dirty="0" smtClean="0"/>
              <a:t>maintenance</a:t>
            </a:r>
          </a:p>
          <a:p>
            <a:pPr lvl="1"/>
            <a:r>
              <a:rPr lang="en-US" dirty="0"/>
              <a:t>Alarm handling</a:t>
            </a:r>
          </a:p>
          <a:p>
            <a:pPr lvl="1"/>
            <a:r>
              <a:rPr lang="en-US" dirty="0" smtClean="0"/>
              <a:t>Maintenance</a:t>
            </a:r>
          </a:p>
          <a:p>
            <a:pPr lvl="1"/>
            <a:r>
              <a:rPr lang="en-US" dirty="0"/>
              <a:t>Monitoring </a:t>
            </a:r>
            <a:endParaRPr lang="en-US" dirty="0" smtClean="0"/>
          </a:p>
          <a:p>
            <a:pPr lvl="1"/>
            <a:r>
              <a:rPr lang="en-US" dirty="0" smtClean="0"/>
              <a:t>Archiving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Safety </a:t>
            </a:r>
            <a:r>
              <a:rPr lang="en-US" dirty="0"/>
              <a:t>functions</a:t>
            </a:r>
          </a:p>
          <a:p>
            <a:pPr lvl="1"/>
            <a:r>
              <a:rPr lang="en-US" dirty="0" smtClean="0"/>
              <a:t>Automatic </a:t>
            </a:r>
            <a:r>
              <a:rPr lang="en-US" dirty="0" smtClean="0"/>
              <a:t>stop of proton </a:t>
            </a:r>
            <a:r>
              <a:rPr lang="en-US" dirty="0"/>
              <a:t>beam </a:t>
            </a:r>
            <a:r>
              <a:rPr lang="en-US" dirty="0" smtClean="0"/>
              <a:t>production, </a:t>
            </a:r>
            <a:r>
              <a:rPr lang="en-US" dirty="0"/>
              <a:t>in case of abnormal conditions in Target</a:t>
            </a:r>
          </a:p>
          <a:p>
            <a:pPr lvl="1"/>
            <a:r>
              <a:rPr lang="en-US" dirty="0" smtClean="0"/>
              <a:t>Manual stop (also used to turn off TSS for maintenance reasons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Main reason why TSS </a:t>
            </a:r>
            <a:r>
              <a:rPr lang="en-US" dirty="0" smtClean="0"/>
              <a:t>exists</a:t>
            </a:r>
            <a:endParaRPr lang="en-US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l="2158" r="1555" b="4052"/>
          <a:stretch/>
        </p:blipFill>
        <p:spPr>
          <a:xfrm>
            <a:off x="2539159" y="2780928"/>
            <a:ext cx="6353321" cy="26642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functions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597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med rundade hörn 7"/>
          <p:cNvSpPr/>
          <p:nvPr/>
        </p:nvSpPr>
        <p:spPr>
          <a:xfrm>
            <a:off x="3923928" y="3284984"/>
            <a:ext cx="4464496" cy="12101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TSS: Allow </a:t>
            </a:r>
            <a:r>
              <a:rPr lang="en-US" sz="1200" dirty="0">
                <a:solidFill>
                  <a:schemeClr val="tx1"/>
                </a:solidFill>
              </a:rPr>
              <a:t>beam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state machine</a:t>
            </a:r>
            <a:br>
              <a:rPr lang="en-US" dirty="0" smtClean="0"/>
            </a:br>
            <a:r>
              <a:rPr lang="en-US" dirty="0" smtClean="0"/>
              <a:t>- operational modes and mode transitions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5" name="Rektangel med rundade hörn 4"/>
          <p:cNvSpPr/>
          <p:nvPr/>
        </p:nvSpPr>
        <p:spPr>
          <a:xfrm>
            <a:off x="5220071" y="1556792"/>
            <a:ext cx="1872209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/>
              <a:t>TSS: No </a:t>
            </a:r>
            <a:r>
              <a:rPr lang="en-US" sz="1200" dirty="0"/>
              <a:t>beam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4067212" y="3501008"/>
            <a:ext cx="11528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Allow beam</a:t>
            </a:r>
            <a:br>
              <a:rPr lang="en-US" sz="1200" dirty="0"/>
            </a:br>
            <a:r>
              <a:rPr lang="en-US" sz="1200" dirty="0"/>
              <a:t>- on Target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7092280" y="3501008"/>
            <a:ext cx="11521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Allow beam</a:t>
            </a:r>
            <a:br>
              <a:rPr lang="en-US" sz="1200" dirty="0"/>
            </a:br>
            <a:r>
              <a:rPr lang="en-US" sz="1200" dirty="0"/>
              <a:t>- on Dump</a:t>
            </a:r>
          </a:p>
        </p:txBody>
      </p:sp>
      <p:cxnSp>
        <p:nvCxnSpPr>
          <p:cNvPr id="10" name="Rak pil 9"/>
          <p:cNvCxnSpPr>
            <a:stCxn id="6" idx="0"/>
            <a:endCxn id="5" idx="1"/>
          </p:cNvCxnSpPr>
          <p:nvPr/>
        </p:nvCxnSpPr>
        <p:spPr>
          <a:xfrm rot="5400000" flipH="1" flipV="1">
            <a:off x="4175772" y="2456710"/>
            <a:ext cx="1512168" cy="576429"/>
          </a:xfrm>
          <a:prstGeom prst="bentConnector2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3712793" y="2514267"/>
            <a:ext cx="1003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Reset &amp; Start</a:t>
            </a:r>
            <a:endParaRPr lang="en-US" sz="1200" dirty="0"/>
          </a:p>
        </p:txBody>
      </p:sp>
      <p:sp>
        <p:nvSpPr>
          <p:cNvPr id="18" name="textruta 17"/>
          <p:cNvSpPr txBox="1"/>
          <p:nvPr/>
        </p:nvSpPr>
        <p:spPr>
          <a:xfrm>
            <a:off x="4788024" y="2535287"/>
            <a:ext cx="1308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Automatic Trip </a:t>
            </a:r>
            <a:r>
              <a:rPr lang="en-US" sz="1200" dirty="0"/>
              <a:t>o</a:t>
            </a:r>
            <a:r>
              <a:rPr lang="en-US" sz="1200" dirty="0" smtClean="0"/>
              <a:t>r </a:t>
            </a:r>
            <a:br>
              <a:rPr lang="en-US" sz="1200" dirty="0" smtClean="0"/>
            </a:br>
            <a:r>
              <a:rPr lang="en-US" sz="1200" dirty="0" smtClean="0"/>
              <a:t>Manual Stop</a:t>
            </a:r>
            <a:endParaRPr lang="en-US" sz="1200" dirty="0"/>
          </a:p>
        </p:txBody>
      </p:sp>
      <p:cxnSp>
        <p:nvCxnSpPr>
          <p:cNvPr id="19" name="Rak pil 9"/>
          <p:cNvCxnSpPr>
            <a:stCxn id="6" idx="3"/>
            <a:endCxn id="5" idx="2"/>
          </p:cNvCxnSpPr>
          <p:nvPr/>
        </p:nvCxnSpPr>
        <p:spPr>
          <a:xfrm flipV="1">
            <a:off x="5220072" y="2420888"/>
            <a:ext cx="936104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ruta 23"/>
          <p:cNvSpPr txBox="1"/>
          <p:nvPr/>
        </p:nvSpPr>
        <p:spPr>
          <a:xfrm>
            <a:off x="7704026" y="2420888"/>
            <a:ext cx="1439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Reset &amp; Start </a:t>
            </a:r>
          </a:p>
          <a:p>
            <a:r>
              <a:rPr lang="en-US" sz="1200" dirty="0" smtClean="0"/>
              <a:t>&amp; Manual bypass activated</a:t>
            </a:r>
            <a:endParaRPr lang="en-US" sz="1200" dirty="0"/>
          </a:p>
        </p:txBody>
      </p:sp>
      <p:cxnSp>
        <p:nvCxnSpPr>
          <p:cNvPr id="14" name="Rak pil 9"/>
          <p:cNvCxnSpPr>
            <a:stCxn id="7" idx="1"/>
            <a:endCxn id="5" idx="2"/>
          </p:cNvCxnSpPr>
          <p:nvPr/>
        </p:nvCxnSpPr>
        <p:spPr>
          <a:xfrm flipH="1" flipV="1">
            <a:off x="6156176" y="2420888"/>
            <a:ext cx="936104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/>
        </p:nvSpPr>
        <p:spPr>
          <a:xfrm>
            <a:off x="6414983" y="2708920"/>
            <a:ext cx="976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Manual Stop</a:t>
            </a:r>
            <a:endParaRPr lang="en-US" sz="1200" dirty="0"/>
          </a:p>
        </p:txBody>
      </p:sp>
      <p:sp>
        <p:nvSpPr>
          <p:cNvPr id="11" name="textruta 10"/>
          <p:cNvSpPr txBox="1"/>
          <p:nvPr/>
        </p:nvSpPr>
        <p:spPr>
          <a:xfrm>
            <a:off x="3790968" y="4581128"/>
            <a:ext cx="1789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Safety functions activated</a:t>
            </a:r>
            <a:endParaRPr lang="en-US" sz="1200" i="1" dirty="0"/>
          </a:p>
        </p:txBody>
      </p:sp>
      <p:sp>
        <p:nvSpPr>
          <p:cNvPr id="20" name="textruta 19"/>
          <p:cNvSpPr txBox="1"/>
          <p:nvPr/>
        </p:nvSpPr>
        <p:spPr>
          <a:xfrm>
            <a:off x="6732240" y="4581128"/>
            <a:ext cx="186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Safety functions activated, </a:t>
            </a:r>
            <a:br>
              <a:rPr lang="en-US" sz="1200" i="1" dirty="0" smtClean="0"/>
            </a:br>
            <a:r>
              <a:rPr lang="en-US" sz="1200" i="1" dirty="0" smtClean="0"/>
              <a:t>but bypassed</a:t>
            </a:r>
            <a:endParaRPr lang="en-US" sz="1200" i="1" dirty="0"/>
          </a:p>
        </p:txBody>
      </p:sp>
      <p:cxnSp>
        <p:nvCxnSpPr>
          <p:cNvPr id="57" name="Rak pil 56"/>
          <p:cNvCxnSpPr>
            <a:stCxn id="7" idx="0"/>
            <a:endCxn id="5" idx="3"/>
          </p:cNvCxnSpPr>
          <p:nvPr/>
        </p:nvCxnSpPr>
        <p:spPr>
          <a:xfrm rot="16200000" flipV="1">
            <a:off x="6624228" y="2456892"/>
            <a:ext cx="1512168" cy="576064"/>
          </a:xfrm>
          <a:prstGeom prst="bentConnector2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latshållare för innehåll 2"/>
          <p:cNvSpPr>
            <a:spLocks noGrp="1"/>
          </p:cNvSpPr>
          <p:nvPr>
            <p:ph idx="1"/>
          </p:nvPr>
        </p:nvSpPr>
        <p:spPr>
          <a:xfrm>
            <a:off x="107504" y="1600200"/>
            <a:ext cx="3496622" cy="5121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dirty="0" smtClean="0"/>
              <a:t>Modes:</a:t>
            </a:r>
          </a:p>
          <a:p>
            <a:r>
              <a:rPr lang="en-US" sz="1600" dirty="0" smtClean="0"/>
              <a:t>‘TSS: No beam’</a:t>
            </a:r>
          </a:p>
          <a:p>
            <a:pPr lvl="1"/>
            <a:r>
              <a:rPr lang="en-US" sz="1400" dirty="0"/>
              <a:t>TSS safe state</a:t>
            </a:r>
          </a:p>
          <a:p>
            <a:pPr lvl="1"/>
            <a:r>
              <a:rPr lang="en-US" sz="1400" dirty="0" smtClean="0"/>
              <a:t>TSS actuators prevent power supply to Ion source and RFQ </a:t>
            </a:r>
          </a:p>
          <a:p>
            <a:pPr lvl="1"/>
            <a:r>
              <a:rPr lang="en-US" sz="1400" dirty="0" smtClean="0"/>
              <a:t>TSS maintenance, periodic tests</a:t>
            </a:r>
          </a:p>
          <a:p>
            <a:r>
              <a:rPr lang="en-US" sz="1600" dirty="0" smtClean="0"/>
              <a:t>‘TSS: Allow beam’</a:t>
            </a:r>
          </a:p>
          <a:p>
            <a:pPr lvl="1"/>
            <a:r>
              <a:rPr lang="en-US" sz="1400" dirty="0"/>
              <a:t>TSS allows beam production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Transitions:</a:t>
            </a:r>
          </a:p>
          <a:p>
            <a:r>
              <a:rPr lang="en-US" sz="1600" dirty="0" smtClean="0"/>
              <a:t>‘Reset’</a:t>
            </a:r>
          </a:p>
          <a:p>
            <a:pPr lvl="1"/>
            <a:r>
              <a:rPr lang="en-US" sz="1400" dirty="0" smtClean="0"/>
              <a:t>Makes the TSS actuators ready for start</a:t>
            </a:r>
          </a:p>
          <a:p>
            <a:r>
              <a:rPr lang="en-US" sz="1600" dirty="0" smtClean="0"/>
              <a:t>‘Start‘</a:t>
            </a:r>
          </a:p>
          <a:p>
            <a:pPr lvl="1"/>
            <a:r>
              <a:rPr lang="en-US" sz="1400" dirty="0"/>
              <a:t>Only possible after </a:t>
            </a:r>
            <a:r>
              <a:rPr lang="en-US" sz="1400" dirty="0" smtClean="0"/>
              <a:t>Reset </a:t>
            </a:r>
            <a:endParaRPr lang="en-US" sz="1400" dirty="0"/>
          </a:p>
          <a:p>
            <a:pPr lvl="1"/>
            <a:r>
              <a:rPr lang="en-US" sz="1400" dirty="0"/>
              <a:t>Allows power supply to ION-source &amp; </a:t>
            </a:r>
            <a:r>
              <a:rPr lang="en-US" sz="1400" dirty="0" smtClean="0"/>
              <a:t>RFQ</a:t>
            </a:r>
          </a:p>
          <a:p>
            <a:r>
              <a:rPr lang="en-US" sz="1600" dirty="0"/>
              <a:t>‘Automatic Trip’</a:t>
            </a:r>
          </a:p>
          <a:p>
            <a:pPr lvl="1"/>
            <a:r>
              <a:rPr lang="en-US" sz="1400" dirty="0" smtClean="0"/>
              <a:t>Automatic stop, if safety conditions are not OK</a:t>
            </a:r>
          </a:p>
          <a:p>
            <a:r>
              <a:rPr lang="en-US" sz="1600" dirty="0"/>
              <a:t>‘Manual Stop’</a:t>
            </a:r>
          </a:p>
          <a:p>
            <a:pPr lvl="1"/>
            <a:r>
              <a:rPr lang="en-US" sz="1400" dirty="0" smtClean="0"/>
              <a:t>Emergency stop</a:t>
            </a:r>
          </a:p>
          <a:p>
            <a:pPr lvl="1"/>
            <a:r>
              <a:rPr lang="en-US" sz="1400" dirty="0" smtClean="0"/>
              <a:t>Controlled stop (to turn off TSS for maintenance)</a:t>
            </a:r>
          </a:p>
          <a:p>
            <a:r>
              <a:rPr lang="en-US" sz="1600" dirty="0"/>
              <a:t>‘Manual bypass activated’</a:t>
            </a:r>
          </a:p>
          <a:p>
            <a:pPr lvl="1"/>
            <a:r>
              <a:rPr lang="en-US" sz="1400" dirty="0"/>
              <a:t>Static permit for beam </a:t>
            </a:r>
            <a:r>
              <a:rPr lang="en-US" sz="1400" dirty="0" smtClean="0"/>
              <a:t>production</a:t>
            </a:r>
            <a:endParaRPr lang="en-US" sz="1400" dirty="0"/>
          </a:p>
        </p:txBody>
      </p:sp>
      <p:sp>
        <p:nvSpPr>
          <p:cNvPr id="9" name="Koppling 8"/>
          <p:cNvSpPr/>
          <p:nvPr/>
        </p:nvSpPr>
        <p:spPr>
          <a:xfrm>
            <a:off x="7391661" y="1644695"/>
            <a:ext cx="61664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Rak pil 14"/>
          <p:cNvCxnSpPr>
            <a:stCxn id="9" idx="2"/>
          </p:cNvCxnSpPr>
          <p:nvPr/>
        </p:nvCxnSpPr>
        <p:spPr>
          <a:xfrm flipH="1">
            <a:off x="5509109" y="1680699"/>
            <a:ext cx="18825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ruta 25"/>
          <p:cNvSpPr txBox="1"/>
          <p:nvPr/>
        </p:nvSpPr>
        <p:spPr>
          <a:xfrm>
            <a:off x="7391661" y="1530368"/>
            <a:ext cx="1809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Auxiliary power supply off</a:t>
            </a:r>
            <a:endParaRPr lang="en-US" sz="1200" dirty="0"/>
          </a:p>
        </p:txBody>
      </p:sp>
      <p:sp>
        <p:nvSpPr>
          <p:cNvPr id="3" name="Rektangel med rundade hörn 2"/>
          <p:cNvSpPr/>
          <p:nvPr/>
        </p:nvSpPr>
        <p:spPr>
          <a:xfrm>
            <a:off x="4283968" y="5269850"/>
            <a:ext cx="3672408" cy="1471518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i="1" dirty="0">
                <a:solidFill>
                  <a:schemeClr val="tx1"/>
                </a:solidFill>
              </a:rPr>
              <a:t>Prior to </a:t>
            </a:r>
            <a:r>
              <a:rPr lang="en-US" sz="1000" i="1" dirty="0" smtClean="0">
                <a:solidFill>
                  <a:schemeClr val="tx1"/>
                </a:solidFill>
              </a:rPr>
              <a:t>allowing beam production, </a:t>
            </a:r>
            <a:r>
              <a:rPr lang="en-US" sz="1000" i="1" dirty="0">
                <a:solidFill>
                  <a:schemeClr val="tx1"/>
                </a:solidFill>
              </a:rPr>
              <a:t>the TSS </a:t>
            </a:r>
            <a:r>
              <a:rPr lang="en-US" sz="1000" i="1" dirty="0" smtClean="0">
                <a:solidFill>
                  <a:schemeClr val="tx1"/>
                </a:solidFill>
              </a:rPr>
              <a:t>safety parameters must </a:t>
            </a:r>
            <a:r>
              <a:rPr lang="en-US" sz="1000" i="1" dirty="0">
                <a:solidFill>
                  <a:schemeClr val="tx1"/>
                </a:solidFill>
              </a:rPr>
              <a:t>be verified to be </a:t>
            </a:r>
            <a:r>
              <a:rPr lang="en-US" sz="1000" i="1" dirty="0" smtClean="0">
                <a:solidFill>
                  <a:schemeClr val="tx1"/>
                </a:solidFill>
              </a:rPr>
              <a:t>within acceptable limits. The verification is performed manually (via graphical user interfaces in MCR). </a:t>
            </a:r>
            <a:r>
              <a:rPr lang="en-US" sz="1000" i="1" dirty="0">
                <a:solidFill>
                  <a:schemeClr val="tx1"/>
                </a:solidFill>
              </a:rPr>
              <a:t>When </a:t>
            </a:r>
            <a:r>
              <a:rPr lang="en-US" sz="1000" i="1" dirty="0" smtClean="0">
                <a:solidFill>
                  <a:schemeClr val="tx1"/>
                </a:solidFill>
              </a:rPr>
              <a:t>all parameters </a:t>
            </a:r>
            <a:r>
              <a:rPr lang="en-US" sz="1000" i="1" dirty="0">
                <a:solidFill>
                  <a:schemeClr val="tx1"/>
                </a:solidFill>
              </a:rPr>
              <a:t>are within acceptable </a:t>
            </a:r>
            <a:r>
              <a:rPr lang="en-US" sz="1000" i="1" dirty="0" smtClean="0">
                <a:solidFill>
                  <a:schemeClr val="tx1"/>
                </a:solidFill>
              </a:rPr>
              <a:t>limits, the operator will press ‘Reset’ followed by ‘Start’.</a:t>
            </a:r>
          </a:p>
          <a:p>
            <a:r>
              <a:rPr lang="en-US" sz="1000" i="1" dirty="0" smtClean="0">
                <a:solidFill>
                  <a:schemeClr val="tx1"/>
                </a:solidFill>
              </a:rPr>
              <a:t>This verification implies that </a:t>
            </a:r>
            <a:r>
              <a:rPr lang="en-US" sz="1000" i="1" dirty="0">
                <a:solidFill>
                  <a:schemeClr val="tx1"/>
                </a:solidFill>
              </a:rPr>
              <a:t>systems like the </a:t>
            </a:r>
            <a:r>
              <a:rPr lang="en-US" sz="1000" i="1" dirty="0" smtClean="0">
                <a:solidFill>
                  <a:schemeClr val="tx1"/>
                </a:solidFill>
              </a:rPr>
              <a:t>Target </a:t>
            </a:r>
            <a:r>
              <a:rPr lang="en-US" sz="1000" i="1" dirty="0" smtClean="0">
                <a:solidFill>
                  <a:schemeClr val="tx1"/>
                </a:solidFill>
              </a:rPr>
              <a:t>wheel, Primary helium</a:t>
            </a:r>
            <a:r>
              <a:rPr lang="en-US" sz="1000" i="1" dirty="0">
                <a:solidFill>
                  <a:schemeClr val="tx1"/>
                </a:solidFill>
              </a:rPr>
              <a:t> </a:t>
            </a:r>
            <a:r>
              <a:rPr lang="en-US" sz="1000" i="1" dirty="0" smtClean="0">
                <a:solidFill>
                  <a:schemeClr val="tx1"/>
                </a:solidFill>
              </a:rPr>
              <a:t>cooling </a:t>
            </a:r>
            <a:r>
              <a:rPr lang="en-US" sz="1000" i="1" dirty="0">
                <a:solidFill>
                  <a:schemeClr val="tx1"/>
                </a:solidFill>
              </a:rPr>
              <a:t>loop </a:t>
            </a:r>
            <a:r>
              <a:rPr lang="en-US" sz="1000" i="1" dirty="0" smtClean="0">
                <a:solidFill>
                  <a:schemeClr val="tx1"/>
                </a:solidFill>
              </a:rPr>
              <a:t>and Monolith vacuum are fully operational </a:t>
            </a:r>
            <a:r>
              <a:rPr lang="en-US" sz="1000" i="1" dirty="0">
                <a:solidFill>
                  <a:schemeClr val="tx1"/>
                </a:solidFill>
              </a:rPr>
              <a:t>before beam is </a:t>
            </a:r>
            <a:r>
              <a:rPr lang="en-US" sz="1000" i="1" dirty="0" smtClean="0">
                <a:solidFill>
                  <a:schemeClr val="tx1"/>
                </a:solidFill>
              </a:rPr>
              <a:t>allowed to </a:t>
            </a:r>
            <a:r>
              <a:rPr lang="en-US" sz="1000" i="1" dirty="0">
                <a:solidFill>
                  <a:schemeClr val="tx1"/>
                </a:solidFill>
              </a:rPr>
              <a:t>the </a:t>
            </a:r>
            <a:r>
              <a:rPr lang="en-US" sz="1000" i="1" dirty="0" smtClean="0">
                <a:solidFill>
                  <a:schemeClr val="tx1"/>
                </a:solidFill>
              </a:rPr>
              <a:t>Target</a:t>
            </a:r>
            <a:r>
              <a:rPr lang="en-US" sz="10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Rektangel med rundade hörn 22"/>
          <p:cNvSpPr/>
          <p:nvPr/>
        </p:nvSpPr>
        <p:spPr>
          <a:xfrm>
            <a:off x="155402" y="3554143"/>
            <a:ext cx="3264470" cy="1098993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i="1" dirty="0">
              <a:solidFill>
                <a:schemeClr val="tx1"/>
              </a:solidFill>
            </a:endParaRPr>
          </a:p>
        </p:txBody>
      </p:sp>
      <p:cxnSp>
        <p:nvCxnSpPr>
          <p:cNvPr id="16" name="Rak pil 15"/>
          <p:cNvCxnSpPr/>
          <p:nvPr/>
        </p:nvCxnSpPr>
        <p:spPr>
          <a:xfrm>
            <a:off x="3275856" y="4581128"/>
            <a:ext cx="1008112" cy="688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med rundade hörn 24"/>
          <p:cNvSpPr/>
          <p:nvPr/>
        </p:nvSpPr>
        <p:spPr>
          <a:xfrm>
            <a:off x="3707536" y="2492896"/>
            <a:ext cx="1021092" cy="346643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i="1" dirty="0">
              <a:solidFill>
                <a:schemeClr val="tx1"/>
              </a:solidFill>
            </a:endParaRPr>
          </a:p>
        </p:txBody>
      </p:sp>
      <p:cxnSp>
        <p:nvCxnSpPr>
          <p:cNvPr id="27" name="Rak pil 26"/>
          <p:cNvCxnSpPr/>
          <p:nvPr/>
        </p:nvCxnSpPr>
        <p:spPr>
          <a:xfrm flipH="1">
            <a:off x="3275857" y="2852936"/>
            <a:ext cx="471553" cy="648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5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4" grpId="0"/>
      <p:bldP spid="17" grpId="0"/>
      <p:bldP spid="3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med rundade hörn 7"/>
          <p:cNvSpPr/>
          <p:nvPr/>
        </p:nvSpPr>
        <p:spPr>
          <a:xfrm>
            <a:off x="6787480" y="4476090"/>
            <a:ext cx="2249016" cy="1976338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 med rundade hörn 6"/>
          <p:cNvSpPr/>
          <p:nvPr/>
        </p:nvSpPr>
        <p:spPr>
          <a:xfrm>
            <a:off x="7020272" y="5003884"/>
            <a:ext cx="1800200" cy="129614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safety parameters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589463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Trip levels for TSS safety parameters chosen as far away as possible from operational limits, but with respect to identified accident scenarios</a:t>
            </a:r>
          </a:p>
          <a:p>
            <a:r>
              <a:rPr lang="en-US" dirty="0" smtClean="0"/>
              <a:t>Operational limits </a:t>
            </a:r>
            <a:r>
              <a:rPr lang="en-US" dirty="0" smtClean="0"/>
              <a:t>for BPCS and MP expected </a:t>
            </a:r>
            <a:r>
              <a:rPr lang="en-US" dirty="0" smtClean="0"/>
              <a:t>to be defined within TSS range, in order to detect and prevent deviations from normal operation</a:t>
            </a:r>
          </a:p>
          <a:p>
            <a:r>
              <a:rPr lang="en-US" dirty="0" smtClean="0"/>
              <a:t>This way, TSS acts only if both BPCS and MP fail to </a:t>
            </a:r>
            <a:r>
              <a:rPr lang="en-US" dirty="0" smtClean="0"/>
              <a:t>act</a:t>
            </a:r>
          </a:p>
          <a:p>
            <a:endParaRPr lang="en-US" dirty="0" smtClean="0"/>
          </a:p>
          <a:p>
            <a:r>
              <a:rPr lang="en-US" dirty="0" smtClean="0"/>
              <a:t>It is assumed that BPCS and MP limits are within OLC, and that TSS limits are outside.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TSS </a:t>
            </a:r>
            <a:r>
              <a:rPr lang="en-US" dirty="0" smtClean="0"/>
              <a:t>trip levels are defined</a:t>
            </a:r>
          </a:p>
          <a:p>
            <a:r>
              <a:rPr lang="en-US" dirty="0" smtClean="0"/>
              <a:t>MP and BPCS operational limits are not yet defined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84784"/>
            <a:ext cx="2105000" cy="2926842"/>
          </a:xfrm>
          <a:prstGeom prst="rect">
            <a:avLst/>
          </a:prstGeom>
        </p:spPr>
      </p:pic>
      <p:sp>
        <p:nvSpPr>
          <p:cNvPr id="6" name="Rektangel med rundade hörn 5"/>
          <p:cNvSpPr/>
          <p:nvPr/>
        </p:nvSpPr>
        <p:spPr>
          <a:xfrm>
            <a:off x="7147520" y="5435932"/>
            <a:ext cx="1584176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ruta 8"/>
          <p:cNvSpPr txBox="1"/>
          <p:nvPr/>
        </p:nvSpPr>
        <p:spPr>
          <a:xfrm>
            <a:off x="7583212" y="5611306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BPCS</a:t>
            </a:r>
            <a:endParaRPr lang="en-US" dirty="0"/>
          </a:p>
        </p:txBody>
      </p:sp>
      <p:sp>
        <p:nvSpPr>
          <p:cNvPr id="10" name="textruta 9"/>
          <p:cNvSpPr txBox="1"/>
          <p:nvPr/>
        </p:nvSpPr>
        <p:spPr>
          <a:xfrm>
            <a:off x="7651576" y="507589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</a:t>
            </a:r>
            <a:endParaRPr lang="en-US" dirty="0"/>
          </a:p>
        </p:txBody>
      </p:sp>
      <p:sp>
        <p:nvSpPr>
          <p:cNvPr id="11" name="textruta 10"/>
          <p:cNvSpPr txBox="1"/>
          <p:nvPr/>
        </p:nvSpPr>
        <p:spPr>
          <a:xfrm>
            <a:off x="7651576" y="4571836"/>
            <a:ext cx="50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TSS</a:t>
            </a:r>
            <a:endParaRPr lang="en-US" dirty="0"/>
          </a:p>
        </p:txBody>
      </p:sp>
      <p:sp>
        <p:nvSpPr>
          <p:cNvPr id="12" name="Rektangel med rundade hörn 11"/>
          <p:cNvSpPr/>
          <p:nvPr/>
        </p:nvSpPr>
        <p:spPr>
          <a:xfrm>
            <a:off x="6948264" y="4941168"/>
            <a:ext cx="1972816" cy="1415182"/>
          </a:xfrm>
          <a:prstGeom prst="roundRect">
            <a:avLst/>
          </a:prstGeom>
          <a:noFill/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ruta 12"/>
          <p:cNvSpPr txBox="1"/>
          <p:nvPr/>
        </p:nvSpPr>
        <p:spPr>
          <a:xfrm>
            <a:off x="3347864" y="64440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Operational Limits and Conditions (OLC)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5" name="Rak pil 14"/>
          <p:cNvCxnSpPr>
            <a:stCxn id="13" idx="0"/>
          </p:cNvCxnSpPr>
          <p:nvPr/>
        </p:nvCxnSpPr>
        <p:spPr>
          <a:xfrm flipV="1">
            <a:off x="5400092" y="5949280"/>
            <a:ext cx="1548172" cy="49476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506916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TSS </a:t>
            </a:r>
            <a:r>
              <a:rPr lang="en-US" sz="2400" dirty="0" smtClean="0"/>
              <a:t>dedicated cabinet</a:t>
            </a:r>
            <a:endParaRPr lang="en-US" sz="2400" dirty="0"/>
          </a:p>
          <a:p>
            <a:pPr lvl="1"/>
            <a:r>
              <a:rPr lang="en-US" sz="2000" dirty="0"/>
              <a:t>reset/start</a:t>
            </a:r>
          </a:p>
          <a:p>
            <a:pPr lvl="1"/>
            <a:r>
              <a:rPr lang="en-US" sz="2000" dirty="0"/>
              <a:t>stop</a:t>
            </a:r>
          </a:p>
          <a:p>
            <a:pPr lvl="1"/>
            <a:r>
              <a:rPr lang="en-US" sz="2000" dirty="0" smtClean="0"/>
              <a:t>monitoring via TSS local HMI </a:t>
            </a:r>
          </a:p>
          <a:p>
            <a:pPr lvl="2"/>
            <a:r>
              <a:rPr lang="en-US" sz="1600" dirty="0"/>
              <a:t>detailed status</a:t>
            </a:r>
          </a:p>
          <a:p>
            <a:pPr lvl="2"/>
            <a:r>
              <a:rPr lang="en-US" sz="1600" dirty="0" smtClean="0"/>
              <a:t>alarm handling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dirty="0" smtClean="0"/>
              <a:t>Monitoring via Operator workstation</a:t>
            </a:r>
          </a:p>
          <a:p>
            <a:pPr lvl="1"/>
            <a:r>
              <a:rPr lang="en-US" sz="2000" dirty="0" smtClean="0"/>
              <a:t>TSS overview, general status</a:t>
            </a:r>
          </a:p>
          <a:p>
            <a:pPr lvl="1"/>
            <a:r>
              <a:rPr lang="en-US" sz="2000" dirty="0" smtClean="0"/>
              <a:t>alarm display</a:t>
            </a:r>
          </a:p>
          <a:p>
            <a:pPr lvl="1"/>
            <a:r>
              <a:rPr lang="en-US" sz="2000" dirty="0" smtClean="0"/>
              <a:t>no action</a:t>
            </a:r>
          </a:p>
          <a:p>
            <a:pPr lvl="1"/>
            <a:r>
              <a:rPr lang="en-US" sz="2000" dirty="0"/>
              <a:t>via EPICS </a:t>
            </a:r>
            <a:r>
              <a:rPr lang="en-US" sz="2000" dirty="0" smtClean="0"/>
              <a:t>network</a:t>
            </a:r>
          </a:p>
          <a:p>
            <a:endParaRPr lang="en-US" dirty="0"/>
          </a:p>
          <a:p>
            <a:r>
              <a:rPr lang="en-US" sz="2400" dirty="0"/>
              <a:t>Archiving of TSS data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or post-mortem analyses</a:t>
            </a:r>
          </a:p>
          <a:p>
            <a:pPr lvl="1"/>
            <a:r>
              <a:rPr lang="en-US" sz="2000" dirty="0" smtClean="0"/>
              <a:t>via EPICS network</a:t>
            </a:r>
            <a:endParaRPr lang="en-US" sz="2000" dirty="0"/>
          </a:p>
        </p:txBody>
      </p:sp>
      <p:pic>
        <p:nvPicPr>
          <p:cNvPr id="1029" name="img807256" descr="f4bea7ef-344e-4a66-832c-63178c2682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03" y="2060848"/>
            <a:ext cx="407195" cy="40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in MCR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b="13989"/>
          <a:stretch/>
        </p:blipFill>
        <p:spPr>
          <a:xfrm>
            <a:off x="5868144" y="1936993"/>
            <a:ext cx="3216444" cy="3940279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7812360" y="2492896"/>
            <a:ext cx="2880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 6"/>
          <p:cNvSpPr/>
          <p:nvPr/>
        </p:nvSpPr>
        <p:spPr>
          <a:xfrm>
            <a:off x="6697216" y="4293096"/>
            <a:ext cx="288032" cy="504056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Rak pil 8"/>
          <p:cNvCxnSpPr>
            <a:stCxn id="15" idx="3"/>
            <a:endCxn id="7" idx="2"/>
          </p:cNvCxnSpPr>
          <p:nvPr/>
        </p:nvCxnSpPr>
        <p:spPr>
          <a:xfrm flipV="1">
            <a:off x="5677821" y="4545124"/>
            <a:ext cx="1019395" cy="256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>
            <a:stCxn id="1027" idx="3"/>
            <a:endCxn id="6" idx="2"/>
          </p:cNvCxnSpPr>
          <p:nvPr/>
        </p:nvCxnSpPr>
        <p:spPr>
          <a:xfrm flipV="1">
            <a:off x="5641011" y="2744924"/>
            <a:ext cx="2171349" cy="1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img493181" descr="67f05719-6685-4d19-bcf6-13d12d1207a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r="49020"/>
          <a:stretch/>
        </p:blipFill>
        <p:spPr bwMode="auto">
          <a:xfrm>
            <a:off x="4481270" y="1558975"/>
            <a:ext cx="1159741" cy="237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4221088"/>
            <a:ext cx="1465861" cy="1160888"/>
          </a:xfrm>
          <a:prstGeom prst="rect">
            <a:avLst/>
          </a:prstGeom>
        </p:spPr>
      </p:pic>
      <p:pic>
        <p:nvPicPr>
          <p:cNvPr id="1028" name="img108175" descr="8003910a-083f-4e3b-8d42-c759190483a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60040" cy="35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/>
        </p:nvSpPr>
        <p:spPr>
          <a:xfrm>
            <a:off x="7254067" y="1556792"/>
            <a:ext cx="6303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Rak pil 74"/>
          <p:cNvCxnSpPr/>
          <p:nvPr/>
        </p:nvCxnSpPr>
        <p:spPr>
          <a:xfrm>
            <a:off x="323528" y="6225448"/>
            <a:ext cx="8712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 operational mode</a:t>
            </a:r>
            <a:br>
              <a:rPr lang="en-US" dirty="0" smtClean="0"/>
            </a:br>
            <a:r>
              <a:rPr lang="en-US" dirty="0" smtClean="0"/>
              <a:t>- Manual bypass activation</a:t>
            </a:r>
            <a:endParaRPr lang="en-US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17913" r="22249" b="15553"/>
          <a:stretch/>
        </p:blipFill>
        <p:spPr>
          <a:xfrm>
            <a:off x="3851920" y="3933056"/>
            <a:ext cx="576064" cy="534917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 dirty="0"/>
          </a:p>
        </p:txBody>
      </p:sp>
      <p:pic>
        <p:nvPicPr>
          <p:cNvPr id="1026" name="Picture 2" descr="Image result for person at electrical switch ico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246348" y="3845051"/>
            <a:ext cx="727946" cy="7306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erson at electrical switch ico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2051720" y="3845051"/>
            <a:ext cx="727946" cy="7306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38322" y="3124971"/>
            <a:ext cx="3525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Condition 1 + 2</a:t>
            </a:r>
            <a:r>
              <a:rPr lang="en-US" sz="1200" dirty="0" smtClean="0"/>
              <a:t>:</a:t>
            </a:r>
          </a:p>
          <a:p>
            <a:r>
              <a:rPr lang="en-US" sz="1200" dirty="0" smtClean="0"/>
              <a:t>Prevent power supply to dipole magnet by redundant TSS manual breakers</a:t>
            </a:r>
            <a:endParaRPr lang="en-US" sz="1200" dirty="0"/>
          </a:p>
        </p:txBody>
      </p:sp>
      <p:sp>
        <p:nvSpPr>
          <p:cNvPr id="10" name="textruta 9"/>
          <p:cNvSpPr txBox="1"/>
          <p:nvPr/>
        </p:nvSpPr>
        <p:spPr>
          <a:xfrm>
            <a:off x="3779912" y="3143555"/>
            <a:ext cx="242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Condition 3</a:t>
            </a:r>
            <a:r>
              <a:rPr lang="en-US" sz="1200" dirty="0" smtClean="0"/>
              <a:t>:</a:t>
            </a:r>
          </a:p>
          <a:p>
            <a:r>
              <a:rPr lang="en-US" sz="1200" dirty="0" smtClean="0"/>
              <a:t>Additional bypass setting by TSS manual switches</a:t>
            </a:r>
            <a:endParaRPr lang="en-US" sz="1200" dirty="0"/>
          </a:p>
        </p:txBody>
      </p:sp>
      <p:sp>
        <p:nvSpPr>
          <p:cNvPr id="11" name="Text Box 10"/>
          <p:cNvSpPr txBox="1"/>
          <p:nvPr/>
        </p:nvSpPr>
        <p:spPr>
          <a:xfrm>
            <a:off x="5190791" y="5952303"/>
            <a:ext cx="893377" cy="5679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>
                <a:effectLst/>
                <a:ea typeface="Calibri"/>
              </a:rPr>
              <a:t>Monolith </a:t>
            </a:r>
            <a:r>
              <a:rPr lang="en-US" sz="1200" dirty="0" smtClean="0">
                <a:effectLst/>
                <a:ea typeface="Calibri"/>
              </a:rPr>
              <a:t>pressure 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15" name="Text Box 10"/>
          <p:cNvSpPr txBox="1"/>
          <p:nvPr/>
        </p:nvSpPr>
        <p:spPr>
          <a:xfrm>
            <a:off x="2576431" y="5952302"/>
            <a:ext cx="1134168" cy="55867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Helium </a:t>
            </a:r>
            <a:r>
              <a:rPr lang="en-US" sz="1200" dirty="0">
                <a:effectLst/>
                <a:ea typeface="Calibri"/>
              </a:rPr>
              <a:t>temperature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16" name="Text Box 10"/>
          <p:cNvSpPr txBox="1"/>
          <p:nvPr/>
        </p:nvSpPr>
        <p:spPr>
          <a:xfrm>
            <a:off x="1334333" y="5952302"/>
            <a:ext cx="936105" cy="50408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Helium </a:t>
            </a:r>
            <a:r>
              <a:rPr lang="en-US" sz="1200" dirty="0">
                <a:effectLst/>
                <a:ea typeface="Calibri"/>
              </a:rPr>
              <a:t>pressure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17" name="Text Box 10"/>
          <p:cNvSpPr txBox="1"/>
          <p:nvPr/>
        </p:nvSpPr>
        <p:spPr>
          <a:xfrm>
            <a:off x="35496" y="5952303"/>
            <a:ext cx="1008112" cy="57606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Helium </a:t>
            </a:r>
            <a:br>
              <a:rPr lang="en-US" sz="1200" dirty="0" smtClean="0">
                <a:effectLst/>
                <a:ea typeface="Calibri"/>
              </a:rPr>
            </a:br>
            <a:r>
              <a:rPr lang="en-US" sz="1200" dirty="0" smtClean="0">
                <a:effectLst/>
                <a:ea typeface="Calibri"/>
              </a:rPr>
              <a:t>mass flow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53" name="Text Box 10"/>
          <p:cNvSpPr txBox="1"/>
          <p:nvPr/>
        </p:nvSpPr>
        <p:spPr>
          <a:xfrm>
            <a:off x="4070637" y="5949280"/>
            <a:ext cx="792089" cy="6354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Wheel speed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cxnSp>
        <p:nvCxnSpPr>
          <p:cNvPr id="71" name="Rak pil 70"/>
          <p:cNvCxnSpPr/>
          <p:nvPr/>
        </p:nvCxnSpPr>
        <p:spPr>
          <a:xfrm flipV="1">
            <a:off x="1259632" y="4221088"/>
            <a:ext cx="4372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pil 73"/>
          <p:cNvCxnSpPr/>
          <p:nvPr/>
        </p:nvCxnSpPr>
        <p:spPr>
          <a:xfrm flipV="1">
            <a:off x="3131840" y="4221088"/>
            <a:ext cx="4452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k pil 77"/>
          <p:cNvCxnSpPr/>
          <p:nvPr/>
        </p:nvCxnSpPr>
        <p:spPr>
          <a:xfrm>
            <a:off x="4932040" y="4219347"/>
            <a:ext cx="46132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Beslut 79"/>
          <p:cNvSpPr/>
          <p:nvPr/>
        </p:nvSpPr>
        <p:spPr>
          <a:xfrm>
            <a:off x="5724128" y="3789040"/>
            <a:ext cx="1307740" cy="855712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ruta 80"/>
          <p:cNvSpPr txBox="1"/>
          <p:nvPr/>
        </p:nvSpPr>
        <p:spPr>
          <a:xfrm>
            <a:off x="5781469" y="3861048"/>
            <a:ext cx="116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All </a:t>
            </a:r>
            <a:br>
              <a:rPr lang="en-US" sz="1200" dirty="0" smtClean="0"/>
            </a:br>
            <a:r>
              <a:rPr lang="en-US" sz="1200" dirty="0" smtClean="0"/>
              <a:t>conditions </a:t>
            </a:r>
            <a:br>
              <a:rPr lang="en-US" sz="1200" dirty="0" smtClean="0"/>
            </a:br>
            <a:r>
              <a:rPr lang="en-US" sz="1200" dirty="0" smtClean="0"/>
              <a:t>fulfilled?</a:t>
            </a:r>
            <a:endParaRPr lang="en-US" sz="1200" dirty="0"/>
          </a:p>
        </p:txBody>
      </p:sp>
      <p:cxnSp>
        <p:nvCxnSpPr>
          <p:cNvPr id="84" name="Rak pil 83"/>
          <p:cNvCxnSpPr>
            <a:stCxn id="80" idx="2"/>
          </p:cNvCxnSpPr>
          <p:nvPr/>
        </p:nvCxnSpPr>
        <p:spPr>
          <a:xfrm>
            <a:off x="6377998" y="4644752"/>
            <a:ext cx="0" cy="15806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ruta 85"/>
          <p:cNvSpPr txBox="1"/>
          <p:nvPr/>
        </p:nvSpPr>
        <p:spPr>
          <a:xfrm>
            <a:off x="6228184" y="4841601"/>
            <a:ext cx="1235732" cy="983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dirty="0" smtClean="0"/>
              <a:t>If YES:</a:t>
            </a:r>
            <a:br>
              <a:rPr lang="en-US" sz="1200" dirty="0" smtClean="0"/>
            </a:br>
            <a:r>
              <a:rPr lang="en-US" sz="1200" dirty="0" smtClean="0"/>
              <a:t>override with ‘Allow beam’</a:t>
            </a:r>
            <a:endParaRPr lang="en-US" sz="1200" dirty="0"/>
          </a:p>
        </p:txBody>
      </p:sp>
      <p:sp>
        <p:nvSpPr>
          <p:cNvPr id="94" name="textruta 93"/>
          <p:cNvSpPr txBox="1"/>
          <p:nvPr/>
        </p:nvSpPr>
        <p:spPr>
          <a:xfrm>
            <a:off x="7535924" y="405732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Pushed?</a:t>
            </a:r>
            <a:endParaRPr lang="en-US" sz="1200" dirty="0"/>
          </a:p>
        </p:txBody>
      </p:sp>
      <p:sp>
        <p:nvSpPr>
          <p:cNvPr id="101" name="Beslut 100"/>
          <p:cNvSpPr/>
          <p:nvPr/>
        </p:nvSpPr>
        <p:spPr>
          <a:xfrm>
            <a:off x="7380312" y="3797424"/>
            <a:ext cx="1307740" cy="855712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Rak pil 101"/>
          <p:cNvCxnSpPr>
            <a:stCxn id="101" idx="2"/>
          </p:cNvCxnSpPr>
          <p:nvPr/>
        </p:nvCxnSpPr>
        <p:spPr>
          <a:xfrm>
            <a:off x="8034182" y="4653136"/>
            <a:ext cx="0" cy="1572312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ruta 104"/>
          <p:cNvSpPr txBox="1"/>
          <p:nvPr/>
        </p:nvSpPr>
        <p:spPr>
          <a:xfrm>
            <a:off x="7884368" y="4824178"/>
            <a:ext cx="1233038" cy="1169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dirty="0" smtClean="0"/>
              <a:t>If YES:</a:t>
            </a:r>
            <a:br>
              <a:rPr lang="en-US" sz="1200" dirty="0" smtClean="0"/>
            </a:br>
            <a:r>
              <a:rPr lang="en-US" sz="1200" dirty="0" smtClean="0"/>
              <a:t>override with </a:t>
            </a:r>
            <a:br>
              <a:rPr lang="en-US" sz="1200" dirty="0" smtClean="0"/>
            </a:br>
            <a:r>
              <a:rPr lang="en-US" sz="1200" dirty="0" smtClean="0"/>
              <a:t>‘Not</a:t>
            </a:r>
            <a:br>
              <a:rPr lang="en-US" sz="1200" dirty="0" smtClean="0"/>
            </a:br>
            <a:r>
              <a:rPr lang="en-US" sz="1200" dirty="0" smtClean="0"/>
              <a:t>Allow beam’</a:t>
            </a:r>
            <a:endParaRPr lang="en-US" sz="1200" dirty="0"/>
          </a:p>
        </p:txBody>
      </p:sp>
      <p:cxnSp>
        <p:nvCxnSpPr>
          <p:cNvPr id="1034" name="Rak pil 1033"/>
          <p:cNvCxnSpPr>
            <a:endCxn id="101" idx="0"/>
          </p:cNvCxnSpPr>
          <p:nvPr/>
        </p:nvCxnSpPr>
        <p:spPr>
          <a:xfrm>
            <a:off x="8031807" y="3229862"/>
            <a:ext cx="2375" cy="567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7" b="31606"/>
          <a:stretch/>
        </p:blipFill>
        <p:spPr>
          <a:xfrm>
            <a:off x="1530429" y="1484784"/>
            <a:ext cx="5608633" cy="1419561"/>
          </a:xfrm>
          <a:prstGeom prst="rect">
            <a:avLst/>
          </a:prstGeom>
        </p:spPr>
      </p:pic>
      <p:pic>
        <p:nvPicPr>
          <p:cNvPr id="44" name="img807256" descr="f4bea7ef-344e-4a66-832c-63178c26823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98" y="2664471"/>
            <a:ext cx="763560" cy="7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10"/>
          <p:cNvSpPr txBox="1"/>
          <p:nvPr/>
        </p:nvSpPr>
        <p:spPr>
          <a:xfrm>
            <a:off x="8083714" y="6209753"/>
            <a:ext cx="1096798" cy="27615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200" dirty="0" smtClean="0">
                <a:effectLst/>
                <a:ea typeface="Calibri"/>
              </a:rPr>
              <a:t>Beam permit</a:t>
            </a:r>
            <a:endParaRPr lang="en-US" sz="2800" dirty="0">
              <a:effectLst/>
              <a:latin typeface="Times New Roman"/>
              <a:ea typeface="MS Mincho"/>
            </a:endParaRPr>
          </a:p>
        </p:txBody>
      </p:sp>
      <p:sp>
        <p:nvSpPr>
          <p:cNvPr id="35" name="textruta 34"/>
          <p:cNvSpPr txBox="1"/>
          <p:nvPr/>
        </p:nvSpPr>
        <p:spPr>
          <a:xfrm>
            <a:off x="539552" y="4509120"/>
            <a:ext cx="2159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Assures beam directed to Dump</a:t>
            </a:r>
            <a:endParaRPr lang="en-US" sz="1200" i="1" dirty="0"/>
          </a:p>
        </p:txBody>
      </p:sp>
      <p:sp>
        <p:nvSpPr>
          <p:cNvPr id="36" name="textruta 35"/>
          <p:cNvSpPr txBox="1"/>
          <p:nvPr/>
        </p:nvSpPr>
        <p:spPr>
          <a:xfrm>
            <a:off x="3131840" y="4509120"/>
            <a:ext cx="2291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Assures bypass of safety functions</a:t>
            </a:r>
            <a:endParaRPr lang="en-US" sz="1200" i="1" dirty="0"/>
          </a:p>
        </p:txBody>
      </p:sp>
      <p:sp>
        <p:nvSpPr>
          <p:cNvPr id="9" name="Ellips 8"/>
          <p:cNvSpPr/>
          <p:nvPr/>
        </p:nvSpPr>
        <p:spPr>
          <a:xfrm>
            <a:off x="3419872" y="1988840"/>
            <a:ext cx="432048" cy="36004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Rak 12"/>
          <p:cNvCxnSpPr>
            <a:stCxn id="9" idx="3"/>
          </p:cNvCxnSpPr>
          <p:nvPr/>
        </p:nvCxnSpPr>
        <p:spPr>
          <a:xfrm flipH="1">
            <a:off x="1187624" y="2296153"/>
            <a:ext cx="2295520" cy="94473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 41"/>
          <p:cNvSpPr/>
          <p:nvPr/>
        </p:nvSpPr>
        <p:spPr>
          <a:xfrm>
            <a:off x="2252485" y="2059058"/>
            <a:ext cx="432048" cy="36004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Rak 42"/>
          <p:cNvCxnSpPr>
            <a:stCxn id="42" idx="5"/>
          </p:cNvCxnSpPr>
          <p:nvPr/>
        </p:nvCxnSpPr>
        <p:spPr>
          <a:xfrm>
            <a:off x="2621261" y="2366371"/>
            <a:ext cx="1227721" cy="8222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ruta 36"/>
          <p:cNvSpPr txBox="1"/>
          <p:nvPr/>
        </p:nvSpPr>
        <p:spPr>
          <a:xfrm>
            <a:off x="35496" y="5559623"/>
            <a:ext cx="352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TSS safety parameters: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35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01" grpId="0" animBg="1"/>
      <p:bldP spid="10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7400</TotalTime>
  <Words>1195</Words>
  <Application>Microsoft Office PowerPoint</Application>
  <PresentationFormat>Bildspel på skärmen (4:3)</PresentationFormat>
  <Paragraphs>295</Paragraphs>
  <Slides>20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MS Mincho</vt:lpstr>
      <vt:lpstr>Tahoma</vt:lpstr>
      <vt:lpstr>Times New Roman</vt:lpstr>
      <vt:lpstr>Office Theme</vt:lpstr>
      <vt:lpstr>Operation of  Target Safety System (TSS)</vt:lpstr>
      <vt:lpstr>Outline</vt:lpstr>
      <vt:lpstr>TSS purpose</vt:lpstr>
      <vt:lpstr>TSS layout</vt:lpstr>
      <vt:lpstr>TSS functions</vt:lpstr>
      <vt:lpstr>TSS state machine - operational modes and mode transitions</vt:lpstr>
      <vt:lpstr>TSS safety parameters</vt:lpstr>
      <vt:lpstr>TSS in MCR</vt:lpstr>
      <vt:lpstr>TSS operational mode - Manual bypass activation</vt:lpstr>
      <vt:lpstr>TSS maintenance</vt:lpstr>
      <vt:lpstr>Summary - Safety, Availability, Operations</vt:lpstr>
      <vt:lpstr>PowerPoint-presentation</vt:lpstr>
      <vt:lpstr>PowerPoint-presentation</vt:lpstr>
      <vt:lpstr>Use case - Allow beam</vt:lpstr>
      <vt:lpstr>Use case 2 - Stop</vt:lpstr>
      <vt:lpstr>Use case 3 - TSS alarm during normal operation</vt:lpstr>
      <vt:lpstr>TSS architecture</vt:lpstr>
      <vt:lpstr>Target utility area (D02)</vt:lpstr>
      <vt:lpstr>Klystron gallery (G02)</vt:lpstr>
      <vt:lpstr>Front end building (G01)</vt:lpstr>
    </vt:vector>
  </TitlesOfParts>
  <Company>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Mikael Olsson</cp:lastModifiedBy>
  <cp:revision>693</cp:revision>
  <cp:lastPrinted>2018-06-28T06:45:37Z</cp:lastPrinted>
  <dcterms:created xsi:type="dcterms:W3CDTF">2013-10-29T16:05:10Z</dcterms:created>
  <dcterms:modified xsi:type="dcterms:W3CDTF">2018-10-12T11:38:15Z</dcterms:modified>
</cp:coreProperties>
</file>