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0"/>
  </p:notesMasterIdLst>
  <p:sldIdLst>
    <p:sldId id="256" r:id="rId3"/>
    <p:sldId id="291" r:id="rId4"/>
    <p:sldId id="295" r:id="rId5"/>
    <p:sldId id="304" r:id="rId6"/>
    <p:sldId id="307" r:id="rId7"/>
    <p:sldId id="303" r:id="rId8"/>
    <p:sldId id="308" r:id="rId9"/>
    <p:sldId id="309" r:id="rId10"/>
    <p:sldId id="306" r:id="rId11"/>
    <p:sldId id="305" r:id="rId12"/>
    <p:sldId id="310" r:id="rId13"/>
    <p:sldId id="311" r:id="rId14"/>
    <p:sldId id="312" r:id="rId15"/>
    <p:sldId id="300" r:id="rId16"/>
    <p:sldId id="302" r:id="rId17"/>
    <p:sldId id="313" r:id="rId18"/>
    <p:sldId id="29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25" autoAdjust="0"/>
  </p:normalViewPr>
  <p:slideViewPr>
    <p:cSldViewPr snapToGrid="0" snapToObjects="1">
      <p:cViewPr>
        <p:scale>
          <a:sx n="94" d="100"/>
          <a:sy n="94" d="100"/>
        </p:scale>
        <p:origin x="-132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8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8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8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8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D619389-1FC7-45E7-921D-A2E68EAAAC28}" type="slidenum"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730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D952967-8A2C-454F-AE58-27CCC4B6D1BB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Does MPS need to interlock on “forbidden” sectors?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D619389-1FC7-45E7-921D-A2E68EAAAC28}" type="slidenum">
              <a:rPr lang="en-GB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729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1388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1388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1388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9" name="Picture 38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138800" cy="1142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endParaRPr lang="sv-S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1388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1388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1388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13880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1388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1388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1388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1388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1388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1388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1388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9" name="Picture 78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80" name="Picture 79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1388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1388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1388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13880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1388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1388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1388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sv-SE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lang="sv-S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15/12/17</a:t>
            </a:r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143F5E2-F8BA-40DC-8E24-4083317538D2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" name="Bildobjekt 7"/>
          <p:cNvPicPr/>
          <p:nvPr/>
        </p:nvPicPr>
        <p:blipFill>
          <a:blip r:embed="rId14"/>
          <a:stretch/>
        </p:blipFill>
        <p:spPr>
          <a:xfrm>
            <a:off x="7308360" y="260640"/>
            <a:ext cx="1656000" cy="885600"/>
          </a:xfrm>
          <a:prstGeom prst="rect">
            <a:avLst/>
          </a:prstGeom>
          <a:ln>
            <a:noFill/>
          </a:ln>
        </p:spPr>
      </p:pic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0" y="0"/>
            <a:ext cx="9143640" cy="1433880"/>
          </a:xfrm>
          <a:prstGeom prst="rect">
            <a:avLst/>
          </a:prstGeom>
          <a:solidFill>
            <a:srgbClr val="0094CA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713880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sv-SE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</a:t>
            </a:r>
            <a:r>
              <a:rPr lang="sv-SE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</a:t>
            </a:r>
            <a:r>
              <a:rPr lang="sv-SE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edit</a:t>
            </a:r>
            <a:r>
              <a:rPr lang="sv-SE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Master </a:t>
            </a:r>
            <a:r>
              <a:rPr lang="sv-SE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title</a:t>
            </a:r>
            <a:r>
              <a:rPr lang="sv-SE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style</a:t>
            </a:r>
            <a:endParaRPr lang="sv-S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LevelClick to edit Master text styles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sv-S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sv-S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sv-S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lang="sv-S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15/12/17</a:t>
            </a:r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76E5D72-2DA0-4E9D-A559-2F1E6194ADAC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6" name="Bildobjekt 5"/>
          <p:cNvPicPr/>
          <p:nvPr/>
        </p:nvPicPr>
        <p:blipFill>
          <a:blip r:embed="rId14"/>
          <a:stretch/>
        </p:blipFill>
        <p:spPr>
          <a:xfrm>
            <a:off x="7593840" y="319680"/>
            <a:ext cx="1370160" cy="73296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emf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sv-SE" sz="40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Integrated</a:t>
            </a:r>
            <a:r>
              <a:rPr lang="sv-SE" sz="40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Operation </a:t>
            </a:r>
            <a:r>
              <a:rPr lang="sv-SE" sz="40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sv-SE" sz="40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ESS Accelerator and Target</a:t>
            </a:r>
            <a:endParaRPr lang="sv-SE" sz="4000" b="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20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Timo Korhonen</a:t>
            </a:r>
            <a:r>
              <a:rPr lang="en-GB" sz="20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 the ICS, Accelerator and Target Divisions</a:t>
            </a:r>
            <a:endParaRPr lang="en-GB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2286000" y="5949360"/>
            <a:ext cx="4571640" cy="54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20000"/>
              </a:lnSpc>
            </a:pPr>
            <a:r>
              <a:rPr lang="en-GB" sz="16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www.europeanspallationsource.se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2018-10-18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pattern information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58409"/>
            <a:ext cx="7619563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Beam pattern information includes: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/>
              <a:t>Beam destinations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/>
              <a:t>Beam modes (power in terms of pulse length, rep rate, etc.)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/>
              <a:t>Beam/No beam in the next pulse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/>
              <a:t>Intended beam current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/>
              <a:t>Intended pulse duration (after choppers)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en-GB" dirty="0"/>
              <a:t>Sector </a:t>
            </a:r>
            <a:r>
              <a:rPr lang="en-GB" dirty="0" smtClean="0"/>
              <a:t>information (Target sector # that shall receive the next pulse)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/>
              <a:t>Pulse ID (number incrementing at 14 Hz, to identify each pulse)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en-GB" dirty="0" smtClean="0"/>
              <a:t>Other items, list not yet complete</a:t>
            </a:r>
          </a:p>
          <a:p>
            <a:pPr marL="1200150" lvl="2" indent="-285750">
              <a:buFont typeface="Arial"/>
              <a:buChar char="•"/>
            </a:pPr>
            <a:r>
              <a:rPr lang="en-GB" dirty="0" smtClean="0"/>
              <a:t>(ESS-0225673, Data Model Specification for the ESS Timing System, still in draft.)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Important items for configuration of subsystems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/>
              <a:t>Beam destination, Beam mode (details in next slide)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/>
              <a:t>These define the limits of machine operation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/>
              <a:t>Other items used where they are useful, but not always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8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Accelerator Mode Handling (#1)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/>
          </a:p>
        </p:txBody>
      </p:sp>
      <p:sp>
        <p:nvSpPr>
          <p:cNvPr id="5" name="TextShape 2"/>
          <p:cNvSpPr txBox="1"/>
          <p:nvPr/>
        </p:nvSpPr>
        <p:spPr>
          <a:xfrm>
            <a:off x="544802" y="1604316"/>
            <a:ext cx="8229240" cy="488649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indent="-457200" algn="just"/>
            <a:r>
              <a:rPr lang="en-US" b="1" dirty="0"/>
              <a:t>Destinations:</a:t>
            </a:r>
          </a:p>
          <a:p>
            <a:pPr marL="800100" lvl="7" indent="-457200" algn="just">
              <a:buFont typeface="Arial"/>
              <a:buChar char="•"/>
            </a:pPr>
            <a:r>
              <a:rPr lang="en-US" sz="1400" dirty="0"/>
              <a:t>None</a:t>
            </a:r>
            <a:r>
              <a:rPr lang="en-US" sz="1400" b="1" dirty="0"/>
              <a:t> </a:t>
            </a:r>
          </a:p>
          <a:p>
            <a:pPr marL="800100" lvl="1" indent="-457200" algn="just">
              <a:buFont typeface="Arial"/>
              <a:buChar char="•"/>
            </a:pPr>
            <a:r>
              <a:rPr lang="en-US" sz="1400" dirty="0"/>
              <a:t>Beam to LEBT Stop (Faraday Cup)</a:t>
            </a:r>
          </a:p>
          <a:p>
            <a:pPr marL="800100" lvl="1" indent="-457200" algn="just">
              <a:buFont typeface="Arial"/>
              <a:buChar char="•"/>
            </a:pPr>
            <a:r>
              <a:rPr lang="en-US" sz="1400" dirty="0"/>
              <a:t>Beam to MEBT Stop (Faraday Cup)</a:t>
            </a:r>
          </a:p>
          <a:p>
            <a:pPr marL="800100" lvl="1" indent="-457200" algn="just">
              <a:buFont typeface="Arial"/>
              <a:buChar char="•"/>
            </a:pPr>
            <a:r>
              <a:rPr lang="en-US" sz="1400" dirty="0"/>
              <a:t>Beam to DTL Stop(s) (Faraday Cup</a:t>
            </a:r>
            <a:r>
              <a:rPr lang="en-US" sz="1400" dirty="0" smtClean="0"/>
              <a:t>), Spokes (Faraday Cup)</a:t>
            </a:r>
            <a:endParaRPr lang="en-US" sz="1400" dirty="0"/>
          </a:p>
          <a:p>
            <a:pPr marL="800100" lvl="1" indent="-457200" algn="just">
              <a:buFont typeface="Arial"/>
              <a:buChar char="•"/>
            </a:pPr>
            <a:r>
              <a:rPr lang="en-US" sz="1400" dirty="0"/>
              <a:t>Beam to Medium Beta </a:t>
            </a:r>
            <a:r>
              <a:rPr lang="en-US" sz="1400" dirty="0" smtClean="0"/>
              <a:t>Stop</a:t>
            </a:r>
            <a:endParaRPr lang="en-US" sz="1400" dirty="0"/>
          </a:p>
          <a:p>
            <a:pPr marL="800100" lvl="1" indent="-457200" algn="just">
              <a:buFont typeface="Arial"/>
              <a:buChar char="•"/>
            </a:pPr>
            <a:r>
              <a:rPr lang="en-US" sz="1400" dirty="0"/>
              <a:t>Beam to Tuning Dump </a:t>
            </a:r>
          </a:p>
          <a:p>
            <a:pPr marL="800100" lvl="1" indent="-457200" algn="just">
              <a:buFont typeface="Arial"/>
              <a:buChar char="•"/>
            </a:pPr>
            <a:r>
              <a:rPr lang="en-US" sz="1400" dirty="0"/>
              <a:t>Beam to Target</a:t>
            </a:r>
          </a:p>
          <a:p>
            <a:pPr indent="-457200" algn="just"/>
            <a:r>
              <a:rPr lang="en-US" b="1" dirty="0"/>
              <a:t>Beam </a:t>
            </a:r>
            <a:r>
              <a:rPr lang="en-US" b="1" dirty="0" smtClean="0"/>
              <a:t>modes (not all listed here):</a:t>
            </a:r>
            <a:endParaRPr lang="en-US" b="1" dirty="0"/>
          </a:p>
          <a:p>
            <a:pPr marL="800100" lvl="1" indent="-457200" algn="just">
              <a:buFont typeface="Arial"/>
              <a:buChar char="•"/>
            </a:pPr>
            <a:r>
              <a:rPr lang="en-US" sz="1400" dirty="0"/>
              <a:t>Probe beam (5 µs, low repetition rate) – first beam through </a:t>
            </a:r>
            <a:r>
              <a:rPr lang="en-US" sz="1400" dirty="0" smtClean="0"/>
              <a:t>a section</a:t>
            </a:r>
            <a:r>
              <a:rPr lang="en-US" sz="1400" dirty="0"/>
              <a:t>; non-damaging</a:t>
            </a:r>
          </a:p>
          <a:p>
            <a:pPr marL="800100" lvl="1" indent="-457200" algn="just">
              <a:buFont typeface="Arial"/>
              <a:buChar char="•"/>
            </a:pPr>
            <a:r>
              <a:rPr lang="en-US" sz="1400" dirty="0"/>
              <a:t>Fast tuning beam (5 µs, up to 14 Hz repetition rate) </a:t>
            </a:r>
          </a:p>
          <a:p>
            <a:pPr marL="800100" lvl="1" indent="-457200" algn="just">
              <a:buFont typeface="Arial"/>
              <a:buChar char="•"/>
            </a:pPr>
            <a:r>
              <a:rPr lang="en-US" sz="1400" dirty="0"/>
              <a:t>Slow tuning beam (up to 100 µs, low repetition rate</a:t>
            </a:r>
          </a:p>
          <a:p>
            <a:pPr marL="800100" lvl="1" indent="-457200" algn="just">
              <a:buFont typeface="Arial"/>
              <a:buChar char="•"/>
            </a:pPr>
            <a:r>
              <a:rPr lang="en-US" sz="1400" dirty="0"/>
              <a:t>Long pulse (up to 2860 µs, very low repetition rate) </a:t>
            </a:r>
          </a:p>
          <a:p>
            <a:pPr marL="800100" lvl="1" indent="-457200" algn="just">
              <a:buFont typeface="Arial"/>
              <a:buChar char="•"/>
            </a:pPr>
            <a:r>
              <a:rPr lang="en-US" sz="1400" dirty="0"/>
              <a:t>Production (up to 2860 µs, 14 Hz, 62.5 mA)</a:t>
            </a:r>
          </a:p>
          <a:p>
            <a:pPr indent="-457200" algn="just"/>
            <a:r>
              <a:rPr lang="en-US" dirty="0"/>
              <a:t>Combination of these two parameters </a:t>
            </a:r>
            <a:r>
              <a:rPr lang="en-US" b="1" dirty="0"/>
              <a:t>fully describes the accelerator operation </a:t>
            </a:r>
            <a:r>
              <a:rPr lang="en-US" dirty="0"/>
              <a:t>in terms of controls</a:t>
            </a:r>
          </a:p>
          <a:p>
            <a:pPr marL="342900" indent="-457200" algn="just">
              <a:buFont typeface="Arial"/>
              <a:buChar char="•"/>
            </a:pPr>
            <a:r>
              <a:rPr lang="en-US" sz="1600" dirty="0"/>
              <a:t>Additional information is “soft” – for information and does not need to be propagated with tight time </a:t>
            </a:r>
            <a:r>
              <a:rPr lang="en-US" sz="1600" dirty="0" smtClean="0"/>
              <a:t>constraints</a:t>
            </a:r>
          </a:p>
          <a:p>
            <a:pPr marL="800100" lvl="1" indent="-457200" algn="just">
              <a:buFont typeface="Arial"/>
              <a:buChar char="•"/>
            </a:pPr>
            <a:r>
              <a:rPr lang="en-US" sz="1600" dirty="0" smtClean="0"/>
              <a:t>(Shutdown/Studies/Startup/</a:t>
            </a:r>
            <a:r>
              <a:rPr lang="is-IS" sz="1600" smtClean="0"/>
              <a:t>…)</a:t>
            </a:r>
            <a:endParaRPr lang="en-US" sz="1600" dirty="0"/>
          </a:p>
          <a:p>
            <a:pPr marL="342900" indent="-457200" algn="just">
              <a:buFont typeface="Arial"/>
              <a:buChar char="•"/>
            </a:pPr>
            <a:r>
              <a:rPr lang="en-US" sz="1600" dirty="0"/>
              <a:t>Information as messaging (can be EPICS, for displays, archiving and logbooks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11835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Accelerator Mode Handling (#2)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577239" y="1626922"/>
            <a:ext cx="7139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Beam destinations and modes are propagated via the timing system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For guaranteed synchronous delivery, even if not time-critical</a:t>
            </a:r>
            <a:endParaRPr lang="en-GB" dirty="0"/>
          </a:p>
        </p:txBody>
      </p:sp>
      <p:grpSp>
        <p:nvGrpSpPr>
          <p:cNvPr id="56" name="Group 55"/>
          <p:cNvGrpSpPr/>
          <p:nvPr/>
        </p:nvGrpSpPr>
        <p:grpSpPr>
          <a:xfrm>
            <a:off x="797642" y="2661015"/>
            <a:ext cx="7776990" cy="2004770"/>
            <a:chOff x="871107" y="2923415"/>
            <a:chExt cx="7776990" cy="2004770"/>
          </a:xfrm>
        </p:grpSpPr>
        <p:sp>
          <p:nvSpPr>
            <p:cNvPr id="6" name="Rectangle 5"/>
            <p:cNvSpPr/>
            <p:nvPr/>
          </p:nvSpPr>
          <p:spPr>
            <a:xfrm>
              <a:off x="871107" y="3569914"/>
              <a:ext cx="1060022" cy="577295"/>
            </a:xfrm>
            <a:prstGeom prst="rect">
              <a:avLst/>
            </a:prstGeom>
            <a:noFill/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55813" y="2928459"/>
              <a:ext cx="1060022" cy="577295"/>
            </a:xfrm>
            <a:prstGeom prst="rect">
              <a:avLst/>
            </a:prstGeom>
            <a:noFill/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140599" y="2923415"/>
              <a:ext cx="1060022" cy="577295"/>
            </a:xfrm>
            <a:prstGeom prst="rect">
              <a:avLst/>
            </a:prstGeom>
            <a:noFill/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51329" y="2923415"/>
              <a:ext cx="1060022" cy="577295"/>
            </a:xfrm>
            <a:prstGeom prst="rect">
              <a:avLst/>
            </a:prstGeom>
            <a:noFill/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55813" y="4350890"/>
              <a:ext cx="1060022" cy="577295"/>
            </a:xfrm>
            <a:prstGeom prst="rect">
              <a:avLst/>
            </a:prstGeom>
            <a:noFill/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40599" y="4345846"/>
              <a:ext cx="1060022" cy="577295"/>
            </a:xfrm>
            <a:prstGeom prst="rect">
              <a:avLst/>
            </a:prstGeom>
            <a:noFill/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51329" y="4345846"/>
              <a:ext cx="1060022" cy="577295"/>
            </a:xfrm>
            <a:prstGeom prst="rect">
              <a:avLst/>
            </a:prstGeom>
            <a:noFill/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Arrow Connector 13"/>
            <p:cNvCxnSpPr>
              <a:stCxn id="7" idx="2"/>
              <a:endCxn id="10" idx="0"/>
            </p:cNvCxnSpPr>
            <p:nvPr/>
          </p:nvCxnSpPr>
          <p:spPr>
            <a:xfrm>
              <a:off x="3085824" y="3505754"/>
              <a:ext cx="0" cy="84513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2"/>
              <a:endCxn id="11" idx="0"/>
            </p:cNvCxnSpPr>
            <p:nvPr/>
          </p:nvCxnSpPr>
          <p:spPr>
            <a:xfrm>
              <a:off x="4670610" y="3500710"/>
              <a:ext cx="0" cy="84513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2"/>
              <a:endCxn id="12" idx="0"/>
            </p:cNvCxnSpPr>
            <p:nvPr/>
          </p:nvCxnSpPr>
          <p:spPr>
            <a:xfrm>
              <a:off x="6381340" y="3500710"/>
              <a:ext cx="0" cy="84513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757792" y="3069177"/>
              <a:ext cx="697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BCM</a:t>
              </a:r>
              <a:endParaRPr lang="en-GB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19756" y="3048185"/>
              <a:ext cx="659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BLM</a:t>
              </a:r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78808" y="3031459"/>
              <a:ext cx="10325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Rastering</a:t>
              </a:r>
              <a:endParaRPr lang="en-GB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42562" y="4491606"/>
              <a:ext cx="912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MPS/BIS</a:t>
              </a:r>
              <a:endParaRPr lang="en-GB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14120" y="4496272"/>
              <a:ext cx="912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MPS/BIS</a:t>
              </a:r>
              <a:endParaRPr lang="en-GB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24850" y="4490117"/>
              <a:ext cx="912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MPS/BIS</a:t>
              </a:r>
              <a:endParaRPr lang="en-GB" sz="1400" dirty="0"/>
            </a:p>
          </p:txBody>
        </p:sp>
        <p:cxnSp>
          <p:nvCxnSpPr>
            <p:cNvPr id="29" name="Straight Arrow Connector 28"/>
            <p:cNvCxnSpPr>
              <a:stCxn id="6" idx="3"/>
              <a:endCxn id="7" idx="2"/>
            </p:cNvCxnSpPr>
            <p:nvPr/>
          </p:nvCxnSpPr>
          <p:spPr>
            <a:xfrm flipV="1">
              <a:off x="1931129" y="3505754"/>
              <a:ext cx="1154695" cy="352808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6" idx="3"/>
              <a:endCxn id="8" idx="2"/>
            </p:cNvCxnSpPr>
            <p:nvPr/>
          </p:nvCxnSpPr>
          <p:spPr>
            <a:xfrm flipV="1">
              <a:off x="1931129" y="3500710"/>
              <a:ext cx="2739481" cy="357852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6" idx="3"/>
              <a:endCxn id="9" idx="2"/>
            </p:cNvCxnSpPr>
            <p:nvPr/>
          </p:nvCxnSpPr>
          <p:spPr>
            <a:xfrm flipV="1">
              <a:off x="1931129" y="3500710"/>
              <a:ext cx="4450211" cy="357852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6" idx="3"/>
              <a:endCxn id="10" idx="0"/>
            </p:cNvCxnSpPr>
            <p:nvPr/>
          </p:nvCxnSpPr>
          <p:spPr>
            <a:xfrm>
              <a:off x="1931129" y="3858562"/>
              <a:ext cx="1154695" cy="492328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6" idx="3"/>
              <a:endCxn id="11" idx="0"/>
            </p:cNvCxnSpPr>
            <p:nvPr/>
          </p:nvCxnSpPr>
          <p:spPr>
            <a:xfrm>
              <a:off x="1931129" y="3858562"/>
              <a:ext cx="2739481" cy="487284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6" idx="3"/>
              <a:endCxn id="12" idx="0"/>
            </p:cNvCxnSpPr>
            <p:nvPr/>
          </p:nvCxnSpPr>
          <p:spPr>
            <a:xfrm>
              <a:off x="1931129" y="3858562"/>
              <a:ext cx="4450211" cy="487284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7084304" y="3569914"/>
              <a:ext cx="156379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Constant verification at high rate &gt;&gt;14Hz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797642" y="5290120"/>
            <a:ext cx="65325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/>
              <a:t>Sub-systems need to configure themselves for a new mode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/>
              <a:t>Remove beam permit until configuration is done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MPS inhibits beam </a:t>
            </a:r>
            <a:r>
              <a:rPr lang="en-GB" dirty="0" smtClean="0"/>
              <a:t>as long as </a:t>
            </a:r>
            <a:r>
              <a:rPr lang="en-GB" dirty="0"/>
              <a:t>modes are inconsistent</a:t>
            </a:r>
          </a:p>
          <a:p>
            <a:endParaRPr lang="en-GB" dirty="0"/>
          </a:p>
        </p:txBody>
      </p:sp>
      <p:sp>
        <p:nvSpPr>
          <p:cNvPr id="58" name="TextBox 57"/>
          <p:cNvSpPr txBox="1"/>
          <p:nvPr/>
        </p:nvSpPr>
        <p:spPr>
          <a:xfrm>
            <a:off x="797642" y="3307514"/>
            <a:ext cx="915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Timing </a:t>
            </a:r>
          </a:p>
          <a:p>
            <a:r>
              <a:rPr lang="en-GB" dirty="0" smtClean="0"/>
              <a:t>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549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Accelerator Mode Handling (#3)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351216" y="1574441"/>
            <a:ext cx="7802136" cy="507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Sequence:</a:t>
            </a:r>
          </a:p>
          <a:p>
            <a:r>
              <a:rPr lang="en-GB" dirty="0" smtClean="0"/>
              <a:t>Operator action to change mode (can be automated in the future)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Switch off beam (control action, automatic)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Propagate new modes (via timing)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MPS inhibits beam until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/>
              <a:t>Modes are consistent, and 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/>
              <a:t>All subsystems (connected to MPS) are OK to handle the mode</a:t>
            </a:r>
          </a:p>
          <a:p>
            <a:pPr marL="1200150" lvl="2" indent="-285750">
              <a:buFont typeface="Arial"/>
              <a:buChar char="•"/>
            </a:pPr>
            <a:r>
              <a:rPr lang="en-GB" dirty="0" smtClean="0"/>
              <a:t>Only those upstream of the active destination are considered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Switch beam on (possibly automatic)</a:t>
            </a:r>
          </a:p>
          <a:p>
            <a:pPr marL="285750" indent="-285750">
              <a:buFont typeface="Arial"/>
              <a:buChar char="•"/>
            </a:pP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This is a regular operation – no interlocks or exceptions recorded</a:t>
            </a:r>
          </a:p>
          <a:p>
            <a:pPr marL="285750" indent="-285750">
              <a:buFont typeface="Arial"/>
              <a:buChar char="•"/>
            </a:pP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All MPS-relevant systems, in accelerator as well as target, have to react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/>
              <a:t>MPS handles this – but conditions have to be clear</a:t>
            </a:r>
          </a:p>
          <a:p>
            <a:pPr marL="285750" indent="-285750">
              <a:buFont typeface="Arial"/>
              <a:buChar char="•"/>
            </a:pPr>
            <a:endParaRPr lang="en-GB" dirty="0" smtClean="0"/>
          </a:p>
          <a:p>
            <a:pPr marL="285750" indent="-285750">
              <a:buFont typeface="Arial"/>
              <a:buChar char="•"/>
            </a:pPr>
            <a:endParaRPr lang="en-GB" dirty="0" smtClean="0"/>
          </a:p>
          <a:p>
            <a:pPr marL="742950" lvl="1" indent="-285750">
              <a:buFont typeface="Arial"/>
              <a:buChar char="•"/>
            </a:pPr>
            <a:endParaRPr lang="en-GB" dirty="0" smtClean="0"/>
          </a:p>
          <a:p>
            <a:pPr marL="285750" indent="-285750">
              <a:buFont typeface="Arial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988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Example issue: Initial target commissioning</a:t>
            </a:r>
            <a:endParaRPr lang="en-GB" sz="2400" dirty="0"/>
          </a:p>
        </p:txBody>
      </p:sp>
      <p:sp>
        <p:nvSpPr>
          <p:cNvPr id="4" name="TextShape 2"/>
          <p:cNvSpPr txBox="1"/>
          <p:nvPr/>
        </p:nvSpPr>
        <p:spPr>
          <a:xfrm>
            <a:off x="457200" y="1600200"/>
            <a:ext cx="8229240" cy="488649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en-GB" sz="2400" dirty="0" smtClean="0"/>
              <a:t>Aligning the target sector with proton beam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How do we know that beam hits at the right angle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Use probe beam; no damage potential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Target wheel is rotating</a:t>
            </a:r>
          </a:p>
          <a:p>
            <a:pPr marL="1257480" lvl="2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Otherwise TSS will trip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BCM can verify time of arrival</a:t>
            </a:r>
          </a:p>
          <a:p>
            <a:pPr marL="1257480" lvl="2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But is not a direct measurement</a:t>
            </a:r>
          </a:p>
          <a:p>
            <a:pPr marL="1257480" lvl="2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Target (Proton Beam Window) imaging</a:t>
            </a:r>
          </a:p>
          <a:p>
            <a:pPr marL="1714680" lvl="3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With </a:t>
            </a:r>
            <a:r>
              <a:rPr lang="en-GB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fiducial</a:t>
            </a: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markers on the target sector</a:t>
            </a:r>
          </a:p>
          <a:p>
            <a:pPr marL="1257480" lvl="2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What if we cannot see the signal from PBW imaging (too weak)? </a:t>
            </a: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 am sure that all this can be worked out</a:t>
            </a:r>
            <a:r>
              <a:rPr lang="is-I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</a:t>
            </a:r>
            <a:r>
              <a:rPr lang="is-I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ut not without good communication and documentation</a:t>
            </a:r>
            <a:endParaRPr lang="en-GB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endParaRPr lang="en-GB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endParaRPr lang="en-GB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407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issue: target sectors</a:t>
            </a:r>
            <a:endParaRPr lang="en-GB" dirty="0"/>
          </a:p>
        </p:txBody>
      </p:sp>
      <p:sp>
        <p:nvSpPr>
          <p:cNvPr id="4" name="TextShape 2"/>
          <p:cNvSpPr txBox="1"/>
          <p:nvPr/>
        </p:nvSpPr>
        <p:spPr>
          <a:xfrm>
            <a:off x="457200" y="1600200"/>
            <a:ext cx="8229240" cy="488649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en-GB" sz="2400" dirty="0"/>
              <a:t>Handle each of the 36 sectors as individual ones</a:t>
            </a: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Implications: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Target monitoring instruments have to be aware of the sector receiving beam</a:t>
            </a:r>
          </a:p>
          <a:p>
            <a:pPr marL="1257480" lvl="2" indent="-342720">
              <a:buClr>
                <a:srgbClr val="000000"/>
              </a:buClr>
              <a:buFont typeface="Arial"/>
              <a:buChar char="•"/>
            </a:pPr>
            <a:r>
              <a:rPr lang="en-GB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Instrument data has to be attached to the specific sector</a:t>
            </a:r>
          </a:p>
          <a:p>
            <a:pPr marL="1257480" lvl="2" indent="-342720">
              <a:buClr>
                <a:srgbClr val="000000"/>
              </a:buClr>
              <a:buFont typeface="Arial"/>
              <a:buChar char="•"/>
            </a:pPr>
            <a:r>
              <a:rPr lang="en-GB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many cases rules out solutions that cannot interface to timing (e.g. PLCs)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Possibility to prohibit beam to a specific sector</a:t>
            </a:r>
          </a:p>
          <a:p>
            <a:pPr marL="1257480" lvl="2" indent="-342720">
              <a:buClr>
                <a:srgbClr val="000000"/>
              </a:buClr>
              <a:buFont typeface="Arial"/>
              <a:buChar char="•"/>
            </a:pPr>
            <a:r>
              <a:rPr lang="en-GB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Beam scheduling (“</a:t>
            </a:r>
            <a:r>
              <a:rPr lang="en-GB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supercycle</a:t>
            </a:r>
            <a:r>
              <a:rPr lang="en-GB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”) becomes more involved</a:t>
            </a:r>
          </a:p>
          <a:p>
            <a:pPr marL="1714680" lvl="3" indent="-342720">
              <a:buClr>
                <a:srgbClr val="000000"/>
              </a:buClr>
              <a:buFont typeface="Arial"/>
              <a:buChar char="•"/>
            </a:pPr>
            <a:r>
              <a:rPr lang="en-GB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Not just an “editor” but needs dynamic actions</a:t>
            </a:r>
          </a:p>
          <a:p>
            <a:pPr marL="1257480" lvl="2" indent="-342720">
              <a:buClr>
                <a:srgbClr val="000000"/>
              </a:buClr>
              <a:buFont typeface="Arial"/>
              <a:buChar char="•"/>
            </a:pPr>
            <a:r>
              <a:rPr lang="en-GB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Application has to consider forbidden sectors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Sector number has to be synchronized before beam start</a:t>
            </a:r>
          </a:p>
          <a:p>
            <a:pPr marL="1257480" lvl="2" indent="-342720">
              <a:buClr>
                <a:srgbClr val="000000"/>
              </a:buClr>
              <a:buFont typeface="Arial"/>
              <a:buChar char="•"/>
            </a:pPr>
            <a:r>
              <a:rPr lang="en-GB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Requires communication between timing system and Target Wheel control</a:t>
            </a: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endParaRPr lang="en-GB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endParaRPr lang="en-GB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9730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274680"/>
            <a:ext cx="7138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sv-SE" sz="32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Conclusions</a:t>
            </a:r>
            <a:endParaRPr lang="sv-S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698591" y="1681589"/>
            <a:ext cx="7750098" cy="477361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lvl="0" indent="-457200">
              <a:buFont typeface="Arial"/>
              <a:buChar char="•"/>
            </a:pP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Basic </a:t>
            </a: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methods</a:t>
            </a: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technologies</a:t>
            </a: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</a:t>
            </a: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sequences</a:t>
            </a: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handling </a:t>
            </a: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beam</a:t>
            </a: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the accelerator </a:t>
            </a: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have</a:t>
            </a: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been</a:t>
            </a: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defined</a:t>
            </a: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457200" lvl="0" indent="-457200">
              <a:buFont typeface="Arial"/>
              <a:buChar char="•"/>
            </a:pP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These</a:t>
            </a: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have</a:t>
            </a: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</a:t>
            </a: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be </a:t>
            </a: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aligned</a:t>
            </a: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with</a:t>
            </a: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target</a:t>
            </a: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control</a:t>
            </a: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system and </a:t>
            </a: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operational</a:t>
            </a: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sequences</a:t>
            </a:r>
            <a:endParaRPr lang="sv-SE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4400" lvl="1" indent="-457200">
              <a:buFont typeface="Arial"/>
              <a:buChar char="•"/>
            </a:pP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Required</a:t>
            </a: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interactions</a:t>
            </a: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</a:t>
            </a: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be </a:t>
            </a: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clarified</a:t>
            </a:r>
            <a:endParaRPr lang="sv-SE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lvl="0" indent="-457200">
              <a:buFont typeface="Arial"/>
              <a:buChar char="•"/>
            </a:pP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Many</a:t>
            </a: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details</a:t>
            </a: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still </a:t>
            </a: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</a:t>
            </a: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be </a:t>
            </a: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worked</a:t>
            </a: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out</a:t>
            </a:r>
            <a:endParaRPr lang="sv-SE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4400" lvl="1" indent="-457200">
              <a:buFont typeface="Arial"/>
              <a:buChar char="•"/>
            </a:pP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 </a:t>
            </a: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documented</a:t>
            </a:r>
            <a:r>
              <a:rPr lang="is-I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lang="sv-SE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lvl="0" indent="-457200">
              <a:buFont typeface="Arial"/>
              <a:buChar char="•"/>
            </a:pP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</a:t>
            </a: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lot</a:t>
            </a: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inter-</a:t>
            </a: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divisional</a:t>
            </a: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work</a:t>
            </a: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is </a:t>
            </a: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required</a:t>
            </a:r>
            <a:endParaRPr lang="sv-SE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4400" lvl="1" indent="-457200">
              <a:buFont typeface="Arial"/>
              <a:buChar char="•"/>
            </a:pPr>
            <a:r>
              <a:rPr lang="sv-SE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Accelerator, </a:t>
            </a:r>
            <a:r>
              <a:rPr lang="sv-SE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</a:t>
            </a:r>
            <a:r>
              <a:rPr lang="sv-SE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arget, NSS, ICS</a:t>
            </a:r>
          </a:p>
          <a:p>
            <a:pPr marL="914400" lvl="1" indent="-457200">
              <a:buFont typeface="Arial"/>
              <a:buChar char="•"/>
            </a:pPr>
            <a:r>
              <a:rPr lang="sv-SE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Systematically</a:t>
            </a:r>
            <a:r>
              <a:rPr lang="sv-SE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documented</a:t>
            </a:r>
            <a:r>
              <a:rPr lang="sv-SE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operating scenarios </a:t>
            </a:r>
          </a:p>
          <a:p>
            <a:pPr marL="914400" lvl="1" indent="-457200">
              <a:buFont typeface="Arial"/>
              <a:buChar char="•"/>
            </a:pPr>
            <a:r>
              <a:rPr lang="sv-SE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Pick </a:t>
            </a:r>
            <a:r>
              <a:rPr lang="sv-SE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up</a:t>
            </a:r>
            <a:r>
              <a:rPr lang="sv-SE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preparation </a:t>
            </a:r>
            <a:r>
              <a:rPr lang="sv-SE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work</a:t>
            </a:r>
            <a:r>
              <a:rPr lang="sv-SE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again</a:t>
            </a:r>
            <a:r>
              <a:rPr lang="sv-SE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sv-SE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now</a:t>
            </a:r>
            <a:r>
              <a:rPr lang="sv-SE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with</a:t>
            </a:r>
            <a:r>
              <a:rPr lang="sv-SE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detailed</a:t>
            </a:r>
            <a:r>
              <a:rPr lang="sv-SE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knowledge</a:t>
            </a:r>
            <a:endParaRPr lang="en-US" sz="2000" dirty="0"/>
          </a:p>
        </p:txBody>
      </p:sp>
      <p:sp>
        <p:nvSpPr>
          <p:cNvPr id="94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E725714-CE00-4DA6-B9B6-EBF92FE22443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16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5089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274680"/>
            <a:ext cx="7138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sv-SE" sz="32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Acknowledgements</a:t>
            </a:r>
            <a:endParaRPr lang="sv-S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572648" y="1566130"/>
            <a:ext cx="7750098" cy="451120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lvl="0" indent="-457200">
              <a:buFont typeface="Arial"/>
              <a:buChar char="•"/>
            </a:pPr>
            <a:endParaRPr lang="en-US" sz="2000" dirty="0"/>
          </a:p>
          <a:p>
            <a:r>
              <a:rPr lang="sv-SE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Thanks</a:t>
            </a:r>
            <a:r>
              <a:rPr lang="sv-SE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</a:t>
            </a:r>
            <a:r>
              <a:rPr lang="sv-SE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many</a:t>
            </a:r>
            <a:r>
              <a:rPr lang="sv-SE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colleagues</a:t>
            </a:r>
            <a:r>
              <a:rPr lang="sv-SE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who</a:t>
            </a:r>
            <a:r>
              <a:rPr lang="sv-SE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helped</a:t>
            </a:r>
            <a:r>
              <a:rPr lang="sv-SE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</a:t>
            </a:r>
            <a:r>
              <a:rPr lang="sv-SE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collecting</a:t>
            </a:r>
            <a:r>
              <a:rPr lang="sv-SE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material:</a:t>
            </a:r>
          </a:p>
          <a:p>
            <a:r>
              <a:rPr lang="sv-S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Andreas Jansson, Marc Munoz, </a:t>
            </a: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Inigo</a:t>
            </a: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Alonso, Tom </a:t>
            </a: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Shea</a:t>
            </a: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Daniel </a:t>
            </a: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Lyngh</a:t>
            </a: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Mikael Olsson, Linda </a:t>
            </a: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Coney</a:t>
            </a: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Kristoffer </a:t>
            </a: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Sjögreen</a:t>
            </a: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Yong</a:t>
            </a: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Joong</a:t>
            </a: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Lee, Stephane </a:t>
            </a: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Gabourin</a:t>
            </a: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Riccard</a:t>
            </a: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Andersson and </a:t>
            </a: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many</a:t>
            </a: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others</a:t>
            </a:r>
            <a:r>
              <a:rPr lang="sv-S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r>
              <a:rPr lang="sv-SE" sz="2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sv-SE" sz="2400" b="0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names</a:t>
            </a:r>
            <a:r>
              <a:rPr lang="sv-SE" sz="2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not in </a:t>
            </a:r>
            <a:r>
              <a:rPr lang="sv-SE" sz="2400" b="0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any</a:t>
            </a:r>
            <a:r>
              <a:rPr lang="sv-SE" sz="2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400" b="0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particular</a:t>
            </a:r>
            <a:r>
              <a:rPr lang="sv-SE" sz="2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order)</a:t>
            </a:r>
            <a:endParaRPr lang="sv-SE" sz="24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E725714-CE00-4DA6-B9B6-EBF92FE22443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17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100" y="4215486"/>
            <a:ext cx="2854712" cy="214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6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274680"/>
            <a:ext cx="7138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sv-SE" sz="32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Agenda</a:t>
            </a:r>
            <a:endParaRPr lang="sv-S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457200" y="1600200"/>
            <a:ext cx="8229240" cy="488649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Introduction</a:t>
            </a: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Status and path forward</a:t>
            </a: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Accelerator-Target interactions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Operating modes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Interfaces: Accelerator-Target-ICS</a:t>
            </a: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Examples of issues and scenarios</a:t>
            </a: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endParaRPr lang="en-GB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E725714-CE00-4DA6-B9B6-EBF92FE22443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9086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274680"/>
            <a:ext cx="7138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sv-SE" sz="32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Introduction</a:t>
            </a:r>
            <a:endParaRPr lang="sv-S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457200" y="1600200"/>
            <a:ext cx="8229240" cy="488649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Integrated Operation of Accelerator and Target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few years back, a group was working on these issues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Status of many systems was still immature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Things have crystallized and we need to pick up the work</a:t>
            </a: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How do we bring the systems together?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Initial commissioning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Operating sequences: ramping up from shutdown to neutron production</a:t>
            </a: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Accelerator and Target have many dependencies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Communication goes over ICS (the control system)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This needs a lot of interaction between divisions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 shall also involve the neutron users in the discussions</a:t>
            </a: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endParaRPr lang="en-GB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E725714-CE00-4DA6-B9B6-EBF92FE22443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010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274680"/>
            <a:ext cx="7138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sv-SE" sz="32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Working</a:t>
            </a:r>
            <a:r>
              <a:rPr lang="sv-SE" sz="32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Plan</a:t>
            </a:r>
            <a:endParaRPr lang="sv-S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457200" y="1600200"/>
            <a:ext cx="8229240" cy="488649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Systematic planning is needed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Working group, Interdisciplinary and inter-divisional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Accelerator, Target, Neutron instruments, ICS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Operations should drive this, with help of ICS</a:t>
            </a:r>
          </a:p>
          <a:p>
            <a:pPr marL="1257480" lvl="2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ICS has interfaces to all relevant systems</a:t>
            </a: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Issues to be clarified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Where is interaction needed? Some examples:</a:t>
            </a:r>
            <a:endParaRPr lang="en-GB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57480" lvl="2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Beam modes</a:t>
            </a: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Beam permits</a:t>
            </a: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Sequences</a:t>
            </a:r>
          </a:p>
          <a:p>
            <a:pPr marL="1257480" lvl="2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Beam alignment to target (rotating)</a:t>
            </a:r>
          </a:p>
          <a:p>
            <a:pPr marL="1257480" lvl="2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Beam “pattern” data distribution</a:t>
            </a:r>
          </a:p>
          <a:p>
            <a:pPr marL="1257480" lvl="2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“Backwards” data from Target </a:t>
            </a:r>
          </a:p>
          <a:p>
            <a:pPr marL="1714680" lvl="3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Allowed power – cooling loops</a:t>
            </a: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endParaRPr lang="en-GB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endParaRPr lang="en-GB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E725714-CE00-4DA6-B9B6-EBF92FE22443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2509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274680"/>
            <a:ext cx="7138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sv-SE" sz="32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Working</a:t>
            </a:r>
            <a:r>
              <a:rPr lang="sv-SE" sz="32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Plan (</a:t>
            </a:r>
            <a:r>
              <a:rPr lang="sv-SE" sz="32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</a:t>
            </a:r>
            <a:r>
              <a:rPr lang="sv-SE" sz="32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.)</a:t>
            </a:r>
            <a:endParaRPr lang="sv-S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457200" y="1600200"/>
            <a:ext cx="8229240" cy="488649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Work out and document mechanisms of interaction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Develop operating scenarios; e.g.</a:t>
            </a:r>
          </a:p>
          <a:p>
            <a:pPr marL="1257480" lvl="2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Initial alignment of target with probe beam</a:t>
            </a:r>
          </a:p>
          <a:p>
            <a:pPr marL="1257480" lvl="2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Operating in production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GB" sz="2400" b="1" u="sng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Document</a:t>
            </a: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interactions in each scenario</a:t>
            </a:r>
          </a:p>
          <a:p>
            <a:pPr marL="1257480" lvl="2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Technical writer to </a:t>
            </a: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help</a:t>
            </a:r>
          </a:p>
          <a:p>
            <a:pPr marL="1257480" lvl="2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Identify for </a:t>
            </a: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each scenario </a:t>
            </a: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data collection and analysis needs (valuable input for ICS developers</a:t>
            </a: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lang="en-GB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Verify that the implementation is feasible and reasonable</a:t>
            </a:r>
          </a:p>
          <a:p>
            <a:pPr marL="1257480" lvl="2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From each stakeholder’s point of view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Reflect this in control room applications</a:t>
            </a:r>
          </a:p>
          <a:p>
            <a:pPr marL="1257480" lvl="2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Operations – ICS interaction</a:t>
            </a:r>
          </a:p>
          <a:p>
            <a:pPr marL="1257480" lvl="2" indent="-342720">
              <a:buClr>
                <a:srgbClr val="000000"/>
              </a:buClr>
              <a:buFont typeface="Arial"/>
              <a:buChar char="•"/>
            </a:pPr>
            <a:endParaRPr lang="en-GB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57480" lvl="2" indent="-342720">
              <a:buClr>
                <a:srgbClr val="000000"/>
              </a:buClr>
              <a:buFont typeface="Arial"/>
              <a:buChar char="•"/>
            </a:pPr>
            <a:endParaRPr lang="en-GB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endParaRPr lang="en-GB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endParaRPr lang="en-GB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E725714-CE00-4DA6-B9B6-EBF92FE22443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8397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274680"/>
            <a:ext cx="7138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sv-SE" sz="32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Operation </a:t>
            </a:r>
            <a:r>
              <a:rPr lang="sv-SE" sz="32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sv-SE" sz="32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ESS accelerator</a:t>
            </a:r>
            <a:endParaRPr lang="sv-S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457200" y="1600200"/>
            <a:ext cx="8229240" cy="488649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accelerator works at a constant 14 Hz rate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Beam repetition rate can be different!</a:t>
            </a:r>
          </a:p>
          <a:p>
            <a:pPr marL="1257480" lvl="2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Not every cycle contains beam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Main reasons for the constant rate:</a:t>
            </a:r>
          </a:p>
          <a:p>
            <a:pPr marL="1257480" lvl="2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Stability of RF systems</a:t>
            </a:r>
          </a:p>
          <a:p>
            <a:pPr marL="1257480" lvl="2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Large inertia of the target wheel</a:t>
            </a: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Permutations with repetition rate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Simple, even patterns: 14 Hz, 7 Hz, 2 Hz, 1 Hz</a:t>
            </a:r>
          </a:p>
          <a:p>
            <a:pPr marL="1257480" lvl="2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Issues with charge deposition on target</a:t>
            </a: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Inter-operation issue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 may have to mask out certain target sectors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How to organise this synchronisation?</a:t>
            </a:r>
          </a:p>
          <a:p>
            <a:pPr marL="1257480" lvl="2" indent="-342720">
              <a:buClr>
                <a:srgbClr val="000000"/>
              </a:buClr>
              <a:buFont typeface="Arial"/>
              <a:buChar char="•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Communication from target wheel to the accelerator</a:t>
            </a: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endParaRPr lang="en-GB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endParaRPr lang="en-GB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endParaRPr lang="en-GB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E725714-CE00-4DA6-B9B6-EBF92FE22443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4014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3 TW ESS Bilbao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9" t="10565" r="15340" b="33209"/>
          <a:stretch/>
        </p:blipFill>
        <p:spPr>
          <a:xfrm>
            <a:off x="6361587" y="2047262"/>
            <a:ext cx="2782413" cy="1279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Implications: target “painting”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6150604" y="1647914"/>
            <a:ext cx="954691" cy="1174531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000000"/>
                </a:solidFill>
              </a:rPr>
              <a:t>14 Hz</a:t>
            </a:r>
          </a:p>
          <a:p>
            <a:r>
              <a:rPr lang="en-GB" sz="2400" dirty="0" smtClean="0">
                <a:solidFill>
                  <a:srgbClr val="000000"/>
                </a:solidFill>
              </a:rPr>
              <a:t>7 Hz</a:t>
            </a:r>
          </a:p>
          <a:p>
            <a:r>
              <a:rPr lang="en-GB" sz="2400" dirty="0" smtClean="0">
                <a:solidFill>
                  <a:srgbClr val="000000"/>
                </a:solidFill>
              </a:rPr>
              <a:t>2 Hz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773774"/>
            <a:ext cx="5556587" cy="913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078" y="2960098"/>
            <a:ext cx="1931710" cy="18169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157" y="4777004"/>
            <a:ext cx="1920631" cy="18027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86788" y="3159376"/>
            <a:ext cx="2445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Painting with 2 Hz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All sectors covered, after 7 turns, 18 seconds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686788" y="5075149"/>
            <a:ext cx="3022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Painting with 7 Hz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Without modulation, only odd-numbered sectors would get beam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709424" y="3413155"/>
            <a:ext cx="323235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Modulation, or changing targeted sectors is needed!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Sectors have to be addressable by the accelerator (timing system)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Sectors may have to be disabled (no beam on #)</a:t>
            </a:r>
          </a:p>
          <a:p>
            <a:pPr marL="742950" lvl="1" indent="-285750">
              <a:buFont typeface="Arial"/>
              <a:buChar char="•"/>
            </a:pPr>
            <a:r>
              <a:rPr lang="en-GB" sz="1400" dirty="0" smtClean="0"/>
              <a:t>Shall they be interlocked?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Fixed, pre-programmed sequences of cycles are not sufficient!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641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Target wheel – timing synchronisation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890" y="1354344"/>
            <a:ext cx="4082254" cy="28567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402" y="1773870"/>
            <a:ext cx="40721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Wheel Motion controller: EtherCAT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We can integrate EtherCAT and EPICS/Timing system with an “EtherCAT Slave FMC”, contributed by our in-kind partner in Estonia.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EVR in the Motion Controller EPICS IOC can feed back the sector information to central timing “sequencer” node.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We “only” need this to synchronise the “sector 1”</a:t>
            </a:r>
          </a:p>
          <a:p>
            <a:pPr lvl="1"/>
            <a:r>
              <a:rPr lang="is-IS" dirty="0" smtClean="0"/>
              <a:t>…after each restart or de-phasing</a:t>
            </a:r>
          </a:p>
          <a:p>
            <a:pPr marL="285750" indent="-285750">
              <a:buFont typeface="Arial"/>
              <a:buChar char="•"/>
            </a:pPr>
            <a:r>
              <a:rPr lang="is-IS" dirty="0" smtClean="0"/>
              <a:t>This will open up many other possibilities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480" y="4255097"/>
            <a:ext cx="3436817" cy="220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66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Target Cooling systems stabilisation</a:t>
            </a:r>
            <a:endParaRPr lang="en-GB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 anchor="t" anchorCtr="0"/>
          <a:lstStyle/>
          <a:p>
            <a:pPr marL="285750" indent="-285750" algn="just">
              <a:buFont typeface="Arial"/>
              <a:buChar char="•"/>
            </a:pPr>
            <a:endParaRPr lang="en-GB" dirty="0" smtClean="0"/>
          </a:p>
          <a:p>
            <a:pPr marL="285750" lvl="8" indent="-285750" algn="dist">
              <a:buFont typeface="Arial"/>
              <a:buChar char="•"/>
            </a:pPr>
            <a:endParaRPr lang="en-GB" dirty="0"/>
          </a:p>
        </p:txBody>
      </p:sp>
      <p:sp>
        <p:nvSpPr>
          <p:cNvPr id="4" name="TextShape 2"/>
          <p:cNvSpPr txBox="1"/>
          <p:nvPr/>
        </p:nvSpPr>
        <p:spPr>
          <a:xfrm>
            <a:off x="457200" y="1726155"/>
            <a:ext cx="8229240" cy="488649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indent="-457200" algn="just"/>
            <a:r>
              <a:rPr lang="en-GB" dirty="0"/>
              <a:t>Cooling systems in target have to transport the heat from proton beam</a:t>
            </a:r>
          </a:p>
          <a:p>
            <a:pPr lvl="2" indent="-457200" algn="just">
              <a:buFont typeface="Arial"/>
              <a:buChar char="•"/>
            </a:pPr>
            <a:r>
              <a:rPr lang="en-GB" dirty="0"/>
              <a:t>Target Wheel cooling</a:t>
            </a:r>
          </a:p>
          <a:p>
            <a:pPr lvl="2" indent="-457200" algn="just">
              <a:buFont typeface="Arial"/>
              <a:buChar char="•"/>
            </a:pPr>
            <a:r>
              <a:rPr lang="en-GB" dirty="0"/>
              <a:t>Moderators (Helium, water)</a:t>
            </a:r>
          </a:p>
          <a:p>
            <a:pPr lvl="2" indent="-457200" algn="just">
              <a:buFont typeface="Arial"/>
              <a:buChar char="•"/>
            </a:pPr>
            <a:r>
              <a:rPr lang="en-GB" dirty="0"/>
              <a:t>Reflectors, shielding plugs, etc.</a:t>
            </a:r>
          </a:p>
          <a:p>
            <a:pPr indent="-457200" algn="just">
              <a:buFont typeface="Arial"/>
              <a:buChar char="•"/>
            </a:pPr>
            <a:r>
              <a:rPr lang="en-GB" dirty="0"/>
              <a:t>Power can change very rapidly </a:t>
            </a:r>
            <a:r>
              <a:rPr lang="en-GB" dirty="0" smtClean="0"/>
              <a:t>– transient handling!</a:t>
            </a:r>
            <a:endParaRPr lang="en-GB" dirty="0"/>
          </a:p>
          <a:p>
            <a:pPr lvl="2" indent="-457200" algn="just">
              <a:buFont typeface="Arial"/>
              <a:buChar char="•"/>
            </a:pPr>
            <a:r>
              <a:rPr lang="en-GB" dirty="0"/>
              <a:t>Ramping up and down can be controlled but beam drops not</a:t>
            </a:r>
          </a:p>
          <a:p>
            <a:pPr lvl="2" indent="-457200" algn="just">
              <a:buFont typeface="Arial"/>
              <a:buChar char="•"/>
            </a:pPr>
            <a:r>
              <a:rPr lang="en-GB" dirty="0"/>
              <a:t>5 MW </a:t>
            </a:r>
            <a:r>
              <a:rPr lang="en-GB" dirty="0" smtClean="0"/>
              <a:t>can go to </a:t>
            </a:r>
            <a:r>
              <a:rPr lang="en-GB" dirty="0"/>
              <a:t>0 MW instantaneously</a:t>
            </a:r>
          </a:p>
          <a:p>
            <a:pPr indent="-457200" algn="just">
              <a:buFont typeface="Arial"/>
              <a:buChar char="•"/>
            </a:pPr>
            <a:r>
              <a:rPr lang="en-GB" dirty="0"/>
              <a:t>Intended/incident beam power (value) has to be given to target “somehow</a:t>
            </a:r>
            <a:r>
              <a:rPr lang="en-GB" dirty="0" smtClean="0"/>
              <a:t>”</a:t>
            </a:r>
          </a:p>
          <a:p>
            <a:pPr lvl="2" indent="-457200" algn="just">
              <a:buFont typeface="Arial"/>
              <a:buChar char="•"/>
            </a:pPr>
            <a:r>
              <a:rPr lang="en-GB" dirty="0" smtClean="0"/>
              <a:t>Beam power is not a simple variable:</a:t>
            </a:r>
          </a:p>
          <a:p>
            <a:pPr lvl="3" indent="-457200" algn="just">
              <a:buFont typeface="Arial"/>
              <a:buChar char="•"/>
            </a:pPr>
            <a:r>
              <a:rPr lang="en-GB" dirty="0" smtClean="0"/>
              <a:t>Pulse width, repetition rate, beam current, proton energy</a:t>
            </a:r>
            <a:endParaRPr lang="en-GB" dirty="0"/>
          </a:p>
          <a:p>
            <a:pPr indent="-457200" algn="just">
              <a:buFont typeface="Arial"/>
              <a:buChar char="•"/>
            </a:pPr>
            <a:r>
              <a:rPr lang="en-GB" dirty="0"/>
              <a:t>Target systems </a:t>
            </a:r>
            <a:r>
              <a:rPr lang="en-GB" dirty="0" smtClean="0"/>
              <a:t>also need </a:t>
            </a:r>
            <a:r>
              <a:rPr lang="en-GB" dirty="0"/>
              <a:t>to tell </a:t>
            </a:r>
            <a:r>
              <a:rPr lang="en-GB" dirty="0" smtClean="0"/>
              <a:t>what they can receive from </a:t>
            </a:r>
            <a:r>
              <a:rPr lang="en-GB" dirty="0"/>
              <a:t>the </a:t>
            </a:r>
            <a:r>
              <a:rPr lang="en-GB" dirty="0" smtClean="0"/>
              <a:t>accelerator</a:t>
            </a:r>
          </a:p>
          <a:p>
            <a:pPr lvl="2" indent="-457200" algn="just">
              <a:buFont typeface="Arial"/>
              <a:buChar char="•"/>
            </a:pPr>
            <a:r>
              <a:rPr lang="en-GB" dirty="0" smtClean="0"/>
              <a:t>Can influence parameters in the production mode</a:t>
            </a:r>
          </a:p>
          <a:p>
            <a:pPr lvl="1" indent="-457200" algn="just">
              <a:buFont typeface="Arial"/>
              <a:buChar char="•"/>
            </a:pPr>
            <a:r>
              <a:rPr lang="en-GB" dirty="0" smtClean="0"/>
              <a:t>That is, </a:t>
            </a:r>
            <a:r>
              <a:rPr lang="en-GB" dirty="0" smtClean="0"/>
              <a:t>bidirectional </a:t>
            </a:r>
            <a:r>
              <a:rPr lang="en-GB" dirty="0" smtClean="0"/>
              <a:t>data exchange</a:t>
            </a:r>
            <a:r>
              <a:rPr lang="en-GB" dirty="0" smtClean="0"/>
              <a:t>.</a:t>
            </a:r>
            <a:endParaRPr lang="en-GB" dirty="0" smtClean="0"/>
          </a:p>
          <a:p>
            <a:pPr lvl="2" indent="-457200" algn="just">
              <a:buFont typeface="Arial"/>
              <a:buChar char="•"/>
            </a:pPr>
            <a:r>
              <a:rPr lang="en-GB" dirty="0" smtClean="0"/>
              <a:t>Not just “simple” process control but highly interactive</a:t>
            </a:r>
            <a:endParaRPr lang="en-GB" dirty="0"/>
          </a:p>
          <a:p>
            <a:pPr indent="-457200" algn="just">
              <a:buFont typeface="Arial"/>
              <a:buChar char="•"/>
            </a:pPr>
            <a:r>
              <a:rPr lang="en-GB" dirty="0"/>
              <a:t>How is machine </a:t>
            </a:r>
            <a:r>
              <a:rPr lang="en-GB" dirty="0" smtClean="0"/>
              <a:t>protection </a:t>
            </a:r>
            <a:r>
              <a:rPr lang="en-GB" dirty="0"/>
              <a:t>(in target</a:t>
            </a:r>
            <a:r>
              <a:rPr lang="en-GB" dirty="0" smtClean="0"/>
              <a:t>) </a:t>
            </a:r>
            <a:r>
              <a:rPr lang="en-GB" dirty="0"/>
              <a:t>involved</a:t>
            </a:r>
            <a:r>
              <a:rPr lang="en-GB" dirty="0" smtClean="0"/>
              <a:t>?</a:t>
            </a:r>
          </a:p>
          <a:p>
            <a:pPr lvl="2" indent="-457200" algn="just">
              <a:buFont typeface="Arial"/>
              <a:buChar char="•"/>
            </a:pPr>
            <a:r>
              <a:rPr lang="en-GB" dirty="0" smtClean="0"/>
              <a:t>Has been discussed but details of implementation need work</a:t>
            </a:r>
          </a:p>
          <a:p>
            <a:pPr lvl="2" indent="-457200" algn="just">
              <a:buFont typeface="Arial"/>
              <a:buChar char="•"/>
            </a:pPr>
            <a:r>
              <a:rPr lang="en-GB" dirty="0" smtClean="0"/>
              <a:t>Influence on the control designs</a:t>
            </a:r>
          </a:p>
          <a:p>
            <a:pPr indent="-457200" algn="just">
              <a:buFont typeface="Arial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057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Powerpoint.potx</Template>
  <TotalTime>17967</TotalTime>
  <Words>1556</Words>
  <Application>Microsoft Macintosh PowerPoint</Application>
  <PresentationFormat>On-screen Show (4:3)</PresentationFormat>
  <Paragraphs>222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Implications: target “painting”</vt:lpstr>
      <vt:lpstr>Target wheel – timing synchronisation</vt:lpstr>
      <vt:lpstr>Target Cooling systems stabilisation</vt:lpstr>
      <vt:lpstr>Beam pattern information</vt:lpstr>
      <vt:lpstr>Accelerator Mode Handling (#1)</vt:lpstr>
      <vt:lpstr>Accelerator Mode Handling (#2)</vt:lpstr>
      <vt:lpstr>Accelerator Mode Handling (#3)</vt:lpstr>
      <vt:lpstr>Example issue: Initial target commissioning</vt:lpstr>
      <vt:lpstr>Example issue: target sectors</vt:lpstr>
      <vt:lpstr>PowerPoint Presentation</vt:lpstr>
      <vt:lpstr>PowerPoint Presentation</vt:lpstr>
    </vt:vector>
  </TitlesOfParts>
  <Manager/>
  <Company>ESS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Timo Korhonen</dc:creator>
  <cp:keywords/>
  <dc:description/>
  <cp:lastModifiedBy>Timo Korhonen</cp:lastModifiedBy>
  <cp:revision>239</cp:revision>
  <cp:lastPrinted>2018-10-11T12:41:30Z</cp:lastPrinted>
  <dcterms:created xsi:type="dcterms:W3CDTF">2013-10-29T16:05:10Z</dcterms:created>
  <dcterms:modified xsi:type="dcterms:W3CDTF">2018-10-17T08:43:28Z</dcterms:modified>
  <cp:category/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ESS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4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32</vt:i4>
  </property>
</Properties>
</file>