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664" r:id="rId3"/>
    <p:sldId id="257" r:id="rId4"/>
    <p:sldId id="683" r:id="rId5"/>
    <p:sldId id="682" r:id="rId6"/>
    <p:sldId id="258" r:id="rId7"/>
    <p:sldId id="678" r:id="rId8"/>
    <p:sldId id="679" r:id="rId9"/>
    <p:sldId id="680" r:id="rId10"/>
    <p:sldId id="693" r:id="rId11"/>
    <p:sldId id="685" r:id="rId12"/>
    <p:sldId id="261" r:id="rId13"/>
    <p:sldId id="260" r:id="rId14"/>
    <p:sldId id="259" r:id="rId15"/>
    <p:sldId id="267" r:id="rId16"/>
    <p:sldId id="262" r:id="rId17"/>
    <p:sldId id="263" r:id="rId18"/>
    <p:sldId id="268" r:id="rId19"/>
    <p:sldId id="675" r:id="rId20"/>
    <p:sldId id="676" r:id="rId21"/>
    <p:sldId id="677" r:id="rId22"/>
    <p:sldId id="269" r:id="rId23"/>
    <p:sldId id="264" r:id="rId24"/>
    <p:sldId id="694" r:id="rId25"/>
    <p:sldId id="690" r:id="rId26"/>
    <p:sldId id="687" r:id="rId27"/>
    <p:sldId id="688" r:id="rId28"/>
    <p:sldId id="689" r:id="rId29"/>
    <p:sldId id="691" r:id="rId30"/>
    <p:sldId id="686" r:id="rId31"/>
    <p:sldId id="692" r:id="rId32"/>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autoAdjust="0"/>
    <p:restoredTop sz="94643" autoAdjust="0"/>
  </p:normalViewPr>
  <p:slideViewPr>
    <p:cSldViewPr>
      <p:cViewPr varScale="1">
        <p:scale>
          <a:sx n="124" d="100"/>
          <a:sy n="124" d="100"/>
        </p:scale>
        <p:origin x="176" y="2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CE181-5BE9-8C49-85CF-CDC25AD4B54E}" type="doc">
      <dgm:prSet loTypeId="urn:microsoft.com/office/officeart/2005/8/layout/process1" loCatId="" qsTypeId="urn:microsoft.com/office/officeart/2005/8/quickstyle/simple1" qsCatId="simple" csTypeId="urn:microsoft.com/office/officeart/2005/8/colors/accent1_2" csCatId="accent1" phldr="1"/>
      <dgm:spPr/>
    </dgm:pt>
    <dgm:pt modelId="{7D46E23E-5B56-3F40-A720-6781159B7FC1}">
      <dgm:prSet phldrT="[Text]" custT="1"/>
      <dgm:spPr>
        <a:solidFill>
          <a:srgbClr val="50A7E1"/>
        </a:solidFill>
      </dgm:spPr>
      <dgm:t>
        <a:bodyPr/>
        <a:lstStyle/>
        <a:p>
          <a:r>
            <a:rPr lang="en-US" sz="1800" dirty="0"/>
            <a:t>License</a:t>
          </a:r>
        </a:p>
      </dgm:t>
    </dgm:pt>
    <dgm:pt modelId="{7F428A38-41AB-B741-B3ED-12FC71636C7E}" type="parTrans" cxnId="{9F9C8E55-C0BB-164A-B55F-B98D0472D1AF}">
      <dgm:prSet/>
      <dgm:spPr/>
      <dgm:t>
        <a:bodyPr/>
        <a:lstStyle/>
        <a:p>
          <a:endParaRPr lang="en-US"/>
        </a:p>
      </dgm:t>
    </dgm:pt>
    <dgm:pt modelId="{E1472CDC-8F18-1846-8780-9D9EEFDF121D}" type="sibTrans" cxnId="{9F9C8E55-C0BB-164A-B55F-B98D0472D1AF}">
      <dgm:prSet/>
      <dgm:spPr/>
      <dgm:t>
        <a:bodyPr/>
        <a:lstStyle/>
        <a:p>
          <a:endParaRPr lang="en-US"/>
        </a:p>
      </dgm:t>
    </dgm:pt>
    <dgm:pt modelId="{743A89D0-292A-D44B-A2F5-506E347121AF}">
      <dgm:prSet phldrT="[Text]" custT="1"/>
      <dgm:spPr>
        <a:solidFill>
          <a:srgbClr val="50A7E1"/>
        </a:solidFill>
      </dgm:spPr>
      <dgm:t>
        <a:bodyPr/>
        <a:lstStyle/>
        <a:p>
          <a:r>
            <a:rPr lang="en-US" sz="1800" dirty="0"/>
            <a:t>Safety Readiness Review</a:t>
          </a:r>
        </a:p>
      </dgm:t>
    </dgm:pt>
    <dgm:pt modelId="{AB729FBB-41B8-214E-9DFD-87C432B700C1}" type="parTrans" cxnId="{34D3A270-DEA7-F140-AB3C-4CC2AA881730}">
      <dgm:prSet/>
      <dgm:spPr/>
      <dgm:t>
        <a:bodyPr/>
        <a:lstStyle/>
        <a:p>
          <a:endParaRPr lang="en-US"/>
        </a:p>
      </dgm:t>
    </dgm:pt>
    <dgm:pt modelId="{22E4AAAE-B8D5-D74D-BE12-B0EB96CD649A}" type="sibTrans" cxnId="{34D3A270-DEA7-F140-AB3C-4CC2AA881730}">
      <dgm:prSet/>
      <dgm:spPr/>
      <dgm:t>
        <a:bodyPr/>
        <a:lstStyle/>
        <a:p>
          <a:endParaRPr lang="en-US"/>
        </a:p>
      </dgm:t>
    </dgm:pt>
    <dgm:pt modelId="{41AF7B17-1E12-A54B-AECA-6C266B029FC0}">
      <dgm:prSet phldrT="[Text]" custT="1"/>
      <dgm:spPr>
        <a:solidFill>
          <a:srgbClr val="50A7E1"/>
        </a:solidFill>
      </dgm:spPr>
      <dgm:t>
        <a:bodyPr/>
        <a:lstStyle/>
        <a:p>
          <a:r>
            <a:rPr lang="en-US" sz="1800" dirty="0"/>
            <a:t>Beam Permit</a:t>
          </a:r>
        </a:p>
      </dgm:t>
    </dgm:pt>
    <dgm:pt modelId="{75812370-DD65-3149-8F51-9A9E95135848}" type="parTrans" cxnId="{AFB33E7E-4454-5240-9C9E-F8466855F0DB}">
      <dgm:prSet/>
      <dgm:spPr/>
      <dgm:t>
        <a:bodyPr/>
        <a:lstStyle/>
        <a:p>
          <a:endParaRPr lang="en-US"/>
        </a:p>
      </dgm:t>
    </dgm:pt>
    <dgm:pt modelId="{31100465-1625-A441-8879-E7230279E8F3}" type="sibTrans" cxnId="{AFB33E7E-4454-5240-9C9E-F8466855F0DB}">
      <dgm:prSet/>
      <dgm:spPr/>
      <dgm:t>
        <a:bodyPr/>
        <a:lstStyle/>
        <a:p>
          <a:endParaRPr lang="en-US"/>
        </a:p>
      </dgm:t>
    </dgm:pt>
    <dgm:pt modelId="{6E382DF1-442B-BA4C-B1C4-0049DB73F096}">
      <dgm:prSet custT="1"/>
      <dgm:spPr>
        <a:solidFill>
          <a:srgbClr val="50A7E1"/>
        </a:solidFill>
      </dgm:spPr>
      <dgm:t>
        <a:bodyPr/>
        <a:lstStyle/>
        <a:p>
          <a:r>
            <a:rPr lang="en-US" sz="1800" dirty="0"/>
            <a:t>Beam commissioning</a:t>
          </a:r>
        </a:p>
      </dgm:t>
    </dgm:pt>
    <dgm:pt modelId="{5A2F3E87-FF45-AF40-B44D-A298DC3C7102}" type="parTrans" cxnId="{EFF76DF9-CC10-7B4D-844F-26D3FCE9934B}">
      <dgm:prSet/>
      <dgm:spPr/>
      <dgm:t>
        <a:bodyPr/>
        <a:lstStyle/>
        <a:p>
          <a:endParaRPr lang="en-US"/>
        </a:p>
      </dgm:t>
    </dgm:pt>
    <dgm:pt modelId="{21F90649-1B36-334D-A3FF-74D83D90FD8B}" type="sibTrans" cxnId="{EFF76DF9-CC10-7B4D-844F-26D3FCE9934B}">
      <dgm:prSet/>
      <dgm:spPr/>
      <dgm:t>
        <a:bodyPr/>
        <a:lstStyle/>
        <a:p>
          <a:endParaRPr lang="en-US"/>
        </a:p>
      </dgm:t>
    </dgm:pt>
    <dgm:pt modelId="{06550325-91DB-954E-9208-75BB91C10057}">
      <dgm:prSet/>
      <dgm:spPr>
        <a:solidFill>
          <a:srgbClr val="50A7E1"/>
        </a:solidFill>
      </dgm:spPr>
      <dgm:t>
        <a:bodyPr/>
        <a:lstStyle/>
        <a:p>
          <a:r>
            <a:rPr lang="en-US" dirty="0"/>
            <a:t>Operation </a:t>
          </a:r>
        </a:p>
      </dgm:t>
    </dgm:pt>
    <dgm:pt modelId="{FD78ED35-568B-EC4D-9783-9A4ABEB93C46}" type="parTrans" cxnId="{266F23AA-F503-AF4D-AB60-E22B2D028925}">
      <dgm:prSet/>
      <dgm:spPr/>
      <dgm:t>
        <a:bodyPr/>
        <a:lstStyle/>
        <a:p>
          <a:endParaRPr lang="en-US"/>
        </a:p>
      </dgm:t>
    </dgm:pt>
    <dgm:pt modelId="{9438BC91-FD11-1B4C-A1E4-53BFC1F7F1D4}" type="sibTrans" cxnId="{266F23AA-F503-AF4D-AB60-E22B2D028925}">
      <dgm:prSet/>
      <dgm:spPr/>
      <dgm:t>
        <a:bodyPr/>
        <a:lstStyle/>
        <a:p>
          <a:endParaRPr lang="en-US"/>
        </a:p>
      </dgm:t>
    </dgm:pt>
    <dgm:pt modelId="{04E115F5-5C7A-D14F-9E3D-D788E254738B}" type="pres">
      <dgm:prSet presAssocID="{4D8CE181-5BE9-8C49-85CF-CDC25AD4B54E}" presName="Name0" presStyleCnt="0">
        <dgm:presLayoutVars>
          <dgm:dir/>
          <dgm:resizeHandles val="exact"/>
        </dgm:presLayoutVars>
      </dgm:prSet>
      <dgm:spPr/>
    </dgm:pt>
    <dgm:pt modelId="{9283EE33-C9BD-734E-9E2D-7BE9FBC77B35}" type="pres">
      <dgm:prSet presAssocID="{7D46E23E-5B56-3F40-A720-6781159B7FC1}" presName="node" presStyleLbl="node1" presStyleIdx="0" presStyleCnt="5">
        <dgm:presLayoutVars>
          <dgm:bulletEnabled val="1"/>
        </dgm:presLayoutVars>
      </dgm:prSet>
      <dgm:spPr/>
    </dgm:pt>
    <dgm:pt modelId="{84830338-25EE-3C44-B933-B7C1EF69EBDD}" type="pres">
      <dgm:prSet presAssocID="{E1472CDC-8F18-1846-8780-9D9EEFDF121D}" presName="sibTrans" presStyleLbl="sibTrans2D1" presStyleIdx="0" presStyleCnt="4"/>
      <dgm:spPr/>
    </dgm:pt>
    <dgm:pt modelId="{EF808D70-A8A7-E843-A563-81CD36A2BBAC}" type="pres">
      <dgm:prSet presAssocID="{E1472CDC-8F18-1846-8780-9D9EEFDF121D}" presName="connectorText" presStyleLbl="sibTrans2D1" presStyleIdx="0" presStyleCnt="4"/>
      <dgm:spPr/>
    </dgm:pt>
    <dgm:pt modelId="{1E1BF8AC-9B4D-A044-9AA9-B7C9E76CAA88}" type="pres">
      <dgm:prSet presAssocID="{743A89D0-292A-D44B-A2F5-506E347121AF}" presName="node" presStyleLbl="node1" presStyleIdx="1" presStyleCnt="5">
        <dgm:presLayoutVars>
          <dgm:bulletEnabled val="1"/>
        </dgm:presLayoutVars>
      </dgm:prSet>
      <dgm:spPr/>
    </dgm:pt>
    <dgm:pt modelId="{F736899E-9AE9-D440-87B4-E0E8A8DAC88F}" type="pres">
      <dgm:prSet presAssocID="{22E4AAAE-B8D5-D74D-BE12-B0EB96CD649A}" presName="sibTrans" presStyleLbl="sibTrans2D1" presStyleIdx="1" presStyleCnt="4"/>
      <dgm:spPr/>
    </dgm:pt>
    <dgm:pt modelId="{5B08595D-9BC5-1C4A-B5DF-6C3929E3D2C0}" type="pres">
      <dgm:prSet presAssocID="{22E4AAAE-B8D5-D74D-BE12-B0EB96CD649A}" presName="connectorText" presStyleLbl="sibTrans2D1" presStyleIdx="1" presStyleCnt="4"/>
      <dgm:spPr/>
    </dgm:pt>
    <dgm:pt modelId="{FCDA3F7B-0790-A348-8741-020609D7C152}" type="pres">
      <dgm:prSet presAssocID="{41AF7B17-1E12-A54B-AECA-6C266B029FC0}" presName="node" presStyleLbl="node1" presStyleIdx="2" presStyleCnt="5">
        <dgm:presLayoutVars>
          <dgm:bulletEnabled val="1"/>
        </dgm:presLayoutVars>
      </dgm:prSet>
      <dgm:spPr/>
    </dgm:pt>
    <dgm:pt modelId="{86AD438C-0DB6-CC41-9FDC-A4F6F71DF557}" type="pres">
      <dgm:prSet presAssocID="{31100465-1625-A441-8879-E7230279E8F3}" presName="sibTrans" presStyleLbl="sibTrans2D1" presStyleIdx="2" presStyleCnt="4"/>
      <dgm:spPr/>
    </dgm:pt>
    <dgm:pt modelId="{E421CB70-1FB8-DA48-85BA-619268B461F7}" type="pres">
      <dgm:prSet presAssocID="{31100465-1625-A441-8879-E7230279E8F3}" presName="connectorText" presStyleLbl="sibTrans2D1" presStyleIdx="2" presStyleCnt="4"/>
      <dgm:spPr/>
    </dgm:pt>
    <dgm:pt modelId="{6CAD806F-95ED-304C-B7BC-63966B4C324E}" type="pres">
      <dgm:prSet presAssocID="{6E382DF1-442B-BA4C-B1C4-0049DB73F096}" presName="node" presStyleLbl="node1" presStyleIdx="3" presStyleCnt="5">
        <dgm:presLayoutVars>
          <dgm:bulletEnabled val="1"/>
        </dgm:presLayoutVars>
      </dgm:prSet>
      <dgm:spPr/>
    </dgm:pt>
    <dgm:pt modelId="{AE29C8E4-FEB1-EF4F-9593-90EAC4618233}" type="pres">
      <dgm:prSet presAssocID="{21F90649-1B36-334D-A3FF-74D83D90FD8B}" presName="sibTrans" presStyleLbl="sibTrans2D1" presStyleIdx="3" presStyleCnt="4"/>
      <dgm:spPr/>
    </dgm:pt>
    <dgm:pt modelId="{6F96DC45-6FFF-6B44-86B4-0D3C5F0CAE78}" type="pres">
      <dgm:prSet presAssocID="{21F90649-1B36-334D-A3FF-74D83D90FD8B}" presName="connectorText" presStyleLbl="sibTrans2D1" presStyleIdx="3" presStyleCnt="4"/>
      <dgm:spPr/>
    </dgm:pt>
    <dgm:pt modelId="{FA24D25A-7B9C-4E49-9390-4FEECB99E555}" type="pres">
      <dgm:prSet presAssocID="{06550325-91DB-954E-9208-75BB91C10057}" presName="node" presStyleLbl="node1" presStyleIdx="4" presStyleCnt="5">
        <dgm:presLayoutVars>
          <dgm:bulletEnabled val="1"/>
        </dgm:presLayoutVars>
      </dgm:prSet>
      <dgm:spPr/>
    </dgm:pt>
  </dgm:ptLst>
  <dgm:cxnLst>
    <dgm:cxn modelId="{7CC1880A-18C2-474B-80D8-FE42F80462AC}" type="presOf" srcId="{21F90649-1B36-334D-A3FF-74D83D90FD8B}" destId="{6F96DC45-6FFF-6B44-86B4-0D3C5F0CAE78}" srcOrd="1" destOrd="0" presId="urn:microsoft.com/office/officeart/2005/8/layout/process1"/>
    <dgm:cxn modelId="{716ADC0D-CAFE-0348-B9BC-55896300006C}" type="presOf" srcId="{31100465-1625-A441-8879-E7230279E8F3}" destId="{86AD438C-0DB6-CC41-9FDC-A4F6F71DF557}" srcOrd="0" destOrd="0" presId="urn:microsoft.com/office/officeart/2005/8/layout/process1"/>
    <dgm:cxn modelId="{09927825-4ED9-4C40-BA07-E942907D50F8}" type="presOf" srcId="{743A89D0-292A-D44B-A2F5-506E347121AF}" destId="{1E1BF8AC-9B4D-A044-9AA9-B7C9E76CAA88}" srcOrd="0" destOrd="0" presId="urn:microsoft.com/office/officeart/2005/8/layout/process1"/>
    <dgm:cxn modelId="{08ECBA4A-0089-9B4D-B129-ADD0F0880402}" type="presOf" srcId="{6E382DF1-442B-BA4C-B1C4-0049DB73F096}" destId="{6CAD806F-95ED-304C-B7BC-63966B4C324E}" srcOrd="0" destOrd="0" presId="urn:microsoft.com/office/officeart/2005/8/layout/process1"/>
    <dgm:cxn modelId="{9F9C8E55-C0BB-164A-B55F-B98D0472D1AF}" srcId="{4D8CE181-5BE9-8C49-85CF-CDC25AD4B54E}" destId="{7D46E23E-5B56-3F40-A720-6781159B7FC1}" srcOrd="0" destOrd="0" parTransId="{7F428A38-41AB-B741-B3ED-12FC71636C7E}" sibTransId="{E1472CDC-8F18-1846-8780-9D9EEFDF121D}"/>
    <dgm:cxn modelId="{528D0858-A547-0C46-BB2A-4DF5C3386A61}" type="presOf" srcId="{31100465-1625-A441-8879-E7230279E8F3}" destId="{E421CB70-1FB8-DA48-85BA-619268B461F7}" srcOrd="1" destOrd="0" presId="urn:microsoft.com/office/officeart/2005/8/layout/process1"/>
    <dgm:cxn modelId="{D737B166-4F7A-3943-81B6-D5F58A84280A}" type="presOf" srcId="{41AF7B17-1E12-A54B-AECA-6C266B029FC0}" destId="{FCDA3F7B-0790-A348-8741-020609D7C152}" srcOrd="0" destOrd="0" presId="urn:microsoft.com/office/officeart/2005/8/layout/process1"/>
    <dgm:cxn modelId="{34D3A270-DEA7-F140-AB3C-4CC2AA881730}" srcId="{4D8CE181-5BE9-8C49-85CF-CDC25AD4B54E}" destId="{743A89D0-292A-D44B-A2F5-506E347121AF}" srcOrd="1" destOrd="0" parTransId="{AB729FBB-41B8-214E-9DFD-87C432B700C1}" sibTransId="{22E4AAAE-B8D5-D74D-BE12-B0EB96CD649A}"/>
    <dgm:cxn modelId="{AFB33E7E-4454-5240-9C9E-F8466855F0DB}" srcId="{4D8CE181-5BE9-8C49-85CF-CDC25AD4B54E}" destId="{41AF7B17-1E12-A54B-AECA-6C266B029FC0}" srcOrd="2" destOrd="0" parTransId="{75812370-DD65-3149-8F51-9A9E95135848}" sibTransId="{31100465-1625-A441-8879-E7230279E8F3}"/>
    <dgm:cxn modelId="{A5FB14A5-8921-314A-B89F-5C9ECC8180B7}" type="presOf" srcId="{06550325-91DB-954E-9208-75BB91C10057}" destId="{FA24D25A-7B9C-4E49-9390-4FEECB99E555}" srcOrd="0" destOrd="0" presId="urn:microsoft.com/office/officeart/2005/8/layout/process1"/>
    <dgm:cxn modelId="{266F23AA-F503-AF4D-AB60-E22B2D028925}" srcId="{4D8CE181-5BE9-8C49-85CF-CDC25AD4B54E}" destId="{06550325-91DB-954E-9208-75BB91C10057}" srcOrd="4" destOrd="0" parTransId="{FD78ED35-568B-EC4D-9783-9A4ABEB93C46}" sibTransId="{9438BC91-FD11-1B4C-A1E4-53BFC1F7F1D4}"/>
    <dgm:cxn modelId="{0C3A5CB1-977B-CA48-B85A-10B2EC95253B}" type="presOf" srcId="{22E4AAAE-B8D5-D74D-BE12-B0EB96CD649A}" destId="{F736899E-9AE9-D440-87B4-E0E8A8DAC88F}" srcOrd="0" destOrd="0" presId="urn:microsoft.com/office/officeart/2005/8/layout/process1"/>
    <dgm:cxn modelId="{8F1DB8B5-DD09-F643-BD74-EECFB4C93B88}" type="presOf" srcId="{E1472CDC-8F18-1846-8780-9D9EEFDF121D}" destId="{EF808D70-A8A7-E843-A563-81CD36A2BBAC}" srcOrd="1" destOrd="0" presId="urn:microsoft.com/office/officeart/2005/8/layout/process1"/>
    <dgm:cxn modelId="{58CD4AB8-418F-A24F-A4C3-A260E6748D9B}" type="presOf" srcId="{4D8CE181-5BE9-8C49-85CF-CDC25AD4B54E}" destId="{04E115F5-5C7A-D14F-9E3D-D788E254738B}" srcOrd="0" destOrd="0" presId="urn:microsoft.com/office/officeart/2005/8/layout/process1"/>
    <dgm:cxn modelId="{AC8D7FCF-146F-3543-A18A-B72AEF6E836F}" type="presOf" srcId="{21F90649-1B36-334D-A3FF-74D83D90FD8B}" destId="{AE29C8E4-FEB1-EF4F-9593-90EAC4618233}" srcOrd="0" destOrd="0" presId="urn:microsoft.com/office/officeart/2005/8/layout/process1"/>
    <dgm:cxn modelId="{BAAE74D8-9599-4B4B-802F-1D6645C71FBA}" type="presOf" srcId="{22E4AAAE-B8D5-D74D-BE12-B0EB96CD649A}" destId="{5B08595D-9BC5-1C4A-B5DF-6C3929E3D2C0}" srcOrd="1" destOrd="0" presId="urn:microsoft.com/office/officeart/2005/8/layout/process1"/>
    <dgm:cxn modelId="{9F47D0D8-3513-AF4D-B106-0E7A14EBB8BA}" type="presOf" srcId="{7D46E23E-5B56-3F40-A720-6781159B7FC1}" destId="{9283EE33-C9BD-734E-9E2D-7BE9FBC77B35}" srcOrd="0" destOrd="0" presId="urn:microsoft.com/office/officeart/2005/8/layout/process1"/>
    <dgm:cxn modelId="{A8B11FF3-2E98-E44B-9926-061C128C34BB}" type="presOf" srcId="{E1472CDC-8F18-1846-8780-9D9EEFDF121D}" destId="{84830338-25EE-3C44-B933-B7C1EF69EBDD}" srcOrd="0" destOrd="0" presId="urn:microsoft.com/office/officeart/2005/8/layout/process1"/>
    <dgm:cxn modelId="{EFF76DF9-CC10-7B4D-844F-26D3FCE9934B}" srcId="{4D8CE181-5BE9-8C49-85CF-CDC25AD4B54E}" destId="{6E382DF1-442B-BA4C-B1C4-0049DB73F096}" srcOrd="3" destOrd="0" parTransId="{5A2F3E87-FF45-AF40-B44D-A298DC3C7102}" sibTransId="{21F90649-1B36-334D-A3FF-74D83D90FD8B}"/>
    <dgm:cxn modelId="{28C32348-7A59-084C-A628-56F2B7A2750F}" type="presParOf" srcId="{04E115F5-5C7A-D14F-9E3D-D788E254738B}" destId="{9283EE33-C9BD-734E-9E2D-7BE9FBC77B35}" srcOrd="0" destOrd="0" presId="urn:microsoft.com/office/officeart/2005/8/layout/process1"/>
    <dgm:cxn modelId="{8F96CD74-B125-9345-AB7A-C8DF0FBA2598}" type="presParOf" srcId="{04E115F5-5C7A-D14F-9E3D-D788E254738B}" destId="{84830338-25EE-3C44-B933-B7C1EF69EBDD}" srcOrd="1" destOrd="0" presId="urn:microsoft.com/office/officeart/2005/8/layout/process1"/>
    <dgm:cxn modelId="{7D68008F-1D1C-1949-90DC-62F8481A85FF}" type="presParOf" srcId="{84830338-25EE-3C44-B933-B7C1EF69EBDD}" destId="{EF808D70-A8A7-E843-A563-81CD36A2BBAC}" srcOrd="0" destOrd="0" presId="urn:microsoft.com/office/officeart/2005/8/layout/process1"/>
    <dgm:cxn modelId="{83B37A27-EA6E-604E-8F17-82BF836AFDF0}" type="presParOf" srcId="{04E115F5-5C7A-D14F-9E3D-D788E254738B}" destId="{1E1BF8AC-9B4D-A044-9AA9-B7C9E76CAA88}" srcOrd="2" destOrd="0" presId="urn:microsoft.com/office/officeart/2005/8/layout/process1"/>
    <dgm:cxn modelId="{B8E07EBE-36A0-1D47-AE38-E31EC2940229}" type="presParOf" srcId="{04E115F5-5C7A-D14F-9E3D-D788E254738B}" destId="{F736899E-9AE9-D440-87B4-E0E8A8DAC88F}" srcOrd="3" destOrd="0" presId="urn:microsoft.com/office/officeart/2005/8/layout/process1"/>
    <dgm:cxn modelId="{6E2E3EB4-377F-5749-AEDB-B7CF73E1626F}" type="presParOf" srcId="{F736899E-9AE9-D440-87B4-E0E8A8DAC88F}" destId="{5B08595D-9BC5-1C4A-B5DF-6C3929E3D2C0}" srcOrd="0" destOrd="0" presId="urn:microsoft.com/office/officeart/2005/8/layout/process1"/>
    <dgm:cxn modelId="{7BB58A56-943C-6141-96DF-524DF7898CE4}" type="presParOf" srcId="{04E115F5-5C7A-D14F-9E3D-D788E254738B}" destId="{FCDA3F7B-0790-A348-8741-020609D7C152}" srcOrd="4" destOrd="0" presId="urn:microsoft.com/office/officeart/2005/8/layout/process1"/>
    <dgm:cxn modelId="{C4F55F06-9B0D-AF47-82CF-EFD18EA72FAF}" type="presParOf" srcId="{04E115F5-5C7A-D14F-9E3D-D788E254738B}" destId="{86AD438C-0DB6-CC41-9FDC-A4F6F71DF557}" srcOrd="5" destOrd="0" presId="urn:microsoft.com/office/officeart/2005/8/layout/process1"/>
    <dgm:cxn modelId="{2D03D163-8D42-D641-A23A-B08770791927}" type="presParOf" srcId="{86AD438C-0DB6-CC41-9FDC-A4F6F71DF557}" destId="{E421CB70-1FB8-DA48-85BA-619268B461F7}" srcOrd="0" destOrd="0" presId="urn:microsoft.com/office/officeart/2005/8/layout/process1"/>
    <dgm:cxn modelId="{9127F88A-1ADA-F64B-A8E1-8F319DF8E13C}" type="presParOf" srcId="{04E115F5-5C7A-D14F-9E3D-D788E254738B}" destId="{6CAD806F-95ED-304C-B7BC-63966B4C324E}" srcOrd="6" destOrd="0" presId="urn:microsoft.com/office/officeart/2005/8/layout/process1"/>
    <dgm:cxn modelId="{DA0A3497-C996-8444-BEA4-6B940C60C526}" type="presParOf" srcId="{04E115F5-5C7A-D14F-9E3D-D788E254738B}" destId="{AE29C8E4-FEB1-EF4F-9593-90EAC4618233}" srcOrd="7" destOrd="0" presId="urn:microsoft.com/office/officeart/2005/8/layout/process1"/>
    <dgm:cxn modelId="{42149E8F-96DF-DA4B-9546-8E2371DE5079}" type="presParOf" srcId="{AE29C8E4-FEB1-EF4F-9593-90EAC4618233}" destId="{6F96DC45-6FFF-6B44-86B4-0D3C5F0CAE78}" srcOrd="0" destOrd="0" presId="urn:microsoft.com/office/officeart/2005/8/layout/process1"/>
    <dgm:cxn modelId="{F7C4B361-36CC-4E4A-8E0D-9095F7DE79F5}" type="presParOf" srcId="{04E115F5-5C7A-D14F-9E3D-D788E254738B}" destId="{FA24D25A-7B9C-4E49-9390-4FEECB99E555}"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CE181-5BE9-8C49-85CF-CDC25AD4B54E}" type="doc">
      <dgm:prSet loTypeId="urn:microsoft.com/office/officeart/2005/8/layout/process1" loCatId="" qsTypeId="urn:microsoft.com/office/officeart/2005/8/quickstyle/simple1" qsCatId="simple" csTypeId="urn:microsoft.com/office/officeart/2005/8/colors/accent1_2" csCatId="accent1" phldr="1"/>
      <dgm:spPr/>
    </dgm:pt>
    <dgm:pt modelId="{7D46E23E-5B56-3F40-A720-6781159B7FC1}">
      <dgm:prSet phldrT="[Text]"/>
      <dgm:spPr>
        <a:solidFill>
          <a:srgbClr val="50A7E1"/>
        </a:solidFill>
      </dgm:spPr>
      <dgm:t>
        <a:bodyPr/>
        <a:lstStyle/>
        <a:p>
          <a:r>
            <a:rPr lang="en-US" dirty="0"/>
            <a:t>Hardware commissioning</a:t>
          </a:r>
        </a:p>
      </dgm:t>
    </dgm:pt>
    <dgm:pt modelId="{7F428A38-41AB-B741-B3ED-12FC71636C7E}" type="parTrans" cxnId="{9F9C8E55-C0BB-164A-B55F-B98D0472D1AF}">
      <dgm:prSet/>
      <dgm:spPr/>
      <dgm:t>
        <a:bodyPr/>
        <a:lstStyle/>
        <a:p>
          <a:endParaRPr lang="en-US"/>
        </a:p>
      </dgm:t>
    </dgm:pt>
    <dgm:pt modelId="{E1472CDC-8F18-1846-8780-9D9EEFDF121D}" type="sibTrans" cxnId="{9F9C8E55-C0BB-164A-B55F-B98D0472D1AF}">
      <dgm:prSet/>
      <dgm:spPr/>
      <dgm:t>
        <a:bodyPr/>
        <a:lstStyle/>
        <a:p>
          <a:endParaRPr lang="en-US"/>
        </a:p>
      </dgm:t>
    </dgm:pt>
    <dgm:pt modelId="{04E115F5-5C7A-D14F-9E3D-D788E254738B}" type="pres">
      <dgm:prSet presAssocID="{4D8CE181-5BE9-8C49-85CF-CDC25AD4B54E}" presName="Name0" presStyleCnt="0">
        <dgm:presLayoutVars>
          <dgm:dir/>
          <dgm:resizeHandles val="exact"/>
        </dgm:presLayoutVars>
      </dgm:prSet>
      <dgm:spPr/>
    </dgm:pt>
    <dgm:pt modelId="{9283EE33-C9BD-734E-9E2D-7BE9FBC77B35}" type="pres">
      <dgm:prSet presAssocID="{7D46E23E-5B56-3F40-A720-6781159B7FC1}" presName="node" presStyleLbl="node1" presStyleIdx="0" presStyleCnt="1" custLinFactNeighborX="49" custLinFactNeighborY="-14528">
        <dgm:presLayoutVars>
          <dgm:bulletEnabled val="1"/>
        </dgm:presLayoutVars>
      </dgm:prSet>
      <dgm:spPr/>
    </dgm:pt>
  </dgm:ptLst>
  <dgm:cxnLst>
    <dgm:cxn modelId="{9F9C8E55-C0BB-164A-B55F-B98D0472D1AF}" srcId="{4D8CE181-5BE9-8C49-85CF-CDC25AD4B54E}" destId="{7D46E23E-5B56-3F40-A720-6781159B7FC1}" srcOrd="0" destOrd="0" parTransId="{7F428A38-41AB-B741-B3ED-12FC71636C7E}" sibTransId="{E1472CDC-8F18-1846-8780-9D9EEFDF121D}"/>
    <dgm:cxn modelId="{58CD4AB8-418F-A24F-A4C3-A260E6748D9B}" type="presOf" srcId="{4D8CE181-5BE9-8C49-85CF-CDC25AD4B54E}" destId="{04E115F5-5C7A-D14F-9E3D-D788E254738B}" srcOrd="0" destOrd="0" presId="urn:microsoft.com/office/officeart/2005/8/layout/process1"/>
    <dgm:cxn modelId="{9F47D0D8-3513-AF4D-B106-0E7A14EBB8BA}" type="presOf" srcId="{7D46E23E-5B56-3F40-A720-6781159B7FC1}" destId="{9283EE33-C9BD-734E-9E2D-7BE9FBC77B35}" srcOrd="0" destOrd="0" presId="urn:microsoft.com/office/officeart/2005/8/layout/process1"/>
    <dgm:cxn modelId="{28C32348-7A59-084C-A628-56F2B7A2750F}" type="presParOf" srcId="{04E115F5-5C7A-D14F-9E3D-D788E254738B}" destId="{9283EE33-C9BD-734E-9E2D-7BE9FBC77B35}"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3EE33-C9BD-734E-9E2D-7BE9FBC77B35}">
      <dsp:nvSpPr>
        <dsp:cNvPr id="0" name=""/>
        <dsp:cNvSpPr/>
      </dsp:nvSpPr>
      <dsp:spPr>
        <a:xfrm>
          <a:off x="7600" y="644673"/>
          <a:ext cx="1177576" cy="971500"/>
        </a:xfrm>
        <a:prstGeom prst="roundRect">
          <a:avLst>
            <a:gd name="adj" fmla="val 10000"/>
          </a:avLst>
        </a:prstGeom>
        <a:solidFill>
          <a:srgbClr val="50A7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License</a:t>
          </a:r>
        </a:p>
      </dsp:txBody>
      <dsp:txXfrm>
        <a:off x="36054" y="673127"/>
        <a:ext cx="1120668" cy="914592"/>
      </dsp:txXfrm>
    </dsp:sp>
    <dsp:sp modelId="{84830338-25EE-3C44-B933-B7C1EF69EBDD}">
      <dsp:nvSpPr>
        <dsp:cNvPr id="0" name=""/>
        <dsp:cNvSpPr/>
      </dsp:nvSpPr>
      <dsp:spPr>
        <a:xfrm>
          <a:off x="1302935" y="984404"/>
          <a:ext cx="249646" cy="2920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02935" y="1042812"/>
        <a:ext cx="174752" cy="175223"/>
      </dsp:txXfrm>
    </dsp:sp>
    <dsp:sp modelId="{1E1BF8AC-9B4D-A044-9AA9-B7C9E76CAA88}">
      <dsp:nvSpPr>
        <dsp:cNvPr id="0" name=""/>
        <dsp:cNvSpPr/>
      </dsp:nvSpPr>
      <dsp:spPr>
        <a:xfrm>
          <a:off x="1656208" y="644673"/>
          <a:ext cx="1177576" cy="971500"/>
        </a:xfrm>
        <a:prstGeom prst="roundRect">
          <a:avLst>
            <a:gd name="adj" fmla="val 10000"/>
          </a:avLst>
        </a:prstGeom>
        <a:solidFill>
          <a:srgbClr val="50A7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Safety Readiness Review</a:t>
          </a:r>
        </a:p>
      </dsp:txBody>
      <dsp:txXfrm>
        <a:off x="1684662" y="673127"/>
        <a:ext cx="1120668" cy="914592"/>
      </dsp:txXfrm>
    </dsp:sp>
    <dsp:sp modelId="{F736899E-9AE9-D440-87B4-E0E8A8DAC88F}">
      <dsp:nvSpPr>
        <dsp:cNvPr id="0" name=""/>
        <dsp:cNvSpPr/>
      </dsp:nvSpPr>
      <dsp:spPr>
        <a:xfrm>
          <a:off x="2951542" y="984404"/>
          <a:ext cx="249646" cy="2920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51542" y="1042812"/>
        <a:ext cx="174752" cy="175223"/>
      </dsp:txXfrm>
    </dsp:sp>
    <dsp:sp modelId="{FCDA3F7B-0790-A348-8741-020609D7C152}">
      <dsp:nvSpPr>
        <dsp:cNvPr id="0" name=""/>
        <dsp:cNvSpPr/>
      </dsp:nvSpPr>
      <dsp:spPr>
        <a:xfrm>
          <a:off x="3304815" y="644673"/>
          <a:ext cx="1177576" cy="971500"/>
        </a:xfrm>
        <a:prstGeom prst="roundRect">
          <a:avLst>
            <a:gd name="adj" fmla="val 10000"/>
          </a:avLst>
        </a:prstGeom>
        <a:solidFill>
          <a:srgbClr val="50A7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Beam Permit</a:t>
          </a:r>
        </a:p>
      </dsp:txBody>
      <dsp:txXfrm>
        <a:off x="3333269" y="673127"/>
        <a:ext cx="1120668" cy="914592"/>
      </dsp:txXfrm>
    </dsp:sp>
    <dsp:sp modelId="{86AD438C-0DB6-CC41-9FDC-A4F6F71DF557}">
      <dsp:nvSpPr>
        <dsp:cNvPr id="0" name=""/>
        <dsp:cNvSpPr/>
      </dsp:nvSpPr>
      <dsp:spPr>
        <a:xfrm>
          <a:off x="4600150" y="984404"/>
          <a:ext cx="249646" cy="2920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00150" y="1042812"/>
        <a:ext cx="174752" cy="175223"/>
      </dsp:txXfrm>
    </dsp:sp>
    <dsp:sp modelId="{6CAD806F-95ED-304C-B7BC-63966B4C324E}">
      <dsp:nvSpPr>
        <dsp:cNvPr id="0" name=""/>
        <dsp:cNvSpPr/>
      </dsp:nvSpPr>
      <dsp:spPr>
        <a:xfrm>
          <a:off x="4953423" y="644673"/>
          <a:ext cx="1177576" cy="971500"/>
        </a:xfrm>
        <a:prstGeom prst="roundRect">
          <a:avLst>
            <a:gd name="adj" fmla="val 10000"/>
          </a:avLst>
        </a:prstGeom>
        <a:solidFill>
          <a:srgbClr val="50A7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Beam commissioning</a:t>
          </a:r>
        </a:p>
      </dsp:txBody>
      <dsp:txXfrm>
        <a:off x="4981877" y="673127"/>
        <a:ext cx="1120668" cy="914592"/>
      </dsp:txXfrm>
    </dsp:sp>
    <dsp:sp modelId="{AE29C8E4-FEB1-EF4F-9593-90EAC4618233}">
      <dsp:nvSpPr>
        <dsp:cNvPr id="0" name=""/>
        <dsp:cNvSpPr/>
      </dsp:nvSpPr>
      <dsp:spPr>
        <a:xfrm>
          <a:off x="6248757" y="984404"/>
          <a:ext cx="249646" cy="2920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248757" y="1042812"/>
        <a:ext cx="174752" cy="175223"/>
      </dsp:txXfrm>
    </dsp:sp>
    <dsp:sp modelId="{FA24D25A-7B9C-4E49-9390-4FEECB99E555}">
      <dsp:nvSpPr>
        <dsp:cNvPr id="0" name=""/>
        <dsp:cNvSpPr/>
      </dsp:nvSpPr>
      <dsp:spPr>
        <a:xfrm>
          <a:off x="6602030" y="644673"/>
          <a:ext cx="1177576" cy="971500"/>
        </a:xfrm>
        <a:prstGeom prst="roundRect">
          <a:avLst>
            <a:gd name="adj" fmla="val 10000"/>
          </a:avLst>
        </a:prstGeom>
        <a:solidFill>
          <a:srgbClr val="50A7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Operation </a:t>
          </a:r>
        </a:p>
      </dsp:txBody>
      <dsp:txXfrm>
        <a:off x="6630484" y="673127"/>
        <a:ext cx="1120668" cy="9145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3EE33-C9BD-734E-9E2D-7BE9FBC77B35}">
      <dsp:nvSpPr>
        <dsp:cNvPr id="0" name=""/>
        <dsp:cNvSpPr/>
      </dsp:nvSpPr>
      <dsp:spPr>
        <a:xfrm>
          <a:off x="5906" y="0"/>
          <a:ext cx="6042765" cy="460649"/>
        </a:xfrm>
        <a:prstGeom prst="roundRect">
          <a:avLst>
            <a:gd name="adj" fmla="val 10000"/>
          </a:avLst>
        </a:prstGeom>
        <a:solidFill>
          <a:srgbClr val="50A7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Hardware commissioning</a:t>
          </a:r>
        </a:p>
      </dsp:txBody>
      <dsp:txXfrm>
        <a:off x="19398" y="13492"/>
        <a:ext cx="6015781" cy="4336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2018-10-17</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104126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153263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2625516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17/10/2018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17/10/2018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17/10/2018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17/10/2018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17/10/2018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a:t>Accelerator Operation</a:t>
            </a:r>
          </a:p>
        </p:txBody>
      </p:sp>
      <p:sp>
        <p:nvSpPr>
          <p:cNvPr id="3" name="Subtitle 2"/>
          <p:cNvSpPr>
            <a:spLocks noGrp="1"/>
          </p:cNvSpPr>
          <p:nvPr>
            <p:ph type="subTitle" idx="1"/>
          </p:nvPr>
        </p:nvSpPr>
        <p:spPr/>
        <p:txBody>
          <a:bodyPr>
            <a:noAutofit/>
          </a:bodyPr>
          <a:lstStyle/>
          <a:p>
            <a:r>
              <a:rPr lang="en-GB" sz="2000" dirty="0">
                <a:solidFill>
                  <a:schemeClr val="bg1"/>
                </a:solidFill>
              </a:rPr>
              <a:t>Marc Munoz</a:t>
            </a:r>
          </a:p>
          <a:p>
            <a:r>
              <a:rPr lang="en-GB" sz="2000" dirty="0">
                <a:solidFill>
                  <a:schemeClr val="bg1"/>
                </a:solidFill>
              </a:rPr>
              <a:t>Accelerator Operation, Accelerator Division</a:t>
            </a: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a:solidFill>
                  <a:srgbClr val="FFFFFF"/>
                </a:solidFill>
              </a:rPr>
              <a:t>www.europeanspallationsource.se</a:t>
            </a:r>
          </a:p>
          <a:p>
            <a:pPr algn="ctr"/>
            <a:fld id="{656E358F-28A8-D04A-99E6-206C49444CD4}" type="datetime3">
              <a:rPr lang="en-GB" sz="1400" smtClean="0">
                <a:solidFill>
                  <a:srgbClr val="FFFFFF"/>
                </a:solidFill>
              </a:rPr>
              <a:t>17 October, 2018</a:t>
            </a:fld>
            <a:endParaRPr lang="en-GB" sz="1400">
              <a:solidFill>
                <a:srgbClr val="FFFFFF"/>
              </a:solidFill>
            </a:endParaRPr>
          </a:p>
        </p:txBody>
      </p: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E1E1-B94C-2F4F-A9F4-38EA9D497EF0}"/>
              </a:ext>
            </a:extLst>
          </p:cNvPr>
          <p:cNvSpPr>
            <a:spLocks noGrp="1"/>
          </p:cNvSpPr>
          <p:nvPr>
            <p:ph type="title"/>
          </p:nvPr>
        </p:nvSpPr>
        <p:spPr/>
        <p:txBody>
          <a:bodyPr/>
          <a:lstStyle/>
          <a:p>
            <a:r>
              <a:rPr lang="en-GB" dirty="0"/>
              <a:t>From Beam Commissioning to Operations</a:t>
            </a:r>
          </a:p>
        </p:txBody>
      </p:sp>
      <p:sp>
        <p:nvSpPr>
          <p:cNvPr id="3" name="Content Placeholder 2">
            <a:extLst>
              <a:ext uri="{FF2B5EF4-FFF2-40B4-BE49-F238E27FC236}">
                <a16:creationId xmlns:a16="http://schemas.microsoft.com/office/drawing/2014/main" id="{7577A5F7-1C5F-3146-B3DF-21B0B8AEE644}"/>
              </a:ext>
            </a:extLst>
          </p:cNvPr>
          <p:cNvSpPr>
            <a:spLocks noGrp="1"/>
          </p:cNvSpPr>
          <p:nvPr>
            <p:ph idx="1"/>
          </p:nvPr>
        </p:nvSpPr>
        <p:spPr/>
        <p:txBody>
          <a:bodyPr/>
          <a:lstStyle/>
          <a:p>
            <a:r>
              <a:rPr lang="en-GB" dirty="0"/>
              <a:t>We will try to treat Beam Commissioning as close as possible to real Operations</a:t>
            </a:r>
          </a:p>
          <a:p>
            <a:r>
              <a:rPr lang="en-GB" dirty="0"/>
              <a:t>This way we will better prepared for Operation with NSS user</a:t>
            </a:r>
          </a:p>
          <a:p>
            <a:r>
              <a:rPr lang="en-GB" dirty="0"/>
              <a:t>Future operators (some at least) should be involved with the BC</a:t>
            </a:r>
          </a:p>
          <a:p>
            <a:r>
              <a:rPr lang="en-GB" dirty="0"/>
              <a:t>Ramping of operators in parallel to ramping of the number of hours of operation</a:t>
            </a:r>
          </a:p>
          <a:p>
            <a:r>
              <a:rPr lang="en-GB" dirty="0"/>
              <a:t>Operators needed for 24/7 operation</a:t>
            </a:r>
          </a:p>
        </p:txBody>
      </p:sp>
      <p:sp>
        <p:nvSpPr>
          <p:cNvPr id="4" name="Slide Number Placeholder 3">
            <a:extLst>
              <a:ext uri="{FF2B5EF4-FFF2-40B4-BE49-F238E27FC236}">
                <a16:creationId xmlns:a16="http://schemas.microsoft.com/office/drawing/2014/main" id="{5EC49670-47A6-ED43-BEA6-451847476E95}"/>
              </a:ext>
            </a:extLst>
          </p:cNvPr>
          <p:cNvSpPr>
            <a:spLocks noGrp="1"/>
          </p:cNvSpPr>
          <p:nvPr>
            <p:ph type="sldNum" sz="quarter" idx="12"/>
          </p:nvPr>
        </p:nvSpPr>
        <p:spPr/>
        <p:txBody>
          <a:bodyPr/>
          <a:lstStyle/>
          <a:p>
            <a:fld id="{551115BC-487E-4422-894C-CB7CD3E79223}" type="slidenum">
              <a:rPr lang="en-GB" noProof="0" smtClean="0"/>
              <a:t>10</a:t>
            </a:fld>
            <a:endParaRPr lang="en-GB" noProof="0"/>
          </a:p>
        </p:txBody>
      </p:sp>
    </p:spTree>
    <p:extLst>
      <p:ext uri="{BB962C8B-B14F-4D97-AF65-F5344CB8AC3E}">
        <p14:creationId xmlns:p14="http://schemas.microsoft.com/office/powerpoint/2010/main" val="144112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85DA5-7A8A-B54F-9C46-0D5AB36EE32E}"/>
              </a:ext>
            </a:extLst>
          </p:cNvPr>
          <p:cNvSpPr>
            <a:spLocks noGrp="1"/>
          </p:cNvSpPr>
          <p:nvPr>
            <p:ph type="title"/>
          </p:nvPr>
        </p:nvSpPr>
        <p:spPr/>
        <p:txBody>
          <a:bodyPr/>
          <a:lstStyle/>
          <a:p>
            <a:r>
              <a:rPr lang="en-GB" dirty="0"/>
              <a:t>Main Control Room</a:t>
            </a:r>
          </a:p>
        </p:txBody>
      </p:sp>
      <p:sp>
        <p:nvSpPr>
          <p:cNvPr id="4" name="Slide Number Placeholder 3">
            <a:extLst>
              <a:ext uri="{FF2B5EF4-FFF2-40B4-BE49-F238E27FC236}">
                <a16:creationId xmlns:a16="http://schemas.microsoft.com/office/drawing/2014/main" id="{7797FFA9-A809-394B-9E43-E617D0194E75}"/>
              </a:ext>
            </a:extLst>
          </p:cNvPr>
          <p:cNvSpPr>
            <a:spLocks noGrp="1"/>
          </p:cNvSpPr>
          <p:nvPr>
            <p:ph type="sldNum" sz="quarter" idx="12"/>
          </p:nvPr>
        </p:nvSpPr>
        <p:spPr/>
        <p:txBody>
          <a:bodyPr/>
          <a:lstStyle/>
          <a:p>
            <a:fld id="{551115BC-487E-4422-894C-CB7CD3E79223}" type="slidenum">
              <a:rPr lang="en-GB" noProof="0" smtClean="0"/>
              <a:t>11</a:t>
            </a:fld>
            <a:endParaRPr lang="en-GB" noProof="0"/>
          </a:p>
        </p:txBody>
      </p:sp>
      <p:pic>
        <p:nvPicPr>
          <p:cNvPr id="8" name="Picture 7">
            <a:extLst>
              <a:ext uri="{FF2B5EF4-FFF2-40B4-BE49-F238E27FC236}">
                <a16:creationId xmlns:a16="http://schemas.microsoft.com/office/drawing/2014/main" id="{3D69DA83-0CEB-C24A-8BD6-3ADCACB9270B}"/>
              </a:ext>
            </a:extLst>
          </p:cNvPr>
          <p:cNvPicPr>
            <a:picLocks noChangeAspect="1"/>
          </p:cNvPicPr>
          <p:nvPr/>
        </p:nvPicPr>
        <p:blipFill>
          <a:blip r:embed="rId2"/>
          <a:stretch>
            <a:fillRect/>
          </a:stretch>
        </p:blipFill>
        <p:spPr>
          <a:xfrm>
            <a:off x="-108520" y="1515058"/>
            <a:ext cx="4939992" cy="5330596"/>
          </a:xfrm>
          <a:prstGeom prst="rect">
            <a:avLst/>
          </a:prstGeom>
        </p:spPr>
      </p:pic>
      <p:pic>
        <p:nvPicPr>
          <p:cNvPr id="7" name="Picture 6">
            <a:extLst>
              <a:ext uri="{FF2B5EF4-FFF2-40B4-BE49-F238E27FC236}">
                <a16:creationId xmlns:a16="http://schemas.microsoft.com/office/drawing/2014/main" id="{33D9F2CB-8F21-5145-8949-B8F68445C410}"/>
              </a:ext>
            </a:extLst>
          </p:cNvPr>
          <p:cNvPicPr>
            <a:picLocks noChangeAspect="1"/>
          </p:cNvPicPr>
          <p:nvPr/>
        </p:nvPicPr>
        <p:blipFill>
          <a:blip r:embed="rId3"/>
          <a:stretch>
            <a:fillRect/>
          </a:stretch>
        </p:blipFill>
        <p:spPr>
          <a:xfrm>
            <a:off x="4414154" y="2336074"/>
            <a:ext cx="4763009" cy="3688563"/>
          </a:xfrm>
          <a:prstGeom prst="rect">
            <a:avLst/>
          </a:prstGeom>
        </p:spPr>
      </p:pic>
      <p:sp>
        <p:nvSpPr>
          <p:cNvPr id="3" name="TextBox 2">
            <a:extLst>
              <a:ext uri="{FF2B5EF4-FFF2-40B4-BE49-F238E27FC236}">
                <a16:creationId xmlns:a16="http://schemas.microsoft.com/office/drawing/2014/main" id="{CE4F1116-ED5E-A94A-9C05-491E1FA24930}"/>
              </a:ext>
            </a:extLst>
          </p:cNvPr>
          <p:cNvSpPr txBox="1"/>
          <p:nvPr/>
        </p:nvSpPr>
        <p:spPr>
          <a:xfrm>
            <a:off x="5220072" y="1515058"/>
            <a:ext cx="3744416" cy="369332"/>
          </a:xfrm>
          <a:prstGeom prst="rect">
            <a:avLst/>
          </a:prstGeom>
          <a:noFill/>
        </p:spPr>
        <p:txBody>
          <a:bodyPr wrap="square" rtlCol="0">
            <a:spAutoFit/>
          </a:bodyPr>
          <a:lstStyle/>
          <a:p>
            <a:r>
              <a:rPr lang="en-GB" dirty="0"/>
              <a:t>Should be ready end October 2020</a:t>
            </a:r>
          </a:p>
        </p:txBody>
      </p:sp>
    </p:spTree>
    <p:extLst>
      <p:ext uri="{BB962C8B-B14F-4D97-AF65-F5344CB8AC3E}">
        <p14:creationId xmlns:p14="http://schemas.microsoft.com/office/powerpoint/2010/main" val="390608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C9A-4FA2-CD46-B13F-D6567BA5407E}"/>
              </a:ext>
            </a:extLst>
          </p:cNvPr>
          <p:cNvSpPr>
            <a:spLocks noGrp="1"/>
          </p:cNvSpPr>
          <p:nvPr>
            <p:ph type="title"/>
          </p:nvPr>
        </p:nvSpPr>
        <p:spPr/>
        <p:txBody>
          <a:bodyPr/>
          <a:lstStyle/>
          <a:p>
            <a:r>
              <a:rPr lang="en-GB" dirty="0"/>
              <a:t>Local Control Room</a:t>
            </a:r>
          </a:p>
        </p:txBody>
      </p:sp>
      <p:sp>
        <p:nvSpPr>
          <p:cNvPr id="4" name="Slide Number Placeholder 3">
            <a:extLst>
              <a:ext uri="{FF2B5EF4-FFF2-40B4-BE49-F238E27FC236}">
                <a16:creationId xmlns:a16="http://schemas.microsoft.com/office/drawing/2014/main" id="{87704B33-2039-0C4B-9DDD-FE341DBFF554}"/>
              </a:ext>
            </a:extLst>
          </p:cNvPr>
          <p:cNvSpPr>
            <a:spLocks noGrp="1"/>
          </p:cNvSpPr>
          <p:nvPr>
            <p:ph type="sldNum" sz="quarter" idx="12"/>
          </p:nvPr>
        </p:nvSpPr>
        <p:spPr/>
        <p:txBody>
          <a:bodyPr/>
          <a:lstStyle/>
          <a:p>
            <a:fld id="{551115BC-487E-4422-894C-CB7CD3E79223}" type="slidenum">
              <a:rPr lang="en-GB" noProof="0" smtClean="0"/>
              <a:t>12</a:t>
            </a:fld>
            <a:endParaRPr lang="en-GB" noProof="0"/>
          </a:p>
        </p:txBody>
      </p:sp>
      <p:pic>
        <p:nvPicPr>
          <p:cNvPr id="5" name="Picture 4">
            <a:extLst>
              <a:ext uri="{FF2B5EF4-FFF2-40B4-BE49-F238E27FC236}">
                <a16:creationId xmlns:a16="http://schemas.microsoft.com/office/drawing/2014/main" id="{3EFC5B76-7A31-DA46-91FC-F312AE88F796}"/>
              </a:ext>
            </a:extLst>
          </p:cNvPr>
          <p:cNvPicPr>
            <a:picLocks noChangeAspect="1"/>
          </p:cNvPicPr>
          <p:nvPr/>
        </p:nvPicPr>
        <p:blipFill>
          <a:blip r:embed="rId2"/>
          <a:stretch>
            <a:fillRect/>
          </a:stretch>
        </p:blipFill>
        <p:spPr>
          <a:xfrm>
            <a:off x="4039" y="1440160"/>
            <a:ext cx="8886723" cy="2830414"/>
          </a:xfrm>
          <a:prstGeom prst="rect">
            <a:avLst/>
          </a:prstGeom>
        </p:spPr>
      </p:pic>
      <p:sp>
        <p:nvSpPr>
          <p:cNvPr id="6" name="Rounded Rectangle 5">
            <a:extLst>
              <a:ext uri="{FF2B5EF4-FFF2-40B4-BE49-F238E27FC236}">
                <a16:creationId xmlns:a16="http://schemas.microsoft.com/office/drawing/2014/main" id="{58544C8A-0EAD-634E-BB6C-8C506FA6D095}"/>
              </a:ext>
            </a:extLst>
          </p:cNvPr>
          <p:cNvSpPr/>
          <p:nvPr/>
        </p:nvSpPr>
        <p:spPr>
          <a:xfrm>
            <a:off x="107504" y="2276872"/>
            <a:ext cx="4248472" cy="1800200"/>
          </a:xfrm>
          <a:prstGeom prst="roundRect">
            <a:avLst/>
          </a:prstGeom>
          <a:solidFill>
            <a:schemeClr val="accent3">
              <a:alpha val="10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36A87136-7D9F-F243-B136-BF11760CBF8B}"/>
              </a:ext>
            </a:extLst>
          </p:cNvPr>
          <p:cNvSpPr/>
          <p:nvPr/>
        </p:nvSpPr>
        <p:spPr>
          <a:xfrm>
            <a:off x="4355976" y="1852904"/>
            <a:ext cx="4248472" cy="2235429"/>
          </a:xfrm>
          <a:prstGeom prst="roundRect">
            <a:avLst/>
          </a:prstGeom>
          <a:solidFill>
            <a:schemeClr val="accent1">
              <a:alpha val="10000"/>
            </a:scheme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0416B76-1308-CE41-8286-DD69BC55B917}"/>
              </a:ext>
            </a:extLst>
          </p:cNvPr>
          <p:cNvSpPr txBox="1"/>
          <p:nvPr/>
        </p:nvSpPr>
        <p:spPr>
          <a:xfrm>
            <a:off x="1475656" y="2992306"/>
            <a:ext cx="1512168" cy="369332"/>
          </a:xfrm>
          <a:prstGeom prst="rect">
            <a:avLst/>
          </a:prstGeom>
          <a:noFill/>
        </p:spPr>
        <p:txBody>
          <a:bodyPr wrap="square" rtlCol="0">
            <a:spAutoFit/>
          </a:bodyPr>
          <a:lstStyle/>
          <a:p>
            <a:r>
              <a:rPr lang="en-GB" dirty="0" err="1"/>
              <a:t>Cryo+Test</a:t>
            </a:r>
            <a:endParaRPr lang="en-GB" dirty="0"/>
          </a:p>
        </p:txBody>
      </p:sp>
      <p:sp>
        <p:nvSpPr>
          <p:cNvPr id="9" name="TextBox 8">
            <a:extLst>
              <a:ext uri="{FF2B5EF4-FFF2-40B4-BE49-F238E27FC236}">
                <a16:creationId xmlns:a16="http://schemas.microsoft.com/office/drawing/2014/main" id="{1A38CC19-75E8-154D-9DE3-35E2AE6ED7FA}"/>
              </a:ext>
            </a:extLst>
          </p:cNvPr>
          <p:cNvSpPr txBox="1"/>
          <p:nvPr/>
        </p:nvSpPr>
        <p:spPr>
          <a:xfrm>
            <a:off x="5511570" y="1906528"/>
            <a:ext cx="2371503" cy="369332"/>
          </a:xfrm>
          <a:prstGeom prst="rect">
            <a:avLst/>
          </a:prstGeom>
          <a:noFill/>
        </p:spPr>
        <p:txBody>
          <a:bodyPr wrap="square" rtlCol="0">
            <a:spAutoFit/>
          </a:bodyPr>
          <a:lstStyle/>
          <a:p>
            <a:r>
              <a:rPr lang="en-GB" dirty="0"/>
              <a:t>Beam Commissioning</a:t>
            </a:r>
          </a:p>
        </p:txBody>
      </p:sp>
      <p:pic>
        <p:nvPicPr>
          <p:cNvPr id="1026" name="Picture 2" descr="https://lh3.googleusercontent.com/rhLDTH3FynxUbHWocwUhA-BIbOYyLCH5iQrERHiOc9Iq2OblQKH44d4P4h7CJE1xUfxeZOsvktgPFupnvM8sFzxEzX8bNmnQwR9TYgduje5HDVOshNs74QJrZRUaBlrWUndOJWDBbgXc0M_MmD6TmFm9gonnQvoba837E2F5VEjDM6lNn_mjGPhXxxjnOErSPg7XzgD4Dze-0Qx1nWpvbt9H0-cHnzUliFJ2rzhvUIi3b9GE9zOcMrkY0hXGh2lkV3TyOyfBNQSTR-Sfjawyej5rtyAhtQg-lIhYd_YIxgvnYsyqMfzVct9W_362ZxnQLmGo16xhJO3s0jElPKpW92oHl9XfgtfYCK64kYiNcCC6J-z6o0OaF9suJvduCTqj3Wrut2_7vFhlpXNLVnip9gvKGiVIRr2hP7begNzUNzbfRPrqGH6B51C6aT8mLcpcVPlK-JIlWCWCSPH_hM2y2Xsa9aiISUHPpNe1p0WQ73BFBgw_mksD-YHb0_3HnvsMkYRRqX70cVILhoevIvPKqEngCbnoZyoV-taL7mpZuukiuL1pNgBjkFO60okpljAEgRGlUDoeTy20p3k-Ra8XKhpHtfpZ_Rr_qByGiEZ_y378KNVXhFm1VHyaJlCNY0Op=w1762-h1321-no">
            <a:extLst>
              <a:ext uri="{FF2B5EF4-FFF2-40B4-BE49-F238E27FC236}">
                <a16:creationId xmlns:a16="http://schemas.microsoft.com/office/drawing/2014/main" id="{94468847-5960-D248-A62F-726CE2B1BC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7201" y="4298421"/>
            <a:ext cx="3419339" cy="2563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SeEM2qdt64K8XqvXOPON6LgutUad41VQN1svIRb9qqrUakGT95UXAOKbiI2F67K9autOJGxUsByD67jFPErq1HiRw2G8HRdXJVGKhij3bVMRa--LO3hDQIdRmyjo5r2Yi2C0Sk4HYyCD7srYqQRQEUgjTbO7bVc4BVDOiHXnvgHPqWZRpg4SCrfZVHAFDZMs2Jy_qJsQlC7VLMCssdNg7DAVv60w35F5YJ5vtCOwXdR3Sf14kaHwDEGNE3WzN2y0MNu_h4NBLAOniQN1w7eDVYm5suqSIzmFfLyAmABl8CVr61dO1b7JPDW1ff4vhcNvTfp6Bux5MgFyjwLj_F7TJx3jVkiKKPGlVc5OeSf8eLewRdp8gYCMRHxVZFcXuoNCmtPTkL-_jtv3CZOtyZbxJbPiGnE4jqLE3EE5uXNCFgGUzfOX7qfsEKFSo3JqybLzjHHHHZQ8pLDYZg_k5Q5BoIRHDfdNp2hJhy_i8UFxr74T1WeHW5vfh9NAU11tju4MGxcozPfNcBANoLB7cuRVoN-yqMw8dXMAodawOKdd9hXtWLY4n5e4I5rdknm6VbKQ741DnbrvsQU7h68gYYrUHeMNlhmW4-Af2SvdZEfO3ybcBL_U4kBgeJdB6QiYOncm=w1762-h1321-no">
            <a:extLst>
              <a:ext uri="{FF2B5EF4-FFF2-40B4-BE49-F238E27FC236}">
                <a16:creationId xmlns:a16="http://schemas.microsoft.com/office/drawing/2014/main" id="{E1E1377B-E76D-F842-96B1-C50C44F61B4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9" y="4293096"/>
            <a:ext cx="3419339" cy="25633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3.googleusercontent.com/JoJQ7VRgkLCRUbXHYthQRAYzFV5gjkSdT1ilGfHZpER4JyHNGsiQKD6voxxFCmqGq6jQ4axDZr4T4uGZD03poRtB9zj6a4H6WIW5Hciiom0akEsm_2xDMyqa7hY6zRnDuXvYI8Mb6cJwgOc-Kp73WCJoAWSS9vrsUSNMyXevuPHXzk81p-0hYSRyxffcZcoGQIqAX8NYCKpM4aa9aMOXnjk8RZCKhCxzq6mQTL8nCDJhR3TF6k_aAUhemaa5yt_A-7G8eaLnGp6FHW-drWBycA22MYlhvBQQNNek6qmuoO1-0D3F5S2IcZCPE70VoMCrI8TPztJBJ7HhCLd_OZZBIJd9EUqT9fWTNwq_q_qQTN_mHhqO1_hYpRu6SErH1Tcz7lNcquFNsb0v7SaxCcBherHKWeJpo2j3BmzsDm04iF8XrN0eUEdU8XgMio95NqwHz9TFKvIeXNiUk7maVdJ7duOsI1X0Rdp3egzVSm5bfEWM1yU0UhIjUIPO_AR_Msk6mZhPNHdk5G8SA-9tWQUdkvehpKk8F7gI90rcrZPA_1B8btXGNqfD8dnoC4p3ryl6JoQIVAcgFad8imD5F1h7pY2BjubiAM2qocUCWR_7lEM8uryRUsZWb1vpAvnbl2ue=w1762-h1321-no">
            <a:extLst>
              <a:ext uri="{FF2B5EF4-FFF2-40B4-BE49-F238E27FC236}">
                <a16:creationId xmlns:a16="http://schemas.microsoft.com/office/drawing/2014/main" id="{18430946-082E-9D45-B294-0074EB29465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70363" y="4293096"/>
            <a:ext cx="2171656" cy="162798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4CC9F998-EA0C-134F-9F23-F12B42252C68}"/>
              </a:ext>
            </a:extLst>
          </p:cNvPr>
          <p:cNvSpPr/>
          <p:nvPr/>
        </p:nvSpPr>
        <p:spPr>
          <a:xfrm>
            <a:off x="4447400" y="2275860"/>
            <a:ext cx="847060" cy="10091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829F6CD-2126-7B4D-96B1-B762E8D7A3CB}"/>
              </a:ext>
            </a:extLst>
          </p:cNvPr>
          <p:cNvSpPr txBox="1"/>
          <p:nvPr/>
        </p:nvSpPr>
        <p:spPr>
          <a:xfrm>
            <a:off x="5294460" y="2375650"/>
            <a:ext cx="1027893" cy="646331"/>
          </a:xfrm>
          <a:prstGeom prst="rect">
            <a:avLst/>
          </a:prstGeom>
          <a:noFill/>
        </p:spPr>
        <p:txBody>
          <a:bodyPr wrap="square" rtlCol="0">
            <a:spAutoFit/>
          </a:bodyPr>
          <a:lstStyle/>
          <a:p>
            <a:r>
              <a:rPr lang="en-GB" dirty="0"/>
              <a:t>Shift Leader</a:t>
            </a:r>
          </a:p>
        </p:txBody>
      </p:sp>
    </p:spTree>
    <p:extLst>
      <p:ext uri="{BB962C8B-B14F-4D97-AF65-F5344CB8AC3E}">
        <p14:creationId xmlns:p14="http://schemas.microsoft.com/office/powerpoint/2010/main" val="3908298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19F1-B8C7-C641-AF15-C5E7A731A6F2}"/>
              </a:ext>
            </a:extLst>
          </p:cNvPr>
          <p:cNvSpPr>
            <a:spLocks noGrp="1"/>
          </p:cNvSpPr>
          <p:nvPr>
            <p:ph type="title"/>
          </p:nvPr>
        </p:nvSpPr>
        <p:spPr/>
        <p:txBody>
          <a:bodyPr/>
          <a:lstStyle/>
          <a:p>
            <a:r>
              <a:rPr lang="en-GB" dirty="0"/>
              <a:t>Shift Organization during initial BC</a:t>
            </a:r>
          </a:p>
        </p:txBody>
      </p:sp>
      <p:sp>
        <p:nvSpPr>
          <p:cNvPr id="3" name="Content Placeholder 2">
            <a:extLst>
              <a:ext uri="{FF2B5EF4-FFF2-40B4-BE49-F238E27FC236}">
                <a16:creationId xmlns:a16="http://schemas.microsoft.com/office/drawing/2014/main" id="{0221407F-788F-6745-A6D1-4DB81F8183D3}"/>
              </a:ext>
            </a:extLst>
          </p:cNvPr>
          <p:cNvSpPr>
            <a:spLocks noGrp="1"/>
          </p:cNvSpPr>
          <p:nvPr>
            <p:ph idx="1"/>
          </p:nvPr>
        </p:nvSpPr>
        <p:spPr/>
        <p:txBody>
          <a:bodyPr/>
          <a:lstStyle/>
          <a:p>
            <a:r>
              <a:rPr lang="en-GB" dirty="0"/>
              <a:t>1 shift per day 8h30 to 16h30</a:t>
            </a:r>
          </a:p>
          <a:p>
            <a:r>
              <a:rPr lang="en-GB" dirty="0"/>
              <a:t>Only working days</a:t>
            </a:r>
          </a:p>
          <a:p>
            <a:r>
              <a:rPr lang="en-GB" dirty="0"/>
              <a:t>1 Shift Leader, 1 Study Leader, as many experts as required</a:t>
            </a:r>
          </a:p>
          <a:p>
            <a:r>
              <a:rPr lang="en-GB" dirty="0"/>
              <a:t>Shift Leader always present (either in the LCR or FB) with beam</a:t>
            </a:r>
          </a:p>
          <a:p>
            <a:r>
              <a:rPr lang="en-US" dirty="0"/>
              <a:t>We are in construction, installation and commissioning simultaneously</a:t>
            </a:r>
          </a:p>
          <a:p>
            <a:r>
              <a:rPr lang="en-US" dirty="0"/>
              <a:t>We follow the rules for construction site</a:t>
            </a:r>
          </a:p>
          <a:p>
            <a:endParaRPr lang="en-GB" dirty="0"/>
          </a:p>
        </p:txBody>
      </p:sp>
      <p:sp>
        <p:nvSpPr>
          <p:cNvPr id="4" name="Slide Number Placeholder 3">
            <a:extLst>
              <a:ext uri="{FF2B5EF4-FFF2-40B4-BE49-F238E27FC236}">
                <a16:creationId xmlns:a16="http://schemas.microsoft.com/office/drawing/2014/main" id="{6FDA9333-2B2B-F046-BEF5-675727D4BCC9}"/>
              </a:ext>
            </a:extLst>
          </p:cNvPr>
          <p:cNvSpPr>
            <a:spLocks noGrp="1"/>
          </p:cNvSpPr>
          <p:nvPr>
            <p:ph type="sldNum" sz="quarter" idx="12"/>
          </p:nvPr>
        </p:nvSpPr>
        <p:spPr/>
        <p:txBody>
          <a:bodyPr/>
          <a:lstStyle/>
          <a:p>
            <a:fld id="{551115BC-487E-4422-894C-CB7CD3E79223}" type="slidenum">
              <a:rPr lang="en-GB" noProof="0" smtClean="0"/>
              <a:t>13</a:t>
            </a:fld>
            <a:endParaRPr lang="en-GB" noProof="0"/>
          </a:p>
        </p:txBody>
      </p:sp>
    </p:spTree>
    <p:extLst>
      <p:ext uri="{BB962C8B-B14F-4D97-AF65-F5344CB8AC3E}">
        <p14:creationId xmlns:p14="http://schemas.microsoft.com/office/powerpoint/2010/main" val="1440516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B50A-ECF8-1D4F-96B8-C53826DF9B8C}"/>
              </a:ext>
            </a:extLst>
          </p:cNvPr>
          <p:cNvSpPr>
            <a:spLocks noGrp="1"/>
          </p:cNvSpPr>
          <p:nvPr>
            <p:ph type="title"/>
          </p:nvPr>
        </p:nvSpPr>
        <p:spPr/>
        <p:txBody>
          <a:bodyPr/>
          <a:lstStyle/>
          <a:p>
            <a:r>
              <a:rPr lang="en-GB" dirty="0"/>
              <a:t>Shift Leaders in the initial run</a:t>
            </a:r>
          </a:p>
        </p:txBody>
      </p:sp>
      <p:sp>
        <p:nvSpPr>
          <p:cNvPr id="3" name="Content Placeholder 2">
            <a:extLst>
              <a:ext uri="{FF2B5EF4-FFF2-40B4-BE49-F238E27FC236}">
                <a16:creationId xmlns:a16="http://schemas.microsoft.com/office/drawing/2014/main" id="{D817F602-498E-1B43-AD03-503FD364F4A9}"/>
              </a:ext>
            </a:extLst>
          </p:cNvPr>
          <p:cNvSpPr>
            <a:spLocks noGrp="1"/>
          </p:cNvSpPr>
          <p:nvPr>
            <p:ph idx="1"/>
          </p:nvPr>
        </p:nvSpPr>
        <p:spPr/>
        <p:txBody>
          <a:bodyPr>
            <a:normAutofit lnSpcReduction="10000"/>
          </a:bodyPr>
          <a:lstStyle/>
          <a:p>
            <a:r>
              <a:rPr lang="en-GB" dirty="0"/>
              <a:t>3 AO, plus 1 BP, and 2 from </a:t>
            </a:r>
            <a:r>
              <a:rPr lang="en-GB" dirty="0" err="1"/>
              <a:t>Linac</a:t>
            </a:r>
            <a:r>
              <a:rPr lang="en-GB" dirty="0"/>
              <a:t> Group</a:t>
            </a:r>
          </a:p>
          <a:p>
            <a:r>
              <a:rPr lang="en-GB" dirty="0"/>
              <a:t>Required by our License </a:t>
            </a:r>
          </a:p>
          <a:p>
            <a:r>
              <a:rPr lang="en-GB" dirty="0"/>
              <a:t>Training defined in ESS-0290889</a:t>
            </a:r>
          </a:p>
          <a:p>
            <a:pPr lvl="1"/>
            <a:r>
              <a:rPr lang="en-GB" dirty="0"/>
              <a:t>Coordinated by AO</a:t>
            </a:r>
          </a:p>
          <a:p>
            <a:pPr lvl="1"/>
            <a:r>
              <a:rPr lang="en-GB" dirty="0"/>
              <a:t>List of documentation to read</a:t>
            </a:r>
          </a:p>
          <a:p>
            <a:pPr lvl="1"/>
            <a:r>
              <a:rPr lang="en-GB" dirty="0"/>
              <a:t>Seminars and presentation</a:t>
            </a:r>
          </a:p>
          <a:p>
            <a:pPr lvl="1"/>
            <a:r>
              <a:rPr lang="en-GB" dirty="0"/>
              <a:t>Hand on training for some systems</a:t>
            </a:r>
          </a:p>
          <a:p>
            <a:pPr lvl="1"/>
            <a:r>
              <a:rPr lang="en-GB" dirty="0"/>
              <a:t>Final certification by doing a shift with Marc during Operation</a:t>
            </a:r>
          </a:p>
          <a:p>
            <a:pPr lvl="1"/>
            <a:r>
              <a:rPr lang="en-GB" dirty="0"/>
              <a:t>We will use this training to prepare the operators one in the future</a:t>
            </a:r>
          </a:p>
        </p:txBody>
      </p:sp>
      <p:sp>
        <p:nvSpPr>
          <p:cNvPr id="4" name="Slide Number Placeholder 3">
            <a:extLst>
              <a:ext uri="{FF2B5EF4-FFF2-40B4-BE49-F238E27FC236}">
                <a16:creationId xmlns:a16="http://schemas.microsoft.com/office/drawing/2014/main" id="{B94CEB5B-38F5-EB4F-8AE0-DDC6D711B5A4}"/>
              </a:ext>
            </a:extLst>
          </p:cNvPr>
          <p:cNvSpPr>
            <a:spLocks noGrp="1"/>
          </p:cNvSpPr>
          <p:nvPr>
            <p:ph type="sldNum" sz="quarter" idx="12"/>
          </p:nvPr>
        </p:nvSpPr>
        <p:spPr/>
        <p:txBody>
          <a:bodyPr/>
          <a:lstStyle/>
          <a:p>
            <a:fld id="{551115BC-487E-4422-894C-CB7CD3E79223}" type="slidenum">
              <a:rPr lang="en-GB" noProof="0" smtClean="0"/>
              <a:t>14</a:t>
            </a:fld>
            <a:endParaRPr lang="en-GB" noProof="0"/>
          </a:p>
        </p:txBody>
      </p:sp>
    </p:spTree>
    <p:extLst>
      <p:ext uri="{BB962C8B-B14F-4D97-AF65-F5344CB8AC3E}">
        <p14:creationId xmlns:p14="http://schemas.microsoft.com/office/powerpoint/2010/main" val="917965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52DF-5B8E-064D-BD08-F2A4F0050503}"/>
              </a:ext>
            </a:extLst>
          </p:cNvPr>
          <p:cNvSpPr>
            <a:spLocks noGrp="1"/>
          </p:cNvSpPr>
          <p:nvPr>
            <p:ph type="title"/>
          </p:nvPr>
        </p:nvSpPr>
        <p:spPr/>
        <p:txBody>
          <a:bodyPr/>
          <a:lstStyle/>
          <a:p>
            <a:r>
              <a:rPr lang="en-GB" dirty="0"/>
              <a:t>Daily meeting</a:t>
            </a:r>
          </a:p>
        </p:txBody>
      </p:sp>
      <p:sp>
        <p:nvSpPr>
          <p:cNvPr id="3" name="Content Placeholder 2">
            <a:extLst>
              <a:ext uri="{FF2B5EF4-FFF2-40B4-BE49-F238E27FC236}">
                <a16:creationId xmlns:a16="http://schemas.microsoft.com/office/drawing/2014/main" id="{3AC1A2CF-F7BA-7247-851F-BD4C71339FDE}"/>
              </a:ext>
            </a:extLst>
          </p:cNvPr>
          <p:cNvSpPr>
            <a:spLocks noGrp="1"/>
          </p:cNvSpPr>
          <p:nvPr>
            <p:ph idx="1"/>
          </p:nvPr>
        </p:nvSpPr>
        <p:spPr/>
        <p:txBody>
          <a:bodyPr/>
          <a:lstStyle/>
          <a:p>
            <a:r>
              <a:rPr lang="en-US" dirty="0"/>
              <a:t>8:30 am daily meetings in control room where the plan of the day (commissioning) is announced and installation coordinators are present to comment/inform about possible conflicting activities</a:t>
            </a:r>
          </a:p>
          <a:p>
            <a:r>
              <a:rPr lang="en-US" dirty="0"/>
              <a:t>Standing meeting, chaired by the Shift  Leader</a:t>
            </a:r>
          </a:p>
          <a:p>
            <a:endParaRPr lang="en-GB" dirty="0"/>
          </a:p>
        </p:txBody>
      </p:sp>
      <p:sp>
        <p:nvSpPr>
          <p:cNvPr id="4" name="Slide Number Placeholder 3">
            <a:extLst>
              <a:ext uri="{FF2B5EF4-FFF2-40B4-BE49-F238E27FC236}">
                <a16:creationId xmlns:a16="http://schemas.microsoft.com/office/drawing/2014/main" id="{4527C321-B8FE-354D-9817-90602AF4026E}"/>
              </a:ext>
            </a:extLst>
          </p:cNvPr>
          <p:cNvSpPr>
            <a:spLocks noGrp="1"/>
          </p:cNvSpPr>
          <p:nvPr>
            <p:ph type="sldNum" sz="quarter" idx="12"/>
          </p:nvPr>
        </p:nvSpPr>
        <p:spPr/>
        <p:txBody>
          <a:bodyPr/>
          <a:lstStyle/>
          <a:p>
            <a:fld id="{551115BC-487E-4422-894C-CB7CD3E79223}" type="slidenum">
              <a:rPr lang="en-GB" noProof="0" smtClean="0"/>
              <a:t>15</a:t>
            </a:fld>
            <a:endParaRPr lang="en-GB" noProof="0"/>
          </a:p>
        </p:txBody>
      </p:sp>
    </p:spTree>
    <p:extLst>
      <p:ext uri="{BB962C8B-B14F-4D97-AF65-F5344CB8AC3E}">
        <p14:creationId xmlns:p14="http://schemas.microsoft.com/office/powerpoint/2010/main" val="3216057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C104-9805-3A44-B037-8C3558B6A517}"/>
              </a:ext>
            </a:extLst>
          </p:cNvPr>
          <p:cNvSpPr>
            <a:spLocks noGrp="1"/>
          </p:cNvSpPr>
          <p:nvPr>
            <p:ph type="title"/>
          </p:nvPr>
        </p:nvSpPr>
        <p:spPr/>
        <p:txBody>
          <a:bodyPr/>
          <a:lstStyle/>
          <a:p>
            <a:r>
              <a:rPr lang="en-GB" dirty="0"/>
              <a:t>PSS0</a:t>
            </a:r>
          </a:p>
        </p:txBody>
      </p:sp>
      <p:sp>
        <p:nvSpPr>
          <p:cNvPr id="3" name="Content Placeholder 2">
            <a:extLst>
              <a:ext uri="{FF2B5EF4-FFF2-40B4-BE49-F238E27FC236}">
                <a16:creationId xmlns:a16="http://schemas.microsoft.com/office/drawing/2014/main" id="{50C93504-C257-AC47-90CA-F9876ADCBF59}"/>
              </a:ext>
            </a:extLst>
          </p:cNvPr>
          <p:cNvSpPr>
            <a:spLocks noGrp="1"/>
          </p:cNvSpPr>
          <p:nvPr>
            <p:ph idx="1"/>
          </p:nvPr>
        </p:nvSpPr>
        <p:spPr/>
        <p:txBody>
          <a:bodyPr/>
          <a:lstStyle/>
          <a:p>
            <a:r>
              <a:rPr lang="en-GB" dirty="0"/>
              <a:t>Safe box in the LCR for the PSS0 box key</a:t>
            </a:r>
          </a:p>
          <a:p>
            <a:pPr lvl="1"/>
            <a:r>
              <a:rPr lang="en-GB" dirty="0"/>
              <a:t>To be replaced by a card controlled safe box, including logging of </a:t>
            </a:r>
          </a:p>
          <a:p>
            <a:r>
              <a:rPr lang="en-GB" dirty="0"/>
              <a:t>The Shift Leader has the responsibility to operate the PSS0, and can delegate the actual act of the key exchange to another trained Shift Leader</a:t>
            </a:r>
          </a:p>
          <a:p>
            <a:r>
              <a:rPr lang="en-GB" dirty="0"/>
              <a:t>All changes in the state of the PSS should be logged in the logbook</a:t>
            </a:r>
          </a:p>
        </p:txBody>
      </p:sp>
      <p:sp>
        <p:nvSpPr>
          <p:cNvPr id="4" name="Slide Number Placeholder 3">
            <a:extLst>
              <a:ext uri="{FF2B5EF4-FFF2-40B4-BE49-F238E27FC236}">
                <a16:creationId xmlns:a16="http://schemas.microsoft.com/office/drawing/2014/main" id="{AEC5542E-B4E3-8648-851A-95C196BA8808}"/>
              </a:ext>
            </a:extLst>
          </p:cNvPr>
          <p:cNvSpPr>
            <a:spLocks noGrp="1"/>
          </p:cNvSpPr>
          <p:nvPr>
            <p:ph type="sldNum" sz="quarter" idx="12"/>
          </p:nvPr>
        </p:nvSpPr>
        <p:spPr/>
        <p:txBody>
          <a:bodyPr/>
          <a:lstStyle/>
          <a:p>
            <a:fld id="{551115BC-487E-4422-894C-CB7CD3E79223}" type="slidenum">
              <a:rPr lang="en-GB" noProof="0" smtClean="0"/>
              <a:t>16</a:t>
            </a:fld>
            <a:endParaRPr lang="en-GB" noProof="0"/>
          </a:p>
        </p:txBody>
      </p:sp>
    </p:spTree>
    <p:extLst>
      <p:ext uri="{BB962C8B-B14F-4D97-AF65-F5344CB8AC3E}">
        <p14:creationId xmlns:p14="http://schemas.microsoft.com/office/powerpoint/2010/main" val="4113886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2F1F-666E-DA44-85C8-3F6C8D4D9B72}"/>
              </a:ext>
            </a:extLst>
          </p:cNvPr>
          <p:cNvSpPr>
            <a:spLocks noGrp="1"/>
          </p:cNvSpPr>
          <p:nvPr>
            <p:ph type="title"/>
          </p:nvPr>
        </p:nvSpPr>
        <p:spPr/>
        <p:txBody>
          <a:bodyPr/>
          <a:lstStyle/>
          <a:p>
            <a:r>
              <a:rPr lang="en-GB" dirty="0"/>
              <a:t>Tools used</a:t>
            </a:r>
          </a:p>
        </p:txBody>
      </p:sp>
      <p:sp>
        <p:nvSpPr>
          <p:cNvPr id="3" name="Content Placeholder 2">
            <a:extLst>
              <a:ext uri="{FF2B5EF4-FFF2-40B4-BE49-F238E27FC236}">
                <a16:creationId xmlns:a16="http://schemas.microsoft.com/office/drawing/2014/main" id="{546E4E12-5085-874E-B4A1-2223A6DBF2ED}"/>
              </a:ext>
            </a:extLst>
          </p:cNvPr>
          <p:cNvSpPr>
            <a:spLocks noGrp="1"/>
          </p:cNvSpPr>
          <p:nvPr>
            <p:ph idx="1"/>
          </p:nvPr>
        </p:nvSpPr>
        <p:spPr/>
        <p:txBody>
          <a:bodyPr/>
          <a:lstStyle/>
          <a:p>
            <a:r>
              <a:rPr lang="en-GB" dirty="0"/>
              <a:t>Logbook</a:t>
            </a:r>
          </a:p>
          <a:p>
            <a:r>
              <a:rPr lang="en-GB" dirty="0"/>
              <a:t>CSS</a:t>
            </a:r>
          </a:p>
          <a:p>
            <a:r>
              <a:rPr lang="en-GB" dirty="0"/>
              <a:t>Archiver</a:t>
            </a:r>
          </a:p>
          <a:p>
            <a:r>
              <a:rPr lang="en-GB" dirty="0"/>
              <a:t>Jira</a:t>
            </a:r>
          </a:p>
          <a:p>
            <a:r>
              <a:rPr lang="en-GB" dirty="0"/>
              <a:t>Confluence</a:t>
            </a:r>
          </a:p>
          <a:p>
            <a:r>
              <a:rPr lang="en-GB" dirty="0" err="1"/>
              <a:t>Jupyter</a:t>
            </a:r>
            <a:endParaRPr lang="en-GB" dirty="0"/>
          </a:p>
          <a:p>
            <a:r>
              <a:rPr lang="en-GB" dirty="0" err="1"/>
              <a:t>OpenXAL</a:t>
            </a:r>
            <a:endParaRPr lang="en-GB" dirty="0"/>
          </a:p>
        </p:txBody>
      </p:sp>
      <p:sp>
        <p:nvSpPr>
          <p:cNvPr id="4" name="Slide Number Placeholder 3">
            <a:extLst>
              <a:ext uri="{FF2B5EF4-FFF2-40B4-BE49-F238E27FC236}">
                <a16:creationId xmlns:a16="http://schemas.microsoft.com/office/drawing/2014/main" id="{71E99FE8-983E-934D-B9DD-7F96EBDF4A3B}"/>
              </a:ext>
            </a:extLst>
          </p:cNvPr>
          <p:cNvSpPr>
            <a:spLocks noGrp="1"/>
          </p:cNvSpPr>
          <p:nvPr>
            <p:ph type="sldNum" sz="quarter" idx="12"/>
          </p:nvPr>
        </p:nvSpPr>
        <p:spPr/>
        <p:txBody>
          <a:bodyPr/>
          <a:lstStyle/>
          <a:p>
            <a:fld id="{551115BC-487E-4422-894C-CB7CD3E79223}" type="slidenum">
              <a:rPr lang="en-GB" noProof="0" smtClean="0"/>
              <a:t>17</a:t>
            </a:fld>
            <a:endParaRPr lang="en-GB" noProof="0"/>
          </a:p>
        </p:txBody>
      </p:sp>
    </p:spTree>
    <p:extLst>
      <p:ext uri="{BB962C8B-B14F-4D97-AF65-F5344CB8AC3E}">
        <p14:creationId xmlns:p14="http://schemas.microsoft.com/office/powerpoint/2010/main" val="112528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0541-DC9F-4F45-9B12-62586CF58628}"/>
              </a:ext>
            </a:extLst>
          </p:cNvPr>
          <p:cNvSpPr>
            <a:spLocks noGrp="1"/>
          </p:cNvSpPr>
          <p:nvPr>
            <p:ph type="title"/>
          </p:nvPr>
        </p:nvSpPr>
        <p:spPr/>
        <p:txBody>
          <a:bodyPr/>
          <a:lstStyle/>
          <a:p>
            <a:r>
              <a:rPr lang="en-GB" dirty="0"/>
              <a:t>Logbook</a:t>
            </a:r>
          </a:p>
        </p:txBody>
      </p:sp>
      <p:sp>
        <p:nvSpPr>
          <p:cNvPr id="3" name="Content Placeholder 2">
            <a:extLst>
              <a:ext uri="{FF2B5EF4-FFF2-40B4-BE49-F238E27FC236}">
                <a16:creationId xmlns:a16="http://schemas.microsoft.com/office/drawing/2014/main" id="{43FF9FAF-720B-2742-ABA0-2AACA64B99C3}"/>
              </a:ext>
            </a:extLst>
          </p:cNvPr>
          <p:cNvSpPr>
            <a:spLocks noGrp="1"/>
          </p:cNvSpPr>
          <p:nvPr>
            <p:ph idx="1"/>
          </p:nvPr>
        </p:nvSpPr>
        <p:spPr/>
        <p:txBody>
          <a:bodyPr/>
          <a:lstStyle/>
          <a:p>
            <a:r>
              <a:rPr lang="en-GB" dirty="0"/>
              <a:t>Guidelines described in ESS-0146509</a:t>
            </a:r>
          </a:p>
          <a:p>
            <a:r>
              <a:rPr lang="en-GB" dirty="0"/>
              <a:t>Temporary solution using the PSI Midas logbook, until the permanent </a:t>
            </a:r>
            <a:r>
              <a:rPr lang="en-GB" dirty="0" err="1"/>
              <a:t>olog</a:t>
            </a:r>
            <a:r>
              <a:rPr lang="en-GB" dirty="0"/>
              <a:t> (or other) solution is deploy</a:t>
            </a:r>
          </a:p>
          <a:p>
            <a:r>
              <a:rPr lang="en-GB" dirty="0"/>
              <a:t>All entries and data will be moved to the new system</a:t>
            </a:r>
          </a:p>
          <a:p>
            <a:r>
              <a:rPr lang="en-GB" dirty="0"/>
              <a:t>Several logbooks instances, with one devoted to Operations</a:t>
            </a:r>
          </a:p>
          <a:p>
            <a:r>
              <a:rPr lang="en-GB" dirty="0"/>
              <a:t>Thread for every shift, with unique shift ID</a:t>
            </a:r>
          </a:p>
          <a:p>
            <a:r>
              <a:rPr lang="en-GB" dirty="0"/>
              <a:t>In the technical network, accessible from the offices, and using the VPN from outside</a:t>
            </a:r>
          </a:p>
        </p:txBody>
      </p:sp>
      <p:sp>
        <p:nvSpPr>
          <p:cNvPr id="4" name="Slide Number Placeholder 3">
            <a:extLst>
              <a:ext uri="{FF2B5EF4-FFF2-40B4-BE49-F238E27FC236}">
                <a16:creationId xmlns:a16="http://schemas.microsoft.com/office/drawing/2014/main" id="{3D141F2B-917D-B843-A585-E7B53805ECE9}"/>
              </a:ext>
            </a:extLst>
          </p:cNvPr>
          <p:cNvSpPr>
            <a:spLocks noGrp="1"/>
          </p:cNvSpPr>
          <p:nvPr>
            <p:ph type="sldNum" sz="quarter" idx="12"/>
          </p:nvPr>
        </p:nvSpPr>
        <p:spPr/>
        <p:txBody>
          <a:bodyPr/>
          <a:lstStyle/>
          <a:p>
            <a:fld id="{551115BC-487E-4422-894C-CB7CD3E79223}" type="slidenum">
              <a:rPr lang="en-GB" noProof="0" smtClean="0"/>
              <a:t>18</a:t>
            </a:fld>
            <a:endParaRPr lang="en-GB" noProof="0"/>
          </a:p>
        </p:txBody>
      </p:sp>
    </p:spTree>
    <p:extLst>
      <p:ext uri="{BB962C8B-B14F-4D97-AF65-F5344CB8AC3E}">
        <p14:creationId xmlns:p14="http://schemas.microsoft.com/office/powerpoint/2010/main" val="268048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DA77-1CE4-7741-A9C7-ED23564B6604}"/>
              </a:ext>
            </a:extLst>
          </p:cNvPr>
          <p:cNvSpPr>
            <a:spLocks noGrp="1"/>
          </p:cNvSpPr>
          <p:nvPr>
            <p:ph type="title"/>
          </p:nvPr>
        </p:nvSpPr>
        <p:spPr/>
        <p:txBody>
          <a:bodyPr/>
          <a:lstStyle/>
          <a:p>
            <a:r>
              <a:rPr lang="en-GB" dirty="0"/>
              <a:t>Control System Studio</a:t>
            </a:r>
          </a:p>
        </p:txBody>
      </p:sp>
      <p:sp>
        <p:nvSpPr>
          <p:cNvPr id="3" name="Content Placeholder 2">
            <a:extLst>
              <a:ext uri="{FF2B5EF4-FFF2-40B4-BE49-F238E27FC236}">
                <a16:creationId xmlns:a16="http://schemas.microsoft.com/office/drawing/2014/main" id="{D495551A-054B-AE4D-9B49-466F162DC89F}"/>
              </a:ext>
            </a:extLst>
          </p:cNvPr>
          <p:cNvSpPr>
            <a:spLocks noGrp="1"/>
          </p:cNvSpPr>
          <p:nvPr>
            <p:ph idx="1"/>
          </p:nvPr>
        </p:nvSpPr>
        <p:spPr/>
        <p:txBody>
          <a:bodyPr/>
          <a:lstStyle/>
          <a:p>
            <a:r>
              <a:rPr lang="en-GB" dirty="0"/>
              <a:t>Main tool to build control system applications</a:t>
            </a:r>
          </a:p>
          <a:p>
            <a:pPr lvl="1"/>
            <a:r>
              <a:rPr lang="en-GB" dirty="0"/>
              <a:t>Collaboration between SNS, FRIB, BNL, DESY, ITER and ESS</a:t>
            </a:r>
          </a:p>
          <a:p>
            <a:pPr lvl="1"/>
            <a:r>
              <a:rPr lang="en-GB" dirty="0"/>
              <a:t>Eclipse based</a:t>
            </a:r>
          </a:p>
          <a:p>
            <a:r>
              <a:rPr lang="en-GB" dirty="0"/>
              <a:t>Display Builder selected to create the OPIs</a:t>
            </a:r>
          </a:p>
          <a:p>
            <a:r>
              <a:rPr lang="en-GB" dirty="0"/>
              <a:t>Access to the archiver</a:t>
            </a:r>
          </a:p>
          <a:p>
            <a:r>
              <a:rPr lang="en-GB" dirty="0"/>
              <a:t>Save/restore</a:t>
            </a:r>
          </a:p>
          <a:p>
            <a:r>
              <a:rPr lang="en-GB" dirty="0"/>
              <a:t>BEAST (Alarm handler)</a:t>
            </a:r>
          </a:p>
        </p:txBody>
      </p:sp>
      <p:sp>
        <p:nvSpPr>
          <p:cNvPr id="4" name="Slide Number Placeholder 3">
            <a:extLst>
              <a:ext uri="{FF2B5EF4-FFF2-40B4-BE49-F238E27FC236}">
                <a16:creationId xmlns:a16="http://schemas.microsoft.com/office/drawing/2014/main" id="{EC40451F-3ADB-8142-885B-D4907BE2C3F1}"/>
              </a:ext>
            </a:extLst>
          </p:cNvPr>
          <p:cNvSpPr>
            <a:spLocks noGrp="1"/>
          </p:cNvSpPr>
          <p:nvPr>
            <p:ph type="sldNum" sz="quarter" idx="12"/>
          </p:nvPr>
        </p:nvSpPr>
        <p:spPr/>
        <p:txBody>
          <a:bodyPr/>
          <a:lstStyle/>
          <a:p>
            <a:fld id="{551115BC-487E-4422-894C-CB7CD3E79223}" type="slidenum">
              <a:rPr lang="en-GB" noProof="0" smtClean="0"/>
              <a:t>19</a:t>
            </a:fld>
            <a:endParaRPr lang="en-GB" noProof="0"/>
          </a:p>
        </p:txBody>
      </p:sp>
    </p:spTree>
    <p:extLst>
      <p:ext uri="{BB962C8B-B14F-4D97-AF65-F5344CB8AC3E}">
        <p14:creationId xmlns:p14="http://schemas.microsoft.com/office/powerpoint/2010/main" val="32007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DDA58-BDF8-BB4C-95F1-2786788847DA}"/>
              </a:ext>
            </a:extLst>
          </p:cNvPr>
          <p:cNvSpPr>
            <a:spLocks noGrp="1"/>
          </p:cNvSpPr>
          <p:nvPr>
            <p:ph type="title"/>
          </p:nvPr>
        </p:nvSpPr>
        <p:spPr/>
        <p:txBody>
          <a:bodyPr/>
          <a:lstStyle/>
          <a:p>
            <a:r>
              <a:rPr lang="en-US" dirty="0"/>
              <a:t>Control Room and Operation</a:t>
            </a:r>
          </a:p>
        </p:txBody>
      </p:sp>
      <p:sp>
        <p:nvSpPr>
          <p:cNvPr id="4" name="Slide Number Placeholder 3">
            <a:extLst>
              <a:ext uri="{FF2B5EF4-FFF2-40B4-BE49-F238E27FC236}">
                <a16:creationId xmlns:a16="http://schemas.microsoft.com/office/drawing/2014/main" id="{A83791F5-5248-2340-9051-2D1F941331A5}"/>
              </a:ext>
            </a:extLst>
          </p:cNvPr>
          <p:cNvSpPr>
            <a:spLocks noGrp="1"/>
          </p:cNvSpPr>
          <p:nvPr>
            <p:ph type="sldNum" sz="quarter" idx="12"/>
          </p:nvPr>
        </p:nvSpPr>
        <p:spPr/>
        <p:txBody>
          <a:bodyPr/>
          <a:lstStyle/>
          <a:p>
            <a:fld id="{551115BC-487E-4422-894C-CB7CD3E79223}" type="slidenum">
              <a:rPr lang="sv-SE" smtClean="0"/>
              <a:t>2</a:t>
            </a:fld>
            <a:endParaRPr lang="sv-SE"/>
          </a:p>
        </p:txBody>
      </p:sp>
      <p:graphicFrame>
        <p:nvGraphicFramePr>
          <p:cNvPr id="12" name="Content Placeholder 11">
            <a:extLst>
              <a:ext uri="{FF2B5EF4-FFF2-40B4-BE49-F238E27FC236}">
                <a16:creationId xmlns:a16="http://schemas.microsoft.com/office/drawing/2014/main" id="{EE3C5D78-FB6F-6445-BEB4-87018A2F7B1C}"/>
              </a:ext>
            </a:extLst>
          </p:cNvPr>
          <p:cNvGraphicFramePr>
            <a:graphicFrameLocks noGrp="1"/>
          </p:cNvGraphicFramePr>
          <p:nvPr>
            <p:ph idx="1"/>
            <p:extLst/>
          </p:nvPr>
        </p:nvGraphicFramePr>
        <p:xfrm>
          <a:off x="899592" y="1913747"/>
          <a:ext cx="7787208" cy="2260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Content Placeholder 11">
            <a:extLst>
              <a:ext uri="{FF2B5EF4-FFF2-40B4-BE49-F238E27FC236}">
                <a16:creationId xmlns:a16="http://schemas.microsoft.com/office/drawing/2014/main" id="{10B98841-798A-754D-949B-4317A779D4F0}"/>
              </a:ext>
            </a:extLst>
          </p:cNvPr>
          <p:cNvGraphicFramePr>
            <a:graphicFrameLocks/>
          </p:cNvGraphicFramePr>
          <p:nvPr>
            <p:extLst/>
          </p:nvPr>
        </p:nvGraphicFramePr>
        <p:xfrm>
          <a:off x="323528" y="4077072"/>
          <a:ext cx="6048672" cy="4606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2DCEDC3D-2D41-F147-8C80-3F1E2EDB7285}"/>
              </a:ext>
            </a:extLst>
          </p:cNvPr>
          <p:cNvSpPr txBox="1"/>
          <p:nvPr/>
        </p:nvSpPr>
        <p:spPr>
          <a:xfrm>
            <a:off x="1804864" y="5373216"/>
            <a:ext cx="5976664" cy="646331"/>
          </a:xfrm>
          <a:prstGeom prst="rect">
            <a:avLst/>
          </a:prstGeom>
          <a:noFill/>
        </p:spPr>
        <p:txBody>
          <a:bodyPr wrap="square" rtlCol="0">
            <a:spAutoFit/>
          </a:bodyPr>
          <a:lstStyle/>
          <a:p>
            <a:pPr algn="ctr"/>
            <a:r>
              <a:rPr lang="en-US" dirty="0"/>
              <a:t>NOTE: GREEN FIELD FACILITY/EVERYTHING NEW/</a:t>
            </a:r>
            <a:r>
              <a:rPr lang="en-US" b="1" dirty="0">
                <a:solidFill>
                  <a:srgbClr val="FF0000"/>
                </a:solidFill>
              </a:rPr>
              <a:t>TAKES TIME</a:t>
            </a:r>
          </a:p>
          <a:p>
            <a:pPr algn="ctr"/>
            <a:endParaRPr lang="en-US" dirty="0"/>
          </a:p>
        </p:txBody>
      </p:sp>
      <p:sp>
        <p:nvSpPr>
          <p:cNvPr id="14" name="TextBox 13">
            <a:extLst>
              <a:ext uri="{FF2B5EF4-FFF2-40B4-BE49-F238E27FC236}">
                <a16:creationId xmlns:a16="http://schemas.microsoft.com/office/drawing/2014/main" id="{02C5FB38-574C-784C-9AE7-37BF19AD61AF}"/>
              </a:ext>
            </a:extLst>
          </p:cNvPr>
          <p:cNvSpPr txBox="1"/>
          <p:nvPr/>
        </p:nvSpPr>
        <p:spPr>
          <a:xfrm>
            <a:off x="1804864" y="6054715"/>
            <a:ext cx="5976664" cy="646331"/>
          </a:xfrm>
          <a:prstGeom prst="rect">
            <a:avLst/>
          </a:prstGeom>
          <a:noFill/>
        </p:spPr>
        <p:txBody>
          <a:bodyPr wrap="square" rtlCol="0">
            <a:spAutoFit/>
          </a:bodyPr>
          <a:lstStyle/>
          <a:p>
            <a:pPr algn="ctr"/>
            <a:r>
              <a:rPr lang="en-US" dirty="0"/>
              <a:t>NOTE: We will be commissioning in stages</a:t>
            </a:r>
            <a:endParaRPr lang="en-US" b="1" dirty="0">
              <a:solidFill>
                <a:srgbClr val="FF0000"/>
              </a:solidFill>
            </a:endParaRPr>
          </a:p>
          <a:p>
            <a:pPr algn="ctr"/>
            <a:endParaRPr lang="en-US" dirty="0"/>
          </a:p>
        </p:txBody>
      </p:sp>
      <p:grpSp>
        <p:nvGrpSpPr>
          <p:cNvPr id="18" name="Group 17">
            <a:extLst>
              <a:ext uri="{FF2B5EF4-FFF2-40B4-BE49-F238E27FC236}">
                <a16:creationId xmlns:a16="http://schemas.microsoft.com/office/drawing/2014/main" id="{B74E36DA-2427-C44E-B24C-8D3833EADF53}"/>
              </a:ext>
            </a:extLst>
          </p:cNvPr>
          <p:cNvGrpSpPr/>
          <p:nvPr/>
        </p:nvGrpSpPr>
        <p:grpSpPr>
          <a:xfrm>
            <a:off x="1187382" y="1436403"/>
            <a:ext cx="2155590" cy="2640669"/>
            <a:chOff x="2846133" y="1436403"/>
            <a:chExt cx="2155590" cy="2640669"/>
          </a:xfrm>
        </p:grpSpPr>
        <p:cxnSp>
          <p:nvCxnSpPr>
            <p:cNvPr id="19" name="Straight Connector 18">
              <a:extLst>
                <a:ext uri="{FF2B5EF4-FFF2-40B4-BE49-F238E27FC236}">
                  <a16:creationId xmlns:a16="http://schemas.microsoft.com/office/drawing/2014/main" id="{66C2CE64-A70D-8F4F-B2EF-4B09860DB590}"/>
                </a:ext>
              </a:extLst>
            </p:cNvPr>
            <p:cNvCxnSpPr>
              <a:cxnSpLocks/>
            </p:cNvCxnSpPr>
            <p:nvPr/>
          </p:nvCxnSpPr>
          <p:spPr>
            <a:xfrm>
              <a:off x="3923928" y="1844824"/>
              <a:ext cx="0" cy="2232248"/>
            </a:xfrm>
            <a:prstGeom prst="line">
              <a:avLst/>
            </a:prstGeom>
            <a:ln w="31750">
              <a:solidFill>
                <a:schemeClr val="tx2">
                  <a:lumMod val="75000"/>
                </a:schemeClr>
              </a:solidFill>
              <a:prstDash val="lgDash"/>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22F37CAA-84E8-AC42-9165-81247AACE965}"/>
                </a:ext>
              </a:extLst>
            </p:cNvPr>
            <p:cNvSpPr txBox="1"/>
            <p:nvPr/>
          </p:nvSpPr>
          <p:spPr>
            <a:xfrm>
              <a:off x="2846133" y="1436403"/>
              <a:ext cx="2155590" cy="369332"/>
            </a:xfrm>
            <a:prstGeom prst="rect">
              <a:avLst/>
            </a:prstGeom>
            <a:noFill/>
            <a:ln>
              <a:solidFill>
                <a:schemeClr val="tx2">
                  <a:lumMod val="40000"/>
                  <a:lumOff val="60000"/>
                </a:schemeClr>
              </a:solidFill>
            </a:ln>
            <a:effectLst>
              <a:outerShdw blurRad="50800" dist="38100" dir="2700000" algn="tl" rotWithShape="0">
                <a:prstClr val="black">
                  <a:alpha val="40000"/>
                </a:prstClr>
              </a:outerShdw>
            </a:effectLst>
          </p:spPr>
          <p:txBody>
            <a:bodyPr wrap="none" rtlCol="0">
              <a:spAutoFit/>
            </a:bodyPr>
            <a:lstStyle/>
            <a:p>
              <a:r>
                <a:rPr lang="en-GB" dirty="0"/>
                <a:t>Equipment handover</a:t>
              </a:r>
            </a:p>
          </p:txBody>
        </p:sp>
      </p:grpSp>
      <p:sp>
        <p:nvSpPr>
          <p:cNvPr id="8" name="Rounded Rectangle 7">
            <a:extLst>
              <a:ext uri="{FF2B5EF4-FFF2-40B4-BE49-F238E27FC236}">
                <a16:creationId xmlns:a16="http://schemas.microsoft.com/office/drawing/2014/main" id="{B40281A0-C3BD-D14D-9E9B-11AD707C7DB1}"/>
              </a:ext>
            </a:extLst>
          </p:cNvPr>
          <p:cNvSpPr/>
          <p:nvPr/>
        </p:nvSpPr>
        <p:spPr>
          <a:xfrm>
            <a:off x="5724128" y="2196952"/>
            <a:ext cx="3096344" cy="17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64E3D6-529A-F244-9DB5-16E4287A61A9}"/>
              </a:ext>
            </a:extLst>
          </p:cNvPr>
          <p:cNvSpPr txBox="1"/>
          <p:nvPr/>
        </p:nvSpPr>
        <p:spPr>
          <a:xfrm>
            <a:off x="5940152" y="2195572"/>
            <a:ext cx="2664296" cy="369332"/>
          </a:xfrm>
          <a:prstGeom prst="rect">
            <a:avLst/>
          </a:prstGeom>
          <a:noFill/>
        </p:spPr>
        <p:txBody>
          <a:bodyPr wrap="square" rtlCol="0">
            <a:spAutoFit/>
          </a:bodyPr>
          <a:lstStyle/>
          <a:p>
            <a:pPr algn="ctr"/>
            <a:r>
              <a:rPr lang="en-GB" dirty="0"/>
              <a:t>Control Room Operation</a:t>
            </a:r>
          </a:p>
        </p:txBody>
      </p:sp>
    </p:spTree>
    <p:extLst>
      <p:ext uri="{BB962C8B-B14F-4D97-AF65-F5344CB8AC3E}">
        <p14:creationId xmlns:p14="http://schemas.microsoft.com/office/powerpoint/2010/main" val="1133597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550AE-FD53-5A44-B47B-0F628CB2C079}"/>
              </a:ext>
            </a:extLst>
          </p:cNvPr>
          <p:cNvSpPr>
            <a:spLocks noGrp="1"/>
          </p:cNvSpPr>
          <p:nvPr>
            <p:ph type="title"/>
          </p:nvPr>
        </p:nvSpPr>
        <p:spPr/>
        <p:txBody>
          <a:bodyPr/>
          <a:lstStyle/>
          <a:p>
            <a:r>
              <a:rPr lang="en-GB" dirty="0"/>
              <a:t>JIRA</a:t>
            </a:r>
          </a:p>
        </p:txBody>
      </p:sp>
      <p:sp>
        <p:nvSpPr>
          <p:cNvPr id="3" name="Content Placeholder 2">
            <a:extLst>
              <a:ext uri="{FF2B5EF4-FFF2-40B4-BE49-F238E27FC236}">
                <a16:creationId xmlns:a16="http://schemas.microsoft.com/office/drawing/2014/main" id="{1CCA2FAC-CD4F-B442-BA5F-8876EA197779}"/>
              </a:ext>
            </a:extLst>
          </p:cNvPr>
          <p:cNvSpPr>
            <a:spLocks noGrp="1"/>
          </p:cNvSpPr>
          <p:nvPr>
            <p:ph idx="1"/>
          </p:nvPr>
        </p:nvSpPr>
        <p:spPr/>
        <p:txBody>
          <a:bodyPr/>
          <a:lstStyle/>
          <a:p>
            <a:r>
              <a:rPr lang="en-GB" dirty="0"/>
              <a:t>Sometimes is difficult to know to which </a:t>
            </a:r>
            <a:r>
              <a:rPr lang="en-GB" dirty="0" err="1"/>
              <a:t>jira</a:t>
            </a:r>
            <a:r>
              <a:rPr lang="en-GB" dirty="0"/>
              <a:t> project to assign a problem</a:t>
            </a:r>
          </a:p>
          <a:p>
            <a:r>
              <a:rPr lang="en-GB" dirty="0"/>
              <a:t>New </a:t>
            </a:r>
            <a:r>
              <a:rPr lang="en-GB" dirty="0" err="1"/>
              <a:t>jira</a:t>
            </a:r>
            <a:r>
              <a:rPr lang="en-GB" dirty="0"/>
              <a:t> project to track issues concerning operations during BC</a:t>
            </a:r>
          </a:p>
          <a:p>
            <a:r>
              <a:rPr lang="en-GB" dirty="0"/>
              <a:t>AO will forward the issues to the correct project inside ESS if it can not be fixed by AO</a:t>
            </a:r>
          </a:p>
        </p:txBody>
      </p:sp>
      <p:sp>
        <p:nvSpPr>
          <p:cNvPr id="4" name="Slide Number Placeholder 3">
            <a:extLst>
              <a:ext uri="{FF2B5EF4-FFF2-40B4-BE49-F238E27FC236}">
                <a16:creationId xmlns:a16="http://schemas.microsoft.com/office/drawing/2014/main" id="{597385E9-361E-C948-91A0-52C385248567}"/>
              </a:ext>
            </a:extLst>
          </p:cNvPr>
          <p:cNvSpPr>
            <a:spLocks noGrp="1"/>
          </p:cNvSpPr>
          <p:nvPr>
            <p:ph type="sldNum" sz="quarter" idx="12"/>
          </p:nvPr>
        </p:nvSpPr>
        <p:spPr/>
        <p:txBody>
          <a:bodyPr/>
          <a:lstStyle/>
          <a:p>
            <a:fld id="{551115BC-487E-4422-894C-CB7CD3E79223}" type="slidenum">
              <a:rPr lang="en-GB" noProof="0" smtClean="0"/>
              <a:t>20</a:t>
            </a:fld>
            <a:endParaRPr lang="en-GB" noProof="0"/>
          </a:p>
        </p:txBody>
      </p:sp>
    </p:spTree>
    <p:extLst>
      <p:ext uri="{BB962C8B-B14F-4D97-AF65-F5344CB8AC3E}">
        <p14:creationId xmlns:p14="http://schemas.microsoft.com/office/powerpoint/2010/main" val="4258029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C87D-A295-E349-8F0B-E9CBCCBBECA8}"/>
              </a:ext>
            </a:extLst>
          </p:cNvPr>
          <p:cNvSpPr>
            <a:spLocks noGrp="1"/>
          </p:cNvSpPr>
          <p:nvPr>
            <p:ph type="title"/>
          </p:nvPr>
        </p:nvSpPr>
        <p:spPr/>
        <p:txBody>
          <a:bodyPr/>
          <a:lstStyle/>
          <a:p>
            <a:r>
              <a:rPr lang="en-GB" dirty="0" err="1"/>
              <a:t>Jupyter</a:t>
            </a:r>
            <a:r>
              <a:rPr lang="en-GB" dirty="0"/>
              <a:t> and </a:t>
            </a:r>
            <a:r>
              <a:rPr lang="en-GB" dirty="0" err="1"/>
              <a:t>OpenXAL</a:t>
            </a:r>
            <a:endParaRPr lang="en-GB" dirty="0"/>
          </a:p>
        </p:txBody>
      </p:sp>
      <p:sp>
        <p:nvSpPr>
          <p:cNvPr id="3" name="Content Placeholder 2">
            <a:extLst>
              <a:ext uri="{FF2B5EF4-FFF2-40B4-BE49-F238E27FC236}">
                <a16:creationId xmlns:a16="http://schemas.microsoft.com/office/drawing/2014/main" id="{78A9391C-3814-A545-A598-4B511CBE59A4}"/>
              </a:ext>
            </a:extLst>
          </p:cNvPr>
          <p:cNvSpPr>
            <a:spLocks noGrp="1"/>
          </p:cNvSpPr>
          <p:nvPr>
            <p:ph idx="1"/>
          </p:nvPr>
        </p:nvSpPr>
        <p:spPr/>
        <p:txBody>
          <a:bodyPr/>
          <a:lstStyle/>
          <a:p>
            <a:r>
              <a:rPr lang="en-GB" dirty="0" err="1"/>
              <a:t>Jupyter</a:t>
            </a:r>
            <a:r>
              <a:rPr lang="en-GB" dirty="0"/>
              <a:t> notebooks for python scripts </a:t>
            </a:r>
          </a:p>
          <a:p>
            <a:r>
              <a:rPr lang="en-GB" dirty="0" err="1"/>
              <a:t>OpenXAL</a:t>
            </a:r>
            <a:r>
              <a:rPr lang="en-GB" dirty="0"/>
              <a:t> java applications for Beam Physics scripts</a:t>
            </a:r>
          </a:p>
          <a:p>
            <a:r>
              <a:rPr lang="en-GB" dirty="0"/>
              <a:t>PV status viewer web server: monitoring of PVs </a:t>
            </a:r>
          </a:p>
        </p:txBody>
      </p:sp>
      <p:sp>
        <p:nvSpPr>
          <p:cNvPr id="4" name="Slide Number Placeholder 3">
            <a:extLst>
              <a:ext uri="{FF2B5EF4-FFF2-40B4-BE49-F238E27FC236}">
                <a16:creationId xmlns:a16="http://schemas.microsoft.com/office/drawing/2014/main" id="{DC79173D-9CAC-164C-BD4D-31AADF4311F3}"/>
              </a:ext>
            </a:extLst>
          </p:cNvPr>
          <p:cNvSpPr>
            <a:spLocks noGrp="1"/>
          </p:cNvSpPr>
          <p:nvPr>
            <p:ph type="sldNum" sz="quarter" idx="12"/>
          </p:nvPr>
        </p:nvSpPr>
        <p:spPr/>
        <p:txBody>
          <a:bodyPr/>
          <a:lstStyle/>
          <a:p>
            <a:fld id="{551115BC-487E-4422-894C-CB7CD3E79223}" type="slidenum">
              <a:rPr lang="en-GB" noProof="0" smtClean="0"/>
              <a:t>21</a:t>
            </a:fld>
            <a:endParaRPr lang="en-GB" noProof="0"/>
          </a:p>
        </p:txBody>
      </p:sp>
    </p:spTree>
    <p:extLst>
      <p:ext uri="{BB962C8B-B14F-4D97-AF65-F5344CB8AC3E}">
        <p14:creationId xmlns:p14="http://schemas.microsoft.com/office/powerpoint/2010/main" val="55635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9B3E-13FE-2344-B5C5-72A03F832A40}"/>
              </a:ext>
            </a:extLst>
          </p:cNvPr>
          <p:cNvSpPr>
            <a:spLocks noGrp="1"/>
          </p:cNvSpPr>
          <p:nvPr>
            <p:ph type="title"/>
          </p:nvPr>
        </p:nvSpPr>
        <p:spPr/>
        <p:txBody>
          <a:bodyPr/>
          <a:lstStyle/>
          <a:p>
            <a:r>
              <a:rPr lang="en-GB" dirty="0"/>
              <a:t>Main problems during initial run</a:t>
            </a:r>
          </a:p>
        </p:txBody>
      </p:sp>
      <p:sp>
        <p:nvSpPr>
          <p:cNvPr id="3" name="Content Placeholder 2">
            <a:extLst>
              <a:ext uri="{FF2B5EF4-FFF2-40B4-BE49-F238E27FC236}">
                <a16:creationId xmlns:a16="http://schemas.microsoft.com/office/drawing/2014/main" id="{CF01F507-FD6F-7E43-B925-60CDA2763613}"/>
              </a:ext>
            </a:extLst>
          </p:cNvPr>
          <p:cNvSpPr>
            <a:spLocks noGrp="1"/>
          </p:cNvSpPr>
          <p:nvPr>
            <p:ph idx="1"/>
          </p:nvPr>
        </p:nvSpPr>
        <p:spPr/>
        <p:txBody>
          <a:bodyPr/>
          <a:lstStyle/>
          <a:p>
            <a:r>
              <a:rPr lang="en-GB" dirty="0"/>
              <a:t>Issues with old BOY OPIs with some version of CSS</a:t>
            </a:r>
          </a:p>
          <a:p>
            <a:r>
              <a:rPr lang="en-GB" dirty="0"/>
              <a:t>Slow approval of news OPIs</a:t>
            </a:r>
          </a:p>
          <a:p>
            <a:r>
              <a:rPr lang="en-GB" dirty="0"/>
              <a:t>No Alarm limits in any (except one) EPICS </a:t>
            </a:r>
            <a:r>
              <a:rPr lang="en-GB" dirty="0" err="1"/>
              <a:t>pvs</a:t>
            </a:r>
            <a:endParaRPr lang="en-GB" dirty="0"/>
          </a:p>
          <a:p>
            <a:r>
              <a:rPr lang="en-GB" dirty="0"/>
              <a:t>Archiver was not configured</a:t>
            </a:r>
          </a:p>
          <a:p>
            <a:pPr lvl="1"/>
            <a:r>
              <a:rPr lang="en-GB" dirty="0"/>
              <a:t>Problems with archiving big waveforms </a:t>
            </a:r>
          </a:p>
          <a:p>
            <a:pPr lvl="1"/>
            <a:r>
              <a:rPr lang="en-GB" dirty="0"/>
              <a:t>Rate and limits not defined</a:t>
            </a:r>
          </a:p>
          <a:p>
            <a:pPr lvl="1"/>
            <a:r>
              <a:rPr lang="en-GB" dirty="0"/>
              <a:t>What to archive?</a:t>
            </a:r>
          </a:p>
          <a:p>
            <a:r>
              <a:rPr lang="en-GB" dirty="0"/>
              <a:t>PVs names</a:t>
            </a:r>
          </a:p>
          <a:p>
            <a:pPr marL="0" indent="0">
              <a:buNone/>
            </a:pPr>
            <a:endParaRPr lang="en-GB" dirty="0"/>
          </a:p>
        </p:txBody>
      </p:sp>
      <p:sp>
        <p:nvSpPr>
          <p:cNvPr id="4" name="Slide Number Placeholder 3">
            <a:extLst>
              <a:ext uri="{FF2B5EF4-FFF2-40B4-BE49-F238E27FC236}">
                <a16:creationId xmlns:a16="http://schemas.microsoft.com/office/drawing/2014/main" id="{D3CD6999-9357-A14A-A308-46532AC9B145}"/>
              </a:ext>
            </a:extLst>
          </p:cNvPr>
          <p:cNvSpPr>
            <a:spLocks noGrp="1"/>
          </p:cNvSpPr>
          <p:nvPr>
            <p:ph type="sldNum" sz="quarter" idx="12"/>
          </p:nvPr>
        </p:nvSpPr>
        <p:spPr/>
        <p:txBody>
          <a:bodyPr/>
          <a:lstStyle/>
          <a:p>
            <a:fld id="{551115BC-487E-4422-894C-CB7CD3E79223}" type="slidenum">
              <a:rPr lang="en-GB" noProof="0" smtClean="0"/>
              <a:t>22</a:t>
            </a:fld>
            <a:endParaRPr lang="en-GB" noProof="0"/>
          </a:p>
        </p:txBody>
      </p:sp>
    </p:spTree>
    <p:extLst>
      <p:ext uri="{BB962C8B-B14F-4D97-AF65-F5344CB8AC3E}">
        <p14:creationId xmlns:p14="http://schemas.microsoft.com/office/powerpoint/2010/main" val="4274100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7C74-03F2-7644-867B-84C91032B4E0}"/>
              </a:ext>
            </a:extLst>
          </p:cNvPr>
          <p:cNvSpPr>
            <a:spLocks noGrp="1"/>
          </p:cNvSpPr>
          <p:nvPr>
            <p:ph type="title"/>
          </p:nvPr>
        </p:nvSpPr>
        <p:spPr/>
        <p:txBody>
          <a:bodyPr/>
          <a:lstStyle/>
          <a:p>
            <a:r>
              <a:rPr lang="en-GB" dirty="0"/>
              <a:t>Future plans</a:t>
            </a:r>
          </a:p>
        </p:txBody>
      </p:sp>
      <p:sp>
        <p:nvSpPr>
          <p:cNvPr id="3" name="Content Placeholder 2">
            <a:extLst>
              <a:ext uri="{FF2B5EF4-FFF2-40B4-BE49-F238E27FC236}">
                <a16:creationId xmlns:a16="http://schemas.microsoft.com/office/drawing/2014/main" id="{14A4C30F-91FA-1C4C-B72E-D3A714C8A036}"/>
              </a:ext>
            </a:extLst>
          </p:cNvPr>
          <p:cNvSpPr>
            <a:spLocks noGrp="1"/>
          </p:cNvSpPr>
          <p:nvPr>
            <p:ph idx="1"/>
          </p:nvPr>
        </p:nvSpPr>
        <p:spPr/>
        <p:txBody>
          <a:bodyPr>
            <a:normAutofit/>
          </a:bodyPr>
          <a:lstStyle/>
          <a:p>
            <a:r>
              <a:rPr lang="en-GB" dirty="0"/>
              <a:t>Hiring of operators</a:t>
            </a:r>
          </a:p>
          <a:p>
            <a:pPr lvl="1"/>
            <a:r>
              <a:rPr lang="en-GB" dirty="0"/>
              <a:t>Following ESS rules</a:t>
            </a:r>
          </a:p>
          <a:p>
            <a:pPr lvl="1"/>
            <a:r>
              <a:rPr lang="en-GB" dirty="0"/>
              <a:t>Plans: 2 dedicated Operators/Shift Leaders  early next year</a:t>
            </a:r>
          </a:p>
          <a:p>
            <a:r>
              <a:rPr lang="en-GB" dirty="0"/>
              <a:t>Update of the training</a:t>
            </a:r>
          </a:p>
          <a:p>
            <a:pPr lvl="1"/>
            <a:r>
              <a:rPr lang="en-GB" dirty="0"/>
              <a:t>Discussions with </a:t>
            </a:r>
            <a:r>
              <a:rPr lang="en-GB" dirty="0" err="1"/>
              <a:t>Fermilab</a:t>
            </a:r>
            <a:r>
              <a:rPr lang="en-GB" dirty="0"/>
              <a:t> to use a similar approach to them</a:t>
            </a:r>
          </a:p>
          <a:p>
            <a:pPr lvl="1"/>
            <a:r>
              <a:rPr lang="en-GB" dirty="0"/>
              <a:t>More oriented to operators</a:t>
            </a:r>
          </a:p>
        </p:txBody>
      </p:sp>
      <p:sp>
        <p:nvSpPr>
          <p:cNvPr id="4" name="Slide Number Placeholder 3">
            <a:extLst>
              <a:ext uri="{FF2B5EF4-FFF2-40B4-BE49-F238E27FC236}">
                <a16:creationId xmlns:a16="http://schemas.microsoft.com/office/drawing/2014/main" id="{22E502E8-2293-6142-958A-87BAB635C6A7}"/>
              </a:ext>
            </a:extLst>
          </p:cNvPr>
          <p:cNvSpPr>
            <a:spLocks noGrp="1"/>
          </p:cNvSpPr>
          <p:nvPr>
            <p:ph type="sldNum" sz="quarter" idx="12"/>
          </p:nvPr>
        </p:nvSpPr>
        <p:spPr/>
        <p:txBody>
          <a:bodyPr/>
          <a:lstStyle/>
          <a:p>
            <a:fld id="{551115BC-487E-4422-894C-CB7CD3E79223}" type="slidenum">
              <a:rPr lang="en-GB" noProof="0" smtClean="0"/>
              <a:t>23</a:t>
            </a:fld>
            <a:endParaRPr lang="en-GB" noProof="0"/>
          </a:p>
        </p:txBody>
      </p:sp>
    </p:spTree>
    <p:extLst>
      <p:ext uri="{BB962C8B-B14F-4D97-AF65-F5344CB8AC3E}">
        <p14:creationId xmlns:p14="http://schemas.microsoft.com/office/powerpoint/2010/main" val="323080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62611C-4990-2343-BDAB-811BBDDD55D9}"/>
              </a:ext>
            </a:extLst>
          </p:cNvPr>
          <p:cNvSpPr>
            <a:spLocks noGrp="1"/>
          </p:cNvSpPr>
          <p:nvPr>
            <p:ph type="title"/>
          </p:nvPr>
        </p:nvSpPr>
        <p:spPr/>
        <p:txBody>
          <a:bodyPr/>
          <a:lstStyle/>
          <a:p>
            <a:r>
              <a:rPr lang="en-GB" dirty="0"/>
              <a:t>Some examples</a:t>
            </a:r>
          </a:p>
        </p:txBody>
      </p:sp>
      <p:sp>
        <p:nvSpPr>
          <p:cNvPr id="4" name="Slide Number Placeholder 3">
            <a:extLst>
              <a:ext uri="{FF2B5EF4-FFF2-40B4-BE49-F238E27FC236}">
                <a16:creationId xmlns:a16="http://schemas.microsoft.com/office/drawing/2014/main" id="{A15B903F-364A-444B-8D79-38A1CDBACBBF}"/>
              </a:ext>
            </a:extLst>
          </p:cNvPr>
          <p:cNvSpPr>
            <a:spLocks noGrp="1"/>
          </p:cNvSpPr>
          <p:nvPr>
            <p:ph type="sldNum" sz="quarter" idx="12"/>
          </p:nvPr>
        </p:nvSpPr>
        <p:spPr/>
        <p:txBody>
          <a:bodyPr/>
          <a:lstStyle/>
          <a:p>
            <a:fld id="{551115BC-487E-4422-894C-CB7CD3E79223}" type="slidenum">
              <a:rPr lang="en-GB" noProof="0" smtClean="0"/>
              <a:t>24</a:t>
            </a:fld>
            <a:endParaRPr lang="en-GB" noProof="0"/>
          </a:p>
        </p:txBody>
      </p:sp>
    </p:spTree>
    <p:extLst>
      <p:ext uri="{BB962C8B-B14F-4D97-AF65-F5344CB8AC3E}">
        <p14:creationId xmlns:p14="http://schemas.microsoft.com/office/powerpoint/2010/main" val="3481228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CA7777-1BFA-1949-97EA-1725A286A0DC}"/>
              </a:ext>
            </a:extLst>
          </p:cNvPr>
          <p:cNvPicPr>
            <a:picLocks noGrp="1" noChangeAspect="1"/>
          </p:cNvPicPr>
          <p:nvPr>
            <p:ph idx="1"/>
          </p:nvPr>
        </p:nvPicPr>
        <p:blipFill>
          <a:blip r:embed="rId2"/>
          <a:stretch>
            <a:fillRect/>
          </a:stretch>
        </p:blipFill>
        <p:spPr>
          <a:xfrm>
            <a:off x="179512" y="260648"/>
            <a:ext cx="6792619" cy="6095702"/>
          </a:xfrm>
          <a:prstGeom prst="rect">
            <a:avLst/>
          </a:prstGeom>
        </p:spPr>
      </p:pic>
      <p:sp>
        <p:nvSpPr>
          <p:cNvPr id="4" name="Slide Number Placeholder 3">
            <a:extLst>
              <a:ext uri="{FF2B5EF4-FFF2-40B4-BE49-F238E27FC236}">
                <a16:creationId xmlns:a16="http://schemas.microsoft.com/office/drawing/2014/main" id="{14B9DB60-41F9-924A-9DE2-43C1D0BE9CFE}"/>
              </a:ext>
            </a:extLst>
          </p:cNvPr>
          <p:cNvSpPr>
            <a:spLocks noGrp="1"/>
          </p:cNvSpPr>
          <p:nvPr>
            <p:ph type="sldNum" sz="quarter" idx="12"/>
          </p:nvPr>
        </p:nvSpPr>
        <p:spPr/>
        <p:txBody>
          <a:bodyPr/>
          <a:lstStyle/>
          <a:p>
            <a:fld id="{551115BC-487E-4422-894C-CB7CD3E79223}" type="slidenum">
              <a:rPr lang="en-GB" noProof="0" smtClean="0"/>
              <a:t>25</a:t>
            </a:fld>
            <a:endParaRPr lang="en-GB" noProof="0"/>
          </a:p>
        </p:txBody>
      </p:sp>
      <p:pic>
        <p:nvPicPr>
          <p:cNvPr id="6" name="Picture 5">
            <a:extLst>
              <a:ext uri="{FF2B5EF4-FFF2-40B4-BE49-F238E27FC236}">
                <a16:creationId xmlns:a16="http://schemas.microsoft.com/office/drawing/2014/main" id="{9A207814-CA0F-FA4C-AA38-72996932B555}"/>
              </a:ext>
            </a:extLst>
          </p:cNvPr>
          <p:cNvPicPr>
            <a:picLocks noChangeAspect="1"/>
          </p:cNvPicPr>
          <p:nvPr/>
        </p:nvPicPr>
        <p:blipFill>
          <a:blip r:embed="rId3"/>
          <a:stretch>
            <a:fillRect/>
          </a:stretch>
        </p:blipFill>
        <p:spPr>
          <a:xfrm>
            <a:off x="5334108" y="981931"/>
            <a:ext cx="3809892" cy="4653136"/>
          </a:xfrm>
          <a:prstGeom prst="rect">
            <a:avLst/>
          </a:prstGeom>
        </p:spPr>
      </p:pic>
    </p:spTree>
    <p:extLst>
      <p:ext uri="{BB962C8B-B14F-4D97-AF65-F5344CB8AC3E}">
        <p14:creationId xmlns:p14="http://schemas.microsoft.com/office/powerpoint/2010/main" val="1296302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C326-0972-6E42-BE67-A8017E55C7C3}"/>
              </a:ext>
            </a:extLst>
          </p:cNvPr>
          <p:cNvSpPr>
            <a:spLocks noGrp="1"/>
          </p:cNvSpPr>
          <p:nvPr>
            <p:ph type="title"/>
          </p:nvPr>
        </p:nvSpPr>
        <p:spPr/>
        <p:txBody>
          <a:bodyPr/>
          <a:lstStyle/>
          <a:p>
            <a:r>
              <a:rPr lang="en-GB" dirty="0"/>
              <a:t>Some OPIs</a:t>
            </a:r>
          </a:p>
        </p:txBody>
      </p:sp>
      <p:sp>
        <p:nvSpPr>
          <p:cNvPr id="4" name="Slide Number Placeholder 3">
            <a:extLst>
              <a:ext uri="{FF2B5EF4-FFF2-40B4-BE49-F238E27FC236}">
                <a16:creationId xmlns:a16="http://schemas.microsoft.com/office/drawing/2014/main" id="{37BB91D9-6944-FC48-8F07-9AD68C25E358}"/>
              </a:ext>
            </a:extLst>
          </p:cNvPr>
          <p:cNvSpPr>
            <a:spLocks noGrp="1"/>
          </p:cNvSpPr>
          <p:nvPr>
            <p:ph type="sldNum" sz="quarter" idx="12"/>
          </p:nvPr>
        </p:nvSpPr>
        <p:spPr/>
        <p:txBody>
          <a:bodyPr/>
          <a:lstStyle/>
          <a:p>
            <a:fld id="{551115BC-487E-4422-894C-CB7CD3E79223}" type="slidenum">
              <a:rPr lang="en-GB" noProof="0" smtClean="0"/>
              <a:t>26</a:t>
            </a:fld>
            <a:endParaRPr lang="en-GB" noProof="0"/>
          </a:p>
        </p:txBody>
      </p:sp>
      <p:pic>
        <p:nvPicPr>
          <p:cNvPr id="6" name="Picture 5">
            <a:extLst>
              <a:ext uri="{FF2B5EF4-FFF2-40B4-BE49-F238E27FC236}">
                <a16:creationId xmlns:a16="http://schemas.microsoft.com/office/drawing/2014/main" id="{5EB37613-AE33-2E4A-ABA6-2237735BF3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4604" y="1556792"/>
            <a:ext cx="7524328" cy="5045382"/>
          </a:xfrm>
          <a:prstGeom prst="rect">
            <a:avLst/>
          </a:prstGeom>
        </p:spPr>
      </p:pic>
      <p:pic>
        <p:nvPicPr>
          <p:cNvPr id="8" name="Picture 7">
            <a:extLst>
              <a:ext uri="{FF2B5EF4-FFF2-40B4-BE49-F238E27FC236}">
                <a16:creationId xmlns:a16="http://schemas.microsoft.com/office/drawing/2014/main" id="{F8E9C1E9-8DC6-D94F-A415-0F92CDDD67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9712" y="1417638"/>
            <a:ext cx="7164288" cy="4279220"/>
          </a:xfrm>
          <a:prstGeom prst="rect">
            <a:avLst/>
          </a:prstGeom>
        </p:spPr>
      </p:pic>
      <p:pic>
        <p:nvPicPr>
          <p:cNvPr id="10" name="Picture 9">
            <a:extLst>
              <a:ext uri="{FF2B5EF4-FFF2-40B4-BE49-F238E27FC236}">
                <a16:creationId xmlns:a16="http://schemas.microsoft.com/office/drawing/2014/main" id="{6CB00382-9A7E-2342-808B-97402086D9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496" y="2173605"/>
            <a:ext cx="4571999" cy="2483775"/>
          </a:xfrm>
          <a:prstGeom prst="rect">
            <a:avLst/>
          </a:prstGeom>
        </p:spPr>
      </p:pic>
    </p:spTree>
    <p:extLst>
      <p:ext uri="{BB962C8B-B14F-4D97-AF65-F5344CB8AC3E}">
        <p14:creationId xmlns:p14="http://schemas.microsoft.com/office/powerpoint/2010/main" val="194971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0F62-AE4C-D449-880F-657DD1D50364}"/>
              </a:ext>
            </a:extLst>
          </p:cNvPr>
          <p:cNvSpPr>
            <a:spLocks noGrp="1"/>
          </p:cNvSpPr>
          <p:nvPr>
            <p:ph type="title"/>
          </p:nvPr>
        </p:nvSpPr>
        <p:spPr/>
        <p:txBody>
          <a:bodyPr/>
          <a:lstStyle/>
          <a:p>
            <a:r>
              <a:rPr lang="en-GB" dirty="0"/>
              <a:t>Save/Restore</a:t>
            </a:r>
          </a:p>
        </p:txBody>
      </p:sp>
      <p:pic>
        <p:nvPicPr>
          <p:cNvPr id="6" name="Content Placeholder 5">
            <a:extLst>
              <a:ext uri="{FF2B5EF4-FFF2-40B4-BE49-F238E27FC236}">
                <a16:creationId xmlns:a16="http://schemas.microsoft.com/office/drawing/2014/main" id="{0F93A35D-89E0-9144-83DF-854131FBFE3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7200" y="1627784"/>
            <a:ext cx="8229600" cy="4470795"/>
          </a:xfrm>
        </p:spPr>
      </p:pic>
      <p:sp>
        <p:nvSpPr>
          <p:cNvPr id="4" name="Slide Number Placeholder 3">
            <a:extLst>
              <a:ext uri="{FF2B5EF4-FFF2-40B4-BE49-F238E27FC236}">
                <a16:creationId xmlns:a16="http://schemas.microsoft.com/office/drawing/2014/main" id="{9A3DEC00-7FB7-4F42-A9B6-976F3A742E88}"/>
              </a:ext>
            </a:extLst>
          </p:cNvPr>
          <p:cNvSpPr>
            <a:spLocks noGrp="1"/>
          </p:cNvSpPr>
          <p:nvPr>
            <p:ph type="sldNum" sz="quarter" idx="12"/>
          </p:nvPr>
        </p:nvSpPr>
        <p:spPr/>
        <p:txBody>
          <a:bodyPr/>
          <a:lstStyle/>
          <a:p>
            <a:fld id="{551115BC-487E-4422-894C-CB7CD3E79223}" type="slidenum">
              <a:rPr lang="en-GB" noProof="0" smtClean="0"/>
              <a:t>27</a:t>
            </a:fld>
            <a:endParaRPr lang="en-GB" noProof="0"/>
          </a:p>
        </p:txBody>
      </p:sp>
    </p:spTree>
    <p:extLst>
      <p:ext uri="{BB962C8B-B14F-4D97-AF65-F5344CB8AC3E}">
        <p14:creationId xmlns:p14="http://schemas.microsoft.com/office/powerpoint/2010/main" val="1233901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C2AD-8C34-DD46-B03D-B0E93E269052}"/>
              </a:ext>
            </a:extLst>
          </p:cNvPr>
          <p:cNvSpPr>
            <a:spLocks noGrp="1"/>
          </p:cNvSpPr>
          <p:nvPr>
            <p:ph type="title"/>
          </p:nvPr>
        </p:nvSpPr>
        <p:spPr/>
        <p:txBody>
          <a:bodyPr/>
          <a:lstStyle/>
          <a:p>
            <a:r>
              <a:rPr lang="en-GB" dirty="0"/>
              <a:t>Archiver</a:t>
            </a:r>
          </a:p>
        </p:txBody>
      </p:sp>
      <p:pic>
        <p:nvPicPr>
          <p:cNvPr id="6" name="Content Placeholder 5">
            <a:extLst>
              <a:ext uri="{FF2B5EF4-FFF2-40B4-BE49-F238E27FC236}">
                <a16:creationId xmlns:a16="http://schemas.microsoft.com/office/drawing/2014/main" id="{17657C50-FA11-F444-BD3D-72AA8BEF825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7200" y="1627784"/>
            <a:ext cx="8229600" cy="4470795"/>
          </a:xfrm>
        </p:spPr>
      </p:pic>
      <p:sp>
        <p:nvSpPr>
          <p:cNvPr id="4" name="Slide Number Placeholder 3">
            <a:extLst>
              <a:ext uri="{FF2B5EF4-FFF2-40B4-BE49-F238E27FC236}">
                <a16:creationId xmlns:a16="http://schemas.microsoft.com/office/drawing/2014/main" id="{6ECFFEF9-DF5A-2A43-884C-5C04C62A8DCB}"/>
              </a:ext>
            </a:extLst>
          </p:cNvPr>
          <p:cNvSpPr>
            <a:spLocks noGrp="1"/>
          </p:cNvSpPr>
          <p:nvPr>
            <p:ph type="sldNum" sz="quarter" idx="12"/>
          </p:nvPr>
        </p:nvSpPr>
        <p:spPr/>
        <p:txBody>
          <a:bodyPr/>
          <a:lstStyle/>
          <a:p>
            <a:fld id="{551115BC-487E-4422-894C-CB7CD3E79223}" type="slidenum">
              <a:rPr lang="en-GB" noProof="0" smtClean="0"/>
              <a:t>28</a:t>
            </a:fld>
            <a:endParaRPr lang="en-GB" noProof="0"/>
          </a:p>
        </p:txBody>
      </p:sp>
    </p:spTree>
    <p:extLst>
      <p:ext uri="{BB962C8B-B14F-4D97-AF65-F5344CB8AC3E}">
        <p14:creationId xmlns:p14="http://schemas.microsoft.com/office/powerpoint/2010/main" val="1924802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5D7A-C97F-CB41-A661-E22352F079B3}"/>
              </a:ext>
            </a:extLst>
          </p:cNvPr>
          <p:cNvSpPr>
            <a:spLocks noGrp="1"/>
          </p:cNvSpPr>
          <p:nvPr>
            <p:ph type="title"/>
          </p:nvPr>
        </p:nvSpPr>
        <p:spPr/>
        <p:txBody>
          <a:bodyPr/>
          <a:lstStyle/>
          <a:p>
            <a:r>
              <a:rPr lang="en-GB" dirty="0" err="1"/>
              <a:t>Jupyter</a:t>
            </a:r>
            <a:endParaRPr lang="en-GB" dirty="0"/>
          </a:p>
        </p:txBody>
      </p:sp>
      <p:pic>
        <p:nvPicPr>
          <p:cNvPr id="5" name="Content Placeholder 4">
            <a:extLst>
              <a:ext uri="{FF2B5EF4-FFF2-40B4-BE49-F238E27FC236}">
                <a16:creationId xmlns:a16="http://schemas.microsoft.com/office/drawing/2014/main" id="{F9468402-5CC4-864E-8374-88DEC731A801}"/>
              </a:ext>
            </a:extLst>
          </p:cNvPr>
          <p:cNvPicPr>
            <a:picLocks noGrp="1" noChangeAspect="1"/>
          </p:cNvPicPr>
          <p:nvPr>
            <p:ph idx="1"/>
          </p:nvPr>
        </p:nvPicPr>
        <p:blipFill>
          <a:blip r:embed="rId2"/>
          <a:stretch>
            <a:fillRect/>
          </a:stretch>
        </p:blipFill>
        <p:spPr>
          <a:xfrm>
            <a:off x="1722320" y="1600200"/>
            <a:ext cx="5699360" cy="4525963"/>
          </a:xfrm>
          <a:prstGeom prst="rect">
            <a:avLst/>
          </a:prstGeom>
        </p:spPr>
      </p:pic>
      <p:sp>
        <p:nvSpPr>
          <p:cNvPr id="4" name="Slide Number Placeholder 3">
            <a:extLst>
              <a:ext uri="{FF2B5EF4-FFF2-40B4-BE49-F238E27FC236}">
                <a16:creationId xmlns:a16="http://schemas.microsoft.com/office/drawing/2014/main" id="{8E921A75-9718-FF4D-873A-58562618A6CA}"/>
              </a:ext>
            </a:extLst>
          </p:cNvPr>
          <p:cNvSpPr>
            <a:spLocks noGrp="1"/>
          </p:cNvSpPr>
          <p:nvPr>
            <p:ph type="sldNum" sz="quarter" idx="12"/>
          </p:nvPr>
        </p:nvSpPr>
        <p:spPr/>
        <p:txBody>
          <a:bodyPr/>
          <a:lstStyle/>
          <a:p>
            <a:fld id="{551115BC-487E-4422-894C-CB7CD3E79223}" type="slidenum">
              <a:rPr lang="en-GB" noProof="0" smtClean="0"/>
              <a:t>29</a:t>
            </a:fld>
            <a:endParaRPr lang="en-GB" noProof="0"/>
          </a:p>
        </p:txBody>
      </p:sp>
    </p:spTree>
    <p:extLst>
      <p:ext uri="{BB962C8B-B14F-4D97-AF65-F5344CB8AC3E}">
        <p14:creationId xmlns:p14="http://schemas.microsoft.com/office/powerpoint/2010/main" val="1726810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Operation Organization</a:t>
            </a:r>
          </a:p>
        </p:txBody>
      </p:sp>
      <p:sp>
        <p:nvSpPr>
          <p:cNvPr id="3" name="Content Placeholder 2"/>
          <p:cNvSpPr>
            <a:spLocks noGrp="1"/>
          </p:cNvSpPr>
          <p:nvPr>
            <p:ph idx="1"/>
          </p:nvPr>
        </p:nvSpPr>
        <p:spPr/>
        <p:txBody>
          <a:bodyPr>
            <a:normAutofit/>
          </a:bodyPr>
          <a:lstStyle/>
          <a:p>
            <a:r>
              <a:rPr lang="en-GB" dirty="0"/>
              <a:t>Accelerator Operation Section</a:t>
            </a:r>
          </a:p>
          <a:p>
            <a:pPr lvl="1"/>
            <a:r>
              <a:rPr lang="en-GB" dirty="0"/>
              <a:t>2 members since October 2018</a:t>
            </a:r>
          </a:p>
          <a:p>
            <a:pPr lvl="1"/>
            <a:r>
              <a:rPr lang="en-GB" dirty="0"/>
              <a:t>Inside the Beam Physics, Operations and Beam Diagnostics Group</a:t>
            </a:r>
          </a:p>
          <a:p>
            <a:pPr lvl="1"/>
            <a:r>
              <a:rPr lang="en-GB" dirty="0"/>
              <a:t>Operations section is responsible for planning, organising and leading the operations work in control room.</a:t>
            </a:r>
          </a:p>
          <a:p>
            <a:pPr lvl="1"/>
            <a:r>
              <a:rPr lang="en-GB" dirty="0"/>
              <a:t>In control of already handed over equipment</a:t>
            </a:r>
          </a:p>
          <a:p>
            <a:r>
              <a:rPr lang="en-GB" dirty="0"/>
              <a:t>Coordination with the Beam Commissioning, Testing, and Installation activities</a:t>
            </a:r>
          </a:p>
          <a:p>
            <a:pPr marL="457200" lvl="1" indent="0">
              <a:buNone/>
            </a:pPr>
            <a:endParaRPr lang="en-GB" dirty="0"/>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3</a:t>
            </a:fld>
            <a:endParaRPr lang="en-GB"/>
          </a:p>
        </p:txBody>
      </p:sp>
    </p:spTree>
    <p:extLst>
      <p:ext uri="{BB962C8B-B14F-4D97-AF65-F5344CB8AC3E}">
        <p14:creationId xmlns:p14="http://schemas.microsoft.com/office/powerpoint/2010/main" val="1489028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3C83-AB27-D440-A99E-7FF353E3F10D}"/>
              </a:ext>
            </a:extLst>
          </p:cNvPr>
          <p:cNvSpPr>
            <a:spLocks noGrp="1"/>
          </p:cNvSpPr>
          <p:nvPr>
            <p:ph type="title"/>
          </p:nvPr>
        </p:nvSpPr>
        <p:spPr/>
        <p:txBody>
          <a:bodyPr/>
          <a:lstStyle/>
          <a:p>
            <a:r>
              <a:rPr lang="en-GB" dirty="0" err="1"/>
              <a:t>OpenXAL</a:t>
            </a:r>
            <a:endParaRPr lang="en-GB" dirty="0"/>
          </a:p>
        </p:txBody>
      </p:sp>
      <p:pic>
        <p:nvPicPr>
          <p:cNvPr id="21" name="Content Placeholder 20">
            <a:extLst>
              <a:ext uri="{FF2B5EF4-FFF2-40B4-BE49-F238E27FC236}">
                <a16:creationId xmlns:a16="http://schemas.microsoft.com/office/drawing/2014/main" id="{3C5C5857-C7E2-854A-9796-B194F845E3F1}"/>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457200" y="2368973"/>
            <a:ext cx="4038600" cy="2988416"/>
          </a:xfrm>
        </p:spPr>
      </p:pic>
      <p:pic>
        <p:nvPicPr>
          <p:cNvPr id="15" name="Content Placeholder 14">
            <a:extLst>
              <a:ext uri="{FF2B5EF4-FFF2-40B4-BE49-F238E27FC236}">
                <a16:creationId xmlns:a16="http://schemas.microsoft.com/office/drawing/2014/main" id="{321C0E62-BF17-944A-AAB1-CD53CE6D5A23}"/>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648200" y="2049715"/>
            <a:ext cx="4038600" cy="3626932"/>
          </a:xfrm>
        </p:spPr>
      </p:pic>
      <p:sp>
        <p:nvSpPr>
          <p:cNvPr id="4" name="Slide Number Placeholder 3">
            <a:extLst>
              <a:ext uri="{FF2B5EF4-FFF2-40B4-BE49-F238E27FC236}">
                <a16:creationId xmlns:a16="http://schemas.microsoft.com/office/drawing/2014/main" id="{571BADCA-A6B9-D242-8018-908A8911CD7A}"/>
              </a:ext>
            </a:extLst>
          </p:cNvPr>
          <p:cNvSpPr>
            <a:spLocks noGrp="1"/>
          </p:cNvSpPr>
          <p:nvPr>
            <p:ph type="sldNum" sz="quarter" idx="12"/>
          </p:nvPr>
        </p:nvSpPr>
        <p:spPr/>
        <p:txBody>
          <a:bodyPr/>
          <a:lstStyle/>
          <a:p>
            <a:fld id="{551115BC-487E-4422-894C-CB7CD3E79223}" type="slidenum">
              <a:rPr lang="en-GB" noProof="0" smtClean="0"/>
              <a:t>30</a:t>
            </a:fld>
            <a:endParaRPr lang="en-GB" noProof="0"/>
          </a:p>
        </p:txBody>
      </p:sp>
    </p:spTree>
    <p:extLst>
      <p:ext uri="{BB962C8B-B14F-4D97-AF65-F5344CB8AC3E}">
        <p14:creationId xmlns:p14="http://schemas.microsoft.com/office/powerpoint/2010/main" val="1963592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C96B6-B3DE-7D49-A413-98DD09A1BBDB}"/>
              </a:ext>
            </a:extLst>
          </p:cNvPr>
          <p:cNvSpPr>
            <a:spLocks noGrp="1"/>
          </p:cNvSpPr>
          <p:nvPr>
            <p:ph type="title"/>
          </p:nvPr>
        </p:nvSpPr>
        <p:spPr/>
        <p:txBody>
          <a:bodyPr/>
          <a:lstStyle/>
          <a:p>
            <a:r>
              <a:rPr lang="en-GB" dirty="0"/>
              <a:t>PV Status Monitor</a:t>
            </a:r>
          </a:p>
        </p:txBody>
      </p:sp>
      <p:pic>
        <p:nvPicPr>
          <p:cNvPr id="5" name="Content Placeholder 4">
            <a:extLst>
              <a:ext uri="{FF2B5EF4-FFF2-40B4-BE49-F238E27FC236}">
                <a16:creationId xmlns:a16="http://schemas.microsoft.com/office/drawing/2014/main" id="{A696D938-A8B7-3B48-9E5D-EB6D656D52DE}"/>
              </a:ext>
            </a:extLst>
          </p:cNvPr>
          <p:cNvPicPr>
            <a:picLocks noGrp="1" noChangeAspect="1"/>
          </p:cNvPicPr>
          <p:nvPr>
            <p:ph idx="1"/>
          </p:nvPr>
        </p:nvPicPr>
        <p:blipFill>
          <a:blip r:embed="rId2"/>
          <a:stretch>
            <a:fillRect/>
          </a:stretch>
        </p:blipFill>
        <p:spPr>
          <a:xfrm>
            <a:off x="457200" y="1724861"/>
            <a:ext cx="8229600" cy="4276640"/>
          </a:xfrm>
          <a:prstGeom prst="rect">
            <a:avLst/>
          </a:prstGeom>
        </p:spPr>
      </p:pic>
      <p:sp>
        <p:nvSpPr>
          <p:cNvPr id="4" name="Slide Number Placeholder 3">
            <a:extLst>
              <a:ext uri="{FF2B5EF4-FFF2-40B4-BE49-F238E27FC236}">
                <a16:creationId xmlns:a16="http://schemas.microsoft.com/office/drawing/2014/main" id="{96D5A944-9058-BD4F-A897-AA05F94E55AC}"/>
              </a:ext>
            </a:extLst>
          </p:cNvPr>
          <p:cNvSpPr>
            <a:spLocks noGrp="1"/>
          </p:cNvSpPr>
          <p:nvPr>
            <p:ph type="sldNum" sz="quarter" idx="12"/>
          </p:nvPr>
        </p:nvSpPr>
        <p:spPr/>
        <p:txBody>
          <a:bodyPr/>
          <a:lstStyle/>
          <a:p>
            <a:fld id="{551115BC-487E-4422-894C-CB7CD3E79223}" type="slidenum">
              <a:rPr lang="en-GB" noProof="0" smtClean="0"/>
              <a:t>31</a:t>
            </a:fld>
            <a:endParaRPr lang="en-GB" noProof="0"/>
          </a:p>
        </p:txBody>
      </p:sp>
    </p:spTree>
    <p:extLst>
      <p:ext uri="{BB962C8B-B14F-4D97-AF65-F5344CB8AC3E}">
        <p14:creationId xmlns:p14="http://schemas.microsoft.com/office/powerpoint/2010/main" val="334879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A6D5F-5392-8244-B4ED-5864AF83F68E}"/>
              </a:ext>
            </a:extLst>
          </p:cNvPr>
          <p:cNvSpPr>
            <a:spLocks noGrp="1"/>
          </p:cNvSpPr>
          <p:nvPr>
            <p:ph type="title"/>
          </p:nvPr>
        </p:nvSpPr>
        <p:spPr/>
        <p:txBody>
          <a:bodyPr/>
          <a:lstStyle/>
          <a:p>
            <a:r>
              <a:rPr lang="en-GB" dirty="0"/>
              <a:t>Operational Instructions</a:t>
            </a:r>
          </a:p>
        </p:txBody>
      </p:sp>
      <p:sp>
        <p:nvSpPr>
          <p:cNvPr id="3" name="Content Placeholder 2">
            <a:extLst>
              <a:ext uri="{FF2B5EF4-FFF2-40B4-BE49-F238E27FC236}">
                <a16:creationId xmlns:a16="http://schemas.microsoft.com/office/drawing/2014/main" id="{5E26C70A-F60B-3442-941F-D58B44F37D5B}"/>
              </a:ext>
            </a:extLst>
          </p:cNvPr>
          <p:cNvSpPr>
            <a:spLocks noGrp="1"/>
          </p:cNvSpPr>
          <p:nvPr>
            <p:ph idx="1"/>
          </p:nvPr>
        </p:nvSpPr>
        <p:spPr/>
        <p:txBody>
          <a:bodyPr/>
          <a:lstStyle/>
          <a:p>
            <a:r>
              <a:rPr lang="en-GB" dirty="0"/>
              <a:t>Instructions in how to operate the Neutron Source and document the activities</a:t>
            </a:r>
          </a:p>
          <a:p>
            <a:r>
              <a:rPr lang="en-GB" dirty="0"/>
              <a:t>We will try to develop most of them ahead of Operations in order to implement training </a:t>
            </a:r>
          </a:p>
          <a:p>
            <a:r>
              <a:rPr lang="en-GB" dirty="0"/>
              <a:t>However, most of them will be developed during Beam Commissioning or testing of the systems</a:t>
            </a:r>
          </a:p>
          <a:p>
            <a:r>
              <a:rPr lang="en-GB" dirty="0"/>
              <a:t>System instructions and documentation are part of the equipment handover</a:t>
            </a:r>
          </a:p>
        </p:txBody>
      </p:sp>
      <p:sp>
        <p:nvSpPr>
          <p:cNvPr id="4" name="Slide Number Placeholder 3">
            <a:extLst>
              <a:ext uri="{FF2B5EF4-FFF2-40B4-BE49-F238E27FC236}">
                <a16:creationId xmlns:a16="http://schemas.microsoft.com/office/drawing/2014/main" id="{BFF71793-7D48-3A4D-A30C-6B6D9B71BD30}"/>
              </a:ext>
            </a:extLst>
          </p:cNvPr>
          <p:cNvSpPr>
            <a:spLocks noGrp="1"/>
          </p:cNvSpPr>
          <p:nvPr>
            <p:ph type="sldNum" sz="quarter" idx="12"/>
          </p:nvPr>
        </p:nvSpPr>
        <p:spPr/>
        <p:txBody>
          <a:bodyPr/>
          <a:lstStyle/>
          <a:p>
            <a:fld id="{551115BC-487E-4422-894C-CB7CD3E79223}" type="slidenum">
              <a:rPr lang="en-GB" noProof="0" smtClean="0"/>
              <a:t>4</a:t>
            </a:fld>
            <a:endParaRPr lang="en-GB" noProof="0"/>
          </a:p>
        </p:txBody>
      </p:sp>
    </p:spTree>
    <p:extLst>
      <p:ext uri="{BB962C8B-B14F-4D97-AF65-F5344CB8AC3E}">
        <p14:creationId xmlns:p14="http://schemas.microsoft.com/office/powerpoint/2010/main" val="372545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7C0B-0BB6-D543-8FD0-0435092D86B0}"/>
              </a:ext>
            </a:extLst>
          </p:cNvPr>
          <p:cNvSpPr>
            <a:spLocks noGrp="1"/>
          </p:cNvSpPr>
          <p:nvPr>
            <p:ph type="title"/>
          </p:nvPr>
        </p:nvSpPr>
        <p:spPr/>
        <p:txBody>
          <a:bodyPr/>
          <a:lstStyle/>
          <a:p>
            <a:r>
              <a:rPr lang="en-GB" dirty="0"/>
              <a:t>Operational Limits and Conditions</a:t>
            </a:r>
          </a:p>
        </p:txBody>
      </p:sp>
      <p:sp>
        <p:nvSpPr>
          <p:cNvPr id="3" name="Content Placeholder 2">
            <a:extLst>
              <a:ext uri="{FF2B5EF4-FFF2-40B4-BE49-F238E27FC236}">
                <a16:creationId xmlns:a16="http://schemas.microsoft.com/office/drawing/2014/main" id="{15086F18-5496-484A-BA18-D80078B61A6F}"/>
              </a:ext>
            </a:extLst>
          </p:cNvPr>
          <p:cNvSpPr>
            <a:spLocks noGrp="1"/>
          </p:cNvSpPr>
          <p:nvPr>
            <p:ph idx="1"/>
          </p:nvPr>
        </p:nvSpPr>
        <p:spPr/>
        <p:txBody>
          <a:bodyPr>
            <a:normAutofit fontScale="92500" lnSpcReduction="10000"/>
          </a:bodyPr>
          <a:lstStyle/>
          <a:p>
            <a:r>
              <a:rPr lang="en-GB" dirty="0"/>
              <a:t>ESS-0357253</a:t>
            </a:r>
          </a:p>
          <a:p>
            <a:r>
              <a:rPr lang="en-GB" dirty="0"/>
              <a:t>Define the safe mode of operation of the facility</a:t>
            </a:r>
          </a:p>
          <a:p>
            <a:r>
              <a:rPr lang="en-GB" dirty="0"/>
              <a:t>Any activity violating the OLC limits or requirements must be terminated immediately and SSM shall be notified according to the ESS rules for reporting unplanned events to SSM </a:t>
            </a:r>
          </a:p>
          <a:p>
            <a:r>
              <a:rPr lang="en-GB" dirty="0"/>
              <a:t>Would be updated at each stage of the commissioning and for operations</a:t>
            </a:r>
          </a:p>
          <a:p>
            <a:r>
              <a:rPr lang="en-GB" dirty="0"/>
              <a:t>Can set limits for maximum current, power, etc, produced in the Accelerator</a:t>
            </a:r>
          </a:p>
          <a:p>
            <a:r>
              <a:rPr lang="en-GB" dirty="0"/>
              <a:t>Part of the training for operators and Shift Leaders</a:t>
            </a:r>
          </a:p>
          <a:p>
            <a:endParaRPr lang="en-GB" dirty="0"/>
          </a:p>
        </p:txBody>
      </p:sp>
      <p:sp>
        <p:nvSpPr>
          <p:cNvPr id="4" name="Slide Number Placeholder 3">
            <a:extLst>
              <a:ext uri="{FF2B5EF4-FFF2-40B4-BE49-F238E27FC236}">
                <a16:creationId xmlns:a16="http://schemas.microsoft.com/office/drawing/2014/main" id="{7D9A0C7C-946A-EA41-A5CA-7C74B0642BD5}"/>
              </a:ext>
            </a:extLst>
          </p:cNvPr>
          <p:cNvSpPr>
            <a:spLocks noGrp="1"/>
          </p:cNvSpPr>
          <p:nvPr>
            <p:ph type="sldNum" sz="quarter" idx="12"/>
          </p:nvPr>
        </p:nvSpPr>
        <p:spPr/>
        <p:txBody>
          <a:bodyPr/>
          <a:lstStyle/>
          <a:p>
            <a:fld id="{551115BC-487E-4422-894C-CB7CD3E79223}" type="slidenum">
              <a:rPr lang="en-GB" noProof="0" smtClean="0"/>
              <a:t>5</a:t>
            </a:fld>
            <a:endParaRPr lang="en-GB" noProof="0"/>
          </a:p>
        </p:txBody>
      </p:sp>
    </p:spTree>
    <p:extLst>
      <p:ext uri="{BB962C8B-B14F-4D97-AF65-F5344CB8AC3E}">
        <p14:creationId xmlns:p14="http://schemas.microsoft.com/office/powerpoint/2010/main" val="3909639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Roles and Responsibilities</a:t>
            </a:r>
          </a:p>
        </p:txBody>
      </p:sp>
      <p:sp>
        <p:nvSpPr>
          <p:cNvPr id="3" name="Content Placeholder 2"/>
          <p:cNvSpPr>
            <a:spLocks noGrp="1"/>
          </p:cNvSpPr>
          <p:nvPr>
            <p:ph idx="1"/>
          </p:nvPr>
        </p:nvSpPr>
        <p:spPr/>
        <p:txBody>
          <a:bodyPr/>
          <a:lstStyle/>
          <a:p>
            <a:r>
              <a:rPr lang="en-GB" dirty="0"/>
              <a:t>Defined in ESS-0149550</a:t>
            </a:r>
          </a:p>
          <a:p>
            <a:r>
              <a:rPr lang="en-GB" dirty="0"/>
              <a:t>Roles defined</a:t>
            </a:r>
          </a:p>
          <a:p>
            <a:pPr lvl="1"/>
            <a:r>
              <a:rPr lang="en-GB" dirty="0"/>
              <a:t>Crew: </a:t>
            </a:r>
          </a:p>
          <a:p>
            <a:pPr lvl="2"/>
            <a:r>
              <a:rPr lang="en-GB" dirty="0"/>
              <a:t>The team of operators and accelerator physicists or engineers, in charge of operating the ESS neutron source (Accelerator, Target) and technical infrastructure from the one of the Neutron Source Control Room (MCR or LCR) at a given time. It consists of one MCR Shift Leader and one or more Operators.</a:t>
            </a:r>
          </a:p>
          <a:p>
            <a:pPr lvl="1"/>
            <a:r>
              <a:rPr lang="en-GB" dirty="0"/>
              <a:t>(MCR) Shift Leader</a:t>
            </a:r>
          </a:p>
          <a:p>
            <a:pPr lvl="1"/>
            <a:r>
              <a:rPr lang="en-GB" dirty="0"/>
              <a:t>Operator</a:t>
            </a:r>
          </a:p>
          <a:p>
            <a:pPr lvl="1"/>
            <a:r>
              <a:rPr lang="en-GB" dirty="0"/>
              <a:t>Study Leader</a:t>
            </a:r>
          </a:p>
        </p:txBody>
      </p:sp>
      <p:sp>
        <p:nvSpPr>
          <p:cNvPr id="4" name="Slide Number Placeholder 3"/>
          <p:cNvSpPr>
            <a:spLocks noGrp="1"/>
          </p:cNvSpPr>
          <p:nvPr>
            <p:ph type="sldNum" sz="quarter" idx="12"/>
          </p:nvPr>
        </p:nvSpPr>
        <p:spPr/>
        <p:txBody>
          <a:bodyPr/>
          <a:lstStyle/>
          <a:p>
            <a:fld id="{551115BC-487E-4422-894C-CB7CD3E79223}" type="slidenum">
              <a:rPr lang="en-GB" smtClean="0"/>
              <a:t>6</a:t>
            </a:fld>
            <a:endParaRPr lang="en-GB"/>
          </a:p>
        </p:txBody>
      </p:sp>
    </p:spTree>
    <p:extLst>
      <p:ext uri="{BB962C8B-B14F-4D97-AF65-F5344CB8AC3E}">
        <p14:creationId xmlns:p14="http://schemas.microsoft.com/office/powerpoint/2010/main" val="2024815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A9BC-705B-AD4F-AB12-DB5CEDEA06BE}"/>
              </a:ext>
            </a:extLst>
          </p:cNvPr>
          <p:cNvSpPr>
            <a:spLocks noGrp="1"/>
          </p:cNvSpPr>
          <p:nvPr>
            <p:ph type="title"/>
          </p:nvPr>
        </p:nvSpPr>
        <p:spPr/>
        <p:txBody>
          <a:bodyPr/>
          <a:lstStyle/>
          <a:p>
            <a:r>
              <a:rPr lang="en-GB" dirty="0"/>
              <a:t>Shift Leader</a:t>
            </a:r>
          </a:p>
        </p:txBody>
      </p:sp>
      <p:sp>
        <p:nvSpPr>
          <p:cNvPr id="3" name="Content Placeholder 2">
            <a:extLst>
              <a:ext uri="{FF2B5EF4-FFF2-40B4-BE49-F238E27FC236}">
                <a16:creationId xmlns:a16="http://schemas.microsoft.com/office/drawing/2014/main" id="{8C04A1AC-CEB0-D942-B949-7C5C3DAC6E7C}"/>
              </a:ext>
            </a:extLst>
          </p:cNvPr>
          <p:cNvSpPr>
            <a:spLocks noGrp="1"/>
          </p:cNvSpPr>
          <p:nvPr>
            <p:ph idx="1"/>
          </p:nvPr>
        </p:nvSpPr>
        <p:spPr>
          <a:xfrm>
            <a:off x="457200" y="1600200"/>
            <a:ext cx="8229600" cy="4925144"/>
          </a:xfrm>
        </p:spPr>
        <p:txBody>
          <a:bodyPr>
            <a:normAutofit fontScale="62500" lnSpcReduction="20000"/>
          </a:bodyPr>
          <a:lstStyle/>
          <a:p>
            <a:r>
              <a:rPr lang="en-GB" dirty="0"/>
              <a:t>The MCR Shift Leader is responsible to ensure the safe operation of the ESS neutron source (Accelerator and Target), and is in charge of operations during the shift. The MCR Shift Leader is the safety point of contact as described in the ESS Emergency preparedness plan</a:t>
            </a:r>
          </a:p>
          <a:p>
            <a:r>
              <a:rPr lang="en-GB" dirty="0"/>
              <a:t>Responsibilities:</a:t>
            </a:r>
          </a:p>
          <a:p>
            <a:pPr lvl="1"/>
            <a:r>
              <a:rPr lang="en-GB" dirty="0"/>
              <a:t>Ensure a safe operation of the ESS neutron source (Accelerator, Target) and technical infrastructure.</a:t>
            </a:r>
          </a:p>
          <a:p>
            <a:pPr lvl="1"/>
            <a:r>
              <a:rPr lang="en-GB" dirty="0"/>
              <a:t>Perform the functions defined in the ESS Emergency Preparedness Plan.</a:t>
            </a:r>
          </a:p>
          <a:p>
            <a:pPr lvl="1"/>
            <a:r>
              <a:rPr lang="en-GB" dirty="0"/>
              <a:t>Ensure that the logbook for the shift is kept.</a:t>
            </a:r>
          </a:p>
          <a:p>
            <a:pPr lvl="1"/>
            <a:r>
              <a:rPr lang="en-GB" dirty="0"/>
              <a:t>Ensure that the neutron source (Accelerator and Target) runs inside the operations envelope kept according to the log-book keeping practices .</a:t>
            </a:r>
          </a:p>
          <a:p>
            <a:pPr lvl="1"/>
            <a:r>
              <a:rPr lang="en-GB" dirty="0"/>
              <a:t>Authorize changes in the beam mode and destination inside the current operations envelope.</a:t>
            </a:r>
          </a:p>
          <a:p>
            <a:pPr lvl="1"/>
            <a:r>
              <a:rPr lang="en-GB" dirty="0"/>
              <a:t>Contact the Operations Manager, in case that there is a need to modify the operations envelope or in the event of a major fault.</a:t>
            </a:r>
          </a:p>
          <a:p>
            <a:pPr lvl="1"/>
            <a:r>
              <a:rPr lang="en-GB" dirty="0"/>
              <a:t>Be the point of contact for questions concerning safety (radiological or conventional).</a:t>
            </a:r>
          </a:p>
          <a:p>
            <a:pPr lvl="1"/>
            <a:r>
              <a:rPr lang="en-GB" dirty="0"/>
              <a:t>Supervise and guide the work of the operators.</a:t>
            </a:r>
          </a:p>
          <a:p>
            <a:pPr lvl="1"/>
            <a:r>
              <a:rPr lang="en-GB" dirty="0"/>
              <a:t>During Machine Development and Commissioning shifts, the Shift Leader should work together with the Study Leader, to ensure that the studies can take place while ensuring the safety of the operation.</a:t>
            </a:r>
          </a:p>
          <a:p>
            <a:pPr lvl="1"/>
            <a:r>
              <a:rPr lang="en-GB" dirty="0"/>
              <a:t>Issue keys to the PSS controlled areas and monitor the placement of the keys.</a:t>
            </a:r>
          </a:p>
          <a:p>
            <a:pPr lvl="1"/>
            <a:r>
              <a:rPr lang="en-GB" dirty="0"/>
              <a:t>Ensure updating RAMI databases and preventive maintenance of components of the Accelerator.</a:t>
            </a:r>
          </a:p>
        </p:txBody>
      </p:sp>
      <p:sp>
        <p:nvSpPr>
          <p:cNvPr id="4" name="Slide Number Placeholder 3">
            <a:extLst>
              <a:ext uri="{FF2B5EF4-FFF2-40B4-BE49-F238E27FC236}">
                <a16:creationId xmlns:a16="http://schemas.microsoft.com/office/drawing/2014/main" id="{43DB3E7C-71CD-E047-A09B-6251D4658370}"/>
              </a:ext>
            </a:extLst>
          </p:cNvPr>
          <p:cNvSpPr>
            <a:spLocks noGrp="1"/>
          </p:cNvSpPr>
          <p:nvPr>
            <p:ph type="sldNum" sz="quarter" idx="12"/>
          </p:nvPr>
        </p:nvSpPr>
        <p:spPr/>
        <p:txBody>
          <a:bodyPr/>
          <a:lstStyle/>
          <a:p>
            <a:fld id="{551115BC-487E-4422-894C-CB7CD3E79223}" type="slidenum">
              <a:rPr lang="en-GB" noProof="0" smtClean="0"/>
              <a:t>7</a:t>
            </a:fld>
            <a:endParaRPr lang="en-GB" noProof="0"/>
          </a:p>
        </p:txBody>
      </p:sp>
    </p:spTree>
    <p:extLst>
      <p:ext uri="{BB962C8B-B14F-4D97-AF65-F5344CB8AC3E}">
        <p14:creationId xmlns:p14="http://schemas.microsoft.com/office/powerpoint/2010/main" val="3031066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D42A-54CC-5D40-B82F-FB1915C19789}"/>
              </a:ext>
            </a:extLst>
          </p:cNvPr>
          <p:cNvSpPr>
            <a:spLocks noGrp="1"/>
          </p:cNvSpPr>
          <p:nvPr>
            <p:ph type="title"/>
          </p:nvPr>
        </p:nvSpPr>
        <p:spPr/>
        <p:txBody>
          <a:bodyPr/>
          <a:lstStyle/>
          <a:p>
            <a:r>
              <a:rPr lang="en-GB" dirty="0"/>
              <a:t>Operator</a:t>
            </a:r>
          </a:p>
        </p:txBody>
      </p:sp>
      <p:sp>
        <p:nvSpPr>
          <p:cNvPr id="3" name="Content Placeholder 2">
            <a:extLst>
              <a:ext uri="{FF2B5EF4-FFF2-40B4-BE49-F238E27FC236}">
                <a16:creationId xmlns:a16="http://schemas.microsoft.com/office/drawing/2014/main" id="{1EA4360A-0628-0940-A04F-1BAB3523FE35}"/>
              </a:ext>
            </a:extLst>
          </p:cNvPr>
          <p:cNvSpPr>
            <a:spLocks noGrp="1"/>
          </p:cNvSpPr>
          <p:nvPr>
            <p:ph idx="1"/>
          </p:nvPr>
        </p:nvSpPr>
        <p:spPr/>
        <p:txBody>
          <a:bodyPr>
            <a:normAutofit fontScale="85000" lnSpcReduction="20000"/>
          </a:bodyPr>
          <a:lstStyle/>
          <a:p>
            <a:r>
              <a:rPr lang="en-GB" dirty="0"/>
              <a:t>The operators operate the neutron source (</a:t>
            </a:r>
            <a:r>
              <a:rPr lang="en-GB" dirty="0" err="1"/>
              <a:t>Linac</a:t>
            </a:r>
            <a:r>
              <a:rPr lang="en-GB" dirty="0"/>
              <a:t> and Target) and technical infrastructure under the instructions and supervision of the MCR Shift Leader.</a:t>
            </a:r>
          </a:p>
          <a:p>
            <a:r>
              <a:rPr lang="en-GB" dirty="0"/>
              <a:t>The responsibilities of the Operators are:</a:t>
            </a:r>
          </a:p>
          <a:p>
            <a:pPr lvl="1"/>
            <a:r>
              <a:rPr lang="en-GB" dirty="0"/>
              <a:t>Follow the instructions of the Shift Leader.</a:t>
            </a:r>
          </a:p>
          <a:p>
            <a:pPr lvl="1"/>
            <a:r>
              <a:rPr lang="en-GB" dirty="0"/>
              <a:t>Help the Shift Leader to:</a:t>
            </a:r>
          </a:p>
          <a:p>
            <a:pPr lvl="1"/>
            <a:r>
              <a:rPr lang="en-GB" dirty="0"/>
              <a:t>Monitor the status of the </a:t>
            </a:r>
            <a:r>
              <a:rPr lang="en-GB" dirty="0" err="1"/>
              <a:t>Linac</a:t>
            </a:r>
            <a:r>
              <a:rPr lang="en-GB" dirty="0"/>
              <a:t>.</a:t>
            </a:r>
          </a:p>
          <a:p>
            <a:pPr lvl="1"/>
            <a:r>
              <a:rPr lang="en-GB" dirty="0"/>
              <a:t>Monitor the status of the Target.</a:t>
            </a:r>
          </a:p>
          <a:p>
            <a:pPr lvl="1"/>
            <a:r>
              <a:rPr lang="en-GB" dirty="0"/>
              <a:t>Monitor the status of the </a:t>
            </a:r>
            <a:r>
              <a:rPr lang="en-GB" dirty="0" err="1"/>
              <a:t>cryosystem</a:t>
            </a:r>
            <a:r>
              <a:rPr lang="en-GB" dirty="0"/>
              <a:t>.</a:t>
            </a:r>
          </a:p>
          <a:p>
            <a:pPr lvl="1"/>
            <a:r>
              <a:rPr lang="en-GB" dirty="0"/>
              <a:t>Monitor the conventional facility systems concerning the </a:t>
            </a:r>
            <a:r>
              <a:rPr lang="en-GB" dirty="0" err="1"/>
              <a:t>Linac</a:t>
            </a:r>
            <a:r>
              <a:rPr lang="en-GB" dirty="0"/>
              <a:t> and Target.</a:t>
            </a:r>
          </a:p>
          <a:p>
            <a:pPr lvl="1"/>
            <a:r>
              <a:rPr lang="en-GB" dirty="0"/>
              <a:t>Notify the MCR Shift Leader of any anomalous condition of the neutron source (</a:t>
            </a:r>
            <a:r>
              <a:rPr lang="en-GB" dirty="0" err="1"/>
              <a:t>Linac</a:t>
            </a:r>
            <a:r>
              <a:rPr lang="en-GB" dirty="0"/>
              <a:t> or Target) and technical infrastructure.</a:t>
            </a:r>
          </a:p>
          <a:p>
            <a:pPr lvl="1"/>
            <a:r>
              <a:rPr lang="en-GB" dirty="0"/>
              <a:t>Perform simple interventions in components in the klystron gallery or the tunnel.</a:t>
            </a:r>
          </a:p>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74DBDBB0-DB5A-0942-A47D-8AB1B2686851}"/>
              </a:ext>
            </a:extLst>
          </p:cNvPr>
          <p:cNvSpPr>
            <a:spLocks noGrp="1"/>
          </p:cNvSpPr>
          <p:nvPr>
            <p:ph type="sldNum" sz="quarter" idx="12"/>
          </p:nvPr>
        </p:nvSpPr>
        <p:spPr/>
        <p:txBody>
          <a:bodyPr/>
          <a:lstStyle/>
          <a:p>
            <a:fld id="{551115BC-487E-4422-894C-CB7CD3E79223}" type="slidenum">
              <a:rPr lang="en-GB" noProof="0" smtClean="0"/>
              <a:t>8</a:t>
            </a:fld>
            <a:endParaRPr lang="en-GB" noProof="0"/>
          </a:p>
        </p:txBody>
      </p:sp>
    </p:spTree>
    <p:extLst>
      <p:ext uri="{BB962C8B-B14F-4D97-AF65-F5344CB8AC3E}">
        <p14:creationId xmlns:p14="http://schemas.microsoft.com/office/powerpoint/2010/main" val="1093255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DD894-1FD6-5740-867F-BCBD886F99E5}"/>
              </a:ext>
            </a:extLst>
          </p:cNvPr>
          <p:cNvSpPr>
            <a:spLocks noGrp="1"/>
          </p:cNvSpPr>
          <p:nvPr>
            <p:ph type="title"/>
          </p:nvPr>
        </p:nvSpPr>
        <p:spPr/>
        <p:txBody>
          <a:bodyPr/>
          <a:lstStyle/>
          <a:p>
            <a:r>
              <a:rPr lang="en-GB" dirty="0"/>
              <a:t>Study Leader</a:t>
            </a:r>
          </a:p>
        </p:txBody>
      </p:sp>
      <p:sp>
        <p:nvSpPr>
          <p:cNvPr id="3" name="Content Placeholder 2">
            <a:extLst>
              <a:ext uri="{FF2B5EF4-FFF2-40B4-BE49-F238E27FC236}">
                <a16:creationId xmlns:a16="http://schemas.microsoft.com/office/drawing/2014/main" id="{C74A8682-11D9-844D-841E-7B8D274A2282}"/>
              </a:ext>
            </a:extLst>
          </p:cNvPr>
          <p:cNvSpPr>
            <a:spLocks noGrp="1"/>
          </p:cNvSpPr>
          <p:nvPr>
            <p:ph idx="1"/>
          </p:nvPr>
        </p:nvSpPr>
        <p:spPr/>
        <p:txBody>
          <a:bodyPr>
            <a:normAutofit/>
          </a:bodyPr>
          <a:lstStyle/>
          <a:p>
            <a:r>
              <a:rPr lang="en-GB" dirty="0"/>
              <a:t>The Study Leader is an Accelerator/Target Physicist or Engineer in charge of a Machine Development Study or Commissioning Activity, under the supervision of the Shift Leader.</a:t>
            </a:r>
          </a:p>
          <a:p>
            <a:r>
              <a:rPr lang="en-GB" dirty="0"/>
              <a:t>The responsibilities of the Study Leader are:</a:t>
            </a:r>
          </a:p>
          <a:p>
            <a:pPr lvl="1"/>
            <a:r>
              <a:rPr lang="en-GB" dirty="0"/>
              <a:t>Keep the logbook for the studies.</a:t>
            </a:r>
          </a:p>
          <a:p>
            <a:pPr lvl="1"/>
            <a:r>
              <a:rPr lang="en-GB" dirty="0"/>
              <a:t>Follow the limits set by the operations envelope.</a:t>
            </a:r>
          </a:p>
          <a:p>
            <a:pPr lvl="1"/>
            <a:r>
              <a:rPr lang="en-GB" dirty="0"/>
              <a:t>Ensure that the plan for the study is followed.</a:t>
            </a:r>
          </a:p>
          <a:p>
            <a:endParaRPr lang="en-GB" dirty="0"/>
          </a:p>
          <a:p>
            <a:endParaRPr lang="en-GB" dirty="0"/>
          </a:p>
        </p:txBody>
      </p:sp>
      <p:sp>
        <p:nvSpPr>
          <p:cNvPr id="4" name="Slide Number Placeholder 3">
            <a:extLst>
              <a:ext uri="{FF2B5EF4-FFF2-40B4-BE49-F238E27FC236}">
                <a16:creationId xmlns:a16="http://schemas.microsoft.com/office/drawing/2014/main" id="{5F2D7A29-CED5-9149-B044-69C2BD403C7F}"/>
              </a:ext>
            </a:extLst>
          </p:cNvPr>
          <p:cNvSpPr>
            <a:spLocks noGrp="1"/>
          </p:cNvSpPr>
          <p:nvPr>
            <p:ph type="sldNum" sz="quarter" idx="12"/>
          </p:nvPr>
        </p:nvSpPr>
        <p:spPr/>
        <p:txBody>
          <a:bodyPr/>
          <a:lstStyle/>
          <a:p>
            <a:fld id="{551115BC-487E-4422-894C-CB7CD3E79223}" type="slidenum">
              <a:rPr lang="en-GB" noProof="0" smtClean="0"/>
              <a:t>9</a:t>
            </a:fld>
            <a:endParaRPr lang="en-GB" noProof="0"/>
          </a:p>
        </p:txBody>
      </p:sp>
    </p:spTree>
    <p:extLst>
      <p:ext uri="{BB962C8B-B14F-4D97-AF65-F5344CB8AC3E}">
        <p14:creationId xmlns:p14="http://schemas.microsoft.com/office/powerpoint/2010/main" val="327171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9152</TotalTime>
  <Words>1372</Words>
  <Application>Microsoft Macintosh PowerPoint</Application>
  <PresentationFormat>On-screen Show (4:3)</PresentationFormat>
  <Paragraphs>198</Paragraphs>
  <Slides>31</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Accelerator Operation</vt:lpstr>
      <vt:lpstr>Control Room and Operation</vt:lpstr>
      <vt:lpstr>Operation Organization</vt:lpstr>
      <vt:lpstr>Operational Instructions</vt:lpstr>
      <vt:lpstr>Operational Limits and Conditions</vt:lpstr>
      <vt:lpstr>Roles and Responsibilities</vt:lpstr>
      <vt:lpstr>Shift Leader</vt:lpstr>
      <vt:lpstr>Operator</vt:lpstr>
      <vt:lpstr>Study Leader</vt:lpstr>
      <vt:lpstr>From Beam Commissioning to Operations</vt:lpstr>
      <vt:lpstr>Main Control Room</vt:lpstr>
      <vt:lpstr>Local Control Room</vt:lpstr>
      <vt:lpstr>Shift Organization during initial BC</vt:lpstr>
      <vt:lpstr>Shift Leaders in the initial run</vt:lpstr>
      <vt:lpstr>Daily meeting</vt:lpstr>
      <vt:lpstr>PSS0</vt:lpstr>
      <vt:lpstr>Tools used</vt:lpstr>
      <vt:lpstr>Logbook</vt:lpstr>
      <vt:lpstr>Control System Studio</vt:lpstr>
      <vt:lpstr>JIRA</vt:lpstr>
      <vt:lpstr>Jupyter and OpenXAL</vt:lpstr>
      <vt:lpstr>Main problems during initial run</vt:lpstr>
      <vt:lpstr>Future plans</vt:lpstr>
      <vt:lpstr>Some examples</vt:lpstr>
      <vt:lpstr>PowerPoint Presentation</vt:lpstr>
      <vt:lpstr>Some OPIs</vt:lpstr>
      <vt:lpstr>Save/Restore</vt:lpstr>
      <vt:lpstr>Archiver</vt:lpstr>
      <vt:lpstr>Jupyter</vt:lpstr>
      <vt:lpstr>OpenXAL</vt:lpstr>
      <vt:lpstr>PV Status Monitor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Operation</dc:title>
  <dc:creator>Marc Munoz</dc:creator>
  <cp:lastModifiedBy>Marc Munoz</cp:lastModifiedBy>
  <cp:revision>88</cp:revision>
  <dcterms:created xsi:type="dcterms:W3CDTF">2018-10-09T07:43:09Z</dcterms:created>
  <dcterms:modified xsi:type="dcterms:W3CDTF">2018-10-17T15:03:35Z</dcterms:modified>
</cp:coreProperties>
</file>