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0" r:id="rId2"/>
    <p:sldId id="279" r:id="rId3"/>
    <p:sldId id="854" r:id="rId4"/>
    <p:sldId id="328" r:id="rId5"/>
    <p:sldId id="452" r:id="rId6"/>
    <p:sldId id="859" r:id="rId7"/>
    <p:sldId id="358" r:id="rId8"/>
    <p:sldId id="857" r:id="rId9"/>
    <p:sldId id="855" r:id="rId10"/>
    <p:sldId id="272" r:id="rId11"/>
    <p:sldId id="270" r:id="rId12"/>
    <p:sldId id="856" r:id="rId13"/>
    <p:sldId id="858" r:id="rId14"/>
    <p:sldId id="351" r:id="rId15"/>
    <p:sldId id="352" r:id="rId16"/>
    <p:sldId id="276" r:id="rId17"/>
    <p:sldId id="269" r:id="rId18"/>
  </p:sldIdLst>
  <p:sldSz cx="9144000" cy="6858000" type="screen4x3"/>
  <p:notesSz cx="6858000" cy="91440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94CA"/>
    <a:srgbClr val="089ED6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9" autoAdjust="0"/>
    <p:restoredTop sz="91344" autoAdjust="0"/>
  </p:normalViewPr>
  <p:slideViewPr>
    <p:cSldViewPr>
      <p:cViewPr varScale="1">
        <p:scale>
          <a:sx n="82" d="100"/>
          <a:sy n="82" d="100"/>
        </p:scale>
        <p:origin x="1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85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60237-65E6-CB4A-ACFB-27E3E4173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27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png"/><Relationship Id="rId55" Type="http://schemas.openxmlformats.org/officeDocument/2006/relationships/image" Target="../media/image56.jpeg"/><Relationship Id="rId6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jpeg"/><Relationship Id="rId61" Type="http://schemas.openxmlformats.org/officeDocument/2006/relationships/image" Target="../media/image62.jpe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20" Type="http://schemas.openxmlformats.org/officeDocument/2006/relationships/image" Target="../media/image21.jpe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49" Type="http://schemas.openxmlformats.org/officeDocument/2006/relationships/image" Target="../media/image50.jpe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jpe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Roles and responsibilities for Testing and Commissioning at AD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08510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Mats Lindroos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sv-SE" sz="1400" dirty="0" err="1">
                <a:solidFill>
                  <a:srgbClr val="FFFFFF"/>
                </a:solidFill>
              </a:rPr>
              <a:t>October</a:t>
            </a:r>
            <a:r>
              <a:rPr lang="sv-SE" sz="1400" dirty="0">
                <a:solidFill>
                  <a:srgbClr val="FFFFFF"/>
                </a:solidFill>
              </a:rPr>
              <a:t> 10, 2018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42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DE39-E5F8-9648-AE47-10ECE2A3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972F5-E0F0-0841-A9BB-DFD08C9C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testing and commissioning manager will belong to the accelerator divisions line organisation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testing and commissioning manager will coordinate with ICS deputy project manager and relevant ICS work package managers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ICS and AD will handle resource allocation through the normal request/allocation process</a:t>
            </a:r>
          </a:p>
          <a:p>
            <a:pPr lvl="1"/>
            <a:r>
              <a:rPr lang="en-GB" dirty="0"/>
              <a:t>Additional coordination is needed inside ICS which will be provided by the deputy project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32277-F493-1B47-AAA7-894E89F8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15530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6D25-A86B-6644-A4BC-B8886167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516-22FB-084E-A10D-2A7508749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high level milestones and activities in P6</a:t>
            </a:r>
          </a:p>
          <a:p>
            <a:r>
              <a:rPr lang="en-GB" dirty="0"/>
              <a:t>Detailed planning in JIRA with locked P6 milestones</a:t>
            </a:r>
          </a:p>
          <a:p>
            <a:r>
              <a:rPr lang="en-GB" dirty="0"/>
              <a:t>Reconciliation with P6 of JIRA planning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3DB13-8271-B740-96EC-F6F98CD9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31345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EFE7-1CCC-C247-A40A-D6B288FF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and Scientific planning/coordination for Testing and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4EC5-3145-7640-AE17-0D43A9E3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 at Accelerator Division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doing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responsible</a:t>
            </a:r>
            <a:r>
              <a:rPr lang="sv-SE" dirty="0"/>
              <a:t> for planning/</a:t>
            </a:r>
            <a:r>
              <a:rPr lang="sv-SE" dirty="0" err="1"/>
              <a:t>coordination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hardware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commissioning</a:t>
            </a:r>
            <a:r>
              <a:rPr lang="sv-SE" dirty="0"/>
              <a:t>, </a:t>
            </a:r>
            <a:r>
              <a:rPr lang="sv-SE" dirty="0" err="1"/>
              <a:t>respectively</a:t>
            </a:r>
            <a:r>
              <a:rPr lang="sv-SE" dirty="0"/>
              <a:t>.</a:t>
            </a:r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coordinating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area,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the </a:t>
            </a:r>
            <a:r>
              <a:rPr lang="sv-SE" dirty="0" err="1"/>
              <a:t>schedule</a:t>
            </a:r>
            <a:r>
              <a:rPr lang="sv-SE" dirty="0"/>
              <a:t> </a:t>
            </a:r>
            <a:r>
              <a:rPr lang="sv-SE" dirty="0" err="1"/>
              <a:t>boundaries</a:t>
            </a:r>
            <a:r>
              <a:rPr lang="sv-SE" dirty="0"/>
              <a:t> set by the overall </a:t>
            </a:r>
            <a:r>
              <a:rPr lang="sv-SE" dirty="0" err="1"/>
              <a:t>project</a:t>
            </a:r>
            <a:r>
              <a:rPr lang="sv-SE" dirty="0"/>
              <a:t>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C993-F0B2-E541-81E0-AA8A769C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124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D505-5E7D-0043-BF88-DF99E2E4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72" y="188640"/>
            <a:ext cx="7139136" cy="1143000"/>
          </a:xfrm>
        </p:spPr>
        <p:txBody>
          <a:bodyPr/>
          <a:lstStyle/>
          <a:p>
            <a:r>
              <a:rPr lang="en-GB" dirty="0"/>
              <a:t>System owners and operation section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3265-4972-E54B-B875-AA4C2F6A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sv-SE" dirty="0" err="1"/>
              <a:t>Each</a:t>
            </a:r>
            <a:r>
              <a:rPr lang="sv-SE" dirty="0"/>
              <a:t> system </a:t>
            </a:r>
            <a:r>
              <a:rPr lang="sv-SE" dirty="0" err="1"/>
              <a:t>installed</a:t>
            </a:r>
            <a:r>
              <a:rPr lang="sv-SE" dirty="0"/>
              <a:t> has an </a:t>
            </a:r>
            <a:r>
              <a:rPr lang="sv-SE" dirty="0" err="1"/>
              <a:t>owner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is </a:t>
            </a:r>
            <a:r>
              <a:rPr lang="sv-SE" b="1" dirty="0" err="1"/>
              <a:t>responsible</a:t>
            </a:r>
            <a:r>
              <a:rPr lang="sv-SE" b="1" dirty="0"/>
              <a:t> for the </a:t>
            </a:r>
            <a:r>
              <a:rPr lang="sv-SE" b="1" dirty="0" err="1"/>
              <a:t>actual</a:t>
            </a:r>
            <a:r>
              <a:rPr lang="sv-SE" b="1" dirty="0"/>
              <a:t> </a:t>
            </a:r>
            <a:r>
              <a:rPr lang="sv-SE" b="1" dirty="0" err="1"/>
              <a:t>testing</a:t>
            </a:r>
            <a:r>
              <a:rPr lang="sv-SE" b="1" dirty="0"/>
              <a:t> and </a:t>
            </a:r>
            <a:r>
              <a:rPr lang="sv-SE" b="1" dirty="0" err="1"/>
              <a:t>commissioning</a:t>
            </a:r>
            <a:r>
              <a:rPr lang="sv-SE" b="1" dirty="0"/>
              <a:t> </a:t>
            </a:r>
            <a:r>
              <a:rPr lang="sv-SE" b="1" dirty="0" err="1"/>
              <a:t>activities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subsystem.</a:t>
            </a:r>
          </a:p>
          <a:p>
            <a:endParaRPr lang="sv-SE" b="1" dirty="0"/>
          </a:p>
          <a:p>
            <a:r>
              <a:rPr lang="sv-SE" dirty="0"/>
              <a:t>Control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equipment</a:t>
            </a:r>
            <a:r>
              <a:rPr lang="sv-SE" dirty="0"/>
              <a:t> to be </a:t>
            </a:r>
            <a:r>
              <a:rPr lang="sv-SE" dirty="0" err="1"/>
              <a:t>commissioned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is </a:t>
            </a:r>
            <a:r>
              <a:rPr lang="sv-SE" dirty="0" err="1"/>
              <a:t>handed</a:t>
            </a:r>
            <a:r>
              <a:rPr lang="sv-SE" dirty="0"/>
              <a:t> over to the </a:t>
            </a: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leader</a:t>
            </a:r>
            <a:r>
              <a:rPr lang="sv-SE" dirty="0"/>
              <a:t> for operations at AD </a:t>
            </a:r>
            <a:r>
              <a:rPr lang="sv-SE" dirty="0" err="1"/>
              <a:t>before</a:t>
            </a:r>
            <a:r>
              <a:rPr lang="sv-SE" dirty="0"/>
              <a:t> the SRR.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,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equipment</a:t>
            </a:r>
            <a:r>
              <a:rPr lang="sv-SE" dirty="0"/>
              <a:t> has to be </a:t>
            </a:r>
            <a:r>
              <a:rPr lang="sv-SE" dirty="0" err="1"/>
              <a:t>coordinated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operations via the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room</a:t>
            </a:r>
            <a:r>
              <a:rPr lang="sv-SE" dirty="0"/>
              <a:t>.</a:t>
            </a:r>
            <a:endParaRPr lang="sv-SE" b="1" dirty="0"/>
          </a:p>
          <a:p>
            <a:endParaRPr lang="sv-SE" b="1" dirty="0"/>
          </a:p>
          <a:p>
            <a:r>
              <a:rPr lang="sv-SE" dirty="0"/>
              <a:t>The </a:t>
            </a:r>
            <a:r>
              <a:rPr lang="sv-SE" b="1" dirty="0" err="1"/>
              <a:t>section</a:t>
            </a:r>
            <a:r>
              <a:rPr lang="sv-SE" b="1" dirty="0"/>
              <a:t> </a:t>
            </a:r>
            <a:r>
              <a:rPr lang="sv-SE" b="1" dirty="0" err="1"/>
              <a:t>leader</a:t>
            </a:r>
            <a:r>
              <a:rPr lang="sv-SE" b="1" dirty="0"/>
              <a:t> for operation at AD </a:t>
            </a:r>
            <a:r>
              <a:rPr lang="sv-SE" dirty="0"/>
              <a:t>is in </a:t>
            </a:r>
            <a:r>
              <a:rPr lang="sv-SE" dirty="0" err="1"/>
              <a:t>control</a:t>
            </a:r>
            <a:r>
              <a:rPr lang="sv-SE" dirty="0"/>
              <a:t> *</a:t>
            </a:r>
            <a:r>
              <a:rPr lang="sv-SE" baseline="30000" dirty="0"/>
              <a:t>)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all </a:t>
            </a:r>
            <a:r>
              <a:rPr lang="sv-SE" dirty="0" err="1"/>
              <a:t>equipment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in operation,  and </a:t>
            </a:r>
            <a:r>
              <a:rPr lang="sv-SE" dirty="0" err="1"/>
              <a:t>runs</a:t>
            </a:r>
            <a:r>
              <a:rPr lang="sv-SE" dirty="0"/>
              <a:t> </a:t>
            </a:r>
            <a:r>
              <a:rPr lang="sv-SE" b="1" dirty="0"/>
              <a:t>a </a:t>
            </a:r>
            <a:r>
              <a:rPr lang="sv-SE" b="1" dirty="0" err="1"/>
              <a:t>daily</a:t>
            </a:r>
            <a:r>
              <a:rPr lang="sv-SE" b="1" dirty="0"/>
              <a:t> operations</a:t>
            </a:r>
            <a:r>
              <a:rPr lang="sv-SE" b="1" i="1" dirty="0"/>
              <a:t> meeting</a:t>
            </a:r>
            <a:r>
              <a:rPr lang="sv-SE" i="1" dirty="0"/>
              <a:t> </a:t>
            </a:r>
            <a:r>
              <a:rPr lang="sv-SE" dirty="0" err="1"/>
              <a:t>where</a:t>
            </a:r>
            <a:r>
              <a:rPr lang="sv-SE" dirty="0"/>
              <a:t> the plan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day</a:t>
            </a:r>
            <a:r>
              <a:rPr lang="sv-SE" dirty="0"/>
              <a:t> for (system </a:t>
            </a:r>
            <a:r>
              <a:rPr lang="sv-SE" dirty="0" err="1"/>
              <a:t>testing</a:t>
            </a:r>
            <a:r>
              <a:rPr lang="sv-SE" dirty="0"/>
              <a:t> and) </a:t>
            </a:r>
            <a:r>
              <a:rPr lang="sv-SE" dirty="0" err="1"/>
              <a:t>commissioning</a:t>
            </a:r>
            <a:r>
              <a:rPr lang="sv-SE" dirty="0"/>
              <a:t> is </a:t>
            </a:r>
            <a:r>
              <a:rPr lang="sv-SE" dirty="0" err="1"/>
              <a:t>discussed</a:t>
            </a:r>
            <a:r>
              <a:rPr lang="sv-SE" dirty="0"/>
              <a:t> and </a:t>
            </a:r>
            <a:r>
              <a:rPr lang="sv-SE" dirty="0" err="1"/>
              <a:t>agreed</a:t>
            </a:r>
            <a:r>
              <a:rPr lang="sv-SE" dirty="0"/>
              <a:t>. Installation is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represented</a:t>
            </a:r>
            <a:r>
              <a:rPr lang="sv-SE" dirty="0"/>
              <a:t> at </a:t>
            </a:r>
            <a:r>
              <a:rPr lang="sv-SE" dirty="0" err="1"/>
              <a:t>this</a:t>
            </a:r>
            <a:r>
              <a:rPr lang="sv-SE" dirty="0"/>
              <a:t> meeting. The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shift</a:t>
            </a:r>
            <a:r>
              <a:rPr lang="sv-SE" dirty="0"/>
              <a:t> </a:t>
            </a:r>
            <a:r>
              <a:rPr lang="sv-SE" dirty="0" err="1"/>
              <a:t>leader</a:t>
            </a:r>
            <a:r>
              <a:rPr lang="sv-SE" dirty="0"/>
              <a:t> is </a:t>
            </a:r>
            <a:r>
              <a:rPr lang="sv-SE" dirty="0" err="1"/>
              <a:t>also</a:t>
            </a:r>
            <a:r>
              <a:rPr lang="sv-SE" dirty="0"/>
              <a:t> in charge </a:t>
            </a:r>
            <a:r>
              <a:rPr lang="sv-SE" dirty="0" err="1"/>
              <a:t>of</a:t>
            </a:r>
            <a:r>
              <a:rPr lang="sv-SE" dirty="0"/>
              <a:t> operating the </a:t>
            </a:r>
            <a:r>
              <a:rPr lang="sv-SE" dirty="0" err="1"/>
              <a:t>Personnel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System.</a:t>
            </a:r>
          </a:p>
          <a:p>
            <a:endParaRPr lang="sv-SE" dirty="0"/>
          </a:p>
          <a:p>
            <a:r>
              <a:rPr lang="sv-SE" dirty="0"/>
              <a:t>The plan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week</a:t>
            </a:r>
            <a:r>
              <a:rPr lang="sv-SE" dirty="0"/>
              <a:t> (and </a:t>
            </a:r>
            <a:r>
              <a:rPr lang="sv-SE" dirty="0" err="1"/>
              <a:t>longer</a:t>
            </a:r>
            <a:r>
              <a:rPr lang="sv-SE" dirty="0"/>
              <a:t> term) is </a:t>
            </a:r>
            <a:r>
              <a:rPr lang="sv-SE" dirty="0" err="1"/>
              <a:t>coordinated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installation, and </a:t>
            </a:r>
            <a:r>
              <a:rPr lang="sv-SE" dirty="0" err="1"/>
              <a:t>presented</a:t>
            </a:r>
            <a:r>
              <a:rPr lang="sv-SE" dirty="0"/>
              <a:t> at a </a:t>
            </a:r>
            <a:r>
              <a:rPr lang="sv-SE" b="1" dirty="0" err="1"/>
              <a:t>weekly</a:t>
            </a:r>
            <a:r>
              <a:rPr lang="sv-SE" b="1" dirty="0"/>
              <a:t> joint installation/</a:t>
            </a:r>
            <a:r>
              <a:rPr lang="sv-SE" b="1" dirty="0" err="1"/>
              <a:t>testing</a:t>
            </a:r>
            <a:r>
              <a:rPr lang="sv-SE" b="1" dirty="0"/>
              <a:t>/</a:t>
            </a:r>
            <a:r>
              <a:rPr lang="sv-SE" b="1" dirty="0" err="1"/>
              <a:t>commissioning</a:t>
            </a:r>
            <a:r>
              <a:rPr lang="sv-SE" b="1" dirty="0"/>
              <a:t> meeting</a:t>
            </a:r>
            <a:r>
              <a:rPr lang="sv-SE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</a:t>
            </a:r>
            <a:r>
              <a:rPr lang="en-GB" baseline="30000" dirty="0"/>
              <a:t>)</a:t>
            </a:r>
            <a:r>
              <a:rPr lang="en-GB" dirty="0"/>
              <a:t> Equipment specialists remain owners of the equipment and handles e.g. maintenance actions, modifications and upgrades of the equipment when the operational schedule permits</a:t>
            </a:r>
            <a:endParaRPr lang="sv-SE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5761-DAD3-A840-8DBB-4BF90301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6966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E428-0B8B-9241-8C28-16630D80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Path – September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B17F-982E-9B4D-ACCF-3D8BCA0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C0DF9D3-08A8-8146-8A20-EA96AAC91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95296"/>
            <a:ext cx="7200800" cy="5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88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8244-9977-F445-87A2-9DC2219C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Critical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D1681-276B-5443-8120-F21DA81C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cxnSp>
        <p:nvCxnSpPr>
          <p:cNvPr id="66" name="OTLSHAPE_M_ad26212a624042f8946c3ee929d0bce4_Connector1">
            <a:extLst>
              <a:ext uri="{FF2B5EF4-FFF2-40B4-BE49-F238E27FC236}">
                <a16:creationId xmlns:a16="http://schemas.microsoft.com/office/drawing/2014/main" id="{7D7C3006-16B9-984B-835B-A07672D87E4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920131" y="2035394"/>
            <a:ext cx="0" cy="592243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7" name="OTLSHAPE_TB_00000000000000000000000000000000_ScaleContainer">
            <a:extLst>
              <a:ext uri="{FF2B5EF4-FFF2-40B4-BE49-F238E27FC236}">
                <a16:creationId xmlns:a16="http://schemas.microsoft.com/office/drawing/2014/main" id="{FA92B578-F007-D244-8053-45D619B57C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465" y="2691137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TLSHAPE_TB_00000000000000000000000000000000_ElapsedTime">
            <a:extLst>
              <a:ext uri="{FF2B5EF4-FFF2-40B4-BE49-F238E27FC236}">
                <a16:creationId xmlns:a16="http://schemas.microsoft.com/office/drawing/2014/main" id="{303731A4-BF40-4E46-A082-9563B79617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465" y="2691137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TB_00000000000000000000000000000000_TimescaleInterval1">
            <a:extLst>
              <a:ext uri="{FF2B5EF4-FFF2-40B4-BE49-F238E27FC236}">
                <a16:creationId xmlns:a16="http://schemas.microsoft.com/office/drawing/2014/main" id="{CA716E55-2023-1642-9F4B-D0603C6541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73065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70" name="OTLSHAPE_TB_00000000000000000000000000000000_Separator1">
            <a:extLst>
              <a:ext uri="{FF2B5EF4-FFF2-40B4-BE49-F238E27FC236}">
                <a16:creationId xmlns:a16="http://schemas.microsoft.com/office/drawing/2014/main" id="{3F29409C-6E5C-124E-A67E-76927FB1E3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789563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OTLSHAPE_TB_00000000000000000000000000000000_TimescaleInterval2">
            <a:extLst>
              <a:ext uri="{FF2B5EF4-FFF2-40B4-BE49-F238E27FC236}">
                <a16:creationId xmlns:a16="http://schemas.microsoft.com/office/drawing/2014/main" id="{1C18C441-C9AA-814A-9D5E-4D60270B45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53063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72" name="OTLSHAPE_TB_00000000000000000000000000000000_Separator2">
            <a:extLst>
              <a:ext uri="{FF2B5EF4-FFF2-40B4-BE49-F238E27FC236}">
                <a16:creationId xmlns:a16="http://schemas.microsoft.com/office/drawing/2014/main" id="{7222C90F-3757-4344-971E-188D84A49B8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569562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3" name="OTLSHAPE_TB_00000000000000000000000000000000_TimescaleInterval3">
            <a:extLst>
              <a:ext uri="{FF2B5EF4-FFF2-40B4-BE49-F238E27FC236}">
                <a16:creationId xmlns:a16="http://schemas.microsoft.com/office/drawing/2014/main" id="{F15A91C1-9D93-B341-BB6F-1BF3578BBA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33062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74" name="OTLSHAPE_TB_00000000000000000000000000000000_Separator3">
            <a:extLst>
              <a:ext uri="{FF2B5EF4-FFF2-40B4-BE49-F238E27FC236}">
                <a16:creationId xmlns:a16="http://schemas.microsoft.com/office/drawing/2014/main" id="{F7115F5A-C80B-CB4B-8BE9-B44DA9F7ABB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54437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5" name="OTLSHAPE_TB_00000000000000000000000000000000_TimescaleInterval4">
            <a:extLst>
              <a:ext uri="{FF2B5EF4-FFF2-40B4-BE49-F238E27FC236}">
                <a16:creationId xmlns:a16="http://schemas.microsoft.com/office/drawing/2014/main" id="{66FD601A-22C2-7A4B-AC38-44146F71DD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17937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76" name="OTLSHAPE_M_15462190989a4e5087e6d7cc02e1ed2d_Title">
            <a:extLst>
              <a:ext uri="{FF2B5EF4-FFF2-40B4-BE49-F238E27FC236}">
                <a16:creationId xmlns:a16="http://schemas.microsoft.com/office/drawing/2014/main" id="{A0B5BCAF-DFF5-B441-8316-1B890F0A96E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79436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77" name="OTLSHAPE_M_15462190989a4e5087e6d7cc02e1ed2d_Date">
            <a:extLst>
              <a:ext uri="{FF2B5EF4-FFF2-40B4-BE49-F238E27FC236}">
                <a16:creationId xmlns:a16="http://schemas.microsoft.com/office/drawing/2014/main" id="{C24F8549-4AB4-F240-B368-DA69AAE5475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12753" y="232021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11/11/2019</a:t>
            </a:r>
          </a:p>
        </p:txBody>
      </p:sp>
      <p:sp>
        <p:nvSpPr>
          <p:cNvPr id="78" name="OTLSHAPE_M_15462190989a4e5087e6d7cc02e1ed2d_Shape">
            <a:extLst>
              <a:ext uri="{FF2B5EF4-FFF2-40B4-BE49-F238E27FC236}">
                <a16:creationId xmlns:a16="http://schemas.microsoft.com/office/drawing/2014/main" id="{4292E7B4-5263-0C40-A363-0BA1CA67F5B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4211423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TLSHAPE_M_1d6d4045bda3413182ef879ca83ea720_Title">
            <a:extLst>
              <a:ext uri="{FF2B5EF4-FFF2-40B4-BE49-F238E27FC236}">
                <a16:creationId xmlns:a16="http://schemas.microsoft.com/office/drawing/2014/main" id="{A8D4E344-EBD1-1D4E-968E-32E27A74485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74230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80" name="OTLSHAPE_M_1d6d4045bda3413182ef879ca83ea720_Date">
            <a:extLst>
              <a:ext uri="{FF2B5EF4-FFF2-40B4-BE49-F238E27FC236}">
                <a16:creationId xmlns:a16="http://schemas.microsoft.com/office/drawing/2014/main" id="{F0633525-7021-1246-8AC0-01FE166D205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39740" y="232021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13/7/2020</a:t>
            </a:r>
          </a:p>
        </p:txBody>
      </p:sp>
      <p:sp>
        <p:nvSpPr>
          <p:cNvPr id="81" name="OTLSHAPE_M_1d6d4045bda3413182ef879ca83ea720_Shape">
            <a:extLst>
              <a:ext uri="{FF2B5EF4-FFF2-40B4-BE49-F238E27FC236}">
                <a16:creationId xmlns:a16="http://schemas.microsoft.com/office/drawing/2014/main" id="{75F80861-8A80-F648-BAEE-46073E1268D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V="1">
            <a:off x="5406216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TLSHAPE_M_ad26212a624042f8946c3ee929d0bce4_Title">
            <a:extLst>
              <a:ext uri="{FF2B5EF4-FFF2-40B4-BE49-F238E27FC236}">
                <a16:creationId xmlns:a16="http://schemas.microsoft.com/office/drawing/2014/main" id="{7F9901DA-12DD-5D40-A940-35B0DBBDA28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69455" y="1659050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83" name="OTLSHAPE_M_ad26212a624042f8946c3ee929d0bce4_Date">
            <a:extLst>
              <a:ext uri="{FF2B5EF4-FFF2-40B4-BE49-F238E27FC236}">
                <a16:creationId xmlns:a16="http://schemas.microsoft.com/office/drawing/2014/main" id="{E7C232FF-3B44-3D4D-81D1-3C226A1A5EB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39355" y="1854969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26/4/2021</a:t>
            </a:r>
          </a:p>
        </p:txBody>
      </p:sp>
      <p:sp>
        <p:nvSpPr>
          <p:cNvPr id="84" name="OTLSHAPE_M_ad26212a624042f8946c3ee929d0bce4_Shape">
            <a:extLst>
              <a:ext uri="{FF2B5EF4-FFF2-40B4-BE49-F238E27FC236}">
                <a16:creationId xmlns:a16="http://schemas.microsoft.com/office/drawing/2014/main" id="{05656A72-AFD2-1847-B57F-C09F733C24F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V="1">
            <a:off x="6805831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M_42fdb2d4d8a3473fbbe4f286c2bc756f_Title">
            <a:extLst>
              <a:ext uri="{FF2B5EF4-FFF2-40B4-BE49-F238E27FC236}">
                <a16:creationId xmlns:a16="http://schemas.microsoft.com/office/drawing/2014/main" id="{E29F0098-59AB-6548-8484-5892FAC1F2B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267064" y="2124294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86" name="OTLSHAPE_M_42fdb2d4d8a3473fbbe4f286c2bc756f_Date">
            <a:extLst>
              <a:ext uri="{FF2B5EF4-FFF2-40B4-BE49-F238E27FC236}">
                <a16:creationId xmlns:a16="http://schemas.microsoft.com/office/drawing/2014/main" id="{35C8E066-A5D7-0344-94E5-396F6B9420F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83604" y="232021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9/8/2021</a:t>
            </a:r>
          </a:p>
        </p:txBody>
      </p:sp>
      <p:sp>
        <p:nvSpPr>
          <p:cNvPr id="87" name="OTLSHAPE_M_42fdb2d4d8a3473fbbe4f286c2bc756f_Shape">
            <a:extLst>
              <a:ext uri="{FF2B5EF4-FFF2-40B4-BE49-F238E27FC236}">
                <a16:creationId xmlns:a16="http://schemas.microsoft.com/office/drawing/2014/main" id="{01774294-4FA2-EE41-A708-2D751B7378A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7317885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TLSHAPE_T_45dd8f51cbd2498bb85ef733a7743c59_Shape">
            <a:extLst>
              <a:ext uri="{FF2B5EF4-FFF2-40B4-BE49-F238E27FC236}">
                <a16:creationId xmlns:a16="http://schemas.microsoft.com/office/drawing/2014/main" id="{7BCD3099-1017-154D-BDCD-FD99BB26699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716413" y="3297096"/>
            <a:ext cx="10160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T_45dd8f51cbd2498bb85ef733a7743c59_JoinedDate">
            <a:extLst>
              <a:ext uri="{FF2B5EF4-FFF2-40B4-BE49-F238E27FC236}">
                <a16:creationId xmlns:a16="http://schemas.microsoft.com/office/drawing/2014/main" id="{92D121AB-D0D6-CF4F-AF6C-9AD64156D7E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600422" y="328308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17/12/18 - 12/07/19</a:t>
            </a:r>
          </a:p>
        </p:txBody>
      </p:sp>
      <p:sp>
        <p:nvSpPr>
          <p:cNvPr id="90" name="OTLSHAPE_T_45dd8f51cbd2498bb85ef733a7743c59_Title">
            <a:extLst>
              <a:ext uri="{FF2B5EF4-FFF2-40B4-BE49-F238E27FC236}">
                <a16:creationId xmlns:a16="http://schemas.microsoft.com/office/drawing/2014/main" id="{0C91F04E-1875-F34F-AB35-CB2CE6FD4C8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781565" y="3275337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RFQ + DTL 1 RF System</a:t>
            </a:r>
          </a:p>
        </p:txBody>
      </p:sp>
      <p:sp>
        <p:nvSpPr>
          <p:cNvPr id="91" name="OTLSHAPE_T_a57a76e15b6e48f596806b108ff7887c_Shape">
            <a:extLst>
              <a:ext uri="{FF2B5EF4-FFF2-40B4-BE49-F238E27FC236}">
                <a16:creationId xmlns:a16="http://schemas.microsoft.com/office/drawing/2014/main" id="{ABD86B23-4D45-AF44-A198-938C76AC699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501563" y="3505715"/>
            <a:ext cx="12192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T_a57a76e15b6e48f596806b108ff7887c_JoinedDate">
            <a:extLst>
              <a:ext uri="{FF2B5EF4-FFF2-40B4-BE49-F238E27FC236}">
                <a16:creationId xmlns:a16="http://schemas.microsoft.com/office/drawing/2014/main" id="{7AFE0924-68D0-6743-90B2-7A4322422FD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385571" y="349170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27/05/19 - 31/01/20</a:t>
            </a:r>
          </a:p>
        </p:txBody>
      </p:sp>
      <p:sp>
        <p:nvSpPr>
          <p:cNvPr id="93" name="OTLSHAPE_T_a57a76e15b6e48f596806b108ff7887c_Title">
            <a:extLst>
              <a:ext uri="{FF2B5EF4-FFF2-40B4-BE49-F238E27FC236}">
                <a16:creationId xmlns:a16="http://schemas.microsoft.com/office/drawing/2014/main" id="{15FE7B2D-E7EC-924B-B13E-D7388C77AFD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71536" y="3483956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Full  NC Linac RF System</a:t>
            </a:r>
          </a:p>
        </p:txBody>
      </p:sp>
      <p:sp>
        <p:nvSpPr>
          <p:cNvPr id="94" name="OTLSHAPE_T_712e0e53cc3a4ed8ae317c645ee2d126_Shape">
            <a:extLst>
              <a:ext uri="{FF2B5EF4-FFF2-40B4-BE49-F238E27FC236}">
                <a16:creationId xmlns:a16="http://schemas.microsoft.com/office/drawing/2014/main" id="{BDDCC4DD-774B-0B41-979B-85192E7D93C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091919" y="3714334"/>
            <a:ext cx="1257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TLSHAPE_T_712e0e53cc3a4ed8ae317c645ee2d126_JoinedDate">
            <a:extLst>
              <a:ext uri="{FF2B5EF4-FFF2-40B4-BE49-F238E27FC236}">
                <a16:creationId xmlns:a16="http://schemas.microsoft.com/office/drawing/2014/main" id="{8FFCCA58-49BC-E548-BE8A-AC847B46A33C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975928" y="370032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04/03/19 - 15/11/19</a:t>
            </a:r>
          </a:p>
        </p:txBody>
      </p:sp>
      <p:sp>
        <p:nvSpPr>
          <p:cNvPr id="96" name="OTLSHAPE_T_712e0e53cc3a4ed8ae317c645ee2d126_Title">
            <a:extLst>
              <a:ext uri="{FF2B5EF4-FFF2-40B4-BE49-F238E27FC236}">
                <a16:creationId xmlns:a16="http://schemas.microsoft.com/office/drawing/2014/main" id="{CDF3B6F7-9CAA-7141-9C44-FDDA6C8C44F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4396030" y="3692574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Elliptical CDS</a:t>
            </a:r>
          </a:p>
        </p:txBody>
      </p:sp>
      <p:sp>
        <p:nvSpPr>
          <p:cNvPr id="97" name="OTLSHAPE_T_014e0598bbeb415fbb324c7aac4a202f_Shape">
            <a:extLst>
              <a:ext uri="{FF2B5EF4-FFF2-40B4-BE49-F238E27FC236}">
                <a16:creationId xmlns:a16="http://schemas.microsoft.com/office/drawing/2014/main" id="{2768945E-7842-A54E-BCE3-E15936BF1C62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911206" y="3922952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TLSHAPE_T_014e0598bbeb415fbb324c7aac4a202f_JoinedDate">
            <a:extLst>
              <a:ext uri="{FF2B5EF4-FFF2-40B4-BE49-F238E27FC236}">
                <a16:creationId xmlns:a16="http://schemas.microsoft.com/office/drawing/2014/main" id="{E853F63B-A236-3C4F-9D4E-6B843CDAA3D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95215" y="390894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19/08/19 - 15/11/19</a:t>
            </a:r>
          </a:p>
        </p:txBody>
      </p:sp>
      <p:sp>
        <p:nvSpPr>
          <p:cNvPr id="99" name="OTLSHAPE_T_014e0598bbeb415fbb324c7aac4a202f_Title">
            <a:extLst>
              <a:ext uri="{FF2B5EF4-FFF2-40B4-BE49-F238E27FC236}">
                <a16:creationId xmlns:a16="http://schemas.microsoft.com/office/drawing/2014/main" id="{33AFBDF9-EA80-AF48-A73E-6F14241154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396030" y="3901193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CDS</a:t>
            </a:r>
          </a:p>
        </p:txBody>
      </p:sp>
      <p:sp>
        <p:nvSpPr>
          <p:cNvPr id="100" name="OTLSHAPE_T_e9d49bbbe35e40179c52ed9f3541250f_Shape">
            <a:extLst>
              <a:ext uri="{FF2B5EF4-FFF2-40B4-BE49-F238E27FC236}">
                <a16:creationId xmlns:a16="http://schemas.microsoft.com/office/drawing/2014/main" id="{5204290A-8766-B848-8A05-7942DA84A89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354987" y="4131571"/>
            <a:ext cx="13970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T_e9d49bbbe35e40179c52ed9f3541250f_JoinedDate">
            <a:extLst>
              <a:ext uri="{FF2B5EF4-FFF2-40B4-BE49-F238E27FC236}">
                <a16:creationId xmlns:a16="http://schemas.microsoft.com/office/drawing/2014/main" id="{5180647B-F1F6-4343-BB59-1738756AD249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238995" y="411755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18/11/19 - 28/08/20</a:t>
            </a:r>
          </a:p>
        </p:txBody>
      </p:sp>
      <p:sp>
        <p:nvSpPr>
          <p:cNvPr id="102" name="OTLSHAPE_T_e9d49bbbe35e40179c52ed9f3541250f_Title">
            <a:extLst>
              <a:ext uri="{FF2B5EF4-FFF2-40B4-BE49-F238E27FC236}">
                <a16:creationId xmlns:a16="http://schemas.microsoft.com/office/drawing/2014/main" id="{CE1E5906-E4C6-4047-BB79-A4EAD9428E4C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795645" y="4109812"/>
            <a:ext cx="44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CM</a:t>
            </a:r>
          </a:p>
        </p:txBody>
      </p:sp>
      <p:sp>
        <p:nvSpPr>
          <p:cNvPr id="103" name="OTLSHAPE_T_a51cd3b6f5514645bf493b429c576c52_Shape">
            <a:extLst>
              <a:ext uri="{FF2B5EF4-FFF2-40B4-BE49-F238E27FC236}">
                <a16:creationId xmlns:a16="http://schemas.microsoft.com/office/drawing/2014/main" id="{B8D566D3-503B-8E45-AE2F-4D89C502B28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4354987" y="4340190"/>
            <a:ext cx="1841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T_a51cd3b6f5514645bf493b429c576c52_JoinedDate">
            <a:extLst>
              <a:ext uri="{FF2B5EF4-FFF2-40B4-BE49-F238E27FC236}">
                <a16:creationId xmlns:a16="http://schemas.microsoft.com/office/drawing/2014/main" id="{DBB6F7E8-952E-A646-AAAC-5595B448D9C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238995" y="432617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18/11/19 - 27/11/20</a:t>
            </a:r>
          </a:p>
        </p:txBody>
      </p:sp>
      <p:sp>
        <p:nvSpPr>
          <p:cNvPr id="105" name="OTLSHAPE_T_a51cd3b6f5514645bf493b429c576c52_Title">
            <a:extLst>
              <a:ext uri="{FF2B5EF4-FFF2-40B4-BE49-F238E27FC236}">
                <a16:creationId xmlns:a16="http://schemas.microsoft.com/office/drawing/2014/main" id="{C88AAC8B-59C6-3749-BE7C-38C39641F055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6239425" y="4318430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CM</a:t>
            </a:r>
          </a:p>
        </p:txBody>
      </p:sp>
      <p:sp>
        <p:nvSpPr>
          <p:cNvPr id="106" name="OTLSHAPE_T_262d69a19ba74238997b747fc762f179_Shape">
            <a:extLst>
              <a:ext uri="{FF2B5EF4-FFF2-40B4-BE49-F238E27FC236}">
                <a16:creationId xmlns:a16="http://schemas.microsoft.com/office/drawing/2014/main" id="{B9422935-5B7B-344E-8349-1E83E13D293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310821" y="4548808"/>
            <a:ext cx="3429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TLSHAPE_T_262d69a19ba74238997b747fc762f179_JoinedDate">
            <a:extLst>
              <a:ext uri="{FF2B5EF4-FFF2-40B4-BE49-F238E27FC236}">
                <a16:creationId xmlns:a16="http://schemas.microsoft.com/office/drawing/2014/main" id="{42D0741C-F131-294D-B6E3-1132CA3D4255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194830" y="453479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01/06/20 - 07/08/20</a:t>
            </a:r>
          </a:p>
        </p:txBody>
      </p:sp>
      <p:sp>
        <p:nvSpPr>
          <p:cNvPr id="108" name="OTLSHAPE_T_262d69a19ba74238997b747fc762f179_Title">
            <a:extLst>
              <a:ext uri="{FF2B5EF4-FFF2-40B4-BE49-F238E27FC236}">
                <a16:creationId xmlns:a16="http://schemas.microsoft.com/office/drawing/2014/main" id="{D32CC65A-38B8-CC4F-8C84-E759ED78A29B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693234" y="4527049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CM</a:t>
            </a:r>
          </a:p>
        </p:txBody>
      </p:sp>
      <p:sp>
        <p:nvSpPr>
          <p:cNvPr id="109" name="OTLSHAPE_T_092f4f590bd24f34b35608c4728eeeae_Shape">
            <a:extLst>
              <a:ext uri="{FF2B5EF4-FFF2-40B4-BE49-F238E27FC236}">
                <a16:creationId xmlns:a16="http://schemas.microsoft.com/office/drawing/2014/main" id="{4687DC25-65CE-4640-A11F-353AF9E8953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842932" y="4757427"/>
            <a:ext cx="6731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TLSHAPE_T_092f4f590bd24f34b35608c4728eeeae_JoinedDate">
            <a:extLst>
              <a:ext uri="{FF2B5EF4-FFF2-40B4-BE49-F238E27FC236}">
                <a16:creationId xmlns:a16="http://schemas.microsoft.com/office/drawing/2014/main" id="{33CA411D-A247-A14F-974A-27DC313AC21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726941" y="47434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05/08/19 - 20/12/19</a:t>
            </a:r>
          </a:p>
        </p:txBody>
      </p:sp>
      <p:sp>
        <p:nvSpPr>
          <p:cNvPr id="111" name="OTLSHAPE_T_092f4f590bd24f34b35608c4728eeeae_Title">
            <a:extLst>
              <a:ext uri="{FF2B5EF4-FFF2-40B4-BE49-F238E27FC236}">
                <a16:creationId xmlns:a16="http://schemas.microsoft.com/office/drawing/2014/main" id="{1F3936A1-2AB8-C741-8EA5-DD8574FC64FE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566715" y="4735668"/>
            <a:ext cx="60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HEBT LWU</a:t>
            </a:r>
          </a:p>
        </p:txBody>
      </p:sp>
      <p:sp>
        <p:nvSpPr>
          <p:cNvPr id="112" name="OTLSHAPE_T_d0027aa1f6c04c8cabbaabff5db206c8_Shape">
            <a:extLst>
              <a:ext uri="{FF2B5EF4-FFF2-40B4-BE49-F238E27FC236}">
                <a16:creationId xmlns:a16="http://schemas.microsoft.com/office/drawing/2014/main" id="{C7A4C192-A00F-F642-8A6C-B10AD87DAC3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593945" y="4966046"/>
            <a:ext cx="749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T_d0027aa1f6c04c8cabbaabff5db206c8_JoinedDate">
            <a:extLst>
              <a:ext uri="{FF2B5EF4-FFF2-40B4-BE49-F238E27FC236}">
                <a16:creationId xmlns:a16="http://schemas.microsoft.com/office/drawing/2014/main" id="{19EFE35C-87F4-9A43-8C85-6EE42C4C779F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477954" y="495203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06/01/20 - 05/06/20</a:t>
            </a:r>
          </a:p>
        </p:txBody>
      </p:sp>
      <p:sp>
        <p:nvSpPr>
          <p:cNvPr id="114" name="OTLSHAPE_T_d0027aa1f6c04c8cabbaabff5db206c8_Title">
            <a:extLst>
              <a:ext uri="{FF2B5EF4-FFF2-40B4-BE49-F238E27FC236}">
                <a16:creationId xmlns:a16="http://schemas.microsoft.com/office/drawing/2014/main" id="{27E90CAB-E50F-A449-AC94-793F62CBBA5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5386001" y="4944286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LWU</a:t>
            </a:r>
          </a:p>
        </p:txBody>
      </p:sp>
      <p:sp>
        <p:nvSpPr>
          <p:cNvPr id="115" name="OTLSHAPE_T_4d3bf0ca1b5e4988a9fa72e16b456f99_Shape">
            <a:extLst>
              <a:ext uri="{FF2B5EF4-FFF2-40B4-BE49-F238E27FC236}">
                <a16:creationId xmlns:a16="http://schemas.microsoft.com/office/drawing/2014/main" id="{30EEF7F7-764A-114E-9856-0036F174EF2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344958" y="5174664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T_4d3bf0ca1b5e4988a9fa72e16b456f99_JoinedDate">
            <a:extLst>
              <a:ext uri="{FF2B5EF4-FFF2-40B4-BE49-F238E27FC236}">
                <a16:creationId xmlns:a16="http://schemas.microsoft.com/office/drawing/2014/main" id="{D26C0C61-835E-9844-B780-B3EA63D1BABE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228967" y="516065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08/06/20 - 04/09/20</a:t>
            </a:r>
          </a:p>
        </p:txBody>
      </p:sp>
      <p:sp>
        <p:nvSpPr>
          <p:cNvPr id="117" name="OTLSHAPE_T_4d3bf0ca1b5e4988a9fa72e16b456f99_Title">
            <a:extLst>
              <a:ext uri="{FF2B5EF4-FFF2-40B4-BE49-F238E27FC236}">
                <a16:creationId xmlns:a16="http://schemas.microsoft.com/office/drawing/2014/main" id="{DD8F629E-3787-7142-B7B0-F9F1DD3F96C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829782" y="5152905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A2T LWU</a:t>
            </a:r>
          </a:p>
        </p:txBody>
      </p:sp>
      <p:sp>
        <p:nvSpPr>
          <p:cNvPr id="118" name="OTLSHAPE_T_b0ee77cccad84479b82365176f0785f3_Shape">
            <a:extLst>
              <a:ext uri="{FF2B5EF4-FFF2-40B4-BE49-F238E27FC236}">
                <a16:creationId xmlns:a16="http://schemas.microsoft.com/office/drawing/2014/main" id="{A96ADC54-8397-D54D-8870-F8BA6516447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720465" y="5383283"/>
            <a:ext cx="2667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T_b0ee77cccad84479b82365176f0785f3_JoinedDate">
            <a:extLst>
              <a:ext uri="{FF2B5EF4-FFF2-40B4-BE49-F238E27FC236}">
                <a16:creationId xmlns:a16="http://schemas.microsoft.com/office/drawing/2014/main" id="{35144CF7-503E-CA4C-9AF4-E29D94A3DF6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604473" y="536927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24/08/20 - 16/10/20</a:t>
            </a:r>
          </a:p>
        </p:txBody>
      </p:sp>
      <p:sp>
        <p:nvSpPr>
          <p:cNvPr id="120" name="OTLSHAPE_T_b0ee77cccad84479b82365176f0785f3_Title">
            <a:extLst>
              <a:ext uri="{FF2B5EF4-FFF2-40B4-BE49-F238E27FC236}">
                <a16:creationId xmlns:a16="http://schemas.microsoft.com/office/drawing/2014/main" id="{81D76C07-15AF-234D-B502-61A541682C3F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034603" y="5361524"/>
            <a:ext cx="52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LWU</a:t>
            </a:r>
          </a:p>
        </p:txBody>
      </p:sp>
      <p:sp>
        <p:nvSpPr>
          <p:cNvPr id="121" name="OTLSHAPE_T_4c0e232a18b0488a991d0c7918759ed8_Shape">
            <a:extLst>
              <a:ext uri="{FF2B5EF4-FFF2-40B4-BE49-F238E27FC236}">
                <a16:creationId xmlns:a16="http://schemas.microsoft.com/office/drawing/2014/main" id="{B7D790A4-2856-524B-B208-8CAFDB1D9792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993560" y="5591902"/>
            <a:ext cx="609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T_4c0e232a18b0488a991d0c7918759ed8_JoinedDate">
            <a:extLst>
              <a:ext uri="{FF2B5EF4-FFF2-40B4-BE49-F238E27FC236}">
                <a16:creationId xmlns:a16="http://schemas.microsoft.com/office/drawing/2014/main" id="{9538244D-6425-E74C-A061-FB2742FA715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877569" y="557788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19/10/20 - 19/02/21</a:t>
            </a:r>
          </a:p>
        </p:txBody>
      </p:sp>
      <p:sp>
        <p:nvSpPr>
          <p:cNvPr id="123" name="OTLSHAPE_T_4c0e232a18b0488a991d0c7918759ed8_Title">
            <a:extLst>
              <a:ext uri="{FF2B5EF4-FFF2-40B4-BE49-F238E27FC236}">
                <a16:creationId xmlns:a16="http://schemas.microsoft.com/office/drawing/2014/main" id="{941E720A-8021-B541-8661-3EC332E8BA5E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649069" y="5570142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LWU</a:t>
            </a:r>
          </a:p>
        </p:txBody>
      </p:sp>
      <p:sp>
        <p:nvSpPr>
          <p:cNvPr id="124" name="OTLSHAPE_T_3f3ece26dcba4b0cb059e90572592887_Shape">
            <a:extLst>
              <a:ext uri="{FF2B5EF4-FFF2-40B4-BE49-F238E27FC236}">
                <a16:creationId xmlns:a16="http://schemas.microsoft.com/office/drawing/2014/main" id="{514099C1-CF1C-2541-8B3B-61068024BB13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3877069" y="5800520"/>
            <a:ext cx="2006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TLSHAPE_T_3f3ece26dcba4b0cb059e90572592887_JoinedDate">
            <a:extLst>
              <a:ext uri="{FF2B5EF4-FFF2-40B4-BE49-F238E27FC236}">
                <a16:creationId xmlns:a16="http://schemas.microsoft.com/office/drawing/2014/main" id="{A3955FCC-393C-754F-A0A5-53CFD5F7C90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761078" y="578650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12/08/19 - 25/09/20</a:t>
            </a:r>
          </a:p>
        </p:txBody>
      </p:sp>
      <p:sp>
        <p:nvSpPr>
          <p:cNvPr id="126" name="OTLSHAPE_T_3f3ece26dcba4b0cb059e90572592887_Title">
            <a:extLst>
              <a:ext uri="{FF2B5EF4-FFF2-40B4-BE49-F238E27FC236}">
                <a16:creationId xmlns:a16="http://schemas.microsoft.com/office/drawing/2014/main" id="{2088EFFF-A8AE-F848-9D5B-44CCF0A4A8B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5932193" y="5778761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RF Power Stations</a:t>
            </a:r>
          </a:p>
        </p:txBody>
      </p:sp>
    </p:spTree>
    <p:extLst>
      <p:ext uri="{BB962C8B-B14F-4D97-AF65-F5344CB8AC3E}">
        <p14:creationId xmlns:p14="http://schemas.microsoft.com/office/powerpoint/2010/main" val="40136331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10632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ACC – Top 5 Risk Mitigation Status </a:t>
            </a:r>
            <a:r>
              <a:rPr lang="en-US" sz="1200" dirty="0"/>
              <a:t>(data from Exonaut)</a:t>
            </a:r>
            <a:br>
              <a:rPr lang="en-US" sz="1200" dirty="0"/>
            </a:br>
            <a:r>
              <a:rPr lang="en-US" sz="1200" dirty="0"/>
              <a:t>Value of cost risk = 13,59 M€ (13,59 M€ last month)</a:t>
            </a:r>
            <a:br>
              <a:rPr lang="en-US" sz="1200" dirty="0"/>
            </a:br>
            <a:r>
              <a:rPr lang="en-US" sz="1200" dirty="0"/>
              <a:t>Latest risk workshop:  CEA &amp; ESS WP4 &amp; WP5, May 17, 2018 ; Next workshop: TBD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" y="1412776"/>
          <a:ext cx="9144000" cy="487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281">
                  <a:extLst>
                    <a:ext uri="{9D8B030D-6E8A-4147-A177-3AD203B41FA5}">
                      <a16:colId xmlns:a16="http://schemas.microsoft.com/office/drawing/2014/main" val="71077267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19178897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Risk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Event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Impact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 – Cost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– Schedule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 – Quality and Function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Proba-bility</a:t>
                      </a:r>
                      <a:endParaRPr lang="en-US" sz="1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Mitigation Measures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 Due Date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Insufficient accelerator and ICS coordination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C:</a:t>
                      </a:r>
                      <a:r>
                        <a:rPr lang="en-US" sz="1100" baseline="0" dirty="0"/>
                        <a:t> -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S: 7-9</a:t>
                      </a:r>
                      <a:r>
                        <a:rPr lang="en-US" sz="1100" baseline="0" dirty="0"/>
                        <a:t> M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Q: (1) T</a:t>
                      </a:r>
                      <a:r>
                        <a:rPr lang="en-US" sz="1100" baseline="0" dirty="0"/>
                        <a:t>op </a:t>
                      </a:r>
                      <a:r>
                        <a:rPr lang="en-US" sz="1100" baseline="0" dirty="0" err="1"/>
                        <a:t>lvl</a:t>
                      </a:r>
                      <a:r>
                        <a:rPr lang="en-US" sz="1100" baseline="0" dirty="0"/>
                        <a:t> req.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strategy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On-going. Further follow up meeting/review is planned on the firmware framework</a:t>
                      </a:r>
                      <a:endParaRPr lang="en-US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180131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180131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Installation complexity under-estimated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C:</a:t>
                      </a:r>
                      <a:r>
                        <a:rPr lang="en-US" sz="1100" baseline="0" dirty="0"/>
                        <a:t> 945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S: 4-6</a:t>
                      </a:r>
                      <a:r>
                        <a:rPr lang="en-US" sz="1100" baseline="0" dirty="0"/>
                        <a:t> M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Q: (3) Several</a:t>
                      </a:r>
                      <a:r>
                        <a:rPr lang="en-US" sz="1100" baseline="0" dirty="0"/>
                        <a:t> req.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 new organization, defining roles and resp. for best possible progress in the project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 detailed installation plan that optimizes installation within the limited time available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Workshop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performed</a:t>
                      </a: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leaned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180315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180215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180116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7215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Lack of spares when needed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C:</a:t>
                      </a:r>
                      <a:r>
                        <a:rPr lang="en-US" sz="1100" baseline="0" dirty="0"/>
                        <a:t> 3,3 M€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S: 7-9</a:t>
                      </a:r>
                      <a:r>
                        <a:rPr lang="en-US" sz="1100" baseline="0" dirty="0"/>
                        <a:t> M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Q: 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SRF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fascility</a:t>
                      </a:r>
                      <a:endParaRPr lang="sv-S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and quantify amount per system, find funding</a:t>
                      </a:r>
                      <a:endParaRPr lang="sv-S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59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CE marking has to be implemented 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C:</a:t>
                      </a:r>
                      <a:r>
                        <a:rPr lang="en-US" sz="1100" baseline="0" dirty="0"/>
                        <a:t> 3,2 M€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S: 0-3 M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Q: (3) Several</a:t>
                      </a:r>
                      <a:r>
                        <a:rPr lang="en-US" sz="1100" baseline="0" dirty="0"/>
                        <a:t> req.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</a:t>
                      </a: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ESS ambition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sv-S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v-S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discuss</a:t>
                      </a:r>
                      <a:r>
                        <a:rPr lang="sv-SE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v-SE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institutions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On-going. Discuss, agree and create CR</a:t>
                      </a:r>
                      <a:endParaRPr lang="sv-S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180315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171215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180315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258350"/>
                  </a:ext>
                </a:extLst>
              </a:tr>
              <a:tr h="5551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Lack of staff to support, maintain and consolidate installed equipment due to delayed access to initial operations funds.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C:</a:t>
                      </a:r>
                      <a:r>
                        <a:rPr lang="en-US" sz="1100" baseline="0" dirty="0"/>
                        <a:t> 3.1 M€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S: 4-6</a:t>
                      </a:r>
                      <a:r>
                        <a:rPr lang="en-US" sz="1100" baseline="0" dirty="0"/>
                        <a:t> M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Q: (3) S</a:t>
                      </a:r>
                      <a:r>
                        <a:rPr lang="en-US" sz="1100" baseline="0" dirty="0"/>
                        <a:t>everal req.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Seek additional/timely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funding to mitigate cost exposure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Staff and </a:t>
                      </a:r>
                      <a:r>
                        <a:rPr lang="sv-SE" sz="11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competence</a:t>
                      </a:r>
                      <a:r>
                        <a:rPr lang="sv-SE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planning for I.O.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180501</a:t>
                      </a:r>
                    </a:p>
                    <a:p>
                      <a:pPr marL="90488" indent="-904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180501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28295"/>
                  </a:ext>
                </a:extLst>
              </a:tr>
              <a:tr h="106539">
                <a:tc gridSpan="7"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Mitigation actions performed since last report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Various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treated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risks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identified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Many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treated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not registered as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such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until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now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.     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WP2 risks </a:t>
                      </a:r>
                      <a:r>
                        <a:rPr lang="sv-SE" sz="1100" dirty="0" err="1">
                          <a:solidFill>
                            <a:schemeClr val="tx1"/>
                          </a:solidFill>
                        </a:rPr>
                        <a:t>revised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.  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Risk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ongoing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all WP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leaders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.   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R295.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Higher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estimated for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ne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w logistic and transport organizational structure. Level to be determined and inserted. 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CEA-ESS Transferred and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Risks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analized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sv-SE" sz="1100" baseline="0" dirty="0" err="1">
                          <a:solidFill>
                            <a:schemeClr val="tx1"/>
                          </a:solidFill>
                        </a:rPr>
                        <a:t>respective</a:t>
                      </a:r>
                      <a:r>
                        <a:rPr lang="sv-SE" sz="1100" baseline="0" dirty="0">
                          <a:solidFill>
                            <a:schemeClr val="tx1"/>
                          </a:solidFill>
                        </a:rPr>
                        <a:t> WP.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3277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proposing a new role as Testing and commissioning manager for the Accelerator and related ICS projects </a:t>
            </a:r>
          </a:p>
          <a:p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role</a:t>
            </a:r>
            <a:r>
              <a:rPr lang="sv-SE" dirty="0"/>
              <a:t> is driven by the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tightly</a:t>
            </a:r>
            <a:r>
              <a:rPr lang="sv-SE" dirty="0"/>
              <a:t> </a:t>
            </a:r>
            <a:r>
              <a:rPr lang="sv-SE" dirty="0" err="1"/>
              <a:t>coordinate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divisions,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commissioning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30029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highlights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IK and installation organization at AD</a:t>
            </a:r>
          </a:p>
          <a:p>
            <a:pPr lvl="1"/>
            <a:r>
              <a:rPr lang="en-GB" dirty="0"/>
              <a:t>AD installation coordinator: </a:t>
            </a:r>
            <a:r>
              <a:rPr lang="en-GB" dirty="0" err="1"/>
              <a:t>Peo</a:t>
            </a:r>
            <a:r>
              <a:rPr lang="en-GB" dirty="0"/>
              <a:t> </a:t>
            </a:r>
            <a:r>
              <a:rPr lang="en-GB" dirty="0" err="1"/>
              <a:t>Gustavsson</a:t>
            </a:r>
            <a:endParaRPr lang="en-GB" dirty="0"/>
          </a:p>
          <a:p>
            <a:pPr lvl="1"/>
            <a:r>
              <a:rPr lang="en-GB" dirty="0"/>
              <a:t>AD In-Kind manager: </a:t>
            </a:r>
            <a:r>
              <a:rPr lang="en-GB" dirty="0" err="1"/>
              <a:t>Håkan</a:t>
            </a:r>
            <a:r>
              <a:rPr lang="en-GB" dirty="0"/>
              <a:t> </a:t>
            </a:r>
            <a:r>
              <a:rPr lang="en-GB" dirty="0" err="1"/>
              <a:t>Danared</a:t>
            </a:r>
            <a:r>
              <a:rPr lang="en-GB" dirty="0"/>
              <a:t> (support from </a:t>
            </a:r>
            <a:r>
              <a:rPr lang="en-GB" dirty="0" err="1"/>
              <a:t>Ebbe</a:t>
            </a:r>
            <a:r>
              <a:rPr lang="en-GB" dirty="0"/>
              <a:t> </a:t>
            </a:r>
            <a:r>
              <a:rPr lang="en-GB" dirty="0" err="1"/>
              <a:t>Malmstedt</a:t>
            </a:r>
            <a:r>
              <a:rPr lang="en-GB" dirty="0"/>
              <a:t>)</a:t>
            </a:r>
          </a:p>
          <a:p>
            <a:r>
              <a:rPr lang="en-GB" dirty="0"/>
              <a:t>Proposal to recruit a Head of Testing and Commissioning for Accelerator and 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197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8AD9-B86E-134C-B49E-6FDEEE37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with day shift has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640E6-7418-394E-93F6-BED4326C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7165D-E481-BF43-9C5A-78ABE499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75407"/>
            <a:ext cx="7236296" cy="50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051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83"/>
            <a:ext cx="7488832" cy="691513"/>
          </a:xfrm>
        </p:spPr>
        <p:txBody>
          <a:bodyPr>
            <a:normAutofit/>
          </a:bodyPr>
          <a:lstStyle/>
          <a:p>
            <a:r>
              <a:rPr lang="en-US" sz="2400" dirty="0"/>
              <a:t>Accelerator Systems (sub-) Project (ACCSYS) – </a:t>
            </a:r>
            <a:r>
              <a:rPr lang="en-US" sz="2400" i="1" dirty="0"/>
              <a:t>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95728" y="6597353"/>
            <a:ext cx="2448272" cy="260648"/>
          </a:xfrm>
        </p:spPr>
        <p:txBody>
          <a:bodyPr/>
          <a:lstStyle/>
          <a:p>
            <a:pPr algn="l"/>
            <a:r>
              <a:rPr lang="sv-SE" sz="900" dirty="0">
                <a:solidFill>
                  <a:prstClr val="black">
                    <a:tint val="75000"/>
                  </a:prstClr>
                </a:solidFill>
              </a:rPr>
              <a:t> 2018-09-10 / C Prabert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6034"/>
              </p:ext>
            </p:extLst>
          </p:nvPr>
        </p:nvGraphicFramePr>
        <p:xfrm>
          <a:off x="29166" y="622275"/>
          <a:ext cx="4758858" cy="611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573">
                <a:tc>
                  <a:txBody>
                    <a:bodyPr/>
                    <a:lstStyle/>
                    <a:p>
                      <a:pPr algn="l"/>
                      <a:r>
                        <a:rPr lang="en-GB" sz="600" noProof="0" dirty="0"/>
                        <a:t>WBS/</a:t>
                      </a:r>
                      <a:r>
                        <a:rPr lang="en-GB" sz="600" b="0" noProof="0" dirty="0">
                          <a:solidFill>
                            <a:schemeClr val="bg1"/>
                          </a:solidFill>
                        </a:rPr>
                        <a:t>WP</a:t>
                      </a:r>
                      <a:r>
                        <a:rPr lang="en-GB" sz="600" b="0" baseline="0" noProof="0" dirty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GB" sz="6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noProof="0"/>
                        <a:t>TITLE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noProof="0"/>
                        <a:t>LEADER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EXT.</a:t>
                      </a:r>
                      <a:r>
                        <a:rPr lang="en-GB" sz="600" noProof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GB" sz="600" baseline="0" noProof="0" dirty="0">
                          <a:solidFill>
                            <a:srgbClr val="FFFFFF"/>
                          </a:solidFill>
                        </a:rPr>
                        <a:t>WP</a:t>
                      </a:r>
                      <a:endParaRPr lang="en-GB" sz="600" noProof="0" dirty="0">
                        <a:solidFill>
                          <a:srgbClr val="FFFF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noProof="0" dirty="0"/>
                        <a:t>DEPUTY WP LEADER for </a:t>
                      </a:r>
                      <a:r>
                        <a:rPr lang="en-GB" sz="600" noProof="0" dirty="0">
                          <a:solidFill>
                            <a:schemeClr val="bg1"/>
                          </a:solidFill>
                        </a:rPr>
                        <a:t>EXTERNAL</a:t>
                      </a:r>
                      <a:r>
                        <a:rPr lang="en-GB" sz="600" baseline="0" noProof="0" dirty="0">
                          <a:solidFill>
                            <a:schemeClr val="bg1"/>
                          </a:solidFill>
                        </a:rPr>
                        <a:t> WPS</a:t>
                      </a:r>
                      <a:endParaRPr lang="en-GB" sz="6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noProof="0"/>
                        <a:t>PCC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48">
                <a:tc>
                  <a:txBody>
                    <a:bodyPr/>
                    <a:lstStyle/>
                    <a:p>
                      <a:r>
                        <a:rPr lang="en-GB" sz="600" b="1" noProof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11.01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b="1" noProof="0">
                          <a:solidFill>
                            <a:schemeClr val="tx1"/>
                          </a:solidFill>
                        </a:rPr>
                        <a:t>ACCSYS</a:t>
                      </a:r>
                    </a:p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b="1" noProof="0" dirty="0">
                          <a:solidFill>
                            <a:schemeClr val="tx1"/>
                          </a:solidFill>
                        </a:rPr>
                        <a:t>M. LINDROOS</a:t>
                      </a:r>
                    </a:p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J.G. WEISEND II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110100001 &amp;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110100002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11.02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ACCELERATOR PHYSICS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M. ESHRAQI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110200001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54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11.03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CONDUCTING FRONT END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kern="1200" noProof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 GAMMINO </a:t>
                      </a:r>
                      <a:r>
                        <a:rPr lang="en-GB" sz="600" kern="1200" noProof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600" noProof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noProof="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GB" sz="600" i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SARGSYAN</a:t>
                      </a:r>
                      <a:endParaRPr lang="en-GB" sz="6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110300001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11.04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SPOKE CRYOMODULES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kern="1200" noProof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en-GB" sz="600" kern="1200" baseline="0" noProof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OLRY</a:t>
                      </a:r>
                      <a:r>
                        <a:rPr lang="en-GB" sz="600" kern="1200" noProof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6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noProof="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C. DARVE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110400001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11.05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ELLIPTICAL CRYOMODULES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rgbClr val="0000FF"/>
                          </a:solidFill>
                        </a:rPr>
                        <a:t>P. BOSLAND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noProof="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C. DARVE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110500001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11.06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BEAM DELIVERY SYSTEMS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rgbClr val="0000FF"/>
                          </a:solidFill>
                        </a:rPr>
                        <a:t>S. </a:t>
                      </a:r>
                      <a:r>
                        <a:rPr lang="en-GB" sz="600" kern="1200" noProof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MØLLER </a:t>
                      </a:r>
                      <a:endParaRPr lang="en-GB" sz="600" noProof="0">
                        <a:solidFill>
                          <a:srgbClr val="0000FF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0" noProof="0" dirty="0">
                          <a:solidFill>
                            <a:srgbClr val="0000FF"/>
                          </a:solidFill>
                        </a:rPr>
                        <a:t>YES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I.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ALONSO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110600001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11.07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BEAM DIAGNOSTICS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T.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SHEA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110700001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11.08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RF SYSTEMS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JENSEN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110800001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140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11.09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i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 used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GB" sz="6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11.10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TEST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STANDS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W. HEES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111000001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11.11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CRYOGENICS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P. ARNOLD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111100001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11.12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VACUUM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JUNI-FERRERA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111200001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11.13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SAFETY &amp; OPS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L. TCHELIDZE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111300001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11.14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LINAC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H. DANARED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111400001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11.15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ELECTRICAL SUPPORT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F. JENSEN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111500001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11.16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en-GB" sz="600" baseline="0" noProof="0">
                          <a:solidFill>
                            <a:schemeClr val="tx1"/>
                          </a:solidFill>
                        </a:rPr>
                        <a:t> SUPPORT</a:t>
                      </a:r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A. LUNDMARK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111600001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11.17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POWER CONVERTERS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C. MARTINS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rgbClr val="0000FF"/>
                          </a:solidFill>
                        </a:rPr>
                        <a:t>MIX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111700001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551">
                <a:tc>
                  <a:txBody>
                    <a:bodyPr/>
                    <a:lstStyle/>
                    <a:p>
                      <a:r>
                        <a:rPr lang="en-GB" sz="600" i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11.18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i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ENGINEERING RESOURCES 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i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obsolete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i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119900001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551"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11.19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SUPERCONDUCTING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RF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P. PIERINI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564183043"/>
                  </a:ext>
                </a:extLst>
              </a:tr>
              <a:tr h="276780"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11.98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INSTALLATION SUPPORT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PO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GUSTAFSSON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119800001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001">
                <a:tc>
                  <a:txBody>
                    <a:bodyPr/>
                    <a:lstStyle/>
                    <a:p>
                      <a:r>
                        <a:rPr lang="en-GB" sz="600" noProof="0">
                          <a:solidFill>
                            <a:schemeClr val="tx1"/>
                          </a:solidFill>
                        </a:rPr>
                        <a:t>11.99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INSTALLATION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PO</a:t>
                      </a:r>
                      <a:r>
                        <a:rPr lang="en-GB" sz="600" baseline="0" noProof="0" dirty="0">
                          <a:solidFill>
                            <a:schemeClr val="tx1"/>
                          </a:solidFill>
                        </a:rPr>
                        <a:t> GUSTAFSSON</a:t>
                      </a:r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endParaRPr lang="en-GB" sz="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4" marB="45714"/>
                </a:tc>
                <a:tc>
                  <a:txBody>
                    <a:bodyPr/>
                    <a:lstStyle/>
                    <a:p>
                      <a:r>
                        <a:rPr lang="en-GB" sz="600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7699" y="2955579"/>
            <a:ext cx="4320480" cy="2577356"/>
          </a:xfrm>
          <a:ln>
            <a:solidFill>
              <a:srgbClr val="4F81BD"/>
            </a:solidFill>
          </a:ln>
        </p:spPr>
        <p:txBody>
          <a:bodyPr rtlCol="0">
            <a:noAutofit/>
          </a:bodyPr>
          <a:lstStyle/>
          <a:p>
            <a:pPr marL="0" indent="0" defTabSz="913246">
              <a:buNone/>
              <a:defRPr/>
            </a:pPr>
            <a:r>
              <a:rPr lang="en-GB" sz="1000" b="1" dirty="0"/>
              <a:t>Accelerator (Project) Management Team (AccMT) – meets weekly:</a:t>
            </a:r>
          </a:p>
          <a:p>
            <a:pPr marL="179388" indent="-179388" defTabSz="913246">
              <a:defRPr/>
            </a:pPr>
            <a:r>
              <a:rPr lang="en-GB" sz="1000" dirty="0"/>
              <a:t>Mats Lindroos:  </a:t>
            </a:r>
            <a:r>
              <a:rPr lang="en-GB" sz="1000" i="1" dirty="0"/>
              <a:t>Project Leader</a:t>
            </a:r>
          </a:p>
          <a:p>
            <a:pPr marL="179388" indent="-179388" defTabSz="913246">
              <a:defRPr/>
            </a:pPr>
            <a:r>
              <a:rPr lang="en-GB" sz="1000" dirty="0"/>
              <a:t>Caroline </a:t>
            </a:r>
            <a:r>
              <a:rPr lang="en-GB" sz="1000" dirty="0" err="1"/>
              <a:t>Prabert</a:t>
            </a:r>
            <a:r>
              <a:rPr lang="en-GB" sz="1000" dirty="0"/>
              <a:t>:  </a:t>
            </a:r>
            <a:r>
              <a:rPr lang="en-GB" sz="1000" i="1" dirty="0"/>
              <a:t>Administration</a:t>
            </a:r>
          </a:p>
          <a:p>
            <a:pPr marL="179388" indent="-179388" defTabSz="913246">
              <a:defRPr/>
            </a:pPr>
            <a:r>
              <a:rPr lang="en-GB" sz="1000" dirty="0"/>
              <a:t>John Weisend II:  </a:t>
            </a:r>
            <a:r>
              <a:rPr lang="en-GB" sz="1000" i="1" dirty="0"/>
              <a:t>Dep. </a:t>
            </a:r>
            <a:r>
              <a:rPr lang="en-GB" sz="1000" i="1" dirty="0" err="1"/>
              <a:t>Proj</a:t>
            </a:r>
            <a:r>
              <a:rPr lang="en-GB" sz="1000" i="1" dirty="0"/>
              <a:t> Leader (WP 1) &amp; STS (WPs 11,12,15,16)</a:t>
            </a:r>
          </a:p>
          <a:p>
            <a:pPr marL="179388" indent="-179388" defTabSz="913246">
              <a:defRPr/>
            </a:pPr>
            <a:r>
              <a:rPr lang="en-GB" sz="1000" dirty="0"/>
              <a:t>Lena Gunnarsson  &amp;  Magnus Israelsson:  </a:t>
            </a:r>
            <a:r>
              <a:rPr lang="en-GB" sz="1000" i="1" dirty="0"/>
              <a:t>Project Planners</a:t>
            </a:r>
          </a:p>
          <a:p>
            <a:pPr marL="179388" indent="-179388" defTabSz="913246">
              <a:defRPr/>
            </a:pPr>
            <a:r>
              <a:rPr lang="en-GB" sz="1000" dirty="0"/>
              <a:t>Diana Bergenholtz: </a:t>
            </a:r>
            <a:r>
              <a:rPr lang="en-GB" sz="1000" i="1" dirty="0"/>
              <a:t>Controller</a:t>
            </a:r>
            <a:endParaRPr lang="en-GB" sz="1000" dirty="0"/>
          </a:p>
          <a:p>
            <a:pPr marL="179388" indent="-179388" defTabSz="913246">
              <a:defRPr/>
            </a:pPr>
            <a:r>
              <a:rPr lang="en-GB" sz="1000" dirty="0" err="1"/>
              <a:t>Lali</a:t>
            </a:r>
            <a:r>
              <a:rPr lang="en-GB" sz="1000" dirty="0"/>
              <a:t> </a:t>
            </a:r>
            <a:r>
              <a:rPr lang="en-GB" sz="1000" dirty="0" err="1"/>
              <a:t>Tchelidze</a:t>
            </a:r>
            <a:r>
              <a:rPr lang="en-GB" sz="1000" dirty="0"/>
              <a:t>:  </a:t>
            </a:r>
            <a:r>
              <a:rPr lang="en-GB" sz="1000" i="1" dirty="0"/>
              <a:t>Section leader Operations, including radiation safety (WP13)</a:t>
            </a:r>
          </a:p>
          <a:p>
            <a:pPr marL="180975" indent="-180975" defTabSz="913246">
              <a:defRPr/>
            </a:pPr>
            <a:r>
              <a:rPr lang="en-GB" sz="1000" dirty="0"/>
              <a:t>Peo Gustafsson:  </a:t>
            </a:r>
            <a:r>
              <a:rPr lang="en-GB" sz="1000" i="1" dirty="0"/>
              <a:t>Installation coordinator and infrastructure sub-project leader (WP 98)</a:t>
            </a:r>
          </a:p>
          <a:p>
            <a:pPr marL="179388" indent="-179388" defTabSz="913246">
              <a:defRPr/>
            </a:pPr>
            <a:r>
              <a:rPr lang="en-GB" sz="1000" dirty="0"/>
              <a:t>Håkan Danared: </a:t>
            </a:r>
            <a:r>
              <a:rPr lang="en-GB" sz="1000" i="1" dirty="0"/>
              <a:t>Linac systems leader (WPs 3,4,5,6,14) and IKC coordination manager</a:t>
            </a:r>
          </a:p>
          <a:p>
            <a:pPr marL="179388" indent="-179388" defTabSz="913246">
              <a:defRPr/>
            </a:pPr>
            <a:r>
              <a:rPr lang="en-GB" sz="1000" dirty="0"/>
              <a:t>Andreas Jansson: </a:t>
            </a:r>
            <a:r>
              <a:rPr lang="en-GB" sz="1000" i="1" dirty="0"/>
              <a:t>Beam Physics, Diagnostics, </a:t>
            </a:r>
            <a:r>
              <a:rPr lang="en-GB" sz="1000" i="1" dirty="0" err="1"/>
              <a:t>Init</a:t>
            </a:r>
            <a:r>
              <a:rPr lang="en-GB" sz="1000" i="1" dirty="0"/>
              <a:t> ops planning </a:t>
            </a:r>
            <a:r>
              <a:rPr lang="en-GB" sz="1000" i="1" dirty="0" err="1"/>
              <a:t>mgr</a:t>
            </a:r>
            <a:r>
              <a:rPr lang="en-GB" sz="1000" i="1" dirty="0"/>
              <a:t> (WPs 2,7)</a:t>
            </a:r>
            <a:endParaRPr lang="en-GB" sz="1000" dirty="0"/>
          </a:p>
          <a:p>
            <a:pPr marL="179388" indent="-179388" defTabSz="913246">
              <a:defRPr/>
            </a:pPr>
            <a:r>
              <a:rPr lang="en-GB" sz="1000" dirty="0"/>
              <a:t>Anders Sunesson:  </a:t>
            </a:r>
            <a:r>
              <a:rPr lang="en-GB" sz="1000" i="1" dirty="0"/>
              <a:t>RF power systems leader (WPs 8,17)</a:t>
            </a:r>
          </a:p>
          <a:p>
            <a:pPr marL="0" indent="0" defTabSz="913246">
              <a:buNone/>
              <a:defRPr/>
            </a:pPr>
            <a:r>
              <a:rPr lang="en-GB" sz="1000" dirty="0"/>
              <a:t>Note: </a:t>
            </a:r>
            <a:r>
              <a:rPr lang="en-GB" sz="1000" i="1" dirty="0"/>
              <a:t>Section Leaders (AD line) can be called to participate in AccMT meetings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9628" y="2128097"/>
            <a:ext cx="4320480" cy="79208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Font typeface="Arial" panose="020B0604020202020204" pitchFamily="34" charset="0"/>
              <a:buNone/>
              <a:defRPr/>
            </a:pPr>
            <a:r>
              <a:rPr lang="en-GB" sz="1000" b="1" dirty="0"/>
              <a:t>Accelerator Technical Board (ATB) – meets quarterly:</a:t>
            </a:r>
          </a:p>
          <a:p>
            <a:pPr marL="179388" indent="-179388" defTabSz="913246">
              <a:defRPr/>
            </a:pPr>
            <a:r>
              <a:rPr lang="en-GB" sz="1000" dirty="0"/>
              <a:t>AccMT &amp; all WP leaders and deputies</a:t>
            </a:r>
          </a:p>
          <a:p>
            <a:pPr marL="179388" indent="-179388" defTabSz="913246">
              <a:defRPr/>
            </a:pPr>
            <a:r>
              <a:rPr lang="en-GB" sz="1000" dirty="0"/>
              <a:t>Reps of all contracted institutes if not already a WP leader</a:t>
            </a:r>
          </a:p>
          <a:p>
            <a:pPr marL="179388" indent="-179388" defTabSz="913246">
              <a:defRPr/>
            </a:pPr>
            <a:r>
              <a:rPr lang="en-GB" sz="1000" dirty="0"/>
              <a:t>ESS Machine Management Team members invited</a:t>
            </a:r>
          </a:p>
          <a:p>
            <a:pPr marL="0" indent="0" defTabSz="913246">
              <a:buNone/>
              <a:defRPr/>
            </a:pPr>
            <a:endParaRPr lang="en-GB" sz="1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7699" y="1300615"/>
            <a:ext cx="4320480" cy="79208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Font typeface="Arial" panose="020B0604020202020204" pitchFamily="34" charset="0"/>
              <a:buNone/>
              <a:defRPr/>
            </a:pPr>
            <a:r>
              <a:rPr lang="en-GB" sz="1000" b="1" dirty="0"/>
              <a:t>Accelerator Collaboration Board (ACB) – meets twice annually:</a:t>
            </a:r>
          </a:p>
          <a:p>
            <a:pPr marL="179388" indent="-179388" defTabSz="913246">
              <a:defRPr/>
            </a:pPr>
            <a:r>
              <a:rPr lang="en-GB" sz="1000" dirty="0"/>
              <a:t>Reps from each IKC &amp; collaborating institute (one elected as chair)</a:t>
            </a:r>
          </a:p>
          <a:p>
            <a:pPr marL="179388" indent="-179388" defTabSz="913246">
              <a:defRPr/>
            </a:pPr>
            <a:r>
              <a:rPr lang="en-GB" sz="1000" dirty="0"/>
              <a:t>ESS Technical Director</a:t>
            </a:r>
          </a:p>
          <a:p>
            <a:pPr marL="179388" indent="-179388" defTabSz="913246">
              <a:defRPr/>
            </a:pPr>
            <a:r>
              <a:rPr lang="en-GB" sz="1000" dirty="0"/>
              <a:t>ACCSYS Sub-Project leader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7699" y="5532935"/>
            <a:ext cx="4320480" cy="108012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46">
              <a:buNone/>
              <a:defRPr/>
            </a:pPr>
            <a:r>
              <a:rPr lang="en-GB" sz="1000" b="1" dirty="0"/>
              <a:t>IKC coordination, IKC liaisons &amp; BrightNESS IKC ‘field coordination’:   </a:t>
            </a:r>
          </a:p>
          <a:p>
            <a:pPr marL="0" indent="0" defTabSz="913246">
              <a:buNone/>
              <a:defRPr/>
            </a:pPr>
            <a:r>
              <a:rPr lang="en-GB" sz="1000" dirty="0"/>
              <a:t>Håkan Danared:  </a:t>
            </a:r>
            <a:r>
              <a:rPr lang="en-GB" sz="1000" i="1" dirty="0"/>
              <a:t>IKC </a:t>
            </a:r>
            <a:r>
              <a:rPr lang="en-GB" sz="1000" i="1" dirty="0" err="1"/>
              <a:t>coord</a:t>
            </a:r>
            <a:r>
              <a:rPr lang="en-GB" sz="1000" i="1" dirty="0"/>
              <a:t> </a:t>
            </a:r>
            <a:r>
              <a:rPr lang="en-GB" sz="1000" i="1" dirty="0" err="1"/>
              <a:t>mgr</a:t>
            </a:r>
            <a:r>
              <a:rPr lang="en-GB" sz="1000" dirty="0"/>
              <a:t>	Ebbe Malmstedt (C): </a:t>
            </a:r>
            <a:r>
              <a:rPr lang="en-GB" sz="1000" i="1" dirty="0"/>
              <a:t>assists overall IKC </a:t>
            </a:r>
            <a:r>
              <a:rPr lang="en-GB" sz="1000" i="1" dirty="0" err="1"/>
              <a:t>coord</a:t>
            </a:r>
            <a:r>
              <a:rPr lang="en-GB" sz="1000" i="1" dirty="0"/>
              <a:t> 		and risk manager at AD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/>
              <a:t>Georg Hulla:  </a:t>
            </a:r>
            <a:r>
              <a:rPr lang="en-GB" sz="1000" i="1" dirty="0"/>
              <a:t>for WP 3 IKC		</a:t>
            </a:r>
            <a:r>
              <a:rPr lang="en-GB" sz="1000" dirty="0"/>
              <a:t>Felix Schlander: </a:t>
            </a:r>
            <a:r>
              <a:rPr lang="en-GB" sz="1000" i="1" dirty="0"/>
              <a:t>for WP 4 &amp; WP 5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/>
              <a:t>Frank Hellström (C):  </a:t>
            </a:r>
            <a:r>
              <a:rPr lang="en-GB" sz="1000" i="1" dirty="0"/>
              <a:t>for WP 3 IKC </a:t>
            </a:r>
            <a:r>
              <a:rPr lang="en-GB" sz="1000" dirty="0"/>
              <a:t>	Nuno Elias: </a:t>
            </a:r>
            <a:r>
              <a:rPr lang="en-GB" sz="1000" i="1" dirty="0"/>
              <a:t>for</a:t>
            </a:r>
            <a:r>
              <a:rPr lang="en-GB" sz="1000" dirty="0"/>
              <a:t> </a:t>
            </a:r>
            <a:r>
              <a:rPr lang="en-GB" sz="1000" i="1" dirty="0"/>
              <a:t>WP 4 &amp; WP 5 IKC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i="1" dirty="0"/>
              <a:t>		</a:t>
            </a:r>
            <a:r>
              <a:rPr lang="en-GB" sz="1000" dirty="0"/>
              <a:t>Fredrik Håkansson (C): </a:t>
            </a:r>
            <a:r>
              <a:rPr lang="en-GB" sz="1000" i="1" dirty="0"/>
              <a:t>for WP 4 &amp; 5 </a:t>
            </a:r>
          </a:p>
          <a:p>
            <a:pPr marL="0" indent="0" defTabSz="612775">
              <a:buNone/>
              <a:tabLst>
                <a:tab pos="1436688" algn="l"/>
              </a:tabLst>
              <a:defRPr/>
            </a:pPr>
            <a:r>
              <a:rPr lang="en-GB" sz="1000" dirty="0"/>
              <a:t>		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6086496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9"/>
          <p:cNvPicPr>
            <a:picLocks noChangeAspect="1"/>
          </p:cNvPicPr>
          <p:nvPr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2"/>
          <a:stretch/>
        </p:blipFill>
        <p:spPr bwMode="auto">
          <a:xfrm>
            <a:off x="2696718" y="1677738"/>
            <a:ext cx="3888054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Accelerator </a:t>
            </a:r>
            <a:r>
              <a:rPr lang="en-US" dirty="0">
                <a:solidFill>
                  <a:srgbClr val="FFFFFF"/>
                </a:solidFill>
              </a:rPr>
              <a:t>Collaboration - Accelerator</a:t>
            </a:r>
            <a:endParaRPr lang="en-US" dirty="0"/>
          </a:p>
        </p:txBody>
      </p:sp>
      <p:pic>
        <p:nvPicPr>
          <p:cNvPr id="144" name="Content Placeholder 4" descr="WP6-drawing_2015_05_21_A2T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3458" y="3169837"/>
            <a:ext cx="831609" cy="457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247650" y="3587504"/>
            <a:ext cx="8896350" cy="1065213"/>
            <a:chOff x="0" y="0"/>
            <a:chExt cx="12547601" cy="1720850"/>
          </a:xfrm>
        </p:grpSpPr>
        <p:sp>
          <p:nvSpPr>
            <p:cNvPr id="7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Spokes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Medium β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High β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DTL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MEBT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RFQ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7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LEBT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Source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HEBT &amp; Contingency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Gill Sans" charset="0"/>
                </a:rPr>
                <a:t>Target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2.4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Gill Sans" charset="0"/>
                </a:rPr>
                <a:t>4.6 m</a:t>
              </a:r>
              <a:endParaRPr lang="en-US" sz="1600" dirty="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3.8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56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77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701">
                <a:defRPr/>
              </a:pPr>
              <a:endParaRPr lang="en-US" sz="900">
                <a:solidFill>
                  <a:prstClr val="black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179 m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1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1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75 keV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0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3.6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90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2" name="AutoShape 60"/>
            <p:cNvSpPr>
              <a:spLocks/>
            </p:cNvSpPr>
            <p:nvPr/>
          </p:nvSpPr>
          <p:spPr bwMode="auto">
            <a:xfrm>
              <a:off x="6068033" y="1377193"/>
              <a:ext cx="855225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216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3" name="AutoShape 61"/>
            <p:cNvSpPr>
              <a:spLocks/>
            </p:cNvSpPr>
            <p:nvPr/>
          </p:nvSpPr>
          <p:spPr bwMode="auto">
            <a:xfrm>
              <a:off x="7471974" y="1377193"/>
              <a:ext cx="855227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571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4" name="AutoShape 62"/>
            <p:cNvSpPr>
              <a:spLocks/>
            </p:cNvSpPr>
            <p:nvPr/>
          </p:nvSpPr>
          <p:spPr bwMode="auto">
            <a:xfrm>
              <a:off x="8933789" y="1377193"/>
              <a:ext cx="953824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  <a:cs typeface="Gill Sans" charset="0"/>
                </a:rPr>
                <a:t>2000 MeV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5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352.21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6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r>
                <a:rPr lang="en-US" sz="1100">
                  <a:solidFill>
                    <a:prstClr val="black"/>
                  </a:solidFill>
                  <a:latin typeface="Calibri"/>
                  <a:cs typeface="Gill Sans" charset="0"/>
                </a:rPr>
                <a:t>704.42 MHz</a:t>
              </a:r>
              <a:endParaRPr lang="en-US" sz="1600">
                <a:solidFill>
                  <a:prstClr val="black"/>
                </a:solidFill>
                <a:latin typeface="Calibri"/>
                <a:cs typeface="Gill Sans Light" charset="0"/>
              </a:endParaRPr>
            </a:p>
          </p:txBody>
        </p:sp>
        <p:sp>
          <p:nvSpPr>
            <p:cNvPr id="12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2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  <p:sp>
          <p:nvSpPr>
            <p:cNvPr id="13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57033">
                <a:defRPr/>
              </a:pPr>
              <a:endPara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818" y="2089820"/>
            <a:ext cx="698853" cy="870611"/>
            <a:chOff x="188108" y="2105524"/>
            <a:chExt cx="1429320" cy="148197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537" y="2830772"/>
              <a:ext cx="886826" cy="564807"/>
            </a:xfrm>
            <a:prstGeom prst="rect">
              <a:avLst/>
            </a:prstGeom>
          </p:spPr>
        </p:pic>
        <p:pic>
          <p:nvPicPr>
            <p:cNvPr id="133" name="Immagine 6" descr="2016-01-27 18.29.1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371" y="2214701"/>
              <a:ext cx="773057" cy="1372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10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692795" y="2321049"/>
            <a:ext cx="599059" cy="471965"/>
            <a:chOff x="1715765" y="2238857"/>
            <a:chExt cx="878000" cy="755401"/>
          </a:xfrm>
        </p:grpSpPr>
        <p:pic>
          <p:nvPicPr>
            <p:cNvPr id="137" name="Imag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5765" y="2643058"/>
              <a:ext cx="878000" cy="35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912" y="2238857"/>
              <a:ext cx="455935" cy="37275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0082" y="3045914"/>
            <a:ext cx="871250" cy="528984"/>
            <a:chOff x="2400082" y="3045914"/>
            <a:chExt cx="871250" cy="528984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82" y="3395579"/>
              <a:ext cx="871250" cy="1793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350" y="3045914"/>
              <a:ext cx="584307" cy="33203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018624" y="2203697"/>
            <a:ext cx="907893" cy="613359"/>
            <a:chOff x="2985288" y="2105524"/>
            <a:chExt cx="1083885" cy="9050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288" y="2738732"/>
              <a:ext cx="1083885" cy="27179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128" y="2105524"/>
              <a:ext cx="602695" cy="63320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36125" y="2779394"/>
            <a:ext cx="349131" cy="781888"/>
            <a:chOff x="4224718" y="2510373"/>
            <a:chExt cx="518253" cy="1064525"/>
          </a:xfrm>
        </p:grpSpPr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718" y="2986869"/>
              <a:ext cx="518253" cy="58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408" y="2510373"/>
              <a:ext cx="474195" cy="43331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357691" y="2251728"/>
            <a:ext cx="1020763" cy="1249280"/>
            <a:chOff x="7357691" y="2150652"/>
            <a:chExt cx="1020763" cy="1249280"/>
          </a:xfrm>
        </p:grpSpPr>
        <p:pic>
          <p:nvPicPr>
            <p:cNvPr id="143" name="Picture 142" descr="image001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1984" y="3107472"/>
              <a:ext cx="896470" cy="292460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7357691" y="2150652"/>
              <a:ext cx="865765" cy="1040735"/>
              <a:chOff x="7357691" y="2238857"/>
              <a:chExt cx="865765" cy="1040735"/>
            </a:xfrm>
          </p:grpSpPr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349" y="2520408"/>
                <a:ext cx="706107" cy="75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7691" y="2238857"/>
                <a:ext cx="865765" cy="21245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676623" y="2576777"/>
            <a:ext cx="703935" cy="972929"/>
            <a:chOff x="6676622" y="2576773"/>
            <a:chExt cx="703935" cy="97292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019" y="2910484"/>
              <a:ext cx="670538" cy="639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76622" y="2576773"/>
              <a:ext cx="671622" cy="3687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94" y="2830773"/>
            <a:ext cx="512904" cy="4183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221704" y="2808792"/>
            <a:ext cx="1260058" cy="793618"/>
            <a:chOff x="5059151" y="2774050"/>
            <a:chExt cx="1422607" cy="828357"/>
          </a:xfrm>
        </p:grpSpPr>
        <p:pic>
          <p:nvPicPr>
            <p:cNvPr id="145" name="Image 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151" y="3183895"/>
              <a:ext cx="771007" cy="384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289" y="3160693"/>
              <a:ext cx="599469" cy="44171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2399" y="2774050"/>
              <a:ext cx="455935" cy="372757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274222" y="2137570"/>
            <a:ext cx="842879" cy="579319"/>
            <a:chOff x="5274220" y="2137570"/>
            <a:chExt cx="842879" cy="5793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220" y="2397176"/>
              <a:ext cx="842879" cy="319713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637" y="2141172"/>
              <a:ext cx="293406" cy="239879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688" y="2137570"/>
              <a:ext cx="290347" cy="265317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319440" y="1484784"/>
            <a:ext cx="594103" cy="783726"/>
            <a:chOff x="2580397" y="4897368"/>
            <a:chExt cx="995540" cy="1459023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0397" y="5270125"/>
              <a:ext cx="995540" cy="108626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9754" y="4897368"/>
              <a:ext cx="455935" cy="37275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474082" y="1457326"/>
            <a:ext cx="651945" cy="648801"/>
            <a:chOff x="613907" y="5079252"/>
            <a:chExt cx="1237032" cy="11980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07" y="5270125"/>
              <a:ext cx="1237032" cy="1007138"/>
            </a:xfrm>
            <a:prstGeom prst="rect">
              <a:avLst/>
            </a:prstGeom>
          </p:spPr>
        </p:pic>
        <p:pic>
          <p:nvPicPr>
            <p:cNvPr id="155" name="Picture 154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43" y="5079252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8162053" y="1560696"/>
            <a:ext cx="730427" cy="738215"/>
            <a:chOff x="4225595" y="4812516"/>
            <a:chExt cx="1461654" cy="1311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797262" y="4812516"/>
              <a:ext cx="889987" cy="5028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595" y="4814263"/>
              <a:ext cx="455862" cy="45586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886" y="5332999"/>
              <a:ext cx="1266605" cy="79136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716019" y="1417637"/>
            <a:ext cx="725454" cy="622016"/>
            <a:chOff x="4716016" y="1417637"/>
            <a:chExt cx="725454" cy="622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333" y="1765544"/>
              <a:ext cx="489876" cy="274109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6016" y="1417637"/>
              <a:ext cx="334761" cy="351709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1473552"/>
              <a:ext cx="293406" cy="23987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60895" y="1473554"/>
            <a:ext cx="1215365" cy="587296"/>
            <a:chOff x="5660891" y="1473552"/>
            <a:chExt cx="1215365" cy="587296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891" y="1487262"/>
              <a:ext cx="865765" cy="21245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850" y="1473552"/>
              <a:ext cx="293406" cy="239879"/>
            </a:xfrm>
            <a:prstGeom prst="rect">
              <a:avLst/>
            </a:prstGeom>
          </p:spPr>
        </p:pic>
        <p:pic>
          <p:nvPicPr>
            <p:cNvPr id="158" name="Picture 2" descr="C:\D\Projets\ESS\CALHI\Project3&amp;8\cavités-hors tests\cavités proto HB\ZANON\photos\recette_beta086_ZANON_130910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44348"/>
              <a:ext cx="787390" cy="31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" name="Picture 16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H="1">
            <a:off x="7297961" y="1648150"/>
            <a:ext cx="442391" cy="412698"/>
          </a:xfrm>
          <a:prstGeom prst="rect">
            <a:avLst/>
          </a:prstGeom>
        </p:spPr>
      </p:pic>
      <p:grpSp>
        <p:nvGrpSpPr>
          <p:cNvPr id="163" name="Group 162"/>
          <p:cNvGrpSpPr/>
          <p:nvPr/>
        </p:nvGrpSpPr>
        <p:grpSpPr>
          <a:xfrm>
            <a:off x="8037386" y="5809121"/>
            <a:ext cx="711078" cy="716223"/>
            <a:chOff x="7851262" y="1951836"/>
            <a:chExt cx="822509" cy="996441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1262" y="2333934"/>
              <a:ext cx="822509" cy="614343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5568" y="1951836"/>
              <a:ext cx="584307" cy="332036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6910543" y="5733256"/>
            <a:ext cx="901817" cy="690404"/>
            <a:chOff x="6305787" y="2362338"/>
            <a:chExt cx="1043138" cy="960520"/>
          </a:xfrm>
        </p:grpSpPr>
        <p:pic>
          <p:nvPicPr>
            <p:cNvPr id="167" name="Picture 166" descr="P1010853.JPG.jpeg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787" y="2730123"/>
              <a:ext cx="1043138" cy="592735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95188" y="2362338"/>
              <a:ext cx="671622" cy="368733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808975" y="5614084"/>
            <a:ext cx="966932" cy="874524"/>
            <a:chOff x="1657447" y="1853423"/>
            <a:chExt cx="1118457" cy="1216676"/>
          </a:xfrm>
        </p:grpSpPr>
        <p:grpSp>
          <p:nvGrpSpPr>
            <p:cNvPr id="170" name="Group 169"/>
            <p:cNvGrpSpPr/>
            <p:nvPr/>
          </p:nvGrpSpPr>
          <p:grpSpPr>
            <a:xfrm>
              <a:off x="1657447" y="2214314"/>
              <a:ext cx="1118457" cy="855785"/>
              <a:chOff x="1657447" y="2413890"/>
              <a:chExt cx="1118457" cy="855785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8949" y="2413890"/>
                <a:ext cx="596955" cy="855785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7447" y="2413890"/>
                <a:ext cx="489930" cy="849811"/>
              </a:xfrm>
              <a:prstGeom prst="rect">
                <a:avLst/>
              </a:prstGeom>
            </p:spPr>
          </p:pic>
        </p:grpSp>
        <p:pic>
          <p:nvPicPr>
            <p:cNvPr id="171" name="Picture 170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441" y="1853423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74" name="Group 173"/>
          <p:cNvGrpSpPr/>
          <p:nvPr/>
        </p:nvGrpSpPr>
        <p:grpSpPr>
          <a:xfrm>
            <a:off x="4350286" y="5586077"/>
            <a:ext cx="1211860" cy="924362"/>
            <a:chOff x="4160376" y="1805915"/>
            <a:chExt cx="1401767" cy="1286013"/>
          </a:xfrm>
        </p:grpSpPr>
        <p:grpSp>
          <p:nvGrpSpPr>
            <p:cNvPr id="175" name="Group 174"/>
            <p:cNvGrpSpPr/>
            <p:nvPr/>
          </p:nvGrpSpPr>
          <p:grpSpPr>
            <a:xfrm>
              <a:off x="4160376" y="2157525"/>
              <a:ext cx="1401767" cy="934403"/>
              <a:chOff x="4160376" y="2157525"/>
              <a:chExt cx="1401767" cy="934403"/>
            </a:xfrm>
          </p:grpSpPr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0376" y="2179354"/>
                <a:ext cx="390768" cy="890745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4361" y="2157525"/>
                <a:ext cx="356145" cy="934403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3723" y="2159929"/>
                <a:ext cx="348420" cy="929595"/>
              </a:xfrm>
              <a:prstGeom prst="rect">
                <a:avLst/>
              </a:prstGeom>
            </p:spPr>
          </p:pic>
        </p:grpSp>
        <p:pic>
          <p:nvPicPr>
            <p:cNvPr id="176" name="Picture 175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108" y="1805915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80" name="Group 179"/>
          <p:cNvGrpSpPr/>
          <p:nvPr/>
        </p:nvGrpSpPr>
        <p:grpSpPr>
          <a:xfrm>
            <a:off x="5766028" y="5768466"/>
            <a:ext cx="894204" cy="548945"/>
            <a:chOff x="6212148" y="1417638"/>
            <a:chExt cx="1202922" cy="851626"/>
          </a:xfrm>
        </p:grpSpPr>
        <p:pic>
          <p:nvPicPr>
            <p:cNvPr id="181" name="Picture 3" descr="\\cern.ch\dfs\Users\r\ruber\Documents\FREIA\Documentation\Illustrations\Hall\freia-hall-layout-20140319.jpg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148" y="1774949"/>
              <a:ext cx="1202922" cy="49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418" y="1417638"/>
              <a:ext cx="462673" cy="394410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110006" y="5896859"/>
            <a:ext cx="671382" cy="844509"/>
            <a:chOff x="3004796" y="1951547"/>
            <a:chExt cx="776592" cy="1174917"/>
          </a:xfrm>
        </p:grpSpPr>
        <p:pic>
          <p:nvPicPr>
            <p:cNvPr id="184" name="Picture 2" descr="C:\Users\carlosmartins\Documents\KLYS_MOD - Proto Develop\Photos\LTH upon reception\IMG_1199.JP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98" y="2304200"/>
              <a:ext cx="616698" cy="82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322" y="1964491"/>
              <a:ext cx="281066" cy="298376"/>
            </a:xfrm>
            <a:prstGeom prst="rect">
              <a:avLst/>
            </a:prstGeom>
          </p:spPr>
        </p:pic>
        <p:pic>
          <p:nvPicPr>
            <p:cNvPr id="186" name="Picture 185" descr="/Users/helenebjorkman/Documents/ESS Corporate/ESS Multiple Frugal Logo files 20130923/ESS_Logo_Frugal_Blue_cmyk.png"/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796" y="1951547"/>
              <a:ext cx="495870" cy="322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87" name="Group 186"/>
          <p:cNvGrpSpPr/>
          <p:nvPr/>
        </p:nvGrpSpPr>
        <p:grpSpPr>
          <a:xfrm>
            <a:off x="457200" y="5806987"/>
            <a:ext cx="919753" cy="775957"/>
            <a:chOff x="313066" y="2084887"/>
            <a:chExt cx="1063885" cy="1079545"/>
          </a:xfrm>
        </p:grpSpPr>
        <p:pic>
          <p:nvPicPr>
            <p:cNvPr id="188" name="Picture 187" descr="2016-03-10 TS2 layout text.jpg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66" y="2558223"/>
              <a:ext cx="1019113" cy="606209"/>
            </a:xfrm>
            <a:prstGeom prst="rect">
              <a:avLst/>
            </a:prstGeom>
          </p:spPr>
        </p:pic>
        <p:pic>
          <p:nvPicPr>
            <p:cNvPr id="189" name="Picture 188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75" y="2137299"/>
              <a:ext cx="472476" cy="253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405334" y="2084887"/>
              <a:ext cx="425330" cy="392101"/>
            </a:xfrm>
            <a:prstGeom prst="rect">
              <a:avLst/>
            </a:prstGeom>
          </p:spPr>
        </p:pic>
      </p:grpSp>
      <p:pic>
        <p:nvPicPr>
          <p:cNvPr id="191" name="Picture 1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158" y="5662227"/>
            <a:ext cx="505147" cy="287053"/>
          </a:xfrm>
          <a:prstGeom prst="rect">
            <a:avLst/>
          </a:prstGeom>
        </p:spPr>
      </p:pic>
      <p:sp>
        <p:nvSpPr>
          <p:cNvPr id="192" name="Slide Number Placeholder 3"/>
          <p:cNvSpPr txBox="1">
            <a:spLocks/>
          </p:cNvSpPr>
          <p:nvPr/>
        </p:nvSpPr>
        <p:spPr>
          <a:xfrm>
            <a:off x="6614864" y="5227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7153944" y="4509120"/>
            <a:ext cx="607058" cy="383783"/>
            <a:chOff x="7019045" y="5545719"/>
            <a:chExt cx="966809" cy="749822"/>
          </a:xfrm>
        </p:grpSpPr>
        <p:pic>
          <p:nvPicPr>
            <p:cNvPr id="194" name="Content Placeholder 4" descr="Screen Shot 2016-03-07 at 12.59.34.png"/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9045" y="5895614"/>
              <a:ext cx="966809" cy="399927"/>
            </a:xfrm>
            <a:prstGeom prst="rect">
              <a:avLst/>
            </a:prstGeom>
          </p:spPr>
        </p:pic>
        <p:pic>
          <p:nvPicPr>
            <p:cNvPr id="195" name="Picture 194" descr="/Users/helenebjorkman/Documents/ESS Corporate/ESS Multiple Frugal Logo files 20130923/ESS_Logo_Frugal_Blue_cmyk.png"/>
            <p:cNvPicPr/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264" y="554571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96" name="Group 195"/>
          <p:cNvGrpSpPr/>
          <p:nvPr/>
        </p:nvGrpSpPr>
        <p:grpSpPr>
          <a:xfrm>
            <a:off x="7247525" y="5061672"/>
            <a:ext cx="473936" cy="491701"/>
            <a:chOff x="8066565" y="5335229"/>
            <a:chExt cx="1016325" cy="1526749"/>
          </a:xfrm>
        </p:grpSpPr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565" y="5650784"/>
              <a:ext cx="1016325" cy="644647"/>
            </a:xfrm>
            <a:prstGeom prst="rect">
              <a:avLst/>
            </a:prstGeom>
          </p:spPr>
        </p:pic>
        <p:sp>
          <p:nvSpPr>
            <p:cNvPr id="198" name="TextBox 197"/>
            <p:cNvSpPr txBox="1"/>
            <p:nvPr/>
          </p:nvSpPr>
          <p:spPr>
            <a:xfrm>
              <a:off x="8290710" y="6336367"/>
              <a:ext cx="792180" cy="525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00" dirty="0"/>
            </a:p>
          </p:txBody>
        </p:sp>
        <p:pic>
          <p:nvPicPr>
            <p:cNvPr id="199" name="Picture 198" descr="/Users/helenebjorkman/Documents/ESS Corporate/ESS Multiple Frugal Logo files 20130923/ESS_Logo_Frugal_Blue_cmyk.png"/>
            <p:cNvPicPr/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834" y="533522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00" name="Group 199"/>
          <p:cNvGrpSpPr/>
          <p:nvPr/>
        </p:nvGrpSpPr>
        <p:grpSpPr>
          <a:xfrm>
            <a:off x="6073913" y="4693283"/>
            <a:ext cx="850841" cy="634439"/>
            <a:chOff x="5774637" y="5302238"/>
            <a:chExt cx="1088454" cy="1153870"/>
          </a:xfrm>
        </p:grpSpPr>
        <p:pic>
          <p:nvPicPr>
            <p:cNvPr id="201" name="Picture 200" descr="Screen Shot 2016-03-08 at 05.09.33 .png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637" y="5681868"/>
              <a:ext cx="1088454" cy="774240"/>
            </a:xfrm>
            <a:prstGeom prst="rect">
              <a:avLst/>
            </a:prstGeom>
          </p:spPr>
        </p:pic>
        <p:pic>
          <p:nvPicPr>
            <p:cNvPr id="202" name="Picture 201" descr="/Users/helenebjorkman/Documents/ESS Corporate/ESS Multiple Frugal Logo files 20130923/ESS_Logo_Frugal_Blue_cmyk.pn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802" y="5327339"/>
              <a:ext cx="472476" cy="25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126" y="5302238"/>
              <a:ext cx="345882" cy="346639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/>
        </p:nvGrpSpPr>
        <p:grpSpPr>
          <a:xfrm>
            <a:off x="4340196" y="4718854"/>
            <a:ext cx="1283613" cy="613756"/>
            <a:chOff x="3920058" y="5344743"/>
            <a:chExt cx="1642085" cy="1116252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058" y="5665373"/>
              <a:ext cx="1642085" cy="795622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1366" y="5344743"/>
              <a:ext cx="288778" cy="311320"/>
            </a:xfrm>
            <a:prstGeom prst="rect">
              <a:avLst/>
            </a:prstGeom>
          </p:spPr>
        </p:pic>
        <p:pic>
          <p:nvPicPr>
            <p:cNvPr id="207" name="Picture 206" descr="/Users/helenebjorkman/Documents/ESS Corporate/ESS Multiple Frugal Logo files 20130923/ESS_Logo_Frugal_Blue_cmyk.png"/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40" y="5344743"/>
              <a:ext cx="495870" cy="322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08" name="Group 207"/>
          <p:cNvGrpSpPr/>
          <p:nvPr/>
        </p:nvGrpSpPr>
        <p:grpSpPr>
          <a:xfrm>
            <a:off x="385192" y="4676879"/>
            <a:ext cx="516114" cy="765147"/>
            <a:chOff x="179394" y="5178818"/>
            <a:chExt cx="660248" cy="1391591"/>
          </a:xfrm>
        </p:grpSpPr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66" y="5650785"/>
              <a:ext cx="515581" cy="91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94" y="5178818"/>
              <a:ext cx="660248" cy="429364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2684980" y="4653136"/>
            <a:ext cx="1107116" cy="798306"/>
            <a:chOff x="2314134" y="5205173"/>
            <a:chExt cx="1416298" cy="1451898"/>
          </a:xfrm>
        </p:grpSpPr>
        <p:grpSp>
          <p:nvGrpSpPr>
            <p:cNvPr id="212" name="Group 211"/>
            <p:cNvGrpSpPr/>
            <p:nvPr/>
          </p:nvGrpSpPr>
          <p:grpSpPr>
            <a:xfrm>
              <a:off x="2314134" y="5581725"/>
              <a:ext cx="1416298" cy="1075346"/>
              <a:chOff x="2339752" y="4221088"/>
              <a:chExt cx="2664296" cy="2587514"/>
            </a:xfrm>
          </p:grpSpPr>
          <p:pic>
            <p:nvPicPr>
              <p:cNvPr id="214" name="Picture 213" descr="Screen Shot 2016-03-10 at 14.19.44.png"/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9752" y="4221088"/>
                <a:ext cx="2592288" cy="2587514"/>
              </a:xfrm>
              <a:prstGeom prst="rect">
                <a:avLst/>
              </a:prstGeom>
            </p:spPr>
          </p:pic>
          <p:sp>
            <p:nvSpPr>
              <p:cNvPr id="215" name="Rectangle 214"/>
              <p:cNvSpPr/>
              <p:nvPr/>
            </p:nvSpPr>
            <p:spPr>
              <a:xfrm>
                <a:off x="4716016" y="5373216"/>
                <a:ext cx="288032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5340" y="5205173"/>
              <a:ext cx="926674" cy="343963"/>
            </a:xfrm>
            <a:prstGeom prst="rect">
              <a:avLst/>
            </a:prstGeom>
          </p:spPr>
        </p:pic>
      </p:grpSp>
      <p:grpSp>
        <p:nvGrpSpPr>
          <p:cNvPr id="216" name="Group 215"/>
          <p:cNvGrpSpPr/>
          <p:nvPr/>
        </p:nvGrpSpPr>
        <p:grpSpPr>
          <a:xfrm>
            <a:off x="1349485" y="4736248"/>
            <a:ext cx="820430" cy="819642"/>
            <a:chOff x="1058701" y="5193573"/>
            <a:chExt cx="1049550" cy="1490702"/>
          </a:xfrm>
        </p:grpSpPr>
        <p:pic>
          <p:nvPicPr>
            <p:cNvPr id="217" name="Content Placeholder 3" descr="Phase Reference Line test .jpg"/>
            <p:cNvPicPr>
              <a:picLocks noChangeAspect="1"/>
            </p:cNvPicPr>
            <p:nvPr/>
          </p:nvPicPr>
          <p:blipFill rotWithShape="1"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25" r="-515"/>
            <a:stretch/>
          </p:blipFill>
          <p:spPr>
            <a:xfrm>
              <a:off x="1058701" y="6075732"/>
              <a:ext cx="1049550" cy="608543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6976" y="5657193"/>
              <a:ext cx="273478" cy="304342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145" y="5657192"/>
              <a:ext cx="304656" cy="283401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1235379" y="5193573"/>
              <a:ext cx="299439" cy="44035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1570764" y="5223897"/>
              <a:ext cx="449979" cy="424980"/>
            </a:xfrm>
            <a:prstGeom prst="rect">
              <a:avLst/>
            </a:prstGeom>
          </p:spPr>
        </p:pic>
      </p:grpSp>
      <p:pic>
        <p:nvPicPr>
          <p:cNvPr id="222" name="Picture 22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57455" y="4718854"/>
            <a:ext cx="268263" cy="247305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101052" y="5033881"/>
            <a:ext cx="290534" cy="3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85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DF6B-FD73-E949-8022-8CB772DA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and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D1F1-C65E-9542-92B3-4FB9398E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Testing and commissioning at the ESS accelerator project refers to testing of installed </a:t>
            </a:r>
            <a:r>
              <a:rPr lang="en-GB" dirty="0" err="1"/>
              <a:t>equipments</a:t>
            </a:r>
            <a:r>
              <a:rPr lang="en-GB" dirty="0"/>
              <a:t> without beam and commissioning of equipment with beam</a:t>
            </a:r>
          </a:p>
          <a:p>
            <a:pPr lvl="1"/>
            <a:r>
              <a:rPr lang="en-GB" dirty="0"/>
              <a:t>For </a:t>
            </a:r>
            <a:r>
              <a:rPr lang="en-GB" dirty="0" err="1"/>
              <a:t>cryoplants</a:t>
            </a:r>
            <a:r>
              <a:rPr lang="en-GB" dirty="0"/>
              <a:t> at ESS we have used the term commissioning for the start of helium production (no beam)</a:t>
            </a:r>
          </a:p>
          <a:p>
            <a:r>
              <a:rPr lang="en-GB" dirty="0"/>
              <a:t>The </a:t>
            </a:r>
            <a:r>
              <a:rPr lang="en-GB" b="1" dirty="0"/>
              <a:t>testing phase starts </a:t>
            </a:r>
            <a:r>
              <a:rPr lang="en-GB" dirty="0"/>
              <a:t>when the </a:t>
            </a:r>
            <a:r>
              <a:rPr lang="en-GB" dirty="0" err="1"/>
              <a:t>equipments</a:t>
            </a:r>
            <a:r>
              <a:rPr lang="en-GB" dirty="0"/>
              <a:t> is installed at ESS in the position it will be used for accelerator operation. This is for many commercial systems associated with a Site Acceptance Test and the associated Test Readiness Review.</a:t>
            </a:r>
          </a:p>
          <a:p>
            <a:r>
              <a:rPr lang="en-GB" dirty="0"/>
              <a:t>The beam </a:t>
            </a:r>
            <a:r>
              <a:rPr lang="en-GB" b="1" dirty="0"/>
              <a:t>commissioning phase starts </a:t>
            </a:r>
            <a:r>
              <a:rPr lang="en-GB" dirty="0"/>
              <a:t>after the Safety readiness reviews and the hand over of equipment from system owners to operation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A2869-D9E6-7D4A-A762-A32BA655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2619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1" y="6525345"/>
            <a:ext cx="2571714" cy="260648"/>
          </a:xfrm>
        </p:spPr>
        <p:txBody>
          <a:bodyPr/>
          <a:lstStyle/>
          <a:p>
            <a:pPr algn="l"/>
            <a:r>
              <a:rPr lang="sv-SE" sz="929" dirty="0">
                <a:solidFill>
                  <a:prstClr val="black">
                    <a:tint val="75000"/>
                  </a:prstClr>
                </a:solidFill>
              </a:rPr>
              <a:t>Caroline Prabert   2018-09-10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08B16B-DF96-5341-9392-86F7162C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 organization, focus on planning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2892AA7-64CC-9E4A-B16A-AF1390B66262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4089511" y="3923729"/>
            <a:ext cx="11570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B2D0DF-FE7D-5D4A-9D90-699420A66BF9}"/>
              </a:ext>
            </a:extLst>
          </p:cNvPr>
          <p:cNvCxnSpPr>
            <a:endCxn id="72" idx="0"/>
          </p:cNvCxnSpPr>
          <p:nvPr/>
        </p:nvCxnSpPr>
        <p:spPr>
          <a:xfrm>
            <a:off x="4645743" y="2337164"/>
            <a:ext cx="14864" cy="2448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B5CC2BC-E397-7C4F-9413-DC229B2FA523}"/>
              </a:ext>
            </a:extLst>
          </p:cNvPr>
          <p:cNvSpPr txBox="1"/>
          <p:nvPr/>
        </p:nvSpPr>
        <p:spPr>
          <a:xfrm>
            <a:off x="3523229" y="1825591"/>
            <a:ext cx="2292052" cy="4880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bg1"/>
                </a:solidFill>
              </a:rPr>
              <a:t>Mats Lindroos – Head of Division</a:t>
            </a:r>
          </a:p>
          <a:p>
            <a:pPr algn="ctr"/>
            <a:r>
              <a:rPr lang="sv-SE" sz="786" dirty="0">
                <a:solidFill>
                  <a:schemeClr val="bg1"/>
                </a:solidFill>
              </a:rPr>
              <a:t>Håkan Danared – Deputy Head of Division</a:t>
            </a:r>
          </a:p>
          <a:p>
            <a:pPr algn="ctr"/>
            <a:r>
              <a:rPr lang="sv-SE" sz="786" dirty="0">
                <a:solidFill>
                  <a:schemeClr val="bg1"/>
                </a:solidFill>
              </a:rPr>
              <a:t>John Weisend II – Deputy (sub) Project Leader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5BB36E-228F-0244-A4DD-3DA3CDD64347}"/>
              </a:ext>
            </a:extLst>
          </p:cNvPr>
          <p:cNvSpPr txBox="1"/>
          <p:nvPr/>
        </p:nvSpPr>
        <p:spPr>
          <a:xfrm>
            <a:off x="2307111" y="2237497"/>
            <a:ext cx="1078756" cy="50456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Administration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Caroline Prabert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Inga Tejedor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WeiYing Li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A69464-035A-E546-87D6-820BD1E9CD43}"/>
              </a:ext>
            </a:extLst>
          </p:cNvPr>
          <p:cNvSpPr txBox="1"/>
          <p:nvPr/>
        </p:nvSpPr>
        <p:spPr>
          <a:xfrm>
            <a:off x="5937141" y="2236215"/>
            <a:ext cx="1421961" cy="70243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tx1"/>
                </a:solidFill>
              </a:rPr>
              <a:t>Planning and Project Control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Lena Gunnarsson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Magnus Israelsson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Karen Jonsdottir (</a:t>
            </a:r>
            <a:r>
              <a:rPr lang="sv-SE" sz="643" dirty="0" err="1">
                <a:solidFill>
                  <a:schemeClr val="tx1"/>
                </a:solidFill>
              </a:rPr>
              <a:t>Sept-Oct</a:t>
            </a:r>
            <a:r>
              <a:rPr lang="sv-SE" sz="643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sv-SE" sz="643" dirty="0">
                <a:solidFill>
                  <a:schemeClr val="tx1"/>
                </a:solidFill>
              </a:rPr>
              <a:t>Diana Bergenholtz</a:t>
            </a:r>
          </a:p>
          <a:p>
            <a:pPr algn="ctr"/>
            <a:r>
              <a:rPr lang="sv-SE" sz="643" b="1" dirty="0" err="1">
                <a:solidFill>
                  <a:schemeClr val="tx1"/>
                </a:solidFill>
              </a:rPr>
              <a:t>Ciprian</a:t>
            </a:r>
            <a:r>
              <a:rPr lang="sv-SE" sz="643" b="1" dirty="0">
                <a:solidFill>
                  <a:schemeClr val="tx1"/>
                </a:solidFill>
              </a:rPr>
              <a:t> </a:t>
            </a:r>
            <a:r>
              <a:rPr lang="sv-SE" sz="643" b="1" dirty="0" err="1">
                <a:solidFill>
                  <a:schemeClr val="tx1"/>
                </a:solidFill>
              </a:rPr>
              <a:t>Plostinar</a:t>
            </a:r>
            <a:endParaRPr lang="sv-SE" sz="643" b="1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6457B6-09A2-4C4D-9F58-18139D236C1A}"/>
              </a:ext>
            </a:extLst>
          </p:cNvPr>
          <p:cNvSpPr txBox="1"/>
          <p:nvPr/>
        </p:nvSpPr>
        <p:spPr>
          <a:xfrm>
            <a:off x="5246538" y="3770385"/>
            <a:ext cx="1449016" cy="30668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Quality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Björn </a:t>
            </a:r>
            <a:r>
              <a:rPr lang="sv-SE" sz="643" dirty="0" err="1">
                <a:solidFill>
                  <a:srgbClr val="FFFF00"/>
                </a:solidFill>
              </a:rPr>
              <a:t>Rundcrantz</a:t>
            </a:r>
            <a:r>
              <a:rPr lang="sv-SE" sz="643" dirty="0">
                <a:solidFill>
                  <a:srgbClr val="FFFF00"/>
                </a:solidFill>
              </a:rPr>
              <a:t> (C) (from 1st </a:t>
            </a:r>
            <a:r>
              <a:rPr lang="sv-SE" sz="643" dirty="0" err="1">
                <a:solidFill>
                  <a:srgbClr val="FFFF00"/>
                </a:solidFill>
              </a:rPr>
              <a:t>Oct</a:t>
            </a:r>
            <a:r>
              <a:rPr lang="sv-SE" sz="643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8D29E6-056B-8B4B-897A-BE304B39FC42}"/>
              </a:ext>
            </a:extLst>
          </p:cNvPr>
          <p:cNvSpPr txBox="1"/>
          <p:nvPr/>
        </p:nvSpPr>
        <p:spPr>
          <a:xfrm>
            <a:off x="5241441" y="3189542"/>
            <a:ext cx="1224136" cy="4056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IKC Coordination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Håkan Danared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Ebbe Malmstedt (C)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5DB4BA-1844-8E42-86A4-50BDB3834D39}"/>
              </a:ext>
            </a:extLst>
          </p:cNvPr>
          <p:cNvSpPr txBox="1"/>
          <p:nvPr/>
        </p:nvSpPr>
        <p:spPr>
          <a:xfrm>
            <a:off x="467544" y="4781625"/>
            <a:ext cx="1440160" cy="4330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Beam Physics, Operations &amp; Beam Diagnostics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Andreas Jansson - GL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5F54E0-0235-B743-8DC9-FBFEA1DE203D}"/>
              </a:ext>
            </a:extLst>
          </p:cNvPr>
          <p:cNvSpPr txBox="1"/>
          <p:nvPr/>
        </p:nvSpPr>
        <p:spPr>
          <a:xfrm>
            <a:off x="2204035" y="4785682"/>
            <a:ext cx="1440160" cy="5155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Linac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Håkan Danared- GL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Cecilia Maiano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I</a:t>
            </a:r>
            <a:r>
              <a:rPr lang="en-GB" sz="643" dirty="0">
                <a:solidFill>
                  <a:schemeClr val="bg1"/>
                </a:solidFill>
              </a:rPr>
              <a:t>ñ</a:t>
            </a:r>
            <a:r>
              <a:rPr lang="sv-SE" sz="643" dirty="0" err="1">
                <a:solidFill>
                  <a:schemeClr val="bg1"/>
                </a:solidFill>
              </a:rPr>
              <a:t>igo</a:t>
            </a:r>
            <a:r>
              <a:rPr lang="sv-SE" sz="643" dirty="0">
                <a:solidFill>
                  <a:schemeClr val="bg1"/>
                </a:solidFill>
              </a:rPr>
              <a:t> Alonso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F58717-8B40-7449-8ECB-79D1C029C820}"/>
              </a:ext>
            </a:extLst>
          </p:cNvPr>
          <p:cNvSpPr txBox="1"/>
          <p:nvPr/>
        </p:nvSpPr>
        <p:spPr>
          <a:xfrm>
            <a:off x="3940527" y="4786084"/>
            <a:ext cx="1440160" cy="3176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Radio Frequency Systems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Anders Sunesson- GL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250CC1-E6B3-2445-A225-C4BDE9358E92}"/>
              </a:ext>
            </a:extLst>
          </p:cNvPr>
          <p:cNvSpPr txBox="1"/>
          <p:nvPr/>
        </p:nvSpPr>
        <p:spPr>
          <a:xfrm>
            <a:off x="5677019" y="4771991"/>
            <a:ext cx="1440160" cy="4165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Specialized Technical Services</a:t>
            </a:r>
          </a:p>
          <a:p>
            <a:pPr algn="ctr"/>
            <a:r>
              <a:rPr lang="sv-SE" sz="714" b="1" dirty="0">
                <a:solidFill>
                  <a:schemeClr val="bg1"/>
                </a:solidFill>
              </a:rPr>
              <a:t>John Weisend II – GL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Gunilla Jacobsson</a:t>
            </a:r>
            <a:endParaRPr lang="sv-SE" sz="643" dirty="0">
              <a:solidFill>
                <a:srgbClr val="FFFF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FF6A45F-B259-0A4F-A6AB-F217008CAD42}"/>
              </a:ext>
            </a:extLst>
          </p:cNvPr>
          <p:cNvCxnSpPr>
            <a:stCxn id="74" idx="0"/>
          </p:cNvCxnSpPr>
          <p:nvPr/>
        </p:nvCxnSpPr>
        <p:spPr>
          <a:xfrm flipV="1">
            <a:off x="6397099" y="4595205"/>
            <a:ext cx="0" cy="17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D7CBA4-8EDF-A949-A0FF-BEE2D95AE3B4}"/>
              </a:ext>
            </a:extLst>
          </p:cNvPr>
          <p:cNvCxnSpPr>
            <a:cxnSpLocks/>
          </p:cNvCxnSpPr>
          <p:nvPr/>
        </p:nvCxnSpPr>
        <p:spPr>
          <a:xfrm flipH="1" flipV="1">
            <a:off x="1187625" y="4569217"/>
            <a:ext cx="6891557" cy="21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F3C5D3D-E3A8-4944-A03F-4BC7724C0586}"/>
              </a:ext>
            </a:extLst>
          </p:cNvPr>
          <p:cNvCxnSpPr>
            <a:stCxn id="70" idx="0"/>
          </p:cNvCxnSpPr>
          <p:nvPr/>
        </p:nvCxnSpPr>
        <p:spPr>
          <a:xfrm flipV="1">
            <a:off x="1187624" y="4576343"/>
            <a:ext cx="0" cy="205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D756CF-69C8-B647-8B2B-9C60A543BAB9}"/>
              </a:ext>
            </a:extLst>
          </p:cNvPr>
          <p:cNvCxnSpPr>
            <a:stCxn id="71" idx="0"/>
          </p:cNvCxnSpPr>
          <p:nvPr/>
        </p:nvCxnSpPr>
        <p:spPr>
          <a:xfrm flipV="1">
            <a:off x="2924115" y="4580504"/>
            <a:ext cx="0" cy="205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1A535AD-0790-224D-A106-F668F8FAF2F1}"/>
              </a:ext>
            </a:extLst>
          </p:cNvPr>
          <p:cNvSpPr txBox="1"/>
          <p:nvPr/>
        </p:nvSpPr>
        <p:spPr>
          <a:xfrm>
            <a:off x="2588602" y="3016179"/>
            <a:ext cx="1500909" cy="119712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Installation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Peo Gustafsson</a:t>
            </a:r>
          </a:p>
          <a:p>
            <a:pPr algn="ctr"/>
            <a:r>
              <a:rPr lang="sv-SE" sz="643" dirty="0">
                <a:solidFill>
                  <a:schemeClr val="bg1"/>
                </a:solidFill>
              </a:rPr>
              <a:t>Olle Lagerblad</a:t>
            </a:r>
            <a:endParaRPr lang="sv-SE" sz="643" dirty="0">
              <a:solidFill>
                <a:srgbClr val="FFFF00"/>
              </a:solidFill>
            </a:endParaRP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Dennis de Wit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Carl-Johan Hårdh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Mats Pålsson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Pontus Jönsson (C)</a:t>
            </a:r>
          </a:p>
          <a:p>
            <a:pPr algn="ctr"/>
            <a:r>
              <a:rPr lang="sv-SE" sz="643" dirty="0">
                <a:solidFill>
                  <a:srgbClr val="FFFF00"/>
                </a:solidFill>
              </a:rPr>
              <a:t>Jenny Cerne (C)</a:t>
            </a:r>
          </a:p>
          <a:p>
            <a:pPr algn="ctr"/>
            <a:r>
              <a:rPr lang="en-US" sz="643" dirty="0">
                <a:solidFill>
                  <a:srgbClr val="FFFF00"/>
                </a:solidFill>
              </a:rPr>
              <a:t>Rasmus Johansson  (C) </a:t>
            </a:r>
          </a:p>
          <a:p>
            <a:pPr algn="ctr"/>
            <a:r>
              <a:rPr lang="en-US" sz="643" dirty="0">
                <a:solidFill>
                  <a:srgbClr val="FFFF00"/>
                </a:solidFill>
              </a:rPr>
              <a:t>Nicolas Eke (C)</a:t>
            </a:r>
          </a:p>
          <a:p>
            <a:pPr algn="ctr"/>
            <a:r>
              <a:rPr lang="en-US" sz="643" dirty="0">
                <a:solidFill>
                  <a:srgbClr val="FFFF00"/>
                </a:solidFill>
              </a:rPr>
              <a:t>Dennis Schön (C)</a:t>
            </a:r>
            <a:r>
              <a:rPr lang="sv-SE" sz="643" dirty="0">
                <a:solidFill>
                  <a:srgbClr val="FFFF00"/>
                </a:solidFill>
              </a:rPr>
              <a:t> 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C7EA921-A897-8842-A0F3-20EF65F85131}"/>
              </a:ext>
            </a:extLst>
          </p:cNvPr>
          <p:cNvCxnSpPr>
            <a:stCxn id="69" idx="1"/>
          </p:cNvCxnSpPr>
          <p:nvPr/>
        </p:nvCxnSpPr>
        <p:spPr>
          <a:xfrm flipH="1" flipV="1">
            <a:off x="4660609" y="3392345"/>
            <a:ext cx="580832" cy="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7E4DB24-DCFD-5446-9C6F-AEA06E33ABE3}"/>
              </a:ext>
            </a:extLst>
          </p:cNvPr>
          <p:cNvCxnSpPr/>
          <p:nvPr/>
        </p:nvCxnSpPr>
        <p:spPr>
          <a:xfrm>
            <a:off x="3392771" y="2482672"/>
            <a:ext cx="2544370" cy="7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7CC3B02-978B-5F4C-B1FC-1BB7F53B0AB7}"/>
              </a:ext>
            </a:extLst>
          </p:cNvPr>
          <p:cNvSpPr txBox="1"/>
          <p:nvPr/>
        </p:nvSpPr>
        <p:spPr>
          <a:xfrm>
            <a:off x="7359102" y="4769203"/>
            <a:ext cx="1440160" cy="4330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sv-SE" sz="750" b="1" dirty="0">
                <a:solidFill>
                  <a:schemeClr val="bg1"/>
                </a:solidFill>
              </a:rPr>
              <a:t>Accelerator Installation and </a:t>
            </a:r>
            <a:r>
              <a:rPr lang="sv-SE" sz="750" b="1" dirty="0" err="1">
                <a:solidFill>
                  <a:schemeClr val="bg1"/>
                </a:solidFill>
              </a:rPr>
              <a:t>infratsructure</a:t>
            </a:r>
            <a:r>
              <a:rPr lang="sv-SE" sz="750" b="1" dirty="0">
                <a:solidFill>
                  <a:schemeClr val="bg1"/>
                </a:solidFill>
              </a:rPr>
              <a:t> </a:t>
            </a:r>
            <a:r>
              <a:rPr lang="sv-SE" sz="750" b="1" dirty="0" err="1">
                <a:solidFill>
                  <a:schemeClr val="bg1"/>
                </a:solidFill>
              </a:rPr>
              <a:t>group</a:t>
            </a:r>
            <a:endParaRPr lang="sv-SE" sz="750" b="1" dirty="0">
              <a:solidFill>
                <a:schemeClr val="bg1"/>
              </a:solidFill>
            </a:endParaRPr>
          </a:p>
          <a:p>
            <a:pPr algn="ctr"/>
            <a:r>
              <a:rPr lang="sv-SE" sz="714" b="1" dirty="0" err="1">
                <a:solidFill>
                  <a:schemeClr val="bg1"/>
                </a:solidFill>
              </a:rPr>
              <a:t>Vacant</a:t>
            </a:r>
            <a:r>
              <a:rPr lang="sv-SE" sz="714" b="1" dirty="0">
                <a:solidFill>
                  <a:schemeClr val="bg1"/>
                </a:solidFill>
              </a:rPr>
              <a:t> – GL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18F8FBD-4986-C249-BF5A-82863356127E}"/>
              </a:ext>
            </a:extLst>
          </p:cNvPr>
          <p:cNvCxnSpPr>
            <a:stCxn id="90" idx="0"/>
          </p:cNvCxnSpPr>
          <p:nvPr/>
        </p:nvCxnSpPr>
        <p:spPr>
          <a:xfrm flipV="1">
            <a:off x="8079182" y="4592417"/>
            <a:ext cx="0" cy="17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850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AA11-7226-5D45-B1FD-16EA9A43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 of Testing and Commissioning at AD and 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7043-E903-4B41-9FBE-567C86868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0" y="5890333"/>
            <a:ext cx="8183651" cy="6951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Close coordination with ESS operations manager, installation managers and Operation section leader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8DD25-9CE1-4B4F-BBFC-964379B8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4BE2F-6332-F442-B91C-5A10C62EF86A}"/>
              </a:ext>
            </a:extLst>
          </p:cNvPr>
          <p:cNvSpPr/>
          <p:nvPr/>
        </p:nvSpPr>
        <p:spPr>
          <a:xfrm>
            <a:off x="3059832" y="154510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 project leads, AD and 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9E93C-675D-0F44-9E25-61EE452BBD10}"/>
              </a:ext>
            </a:extLst>
          </p:cNvPr>
          <p:cNvSpPr/>
          <p:nvPr/>
        </p:nvSpPr>
        <p:spPr>
          <a:xfrm>
            <a:off x="3059832" y="226981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Testing and Commissioning manager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7C20E-6A97-A445-AAA1-4245F3F8DEFD}"/>
              </a:ext>
            </a:extLst>
          </p:cNvPr>
          <p:cNvSpPr/>
          <p:nvPr/>
        </p:nvSpPr>
        <p:spPr>
          <a:xfrm>
            <a:off x="827584" y="4850186"/>
            <a:ext cx="1224136" cy="7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owner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684AF-64A7-D94E-9984-EEBB31F296D3}"/>
              </a:ext>
            </a:extLst>
          </p:cNvPr>
          <p:cNvSpPr/>
          <p:nvPr/>
        </p:nvSpPr>
        <p:spPr>
          <a:xfrm>
            <a:off x="2267744" y="4850186"/>
            <a:ext cx="1224136" cy="7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owner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50BCF-B20D-9143-92F0-271C4340D31C}"/>
              </a:ext>
            </a:extLst>
          </p:cNvPr>
          <p:cNvSpPr/>
          <p:nvPr/>
        </p:nvSpPr>
        <p:spPr>
          <a:xfrm>
            <a:off x="3671900" y="4850186"/>
            <a:ext cx="1224136" cy="7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owner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D1CCFA-4684-FE40-B421-1AE2CC897C0C}"/>
              </a:ext>
            </a:extLst>
          </p:cNvPr>
          <p:cNvSpPr/>
          <p:nvPr/>
        </p:nvSpPr>
        <p:spPr>
          <a:xfrm>
            <a:off x="5076056" y="4850186"/>
            <a:ext cx="1224136" cy="7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owner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45240-4A6A-C544-9519-462C996B795E}"/>
              </a:ext>
            </a:extLst>
          </p:cNvPr>
          <p:cNvSpPr/>
          <p:nvPr/>
        </p:nvSpPr>
        <p:spPr>
          <a:xfrm>
            <a:off x="6984268" y="4850186"/>
            <a:ext cx="1224136" cy="7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owner 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8B817-6104-B64E-9613-E2B0377A1E7A}"/>
              </a:ext>
            </a:extLst>
          </p:cNvPr>
          <p:cNvSpPr/>
          <p:nvPr/>
        </p:nvSpPr>
        <p:spPr>
          <a:xfrm>
            <a:off x="4860032" y="3068960"/>
            <a:ext cx="33483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 &amp; S planning/coordination 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E26A5-A124-3542-8C3E-463A0B04EE4E}"/>
              </a:ext>
            </a:extLst>
          </p:cNvPr>
          <p:cNvSpPr/>
          <p:nvPr/>
        </p:nvSpPr>
        <p:spPr>
          <a:xfrm>
            <a:off x="4860032" y="3861048"/>
            <a:ext cx="33483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 &amp; S planning/coordination Commissioning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0BD6D4-E033-9B40-9EC7-C3D680CD81A8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4283968" y="2917888"/>
            <a:ext cx="72008" cy="193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0636A8-A751-5642-82C3-E41829D522FF}"/>
              </a:ext>
            </a:extLst>
          </p:cNvPr>
          <p:cNvCxnSpPr/>
          <p:nvPr/>
        </p:nvCxnSpPr>
        <p:spPr>
          <a:xfrm>
            <a:off x="4283968" y="335699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D7EE3A-22CF-C641-951E-3F219599E09F}"/>
              </a:ext>
            </a:extLst>
          </p:cNvPr>
          <p:cNvCxnSpPr/>
          <p:nvPr/>
        </p:nvCxnSpPr>
        <p:spPr>
          <a:xfrm>
            <a:off x="4283968" y="414908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715728-4728-4843-AC1A-DA0C1F383EAF}"/>
              </a:ext>
            </a:extLst>
          </p:cNvPr>
          <p:cNvCxnSpPr/>
          <p:nvPr/>
        </p:nvCxnSpPr>
        <p:spPr>
          <a:xfrm>
            <a:off x="1475656" y="4653136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7E034A-15E3-A84F-8883-8AE06E32D036}"/>
              </a:ext>
            </a:extLst>
          </p:cNvPr>
          <p:cNvCxnSpPr/>
          <p:nvPr/>
        </p:nvCxnSpPr>
        <p:spPr>
          <a:xfrm>
            <a:off x="1475656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5E97D9-2884-1946-8B99-1D684C14D41E}"/>
              </a:ext>
            </a:extLst>
          </p:cNvPr>
          <p:cNvCxnSpPr/>
          <p:nvPr/>
        </p:nvCxnSpPr>
        <p:spPr>
          <a:xfrm>
            <a:off x="2843808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B4454A-F615-F64E-B572-B9A947D3DA0C}"/>
              </a:ext>
            </a:extLst>
          </p:cNvPr>
          <p:cNvCxnSpPr/>
          <p:nvPr/>
        </p:nvCxnSpPr>
        <p:spPr>
          <a:xfrm>
            <a:off x="5652120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AEC3AF-EF9B-684A-9F33-A33C47351E07}"/>
              </a:ext>
            </a:extLst>
          </p:cNvPr>
          <p:cNvCxnSpPr/>
          <p:nvPr/>
        </p:nvCxnSpPr>
        <p:spPr>
          <a:xfrm>
            <a:off x="7596336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005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5CD6-0C4B-C34F-A9F3-DB90A95F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 for Head of Testing and Commissioning role at AD and 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D872-8698-FB47-B2E7-24532A3C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role</a:t>
            </a:r>
            <a:r>
              <a:rPr lang="sv-SE" dirty="0"/>
              <a:t> is driven by the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tightly</a:t>
            </a:r>
            <a:r>
              <a:rPr lang="sv-SE" dirty="0"/>
              <a:t> </a:t>
            </a:r>
            <a:r>
              <a:rPr lang="sv-SE" dirty="0" err="1"/>
              <a:t>coordinate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divisions,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commissioning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, and </a:t>
            </a:r>
            <a:r>
              <a:rPr lang="sv-SE" dirty="0" err="1"/>
              <a:t>eventual</a:t>
            </a:r>
            <a:r>
              <a:rPr lang="sv-SE" dirty="0"/>
              <a:t> </a:t>
            </a:r>
            <a:r>
              <a:rPr lang="sv-SE" dirty="0" err="1"/>
              <a:t>transition</a:t>
            </a:r>
            <a:r>
              <a:rPr lang="sv-SE" dirty="0"/>
              <a:t> to initial operation.</a:t>
            </a:r>
          </a:p>
          <a:p>
            <a:endParaRPr lang="en-GB" dirty="0"/>
          </a:p>
          <a:p>
            <a:r>
              <a:rPr lang="en-GB" b="1" dirty="0"/>
              <a:t>Responsibility:</a:t>
            </a:r>
          </a:p>
          <a:p>
            <a:pPr lvl="1"/>
            <a:r>
              <a:rPr lang="sv-SE" dirty="0" err="1"/>
              <a:t>Coordinate</a:t>
            </a:r>
            <a:r>
              <a:rPr lang="sv-SE" dirty="0"/>
              <a:t> all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commissioning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for </a:t>
            </a:r>
            <a:r>
              <a:rPr lang="sv-SE" dirty="0" err="1"/>
              <a:t>acceleratort</a:t>
            </a:r>
            <a:r>
              <a:rPr lang="sv-SE" dirty="0"/>
              <a:t> and </a:t>
            </a:r>
            <a:r>
              <a:rPr lang="sv-SE" dirty="0" err="1"/>
              <a:t>related</a:t>
            </a:r>
            <a:r>
              <a:rPr lang="sv-SE" dirty="0"/>
              <a:t> ICS </a:t>
            </a:r>
            <a:r>
              <a:rPr lang="sv-SE" dirty="0" err="1"/>
              <a:t>projects</a:t>
            </a:r>
            <a:endParaRPr lang="sv-SE" dirty="0"/>
          </a:p>
          <a:p>
            <a:pPr lvl="2"/>
            <a:r>
              <a:rPr lang="sv-SE" dirty="0" err="1"/>
              <a:t>Based</a:t>
            </a:r>
            <a:r>
              <a:rPr lang="sv-SE" dirty="0"/>
              <a:t> on the input from the installation, </a:t>
            </a:r>
            <a:r>
              <a:rPr lang="sv-SE" dirty="0" err="1"/>
              <a:t>testing</a:t>
            </a:r>
            <a:r>
              <a:rPr lang="sv-SE" dirty="0"/>
              <a:t>  and </a:t>
            </a:r>
            <a:r>
              <a:rPr lang="sv-SE" dirty="0" err="1"/>
              <a:t>commissioning</a:t>
            </a:r>
            <a:r>
              <a:rPr lang="sv-SE" dirty="0"/>
              <a:t> </a:t>
            </a:r>
            <a:r>
              <a:rPr lang="sv-SE" dirty="0" err="1"/>
              <a:t>planners</a:t>
            </a:r>
            <a:r>
              <a:rPr lang="sv-SE" dirty="0"/>
              <a:t> from the </a:t>
            </a:r>
            <a:r>
              <a:rPr lang="sv-SE" dirty="0" err="1"/>
              <a:t>two</a:t>
            </a:r>
            <a:r>
              <a:rPr lang="sv-SE" dirty="0"/>
              <a:t> divisions</a:t>
            </a:r>
          </a:p>
          <a:p>
            <a:pPr lvl="2"/>
            <a:r>
              <a:rPr lang="sv-SE" dirty="0"/>
              <a:t>Make cross-</a:t>
            </a:r>
            <a:r>
              <a:rPr lang="sv-SE" dirty="0" err="1"/>
              <a:t>cutting</a:t>
            </a:r>
            <a:r>
              <a:rPr lang="sv-SE" dirty="0"/>
              <a:t> </a:t>
            </a:r>
            <a:r>
              <a:rPr lang="sv-SE" dirty="0" err="1"/>
              <a:t>judgements</a:t>
            </a:r>
            <a:r>
              <a:rPr lang="sv-SE" dirty="0"/>
              <a:t> calls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needed</a:t>
            </a:r>
            <a:endParaRPr lang="sv-SE" dirty="0"/>
          </a:p>
          <a:p>
            <a:pPr lvl="2"/>
            <a:r>
              <a:rPr lang="sv-SE" dirty="0" err="1"/>
              <a:t>Ensure</a:t>
            </a:r>
            <a:r>
              <a:rPr lang="sv-SE" dirty="0"/>
              <a:t> the overall </a:t>
            </a:r>
            <a:r>
              <a:rPr lang="sv-SE" dirty="0" err="1"/>
              <a:t>integrity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commissioning</a:t>
            </a:r>
            <a:r>
              <a:rPr lang="sv-SE" dirty="0"/>
              <a:t> plan</a:t>
            </a:r>
          </a:p>
          <a:p>
            <a:pPr lvl="1"/>
            <a:r>
              <a:rPr lang="sv-SE" dirty="0"/>
              <a:t>Prepares and </a:t>
            </a:r>
            <a:r>
              <a:rPr lang="sv-SE" dirty="0" err="1"/>
              <a:t>follow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for AD and ICS for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Reviews (SRRs)</a:t>
            </a:r>
            <a:endParaRPr lang="en-GB" dirty="0"/>
          </a:p>
          <a:p>
            <a:r>
              <a:rPr lang="en-GB" b="1" dirty="0"/>
              <a:t>Authority:</a:t>
            </a:r>
          </a:p>
          <a:p>
            <a:pPr lvl="1"/>
            <a:r>
              <a:rPr lang="sv-SE" dirty="0"/>
              <a:t>To set </a:t>
            </a:r>
            <a:r>
              <a:rPr lang="sv-SE" dirty="0" err="1"/>
              <a:t>priorities</a:t>
            </a:r>
            <a:r>
              <a:rPr lang="sv-SE" dirty="0"/>
              <a:t>,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testing</a:t>
            </a:r>
            <a:r>
              <a:rPr lang="sv-SE" dirty="0"/>
              <a:t> and </a:t>
            </a:r>
            <a:r>
              <a:rPr lang="sv-SE" dirty="0" err="1"/>
              <a:t>commissioning</a:t>
            </a:r>
            <a:r>
              <a:rPr lang="sv-SE" dirty="0"/>
              <a:t> </a:t>
            </a:r>
            <a:r>
              <a:rPr lang="sv-SE" dirty="0" err="1"/>
              <a:t>schedule</a:t>
            </a:r>
            <a:r>
              <a:rPr lang="sv-SE" dirty="0"/>
              <a:t> and </a:t>
            </a:r>
            <a:r>
              <a:rPr lang="sv-SE" dirty="0" err="1"/>
              <a:t>decide</a:t>
            </a:r>
            <a:r>
              <a:rPr lang="sv-SE" dirty="0"/>
              <a:t> on start and stop </a:t>
            </a:r>
            <a:r>
              <a:rPr lang="sv-SE" dirty="0" err="1"/>
              <a:t>of</a:t>
            </a:r>
            <a:r>
              <a:rPr lang="sv-SE" dirty="0"/>
              <a:t> different system </a:t>
            </a:r>
            <a:r>
              <a:rPr lang="sv-SE" dirty="0" err="1"/>
              <a:t>activities</a:t>
            </a:r>
            <a:r>
              <a:rPr lang="sv-SE" dirty="0"/>
              <a:t>. </a:t>
            </a:r>
          </a:p>
          <a:p>
            <a:pPr lvl="1"/>
            <a:r>
              <a:rPr lang="sv-SE" dirty="0" err="1"/>
              <a:t>Approve</a:t>
            </a:r>
            <a:r>
              <a:rPr lang="sv-SE" dirty="0"/>
              <a:t> system </a:t>
            </a:r>
            <a:r>
              <a:rPr lang="sv-SE" dirty="0" err="1"/>
              <a:t>readiness</a:t>
            </a:r>
            <a:r>
              <a:rPr lang="sv-SE" dirty="0"/>
              <a:t> for </a:t>
            </a:r>
            <a:r>
              <a:rPr lang="sv-SE" dirty="0" err="1"/>
              <a:t>transition</a:t>
            </a:r>
            <a:r>
              <a:rPr lang="sv-SE" dirty="0"/>
              <a:t> from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from </a:t>
            </a:r>
            <a:r>
              <a:rPr lang="sv-SE" dirty="0" err="1"/>
              <a:t>testing</a:t>
            </a:r>
            <a:r>
              <a:rPr lang="sv-SE" dirty="0"/>
              <a:t> to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commissioning</a:t>
            </a:r>
            <a:r>
              <a:rPr lang="sv-SE" dirty="0"/>
              <a:t> and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commissioning</a:t>
            </a:r>
            <a:r>
              <a:rPr lang="sv-SE" dirty="0"/>
              <a:t> to operation</a:t>
            </a:r>
          </a:p>
          <a:p>
            <a:r>
              <a:rPr lang="en-US" b="1" dirty="0"/>
              <a:t>Reports to: </a:t>
            </a:r>
          </a:p>
          <a:p>
            <a:pPr lvl="1"/>
            <a:r>
              <a:rPr lang="en-US" dirty="0"/>
              <a:t>Head of accelerator and Head of ICS</a:t>
            </a:r>
          </a:p>
          <a:p>
            <a:r>
              <a:rPr lang="en-US" b="1" dirty="0"/>
              <a:t>Assure</a:t>
            </a:r>
            <a:r>
              <a:rPr lang="en-US" dirty="0"/>
              <a:t> strong links to Operations manager, operation section leader, installation manager, ESH and other sub-projects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F6FFB-EA42-B843-8EDB-245000DF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4717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4.10.14"/>
  <p:tag name="AS_TITLE" val="Aspose.Slides for .NET 4.0"/>
  <p:tag name="AS_VERSION" val="14.8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27220</TotalTime>
  <Words>1783</Words>
  <Application>Microsoft Macintosh PowerPoint</Application>
  <PresentationFormat>On-screen Show (4:3)</PresentationFormat>
  <Paragraphs>411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</vt:lpstr>
      <vt:lpstr>Gill Sans Light</vt:lpstr>
      <vt:lpstr>Helvetica</vt:lpstr>
      <vt:lpstr>ESS Core Powerpoint</vt:lpstr>
      <vt:lpstr>Roles and responsibilities for Testing and Commissioning at AD</vt:lpstr>
      <vt:lpstr>A few highlights</vt:lpstr>
      <vt:lpstr>Operation with day shift has started</vt:lpstr>
      <vt:lpstr>Accelerator Systems (sub-) Project (ACCSYS) – organization</vt:lpstr>
      <vt:lpstr>Accelerator Collaboration - Accelerator</vt:lpstr>
      <vt:lpstr>Testing and commissioning</vt:lpstr>
      <vt:lpstr>AD organization, focus on planning</vt:lpstr>
      <vt:lpstr>Organisation of Testing and Commissioning at AD and ICS</vt:lpstr>
      <vt:lpstr>Proposal for Head of Testing and Commissioning role at AD and ICS</vt:lpstr>
      <vt:lpstr>Reporting and resources</vt:lpstr>
      <vt:lpstr>Planning</vt:lpstr>
      <vt:lpstr>Technical and Scientific planning/coordination for Testing and Commissioning</vt:lpstr>
      <vt:lpstr>System owners and operation section leader</vt:lpstr>
      <vt:lpstr>Critical Path – September 2018</vt:lpstr>
      <vt:lpstr>Near Critical Path</vt:lpstr>
      <vt:lpstr>ACC – Top 5 Risk Mitigation Status (data from Exonaut) Value of cost risk = 13,59 M€ (13,59 M€ last month) Latest risk workshop:  CEA &amp; ESS WP4 &amp; WP5, May 17, 2018 ; Next workshop: TBD</vt:lpstr>
      <vt:lpstr>Summary</vt:lpstr>
    </vt:vector>
  </TitlesOfParts>
  <Manager/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Mats Lindroos</cp:lastModifiedBy>
  <cp:revision>170</cp:revision>
  <dcterms:created xsi:type="dcterms:W3CDTF">2013-10-29T16:05:10Z</dcterms:created>
  <dcterms:modified xsi:type="dcterms:W3CDTF">2018-10-15T18:36:38Z</dcterms:modified>
</cp:coreProperties>
</file>