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6" r:id="rId3"/>
    <p:sldId id="257" r:id="rId4"/>
    <p:sldId id="267" r:id="rId5"/>
    <p:sldId id="263" r:id="rId6"/>
    <p:sldId id="262" r:id="rId7"/>
    <p:sldId id="282" r:id="rId8"/>
    <p:sldId id="280" r:id="rId9"/>
    <p:sldId id="286" r:id="rId10"/>
    <p:sldId id="283" r:id="rId11"/>
    <p:sldId id="269" r:id="rId12"/>
    <p:sldId id="270" r:id="rId13"/>
    <p:sldId id="272" r:id="rId14"/>
    <p:sldId id="271" r:id="rId15"/>
    <p:sldId id="273" r:id="rId16"/>
    <p:sldId id="285" r:id="rId17"/>
    <p:sldId id="281" r:id="rId18"/>
    <p:sldId id="260" r:id="rId19"/>
    <p:sldId id="284" r:id="rId20"/>
    <p:sldId id="266" r:id="rId21"/>
    <p:sldId id="264"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0CAA11-10D0-5B47-879C-05D8A1A6EC86}">
          <p14:sldIdLst>
            <p14:sldId id="256"/>
            <p14:sldId id="276"/>
          </p14:sldIdLst>
        </p14:section>
        <p14:section name="Strategy" id="{35498AA4-D7E4-0944-8E21-883824D9C058}">
          <p14:sldIdLst>
            <p14:sldId id="257"/>
            <p14:sldId id="267"/>
          </p14:sldIdLst>
        </p14:section>
        <p14:section name="Planning" id="{A0182036-93F3-1D47-AC36-420C937ABEC4}">
          <p14:sldIdLst>
            <p14:sldId id="263"/>
          </p14:sldIdLst>
        </p14:section>
        <p14:section name="Status" id="{50364196-9448-2A45-9513-EFD9BBE4F71E}">
          <p14:sldIdLst>
            <p14:sldId id="262"/>
            <p14:sldId id="282"/>
            <p14:sldId id="280"/>
          </p14:sldIdLst>
        </p14:section>
        <p14:section name="Lessons (being) learned" id="{ADB9E7DF-0FD4-794B-B3D9-4E627B04EBFA}">
          <p14:sldIdLst>
            <p14:sldId id="286"/>
            <p14:sldId id="283"/>
            <p14:sldId id="269"/>
            <p14:sldId id="270"/>
            <p14:sldId id="272"/>
            <p14:sldId id="271"/>
            <p14:sldId id="273"/>
          </p14:sldIdLst>
        </p14:section>
        <p14:section name="Summary" id="{F2ECF2A1-2283-6949-8E5E-6516C96B47D3}">
          <p14:sldIdLst>
            <p14:sldId id="285"/>
            <p14:sldId id="281"/>
          </p14:sldIdLst>
        </p14:section>
        <p14:section name="Backup slides" id="{FE7AF584-5037-EA45-9588-4A61A1D22592}">
          <p14:sldIdLst>
            <p14:sldId id="260"/>
            <p14:sldId id="284"/>
            <p14:sldId id="266"/>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33" autoAdjust="0"/>
    <p:restoredTop sz="85669" autoAdjust="0"/>
  </p:normalViewPr>
  <p:slideViewPr>
    <p:cSldViewPr>
      <p:cViewPr varScale="1">
        <p:scale>
          <a:sx n="87" d="100"/>
          <a:sy n="87" d="100"/>
        </p:scale>
        <p:origin x="32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2018-10-18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 am responsible for planning/coordination of hardware testing, by coordinating activities in that area, and working within the schedule boundaries set by the overall project plan.</a:t>
            </a:r>
          </a:p>
        </p:txBody>
      </p:sp>
      <p:sp>
        <p:nvSpPr>
          <p:cNvPr id="4" name="Slide Number Placeholder 3"/>
          <p:cNvSpPr>
            <a:spLocks noGrp="1"/>
          </p:cNvSpPr>
          <p:nvPr>
            <p:ph type="sldNum" sz="quarter" idx="5"/>
          </p:nvPr>
        </p:nvSpPr>
        <p:spPr/>
        <p:txBody>
          <a:bodyPr/>
          <a:lstStyle/>
          <a:p>
            <a:fld id="{161A53A7-64CD-4D0E-AAE8-1AC9C79D7085}" type="slidenum">
              <a:rPr lang="sv-SE" smtClean="0"/>
              <a:t>2</a:t>
            </a:fld>
            <a:endParaRPr lang="sv-SE"/>
          </a:p>
        </p:txBody>
      </p:sp>
    </p:spTree>
    <p:extLst>
      <p:ext uri="{BB962C8B-B14F-4D97-AF65-F5344CB8AC3E}">
        <p14:creationId xmlns:p14="http://schemas.microsoft.com/office/powerpoint/2010/main" val="343229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a:p>
        </p:txBody>
      </p:sp>
    </p:spTree>
    <p:extLst>
      <p:ext uri="{BB962C8B-B14F-4D97-AF65-F5344CB8AC3E}">
        <p14:creationId xmlns:p14="http://schemas.microsoft.com/office/powerpoint/2010/main" val="48095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323457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23790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noProof="0" dirty="0"/>
              <a:t>Hardware Testing / Hardware Commissioning / “Cold” Commissioning</a:t>
            </a:r>
          </a:p>
          <a:p>
            <a:pPr lvl="1"/>
            <a:endParaRPr lang="en-GB" dirty="0"/>
          </a:p>
          <a:p>
            <a:pPr lvl="1"/>
            <a:r>
              <a:rPr lang="en-GB" dirty="0"/>
              <a:t>SRR are not linked to the licensing</a:t>
            </a:r>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384481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21</a:t>
            </a:fld>
            <a:endParaRPr lang="sv-SE"/>
          </a:p>
        </p:txBody>
      </p:sp>
    </p:spTree>
    <p:extLst>
      <p:ext uri="{BB962C8B-B14F-4D97-AF65-F5344CB8AC3E}">
        <p14:creationId xmlns:p14="http://schemas.microsoft.com/office/powerpoint/2010/main" val="241582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Fitting into the bigger picture (Installation, Testing and Commissioning Plan)</a:t>
            </a:r>
          </a:p>
          <a:p>
            <a:endParaRPr lang="en-GB" dirty="0"/>
          </a:p>
          <a:p>
            <a:r>
              <a:rPr lang="en-GB" dirty="0"/>
              <a:t>For more details on the high level reviews, see the High Level Readiness talk by John </a:t>
            </a:r>
            <a:r>
              <a:rPr lang="en-GB" dirty="0" err="1"/>
              <a:t>Weisend</a:t>
            </a:r>
            <a:r>
              <a:rPr lang="en-GB" dirty="0"/>
              <a:t> II</a:t>
            </a:r>
          </a:p>
          <a:p>
            <a:endParaRPr lang="en-GB" dirty="0"/>
          </a:p>
          <a:p>
            <a:pPr marL="0" indent="0">
              <a:buNone/>
            </a:pPr>
            <a:r>
              <a:rPr lang="en-GB" b="1" dirty="0"/>
              <a:t>Installation Readiness Review (IRR)</a:t>
            </a:r>
          </a:p>
          <a:p>
            <a:pPr marL="457200" lvl="1" indent="0">
              <a:buNone/>
            </a:pPr>
            <a:r>
              <a:rPr lang="en-GB" dirty="0"/>
              <a:t>Examines the final technical design, emphasising on interfaces between components, subsystems, controls integration, plans, staff, and tooling required for the installation work itself.</a:t>
            </a:r>
          </a:p>
          <a:p>
            <a:pPr marL="0" indent="0">
              <a:buNone/>
            </a:pPr>
            <a:r>
              <a:rPr lang="en-GB" b="1" dirty="0"/>
              <a:t>Test Readiness Review (TRR)</a:t>
            </a:r>
          </a:p>
          <a:p>
            <a:pPr marL="457200" lvl="1" indent="0">
              <a:buNone/>
            </a:pPr>
            <a:r>
              <a:rPr lang="en-GB" dirty="0"/>
              <a:t>Ensures that the product, its test equipment, support personnel, and test procedures are ready for the verification activities.</a:t>
            </a:r>
          </a:p>
          <a:p>
            <a:pPr marL="0" indent="0">
              <a:buNone/>
            </a:pPr>
            <a:r>
              <a:rPr lang="en-GB" b="1" dirty="0"/>
              <a:t>System Acceptance Review (SAR)</a:t>
            </a:r>
          </a:p>
          <a:p>
            <a:pPr marL="457200" lvl="1" indent="0">
              <a:buNone/>
            </a:pPr>
            <a:r>
              <a:rPr lang="en-GB" dirty="0"/>
              <a:t>Ensures that all requirements are fulfilled by: examining the facility, end products, documentation, test data as well as analysis supporting the verification activities.</a:t>
            </a:r>
          </a:p>
          <a:p>
            <a:pPr marL="0" indent="0">
              <a:buNone/>
            </a:pPr>
            <a:r>
              <a:rPr lang="en-GB" b="1" dirty="0"/>
              <a:t>Operational Readiness Review (ORR)</a:t>
            </a:r>
          </a:p>
          <a:p>
            <a:pPr marL="457200" lvl="1" indent="0">
              <a:buNone/>
            </a:pPr>
            <a:r>
              <a:rPr lang="en-GB" dirty="0"/>
              <a:t>Ensures that facility, personnel, and procedures have reached the required maturity for hand-over to operations phase.</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25778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experts on each system know best what and how needs to be tested.</a:t>
            </a:r>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361640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Reconciliation with P6 of JIRA planning monthly</a:t>
            </a:r>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a:p>
        </p:txBody>
      </p:sp>
    </p:spTree>
    <p:extLst>
      <p:ext uri="{BB962C8B-B14F-4D97-AF65-F5344CB8AC3E}">
        <p14:creationId xmlns:p14="http://schemas.microsoft.com/office/powerpoint/2010/main" val="19674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ESS-0184393</a:t>
            </a:r>
          </a:p>
          <a:p>
            <a:r>
              <a:rPr lang="en-GB" dirty="0"/>
              <a:t>ESS-0316980</a:t>
            </a:r>
          </a:p>
          <a:p>
            <a:r>
              <a:rPr lang="en-GB" dirty="0"/>
              <a:t>ESS-0316977</a:t>
            </a:r>
          </a:p>
          <a:p>
            <a:r>
              <a:rPr lang="en-GB" dirty="0"/>
              <a:t>ESS-0316982</a:t>
            </a:r>
          </a:p>
          <a:p>
            <a:r>
              <a:rPr lang="en-GB" dirty="0"/>
              <a:t>ESS-0316981</a:t>
            </a:r>
          </a:p>
          <a:p>
            <a:r>
              <a:rPr lang="en-GB" dirty="0"/>
              <a:t>ESS-0306087</a:t>
            </a:r>
          </a:p>
          <a:p>
            <a:r>
              <a:rPr lang="en-GB" dirty="0"/>
              <a:t>ESS-0127783</a:t>
            </a:r>
          </a:p>
          <a:p>
            <a:r>
              <a:rPr lang="en-GB" dirty="0"/>
              <a:t>ESS-0092221</a:t>
            </a:r>
          </a:p>
        </p:txBody>
      </p:sp>
      <p:sp>
        <p:nvSpPr>
          <p:cNvPr id="4" name="Slide Number Placeholder 3"/>
          <p:cNvSpPr>
            <a:spLocks noGrp="1"/>
          </p:cNvSpPr>
          <p:nvPr>
            <p:ph type="sldNum" sz="quarter" idx="5"/>
          </p:nvPr>
        </p:nvSpPr>
        <p:spPr/>
        <p:txBody>
          <a:bodyPr/>
          <a:lstStyle/>
          <a:p>
            <a:fld id="{161A53A7-64CD-4D0E-AAE8-1AC9C79D7085}" type="slidenum">
              <a:rPr lang="sv-SE" smtClean="0"/>
              <a:t>7</a:t>
            </a:fld>
            <a:endParaRPr lang="sv-SE"/>
          </a:p>
        </p:txBody>
      </p:sp>
    </p:spTree>
    <p:extLst>
      <p:ext uri="{BB962C8B-B14F-4D97-AF65-F5344CB8AC3E}">
        <p14:creationId xmlns:p14="http://schemas.microsoft.com/office/powerpoint/2010/main" val="249246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44339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sv-SE" sz="1200" dirty="0"/>
              <a:t>References to some of the sources:</a:t>
            </a:r>
          </a:p>
          <a:p>
            <a:r>
              <a:rPr lang="en-US" altLang="sv-SE" sz="1200" dirty="0" err="1"/>
              <a:t>NuMI</a:t>
            </a:r>
            <a:r>
              <a:rPr lang="en-US" altLang="sv-SE" sz="1200" dirty="0"/>
              <a:t> Lessons to Learn, S. Childress, </a:t>
            </a:r>
            <a:r>
              <a:rPr lang="en-US" altLang="sv-SE" sz="1200" dirty="0" err="1"/>
              <a:t>Fermilab</a:t>
            </a:r>
            <a:r>
              <a:rPr lang="en-US" altLang="sv-SE" sz="1200" dirty="0"/>
              <a:t>, 29 Sep 2008</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Overview</a:t>
            </a:r>
            <a:r>
              <a:rPr lang="sv-SE" dirty="0"/>
              <a:t> and </a:t>
            </a:r>
            <a:r>
              <a:rPr lang="sv-SE" dirty="0" err="1"/>
              <a:t>Lessons</a:t>
            </a:r>
            <a:r>
              <a:rPr lang="sv-SE" dirty="0"/>
              <a:t> </a:t>
            </a:r>
            <a:r>
              <a:rPr lang="sv-SE" dirty="0" err="1"/>
              <a:t>Learned</a:t>
            </a:r>
            <a:r>
              <a:rPr lang="sv-SE" dirty="0"/>
              <a:t> </a:t>
            </a:r>
            <a:r>
              <a:rPr lang="sv-SE" dirty="0" err="1"/>
              <a:t>of</a:t>
            </a:r>
            <a:r>
              <a:rPr lang="sv-SE" dirty="0"/>
              <a:t> the Jefferson Lab Cryomodule </a:t>
            </a:r>
            <a:r>
              <a:rPr lang="sv-SE" dirty="0" err="1"/>
              <a:t>Production</a:t>
            </a:r>
            <a:r>
              <a:rPr lang="sv-SE" dirty="0"/>
              <a:t> for the CEBAF 12 GeV </a:t>
            </a:r>
            <a:r>
              <a:rPr lang="sv-SE" dirty="0" err="1"/>
              <a:t>Upgrade</a:t>
            </a:r>
            <a:r>
              <a:rPr lang="sv-SE" dirty="0"/>
              <a:t>, North </a:t>
            </a:r>
            <a:r>
              <a:rPr lang="sv-SE" dirty="0" err="1"/>
              <a:t>American</a:t>
            </a:r>
            <a:r>
              <a:rPr lang="sv-SE" dirty="0"/>
              <a:t> PAC 29 September–04 </a:t>
            </a:r>
            <a:r>
              <a:rPr lang="sv-SE" dirty="0" err="1"/>
              <a:t>October</a:t>
            </a:r>
            <a:r>
              <a:rPr lang="sv-SE" dirty="0"/>
              <a:t> 2013 (WEZAA2)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The </a:t>
            </a:r>
            <a:r>
              <a:rPr lang="sv-SE" dirty="0" err="1"/>
              <a:t>Spallation</a:t>
            </a:r>
            <a:r>
              <a:rPr lang="sv-SE" dirty="0"/>
              <a:t> Neutron Source </a:t>
            </a:r>
            <a:r>
              <a:rPr lang="sv-SE" dirty="0" err="1"/>
              <a:t>Beam</a:t>
            </a:r>
            <a:r>
              <a:rPr lang="sv-SE" dirty="0"/>
              <a:t> </a:t>
            </a:r>
            <a:r>
              <a:rPr lang="sv-SE" dirty="0" err="1"/>
              <a:t>Commissioning</a:t>
            </a:r>
            <a:r>
              <a:rPr lang="sv-SE" dirty="0"/>
              <a:t> and Initial Operations, ORNL/TM-2015/321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ProtoDUNE</a:t>
            </a:r>
            <a:r>
              <a:rPr lang="en-GB" dirty="0"/>
              <a:t> - lesson learned, D. </a:t>
            </a:r>
            <a:r>
              <a:rPr lang="en-GB" dirty="0" err="1"/>
              <a:t>Mladenov</a:t>
            </a:r>
            <a:r>
              <a:rPr lang="en-GB" dirty="0"/>
              <a:t> CERN EP/NU, LBNF Cryostat final design review, SURF 21-22 August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MAX IV </a:t>
            </a:r>
            <a:r>
              <a:rPr lang="sv-SE" dirty="0" err="1"/>
              <a:t>Laboratory</a:t>
            </a:r>
            <a:r>
              <a:rPr lang="sv-SE" dirty="0"/>
              <a:t>, </a:t>
            </a:r>
            <a:r>
              <a:rPr lang="sv-SE" dirty="0" err="1"/>
              <a:t>Milestones</a:t>
            </a:r>
            <a:r>
              <a:rPr lang="sv-SE" dirty="0"/>
              <a:t> and </a:t>
            </a:r>
            <a:r>
              <a:rPr lang="sv-SE" dirty="0" err="1"/>
              <a:t>Lessons</a:t>
            </a:r>
            <a:r>
              <a:rPr lang="sv-SE" dirty="0"/>
              <a:t> </a:t>
            </a:r>
            <a:r>
              <a:rPr lang="sv-SE" dirty="0" err="1"/>
              <a:t>Learned</a:t>
            </a:r>
            <a:r>
              <a:rPr lang="sv-SE" dirty="0"/>
              <a:t> Vincent </a:t>
            </a:r>
            <a:r>
              <a:rPr lang="sv-SE" dirty="0" err="1"/>
              <a:t>Hardion</a:t>
            </a:r>
            <a:r>
              <a:rPr lang="sv-SE" dirty="0"/>
              <a:t> on </a:t>
            </a:r>
            <a:r>
              <a:rPr lang="sv-SE" dirty="0" err="1"/>
              <a:t>behalf</a:t>
            </a:r>
            <a:r>
              <a:rPr lang="sv-SE" dirty="0"/>
              <a:t> </a:t>
            </a:r>
            <a:r>
              <a:rPr lang="sv-SE" dirty="0" err="1"/>
              <a:t>of</a:t>
            </a:r>
            <a:r>
              <a:rPr lang="sv-SE" dirty="0"/>
              <a:t> KITS Group, MAXIV ICALEPCS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MAXIV STATUS, KITS MAXIV, 29th Tango meeting, Krakow</a:t>
            </a:r>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a:p>
        </p:txBody>
      </p:sp>
    </p:spTree>
    <p:extLst>
      <p:ext uri="{BB962C8B-B14F-4D97-AF65-F5344CB8AC3E}">
        <p14:creationId xmlns:p14="http://schemas.microsoft.com/office/powerpoint/2010/main" val="346231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a:p>
        </p:txBody>
      </p:sp>
    </p:spTree>
    <p:extLst>
      <p:ext uri="{BB962C8B-B14F-4D97-AF65-F5344CB8AC3E}">
        <p14:creationId xmlns:p14="http://schemas.microsoft.com/office/powerpoint/2010/main" val="61762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a:p>
        </p:txBody>
      </p:sp>
    </p:spTree>
    <p:extLst>
      <p:ext uri="{BB962C8B-B14F-4D97-AF65-F5344CB8AC3E}">
        <p14:creationId xmlns:p14="http://schemas.microsoft.com/office/powerpoint/2010/main" val="19671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2018-10-18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2018-10-18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2018-10-18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2018-10-18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2018-10-18</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dico.esss.lu.se/event/111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hess.esss.lu.se/enovia/link/ESS-0093443/21308.51166.15104.22549/valid" TargetMode="External"/><Relationship Id="rId7" Type="http://schemas.openxmlformats.org/officeDocument/2006/relationships/hyperlink" Target="https://chess.esss.lu.se/enovia/link/ESS-0005458/21308.51166.18176.38227/valid" TargetMode="External"/><Relationship Id="rId2" Type="http://schemas.openxmlformats.org/officeDocument/2006/relationships/hyperlink" Target="https://chess.esss.lu.se/enovia/link/ESS-0092276/21308.51166.62464.47298/valid" TargetMode="External"/><Relationship Id="rId1" Type="http://schemas.openxmlformats.org/officeDocument/2006/relationships/slideLayout" Target="../slideLayouts/slideLayout2.xml"/><Relationship Id="rId6" Type="http://schemas.openxmlformats.org/officeDocument/2006/relationships/hyperlink" Target="https://chess.esss.lu.se/enovia/link/ESS-0117128/21308.51166.38144.43892/valid" TargetMode="External"/><Relationship Id="rId5" Type="http://schemas.openxmlformats.org/officeDocument/2006/relationships/hyperlink" Target="https://chess.esss.lu.se/enovia/link/ESS-0102865/21308.51166.4864.24126/valid" TargetMode="External"/><Relationship Id="rId4" Type="http://schemas.openxmlformats.org/officeDocument/2006/relationships/hyperlink" Target="https://chess.esss.lu.se/enovia/link/ESS-0102864/21308.51166.43776.58891/vali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3" Type="http://schemas.openxmlformats.org/officeDocument/2006/relationships/hyperlink" Target="https://jira.esss.lu.se/browse/NCLIN-202" TargetMode="External"/><Relationship Id="rId18" Type="http://schemas.openxmlformats.org/officeDocument/2006/relationships/hyperlink" Target="https://jira.esss.lu.se/browse/NCLIN-480" TargetMode="External"/><Relationship Id="rId26" Type="http://schemas.openxmlformats.org/officeDocument/2006/relationships/hyperlink" Target="https://jira.esss.lu.se/browse/NCLIN-33" TargetMode="External"/><Relationship Id="rId3" Type="http://schemas.openxmlformats.org/officeDocument/2006/relationships/hyperlink" Target="https://jira.esss.lu.se/browse/NCLIN-412" TargetMode="External"/><Relationship Id="rId21" Type="http://schemas.openxmlformats.org/officeDocument/2006/relationships/hyperlink" Target="https://jira.esss.lu.se/browse/NCLIN-294" TargetMode="External"/><Relationship Id="rId7" Type="http://schemas.openxmlformats.org/officeDocument/2006/relationships/hyperlink" Target="https://jira.esss.lu.se/browse/NCLIN-456" TargetMode="External"/><Relationship Id="rId12" Type="http://schemas.openxmlformats.org/officeDocument/2006/relationships/hyperlink" Target="https://jira.esss.lu.se/browse/NCLIN-476" TargetMode="External"/><Relationship Id="rId17" Type="http://schemas.openxmlformats.org/officeDocument/2006/relationships/hyperlink" Target="https://jira.esss.lu.se/browse/NCLIN-474" TargetMode="External"/><Relationship Id="rId25" Type="http://schemas.openxmlformats.org/officeDocument/2006/relationships/hyperlink" Target="https://jira.esss.lu.se/browse/NCLIN-28" TargetMode="External"/><Relationship Id="rId33" Type="http://schemas.openxmlformats.org/officeDocument/2006/relationships/hyperlink" Target="https://jira.esss.lu.se/browse/NCLIN-511" TargetMode="External"/><Relationship Id="rId2" Type="http://schemas.openxmlformats.org/officeDocument/2006/relationships/hyperlink" Target="https://jira.esss.lu.se/browse/NCLIN-410" TargetMode="External"/><Relationship Id="rId16" Type="http://schemas.openxmlformats.org/officeDocument/2006/relationships/hyperlink" Target="https://jira.esss.lu.se/browse/NCLIN-472" TargetMode="External"/><Relationship Id="rId20" Type="http://schemas.openxmlformats.org/officeDocument/2006/relationships/hyperlink" Target="https://jira.esss.lu.se/browse/NCLIN-268" TargetMode="External"/><Relationship Id="rId29" Type="http://schemas.openxmlformats.org/officeDocument/2006/relationships/hyperlink" Target="https://jira.esss.lu.se/browse/NCLIN-302" TargetMode="External"/><Relationship Id="rId1" Type="http://schemas.openxmlformats.org/officeDocument/2006/relationships/slideLayout" Target="../slideLayouts/slideLayout2.xml"/><Relationship Id="rId6" Type="http://schemas.openxmlformats.org/officeDocument/2006/relationships/hyperlink" Target="https://jira.esss.lu.se/browse/NCLIN-411" TargetMode="External"/><Relationship Id="rId11" Type="http://schemas.openxmlformats.org/officeDocument/2006/relationships/hyperlink" Target="https://jira.esss.lu.se/browse/NCLIN-482" TargetMode="External"/><Relationship Id="rId24" Type="http://schemas.openxmlformats.org/officeDocument/2006/relationships/hyperlink" Target="https://jira.esss.lu.se/browse/NCLIN-23" TargetMode="External"/><Relationship Id="rId32" Type="http://schemas.openxmlformats.org/officeDocument/2006/relationships/hyperlink" Target="https://jira.esss.lu.se/browse/NCLIN-311" TargetMode="External"/><Relationship Id="rId5" Type="http://schemas.openxmlformats.org/officeDocument/2006/relationships/hyperlink" Target="https://jira.esss.lu.se/browse/NCLIN-176" TargetMode="External"/><Relationship Id="rId15" Type="http://schemas.openxmlformats.org/officeDocument/2006/relationships/hyperlink" Target="https://jira.esss.lu.se/browse/NCLIN-473" TargetMode="External"/><Relationship Id="rId23" Type="http://schemas.openxmlformats.org/officeDocument/2006/relationships/hyperlink" Target="https://jira.esss.lu.se/browse/NCLIN-18" TargetMode="External"/><Relationship Id="rId28" Type="http://schemas.openxmlformats.org/officeDocument/2006/relationships/hyperlink" Target="https://jira.esss.lu.se/browse/NCLIN-267" TargetMode="External"/><Relationship Id="rId10" Type="http://schemas.openxmlformats.org/officeDocument/2006/relationships/hyperlink" Target="https://jira.esss.lu.se/browse/NCLIN-420" TargetMode="External"/><Relationship Id="rId19" Type="http://schemas.openxmlformats.org/officeDocument/2006/relationships/hyperlink" Target="https://jira.esss.lu.se/browse/NCLIN-191" TargetMode="External"/><Relationship Id="rId31" Type="http://schemas.openxmlformats.org/officeDocument/2006/relationships/hyperlink" Target="https://jira.esss.lu.se/browse/NCLIN-279" TargetMode="External"/><Relationship Id="rId4" Type="http://schemas.openxmlformats.org/officeDocument/2006/relationships/hyperlink" Target="https://jira.esss.lu.se/browse/NCLIN-262" TargetMode="External"/><Relationship Id="rId9" Type="http://schemas.openxmlformats.org/officeDocument/2006/relationships/hyperlink" Target="https://jira.esss.lu.se/browse/NCLIN-443" TargetMode="External"/><Relationship Id="rId14" Type="http://schemas.openxmlformats.org/officeDocument/2006/relationships/hyperlink" Target="https://jira.esss.lu.se/browse/NCLIN-506" TargetMode="External"/><Relationship Id="rId22" Type="http://schemas.openxmlformats.org/officeDocument/2006/relationships/hyperlink" Target="https://jira.esss.lu.se/browse/NCLIN-304" TargetMode="External"/><Relationship Id="rId27" Type="http://schemas.openxmlformats.org/officeDocument/2006/relationships/hyperlink" Target="https://jira.esss.lu.se/browse/NCLIN-38" TargetMode="External"/><Relationship Id="rId30" Type="http://schemas.openxmlformats.org/officeDocument/2006/relationships/hyperlink" Target="https://jira.esss.lu.se/browse/NCLIN-289" TargetMode="External"/><Relationship Id="rId8" Type="http://schemas.openxmlformats.org/officeDocument/2006/relationships/hyperlink" Target="https://jira.esss.lu.se/browse/NCLIN-20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Accelerator Testing Planning</a:t>
            </a:r>
          </a:p>
        </p:txBody>
      </p:sp>
      <p:sp>
        <p:nvSpPr>
          <p:cNvPr id="3" name="Subtitle 2"/>
          <p:cNvSpPr>
            <a:spLocks noGrp="1"/>
          </p:cNvSpPr>
          <p:nvPr>
            <p:ph type="subTitle" idx="1"/>
          </p:nvPr>
        </p:nvSpPr>
        <p:spPr/>
        <p:txBody>
          <a:bodyPr>
            <a:noAutofit/>
          </a:bodyPr>
          <a:lstStyle/>
          <a:p>
            <a:r>
              <a:rPr lang="en-GB" sz="2000" dirty="0">
                <a:solidFill>
                  <a:schemeClr val="bg1"/>
                </a:solidFill>
              </a:rPr>
              <a:t>aTAC#18</a:t>
            </a:r>
          </a:p>
          <a:p>
            <a:endParaRPr lang="en-GB" sz="2000" dirty="0">
              <a:solidFill>
                <a:schemeClr val="bg1"/>
              </a:solidFill>
            </a:endParaRPr>
          </a:p>
          <a:p>
            <a:r>
              <a:rPr lang="en-GB" sz="2000" dirty="0">
                <a:solidFill>
                  <a:schemeClr val="bg1"/>
                </a:solidFill>
              </a:rPr>
              <a:t>Iñigo Alonso, Lead Engineer, Linac Group</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www.europeanspallationsource.se</a:t>
            </a:r>
          </a:p>
          <a:p>
            <a:pPr algn="ctr"/>
            <a:r>
              <a:rPr lang="en-GB" sz="1400" dirty="0">
                <a:solidFill>
                  <a:srgbClr val="FFFFFF"/>
                </a:solidFill>
              </a:rPr>
              <a:t>October 18, 2018</a:t>
            </a: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0E97-C28A-4D48-ACDA-FAEE927B6E9E}"/>
              </a:ext>
            </a:extLst>
          </p:cNvPr>
          <p:cNvSpPr>
            <a:spLocks noGrp="1"/>
          </p:cNvSpPr>
          <p:nvPr>
            <p:ph type="title"/>
          </p:nvPr>
        </p:nvSpPr>
        <p:spPr/>
        <p:txBody>
          <a:bodyPr/>
          <a:lstStyle/>
          <a:p>
            <a:r>
              <a:rPr lang="en-GB" dirty="0"/>
              <a:t>Testing-related learned lessons from other projects</a:t>
            </a:r>
          </a:p>
        </p:txBody>
      </p:sp>
      <p:sp>
        <p:nvSpPr>
          <p:cNvPr id="3" name="Content Placeholder 2">
            <a:extLst>
              <a:ext uri="{FF2B5EF4-FFF2-40B4-BE49-F238E27FC236}">
                <a16:creationId xmlns:a16="http://schemas.microsoft.com/office/drawing/2014/main" id="{75FACD14-37E2-9C49-A38C-A7D5F2D6D2C9}"/>
              </a:ext>
            </a:extLst>
          </p:cNvPr>
          <p:cNvSpPr>
            <a:spLocks noGrp="1"/>
          </p:cNvSpPr>
          <p:nvPr>
            <p:ph idx="1"/>
          </p:nvPr>
        </p:nvSpPr>
        <p:spPr>
          <a:xfrm>
            <a:off x="457200" y="1600200"/>
            <a:ext cx="8229600" cy="5121275"/>
          </a:xfrm>
        </p:spPr>
        <p:txBody>
          <a:bodyPr>
            <a:normAutofit fontScale="62500" lnSpcReduction="20000"/>
          </a:bodyPr>
          <a:lstStyle/>
          <a:p>
            <a:r>
              <a:rPr lang="en-GB" dirty="0"/>
              <a:t>Lessons learned in different topics:</a:t>
            </a:r>
          </a:p>
          <a:p>
            <a:pPr lvl="1"/>
            <a:r>
              <a:rPr lang="en-GB" dirty="0"/>
              <a:t>Leadership</a:t>
            </a:r>
          </a:p>
          <a:p>
            <a:pPr lvl="1"/>
            <a:r>
              <a:rPr lang="en-GB" dirty="0"/>
              <a:t>Planning</a:t>
            </a:r>
          </a:p>
          <a:p>
            <a:pPr lvl="1"/>
            <a:r>
              <a:rPr lang="en-GB" dirty="0"/>
              <a:t>Communication</a:t>
            </a:r>
          </a:p>
          <a:p>
            <a:pPr lvl="1"/>
            <a:r>
              <a:rPr lang="en-GB" dirty="0"/>
              <a:t>Documentation</a:t>
            </a:r>
          </a:p>
          <a:p>
            <a:pPr lvl="1"/>
            <a:r>
              <a:rPr lang="en-GB" dirty="0"/>
              <a:t>Control systems</a:t>
            </a:r>
          </a:p>
          <a:p>
            <a:pPr lvl="1"/>
            <a:endParaRPr lang="en-GB" dirty="0"/>
          </a:p>
          <a:p>
            <a:r>
              <a:rPr lang="en-GB" dirty="0"/>
              <a:t>Collected from the proceedings of several conferences, as well as during the workshop held on Tuesday:</a:t>
            </a:r>
          </a:p>
          <a:p>
            <a:pPr lvl="1"/>
            <a:r>
              <a:rPr lang="en-GB" dirty="0" err="1"/>
              <a:t>NuMI</a:t>
            </a:r>
            <a:r>
              <a:rPr lang="en-GB" dirty="0"/>
              <a:t> Lessons to Learn, S. Childress, </a:t>
            </a:r>
            <a:r>
              <a:rPr lang="en-GB" dirty="0" err="1"/>
              <a:t>Fermilab</a:t>
            </a:r>
            <a:r>
              <a:rPr lang="en-GB" dirty="0"/>
              <a:t>, 29 Sep 2008</a:t>
            </a:r>
          </a:p>
          <a:p>
            <a:pPr lvl="1"/>
            <a:r>
              <a:rPr lang="en-GB" dirty="0"/>
              <a:t>Overview and Lessons Learned of the Jefferson Lab Cryomodule Production for the CEBAF 12 GeV Upgrade, North American PAC 29 September–04 October 2013 (WEZAA2)</a:t>
            </a:r>
          </a:p>
          <a:p>
            <a:pPr lvl="1"/>
            <a:r>
              <a:rPr lang="en-GB" dirty="0"/>
              <a:t>The Spallation Neutron Source Beam Commissioning and Initial Operations, ORNL/TM-2015/321</a:t>
            </a:r>
          </a:p>
          <a:p>
            <a:pPr lvl="1"/>
            <a:r>
              <a:rPr lang="en-GB" dirty="0" err="1"/>
              <a:t>ProtoDUNE</a:t>
            </a:r>
            <a:r>
              <a:rPr lang="en-GB" dirty="0"/>
              <a:t> - lesson learned, D. </a:t>
            </a:r>
            <a:r>
              <a:rPr lang="en-GB" dirty="0" err="1"/>
              <a:t>Mladenov</a:t>
            </a:r>
            <a:r>
              <a:rPr lang="en-GB" dirty="0"/>
              <a:t> CERN EP/NU, LBNF Cryostat final design review, SURF 21-22 August 2017</a:t>
            </a:r>
          </a:p>
          <a:p>
            <a:pPr lvl="1"/>
            <a:r>
              <a:rPr lang="en-GB" dirty="0"/>
              <a:t>MAX IV Laboratory, Milestones and Lessons Learned Vincent </a:t>
            </a:r>
            <a:r>
              <a:rPr lang="en-GB" dirty="0" err="1"/>
              <a:t>Hardion</a:t>
            </a:r>
            <a:r>
              <a:rPr lang="en-GB" dirty="0"/>
              <a:t> on behalf of KITS Group, MAXIV ICALEPCS 2015</a:t>
            </a:r>
          </a:p>
          <a:p>
            <a:pPr lvl="1"/>
            <a:r>
              <a:rPr lang="en-GB" dirty="0"/>
              <a:t>MAXIV STATUS, KITS MAXIV, 29th Tango meeting, Krakow</a:t>
            </a:r>
          </a:p>
          <a:p>
            <a:pPr lvl="1"/>
            <a:r>
              <a:rPr lang="en-GB" dirty="0"/>
              <a:t>Workshop on Testing and Commissioning, ESS, Lund, 16 Oct 2018 (</a:t>
            </a:r>
            <a:r>
              <a:rPr lang="en-GB" dirty="0">
                <a:hlinkClick r:id="rId3"/>
              </a:rPr>
              <a:t>link</a:t>
            </a:r>
            <a:r>
              <a:rPr lang="en-GB" dirty="0"/>
              <a:t>)</a:t>
            </a:r>
          </a:p>
          <a:p>
            <a:pPr lvl="2"/>
            <a:r>
              <a:rPr lang="en-GB" dirty="0"/>
              <a:t>Diamond Commissioning, Mark Heron</a:t>
            </a:r>
          </a:p>
          <a:p>
            <a:pPr lvl="2"/>
            <a:r>
              <a:rPr lang="en-GB" dirty="0"/>
              <a:t>SNS Commissioning, Mike Plum</a:t>
            </a:r>
          </a:p>
          <a:p>
            <a:pPr lvl="2"/>
            <a:r>
              <a:rPr lang="en-GB" dirty="0"/>
              <a:t>RF commissioning at XFEL, Julien </a:t>
            </a:r>
            <a:r>
              <a:rPr lang="en-GB" dirty="0" err="1"/>
              <a:t>Branlard</a:t>
            </a:r>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35340C26-D48D-7746-A867-348C05853600}"/>
              </a:ext>
            </a:extLst>
          </p:cNvPr>
          <p:cNvSpPr>
            <a:spLocks noGrp="1"/>
          </p:cNvSpPr>
          <p:nvPr>
            <p:ph type="sldNum" sz="quarter" idx="12"/>
          </p:nvPr>
        </p:nvSpPr>
        <p:spPr/>
        <p:txBody>
          <a:bodyPr/>
          <a:lstStyle/>
          <a:p>
            <a:fld id="{551115BC-487E-4422-894C-CB7CD3E79223}" type="slidenum">
              <a:rPr lang="sv-SE" smtClean="0"/>
              <a:t>10</a:t>
            </a:fld>
            <a:endParaRPr lang="sv-SE"/>
          </a:p>
        </p:txBody>
      </p:sp>
      <p:pic>
        <p:nvPicPr>
          <p:cNvPr id="6" name="Picture 5">
            <a:extLst>
              <a:ext uri="{FF2B5EF4-FFF2-40B4-BE49-F238E27FC236}">
                <a16:creationId xmlns:a16="http://schemas.microsoft.com/office/drawing/2014/main" id="{0F94AAAA-A0C7-2F4A-A254-DBFCA3F66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467" y="1647825"/>
            <a:ext cx="2223437" cy="1512168"/>
          </a:xfrm>
          <a:prstGeom prst="rect">
            <a:avLst/>
          </a:prstGeom>
        </p:spPr>
      </p:pic>
    </p:spTree>
    <p:extLst>
      <p:ext uri="{BB962C8B-B14F-4D97-AF65-F5344CB8AC3E}">
        <p14:creationId xmlns:p14="http://schemas.microsoft.com/office/powerpoint/2010/main" val="413802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0E97-C28A-4D48-ACDA-FAEE927B6E9E}"/>
              </a:ext>
            </a:extLst>
          </p:cNvPr>
          <p:cNvSpPr>
            <a:spLocks noGrp="1"/>
          </p:cNvSpPr>
          <p:nvPr>
            <p:ph type="title"/>
          </p:nvPr>
        </p:nvSpPr>
        <p:spPr/>
        <p:txBody>
          <a:bodyPr/>
          <a:lstStyle/>
          <a:p>
            <a:r>
              <a:rPr lang="en-GB" dirty="0"/>
              <a:t>Testing-related learned lessons from other projects</a:t>
            </a:r>
          </a:p>
        </p:txBody>
      </p:sp>
      <p:sp>
        <p:nvSpPr>
          <p:cNvPr id="3" name="Content Placeholder 2">
            <a:extLst>
              <a:ext uri="{FF2B5EF4-FFF2-40B4-BE49-F238E27FC236}">
                <a16:creationId xmlns:a16="http://schemas.microsoft.com/office/drawing/2014/main" id="{75FACD14-37E2-9C49-A38C-A7D5F2D6D2C9}"/>
              </a:ext>
            </a:extLst>
          </p:cNvPr>
          <p:cNvSpPr>
            <a:spLocks noGrp="1"/>
          </p:cNvSpPr>
          <p:nvPr>
            <p:ph idx="1"/>
          </p:nvPr>
        </p:nvSpPr>
        <p:spPr/>
        <p:txBody>
          <a:bodyPr>
            <a:normAutofit/>
          </a:bodyPr>
          <a:lstStyle/>
          <a:p>
            <a:r>
              <a:rPr lang="en-GB" dirty="0"/>
              <a:t>Leadership</a:t>
            </a:r>
          </a:p>
          <a:p>
            <a:pPr lvl="1"/>
            <a:r>
              <a:rPr lang="en-GB" i="1" dirty="0"/>
              <a:t>“While our reviews are essential, many times they do not go into enough depth to really find many more subtle but major problems. For any challenging technical project, it is essential to have broad based lead </a:t>
            </a:r>
            <a:r>
              <a:rPr lang="en-GB" b="1" i="1" dirty="0"/>
              <a:t>technical experience at a decision making level</a:t>
            </a:r>
            <a:r>
              <a:rPr lang="en-GB" i="1" dirty="0"/>
              <a:t>.”</a:t>
            </a:r>
          </a:p>
          <a:p>
            <a:pPr lvl="1"/>
            <a:r>
              <a:rPr lang="en-GB" i="1" dirty="0"/>
              <a:t>“Better/Faster way to </a:t>
            </a:r>
            <a:r>
              <a:rPr lang="en-GB" b="1" i="1" dirty="0"/>
              <a:t>resolve disputes</a:t>
            </a:r>
            <a:r>
              <a:rPr lang="en-GB" i="1" dirty="0"/>
              <a:t>, or ideally avoid them altogether.”</a:t>
            </a:r>
          </a:p>
          <a:p>
            <a:pPr lvl="1"/>
            <a:r>
              <a:rPr lang="en-GB" i="1" dirty="0"/>
              <a:t>“</a:t>
            </a:r>
            <a:r>
              <a:rPr lang="en-GB" b="1" i="1" dirty="0"/>
              <a:t>Changing</a:t>
            </a:r>
            <a:r>
              <a:rPr lang="en-GB" i="1" dirty="0"/>
              <a:t> an established organisation is extremely </a:t>
            </a:r>
            <a:r>
              <a:rPr lang="en-GB" b="1" i="1" dirty="0"/>
              <a:t>difficult.</a:t>
            </a:r>
            <a:r>
              <a:rPr lang="en-GB" i="1" dirty="0"/>
              <a:t>”</a:t>
            </a:r>
          </a:p>
        </p:txBody>
      </p:sp>
      <p:sp>
        <p:nvSpPr>
          <p:cNvPr id="4" name="Slide Number Placeholder 3">
            <a:extLst>
              <a:ext uri="{FF2B5EF4-FFF2-40B4-BE49-F238E27FC236}">
                <a16:creationId xmlns:a16="http://schemas.microsoft.com/office/drawing/2014/main" id="{35340C26-D48D-7746-A867-348C05853600}"/>
              </a:ext>
            </a:extLst>
          </p:cNvPr>
          <p:cNvSpPr>
            <a:spLocks noGrp="1"/>
          </p:cNvSpPr>
          <p:nvPr>
            <p:ph type="sldNum" sz="quarter" idx="12"/>
          </p:nvPr>
        </p:nvSpPr>
        <p:spPr/>
        <p:txBody>
          <a:bodyPr/>
          <a:lstStyle/>
          <a:p>
            <a:fld id="{551115BC-487E-4422-894C-CB7CD3E79223}" type="slidenum">
              <a:rPr lang="sv-SE" smtClean="0"/>
              <a:t>11</a:t>
            </a:fld>
            <a:endParaRPr lang="sv-SE"/>
          </a:p>
        </p:txBody>
      </p:sp>
    </p:spTree>
    <p:extLst>
      <p:ext uri="{BB962C8B-B14F-4D97-AF65-F5344CB8AC3E}">
        <p14:creationId xmlns:p14="http://schemas.microsoft.com/office/powerpoint/2010/main" val="244702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0E97-C28A-4D48-ACDA-FAEE927B6E9E}"/>
              </a:ext>
            </a:extLst>
          </p:cNvPr>
          <p:cNvSpPr>
            <a:spLocks noGrp="1"/>
          </p:cNvSpPr>
          <p:nvPr>
            <p:ph type="title"/>
          </p:nvPr>
        </p:nvSpPr>
        <p:spPr/>
        <p:txBody>
          <a:bodyPr/>
          <a:lstStyle/>
          <a:p>
            <a:r>
              <a:rPr lang="en-GB" dirty="0"/>
              <a:t>Testing-related learned lessons from other projects</a:t>
            </a:r>
          </a:p>
        </p:txBody>
      </p:sp>
      <p:sp>
        <p:nvSpPr>
          <p:cNvPr id="3" name="Content Placeholder 2">
            <a:extLst>
              <a:ext uri="{FF2B5EF4-FFF2-40B4-BE49-F238E27FC236}">
                <a16:creationId xmlns:a16="http://schemas.microsoft.com/office/drawing/2014/main" id="{75FACD14-37E2-9C49-A38C-A7D5F2D6D2C9}"/>
              </a:ext>
            </a:extLst>
          </p:cNvPr>
          <p:cNvSpPr>
            <a:spLocks noGrp="1"/>
          </p:cNvSpPr>
          <p:nvPr>
            <p:ph idx="1"/>
          </p:nvPr>
        </p:nvSpPr>
        <p:spPr>
          <a:xfrm>
            <a:off x="457200" y="1600200"/>
            <a:ext cx="8229600" cy="5121275"/>
          </a:xfrm>
        </p:spPr>
        <p:txBody>
          <a:bodyPr>
            <a:normAutofit fontScale="62500" lnSpcReduction="20000"/>
          </a:bodyPr>
          <a:lstStyle/>
          <a:p>
            <a:r>
              <a:rPr lang="en-GB" dirty="0"/>
              <a:t>Planning</a:t>
            </a:r>
          </a:p>
          <a:p>
            <a:pPr lvl="1"/>
            <a:r>
              <a:rPr lang="en-GB" i="1" dirty="0"/>
              <a:t>“Some tests fail, allow for plenty of </a:t>
            </a:r>
            <a:r>
              <a:rPr lang="en-GB" b="1" i="1" dirty="0"/>
              <a:t>time</a:t>
            </a:r>
            <a:r>
              <a:rPr lang="en-GB" i="1" dirty="0"/>
              <a:t> for testing.”</a:t>
            </a:r>
          </a:p>
          <a:p>
            <a:pPr lvl="1"/>
            <a:r>
              <a:rPr lang="en-GB" i="1" dirty="0"/>
              <a:t>“More time to evaluate/trade-off installation/operation impacts.”</a:t>
            </a:r>
          </a:p>
          <a:p>
            <a:pPr lvl="1"/>
            <a:r>
              <a:rPr lang="en-GB" i="1" dirty="0"/>
              <a:t>“</a:t>
            </a:r>
            <a:r>
              <a:rPr lang="en-GB" b="1" i="1" dirty="0"/>
              <a:t>Integrate</a:t>
            </a:r>
            <a:r>
              <a:rPr lang="en-GB" i="1" dirty="0"/>
              <a:t> detailed schedule of activities including </a:t>
            </a:r>
            <a:r>
              <a:rPr lang="en-GB" b="1" i="1" dirty="0"/>
              <a:t>resources</a:t>
            </a:r>
            <a:r>
              <a:rPr lang="en-GB" i="1" dirty="0"/>
              <a:t> and </a:t>
            </a:r>
            <a:r>
              <a:rPr lang="en-GB" b="1" i="1" dirty="0"/>
              <a:t>interdependencies</a:t>
            </a:r>
            <a:r>
              <a:rPr lang="en-GB" i="1" dirty="0"/>
              <a:t> (Civil, beam transport, cryogenics, high power-</a:t>
            </a:r>
            <a:r>
              <a:rPr lang="en-GB" i="1" dirty="0" err="1"/>
              <a:t>rf</a:t>
            </a:r>
            <a:r>
              <a:rPr lang="en-GB" i="1" dirty="0"/>
              <a:t>, instrumentation, controls &amp; safety)”</a:t>
            </a:r>
          </a:p>
          <a:p>
            <a:pPr lvl="1"/>
            <a:r>
              <a:rPr lang="en-GB" i="1" dirty="0"/>
              <a:t>“Early operation of the frontend at SNS provided an opportunity for </a:t>
            </a:r>
            <a:r>
              <a:rPr lang="en-GB" b="1" i="1" dirty="0"/>
              <a:t>integrated tests </a:t>
            </a:r>
            <a:r>
              <a:rPr lang="en-GB" i="1" dirty="0"/>
              <a:t>of most of the basic accelerator systems, e.g. the control system, timing, machine protection, RF, vacuum and high level software.”</a:t>
            </a:r>
          </a:p>
          <a:p>
            <a:pPr lvl="1"/>
            <a:r>
              <a:rPr lang="en-GB" i="1" dirty="0"/>
              <a:t>“Be prepared to take out installed equipment (storage, maintenance, documentation, testing, training, etc).”</a:t>
            </a:r>
          </a:p>
          <a:p>
            <a:pPr lvl="1"/>
            <a:r>
              <a:rPr lang="en-GB" i="1" dirty="0"/>
              <a:t>“Commissioning a large accelerator facility necessitates </a:t>
            </a:r>
            <a:r>
              <a:rPr lang="en-GB" b="1" i="1" dirty="0"/>
              <a:t>parallel Hardware and Beam commissioning</a:t>
            </a:r>
            <a:r>
              <a:rPr lang="en-GB" i="1" dirty="0"/>
              <a:t>.”</a:t>
            </a:r>
          </a:p>
          <a:p>
            <a:pPr lvl="1"/>
            <a:r>
              <a:rPr lang="en-GB" i="1" dirty="0"/>
              <a:t>“</a:t>
            </a:r>
            <a:r>
              <a:rPr lang="en-GB" b="1" i="1" dirty="0"/>
              <a:t>Parallelising</a:t>
            </a:r>
            <a:r>
              <a:rPr lang="en-GB" i="1" dirty="0"/>
              <a:t> activities has </a:t>
            </a:r>
            <a:r>
              <a:rPr lang="en-GB" b="1" i="1" dirty="0"/>
              <a:t>limits</a:t>
            </a:r>
            <a:r>
              <a:rPr lang="en-GB" i="1" dirty="0"/>
              <a:t>.”</a:t>
            </a:r>
          </a:p>
          <a:p>
            <a:pPr lvl="1"/>
            <a:r>
              <a:rPr lang="en-GB" i="1" dirty="0"/>
              <a:t>“</a:t>
            </a:r>
            <a:r>
              <a:rPr lang="en-GB" b="1" i="1" dirty="0"/>
              <a:t>Deep system test </a:t>
            </a:r>
            <a:r>
              <a:rPr lang="en-GB" i="1" dirty="0"/>
              <a:t>of each device, from hardware to the synoptic (~fully operational for the commissioning).”</a:t>
            </a:r>
          </a:p>
          <a:p>
            <a:pPr lvl="1"/>
            <a:r>
              <a:rPr lang="en-GB" i="1" dirty="0"/>
              <a:t>“Large part of the project was spent on the </a:t>
            </a:r>
            <a:r>
              <a:rPr lang="en-GB" b="1" i="1" dirty="0"/>
              <a:t>subsystems tests</a:t>
            </a:r>
            <a:r>
              <a:rPr lang="en-GB" i="1" dirty="0"/>
              <a:t> (SST): the goal was to deliver the system ready for the commissioning with the fewest experienced defects. The SST helped to discover the discrepancy in the connection chain. For example the steering and the protection system of every single magnet has been all tested from the power supply to the report of the correct field of the magnet on the synoptic GUI.”</a:t>
            </a:r>
          </a:p>
          <a:p>
            <a:pPr lvl="1"/>
            <a:r>
              <a:rPr lang="en-GB" i="1" dirty="0"/>
              <a:t>“</a:t>
            </a:r>
            <a:r>
              <a:rPr lang="en-GB" b="1" i="1" dirty="0"/>
              <a:t>Expect surprises</a:t>
            </a:r>
            <a:r>
              <a:rPr lang="en-GB" i="1" dirty="0"/>
              <a:t>: even the best checklist won't catch everything.”</a:t>
            </a:r>
          </a:p>
          <a:p>
            <a:pPr lvl="1"/>
            <a:r>
              <a:rPr lang="en-GB" i="1" dirty="0"/>
              <a:t>“Start tests as </a:t>
            </a:r>
            <a:r>
              <a:rPr lang="en-GB" b="1" i="1" dirty="0"/>
              <a:t>soon</a:t>
            </a:r>
            <a:r>
              <a:rPr lang="en-GB" i="1" dirty="0"/>
              <a:t> as the kit is ready for test, not to some arbitrary schedule.”</a:t>
            </a:r>
          </a:p>
        </p:txBody>
      </p:sp>
      <p:sp>
        <p:nvSpPr>
          <p:cNvPr id="4" name="Slide Number Placeholder 3">
            <a:extLst>
              <a:ext uri="{FF2B5EF4-FFF2-40B4-BE49-F238E27FC236}">
                <a16:creationId xmlns:a16="http://schemas.microsoft.com/office/drawing/2014/main" id="{35340C26-D48D-7746-A867-348C05853600}"/>
              </a:ext>
            </a:extLst>
          </p:cNvPr>
          <p:cNvSpPr>
            <a:spLocks noGrp="1"/>
          </p:cNvSpPr>
          <p:nvPr>
            <p:ph type="sldNum" sz="quarter" idx="12"/>
          </p:nvPr>
        </p:nvSpPr>
        <p:spPr/>
        <p:txBody>
          <a:bodyPr/>
          <a:lstStyle/>
          <a:p>
            <a:fld id="{551115BC-487E-4422-894C-CB7CD3E79223}" type="slidenum">
              <a:rPr lang="sv-SE" smtClean="0"/>
              <a:t>12</a:t>
            </a:fld>
            <a:endParaRPr lang="sv-SE"/>
          </a:p>
        </p:txBody>
      </p:sp>
    </p:spTree>
    <p:extLst>
      <p:ext uri="{BB962C8B-B14F-4D97-AF65-F5344CB8AC3E}">
        <p14:creationId xmlns:p14="http://schemas.microsoft.com/office/powerpoint/2010/main" val="415512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0E97-C28A-4D48-ACDA-FAEE927B6E9E}"/>
              </a:ext>
            </a:extLst>
          </p:cNvPr>
          <p:cNvSpPr>
            <a:spLocks noGrp="1"/>
          </p:cNvSpPr>
          <p:nvPr>
            <p:ph type="title"/>
          </p:nvPr>
        </p:nvSpPr>
        <p:spPr/>
        <p:txBody>
          <a:bodyPr/>
          <a:lstStyle/>
          <a:p>
            <a:r>
              <a:rPr lang="en-GB" dirty="0"/>
              <a:t>Testing-related learned lessons from other projects</a:t>
            </a:r>
          </a:p>
        </p:txBody>
      </p:sp>
      <p:sp>
        <p:nvSpPr>
          <p:cNvPr id="3" name="Content Placeholder 2">
            <a:extLst>
              <a:ext uri="{FF2B5EF4-FFF2-40B4-BE49-F238E27FC236}">
                <a16:creationId xmlns:a16="http://schemas.microsoft.com/office/drawing/2014/main" id="{75FACD14-37E2-9C49-A38C-A7D5F2D6D2C9}"/>
              </a:ext>
            </a:extLst>
          </p:cNvPr>
          <p:cNvSpPr>
            <a:spLocks noGrp="1"/>
          </p:cNvSpPr>
          <p:nvPr>
            <p:ph idx="1"/>
          </p:nvPr>
        </p:nvSpPr>
        <p:spPr/>
        <p:txBody>
          <a:bodyPr>
            <a:normAutofit fontScale="85000" lnSpcReduction="10000"/>
          </a:bodyPr>
          <a:lstStyle/>
          <a:p>
            <a:r>
              <a:rPr lang="en-GB" dirty="0"/>
              <a:t>Communication</a:t>
            </a:r>
          </a:p>
          <a:p>
            <a:pPr lvl="1"/>
            <a:r>
              <a:rPr lang="en-GB" i="1" dirty="0"/>
              <a:t>“Diligent communication between </a:t>
            </a:r>
            <a:r>
              <a:rPr lang="en-GB" b="1" i="1" dirty="0"/>
              <a:t>all relevant stakeholders </a:t>
            </a:r>
            <a:r>
              <a:rPr lang="en-GB" i="1" dirty="0"/>
              <a:t>is essential to deliver an optimal solution”</a:t>
            </a:r>
          </a:p>
          <a:p>
            <a:pPr lvl="1"/>
            <a:r>
              <a:rPr lang="en-GB" i="1" dirty="0"/>
              <a:t>“Good communication &amp; </a:t>
            </a:r>
            <a:r>
              <a:rPr lang="en-GB" b="1" i="1" dirty="0"/>
              <a:t>cross functional coordination </a:t>
            </a:r>
            <a:r>
              <a:rPr lang="en-GB" i="1" dirty="0"/>
              <a:t>is critical to success”</a:t>
            </a:r>
          </a:p>
          <a:p>
            <a:pPr lvl="1"/>
            <a:r>
              <a:rPr lang="en-GB" i="1" dirty="0"/>
              <a:t>“Group should have established a </a:t>
            </a:r>
            <a:r>
              <a:rPr lang="en-GB" b="1" i="1" dirty="0"/>
              <a:t>rapport with safety officers</a:t>
            </a:r>
            <a:r>
              <a:rPr lang="en-GB" i="1" dirty="0"/>
              <a:t>.”</a:t>
            </a:r>
          </a:p>
          <a:p>
            <a:pPr lvl="1"/>
            <a:r>
              <a:rPr lang="en-GB" i="1" dirty="0"/>
              <a:t>“Have an </a:t>
            </a:r>
            <a:r>
              <a:rPr lang="en-GB" b="1" i="1" dirty="0"/>
              <a:t>Electronic Log Book </a:t>
            </a:r>
            <a:r>
              <a:rPr lang="en-GB" i="1" dirty="0"/>
              <a:t>system up and running from day one”</a:t>
            </a:r>
          </a:p>
          <a:p>
            <a:pPr lvl="1"/>
            <a:r>
              <a:rPr lang="en-GB" i="1" dirty="0"/>
              <a:t>“Tools will never solve any organisational communication issue”</a:t>
            </a:r>
          </a:p>
          <a:p>
            <a:pPr lvl="1"/>
            <a:r>
              <a:rPr lang="en-GB" i="1" dirty="0"/>
              <a:t>“Operators working with and </a:t>
            </a:r>
            <a:r>
              <a:rPr lang="en-GB" b="1" i="1" dirty="0"/>
              <a:t>learning from other groups </a:t>
            </a:r>
            <a:r>
              <a:rPr lang="en-GB" i="1" dirty="0"/>
              <a:t>is invaluable experience and proves immensely helpful back in the control room”</a:t>
            </a:r>
          </a:p>
          <a:p>
            <a:pPr lvl="1"/>
            <a:r>
              <a:rPr lang="en-GB" i="1" dirty="0"/>
              <a:t>“</a:t>
            </a:r>
            <a:r>
              <a:rPr lang="en-GB" b="1" i="1" dirty="0"/>
              <a:t>Accelerator scientists in the control room </a:t>
            </a:r>
            <a:r>
              <a:rPr lang="en-GB" i="1" dirty="0"/>
              <a:t>makes operators better: Questions are answered, issues are approached together, learning happens”</a:t>
            </a:r>
          </a:p>
        </p:txBody>
      </p:sp>
      <p:sp>
        <p:nvSpPr>
          <p:cNvPr id="4" name="Slide Number Placeholder 3">
            <a:extLst>
              <a:ext uri="{FF2B5EF4-FFF2-40B4-BE49-F238E27FC236}">
                <a16:creationId xmlns:a16="http://schemas.microsoft.com/office/drawing/2014/main" id="{35340C26-D48D-7746-A867-348C05853600}"/>
              </a:ext>
            </a:extLst>
          </p:cNvPr>
          <p:cNvSpPr>
            <a:spLocks noGrp="1"/>
          </p:cNvSpPr>
          <p:nvPr>
            <p:ph type="sldNum" sz="quarter" idx="12"/>
          </p:nvPr>
        </p:nvSpPr>
        <p:spPr/>
        <p:txBody>
          <a:bodyPr/>
          <a:lstStyle/>
          <a:p>
            <a:fld id="{551115BC-487E-4422-894C-CB7CD3E79223}" type="slidenum">
              <a:rPr lang="sv-SE" smtClean="0"/>
              <a:t>13</a:t>
            </a:fld>
            <a:endParaRPr lang="sv-SE"/>
          </a:p>
        </p:txBody>
      </p:sp>
    </p:spTree>
    <p:extLst>
      <p:ext uri="{BB962C8B-B14F-4D97-AF65-F5344CB8AC3E}">
        <p14:creationId xmlns:p14="http://schemas.microsoft.com/office/powerpoint/2010/main" val="152278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0E97-C28A-4D48-ACDA-FAEE927B6E9E}"/>
              </a:ext>
            </a:extLst>
          </p:cNvPr>
          <p:cNvSpPr>
            <a:spLocks noGrp="1"/>
          </p:cNvSpPr>
          <p:nvPr>
            <p:ph type="title"/>
          </p:nvPr>
        </p:nvSpPr>
        <p:spPr/>
        <p:txBody>
          <a:bodyPr/>
          <a:lstStyle/>
          <a:p>
            <a:r>
              <a:rPr lang="en-GB" dirty="0"/>
              <a:t>Testing-related learned lessons from other projects</a:t>
            </a:r>
          </a:p>
        </p:txBody>
      </p:sp>
      <p:sp>
        <p:nvSpPr>
          <p:cNvPr id="3" name="Content Placeholder 2">
            <a:extLst>
              <a:ext uri="{FF2B5EF4-FFF2-40B4-BE49-F238E27FC236}">
                <a16:creationId xmlns:a16="http://schemas.microsoft.com/office/drawing/2014/main" id="{75FACD14-37E2-9C49-A38C-A7D5F2D6D2C9}"/>
              </a:ext>
            </a:extLst>
          </p:cNvPr>
          <p:cNvSpPr>
            <a:spLocks noGrp="1"/>
          </p:cNvSpPr>
          <p:nvPr>
            <p:ph idx="1"/>
          </p:nvPr>
        </p:nvSpPr>
        <p:spPr>
          <a:xfrm>
            <a:off x="457200" y="1600200"/>
            <a:ext cx="8229600" cy="3208689"/>
          </a:xfrm>
        </p:spPr>
        <p:txBody>
          <a:bodyPr>
            <a:normAutofit fontScale="92500"/>
          </a:bodyPr>
          <a:lstStyle/>
          <a:p>
            <a:r>
              <a:rPr lang="en-GB" dirty="0"/>
              <a:t>Documentation</a:t>
            </a:r>
          </a:p>
          <a:p>
            <a:pPr lvl="1"/>
            <a:r>
              <a:rPr lang="en-GB" i="1" dirty="0"/>
              <a:t>“Procedure documentation, operation training, and testing are </a:t>
            </a:r>
            <a:r>
              <a:rPr lang="en-GB" b="1" i="1" dirty="0"/>
              <a:t>time consuming but essential</a:t>
            </a:r>
            <a:r>
              <a:rPr lang="en-GB" i="1" dirty="0"/>
              <a:t>.”</a:t>
            </a:r>
          </a:p>
          <a:p>
            <a:pPr lvl="1"/>
            <a:r>
              <a:rPr lang="en-GB" i="1" dirty="0"/>
              <a:t>“</a:t>
            </a:r>
            <a:r>
              <a:rPr lang="en-GB" b="1" i="1" dirty="0"/>
              <a:t>Configuration Management</a:t>
            </a:r>
            <a:r>
              <a:rPr lang="en-GB" i="1" dirty="0"/>
              <a:t>: define the source and format of information.”</a:t>
            </a:r>
          </a:p>
          <a:p>
            <a:pPr lvl="1"/>
            <a:r>
              <a:rPr lang="en-GB" i="1" dirty="0"/>
              <a:t>“A </a:t>
            </a:r>
            <a:r>
              <a:rPr lang="en-GB" b="1" i="1" dirty="0"/>
              <a:t>calibration plan </a:t>
            </a:r>
            <a:r>
              <a:rPr lang="en-GB" i="1" dirty="0"/>
              <a:t>should be developed.”</a:t>
            </a:r>
          </a:p>
          <a:p>
            <a:pPr lvl="1"/>
            <a:r>
              <a:rPr lang="en-GB" i="1" dirty="0"/>
              <a:t>“Information gathered early is vital. </a:t>
            </a:r>
            <a:r>
              <a:rPr lang="en-GB" b="1" i="1" dirty="0"/>
              <a:t>Document</a:t>
            </a:r>
            <a:r>
              <a:rPr lang="en-GB" i="1" dirty="0"/>
              <a:t> as you go along”</a:t>
            </a:r>
          </a:p>
          <a:p>
            <a:pPr lvl="1"/>
            <a:r>
              <a:rPr lang="en-GB" i="1" dirty="0"/>
              <a:t>“Design and follow </a:t>
            </a:r>
            <a:r>
              <a:rPr lang="en-GB" b="1" i="1" dirty="0"/>
              <a:t>checklists</a:t>
            </a:r>
            <a:r>
              <a:rPr lang="en-GB" i="1" dirty="0"/>
              <a:t>”</a:t>
            </a:r>
          </a:p>
        </p:txBody>
      </p:sp>
      <p:sp>
        <p:nvSpPr>
          <p:cNvPr id="4" name="Slide Number Placeholder 3">
            <a:extLst>
              <a:ext uri="{FF2B5EF4-FFF2-40B4-BE49-F238E27FC236}">
                <a16:creationId xmlns:a16="http://schemas.microsoft.com/office/drawing/2014/main" id="{35340C26-D48D-7746-A867-348C05853600}"/>
              </a:ext>
            </a:extLst>
          </p:cNvPr>
          <p:cNvSpPr>
            <a:spLocks noGrp="1"/>
          </p:cNvSpPr>
          <p:nvPr>
            <p:ph type="sldNum" sz="quarter" idx="12"/>
          </p:nvPr>
        </p:nvSpPr>
        <p:spPr/>
        <p:txBody>
          <a:bodyPr/>
          <a:lstStyle/>
          <a:p>
            <a:fld id="{551115BC-487E-4422-894C-CB7CD3E79223}" type="slidenum">
              <a:rPr lang="sv-SE" smtClean="0"/>
              <a:t>14</a:t>
            </a:fld>
            <a:endParaRPr lang="sv-SE"/>
          </a:p>
        </p:txBody>
      </p:sp>
      <p:pic>
        <p:nvPicPr>
          <p:cNvPr id="6" name="Picture 5">
            <a:extLst>
              <a:ext uri="{FF2B5EF4-FFF2-40B4-BE49-F238E27FC236}">
                <a16:creationId xmlns:a16="http://schemas.microsoft.com/office/drawing/2014/main" id="{2B157FE2-3474-AA42-B174-E64E8F435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4808889"/>
            <a:ext cx="3400152" cy="1912586"/>
          </a:xfrm>
          <a:prstGeom prst="rect">
            <a:avLst/>
          </a:prstGeom>
        </p:spPr>
      </p:pic>
    </p:spTree>
    <p:extLst>
      <p:ext uri="{BB962C8B-B14F-4D97-AF65-F5344CB8AC3E}">
        <p14:creationId xmlns:p14="http://schemas.microsoft.com/office/powerpoint/2010/main" val="184280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0E97-C28A-4D48-ACDA-FAEE927B6E9E}"/>
              </a:ext>
            </a:extLst>
          </p:cNvPr>
          <p:cNvSpPr>
            <a:spLocks noGrp="1"/>
          </p:cNvSpPr>
          <p:nvPr>
            <p:ph type="title"/>
          </p:nvPr>
        </p:nvSpPr>
        <p:spPr/>
        <p:txBody>
          <a:bodyPr/>
          <a:lstStyle/>
          <a:p>
            <a:r>
              <a:rPr lang="en-GB" dirty="0"/>
              <a:t>Testing-related learned lessons from other projects</a:t>
            </a:r>
          </a:p>
        </p:txBody>
      </p:sp>
      <p:sp>
        <p:nvSpPr>
          <p:cNvPr id="3" name="Content Placeholder 2">
            <a:extLst>
              <a:ext uri="{FF2B5EF4-FFF2-40B4-BE49-F238E27FC236}">
                <a16:creationId xmlns:a16="http://schemas.microsoft.com/office/drawing/2014/main" id="{75FACD14-37E2-9C49-A38C-A7D5F2D6D2C9}"/>
              </a:ext>
            </a:extLst>
          </p:cNvPr>
          <p:cNvSpPr>
            <a:spLocks noGrp="1"/>
          </p:cNvSpPr>
          <p:nvPr>
            <p:ph idx="1"/>
          </p:nvPr>
        </p:nvSpPr>
        <p:spPr/>
        <p:txBody>
          <a:bodyPr>
            <a:normAutofit/>
          </a:bodyPr>
          <a:lstStyle/>
          <a:p>
            <a:r>
              <a:rPr lang="en-GB" dirty="0"/>
              <a:t>Control systems</a:t>
            </a:r>
          </a:p>
          <a:p>
            <a:pPr lvl="1"/>
            <a:r>
              <a:rPr lang="en-GB" i="1" dirty="0"/>
              <a:t>“Software needs to be ready before beam commissioning, and should be </a:t>
            </a:r>
            <a:r>
              <a:rPr lang="en-GB" b="1" i="1" dirty="0"/>
              <a:t>tested in advance</a:t>
            </a:r>
            <a:r>
              <a:rPr lang="en-GB" i="1" dirty="0"/>
              <a:t>.”</a:t>
            </a:r>
          </a:p>
          <a:p>
            <a:pPr lvl="1"/>
            <a:r>
              <a:rPr lang="en-GB" i="1" dirty="0"/>
              <a:t>“All subsystem had to include the Control System in their test suites. The tests included the access to the functionalities but also the </a:t>
            </a:r>
            <a:r>
              <a:rPr lang="en-GB" b="1" i="1" dirty="0"/>
              <a:t>performance</a:t>
            </a:r>
            <a:r>
              <a:rPr lang="en-GB" i="1" dirty="0"/>
              <a:t> and the </a:t>
            </a:r>
            <a:r>
              <a:rPr lang="en-GB" b="1" i="1" dirty="0"/>
              <a:t>quality</a:t>
            </a:r>
            <a:r>
              <a:rPr lang="en-GB" i="1" dirty="0"/>
              <a:t> of the responses. The improvement in the configuration management allowed a very </a:t>
            </a:r>
            <a:r>
              <a:rPr lang="en-GB" b="1" i="1" dirty="0"/>
              <a:t>fast reconfiguration </a:t>
            </a:r>
            <a:r>
              <a:rPr lang="en-GB" i="1" dirty="0"/>
              <a:t>without regression for all the different subsystems.”</a:t>
            </a:r>
          </a:p>
        </p:txBody>
      </p:sp>
      <p:sp>
        <p:nvSpPr>
          <p:cNvPr id="4" name="Slide Number Placeholder 3">
            <a:extLst>
              <a:ext uri="{FF2B5EF4-FFF2-40B4-BE49-F238E27FC236}">
                <a16:creationId xmlns:a16="http://schemas.microsoft.com/office/drawing/2014/main" id="{35340C26-D48D-7746-A867-348C05853600}"/>
              </a:ext>
            </a:extLst>
          </p:cNvPr>
          <p:cNvSpPr>
            <a:spLocks noGrp="1"/>
          </p:cNvSpPr>
          <p:nvPr>
            <p:ph type="sldNum" sz="quarter" idx="12"/>
          </p:nvPr>
        </p:nvSpPr>
        <p:spPr/>
        <p:txBody>
          <a:bodyPr/>
          <a:lstStyle/>
          <a:p>
            <a:fld id="{551115BC-487E-4422-894C-CB7CD3E79223}" type="slidenum">
              <a:rPr lang="sv-SE" smtClean="0"/>
              <a:t>15</a:t>
            </a:fld>
            <a:endParaRPr lang="sv-SE"/>
          </a:p>
        </p:txBody>
      </p:sp>
    </p:spTree>
    <p:extLst>
      <p:ext uri="{BB962C8B-B14F-4D97-AF65-F5344CB8AC3E}">
        <p14:creationId xmlns:p14="http://schemas.microsoft.com/office/powerpoint/2010/main" val="278710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0E97-C28A-4D48-ACDA-FAEE927B6E9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75FACD14-37E2-9C49-A38C-A7D5F2D6D2C9}"/>
              </a:ext>
            </a:extLst>
          </p:cNvPr>
          <p:cNvSpPr>
            <a:spLocks noGrp="1"/>
          </p:cNvSpPr>
          <p:nvPr>
            <p:ph idx="1"/>
          </p:nvPr>
        </p:nvSpPr>
        <p:spPr/>
        <p:txBody>
          <a:bodyPr>
            <a:normAutofit lnSpcReduction="10000"/>
          </a:bodyPr>
          <a:lstStyle/>
          <a:p>
            <a:r>
              <a:rPr lang="en-GB" dirty="0"/>
              <a:t>Short term goals:</a:t>
            </a:r>
          </a:p>
          <a:p>
            <a:pPr lvl="1"/>
            <a:r>
              <a:rPr lang="en-GB" dirty="0"/>
              <a:t>Identify missing activities and V&amp;V plans</a:t>
            </a:r>
          </a:p>
          <a:p>
            <a:pPr lvl="1"/>
            <a:r>
              <a:rPr lang="en-GB" dirty="0"/>
              <a:t>Update the JIRA plan with milestones linked to Primavera</a:t>
            </a:r>
          </a:p>
          <a:p>
            <a:r>
              <a:rPr lang="en-GB" dirty="0"/>
              <a:t>Medium term goals:</a:t>
            </a:r>
          </a:p>
          <a:p>
            <a:pPr lvl="1"/>
            <a:r>
              <a:rPr lang="en-GB" dirty="0"/>
              <a:t>Help producing the missing documentation</a:t>
            </a:r>
          </a:p>
          <a:p>
            <a:pPr lvl="1"/>
            <a:r>
              <a:rPr lang="en-GB" dirty="0"/>
              <a:t>Support the preparation of TRRs and SRRs</a:t>
            </a:r>
          </a:p>
          <a:p>
            <a:pPr lvl="1"/>
            <a:r>
              <a:rPr lang="en-GB" dirty="0"/>
              <a:t>Organise dry runs </a:t>
            </a:r>
          </a:p>
          <a:p>
            <a:r>
              <a:rPr lang="en-GB" dirty="0"/>
              <a:t>Long term goals:</a:t>
            </a:r>
          </a:p>
          <a:p>
            <a:pPr lvl="1"/>
            <a:r>
              <a:rPr lang="en-GB" dirty="0"/>
              <a:t>Make sure the commissioning team gets the hardware they need, reliably tested and on time</a:t>
            </a:r>
          </a:p>
        </p:txBody>
      </p:sp>
      <p:sp>
        <p:nvSpPr>
          <p:cNvPr id="4" name="Slide Number Placeholder 3">
            <a:extLst>
              <a:ext uri="{FF2B5EF4-FFF2-40B4-BE49-F238E27FC236}">
                <a16:creationId xmlns:a16="http://schemas.microsoft.com/office/drawing/2014/main" id="{35340C26-D48D-7746-A867-348C05853600}"/>
              </a:ext>
            </a:extLst>
          </p:cNvPr>
          <p:cNvSpPr>
            <a:spLocks noGrp="1"/>
          </p:cNvSpPr>
          <p:nvPr>
            <p:ph type="sldNum" sz="quarter" idx="12"/>
          </p:nvPr>
        </p:nvSpPr>
        <p:spPr/>
        <p:txBody>
          <a:bodyPr/>
          <a:lstStyle/>
          <a:p>
            <a:fld id="{551115BC-487E-4422-894C-CB7CD3E79223}" type="slidenum">
              <a:rPr lang="sv-SE" smtClean="0"/>
              <a:t>16</a:t>
            </a:fld>
            <a:endParaRPr lang="sv-SE"/>
          </a:p>
        </p:txBody>
      </p:sp>
    </p:spTree>
    <p:extLst>
      <p:ext uri="{BB962C8B-B14F-4D97-AF65-F5344CB8AC3E}">
        <p14:creationId xmlns:p14="http://schemas.microsoft.com/office/powerpoint/2010/main" val="29165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C6BF-192F-D34A-8E84-2EE46BE161B6}"/>
              </a:ext>
            </a:extLst>
          </p:cNvPr>
          <p:cNvSpPr>
            <a:spLocks noGrp="1"/>
          </p:cNvSpPr>
          <p:nvPr>
            <p:ph type="ctrTitle"/>
          </p:nvPr>
        </p:nvSpPr>
        <p:spPr/>
        <p:txBody>
          <a:bodyPr/>
          <a:lstStyle/>
          <a:p>
            <a:r>
              <a:rPr lang="en-GB" dirty="0"/>
              <a:t>Thank you for your attention</a:t>
            </a:r>
          </a:p>
        </p:txBody>
      </p:sp>
      <p:sp>
        <p:nvSpPr>
          <p:cNvPr id="3" name="Subtitle 2">
            <a:extLst>
              <a:ext uri="{FF2B5EF4-FFF2-40B4-BE49-F238E27FC236}">
                <a16:creationId xmlns:a16="http://schemas.microsoft.com/office/drawing/2014/main" id="{09F37552-9B1E-AD44-AB85-4CFB5498ED7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2502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Commissioning vs Beam Commissioning</a:t>
            </a:r>
          </a:p>
        </p:txBody>
      </p:sp>
      <p:sp>
        <p:nvSpPr>
          <p:cNvPr id="3" name="Content Placeholder 2"/>
          <p:cNvSpPr>
            <a:spLocks noGrp="1"/>
          </p:cNvSpPr>
          <p:nvPr>
            <p:ph idx="1"/>
          </p:nvPr>
        </p:nvSpPr>
        <p:spPr>
          <a:xfrm>
            <a:off x="457200" y="1600201"/>
            <a:ext cx="8229600" cy="2692895"/>
          </a:xfrm>
        </p:spPr>
        <p:txBody>
          <a:bodyPr>
            <a:normAutofit fontScale="85000" lnSpcReduction="10000"/>
          </a:bodyPr>
          <a:lstStyle/>
          <a:p>
            <a:r>
              <a:rPr lang="en-GB" dirty="0"/>
              <a:t>In the context of the Handbook for Engineering Management, “Commissioning” is used for the Verification and Validation phase of all systems, independently of the use of the proton beam.</a:t>
            </a:r>
          </a:p>
          <a:p>
            <a:r>
              <a:rPr lang="en-GB" dirty="0"/>
              <a:t>To show to that the systems are ready from a safety point of view to start ”Beam Commissioning” part of the accelerator, 5 separate </a:t>
            </a:r>
            <a:r>
              <a:rPr lang="en-GB" b="1" dirty="0"/>
              <a:t>Safety Readiness Reviews (SRR) </a:t>
            </a:r>
            <a:r>
              <a:rPr lang="en-GB" dirty="0"/>
              <a:t>will be held.</a:t>
            </a:r>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a:p>
        </p:txBody>
      </p:sp>
      <p:sp>
        <p:nvSpPr>
          <p:cNvPr id="5" name="Rectangle 4">
            <a:extLst>
              <a:ext uri="{FF2B5EF4-FFF2-40B4-BE49-F238E27FC236}">
                <a16:creationId xmlns:a16="http://schemas.microsoft.com/office/drawing/2014/main" id="{FEE332C4-DDBE-EC40-807E-32034FF9DB2F}"/>
              </a:ext>
            </a:extLst>
          </p:cNvPr>
          <p:cNvSpPr/>
          <p:nvPr/>
        </p:nvSpPr>
        <p:spPr>
          <a:xfrm>
            <a:off x="1049837" y="4313858"/>
            <a:ext cx="108012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t>ISrc+LEBT</a:t>
            </a:r>
            <a:endParaRPr lang="en-GB" dirty="0"/>
          </a:p>
        </p:txBody>
      </p:sp>
      <p:sp>
        <p:nvSpPr>
          <p:cNvPr id="6" name="Rectangle 5">
            <a:extLst>
              <a:ext uri="{FF2B5EF4-FFF2-40B4-BE49-F238E27FC236}">
                <a16:creationId xmlns:a16="http://schemas.microsoft.com/office/drawing/2014/main" id="{D155681C-5EF3-034B-8CCA-1F7CF74DDC07}"/>
              </a:ext>
            </a:extLst>
          </p:cNvPr>
          <p:cNvSpPr/>
          <p:nvPr/>
        </p:nvSpPr>
        <p:spPr>
          <a:xfrm>
            <a:off x="2129957" y="4313858"/>
            <a:ext cx="1331168"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RFQ+MEBT+DTL1</a:t>
            </a:r>
          </a:p>
        </p:txBody>
      </p:sp>
      <p:sp>
        <p:nvSpPr>
          <p:cNvPr id="7" name="Rectangle 6">
            <a:extLst>
              <a:ext uri="{FF2B5EF4-FFF2-40B4-BE49-F238E27FC236}">
                <a16:creationId xmlns:a16="http://schemas.microsoft.com/office/drawing/2014/main" id="{0A11638E-0650-AE42-8D6E-C83ED140408D}"/>
              </a:ext>
            </a:extLst>
          </p:cNvPr>
          <p:cNvSpPr/>
          <p:nvPr/>
        </p:nvSpPr>
        <p:spPr>
          <a:xfrm>
            <a:off x="3461125" y="4313858"/>
            <a:ext cx="147714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DTL2+DTL3+DTL4</a:t>
            </a:r>
          </a:p>
        </p:txBody>
      </p:sp>
      <p:sp>
        <p:nvSpPr>
          <p:cNvPr id="8" name="Rectangle 7">
            <a:extLst>
              <a:ext uri="{FF2B5EF4-FFF2-40B4-BE49-F238E27FC236}">
                <a16:creationId xmlns:a16="http://schemas.microsoft.com/office/drawing/2014/main" id="{382FB3FF-3B2E-E14A-8133-E64150FDBF53}"/>
              </a:ext>
            </a:extLst>
          </p:cNvPr>
          <p:cNvSpPr/>
          <p:nvPr/>
        </p:nvSpPr>
        <p:spPr>
          <a:xfrm>
            <a:off x="4938269" y="4313858"/>
            <a:ext cx="1872208"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DTL5+Spk+MBL+HBL+HEBT+DmpL</a:t>
            </a:r>
          </a:p>
        </p:txBody>
      </p:sp>
      <p:sp>
        <p:nvSpPr>
          <p:cNvPr id="9" name="Rectangle 8">
            <a:extLst>
              <a:ext uri="{FF2B5EF4-FFF2-40B4-BE49-F238E27FC236}">
                <a16:creationId xmlns:a16="http://schemas.microsoft.com/office/drawing/2014/main" id="{98CA3B8A-28A4-2342-B518-9BA1C0818174}"/>
              </a:ext>
            </a:extLst>
          </p:cNvPr>
          <p:cNvSpPr/>
          <p:nvPr/>
        </p:nvSpPr>
        <p:spPr>
          <a:xfrm>
            <a:off x="6808683" y="4313858"/>
            <a:ext cx="802432"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A2T</a:t>
            </a:r>
          </a:p>
        </p:txBody>
      </p:sp>
      <p:sp>
        <p:nvSpPr>
          <p:cNvPr id="10" name="Left Brace 9">
            <a:extLst>
              <a:ext uri="{FF2B5EF4-FFF2-40B4-BE49-F238E27FC236}">
                <a16:creationId xmlns:a16="http://schemas.microsoft.com/office/drawing/2014/main" id="{9AA8267B-4FC1-3B47-A14B-A03AA3DF3863}"/>
              </a:ext>
            </a:extLst>
          </p:cNvPr>
          <p:cNvSpPr/>
          <p:nvPr/>
        </p:nvSpPr>
        <p:spPr>
          <a:xfrm rot="16200000">
            <a:off x="1517890" y="4630658"/>
            <a:ext cx="144015" cy="1080120"/>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D8EBEFE5-593F-6446-AF4F-69EE7CA64CD9}"/>
              </a:ext>
            </a:extLst>
          </p:cNvPr>
          <p:cNvSpPr/>
          <p:nvPr/>
        </p:nvSpPr>
        <p:spPr>
          <a:xfrm rot="16200000">
            <a:off x="2159576" y="4273943"/>
            <a:ext cx="201684" cy="2421163"/>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12" name="Left Brace 11">
            <a:extLst>
              <a:ext uri="{FF2B5EF4-FFF2-40B4-BE49-F238E27FC236}">
                <a16:creationId xmlns:a16="http://schemas.microsoft.com/office/drawing/2014/main" id="{9EF1E26A-F28F-0A49-A1B2-5E9522B23510}"/>
              </a:ext>
            </a:extLst>
          </p:cNvPr>
          <p:cNvSpPr/>
          <p:nvPr/>
        </p:nvSpPr>
        <p:spPr>
          <a:xfrm rot="16200000">
            <a:off x="2908759" y="3867402"/>
            <a:ext cx="170589" cy="3888435"/>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13" name="Left Brace 12">
            <a:extLst>
              <a:ext uri="{FF2B5EF4-FFF2-40B4-BE49-F238E27FC236}">
                <a16:creationId xmlns:a16="http://schemas.microsoft.com/office/drawing/2014/main" id="{852BF7E8-39D6-7A4B-8B6B-DE5FC0B1D595}"/>
              </a:ext>
            </a:extLst>
          </p:cNvPr>
          <p:cNvSpPr/>
          <p:nvPr/>
        </p:nvSpPr>
        <p:spPr>
          <a:xfrm rot="16200000">
            <a:off x="3839577" y="3223717"/>
            <a:ext cx="156742" cy="5785051"/>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14" name="Left Brace 13">
            <a:extLst>
              <a:ext uri="{FF2B5EF4-FFF2-40B4-BE49-F238E27FC236}">
                <a16:creationId xmlns:a16="http://schemas.microsoft.com/office/drawing/2014/main" id="{02A03069-8EEA-4D4E-B61C-24FE1D5595D6}"/>
              </a:ext>
            </a:extLst>
          </p:cNvPr>
          <p:cNvSpPr/>
          <p:nvPr/>
        </p:nvSpPr>
        <p:spPr>
          <a:xfrm rot="16200000">
            <a:off x="4240793" y="3120199"/>
            <a:ext cx="156741" cy="6587484"/>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4651EF24-A6C3-184A-894E-185077F2DB25}"/>
              </a:ext>
            </a:extLst>
          </p:cNvPr>
          <p:cNvSpPr txBox="1"/>
          <p:nvPr/>
        </p:nvSpPr>
        <p:spPr>
          <a:xfrm>
            <a:off x="1301865" y="5253851"/>
            <a:ext cx="576064" cy="246221"/>
          </a:xfrm>
          <a:prstGeom prst="rect">
            <a:avLst/>
          </a:prstGeom>
          <a:noFill/>
        </p:spPr>
        <p:txBody>
          <a:bodyPr wrap="square" rtlCol="0">
            <a:spAutoFit/>
          </a:bodyPr>
          <a:lstStyle/>
          <a:p>
            <a:pPr algn="ctr"/>
            <a:r>
              <a:rPr lang="en-GB" sz="1000" dirty="0"/>
              <a:t>SRR1</a:t>
            </a:r>
          </a:p>
        </p:txBody>
      </p:sp>
      <p:sp>
        <p:nvSpPr>
          <p:cNvPr id="16" name="TextBox 15">
            <a:extLst>
              <a:ext uri="{FF2B5EF4-FFF2-40B4-BE49-F238E27FC236}">
                <a16:creationId xmlns:a16="http://schemas.microsoft.com/office/drawing/2014/main" id="{156A9396-5AD0-B34E-933D-7F2F75F3F87D}"/>
              </a:ext>
            </a:extLst>
          </p:cNvPr>
          <p:cNvSpPr txBox="1"/>
          <p:nvPr/>
        </p:nvSpPr>
        <p:spPr>
          <a:xfrm>
            <a:off x="1972386" y="5573811"/>
            <a:ext cx="576064" cy="246221"/>
          </a:xfrm>
          <a:prstGeom prst="rect">
            <a:avLst/>
          </a:prstGeom>
          <a:noFill/>
        </p:spPr>
        <p:txBody>
          <a:bodyPr wrap="square" rtlCol="0">
            <a:spAutoFit/>
          </a:bodyPr>
          <a:lstStyle/>
          <a:p>
            <a:pPr algn="ctr"/>
            <a:r>
              <a:rPr lang="en-GB" sz="1000" dirty="0"/>
              <a:t>SRR2</a:t>
            </a:r>
          </a:p>
        </p:txBody>
      </p:sp>
      <p:sp>
        <p:nvSpPr>
          <p:cNvPr id="17" name="TextBox 16">
            <a:extLst>
              <a:ext uri="{FF2B5EF4-FFF2-40B4-BE49-F238E27FC236}">
                <a16:creationId xmlns:a16="http://schemas.microsoft.com/office/drawing/2014/main" id="{867FCFA5-BBD7-DB41-B099-1749B6BB378C}"/>
              </a:ext>
            </a:extLst>
          </p:cNvPr>
          <p:cNvSpPr txBox="1"/>
          <p:nvPr/>
        </p:nvSpPr>
        <p:spPr>
          <a:xfrm>
            <a:off x="2706021" y="5860186"/>
            <a:ext cx="576064" cy="246221"/>
          </a:xfrm>
          <a:prstGeom prst="rect">
            <a:avLst/>
          </a:prstGeom>
          <a:noFill/>
        </p:spPr>
        <p:txBody>
          <a:bodyPr wrap="square" rtlCol="0">
            <a:spAutoFit/>
          </a:bodyPr>
          <a:lstStyle/>
          <a:p>
            <a:pPr algn="ctr"/>
            <a:r>
              <a:rPr lang="en-GB" sz="1000" dirty="0"/>
              <a:t>SRR3</a:t>
            </a:r>
          </a:p>
        </p:txBody>
      </p:sp>
      <p:sp>
        <p:nvSpPr>
          <p:cNvPr id="18" name="TextBox 17">
            <a:extLst>
              <a:ext uri="{FF2B5EF4-FFF2-40B4-BE49-F238E27FC236}">
                <a16:creationId xmlns:a16="http://schemas.microsoft.com/office/drawing/2014/main" id="{139D570A-C888-0E41-B5CF-7A24A82A2C0F}"/>
              </a:ext>
            </a:extLst>
          </p:cNvPr>
          <p:cNvSpPr txBox="1"/>
          <p:nvPr/>
        </p:nvSpPr>
        <p:spPr>
          <a:xfrm>
            <a:off x="3629916" y="6167720"/>
            <a:ext cx="576064" cy="246221"/>
          </a:xfrm>
          <a:prstGeom prst="rect">
            <a:avLst/>
          </a:prstGeom>
          <a:noFill/>
        </p:spPr>
        <p:txBody>
          <a:bodyPr wrap="square" rtlCol="0">
            <a:spAutoFit/>
          </a:bodyPr>
          <a:lstStyle/>
          <a:p>
            <a:pPr algn="ctr"/>
            <a:r>
              <a:rPr lang="en-GB" sz="1000" dirty="0"/>
              <a:t>SRR4</a:t>
            </a:r>
          </a:p>
        </p:txBody>
      </p:sp>
      <p:sp>
        <p:nvSpPr>
          <p:cNvPr id="19" name="TextBox 18">
            <a:extLst>
              <a:ext uri="{FF2B5EF4-FFF2-40B4-BE49-F238E27FC236}">
                <a16:creationId xmlns:a16="http://schemas.microsoft.com/office/drawing/2014/main" id="{BE86AB0B-5CCB-8D4E-A4B2-1BC5F24AB1FA}"/>
              </a:ext>
            </a:extLst>
          </p:cNvPr>
          <p:cNvSpPr txBox="1"/>
          <p:nvPr/>
        </p:nvSpPr>
        <p:spPr>
          <a:xfrm>
            <a:off x="4050624" y="6492312"/>
            <a:ext cx="576064" cy="246221"/>
          </a:xfrm>
          <a:prstGeom prst="rect">
            <a:avLst/>
          </a:prstGeom>
          <a:noFill/>
        </p:spPr>
        <p:txBody>
          <a:bodyPr wrap="square" rtlCol="0">
            <a:spAutoFit/>
          </a:bodyPr>
          <a:lstStyle/>
          <a:p>
            <a:pPr algn="ctr"/>
            <a:r>
              <a:rPr lang="en-GB" sz="1000" dirty="0"/>
              <a:t>SRR5</a:t>
            </a:r>
          </a:p>
        </p:txBody>
      </p:sp>
    </p:spTree>
    <p:extLst>
      <p:ext uri="{BB962C8B-B14F-4D97-AF65-F5344CB8AC3E}">
        <p14:creationId xmlns:p14="http://schemas.microsoft.com/office/powerpoint/2010/main" val="3789498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2201-44FE-9F45-837C-15879C42B77D}"/>
              </a:ext>
            </a:extLst>
          </p:cNvPr>
          <p:cNvSpPr>
            <a:spLocks noGrp="1"/>
          </p:cNvSpPr>
          <p:nvPr>
            <p:ph type="title"/>
          </p:nvPr>
        </p:nvSpPr>
        <p:spPr/>
        <p:txBody>
          <a:bodyPr/>
          <a:lstStyle/>
          <a:p>
            <a:r>
              <a:rPr lang="en-GB" dirty="0"/>
              <a:t>Status: Planned activities (NC Linac)</a:t>
            </a:r>
          </a:p>
        </p:txBody>
      </p:sp>
      <p:sp>
        <p:nvSpPr>
          <p:cNvPr id="4" name="Slide Number Placeholder 3">
            <a:extLst>
              <a:ext uri="{FF2B5EF4-FFF2-40B4-BE49-F238E27FC236}">
                <a16:creationId xmlns:a16="http://schemas.microsoft.com/office/drawing/2014/main" id="{3111D82B-8BC5-E04A-AB2E-63606E692E02}"/>
              </a:ext>
            </a:extLst>
          </p:cNvPr>
          <p:cNvSpPr>
            <a:spLocks noGrp="1"/>
          </p:cNvSpPr>
          <p:nvPr>
            <p:ph type="sldNum" sz="quarter" idx="12"/>
          </p:nvPr>
        </p:nvSpPr>
        <p:spPr/>
        <p:txBody>
          <a:bodyPr/>
          <a:lstStyle/>
          <a:p>
            <a:fld id="{551115BC-487E-4422-894C-CB7CD3E79223}" type="slidenum">
              <a:rPr lang="sv-SE" smtClean="0"/>
              <a:t>19</a:t>
            </a:fld>
            <a:endParaRPr lang="sv-SE" dirty="0"/>
          </a:p>
        </p:txBody>
      </p:sp>
      <p:pic>
        <p:nvPicPr>
          <p:cNvPr id="8" name="Content Placeholder 7">
            <a:extLst>
              <a:ext uri="{FF2B5EF4-FFF2-40B4-BE49-F238E27FC236}">
                <a16:creationId xmlns:a16="http://schemas.microsoft.com/office/drawing/2014/main" id="{FBFA5DA9-58C8-B74A-818B-A0CEB8F380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060848"/>
            <a:ext cx="10486203" cy="4109541"/>
          </a:xfrm>
        </p:spPr>
      </p:pic>
    </p:spTree>
    <p:extLst>
      <p:ext uri="{BB962C8B-B14F-4D97-AF65-F5344CB8AC3E}">
        <p14:creationId xmlns:p14="http://schemas.microsoft.com/office/powerpoint/2010/main" val="102061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4E52-0AC9-244A-9668-190A119BDD6A}"/>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84DA475C-F59D-A24E-86C1-E69F95BED526}"/>
              </a:ext>
            </a:extLst>
          </p:cNvPr>
          <p:cNvSpPr>
            <a:spLocks noGrp="1"/>
          </p:cNvSpPr>
          <p:nvPr>
            <p:ph idx="1"/>
          </p:nvPr>
        </p:nvSpPr>
        <p:spPr/>
        <p:txBody>
          <a:bodyPr/>
          <a:lstStyle/>
          <a:p>
            <a:r>
              <a:rPr lang="en-GB" dirty="0"/>
              <a:t>Strategy</a:t>
            </a:r>
          </a:p>
          <a:p>
            <a:r>
              <a:rPr lang="en-GB" dirty="0"/>
              <a:t>Planning</a:t>
            </a:r>
          </a:p>
          <a:p>
            <a:r>
              <a:rPr lang="en-GB" dirty="0"/>
              <a:t>Status</a:t>
            </a:r>
          </a:p>
          <a:p>
            <a:r>
              <a:rPr lang="en-GB" dirty="0"/>
              <a:t>Lessons (being) learned</a:t>
            </a:r>
          </a:p>
        </p:txBody>
      </p:sp>
      <p:sp>
        <p:nvSpPr>
          <p:cNvPr id="4" name="Slide Number Placeholder 3">
            <a:extLst>
              <a:ext uri="{FF2B5EF4-FFF2-40B4-BE49-F238E27FC236}">
                <a16:creationId xmlns:a16="http://schemas.microsoft.com/office/drawing/2014/main" id="{9E425C21-65FF-7A45-BDE1-818B9BF589E8}"/>
              </a:ext>
            </a:extLst>
          </p:cNvPr>
          <p:cNvSpPr>
            <a:spLocks noGrp="1"/>
          </p:cNvSpPr>
          <p:nvPr>
            <p:ph type="sldNum" sz="quarter" idx="12"/>
          </p:nvPr>
        </p:nvSpPr>
        <p:spPr/>
        <p:txBody>
          <a:bodyPr/>
          <a:lstStyle/>
          <a:p>
            <a:fld id="{551115BC-487E-4422-894C-CB7CD3E79223}" type="slidenum">
              <a:rPr lang="sv-SE" smtClean="0"/>
              <a:t>2</a:t>
            </a:fld>
            <a:endParaRPr lang="sv-SE"/>
          </a:p>
        </p:txBody>
      </p:sp>
      <p:pic>
        <p:nvPicPr>
          <p:cNvPr id="8" name="Picture 7">
            <a:extLst>
              <a:ext uri="{FF2B5EF4-FFF2-40B4-BE49-F238E27FC236}">
                <a16:creationId xmlns:a16="http://schemas.microsoft.com/office/drawing/2014/main" id="{203F01F2-2497-F741-A0B4-E8039BC4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83768" y="2904582"/>
            <a:ext cx="5868144" cy="3221581"/>
          </a:xfrm>
          <a:prstGeom prst="rect">
            <a:avLst/>
          </a:prstGeom>
        </p:spPr>
      </p:pic>
    </p:spTree>
    <p:extLst>
      <p:ext uri="{BB962C8B-B14F-4D97-AF65-F5344CB8AC3E}">
        <p14:creationId xmlns:p14="http://schemas.microsoft.com/office/powerpoint/2010/main" val="184097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Handbook of Engineering Management</a:t>
            </a: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a:p>
        </p:txBody>
      </p:sp>
      <p:pic>
        <p:nvPicPr>
          <p:cNvPr id="295" name="Picture 294">
            <a:extLst>
              <a:ext uri="{FF2B5EF4-FFF2-40B4-BE49-F238E27FC236}">
                <a16:creationId xmlns:a16="http://schemas.microsoft.com/office/drawing/2014/main" id="{F2E8D756-13BD-674D-8265-3D4A9CE86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00808"/>
            <a:ext cx="7946218" cy="4578590"/>
          </a:xfrm>
          <a:prstGeom prst="rect">
            <a:avLst/>
          </a:prstGeom>
        </p:spPr>
      </p:pic>
      <p:pic>
        <p:nvPicPr>
          <p:cNvPr id="5" name="Picture 4">
            <a:extLst>
              <a:ext uri="{FF2B5EF4-FFF2-40B4-BE49-F238E27FC236}">
                <a16:creationId xmlns:a16="http://schemas.microsoft.com/office/drawing/2014/main" id="{0B78F284-73CD-8341-BBBA-E3E0DA7295DD}"/>
              </a:ext>
            </a:extLst>
          </p:cNvPr>
          <p:cNvPicPr>
            <a:picLocks noChangeAspect="1"/>
          </p:cNvPicPr>
          <p:nvPr/>
        </p:nvPicPr>
        <p:blipFill rotWithShape="1">
          <a:blip r:embed="rId2">
            <a:extLst>
              <a:ext uri="{28A0092B-C50C-407E-A947-70E740481C1C}">
                <a14:useLocalDpi xmlns:a14="http://schemas.microsoft.com/office/drawing/2010/main" val="0"/>
              </a:ext>
            </a:extLst>
          </a:blip>
          <a:srcRect l="65457" t="29698" r="1200" b="37275"/>
          <a:stretch/>
        </p:blipFill>
        <p:spPr>
          <a:xfrm>
            <a:off x="683567" y="1716436"/>
            <a:ext cx="8022289" cy="4578590"/>
          </a:xfrm>
          <a:prstGeom prst="rect">
            <a:avLst/>
          </a:prstGeom>
        </p:spPr>
      </p:pic>
    </p:spTree>
    <p:extLst>
      <p:ext uri="{BB962C8B-B14F-4D97-AF65-F5344CB8AC3E}">
        <p14:creationId xmlns:p14="http://schemas.microsoft.com/office/powerpoint/2010/main" val="392278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Engineering</a:t>
            </a:r>
          </a:p>
        </p:txBody>
      </p:sp>
      <p:sp>
        <p:nvSpPr>
          <p:cNvPr id="3" name="Content Placeholder 2"/>
          <p:cNvSpPr>
            <a:spLocks noGrp="1"/>
          </p:cNvSpPr>
          <p:nvPr>
            <p:ph idx="1"/>
          </p:nvPr>
        </p:nvSpPr>
        <p:spPr/>
        <p:txBody>
          <a:bodyPr>
            <a:normAutofit/>
          </a:bodyPr>
          <a:lstStyle/>
          <a:p>
            <a:r>
              <a:rPr lang="en-GB" dirty="0"/>
              <a:t>Quality: “Conformance to requirements”</a:t>
            </a:r>
          </a:p>
          <a:p>
            <a:r>
              <a:rPr lang="en-GB" dirty="0"/>
              <a:t>Good requirements engineering practices are a prerequisite to deliver systems that fulfil the Operations needs</a:t>
            </a:r>
          </a:p>
          <a:p>
            <a:endParaRPr lang="en-GB" dirty="0"/>
          </a:p>
          <a:p>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a:p>
        </p:txBody>
      </p:sp>
      <p:pic>
        <p:nvPicPr>
          <p:cNvPr id="5" name="Picture 4">
            <a:extLst>
              <a:ext uri="{FF2B5EF4-FFF2-40B4-BE49-F238E27FC236}">
                <a16:creationId xmlns:a16="http://schemas.microsoft.com/office/drawing/2014/main" id="{C7D52D48-60E6-1947-8526-F9DBA5440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414" y="4574102"/>
            <a:ext cx="2516076" cy="2305050"/>
          </a:xfrm>
          <a:prstGeom prst="rect">
            <a:avLst/>
          </a:prstGeom>
        </p:spPr>
      </p:pic>
    </p:spTree>
    <p:extLst>
      <p:ext uri="{BB962C8B-B14F-4D97-AF65-F5344CB8AC3E}">
        <p14:creationId xmlns:p14="http://schemas.microsoft.com/office/powerpoint/2010/main" val="110306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Strategy</a:t>
            </a: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5" name="Chevron 4">
            <a:extLst>
              <a:ext uri="{FF2B5EF4-FFF2-40B4-BE49-F238E27FC236}">
                <a16:creationId xmlns:a16="http://schemas.microsoft.com/office/drawing/2014/main" id="{8043AC3E-62A6-844E-8346-6E86907FDB48}"/>
              </a:ext>
            </a:extLst>
          </p:cNvPr>
          <p:cNvSpPr/>
          <p:nvPr/>
        </p:nvSpPr>
        <p:spPr>
          <a:xfrm>
            <a:off x="1780498" y="1772816"/>
            <a:ext cx="1994694" cy="399137"/>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chemeClr val="tx1"/>
                </a:solidFill>
              </a:rPr>
              <a:t>Installation</a:t>
            </a:r>
          </a:p>
        </p:txBody>
      </p:sp>
      <p:sp>
        <p:nvSpPr>
          <p:cNvPr id="6" name="Chevron 5">
            <a:extLst>
              <a:ext uri="{FF2B5EF4-FFF2-40B4-BE49-F238E27FC236}">
                <a16:creationId xmlns:a16="http://schemas.microsoft.com/office/drawing/2014/main" id="{73A5974A-E3E3-854A-98CE-99E1E587CB77}"/>
              </a:ext>
            </a:extLst>
          </p:cNvPr>
          <p:cNvSpPr/>
          <p:nvPr/>
        </p:nvSpPr>
        <p:spPr>
          <a:xfrm>
            <a:off x="4026768" y="1772816"/>
            <a:ext cx="3267402" cy="399137"/>
          </a:xfrm>
          <a:prstGeom prst="chevr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solidFill>
                  <a:schemeClr val="tx1"/>
                </a:solidFill>
              </a:rPr>
              <a:t>Commissioning</a:t>
            </a:r>
          </a:p>
        </p:txBody>
      </p:sp>
      <p:sp>
        <p:nvSpPr>
          <p:cNvPr id="7" name="Chevron 6">
            <a:extLst>
              <a:ext uri="{FF2B5EF4-FFF2-40B4-BE49-F238E27FC236}">
                <a16:creationId xmlns:a16="http://schemas.microsoft.com/office/drawing/2014/main" id="{AF2B67F1-8336-8B4A-BFFA-3EA2A4C463D3}"/>
              </a:ext>
            </a:extLst>
          </p:cNvPr>
          <p:cNvSpPr/>
          <p:nvPr/>
        </p:nvSpPr>
        <p:spPr>
          <a:xfrm>
            <a:off x="1780498" y="2469621"/>
            <a:ext cx="997841" cy="44902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bg1"/>
                </a:solidFill>
              </a:rPr>
              <a:t>Perform Installation</a:t>
            </a:r>
          </a:p>
        </p:txBody>
      </p:sp>
      <p:sp>
        <p:nvSpPr>
          <p:cNvPr id="8" name="Chevron 7">
            <a:extLst>
              <a:ext uri="{FF2B5EF4-FFF2-40B4-BE49-F238E27FC236}">
                <a16:creationId xmlns:a16="http://schemas.microsoft.com/office/drawing/2014/main" id="{D1D824EF-230D-8343-87F7-70ECC9BE9CC4}"/>
              </a:ext>
            </a:extLst>
          </p:cNvPr>
          <p:cNvSpPr/>
          <p:nvPr/>
        </p:nvSpPr>
        <p:spPr>
          <a:xfrm>
            <a:off x="2778339" y="2469621"/>
            <a:ext cx="997841" cy="44902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bg1"/>
                </a:solidFill>
              </a:rPr>
              <a:t>Test &amp; Inspect</a:t>
            </a:r>
          </a:p>
        </p:txBody>
      </p:sp>
      <p:sp>
        <p:nvSpPr>
          <p:cNvPr id="9" name="Triangle 8">
            <a:extLst>
              <a:ext uri="{FF2B5EF4-FFF2-40B4-BE49-F238E27FC236}">
                <a16:creationId xmlns:a16="http://schemas.microsoft.com/office/drawing/2014/main" id="{6694F494-CD31-BC4C-9E4E-D80EFA5AEE99}"/>
              </a:ext>
            </a:extLst>
          </p:cNvPr>
          <p:cNvSpPr/>
          <p:nvPr/>
        </p:nvSpPr>
        <p:spPr>
          <a:xfrm rot="10800000">
            <a:off x="3775193" y="3218002"/>
            <a:ext cx="249460" cy="2494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evron 9">
            <a:extLst>
              <a:ext uri="{FF2B5EF4-FFF2-40B4-BE49-F238E27FC236}">
                <a16:creationId xmlns:a16="http://schemas.microsoft.com/office/drawing/2014/main" id="{06849FC6-7F11-7F43-B6F6-2A6EC6E727FD}"/>
              </a:ext>
            </a:extLst>
          </p:cNvPr>
          <p:cNvSpPr/>
          <p:nvPr/>
        </p:nvSpPr>
        <p:spPr>
          <a:xfrm>
            <a:off x="4049440" y="2469621"/>
            <a:ext cx="997841" cy="449029"/>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600" dirty="0">
                <a:solidFill>
                  <a:schemeClr val="bg1"/>
                </a:solidFill>
              </a:rPr>
              <a:t>Perform SAT</a:t>
            </a:r>
          </a:p>
        </p:txBody>
      </p:sp>
      <p:sp>
        <p:nvSpPr>
          <p:cNvPr id="11" name="Chevron 10">
            <a:extLst>
              <a:ext uri="{FF2B5EF4-FFF2-40B4-BE49-F238E27FC236}">
                <a16:creationId xmlns:a16="http://schemas.microsoft.com/office/drawing/2014/main" id="{6AADF1B7-2809-B149-8FA0-2C4D3CACA5A8}"/>
              </a:ext>
            </a:extLst>
          </p:cNvPr>
          <p:cNvSpPr/>
          <p:nvPr/>
        </p:nvSpPr>
        <p:spPr>
          <a:xfrm>
            <a:off x="5047282" y="2469621"/>
            <a:ext cx="997841" cy="449029"/>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600" dirty="0">
                <a:solidFill>
                  <a:schemeClr val="bg1"/>
                </a:solidFill>
              </a:rPr>
              <a:t>Perform System Tests</a:t>
            </a:r>
          </a:p>
        </p:txBody>
      </p:sp>
      <p:sp>
        <p:nvSpPr>
          <p:cNvPr id="12" name="TextBox 11">
            <a:extLst>
              <a:ext uri="{FF2B5EF4-FFF2-40B4-BE49-F238E27FC236}">
                <a16:creationId xmlns:a16="http://schemas.microsoft.com/office/drawing/2014/main" id="{8D3A3579-67A4-D242-80BD-3E07CBA842BE}"/>
              </a:ext>
            </a:extLst>
          </p:cNvPr>
          <p:cNvSpPr txBox="1"/>
          <p:nvPr/>
        </p:nvSpPr>
        <p:spPr>
          <a:xfrm>
            <a:off x="3399168" y="3467463"/>
            <a:ext cx="1001508" cy="255898"/>
          </a:xfrm>
          <a:prstGeom prst="rect">
            <a:avLst/>
          </a:prstGeom>
          <a:noFill/>
        </p:spPr>
        <p:txBody>
          <a:bodyPr wrap="square" rtlCol="0">
            <a:spAutoFit/>
          </a:bodyPr>
          <a:lstStyle/>
          <a:p>
            <a:pPr algn="ctr"/>
            <a:r>
              <a:rPr lang="en-GB" dirty="0"/>
              <a:t>TRR</a:t>
            </a:r>
          </a:p>
        </p:txBody>
      </p:sp>
      <p:sp>
        <p:nvSpPr>
          <p:cNvPr id="13" name="Triangle 12">
            <a:extLst>
              <a:ext uri="{FF2B5EF4-FFF2-40B4-BE49-F238E27FC236}">
                <a16:creationId xmlns:a16="http://schemas.microsoft.com/office/drawing/2014/main" id="{A4225D16-6DB7-5C4D-B3B3-D9515A3A9375}"/>
              </a:ext>
            </a:extLst>
          </p:cNvPr>
          <p:cNvSpPr/>
          <p:nvPr/>
        </p:nvSpPr>
        <p:spPr>
          <a:xfrm rot="10800000">
            <a:off x="6046869" y="3218002"/>
            <a:ext cx="249460" cy="24946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3AB46D4-5499-1A41-90B4-AB19E48B3859}"/>
              </a:ext>
            </a:extLst>
          </p:cNvPr>
          <p:cNvSpPr txBox="1"/>
          <p:nvPr/>
        </p:nvSpPr>
        <p:spPr>
          <a:xfrm>
            <a:off x="5670844" y="3465752"/>
            <a:ext cx="1001508" cy="255898"/>
          </a:xfrm>
          <a:prstGeom prst="rect">
            <a:avLst/>
          </a:prstGeom>
          <a:noFill/>
        </p:spPr>
        <p:txBody>
          <a:bodyPr wrap="square" rtlCol="0">
            <a:spAutoFit/>
          </a:bodyPr>
          <a:lstStyle/>
          <a:p>
            <a:pPr algn="ctr"/>
            <a:r>
              <a:rPr lang="en-GB" dirty="0"/>
              <a:t>SAR</a:t>
            </a:r>
          </a:p>
        </p:txBody>
      </p:sp>
      <p:sp>
        <p:nvSpPr>
          <p:cNvPr id="15" name="Chevron 14">
            <a:extLst>
              <a:ext uri="{FF2B5EF4-FFF2-40B4-BE49-F238E27FC236}">
                <a16:creationId xmlns:a16="http://schemas.microsoft.com/office/drawing/2014/main" id="{B8AA59F1-267C-FD43-ACC8-E223B39E5628}"/>
              </a:ext>
            </a:extLst>
          </p:cNvPr>
          <p:cNvSpPr/>
          <p:nvPr/>
        </p:nvSpPr>
        <p:spPr>
          <a:xfrm>
            <a:off x="6296329" y="2469621"/>
            <a:ext cx="997841" cy="449029"/>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600" dirty="0">
                <a:solidFill>
                  <a:schemeClr val="bg1"/>
                </a:solidFill>
              </a:rPr>
              <a:t>Perform Licensing</a:t>
            </a:r>
          </a:p>
        </p:txBody>
      </p:sp>
      <p:sp>
        <p:nvSpPr>
          <p:cNvPr id="16" name="Triangle 15">
            <a:extLst>
              <a:ext uri="{FF2B5EF4-FFF2-40B4-BE49-F238E27FC236}">
                <a16:creationId xmlns:a16="http://schemas.microsoft.com/office/drawing/2014/main" id="{C41A3D1E-5FE8-9F45-9BA1-96C8A240A667}"/>
              </a:ext>
            </a:extLst>
          </p:cNvPr>
          <p:cNvSpPr/>
          <p:nvPr/>
        </p:nvSpPr>
        <p:spPr>
          <a:xfrm rot="10800000">
            <a:off x="7294170" y="3220289"/>
            <a:ext cx="249460" cy="24946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57CDF26-7999-5440-A14A-4A8200916DF3}"/>
              </a:ext>
            </a:extLst>
          </p:cNvPr>
          <p:cNvSpPr txBox="1"/>
          <p:nvPr/>
        </p:nvSpPr>
        <p:spPr>
          <a:xfrm>
            <a:off x="6918146" y="3465752"/>
            <a:ext cx="1001508" cy="255898"/>
          </a:xfrm>
          <a:prstGeom prst="rect">
            <a:avLst/>
          </a:prstGeom>
          <a:noFill/>
        </p:spPr>
        <p:txBody>
          <a:bodyPr wrap="square" rtlCol="0">
            <a:spAutoFit/>
          </a:bodyPr>
          <a:lstStyle/>
          <a:p>
            <a:pPr algn="ctr"/>
            <a:r>
              <a:rPr lang="en-GB" dirty="0"/>
              <a:t>ORR</a:t>
            </a:r>
          </a:p>
        </p:txBody>
      </p:sp>
      <p:sp>
        <p:nvSpPr>
          <p:cNvPr id="18" name="Triangle 17">
            <a:extLst>
              <a:ext uri="{FF2B5EF4-FFF2-40B4-BE49-F238E27FC236}">
                <a16:creationId xmlns:a16="http://schemas.microsoft.com/office/drawing/2014/main" id="{90B5C5CC-268F-584C-AFE0-75726FE180B8}"/>
              </a:ext>
            </a:extLst>
          </p:cNvPr>
          <p:cNvSpPr/>
          <p:nvPr/>
        </p:nvSpPr>
        <p:spPr>
          <a:xfrm rot="10800000">
            <a:off x="1503517" y="3216291"/>
            <a:ext cx="249460" cy="24946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CDAF826-A692-2149-8DDC-68731163A972}"/>
              </a:ext>
            </a:extLst>
          </p:cNvPr>
          <p:cNvSpPr txBox="1"/>
          <p:nvPr/>
        </p:nvSpPr>
        <p:spPr>
          <a:xfrm>
            <a:off x="1127492" y="3465752"/>
            <a:ext cx="1001508" cy="255898"/>
          </a:xfrm>
          <a:prstGeom prst="rect">
            <a:avLst/>
          </a:prstGeom>
          <a:noFill/>
        </p:spPr>
        <p:txBody>
          <a:bodyPr wrap="square" rtlCol="0">
            <a:spAutoFit/>
          </a:bodyPr>
          <a:lstStyle/>
          <a:p>
            <a:pPr algn="ctr"/>
            <a:r>
              <a:rPr lang="en-GB" dirty="0"/>
              <a:t>IRR</a:t>
            </a:r>
          </a:p>
        </p:txBody>
      </p:sp>
      <p:sp>
        <p:nvSpPr>
          <p:cNvPr id="22" name="Chevron 21">
            <a:extLst>
              <a:ext uri="{FF2B5EF4-FFF2-40B4-BE49-F238E27FC236}">
                <a16:creationId xmlns:a16="http://schemas.microsoft.com/office/drawing/2014/main" id="{8C27A9B5-908F-B440-931D-6CCF4C9C42FB}"/>
              </a:ext>
            </a:extLst>
          </p:cNvPr>
          <p:cNvSpPr/>
          <p:nvPr/>
        </p:nvSpPr>
        <p:spPr>
          <a:xfrm>
            <a:off x="7543630" y="1772816"/>
            <a:ext cx="1994694" cy="399137"/>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a:solidFill>
                  <a:schemeClr val="tx1"/>
                </a:solidFill>
              </a:rPr>
              <a:t>Operations</a:t>
            </a:r>
          </a:p>
        </p:txBody>
      </p:sp>
      <p:sp>
        <p:nvSpPr>
          <p:cNvPr id="23" name="Chevron 22">
            <a:extLst>
              <a:ext uri="{FF2B5EF4-FFF2-40B4-BE49-F238E27FC236}">
                <a16:creationId xmlns:a16="http://schemas.microsoft.com/office/drawing/2014/main" id="{D115221A-6E0D-7F4F-BF52-B455D498B388}"/>
              </a:ext>
            </a:extLst>
          </p:cNvPr>
          <p:cNvSpPr/>
          <p:nvPr/>
        </p:nvSpPr>
        <p:spPr>
          <a:xfrm>
            <a:off x="-252537" y="1772816"/>
            <a:ext cx="1756053" cy="399137"/>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solidFill>
                  <a:schemeClr val="tx1"/>
                </a:solidFill>
              </a:rPr>
              <a:t>Manufacturing</a:t>
            </a:r>
          </a:p>
        </p:txBody>
      </p:sp>
      <p:sp>
        <p:nvSpPr>
          <p:cNvPr id="24" name="Chevron 23">
            <a:extLst>
              <a:ext uri="{FF2B5EF4-FFF2-40B4-BE49-F238E27FC236}">
                <a16:creationId xmlns:a16="http://schemas.microsoft.com/office/drawing/2014/main" id="{AA1A8C2D-B7EE-574E-A6F0-E1D0B09C4751}"/>
              </a:ext>
            </a:extLst>
          </p:cNvPr>
          <p:cNvSpPr/>
          <p:nvPr/>
        </p:nvSpPr>
        <p:spPr>
          <a:xfrm>
            <a:off x="505675" y="2469621"/>
            <a:ext cx="997841" cy="449029"/>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600" dirty="0">
                <a:solidFill>
                  <a:schemeClr val="bg1"/>
                </a:solidFill>
              </a:rPr>
              <a:t>Perform FAT</a:t>
            </a:r>
          </a:p>
        </p:txBody>
      </p:sp>
      <p:sp>
        <p:nvSpPr>
          <p:cNvPr id="26" name="Content Placeholder 2">
            <a:extLst>
              <a:ext uri="{FF2B5EF4-FFF2-40B4-BE49-F238E27FC236}">
                <a16:creationId xmlns:a16="http://schemas.microsoft.com/office/drawing/2014/main" id="{A2262A32-C982-EE45-B1C9-4EABD9D919C2}"/>
              </a:ext>
            </a:extLst>
          </p:cNvPr>
          <p:cNvSpPr>
            <a:spLocks noGrp="1"/>
          </p:cNvSpPr>
          <p:nvPr>
            <p:ph idx="1"/>
          </p:nvPr>
        </p:nvSpPr>
        <p:spPr>
          <a:xfrm>
            <a:off x="457200" y="4535483"/>
            <a:ext cx="8227012" cy="1906096"/>
          </a:xfrm>
        </p:spPr>
        <p:txBody>
          <a:bodyPr>
            <a:normAutofit/>
          </a:bodyPr>
          <a:lstStyle/>
          <a:p>
            <a:pPr marL="0" indent="0">
              <a:buNone/>
            </a:pPr>
            <a:r>
              <a:rPr lang="en-GB" dirty="0"/>
              <a:t>The main purpose of the testing activities is to verify that the systems and components meet their requirements and operational goals, i.e. they are verification and validation activities.</a:t>
            </a:r>
          </a:p>
        </p:txBody>
      </p:sp>
      <p:sp>
        <p:nvSpPr>
          <p:cNvPr id="28" name="Content Placeholder 2">
            <a:extLst>
              <a:ext uri="{FF2B5EF4-FFF2-40B4-BE49-F238E27FC236}">
                <a16:creationId xmlns:a16="http://schemas.microsoft.com/office/drawing/2014/main" id="{7F2DA172-8F96-6643-B5AE-F90DCB34D07F}"/>
              </a:ext>
            </a:extLst>
          </p:cNvPr>
          <p:cNvSpPr txBox="1">
            <a:spLocks/>
          </p:cNvSpPr>
          <p:nvPr/>
        </p:nvSpPr>
        <p:spPr>
          <a:xfrm>
            <a:off x="3275856" y="4535494"/>
            <a:ext cx="5408356" cy="1989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30" name="Triangle 29">
            <a:extLst>
              <a:ext uri="{FF2B5EF4-FFF2-40B4-BE49-F238E27FC236}">
                <a16:creationId xmlns:a16="http://schemas.microsoft.com/office/drawing/2014/main" id="{88739F8C-0F86-A94C-A4E3-5011C765543F}"/>
              </a:ext>
            </a:extLst>
          </p:cNvPr>
          <p:cNvSpPr/>
          <p:nvPr/>
        </p:nvSpPr>
        <p:spPr>
          <a:xfrm rot="10800000">
            <a:off x="3899924" y="3801391"/>
            <a:ext cx="249460" cy="249460"/>
          </a:xfrm>
          <a:prstGeom prst="triangle">
            <a:avLst/>
          </a:prstGeom>
          <a:no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alpha val="50000"/>
                </a:schemeClr>
              </a:solidFill>
            </a:endParaRPr>
          </a:p>
        </p:txBody>
      </p:sp>
      <p:sp>
        <p:nvSpPr>
          <p:cNvPr id="31" name="TextBox 30">
            <a:extLst>
              <a:ext uri="{FF2B5EF4-FFF2-40B4-BE49-F238E27FC236}">
                <a16:creationId xmlns:a16="http://schemas.microsoft.com/office/drawing/2014/main" id="{5F4C070A-AB5B-074B-8B65-35A2EE1A689C}"/>
              </a:ext>
            </a:extLst>
          </p:cNvPr>
          <p:cNvSpPr txBox="1"/>
          <p:nvPr/>
        </p:nvSpPr>
        <p:spPr>
          <a:xfrm>
            <a:off x="3523899" y="4050852"/>
            <a:ext cx="1001508" cy="369332"/>
          </a:xfrm>
          <a:prstGeom prst="rect">
            <a:avLst/>
          </a:prstGeom>
          <a:noFill/>
        </p:spPr>
        <p:txBody>
          <a:bodyPr wrap="square" rtlCol="0">
            <a:spAutoFit/>
          </a:bodyPr>
          <a:lstStyle/>
          <a:p>
            <a:pPr algn="ctr"/>
            <a:r>
              <a:rPr lang="en-GB" dirty="0">
                <a:solidFill>
                  <a:schemeClr val="tx1">
                    <a:alpha val="50000"/>
                  </a:schemeClr>
                </a:solidFill>
              </a:rPr>
              <a:t>SRR</a:t>
            </a:r>
          </a:p>
        </p:txBody>
      </p:sp>
      <p:sp>
        <p:nvSpPr>
          <p:cNvPr id="32" name="TextBox 31">
            <a:extLst>
              <a:ext uri="{FF2B5EF4-FFF2-40B4-BE49-F238E27FC236}">
                <a16:creationId xmlns:a16="http://schemas.microsoft.com/office/drawing/2014/main" id="{AF32637A-2542-BF45-8C6B-8B367F40A5B5}"/>
              </a:ext>
            </a:extLst>
          </p:cNvPr>
          <p:cNvSpPr txBox="1"/>
          <p:nvPr/>
        </p:nvSpPr>
        <p:spPr>
          <a:xfrm>
            <a:off x="457200" y="3076719"/>
            <a:ext cx="1046316" cy="553998"/>
          </a:xfrm>
          <a:prstGeom prst="rect">
            <a:avLst/>
          </a:prstGeom>
          <a:noFill/>
        </p:spPr>
        <p:txBody>
          <a:bodyPr wrap="square" rtlCol="0">
            <a:spAutoFit/>
          </a:bodyPr>
          <a:lstStyle/>
          <a:p>
            <a:pPr algn="ctr"/>
            <a:r>
              <a:rPr lang="en-GB" sz="1000" b="1" dirty="0"/>
              <a:t>Factory Acceptance Tests</a:t>
            </a:r>
          </a:p>
        </p:txBody>
      </p:sp>
      <p:sp>
        <p:nvSpPr>
          <p:cNvPr id="33" name="TextBox 32">
            <a:extLst>
              <a:ext uri="{FF2B5EF4-FFF2-40B4-BE49-F238E27FC236}">
                <a16:creationId xmlns:a16="http://schemas.microsoft.com/office/drawing/2014/main" id="{51C3BF0E-3AC5-004A-B3F2-D35A3AF384B7}"/>
              </a:ext>
            </a:extLst>
          </p:cNvPr>
          <p:cNvSpPr txBox="1"/>
          <p:nvPr/>
        </p:nvSpPr>
        <p:spPr>
          <a:xfrm>
            <a:off x="2728876" y="3076719"/>
            <a:ext cx="1046316" cy="400110"/>
          </a:xfrm>
          <a:prstGeom prst="rect">
            <a:avLst/>
          </a:prstGeom>
          <a:noFill/>
        </p:spPr>
        <p:txBody>
          <a:bodyPr wrap="square" rtlCol="0">
            <a:spAutoFit/>
          </a:bodyPr>
          <a:lstStyle/>
          <a:p>
            <a:pPr algn="ctr"/>
            <a:r>
              <a:rPr lang="en-GB" sz="1000" b="1" dirty="0"/>
              <a:t>Installation Inspections</a:t>
            </a:r>
          </a:p>
        </p:txBody>
      </p:sp>
      <p:sp>
        <p:nvSpPr>
          <p:cNvPr id="34" name="TextBox 33">
            <a:extLst>
              <a:ext uri="{FF2B5EF4-FFF2-40B4-BE49-F238E27FC236}">
                <a16:creationId xmlns:a16="http://schemas.microsoft.com/office/drawing/2014/main" id="{CA969950-5FDA-6E4F-A69E-9D8545875F17}"/>
              </a:ext>
            </a:extLst>
          </p:cNvPr>
          <p:cNvSpPr txBox="1"/>
          <p:nvPr/>
        </p:nvSpPr>
        <p:spPr>
          <a:xfrm>
            <a:off x="4049439" y="3076719"/>
            <a:ext cx="997291" cy="553998"/>
          </a:xfrm>
          <a:prstGeom prst="rect">
            <a:avLst/>
          </a:prstGeom>
          <a:noFill/>
        </p:spPr>
        <p:txBody>
          <a:bodyPr wrap="square" rtlCol="0">
            <a:spAutoFit/>
          </a:bodyPr>
          <a:lstStyle/>
          <a:p>
            <a:pPr algn="ctr"/>
            <a:r>
              <a:rPr lang="en-GB" sz="1000" b="1" dirty="0"/>
              <a:t>Site Acceptance Tests</a:t>
            </a:r>
          </a:p>
        </p:txBody>
      </p:sp>
      <p:sp>
        <p:nvSpPr>
          <p:cNvPr id="35" name="TextBox 34">
            <a:extLst>
              <a:ext uri="{FF2B5EF4-FFF2-40B4-BE49-F238E27FC236}">
                <a16:creationId xmlns:a16="http://schemas.microsoft.com/office/drawing/2014/main" id="{2C1475CF-B22C-504C-B89F-B96244CC5742}"/>
              </a:ext>
            </a:extLst>
          </p:cNvPr>
          <p:cNvSpPr txBox="1"/>
          <p:nvPr/>
        </p:nvSpPr>
        <p:spPr>
          <a:xfrm>
            <a:off x="5022494" y="3076719"/>
            <a:ext cx="997291" cy="553998"/>
          </a:xfrm>
          <a:prstGeom prst="rect">
            <a:avLst/>
          </a:prstGeom>
          <a:noFill/>
        </p:spPr>
        <p:txBody>
          <a:bodyPr wrap="square" rtlCol="0">
            <a:spAutoFit/>
          </a:bodyPr>
          <a:lstStyle/>
          <a:p>
            <a:pPr algn="ctr"/>
            <a:r>
              <a:rPr lang="en-GB" sz="1000" b="1" dirty="0"/>
              <a:t>Verification &amp; Validation Tests</a:t>
            </a:r>
          </a:p>
        </p:txBody>
      </p:sp>
    </p:spTree>
    <p:extLst>
      <p:ext uri="{BB962C8B-B14F-4D97-AF65-F5344CB8AC3E}">
        <p14:creationId xmlns:p14="http://schemas.microsoft.com/office/powerpoint/2010/main" val="148902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Strategy: Pragmatic approach</a:t>
            </a:r>
          </a:p>
        </p:txBody>
      </p:sp>
      <p:sp>
        <p:nvSpPr>
          <p:cNvPr id="3" name="Content Placeholder 2"/>
          <p:cNvSpPr>
            <a:spLocks noGrp="1"/>
          </p:cNvSpPr>
          <p:nvPr>
            <p:ph idx="1"/>
          </p:nvPr>
        </p:nvSpPr>
        <p:spPr/>
        <p:txBody>
          <a:bodyPr>
            <a:normAutofit/>
          </a:bodyPr>
          <a:lstStyle/>
          <a:p>
            <a:r>
              <a:rPr lang="en-GB" dirty="0"/>
              <a:t>Centralize coordination to get some </a:t>
            </a:r>
            <a:r>
              <a:rPr lang="en-GB" b="1" dirty="0"/>
              <a:t>consistency</a:t>
            </a:r>
            <a:r>
              <a:rPr lang="en-GB" dirty="0"/>
              <a:t>, but give teams agency to use the appropriate practices for themselves.</a:t>
            </a:r>
          </a:p>
          <a:p>
            <a:pPr lvl="1"/>
            <a:r>
              <a:rPr lang="en-GB" dirty="0"/>
              <a:t>We try to minimize disruptions to ongoing work.</a:t>
            </a:r>
          </a:p>
          <a:p>
            <a:r>
              <a:rPr lang="en-GB" dirty="0"/>
              <a:t>It is better to adopt a </a:t>
            </a:r>
            <a:r>
              <a:rPr lang="en-GB" b="1" dirty="0"/>
              <a:t>good-enough</a:t>
            </a:r>
            <a:r>
              <a:rPr lang="en-GB" dirty="0"/>
              <a:t> approach quickly than a perfect one eventually, but it will nonetheless require an </a:t>
            </a:r>
            <a:r>
              <a:rPr lang="en-GB" b="1" dirty="0"/>
              <a:t>effort from everybody </a:t>
            </a:r>
            <a:r>
              <a:rPr lang="en-GB" dirty="0"/>
              <a:t>to adopt it.</a:t>
            </a:r>
          </a:p>
          <a:p>
            <a:pPr lvl="1"/>
            <a:r>
              <a:rPr lang="en-GB" dirty="0"/>
              <a:t>It is challenging with the available resources.</a:t>
            </a: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a:p>
        </p:txBody>
      </p:sp>
      <p:pic>
        <p:nvPicPr>
          <p:cNvPr id="9" name="Picture 8">
            <a:extLst>
              <a:ext uri="{FF2B5EF4-FFF2-40B4-BE49-F238E27FC236}">
                <a16:creationId xmlns:a16="http://schemas.microsoft.com/office/drawing/2014/main" id="{40D66295-DD2B-5941-9A87-E88278D0E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4551196"/>
            <a:ext cx="2320909" cy="2204864"/>
          </a:xfrm>
          <a:prstGeom prst="rect">
            <a:avLst/>
          </a:prstGeom>
        </p:spPr>
      </p:pic>
    </p:spTree>
    <p:extLst>
      <p:ext uri="{BB962C8B-B14F-4D97-AF65-F5344CB8AC3E}">
        <p14:creationId xmlns:p14="http://schemas.microsoft.com/office/powerpoint/2010/main" val="421269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Priorities</a:t>
            </a:r>
          </a:p>
        </p:txBody>
      </p:sp>
      <p:sp>
        <p:nvSpPr>
          <p:cNvPr id="3" name="Content Placeholder 2"/>
          <p:cNvSpPr>
            <a:spLocks noGrp="1"/>
          </p:cNvSpPr>
          <p:nvPr>
            <p:ph idx="1"/>
          </p:nvPr>
        </p:nvSpPr>
        <p:spPr>
          <a:xfrm>
            <a:off x="457200" y="1600200"/>
            <a:ext cx="6275040" cy="4525963"/>
          </a:xfrm>
        </p:spPr>
        <p:txBody>
          <a:bodyPr>
            <a:normAutofit lnSpcReduction="10000"/>
          </a:bodyPr>
          <a:lstStyle/>
          <a:p>
            <a:r>
              <a:rPr lang="en-GB" dirty="0"/>
              <a:t>Realistic </a:t>
            </a:r>
            <a:r>
              <a:rPr lang="en-GB" b="1" dirty="0"/>
              <a:t>time allocation </a:t>
            </a:r>
            <a:r>
              <a:rPr lang="en-GB" dirty="0"/>
              <a:t>in the ITC plan</a:t>
            </a:r>
          </a:p>
          <a:p>
            <a:pPr lvl="1"/>
            <a:r>
              <a:rPr lang="en-GB" dirty="0"/>
              <a:t>Add and link detailed activities in JIRA</a:t>
            </a:r>
          </a:p>
          <a:p>
            <a:r>
              <a:rPr lang="en-GB" b="1" dirty="0"/>
              <a:t>Milestones</a:t>
            </a:r>
            <a:r>
              <a:rPr lang="en-GB" dirty="0"/>
              <a:t> linked between JIRA &amp; P6</a:t>
            </a:r>
          </a:p>
          <a:p>
            <a:r>
              <a:rPr lang="en-GB" dirty="0"/>
              <a:t>Key </a:t>
            </a:r>
            <a:r>
              <a:rPr lang="en-GB" b="1" dirty="0"/>
              <a:t>dependencies</a:t>
            </a:r>
          </a:p>
          <a:p>
            <a:pPr lvl="1"/>
            <a:r>
              <a:rPr lang="en-GB" dirty="0"/>
              <a:t>Links to other Accelerator systems and other divisions (CF, ICS…)</a:t>
            </a:r>
          </a:p>
          <a:p>
            <a:pPr lvl="1"/>
            <a:r>
              <a:rPr lang="en-GB" dirty="0"/>
              <a:t>Correct Gateways/Reviews (TRR, SRR…)</a:t>
            </a:r>
          </a:p>
          <a:p>
            <a:r>
              <a:rPr lang="en-GB" dirty="0"/>
              <a:t>Additional support</a:t>
            </a:r>
          </a:p>
          <a:p>
            <a:pPr lvl="1"/>
            <a:r>
              <a:rPr lang="en-GB" dirty="0"/>
              <a:t>Identify relevant Permits (internal, SSM…)</a:t>
            </a:r>
          </a:p>
          <a:p>
            <a:pPr lvl="1"/>
            <a:r>
              <a:rPr lang="en-GB" dirty="0"/>
              <a:t>Ensure Safety Measures (RAMS, WSCP…)</a:t>
            </a: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a:p>
        </p:txBody>
      </p:sp>
      <p:pic>
        <p:nvPicPr>
          <p:cNvPr id="7" name="Picture 6">
            <a:extLst>
              <a:ext uri="{FF2B5EF4-FFF2-40B4-BE49-F238E27FC236}">
                <a16:creationId xmlns:a16="http://schemas.microsoft.com/office/drawing/2014/main" id="{BA86076C-907E-6A41-878D-EFF3EE901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204864"/>
            <a:ext cx="2098647" cy="2924944"/>
          </a:xfrm>
          <a:prstGeom prst="rect">
            <a:avLst/>
          </a:prstGeom>
        </p:spPr>
      </p:pic>
    </p:spTree>
    <p:extLst>
      <p:ext uri="{BB962C8B-B14F-4D97-AF65-F5344CB8AC3E}">
        <p14:creationId xmlns:p14="http://schemas.microsoft.com/office/powerpoint/2010/main" val="187343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Status: Procedures</a:t>
            </a:r>
          </a:p>
        </p:txBody>
      </p:sp>
      <p:sp>
        <p:nvSpPr>
          <p:cNvPr id="3" name="Content Placeholder 2"/>
          <p:cNvSpPr>
            <a:spLocks noGrp="1"/>
          </p:cNvSpPr>
          <p:nvPr>
            <p:ph idx="1"/>
          </p:nvPr>
        </p:nvSpPr>
        <p:spPr>
          <a:xfrm>
            <a:off x="457200" y="1600200"/>
            <a:ext cx="7139136" cy="4525963"/>
          </a:xfrm>
        </p:spPr>
        <p:txBody>
          <a:bodyPr>
            <a:noAutofit/>
          </a:bodyPr>
          <a:lstStyle/>
          <a:p>
            <a:r>
              <a:rPr lang="en-GB" sz="2600" dirty="0"/>
              <a:t>Use of ESS procedures to coordinate plans:</a:t>
            </a:r>
          </a:p>
          <a:p>
            <a:pPr lvl="1"/>
            <a:r>
              <a:rPr lang="en-GB" sz="2200" dirty="0">
                <a:hlinkClick r:id="rId2"/>
              </a:rPr>
              <a:t>Handbook for Engineering Management, ESS-0092276</a:t>
            </a:r>
            <a:endParaRPr lang="en-GB" sz="2200" dirty="0"/>
          </a:p>
          <a:p>
            <a:pPr lvl="2"/>
            <a:r>
              <a:rPr lang="en-GB" sz="1800" dirty="0">
                <a:hlinkClick r:id="rId3"/>
              </a:rPr>
              <a:t>Graphical Workflow, ESS-0093443</a:t>
            </a:r>
            <a:endParaRPr lang="en-GB" sz="1800" dirty="0"/>
          </a:p>
          <a:p>
            <a:pPr lvl="1"/>
            <a:r>
              <a:rPr lang="en-GB" sz="2200" dirty="0">
                <a:hlinkClick r:id="rId4"/>
              </a:rPr>
              <a:t>Procedure for Prepare for Installation and Installation, ESS-0102864</a:t>
            </a:r>
            <a:endParaRPr lang="en-GB" sz="2200" dirty="0"/>
          </a:p>
          <a:p>
            <a:pPr lvl="1"/>
            <a:r>
              <a:rPr lang="en-GB" sz="2200" dirty="0">
                <a:hlinkClick r:id="rId5"/>
              </a:rPr>
              <a:t>Procedure for Test, Verification and Commissioning, ESS-0102865</a:t>
            </a:r>
            <a:endParaRPr lang="en-GB" sz="2200" dirty="0"/>
          </a:p>
          <a:p>
            <a:pPr lvl="1"/>
            <a:r>
              <a:rPr lang="en-GB" sz="2200" dirty="0">
                <a:hlinkClick r:id="rId6"/>
              </a:rPr>
              <a:t>Handbook for System Verification, ESS-0117128</a:t>
            </a:r>
            <a:endParaRPr lang="en-GB" sz="2200" dirty="0"/>
          </a:p>
          <a:p>
            <a:pPr lvl="1"/>
            <a:r>
              <a:rPr lang="en-GB" sz="2200" dirty="0">
                <a:hlinkClick r:id="rId7"/>
              </a:rPr>
              <a:t>Accelerator System Verification Plan, ESS-0005458</a:t>
            </a:r>
            <a:endParaRPr lang="en-GB" sz="2200" dirty="0"/>
          </a:p>
          <a:p>
            <a:endParaRPr lang="en-GB" sz="2600" dirty="0"/>
          </a:p>
          <a:p>
            <a:endParaRPr lang="en-GB" sz="2600"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pic>
        <p:nvPicPr>
          <p:cNvPr id="6" name="Picture 5">
            <a:extLst>
              <a:ext uri="{FF2B5EF4-FFF2-40B4-BE49-F238E27FC236}">
                <a16:creationId xmlns:a16="http://schemas.microsoft.com/office/drawing/2014/main" id="{0A62B189-CE8C-0E43-A6B6-7E07F1DE0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296" y="3284984"/>
            <a:ext cx="2064550" cy="3356992"/>
          </a:xfrm>
          <a:prstGeom prst="rect">
            <a:avLst/>
          </a:prstGeom>
        </p:spPr>
      </p:pic>
    </p:spTree>
    <p:extLst>
      <p:ext uri="{BB962C8B-B14F-4D97-AF65-F5344CB8AC3E}">
        <p14:creationId xmlns:p14="http://schemas.microsoft.com/office/powerpoint/2010/main" val="178195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017F82-5E04-A649-B4C8-9EC4E4204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785" y="1631454"/>
            <a:ext cx="2464829" cy="2991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FC7D6E6C-5B70-F842-8AD3-9BB47A092EC0}"/>
              </a:ext>
            </a:extLst>
          </p:cNvPr>
          <p:cNvSpPr>
            <a:spLocks noGrp="1"/>
          </p:cNvSpPr>
          <p:nvPr>
            <p:ph type="title"/>
          </p:nvPr>
        </p:nvSpPr>
        <p:spPr/>
        <p:txBody>
          <a:bodyPr/>
          <a:lstStyle/>
          <a:p>
            <a:r>
              <a:rPr lang="en-GB" dirty="0"/>
              <a:t>Status: Verification Plans</a:t>
            </a:r>
          </a:p>
        </p:txBody>
      </p:sp>
      <p:sp>
        <p:nvSpPr>
          <p:cNvPr id="3" name="Content Placeholder 2">
            <a:extLst>
              <a:ext uri="{FF2B5EF4-FFF2-40B4-BE49-F238E27FC236}">
                <a16:creationId xmlns:a16="http://schemas.microsoft.com/office/drawing/2014/main" id="{44D52C05-349C-3E47-AE75-3FF283102193}"/>
              </a:ext>
            </a:extLst>
          </p:cNvPr>
          <p:cNvSpPr>
            <a:spLocks noGrp="1"/>
          </p:cNvSpPr>
          <p:nvPr>
            <p:ph idx="1"/>
          </p:nvPr>
        </p:nvSpPr>
        <p:spPr/>
        <p:txBody>
          <a:bodyPr>
            <a:normAutofit lnSpcReduction="10000"/>
          </a:bodyPr>
          <a:lstStyle/>
          <a:p>
            <a:r>
              <a:rPr lang="en-GB" dirty="0"/>
              <a:t>BCM verification plan</a:t>
            </a:r>
          </a:p>
          <a:p>
            <a:r>
              <a:rPr lang="en-GB" dirty="0"/>
              <a:t>LEBT EMU verification plan</a:t>
            </a:r>
          </a:p>
          <a:p>
            <a:r>
              <a:rPr lang="en-GB" dirty="0"/>
              <a:t>DPL verification plan</a:t>
            </a:r>
          </a:p>
          <a:p>
            <a:r>
              <a:rPr lang="en-GB" dirty="0"/>
              <a:t>LEBT NPM verification plan</a:t>
            </a:r>
          </a:p>
          <a:p>
            <a:r>
              <a:rPr lang="en-GB" dirty="0"/>
              <a:t>LEBT FC verification plan</a:t>
            </a:r>
          </a:p>
          <a:p>
            <a:r>
              <a:rPr lang="en-GB" dirty="0"/>
              <a:t>HIPOT Testing for vacuum cables</a:t>
            </a:r>
          </a:p>
          <a:p>
            <a:r>
              <a:rPr lang="en-GB" dirty="0"/>
              <a:t>Gamma Blockers Verification Plan</a:t>
            </a:r>
          </a:p>
          <a:p>
            <a:r>
              <a:rPr lang="en-GB" dirty="0"/>
              <a:t>RSMS Test Procedures</a:t>
            </a:r>
          </a:p>
          <a:p>
            <a:r>
              <a:rPr lang="en-GB" dirty="0"/>
              <a:t>…</a:t>
            </a:r>
          </a:p>
        </p:txBody>
      </p:sp>
      <p:sp>
        <p:nvSpPr>
          <p:cNvPr id="4" name="Slide Number Placeholder 3">
            <a:extLst>
              <a:ext uri="{FF2B5EF4-FFF2-40B4-BE49-F238E27FC236}">
                <a16:creationId xmlns:a16="http://schemas.microsoft.com/office/drawing/2014/main" id="{A2EB422B-17C1-C646-A64F-434D5BE13136}"/>
              </a:ext>
            </a:extLst>
          </p:cNvPr>
          <p:cNvSpPr>
            <a:spLocks noGrp="1"/>
          </p:cNvSpPr>
          <p:nvPr>
            <p:ph type="sldNum" sz="quarter" idx="12"/>
          </p:nvPr>
        </p:nvSpPr>
        <p:spPr/>
        <p:txBody>
          <a:bodyPr/>
          <a:lstStyle/>
          <a:p>
            <a:fld id="{551115BC-487E-4422-894C-CB7CD3E79223}" type="slidenum">
              <a:rPr lang="sv-SE" smtClean="0"/>
              <a:t>7</a:t>
            </a:fld>
            <a:endParaRPr lang="sv-SE"/>
          </a:p>
        </p:txBody>
      </p:sp>
      <p:pic>
        <p:nvPicPr>
          <p:cNvPr id="8" name="Picture 7">
            <a:extLst>
              <a:ext uri="{FF2B5EF4-FFF2-40B4-BE49-F238E27FC236}">
                <a16:creationId xmlns:a16="http://schemas.microsoft.com/office/drawing/2014/main" id="{4EEABA2A-69B4-9D49-A6B9-1D3182C4E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359" y="1957473"/>
            <a:ext cx="2236769" cy="2932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939F8527-26AB-F24A-8E97-0E3AB2859F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509" y="2380423"/>
            <a:ext cx="2379477" cy="2991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17CDCD84-EED3-F246-BF4B-1862F4D9E5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2491" y="2929429"/>
            <a:ext cx="2124579" cy="2932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F45BC1D-DAE2-7E4B-8946-BEDE19D0F2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8628" y="3571799"/>
            <a:ext cx="2424074" cy="2784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EFD3F2F4-77CD-2146-BE98-C1286FAF16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1960" y="4919110"/>
            <a:ext cx="2756187" cy="2747574"/>
          </a:xfrm>
          <a:prstGeom prst="rect">
            <a:avLst/>
          </a:prstGeom>
        </p:spPr>
      </p:pic>
    </p:spTree>
    <p:extLst>
      <p:ext uri="{BB962C8B-B14F-4D97-AF65-F5344CB8AC3E}">
        <p14:creationId xmlns:p14="http://schemas.microsoft.com/office/powerpoint/2010/main" val="114343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2201-44FE-9F45-837C-15879C42B77D}"/>
              </a:ext>
            </a:extLst>
          </p:cNvPr>
          <p:cNvSpPr>
            <a:spLocks noGrp="1"/>
          </p:cNvSpPr>
          <p:nvPr>
            <p:ph type="title"/>
          </p:nvPr>
        </p:nvSpPr>
        <p:spPr/>
        <p:txBody>
          <a:bodyPr/>
          <a:lstStyle/>
          <a:p>
            <a:r>
              <a:rPr lang="en-GB" dirty="0"/>
              <a:t>Status: Planned activities (NC Linac)</a:t>
            </a:r>
          </a:p>
        </p:txBody>
      </p:sp>
      <p:sp>
        <p:nvSpPr>
          <p:cNvPr id="4" name="Slide Number Placeholder 3">
            <a:extLst>
              <a:ext uri="{FF2B5EF4-FFF2-40B4-BE49-F238E27FC236}">
                <a16:creationId xmlns:a16="http://schemas.microsoft.com/office/drawing/2014/main" id="{3111D82B-8BC5-E04A-AB2E-63606E692E02}"/>
              </a:ext>
            </a:extLst>
          </p:cNvPr>
          <p:cNvSpPr>
            <a:spLocks noGrp="1"/>
          </p:cNvSpPr>
          <p:nvPr>
            <p:ph type="sldNum" sz="quarter" idx="12"/>
          </p:nvPr>
        </p:nvSpPr>
        <p:spPr/>
        <p:txBody>
          <a:bodyPr/>
          <a:lstStyle/>
          <a:p>
            <a:fld id="{551115BC-487E-4422-894C-CB7CD3E79223}" type="slidenum">
              <a:rPr lang="sv-SE" smtClean="0"/>
              <a:t>8</a:t>
            </a:fld>
            <a:endParaRPr lang="sv-SE" dirty="0"/>
          </a:p>
        </p:txBody>
      </p:sp>
      <p:graphicFrame>
        <p:nvGraphicFramePr>
          <p:cNvPr id="6" name="Content Placeholder 4">
            <a:extLst>
              <a:ext uri="{FF2B5EF4-FFF2-40B4-BE49-F238E27FC236}">
                <a16:creationId xmlns:a16="http://schemas.microsoft.com/office/drawing/2014/main" id="{BCAA7789-B6C7-D547-8EBC-5488D0E538C7}"/>
              </a:ext>
            </a:extLst>
          </p:cNvPr>
          <p:cNvGraphicFramePr>
            <a:graphicFrameLocks noGrp="1"/>
          </p:cNvGraphicFramePr>
          <p:nvPr>
            <p:ph idx="1"/>
            <p:extLst>
              <p:ext uri="{D42A27DB-BD31-4B8C-83A1-F6EECF244321}">
                <p14:modId xmlns:p14="http://schemas.microsoft.com/office/powerpoint/2010/main" val="2048411133"/>
              </p:ext>
            </p:extLst>
          </p:nvPr>
        </p:nvGraphicFramePr>
        <p:xfrm>
          <a:off x="457200" y="1600200"/>
          <a:ext cx="8229600" cy="4644000"/>
        </p:xfrm>
        <a:graphic>
          <a:graphicData uri="http://schemas.openxmlformats.org/drawingml/2006/table">
            <a:tbl>
              <a:tblPr firstRow="1" bandRow="1">
                <a:tableStyleId>{5C22544A-7EE6-4342-B048-85BDC9FD1C3A}</a:tableStyleId>
              </a:tblPr>
              <a:tblGrid>
                <a:gridCol w="2170584">
                  <a:extLst>
                    <a:ext uri="{9D8B030D-6E8A-4147-A177-3AD203B41FA5}">
                      <a16:colId xmlns:a16="http://schemas.microsoft.com/office/drawing/2014/main" val="1838780682"/>
                    </a:ext>
                  </a:extLst>
                </a:gridCol>
                <a:gridCol w="2016224">
                  <a:extLst>
                    <a:ext uri="{9D8B030D-6E8A-4147-A177-3AD203B41FA5}">
                      <a16:colId xmlns:a16="http://schemas.microsoft.com/office/drawing/2014/main" val="1303245618"/>
                    </a:ext>
                  </a:extLst>
                </a:gridCol>
                <a:gridCol w="4042792">
                  <a:extLst>
                    <a:ext uri="{9D8B030D-6E8A-4147-A177-3AD203B41FA5}">
                      <a16:colId xmlns:a16="http://schemas.microsoft.com/office/drawing/2014/main" val="2167826106"/>
                    </a:ext>
                  </a:extLst>
                </a:gridCol>
              </a:tblGrid>
              <a:tr h="324000">
                <a:tc>
                  <a:txBody>
                    <a:bodyPr/>
                    <a:lstStyle/>
                    <a:p>
                      <a:r>
                        <a:rPr lang="en-GB" sz="1200" dirty="0"/>
                        <a:t>System</a:t>
                      </a:r>
                    </a:p>
                  </a:txBody>
                  <a:tcPr/>
                </a:tc>
                <a:tc>
                  <a:txBody>
                    <a:bodyPr/>
                    <a:lstStyle/>
                    <a:p>
                      <a:r>
                        <a:rPr lang="en-GB" sz="1200" dirty="0"/>
                        <a:t>Local tests</a:t>
                      </a:r>
                    </a:p>
                  </a:txBody>
                  <a:tcPr/>
                </a:tc>
                <a:tc>
                  <a:txBody>
                    <a:bodyPr/>
                    <a:lstStyle/>
                    <a:p>
                      <a:r>
                        <a:rPr lang="en-GB" sz="1200" dirty="0"/>
                        <a:t>Integrated tests</a:t>
                      </a:r>
                    </a:p>
                  </a:txBody>
                  <a:tcPr/>
                </a:tc>
                <a:extLst>
                  <a:ext uri="{0D108BD9-81ED-4DB2-BD59-A6C34878D82A}">
                    <a16:rowId xmlns:a16="http://schemas.microsoft.com/office/drawing/2014/main" val="40448083"/>
                  </a:ext>
                </a:extLst>
              </a:tr>
              <a:tr h="288000">
                <a:tc>
                  <a:txBody>
                    <a:bodyPr/>
                    <a:lstStyle/>
                    <a:p>
                      <a:r>
                        <a:rPr lang="en-GB" sz="1200" dirty="0"/>
                        <a:t>RFQ Cooling Water</a:t>
                      </a:r>
                    </a:p>
                  </a:txBody>
                  <a:tcPr/>
                </a:tc>
                <a:tc>
                  <a:txBody>
                    <a:bodyPr/>
                    <a:lstStyle/>
                    <a:p>
                      <a:endParaRPr lang="en-GB" sz="1200" dirty="0"/>
                    </a:p>
                  </a:txBody>
                  <a:tcPr/>
                </a:tc>
                <a:tc>
                  <a:txBody>
                    <a:bodyPr/>
                    <a:lstStyle/>
                    <a:p>
                      <a:r>
                        <a:rPr lang="en-GB" sz="1200" dirty="0">
                          <a:hlinkClick r:id="rId2"/>
                        </a:rPr>
                        <a:t>PLC comm. w/ controls</a:t>
                      </a:r>
                      <a:r>
                        <a:rPr lang="en-GB" sz="1200" dirty="0"/>
                        <a:t>, </a:t>
                      </a:r>
                      <a:r>
                        <a:rPr lang="en-GB" sz="1200" dirty="0">
                          <a:hlinkClick r:id="rId3"/>
                        </a:rPr>
                        <a:t>Closed loop test (dry run)</a:t>
                      </a:r>
                      <a:endParaRPr lang="en-GB" sz="1200" dirty="0"/>
                    </a:p>
                  </a:txBody>
                  <a:tcPr/>
                </a:tc>
                <a:extLst>
                  <a:ext uri="{0D108BD9-81ED-4DB2-BD59-A6C34878D82A}">
                    <a16:rowId xmlns:a16="http://schemas.microsoft.com/office/drawing/2014/main" val="3558740288"/>
                  </a:ext>
                </a:extLst>
              </a:tr>
              <a:tr h="288000">
                <a:tc>
                  <a:txBody>
                    <a:bodyPr/>
                    <a:lstStyle/>
                    <a:p>
                      <a:r>
                        <a:rPr lang="en-GB" sz="1200" dirty="0"/>
                        <a:t>RFQ Vacuum</a:t>
                      </a:r>
                    </a:p>
                  </a:txBody>
                  <a:tcPr/>
                </a:tc>
                <a:tc>
                  <a:txBody>
                    <a:bodyPr/>
                    <a:lstStyle/>
                    <a:p>
                      <a:r>
                        <a:rPr lang="en-GB" sz="1200" dirty="0">
                          <a:hlinkClick r:id="rId4"/>
                        </a:rPr>
                        <a:t>Leak tests</a:t>
                      </a:r>
                      <a:endParaRPr lang="en-GB" sz="1200" dirty="0"/>
                    </a:p>
                  </a:txBody>
                  <a:tcPr/>
                </a:tc>
                <a:tc>
                  <a:txBody>
                    <a:bodyPr/>
                    <a:lstStyle/>
                    <a:p>
                      <a:endParaRPr lang="en-GB" sz="1200" dirty="0"/>
                    </a:p>
                  </a:txBody>
                  <a:tcPr/>
                </a:tc>
                <a:extLst>
                  <a:ext uri="{0D108BD9-81ED-4DB2-BD59-A6C34878D82A}">
                    <a16:rowId xmlns:a16="http://schemas.microsoft.com/office/drawing/2014/main" val="827521383"/>
                  </a:ext>
                </a:extLst>
              </a:tr>
              <a:tr h="288000">
                <a:tc>
                  <a:txBody>
                    <a:bodyPr/>
                    <a:lstStyle/>
                    <a:p>
                      <a:r>
                        <a:rPr lang="en-GB" sz="1200" dirty="0"/>
                        <a:t>RFQ EMR</a:t>
                      </a:r>
                    </a:p>
                  </a:txBody>
                  <a:tcPr/>
                </a:tc>
                <a:tc>
                  <a:txBody>
                    <a:bodyPr/>
                    <a:lstStyle/>
                    <a:p>
                      <a:r>
                        <a:rPr lang="en-GB" sz="1200" dirty="0">
                          <a:hlinkClick r:id="rId5"/>
                        </a:rPr>
                        <a:t>RFQ tuning</a:t>
                      </a:r>
                      <a:endParaRPr lang="en-GB" sz="1200" dirty="0"/>
                    </a:p>
                  </a:txBody>
                  <a:tcPr/>
                </a:tc>
                <a:tc>
                  <a:txBody>
                    <a:bodyPr/>
                    <a:lstStyle/>
                    <a:p>
                      <a:endParaRPr lang="en-GB" sz="1200" dirty="0"/>
                    </a:p>
                  </a:txBody>
                  <a:tcPr/>
                </a:tc>
                <a:extLst>
                  <a:ext uri="{0D108BD9-81ED-4DB2-BD59-A6C34878D82A}">
                    <a16:rowId xmlns:a16="http://schemas.microsoft.com/office/drawing/2014/main" val="363496353"/>
                  </a:ext>
                </a:extLst>
              </a:tr>
              <a:tr h="288000">
                <a:tc>
                  <a:txBody>
                    <a:bodyPr/>
                    <a:lstStyle/>
                    <a:p>
                      <a:r>
                        <a:rPr lang="en-GB" sz="1200" dirty="0"/>
                        <a:t>RFQ</a:t>
                      </a:r>
                    </a:p>
                  </a:txBody>
                  <a:tcPr/>
                </a:tc>
                <a:tc>
                  <a:txBody>
                    <a:bodyPr/>
                    <a:lstStyle/>
                    <a:p>
                      <a:endParaRPr lang="en-GB" sz="1200" dirty="0"/>
                    </a:p>
                  </a:txBody>
                  <a:tcPr/>
                </a:tc>
                <a:tc>
                  <a:txBody>
                    <a:bodyPr/>
                    <a:lstStyle/>
                    <a:p>
                      <a:r>
                        <a:rPr lang="en-GB" sz="1200" dirty="0">
                          <a:hlinkClick r:id="rId6"/>
                        </a:rPr>
                        <a:t>Test comm. w/ LLRF</a:t>
                      </a:r>
                      <a:endParaRPr lang="en-GB" sz="1200" dirty="0"/>
                    </a:p>
                  </a:txBody>
                  <a:tcPr/>
                </a:tc>
                <a:extLst>
                  <a:ext uri="{0D108BD9-81ED-4DB2-BD59-A6C34878D82A}">
                    <a16:rowId xmlns:a16="http://schemas.microsoft.com/office/drawing/2014/main" val="2941342850"/>
                  </a:ext>
                </a:extLst>
              </a:tr>
              <a:tr h="288000">
                <a:tc>
                  <a:txBody>
                    <a:bodyPr/>
                    <a:lstStyle/>
                    <a:p>
                      <a:r>
                        <a:rPr lang="en-GB" sz="1200" dirty="0"/>
                        <a:t>MEBT Cooling Water</a:t>
                      </a:r>
                    </a:p>
                  </a:txBody>
                  <a:tcPr/>
                </a:tc>
                <a:tc>
                  <a:txBody>
                    <a:bodyPr/>
                    <a:lstStyle/>
                    <a:p>
                      <a:r>
                        <a:rPr lang="en-GB" sz="1200" dirty="0">
                          <a:hlinkClick r:id="rId7"/>
                        </a:rPr>
                        <a:t>Manifold inst.</a:t>
                      </a:r>
                      <a:endParaRPr lang="en-GB" sz="1200" dirty="0"/>
                    </a:p>
                  </a:txBody>
                  <a:tcPr/>
                </a:tc>
                <a:tc>
                  <a:txBody>
                    <a:bodyPr/>
                    <a:lstStyle/>
                    <a:p>
                      <a:endParaRPr lang="en-GB" sz="1200" dirty="0"/>
                    </a:p>
                  </a:txBody>
                  <a:tcPr/>
                </a:tc>
                <a:extLst>
                  <a:ext uri="{0D108BD9-81ED-4DB2-BD59-A6C34878D82A}">
                    <a16:rowId xmlns:a16="http://schemas.microsoft.com/office/drawing/2014/main" val="721392382"/>
                  </a:ext>
                </a:extLst>
              </a:tr>
              <a:tr h="288000">
                <a:tc>
                  <a:txBody>
                    <a:bodyPr/>
                    <a:lstStyle/>
                    <a:p>
                      <a:r>
                        <a:rPr lang="en-GB" sz="1200" dirty="0"/>
                        <a:t>MEBT Vacuum</a:t>
                      </a:r>
                    </a:p>
                  </a:txBody>
                  <a:tcPr/>
                </a:tc>
                <a:tc>
                  <a:txBody>
                    <a:bodyPr/>
                    <a:lstStyle/>
                    <a:p>
                      <a:r>
                        <a:rPr lang="en-GB" sz="1200" dirty="0">
                          <a:hlinkClick r:id="rId8"/>
                        </a:rPr>
                        <a:t>Leak tests</a:t>
                      </a:r>
                      <a:endParaRPr lang="en-GB" sz="1200" dirty="0"/>
                    </a:p>
                  </a:txBody>
                  <a:tcPr/>
                </a:tc>
                <a:tc>
                  <a:txBody>
                    <a:bodyPr/>
                    <a:lstStyle/>
                    <a:p>
                      <a:r>
                        <a:rPr lang="en-GB" sz="1200" dirty="0">
                          <a:hlinkClick r:id="rId9"/>
                        </a:rPr>
                        <a:t>Integrated tests</a:t>
                      </a:r>
                      <a:endParaRPr lang="en-GB" sz="1200" dirty="0"/>
                    </a:p>
                  </a:txBody>
                  <a:tcPr/>
                </a:tc>
                <a:extLst>
                  <a:ext uri="{0D108BD9-81ED-4DB2-BD59-A6C34878D82A}">
                    <a16:rowId xmlns:a16="http://schemas.microsoft.com/office/drawing/2014/main" val="1728530355"/>
                  </a:ext>
                </a:extLst>
              </a:tr>
              <a:tr h="288000">
                <a:tc>
                  <a:txBody>
                    <a:bodyPr/>
                    <a:lstStyle/>
                    <a:p>
                      <a:r>
                        <a:rPr lang="en-GB" sz="1200" dirty="0"/>
                        <a:t>MEBT EMR</a:t>
                      </a:r>
                    </a:p>
                  </a:txBody>
                  <a:tcPr/>
                </a:tc>
                <a:tc>
                  <a:txBody>
                    <a:bodyPr/>
                    <a:lstStyle/>
                    <a:p>
                      <a:r>
                        <a:rPr lang="en-GB" sz="1200" dirty="0" err="1">
                          <a:hlinkClick r:id="rId10"/>
                        </a:rPr>
                        <a:t>Buncher</a:t>
                      </a:r>
                      <a:r>
                        <a:rPr lang="en-GB" sz="1200" dirty="0">
                          <a:hlinkClick r:id="rId10"/>
                        </a:rPr>
                        <a:t> tuning</a:t>
                      </a:r>
                      <a:endParaRPr lang="en-GB" sz="1200" dirty="0"/>
                    </a:p>
                  </a:txBody>
                  <a:tcPr/>
                </a:tc>
                <a:tc>
                  <a:txBody>
                    <a:bodyPr/>
                    <a:lstStyle/>
                    <a:p>
                      <a:r>
                        <a:rPr lang="en-GB" sz="1200" dirty="0">
                          <a:hlinkClick r:id="rId11"/>
                        </a:rPr>
                        <a:t>Controls tests</a:t>
                      </a:r>
                      <a:r>
                        <a:rPr lang="en-GB" sz="1200" dirty="0"/>
                        <a:t>, </a:t>
                      </a:r>
                      <a:r>
                        <a:rPr lang="en-GB" sz="1200" dirty="0">
                          <a:hlinkClick r:id="rId12"/>
                        </a:rPr>
                        <a:t>Tuner comm. w/ LLRF</a:t>
                      </a:r>
                      <a:r>
                        <a:rPr lang="en-GB" sz="1200" dirty="0"/>
                        <a:t>, </a:t>
                      </a:r>
                      <a:r>
                        <a:rPr lang="en-GB" sz="1200" dirty="0">
                          <a:hlinkClick r:id="rId13"/>
                        </a:rPr>
                        <a:t>RF conditioning</a:t>
                      </a:r>
                      <a:endParaRPr lang="en-GB" sz="1200" dirty="0"/>
                    </a:p>
                  </a:txBody>
                  <a:tcPr/>
                </a:tc>
                <a:extLst>
                  <a:ext uri="{0D108BD9-81ED-4DB2-BD59-A6C34878D82A}">
                    <a16:rowId xmlns:a16="http://schemas.microsoft.com/office/drawing/2014/main" val="2759189177"/>
                  </a:ext>
                </a:extLst>
              </a:tr>
              <a:tr h="288000">
                <a:tc>
                  <a:txBody>
                    <a:bodyPr/>
                    <a:lstStyle/>
                    <a:p>
                      <a:r>
                        <a:rPr lang="en-GB" sz="1200" dirty="0"/>
                        <a:t>MEBT Bilbao rack equipment</a:t>
                      </a:r>
                    </a:p>
                  </a:txBody>
                  <a:tcPr/>
                </a:tc>
                <a:tc>
                  <a:txBody>
                    <a:bodyPr/>
                    <a:lstStyle/>
                    <a:p>
                      <a:r>
                        <a:rPr lang="en-GB" sz="1200" dirty="0">
                          <a:hlinkClick r:id="rId14"/>
                        </a:rPr>
                        <a:t>Local tests</a:t>
                      </a:r>
                      <a:endParaRPr lang="en-GB" sz="1200" dirty="0"/>
                    </a:p>
                  </a:txBody>
                  <a:tcPr/>
                </a:tc>
                <a:tc>
                  <a:txBody>
                    <a:bodyPr/>
                    <a:lstStyle/>
                    <a:p>
                      <a:endParaRPr lang="en-GB" sz="1200" dirty="0"/>
                    </a:p>
                  </a:txBody>
                  <a:tcPr/>
                </a:tc>
                <a:extLst>
                  <a:ext uri="{0D108BD9-81ED-4DB2-BD59-A6C34878D82A}">
                    <a16:rowId xmlns:a16="http://schemas.microsoft.com/office/drawing/2014/main" val="977423705"/>
                  </a:ext>
                </a:extLst>
              </a:tr>
              <a:tr h="288000">
                <a:tc>
                  <a:txBody>
                    <a:bodyPr/>
                    <a:lstStyle/>
                    <a:p>
                      <a:r>
                        <a:rPr lang="en-GB" sz="1200" dirty="0"/>
                        <a:t>MEBT Beam Instrumentation</a:t>
                      </a:r>
                    </a:p>
                  </a:txBody>
                  <a:tcPr/>
                </a:tc>
                <a:tc>
                  <a:txBody>
                    <a:bodyPr/>
                    <a:lstStyle/>
                    <a:p>
                      <a:endParaRPr lang="en-GB" sz="1200" dirty="0"/>
                    </a:p>
                  </a:txBody>
                  <a:tcPr/>
                </a:tc>
                <a:tc>
                  <a:txBody>
                    <a:bodyPr/>
                    <a:lstStyle/>
                    <a:p>
                      <a:r>
                        <a:rPr lang="en-GB" sz="1200" dirty="0">
                          <a:hlinkClick r:id="rId15"/>
                        </a:rPr>
                        <a:t>Tests w/o beam</a:t>
                      </a:r>
                      <a:r>
                        <a:rPr lang="en-GB" sz="1200" dirty="0"/>
                        <a:t> (x9)</a:t>
                      </a:r>
                    </a:p>
                  </a:txBody>
                  <a:tcPr/>
                </a:tc>
                <a:extLst>
                  <a:ext uri="{0D108BD9-81ED-4DB2-BD59-A6C34878D82A}">
                    <a16:rowId xmlns:a16="http://schemas.microsoft.com/office/drawing/2014/main" val="3215386847"/>
                  </a:ext>
                </a:extLst>
              </a:tr>
              <a:tr h="288000">
                <a:tc>
                  <a:txBody>
                    <a:bodyPr/>
                    <a:lstStyle/>
                    <a:p>
                      <a:r>
                        <a:rPr lang="en-GB" sz="1200" dirty="0"/>
                        <a:t>MEBT Magnets</a:t>
                      </a:r>
                    </a:p>
                  </a:txBody>
                  <a:tcPr/>
                </a:tc>
                <a:tc>
                  <a:txBody>
                    <a:bodyPr/>
                    <a:lstStyle/>
                    <a:p>
                      <a:endParaRPr lang="en-GB" sz="1200" dirty="0"/>
                    </a:p>
                  </a:txBody>
                  <a:tcPr/>
                </a:tc>
                <a:tc>
                  <a:txBody>
                    <a:bodyPr/>
                    <a:lstStyle/>
                    <a:p>
                      <a:r>
                        <a:rPr lang="en-GB" sz="1200" dirty="0">
                          <a:hlinkClick r:id="rId16"/>
                        </a:rPr>
                        <a:t>Integrated tests</a:t>
                      </a:r>
                      <a:endParaRPr lang="en-GB" sz="1200" dirty="0"/>
                    </a:p>
                  </a:txBody>
                  <a:tcPr/>
                </a:tc>
                <a:extLst>
                  <a:ext uri="{0D108BD9-81ED-4DB2-BD59-A6C34878D82A}">
                    <a16:rowId xmlns:a16="http://schemas.microsoft.com/office/drawing/2014/main" val="4254092887"/>
                  </a:ext>
                </a:extLst>
              </a:tr>
              <a:tr h="288000">
                <a:tc>
                  <a:txBody>
                    <a:bodyPr/>
                    <a:lstStyle/>
                    <a:p>
                      <a:r>
                        <a:rPr lang="en-GB" sz="1200" dirty="0"/>
                        <a:t>MEBT Chopper</a:t>
                      </a:r>
                    </a:p>
                  </a:txBody>
                  <a:tcPr/>
                </a:tc>
                <a:tc>
                  <a:txBody>
                    <a:bodyPr/>
                    <a:lstStyle/>
                    <a:p>
                      <a:endParaRPr lang="en-GB" sz="1200" dirty="0"/>
                    </a:p>
                  </a:txBody>
                  <a:tcPr/>
                </a:tc>
                <a:tc>
                  <a:txBody>
                    <a:bodyPr/>
                    <a:lstStyle/>
                    <a:p>
                      <a:r>
                        <a:rPr lang="en-GB" sz="1200" dirty="0">
                          <a:hlinkClick r:id="rId17"/>
                        </a:rPr>
                        <a:t>Integrated tests</a:t>
                      </a:r>
                      <a:endParaRPr lang="en-GB" sz="1200" dirty="0"/>
                    </a:p>
                  </a:txBody>
                  <a:tcPr/>
                </a:tc>
                <a:extLst>
                  <a:ext uri="{0D108BD9-81ED-4DB2-BD59-A6C34878D82A}">
                    <a16:rowId xmlns:a16="http://schemas.microsoft.com/office/drawing/2014/main" val="159086049"/>
                  </a:ext>
                </a:extLst>
              </a:tr>
              <a:tr h="288000">
                <a:tc>
                  <a:txBody>
                    <a:bodyPr/>
                    <a:lstStyle/>
                    <a:p>
                      <a:r>
                        <a:rPr lang="en-GB" sz="1200" dirty="0"/>
                        <a:t>MEBT MPS</a:t>
                      </a:r>
                    </a:p>
                  </a:txBody>
                  <a:tcPr/>
                </a:tc>
                <a:tc>
                  <a:txBody>
                    <a:bodyPr/>
                    <a:lstStyle/>
                    <a:p>
                      <a:endParaRPr lang="en-GB" sz="1200" dirty="0"/>
                    </a:p>
                  </a:txBody>
                  <a:tcPr/>
                </a:tc>
                <a:tc>
                  <a:txBody>
                    <a:bodyPr/>
                    <a:lstStyle/>
                    <a:p>
                      <a:r>
                        <a:rPr lang="en-GB" sz="1200" dirty="0">
                          <a:hlinkClick r:id="rId18"/>
                        </a:rPr>
                        <a:t>Tests</a:t>
                      </a:r>
                      <a:endParaRPr lang="en-GB" sz="1200" dirty="0"/>
                    </a:p>
                  </a:txBody>
                  <a:tcPr/>
                </a:tc>
                <a:extLst>
                  <a:ext uri="{0D108BD9-81ED-4DB2-BD59-A6C34878D82A}">
                    <a16:rowId xmlns:a16="http://schemas.microsoft.com/office/drawing/2014/main" val="1029021815"/>
                  </a:ext>
                </a:extLst>
              </a:tr>
              <a:tr h="288000">
                <a:tc>
                  <a:txBody>
                    <a:bodyPr/>
                    <a:lstStyle/>
                    <a:p>
                      <a:r>
                        <a:rPr lang="en-GB" sz="1200" dirty="0"/>
                        <a:t>MEBT</a:t>
                      </a:r>
                    </a:p>
                  </a:txBody>
                  <a:tcPr/>
                </a:tc>
                <a:tc>
                  <a:txBody>
                    <a:bodyPr/>
                    <a:lstStyle/>
                    <a:p>
                      <a:endParaRPr lang="en-GB" sz="1200" dirty="0"/>
                    </a:p>
                  </a:txBody>
                  <a:tcPr/>
                </a:tc>
                <a:tc>
                  <a:txBody>
                    <a:bodyPr/>
                    <a:lstStyle/>
                    <a:p>
                      <a:r>
                        <a:rPr lang="en-GB" sz="1200" dirty="0">
                          <a:hlinkClick r:id="rId19"/>
                        </a:rPr>
                        <a:t>Dry run</a:t>
                      </a:r>
                      <a:endParaRPr lang="en-GB" sz="1200" dirty="0"/>
                    </a:p>
                  </a:txBody>
                  <a:tcPr/>
                </a:tc>
                <a:extLst>
                  <a:ext uri="{0D108BD9-81ED-4DB2-BD59-A6C34878D82A}">
                    <a16:rowId xmlns:a16="http://schemas.microsoft.com/office/drawing/2014/main" val="2731584758"/>
                  </a:ext>
                </a:extLst>
              </a:tr>
              <a:tr h="288000">
                <a:tc>
                  <a:txBody>
                    <a:bodyPr/>
                    <a:lstStyle/>
                    <a:p>
                      <a:r>
                        <a:rPr lang="en-GB" sz="1200" dirty="0"/>
                        <a:t>DTL EMR</a:t>
                      </a:r>
                    </a:p>
                  </a:txBody>
                  <a:tcPr/>
                </a:tc>
                <a:tc>
                  <a:txBody>
                    <a:bodyPr/>
                    <a:lstStyle/>
                    <a:p>
                      <a:endParaRPr lang="en-GB" sz="1200" dirty="0"/>
                    </a:p>
                  </a:txBody>
                  <a:tcPr/>
                </a:tc>
                <a:tc>
                  <a:txBody>
                    <a:bodyPr/>
                    <a:lstStyle/>
                    <a:p>
                      <a:r>
                        <a:rPr lang="en-GB" sz="1200" dirty="0"/>
                        <a:t>RF conditioning </a:t>
                      </a:r>
                      <a:r>
                        <a:rPr lang="en-GB" sz="1200" dirty="0">
                          <a:hlinkClick r:id="rId20"/>
                        </a:rPr>
                        <a:t>1</a:t>
                      </a:r>
                      <a:r>
                        <a:rPr lang="en-GB" sz="1200" dirty="0"/>
                        <a:t>, </a:t>
                      </a:r>
                      <a:r>
                        <a:rPr lang="en-GB" sz="1200" dirty="0">
                          <a:hlinkClick r:id="rId21"/>
                        </a:rPr>
                        <a:t>2-4</a:t>
                      </a:r>
                      <a:r>
                        <a:rPr lang="en-GB" sz="1200" dirty="0"/>
                        <a:t>, </a:t>
                      </a:r>
                      <a:r>
                        <a:rPr lang="en-GB" sz="1200" dirty="0">
                          <a:hlinkClick r:id="rId22"/>
                        </a:rPr>
                        <a:t>5</a:t>
                      </a:r>
                      <a:endParaRPr lang="en-GB" sz="1200" dirty="0"/>
                    </a:p>
                  </a:txBody>
                  <a:tcPr/>
                </a:tc>
                <a:extLst>
                  <a:ext uri="{0D108BD9-81ED-4DB2-BD59-A6C34878D82A}">
                    <a16:rowId xmlns:a16="http://schemas.microsoft.com/office/drawing/2014/main" val="991555443"/>
                  </a:ext>
                </a:extLst>
              </a:tr>
              <a:tr h="288000">
                <a:tc>
                  <a:txBody>
                    <a:bodyPr/>
                    <a:lstStyle/>
                    <a:p>
                      <a:r>
                        <a:rPr lang="en-GB" sz="1200" dirty="0"/>
                        <a:t>DTL</a:t>
                      </a:r>
                    </a:p>
                  </a:txBody>
                  <a:tcPr/>
                </a:tc>
                <a:tc>
                  <a:txBody>
                    <a:bodyPr/>
                    <a:lstStyle/>
                    <a:p>
                      <a:r>
                        <a:rPr lang="en-GB" sz="1200" dirty="0"/>
                        <a:t>Local HW tests: </a:t>
                      </a:r>
                      <a:r>
                        <a:rPr lang="en-GB" sz="1200" dirty="0">
                          <a:hlinkClick r:id="rId23"/>
                        </a:rPr>
                        <a:t>1</a:t>
                      </a:r>
                      <a:r>
                        <a:rPr lang="en-GB" sz="1200" dirty="0"/>
                        <a:t>, </a:t>
                      </a:r>
                      <a:r>
                        <a:rPr lang="en-GB" sz="1200" dirty="0">
                          <a:hlinkClick r:id="rId24"/>
                        </a:rPr>
                        <a:t>2</a:t>
                      </a:r>
                      <a:r>
                        <a:rPr lang="en-GB" sz="1200" dirty="0"/>
                        <a:t>, </a:t>
                      </a:r>
                      <a:r>
                        <a:rPr lang="en-GB" sz="1200" dirty="0">
                          <a:hlinkClick r:id="rId25"/>
                        </a:rPr>
                        <a:t>3</a:t>
                      </a:r>
                      <a:r>
                        <a:rPr lang="en-GB" sz="1200" dirty="0"/>
                        <a:t>, </a:t>
                      </a:r>
                      <a:r>
                        <a:rPr lang="en-GB" sz="1200" dirty="0">
                          <a:hlinkClick r:id="rId26"/>
                        </a:rPr>
                        <a:t>4</a:t>
                      </a:r>
                      <a:r>
                        <a:rPr lang="en-GB" sz="1200" dirty="0"/>
                        <a:t>, </a:t>
                      </a:r>
                      <a:r>
                        <a:rPr lang="en-GB" sz="1200" dirty="0">
                          <a:hlinkClick r:id="rId27"/>
                        </a:rPr>
                        <a:t>5</a:t>
                      </a:r>
                      <a:endParaRPr lang="en-GB" sz="1200" dirty="0"/>
                    </a:p>
                  </a:txBody>
                  <a:tcPr/>
                </a:tc>
                <a:tc>
                  <a:txBody>
                    <a:bodyPr/>
                    <a:lstStyle/>
                    <a:p>
                      <a:r>
                        <a:rPr lang="en-GB" sz="1200" dirty="0"/>
                        <a:t>Dry run: </a:t>
                      </a:r>
                      <a:r>
                        <a:rPr lang="en-GB" sz="1200" dirty="0">
                          <a:hlinkClick r:id="rId28"/>
                        </a:rPr>
                        <a:t>1</a:t>
                      </a:r>
                      <a:r>
                        <a:rPr lang="en-GB" sz="1200" dirty="0"/>
                        <a:t>, </a:t>
                      </a:r>
                      <a:r>
                        <a:rPr lang="en-GB" sz="1200" dirty="0">
                          <a:hlinkClick r:id="rId29"/>
                        </a:rPr>
                        <a:t>2</a:t>
                      </a:r>
                      <a:r>
                        <a:rPr lang="en-GB" sz="1200" dirty="0"/>
                        <a:t>, </a:t>
                      </a:r>
                      <a:r>
                        <a:rPr lang="en-GB" sz="1200" dirty="0">
                          <a:hlinkClick r:id="rId30"/>
                        </a:rPr>
                        <a:t>3</a:t>
                      </a:r>
                      <a:r>
                        <a:rPr lang="en-GB" sz="1200" dirty="0"/>
                        <a:t>, </a:t>
                      </a:r>
                      <a:r>
                        <a:rPr lang="en-GB" sz="1200" dirty="0">
                          <a:hlinkClick r:id="rId31"/>
                        </a:rPr>
                        <a:t>4</a:t>
                      </a:r>
                      <a:r>
                        <a:rPr lang="en-GB" sz="1200" dirty="0"/>
                        <a:t>, </a:t>
                      </a:r>
                      <a:r>
                        <a:rPr lang="en-GB" sz="1200" dirty="0">
                          <a:hlinkClick r:id="rId32"/>
                        </a:rPr>
                        <a:t>5</a:t>
                      </a:r>
                      <a:r>
                        <a:rPr lang="en-GB" sz="1200" dirty="0"/>
                        <a:t>, </a:t>
                      </a:r>
                      <a:r>
                        <a:rPr lang="en-GB" sz="1200" dirty="0">
                          <a:hlinkClick r:id="rId33"/>
                        </a:rPr>
                        <a:t>HW verification w/ beam</a:t>
                      </a:r>
                      <a:endParaRPr lang="en-GB" sz="1200" dirty="0"/>
                    </a:p>
                  </a:txBody>
                  <a:tcPr/>
                </a:tc>
                <a:extLst>
                  <a:ext uri="{0D108BD9-81ED-4DB2-BD59-A6C34878D82A}">
                    <a16:rowId xmlns:a16="http://schemas.microsoft.com/office/drawing/2014/main" val="13535500"/>
                  </a:ext>
                </a:extLst>
              </a:tr>
            </a:tbl>
          </a:graphicData>
        </a:graphic>
      </p:graphicFrame>
    </p:spTree>
    <p:extLst>
      <p:ext uri="{BB962C8B-B14F-4D97-AF65-F5344CB8AC3E}">
        <p14:creationId xmlns:p14="http://schemas.microsoft.com/office/powerpoint/2010/main" val="5631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0E97-C28A-4D48-ACDA-FAEE927B6E9E}"/>
              </a:ext>
            </a:extLst>
          </p:cNvPr>
          <p:cNvSpPr>
            <a:spLocks noGrp="1"/>
          </p:cNvSpPr>
          <p:nvPr>
            <p:ph type="title"/>
          </p:nvPr>
        </p:nvSpPr>
        <p:spPr/>
        <p:txBody>
          <a:bodyPr/>
          <a:lstStyle/>
          <a:p>
            <a:r>
              <a:rPr lang="en-GB" dirty="0" err="1"/>
              <a:t>ISrc</a:t>
            </a:r>
            <a:r>
              <a:rPr lang="en-GB" dirty="0"/>
              <a:t> &amp; LEBT Testing and Commissioning Lessons Learned</a:t>
            </a:r>
          </a:p>
        </p:txBody>
      </p:sp>
      <p:sp>
        <p:nvSpPr>
          <p:cNvPr id="3" name="Content Placeholder 2">
            <a:extLst>
              <a:ext uri="{FF2B5EF4-FFF2-40B4-BE49-F238E27FC236}">
                <a16:creationId xmlns:a16="http://schemas.microsoft.com/office/drawing/2014/main" id="{75FACD14-37E2-9C49-A38C-A7D5F2D6D2C9}"/>
              </a:ext>
            </a:extLst>
          </p:cNvPr>
          <p:cNvSpPr>
            <a:spLocks noGrp="1"/>
          </p:cNvSpPr>
          <p:nvPr>
            <p:ph idx="1"/>
          </p:nvPr>
        </p:nvSpPr>
        <p:spPr/>
        <p:txBody>
          <a:bodyPr>
            <a:normAutofit fontScale="47500" lnSpcReduction="20000"/>
          </a:bodyPr>
          <a:lstStyle/>
          <a:p>
            <a:r>
              <a:rPr lang="en-GB" dirty="0"/>
              <a:t>Session held 2018/10/12</a:t>
            </a:r>
          </a:p>
          <a:p>
            <a:r>
              <a:rPr lang="en-GB" dirty="0"/>
              <a:t>Worked well:</a:t>
            </a:r>
          </a:p>
          <a:p>
            <a:pPr lvl="1"/>
            <a:r>
              <a:rPr lang="en-GB" dirty="0"/>
              <a:t>PSS is working great</a:t>
            </a:r>
          </a:p>
          <a:p>
            <a:pPr lvl="1"/>
            <a:r>
              <a:rPr lang="en-GB" dirty="0"/>
              <a:t>Weekly meeting to organise the SRR was very useful</a:t>
            </a:r>
          </a:p>
          <a:p>
            <a:pPr lvl="1"/>
            <a:r>
              <a:rPr lang="en-GB" dirty="0"/>
              <a:t>Vacuum documentation was excellent from the controls point of view</a:t>
            </a:r>
          </a:p>
          <a:p>
            <a:pPr lvl="1"/>
            <a:r>
              <a:rPr lang="en-GB" dirty="0"/>
              <a:t>Good team building experience</a:t>
            </a:r>
          </a:p>
          <a:p>
            <a:pPr lvl="1"/>
            <a:r>
              <a:rPr lang="en-GB" dirty="0"/>
              <a:t>Great support from technicians and Area Coordinators</a:t>
            </a:r>
          </a:p>
          <a:p>
            <a:r>
              <a:rPr lang="en-GB" dirty="0"/>
              <a:t>To be improved:</a:t>
            </a:r>
          </a:p>
          <a:p>
            <a:pPr lvl="1"/>
            <a:r>
              <a:rPr lang="en-GB" dirty="0"/>
              <a:t>Changing conditions lead to need for re-testing</a:t>
            </a:r>
          </a:p>
          <a:p>
            <a:pPr lvl="1"/>
            <a:r>
              <a:rPr lang="en-GB" b="1" dirty="0"/>
              <a:t>FAT documentation </a:t>
            </a:r>
            <a:r>
              <a:rPr lang="en-GB" dirty="0"/>
              <a:t>lacking</a:t>
            </a:r>
          </a:p>
          <a:p>
            <a:pPr lvl="1"/>
            <a:r>
              <a:rPr lang="en-GB" b="1" dirty="0"/>
              <a:t>Sequence</a:t>
            </a:r>
            <a:r>
              <a:rPr lang="en-GB" dirty="0"/>
              <a:t> of tests (PSS...) needs to be more explicit</a:t>
            </a:r>
          </a:p>
          <a:p>
            <a:pPr lvl="1"/>
            <a:r>
              <a:rPr lang="en-GB" dirty="0"/>
              <a:t>Management disconnect, lack of engagement</a:t>
            </a:r>
          </a:p>
          <a:p>
            <a:pPr lvl="1"/>
            <a:r>
              <a:rPr lang="en-GB" b="1" dirty="0"/>
              <a:t>Quality inspections </a:t>
            </a:r>
            <a:r>
              <a:rPr lang="en-GB" dirty="0"/>
              <a:t>for all installations, make no assumptions</a:t>
            </a:r>
          </a:p>
          <a:p>
            <a:pPr lvl="1"/>
            <a:r>
              <a:rPr lang="en-GB" b="1" dirty="0"/>
              <a:t>Verification plans </a:t>
            </a:r>
            <a:r>
              <a:rPr lang="en-GB" dirty="0"/>
              <a:t>missing (sometimes), and they should also include integration tests</a:t>
            </a:r>
          </a:p>
          <a:p>
            <a:pPr lvl="1"/>
            <a:r>
              <a:rPr lang="en-GB" dirty="0"/>
              <a:t>Cramming activities to meet “arbitrary” deadlines leads to inefficiencies</a:t>
            </a:r>
          </a:p>
          <a:p>
            <a:pPr lvl="1"/>
            <a:r>
              <a:rPr lang="en-GB" dirty="0"/>
              <a:t>Infrastructure plan still under development, coordination needed</a:t>
            </a:r>
          </a:p>
          <a:p>
            <a:pPr lvl="1"/>
            <a:r>
              <a:rPr lang="en-GB" b="1" dirty="0"/>
              <a:t>TRR was too weak</a:t>
            </a:r>
          </a:p>
          <a:p>
            <a:r>
              <a:rPr lang="en-GB" dirty="0"/>
              <a:t>Suggestions:</a:t>
            </a:r>
          </a:p>
          <a:p>
            <a:pPr lvl="1"/>
            <a:r>
              <a:rPr lang="en-GB" dirty="0"/>
              <a:t>Clear checklists</a:t>
            </a:r>
          </a:p>
          <a:p>
            <a:pPr lvl="1"/>
            <a:r>
              <a:rPr lang="en-GB" dirty="0"/>
              <a:t>Clarify the </a:t>
            </a:r>
            <a:r>
              <a:rPr lang="en-GB" b="1" dirty="0"/>
              <a:t>safety responsibility </a:t>
            </a:r>
            <a:r>
              <a:rPr lang="en-GB" dirty="0"/>
              <a:t>during testing</a:t>
            </a:r>
          </a:p>
          <a:p>
            <a:pPr lvl="1"/>
            <a:r>
              <a:rPr lang="en-GB" dirty="0"/>
              <a:t>Balance the paperwork vs hands-on work</a:t>
            </a:r>
          </a:p>
          <a:p>
            <a:pPr lvl="1"/>
            <a:r>
              <a:rPr lang="en-GB" dirty="0"/>
              <a:t>SRR ≭ Beam RR, minimalistic and focused on safety</a:t>
            </a:r>
          </a:p>
          <a:p>
            <a:pPr lvl="1"/>
            <a:r>
              <a:rPr lang="en-GB" b="1" dirty="0"/>
              <a:t>Dry runs</a:t>
            </a:r>
          </a:p>
          <a:p>
            <a:r>
              <a:rPr lang="en-GB" dirty="0"/>
              <a:t>Report in preparation</a:t>
            </a:r>
          </a:p>
        </p:txBody>
      </p:sp>
      <p:sp>
        <p:nvSpPr>
          <p:cNvPr id="4" name="Slide Number Placeholder 3">
            <a:extLst>
              <a:ext uri="{FF2B5EF4-FFF2-40B4-BE49-F238E27FC236}">
                <a16:creationId xmlns:a16="http://schemas.microsoft.com/office/drawing/2014/main" id="{35340C26-D48D-7746-A867-348C05853600}"/>
              </a:ext>
            </a:extLst>
          </p:cNvPr>
          <p:cNvSpPr>
            <a:spLocks noGrp="1"/>
          </p:cNvSpPr>
          <p:nvPr>
            <p:ph type="sldNum" sz="quarter" idx="12"/>
          </p:nvPr>
        </p:nvSpPr>
        <p:spPr/>
        <p:txBody>
          <a:bodyPr/>
          <a:lstStyle/>
          <a:p>
            <a:fld id="{551115BC-487E-4422-894C-CB7CD3E79223}" type="slidenum">
              <a:rPr lang="sv-SE" smtClean="0"/>
              <a:t>9</a:t>
            </a:fld>
            <a:endParaRPr lang="sv-SE"/>
          </a:p>
        </p:txBody>
      </p:sp>
    </p:spTree>
    <p:extLst>
      <p:ext uri="{BB962C8B-B14F-4D97-AF65-F5344CB8AC3E}">
        <p14:creationId xmlns:p14="http://schemas.microsoft.com/office/powerpoint/2010/main" val="2950705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42185</TotalTime>
  <Words>1699</Words>
  <Application>Microsoft Macintosh PowerPoint</Application>
  <PresentationFormat>On-screen Show (4:3)</PresentationFormat>
  <Paragraphs>279</Paragraphs>
  <Slides>21</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Accelerator Testing Planning</vt:lpstr>
      <vt:lpstr>Outline</vt:lpstr>
      <vt:lpstr>Strategy</vt:lpstr>
      <vt:lpstr>Strategy: Pragmatic approach</vt:lpstr>
      <vt:lpstr>Planning: Priorities</vt:lpstr>
      <vt:lpstr>Status: Procedures</vt:lpstr>
      <vt:lpstr>Status: Verification Plans</vt:lpstr>
      <vt:lpstr>Status: Planned activities (NC Linac)</vt:lpstr>
      <vt:lpstr>ISrc &amp; LEBT Testing and Commissioning Lessons Learned</vt:lpstr>
      <vt:lpstr>Testing-related learned lessons from other projects</vt:lpstr>
      <vt:lpstr>Testing-related learned lessons from other projects</vt:lpstr>
      <vt:lpstr>Testing-related learned lessons from other projects</vt:lpstr>
      <vt:lpstr>Testing-related learned lessons from other projects</vt:lpstr>
      <vt:lpstr>Testing-related learned lessons from other projects</vt:lpstr>
      <vt:lpstr>Testing-related learned lessons from other projects</vt:lpstr>
      <vt:lpstr>Summary</vt:lpstr>
      <vt:lpstr>Thank you for your attention</vt:lpstr>
      <vt:lpstr>Commissioning vs Beam Commissioning</vt:lpstr>
      <vt:lpstr>Status: Planned activities (NC Linac)</vt:lpstr>
      <vt:lpstr>Handbook of Engineering Management</vt:lpstr>
      <vt:lpstr>Requirements Engineering</vt:lpstr>
    </vt:vector>
  </TitlesOfParts>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Iñigo Alonso</cp:lastModifiedBy>
  <cp:revision>78</cp:revision>
  <dcterms:created xsi:type="dcterms:W3CDTF">2013-10-29T16:05:10Z</dcterms:created>
  <dcterms:modified xsi:type="dcterms:W3CDTF">2018-10-18T05:50:13Z</dcterms:modified>
</cp:coreProperties>
</file>