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87" r:id="rId3"/>
    <p:sldId id="274" r:id="rId4"/>
    <p:sldId id="297" r:id="rId5"/>
    <p:sldId id="296" r:id="rId6"/>
    <p:sldId id="292" r:id="rId7"/>
    <p:sldId id="288" r:id="rId8"/>
    <p:sldId id="271" r:id="rId9"/>
    <p:sldId id="272" r:id="rId10"/>
    <p:sldId id="298" r:id="rId11"/>
    <p:sldId id="276" r:id="rId12"/>
    <p:sldId id="275" r:id="rId13"/>
    <p:sldId id="281" r:id="rId14"/>
    <p:sldId id="294" r:id="rId15"/>
    <p:sldId id="295" r:id="rId16"/>
    <p:sldId id="278" r:id="rId17"/>
    <p:sldId id="280" r:id="rId18"/>
    <p:sldId id="282" r:id="rId19"/>
    <p:sldId id="283" r:id="rId20"/>
    <p:sldId id="270" r:id="rId21"/>
    <p:sldId id="293" r:id="rId22"/>
    <p:sldId id="286" r:id="rId23"/>
    <p:sldId id="285" r:id="rId24"/>
    <p:sldId id="266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0432FF"/>
    <a:srgbClr val="FF40FF"/>
    <a:srgbClr val="945200"/>
    <a:srgbClr val="008F00"/>
    <a:srgbClr val="009051"/>
    <a:srgbClr val="FF9300"/>
    <a:srgbClr val="00FA00"/>
    <a:srgbClr val="FF2600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5" autoAdjust="0"/>
    <p:restoredTop sz="87897" autoAdjust="0"/>
  </p:normalViewPr>
  <p:slideViewPr>
    <p:cSldViewPr>
      <p:cViewPr>
        <p:scale>
          <a:sx n="130" d="100"/>
          <a:sy n="130" d="100"/>
        </p:scale>
        <p:origin x="6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455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2018-10-30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674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32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523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08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2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525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4576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558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6646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Updated numbers for the single layer shielding wall</a:t>
            </a:r>
          </a:p>
          <a:p>
            <a:endParaRPr lang="en-GB" dirty="0"/>
          </a:p>
          <a:p>
            <a:r>
              <a:rPr lang="en-GB" dirty="0"/>
              <a:t>- 1300 µA, DTL1</a:t>
            </a:r>
          </a:p>
          <a:p>
            <a:r>
              <a:rPr lang="en-GB" dirty="0"/>
              <a:t>- 1.57 µA, DTL4 and 74 MeV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442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30/10/2018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139136" cy="11430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30/10/2018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30/10/2018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30/10/2018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30/10/2018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/>
              <a:t>Beam Commissioning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Ryoichi Miyamoto</a:t>
            </a:r>
          </a:p>
          <a:p>
            <a:r>
              <a:rPr lang="en-GB" sz="2000" dirty="0">
                <a:solidFill>
                  <a:schemeClr val="bg1"/>
                </a:solidFill>
              </a:rPr>
              <a:t>(AD/BPOD/BP)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06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TAC18</a:t>
            </a:r>
          </a:p>
          <a:p>
            <a:pPr algn="ctr"/>
            <a:r>
              <a:rPr lang="en-GB" dirty="0">
                <a:solidFill>
                  <a:srgbClr val="FFFFFF"/>
                </a:solidFill>
              </a:rPr>
              <a:t>17-19 October,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F7E7-D64D-E446-97F4-9C0DC41FC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commissioning sequence (3)</a:t>
            </a:r>
            <a:br>
              <a:rPr lang="en-GB" dirty="0"/>
            </a:br>
            <a:r>
              <a:rPr lang="en-GB" dirty="0"/>
              <a:t>ISrc-DTL1 (under development!)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F0701-32AD-A345-80E7-62AA7EB2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AA5F6-1CF5-604B-B86C-F84F501F52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1600200"/>
            <a:ext cx="8538210" cy="50406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CEBDB2-84D9-FB48-B315-89FEF69F1B1A}"/>
              </a:ext>
            </a:extLst>
          </p:cNvPr>
          <p:cNvSpPr txBox="1"/>
          <p:nvPr/>
        </p:nvSpPr>
        <p:spPr>
          <a:xfrm>
            <a:off x="1826882" y="2023646"/>
            <a:ext cx="13735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err="1"/>
              <a:t>ISrc</a:t>
            </a:r>
            <a:r>
              <a:rPr lang="en-GB" sz="1400" dirty="0"/>
              <a:t>-LEBT restart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D4FAF-52B1-9541-A64B-32BA6FA1768A}"/>
              </a:ext>
            </a:extLst>
          </p:cNvPr>
          <p:cNvSpPr txBox="1"/>
          <p:nvPr/>
        </p:nvSpPr>
        <p:spPr>
          <a:xfrm>
            <a:off x="3579482" y="2435423"/>
            <a:ext cx="18412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RFQ-MEBT low current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B0FDD-39B4-7C42-BF5A-8164B8313E77}"/>
              </a:ext>
            </a:extLst>
          </p:cNvPr>
          <p:cNvSpPr txBox="1"/>
          <p:nvPr/>
        </p:nvSpPr>
        <p:spPr>
          <a:xfrm>
            <a:off x="5257800" y="3654623"/>
            <a:ext cx="18932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RFQ-MEBT high current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E190C-3945-3544-9479-B174585739A7}"/>
              </a:ext>
            </a:extLst>
          </p:cNvPr>
          <p:cNvSpPr txBox="1"/>
          <p:nvPr/>
        </p:nvSpPr>
        <p:spPr>
          <a:xfrm>
            <a:off x="6412589" y="4876800"/>
            <a:ext cx="11837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DTL1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6F29C5-F98C-6148-A532-3B16D641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181601"/>
            <a:ext cx="4114800" cy="160019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1800" dirty="0" err="1"/>
              <a:t>ISrc</a:t>
            </a:r>
            <a:r>
              <a:rPr lang="en-GB" sz="1800" dirty="0"/>
              <a:t>-LEBT and ISrc-DTL1 are complexed due to many "chicken-egg problems".</a:t>
            </a:r>
          </a:p>
          <a:p>
            <a:r>
              <a:rPr lang="en-GB" sz="1800" dirty="0"/>
              <a:t>Higher energy part required care for high beam power but more straightforward.</a:t>
            </a:r>
          </a:p>
        </p:txBody>
      </p:sp>
    </p:spTree>
    <p:extLst>
      <p:ext uri="{BB962C8B-B14F-4D97-AF65-F5344CB8AC3E}">
        <p14:creationId xmlns:p14="http://schemas.microsoft.com/office/powerpoint/2010/main" val="226592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9316-A827-F84D-9E2F-0E063A86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modes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B8A26-5700-244D-8A37-B7551614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86C49-9B99-5E48-B001-211CF53A5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421" y="1638981"/>
            <a:ext cx="5740400" cy="4864100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240F1A7-9E40-8546-98EA-A0F2D4D8A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976366"/>
              </p:ext>
            </p:extLst>
          </p:nvPr>
        </p:nvGraphicFramePr>
        <p:xfrm>
          <a:off x="228600" y="3154680"/>
          <a:ext cx="4101048" cy="3474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758453096"/>
                    </a:ext>
                  </a:extLst>
                </a:gridCol>
                <a:gridCol w="960616">
                  <a:extLst>
                    <a:ext uri="{9D8B030D-6E8A-4147-A177-3AD203B41FA5}">
                      <a16:colId xmlns:a16="http://schemas.microsoft.com/office/drawing/2014/main" val="4040133764"/>
                    </a:ext>
                  </a:extLst>
                </a:gridCol>
                <a:gridCol w="960616">
                  <a:extLst>
                    <a:ext uri="{9D8B030D-6E8A-4147-A177-3AD203B41FA5}">
                      <a16:colId xmlns:a16="http://schemas.microsoft.com/office/drawing/2014/main" val="2236717804"/>
                    </a:ext>
                  </a:extLst>
                </a:gridCol>
                <a:gridCol w="960616">
                  <a:extLst>
                    <a:ext uri="{9D8B030D-6E8A-4147-A177-3AD203B41FA5}">
                      <a16:colId xmlns:a16="http://schemas.microsoft.com/office/drawing/2014/main" val="2170576131"/>
                    </a:ext>
                  </a:extLst>
                </a:gridCol>
              </a:tblGrid>
              <a:tr h="336804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Current [mA]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Duration</a:t>
                      </a:r>
                    </a:p>
                    <a:p>
                      <a:r>
                        <a:rPr lang="en-GB" sz="1600" noProof="0" dirty="0"/>
                        <a:t>[µs]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Rep</a:t>
                      </a:r>
                    </a:p>
                    <a:p>
                      <a:r>
                        <a:rPr lang="en-GB" sz="1600" noProof="0" dirty="0"/>
                        <a:t>[Hz]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00746"/>
                  </a:ext>
                </a:extLst>
              </a:tr>
              <a:tr h="336804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Probe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~6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5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1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062373"/>
                  </a:ext>
                </a:extLst>
              </a:tr>
              <a:tr h="336804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Fast tuning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62.5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5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14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971495"/>
                  </a:ext>
                </a:extLst>
              </a:tr>
              <a:tr h="336804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Slow tuning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62.5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50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1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23314"/>
                  </a:ext>
                </a:extLst>
              </a:tr>
              <a:tr h="336804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Long pulse verification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62.5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2860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1/30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742866"/>
                  </a:ext>
                </a:extLst>
              </a:tr>
              <a:tr h="336804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Production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latin typeface="+mn-lt"/>
                          <a:cs typeface="Apple Chancery" panose="03020702040506060504" pitchFamily="66" charset="-79"/>
                        </a:rPr>
                        <a:t>≤ 62.5</a:t>
                      </a:r>
                      <a:endParaRPr lang="en-GB" sz="1600" b="0" noProof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solidFill>
                            <a:srgbClr val="FF0000"/>
                          </a:solidFill>
                          <a:latin typeface="+mn-lt"/>
                          <a:cs typeface="Apple Chancery" panose="03020702040506060504" pitchFamily="66" charset="-79"/>
                        </a:rPr>
                        <a:t>2860</a:t>
                      </a:r>
                      <a:endParaRPr lang="en-GB" sz="16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0" noProof="0" dirty="0">
                          <a:solidFill>
                            <a:srgbClr val="FF0000"/>
                          </a:solidFill>
                          <a:latin typeface="+mn-lt"/>
                          <a:cs typeface="Apple Chancery" panose="03020702040506060504" pitchFamily="66" charset="-79"/>
                        </a:rPr>
                        <a:t>14</a:t>
                      </a:r>
                      <a:endParaRPr lang="en-GB" sz="1600" b="0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4356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4B3F49-1979-2041-B42A-64D05B1EDFAE}"/>
              </a:ext>
            </a:extLst>
          </p:cNvPr>
          <p:cNvSpPr txBox="1"/>
          <p:nvPr/>
        </p:nvSpPr>
        <p:spPr>
          <a:xfrm>
            <a:off x="8100392" y="2996952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</a:rPr>
              <a:t>LEBT</a:t>
            </a:r>
          </a:p>
          <a:p>
            <a:r>
              <a:rPr lang="en-GB" sz="1600" b="1" dirty="0">
                <a:solidFill>
                  <a:srgbClr val="00B050"/>
                </a:solidFill>
              </a:rPr>
              <a:t>(chopper)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2E8F9-26B8-C845-A184-D73B33FE2034}"/>
              </a:ext>
            </a:extLst>
          </p:cNvPr>
          <p:cNvSpPr txBox="1"/>
          <p:nvPr/>
        </p:nvSpPr>
        <p:spPr>
          <a:xfrm>
            <a:off x="8100392" y="4314582"/>
            <a:ext cx="534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</a:rPr>
              <a:t>RFQ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8F9CCA-7E1E-3046-BABD-DFA09BA1E6FC}"/>
              </a:ext>
            </a:extLst>
          </p:cNvPr>
          <p:cNvSpPr txBox="1"/>
          <p:nvPr/>
        </p:nvSpPr>
        <p:spPr>
          <a:xfrm>
            <a:off x="8100392" y="5661248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432FF"/>
                </a:solidFill>
              </a:rPr>
              <a:t>MEBT</a:t>
            </a:r>
          </a:p>
          <a:p>
            <a:r>
              <a:rPr lang="en-GB" sz="1600" b="1" dirty="0">
                <a:solidFill>
                  <a:srgbClr val="0432FF"/>
                </a:solidFill>
              </a:rPr>
              <a:t>(chopper)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164581-F251-744D-95B0-964FB67C882A}"/>
              </a:ext>
            </a:extLst>
          </p:cNvPr>
          <p:cNvSpPr txBox="1"/>
          <p:nvPr/>
        </p:nvSpPr>
        <p:spPr>
          <a:xfrm>
            <a:off x="8100392" y="1650286"/>
            <a:ext cx="494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FF0000"/>
                </a:solidFill>
              </a:rPr>
              <a:t>ISrc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51D580-CDAA-4E4F-ADA9-740D7EAF5E2E}"/>
              </a:ext>
            </a:extLst>
          </p:cNvPr>
          <p:cNvCxnSpPr/>
          <p:nvPr/>
        </p:nvCxnSpPr>
        <p:spPr>
          <a:xfrm>
            <a:off x="6100565" y="1638981"/>
            <a:ext cx="0" cy="91440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02368A8-473D-FA40-BFAE-9493EA85E4ED}"/>
              </a:ext>
            </a:extLst>
          </p:cNvPr>
          <p:cNvSpPr txBox="1"/>
          <p:nvPr/>
        </p:nvSpPr>
        <p:spPr>
          <a:xfrm>
            <a:off x="6186000" y="1926904"/>
            <a:ext cx="984565" cy="3385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&lt; 100 mA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EFC91E-93A0-CF41-8A72-FDA5C7FEFD52}"/>
              </a:ext>
            </a:extLst>
          </p:cNvPr>
          <p:cNvCxnSpPr/>
          <p:nvPr/>
        </p:nvCxnSpPr>
        <p:spPr>
          <a:xfrm>
            <a:off x="6100565" y="2946648"/>
            <a:ext cx="0" cy="91440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031D2C-E2DA-0C4D-96FF-7403869833D8}"/>
              </a:ext>
            </a:extLst>
          </p:cNvPr>
          <p:cNvCxnSpPr/>
          <p:nvPr/>
        </p:nvCxnSpPr>
        <p:spPr>
          <a:xfrm>
            <a:off x="6100565" y="4261104"/>
            <a:ext cx="0" cy="91440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A4ADA9-51A0-2B41-9F07-88165DFF8CA7}"/>
              </a:ext>
            </a:extLst>
          </p:cNvPr>
          <p:cNvCxnSpPr/>
          <p:nvPr/>
        </p:nvCxnSpPr>
        <p:spPr>
          <a:xfrm>
            <a:off x="6100565" y="5605272"/>
            <a:ext cx="0" cy="91440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52334A-F8F8-FD45-9CDD-545D5EBDFFBA}"/>
              </a:ext>
            </a:extLst>
          </p:cNvPr>
          <p:cNvSpPr txBox="1"/>
          <p:nvPr/>
        </p:nvSpPr>
        <p:spPr>
          <a:xfrm>
            <a:off x="6229280" y="3234571"/>
            <a:ext cx="898003" cy="3385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6-70 mA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7D36D9-5D35-C94D-BC4F-C468BBCB231C}"/>
              </a:ext>
            </a:extLst>
          </p:cNvPr>
          <p:cNvSpPr txBox="1"/>
          <p:nvPr/>
        </p:nvSpPr>
        <p:spPr>
          <a:xfrm>
            <a:off x="6256003" y="4581128"/>
            <a:ext cx="898003" cy="3385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6-63 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D52C7-7F7A-394E-BE6B-1ED3823BF411}"/>
              </a:ext>
            </a:extLst>
          </p:cNvPr>
          <p:cNvSpPr txBox="1"/>
          <p:nvPr/>
        </p:nvSpPr>
        <p:spPr>
          <a:xfrm>
            <a:off x="6256003" y="5898867"/>
            <a:ext cx="1056700" cy="3385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6-62.5 mA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973E30-79F2-E345-B388-946B8BE65F8E}"/>
              </a:ext>
            </a:extLst>
          </p:cNvPr>
          <p:cNvSpPr txBox="1"/>
          <p:nvPr/>
        </p:nvSpPr>
        <p:spPr>
          <a:xfrm>
            <a:off x="6168870" y="2514382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5-2860 µs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83A3DF-5E57-8643-9EC9-1D46C231FC27}"/>
              </a:ext>
            </a:extLst>
          </p:cNvPr>
          <p:cNvSpPr txBox="1"/>
          <p:nvPr/>
        </p:nvSpPr>
        <p:spPr>
          <a:xfrm>
            <a:off x="6172573" y="6473952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5-2860 µs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B0D4DB-9788-4342-8899-F6A19424BB36}"/>
              </a:ext>
            </a:extLst>
          </p:cNvPr>
          <p:cNvSpPr txBox="1"/>
          <p:nvPr/>
        </p:nvSpPr>
        <p:spPr>
          <a:xfrm>
            <a:off x="7740352" y="2514382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~100 µs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0DE4FD-E72A-AC46-95B7-C920E8BBE0B6}"/>
              </a:ext>
            </a:extLst>
          </p:cNvPr>
          <p:cNvSpPr txBox="1"/>
          <p:nvPr/>
        </p:nvSpPr>
        <p:spPr>
          <a:xfrm>
            <a:off x="3597797" y="2514382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~3000 µs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A8B6DB-0266-814F-850A-45725B8703C2}"/>
              </a:ext>
            </a:extLst>
          </p:cNvPr>
          <p:cNvSpPr txBox="1"/>
          <p:nvPr/>
        </p:nvSpPr>
        <p:spPr>
          <a:xfrm>
            <a:off x="6168870" y="3861048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5-2860 µs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640946-0F5B-1341-9D95-94CC83BB1927}"/>
              </a:ext>
            </a:extLst>
          </p:cNvPr>
          <p:cNvSpPr txBox="1"/>
          <p:nvPr/>
        </p:nvSpPr>
        <p:spPr>
          <a:xfrm>
            <a:off x="7651637" y="3864714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~0.1 µs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3B275B-A5BC-E44C-B95C-C4188CC3C626}"/>
              </a:ext>
            </a:extLst>
          </p:cNvPr>
          <p:cNvSpPr txBox="1"/>
          <p:nvPr/>
        </p:nvSpPr>
        <p:spPr>
          <a:xfrm>
            <a:off x="4563727" y="3861048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~0.1+20 µs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5A631D-93A6-AB4A-9BB4-1DB923869E9A}"/>
              </a:ext>
            </a:extLst>
          </p:cNvPr>
          <p:cNvSpPr txBox="1"/>
          <p:nvPr/>
        </p:nvSpPr>
        <p:spPr>
          <a:xfrm>
            <a:off x="7560197" y="6473952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~0.01 µs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7CE203-EA25-E346-AF31-E7B6478B2E48}"/>
              </a:ext>
            </a:extLst>
          </p:cNvPr>
          <p:cNvSpPr txBox="1"/>
          <p:nvPr/>
        </p:nvSpPr>
        <p:spPr>
          <a:xfrm>
            <a:off x="4816997" y="6473952"/>
            <a:ext cx="898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~0.01 µs</a:t>
            </a:r>
          </a:p>
        </p:txBody>
      </p:sp>
    </p:spTree>
    <p:extLst>
      <p:ext uri="{BB962C8B-B14F-4D97-AF65-F5344CB8AC3E}">
        <p14:creationId xmlns:p14="http://schemas.microsoft.com/office/powerpoint/2010/main" val="118925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028A-D38B-EF4F-8DCD-82650238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 stops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3B5AD-2402-0746-8EC0-09EBC790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A74A36-19B6-6A4A-A253-42071617A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53155"/>
              </p:ext>
            </p:extLst>
          </p:nvPr>
        </p:nvGraphicFramePr>
        <p:xfrm>
          <a:off x="685800" y="3505200"/>
          <a:ext cx="7713134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705">
                  <a:extLst>
                    <a:ext uri="{9D8B030D-6E8A-4147-A177-3AD203B41FA5}">
                      <a16:colId xmlns:a16="http://schemas.microsoft.com/office/drawing/2014/main" val="2443440349"/>
                    </a:ext>
                  </a:extLst>
                </a:gridCol>
                <a:gridCol w="781929">
                  <a:extLst>
                    <a:ext uri="{9D8B030D-6E8A-4147-A177-3AD203B41FA5}">
                      <a16:colId xmlns:a16="http://schemas.microsoft.com/office/drawing/2014/main" val="532650025"/>
                    </a:ext>
                  </a:extLst>
                </a:gridCol>
                <a:gridCol w="1212125">
                  <a:extLst>
                    <a:ext uri="{9D8B030D-6E8A-4147-A177-3AD203B41FA5}">
                      <a16:colId xmlns:a16="http://schemas.microsoft.com/office/drawing/2014/main" val="1919570604"/>
                    </a:ext>
                  </a:extLst>
                </a:gridCol>
                <a:gridCol w="1212125">
                  <a:extLst>
                    <a:ext uri="{9D8B030D-6E8A-4147-A177-3AD203B41FA5}">
                      <a16:colId xmlns:a16="http://schemas.microsoft.com/office/drawing/2014/main" val="1142229682"/>
                    </a:ext>
                  </a:extLst>
                </a:gridCol>
                <a:gridCol w="1212125">
                  <a:extLst>
                    <a:ext uri="{9D8B030D-6E8A-4147-A177-3AD203B41FA5}">
                      <a16:colId xmlns:a16="http://schemas.microsoft.com/office/drawing/2014/main" val="411626060"/>
                    </a:ext>
                  </a:extLst>
                </a:gridCol>
                <a:gridCol w="1212125">
                  <a:extLst>
                    <a:ext uri="{9D8B030D-6E8A-4147-A177-3AD203B41FA5}">
                      <a16:colId xmlns:a16="http://schemas.microsoft.com/office/drawing/2014/main" val="339074597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Long-pulse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71596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LEBT (inside tank)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36488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LEBT (outside tank)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Temporary*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47554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MEBT (inside tank)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15361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DTL2 (</a:t>
                      </a:r>
                      <a:r>
                        <a:rPr lang="en-GB" sz="1400" dirty="0" err="1"/>
                        <a:t>intertank</a:t>
                      </a:r>
                      <a:r>
                        <a:rPr lang="en-GB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6096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DTL4 (</a:t>
                      </a:r>
                      <a:r>
                        <a:rPr lang="en-GB" sz="1400" dirty="0" err="1"/>
                        <a:t>intertank</a:t>
                      </a:r>
                      <a:r>
                        <a:rPr lang="en-GB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54969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Spokes (doublet #1)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009289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Medium-β (doublet #6)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68185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Dump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6341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r>
                        <a:rPr lang="en-GB" sz="14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Permanent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58385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9752C72-D7EF-D542-939F-E620DA5E7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52080" cy="147574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0B0CB5-B73F-574B-A739-950870DA932E}"/>
              </a:ext>
            </a:extLst>
          </p:cNvPr>
          <p:cNvCxnSpPr/>
          <p:nvPr/>
        </p:nvCxnSpPr>
        <p:spPr>
          <a:xfrm>
            <a:off x="1600200" y="1981200"/>
            <a:ext cx="0" cy="320040"/>
          </a:xfrm>
          <a:prstGeom prst="straightConnector1">
            <a:avLst/>
          </a:prstGeom>
          <a:ln w="5080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77FE628-B3E1-2B4B-8DEA-26ACB376BE17}"/>
              </a:ext>
            </a:extLst>
          </p:cNvPr>
          <p:cNvCxnSpPr/>
          <p:nvPr/>
        </p:nvCxnSpPr>
        <p:spPr>
          <a:xfrm>
            <a:off x="1947672" y="1981200"/>
            <a:ext cx="0" cy="320040"/>
          </a:xfrm>
          <a:prstGeom prst="straightConnector1">
            <a:avLst/>
          </a:prstGeom>
          <a:ln w="50800">
            <a:solidFill>
              <a:srgbClr val="FF0000">
                <a:alpha val="7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1ED58F-A880-0E4E-9232-40D1AAB53225}"/>
              </a:ext>
            </a:extLst>
          </p:cNvPr>
          <p:cNvCxnSpPr/>
          <p:nvPr/>
        </p:nvCxnSpPr>
        <p:spPr>
          <a:xfrm>
            <a:off x="3200400" y="1981200"/>
            <a:ext cx="0" cy="320040"/>
          </a:xfrm>
          <a:prstGeom prst="straightConnector1">
            <a:avLst/>
          </a:prstGeom>
          <a:ln w="5080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C991C71-105E-5E42-95B8-E379B47DD7F3}"/>
              </a:ext>
            </a:extLst>
          </p:cNvPr>
          <p:cNvCxnSpPr/>
          <p:nvPr/>
        </p:nvCxnSpPr>
        <p:spPr>
          <a:xfrm>
            <a:off x="3657600" y="1981200"/>
            <a:ext cx="0" cy="320040"/>
          </a:xfrm>
          <a:prstGeom prst="straightConnector1">
            <a:avLst/>
          </a:prstGeom>
          <a:ln w="5080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BC1785-995C-6947-B5E5-6FBFCAD54358}"/>
              </a:ext>
            </a:extLst>
          </p:cNvPr>
          <p:cNvCxnSpPr/>
          <p:nvPr/>
        </p:nvCxnSpPr>
        <p:spPr>
          <a:xfrm>
            <a:off x="3886200" y="1981200"/>
            <a:ext cx="0" cy="320040"/>
          </a:xfrm>
          <a:prstGeom prst="straightConnector1">
            <a:avLst/>
          </a:prstGeom>
          <a:ln w="5080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431379-E300-A04A-B44B-DC781F7DD29E}"/>
              </a:ext>
            </a:extLst>
          </p:cNvPr>
          <p:cNvCxnSpPr/>
          <p:nvPr/>
        </p:nvCxnSpPr>
        <p:spPr>
          <a:xfrm>
            <a:off x="4267200" y="1981200"/>
            <a:ext cx="0" cy="320040"/>
          </a:xfrm>
          <a:prstGeom prst="straightConnector1">
            <a:avLst/>
          </a:prstGeom>
          <a:ln w="5080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7882B1-2D00-8C40-8230-CFB2FF346527}"/>
              </a:ext>
            </a:extLst>
          </p:cNvPr>
          <p:cNvCxnSpPr/>
          <p:nvPr/>
        </p:nvCxnSpPr>
        <p:spPr>
          <a:xfrm>
            <a:off x="5181600" y="1981200"/>
            <a:ext cx="0" cy="320040"/>
          </a:xfrm>
          <a:prstGeom prst="straightConnector1">
            <a:avLst/>
          </a:prstGeom>
          <a:ln w="50800">
            <a:solidFill>
              <a:schemeClr val="tx1">
                <a:alpha val="7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1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4952-94C4-1C48-9315-5F4ABAD8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152400"/>
            <a:ext cx="7139136" cy="1143000"/>
          </a:xfrm>
        </p:spPr>
        <p:txBody>
          <a:bodyPr/>
          <a:lstStyle/>
          <a:p>
            <a:r>
              <a:rPr lang="en-GB" dirty="0" err="1"/>
              <a:t>ISrc</a:t>
            </a:r>
            <a:r>
              <a:rPr lang="en-GB" dirty="0"/>
              <a:t>- LEBT commissioning configuration</a:t>
            </a:r>
            <a:br>
              <a:rPr lang="en-GB" dirty="0"/>
            </a:br>
            <a:r>
              <a:rPr lang="en-GB" dirty="0"/>
              <a:t>(Plan)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964A-9D95-114A-AFB6-794EF368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78F80-8A7E-1049-B6EA-9834DD0737F0}"/>
              </a:ext>
            </a:extLst>
          </p:cNvPr>
          <p:cNvPicPr/>
          <p:nvPr/>
        </p:nvPicPr>
        <p:blipFill rotWithShape="1">
          <a:blip r:embed="rId2"/>
          <a:srcRect r="1750"/>
          <a:stretch/>
        </p:blipFill>
        <p:spPr>
          <a:xfrm>
            <a:off x="483488" y="3439472"/>
            <a:ext cx="8085584" cy="2185560"/>
          </a:xfrm>
          <a:prstGeom prst="rect">
            <a:avLst/>
          </a:prstGeom>
          <a:ln>
            <a:noFill/>
          </a:ln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id="{4A6A1F75-6876-6C43-8CE8-409304D9079C}"/>
              </a:ext>
            </a:extLst>
          </p:cNvPr>
          <p:cNvSpPr txBox="1"/>
          <p:nvPr/>
        </p:nvSpPr>
        <p:spPr>
          <a:xfrm>
            <a:off x="2007544" y="5765768"/>
            <a:ext cx="980280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400" b="1" strike="noStrike" spc="-1" dirty="0">
                <a:solidFill>
                  <a:srgbClr val="000000"/>
                </a:solidFill>
              </a:rPr>
              <a:t>Solenoid 1 (Steerer 1)</a:t>
            </a:r>
            <a:endParaRPr lang="en-US" sz="1400" b="0" strike="noStrike" spc="-1" dirty="0"/>
          </a:p>
        </p:txBody>
      </p:sp>
      <p:sp>
        <p:nvSpPr>
          <p:cNvPr id="7" name="TextShape 4">
            <a:extLst>
              <a:ext uri="{FF2B5EF4-FFF2-40B4-BE49-F238E27FC236}">
                <a16:creationId xmlns:a16="http://schemas.microsoft.com/office/drawing/2014/main" id="{1E427BB0-5D33-6445-B949-A811B197C138}"/>
              </a:ext>
            </a:extLst>
          </p:cNvPr>
          <p:cNvSpPr txBox="1"/>
          <p:nvPr/>
        </p:nvSpPr>
        <p:spPr>
          <a:xfrm>
            <a:off x="3822128" y="5775464"/>
            <a:ext cx="821880" cy="316080"/>
          </a:xfrm>
          <a:prstGeom prst="rect">
            <a:avLst/>
          </a:prstGeom>
          <a:noFill/>
          <a:ln w="12700"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Chopper</a:t>
            </a:r>
            <a:endParaRPr lang="en-US" sz="1400" b="0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Shape 5">
            <a:extLst>
              <a:ext uri="{FF2B5EF4-FFF2-40B4-BE49-F238E27FC236}">
                <a16:creationId xmlns:a16="http://schemas.microsoft.com/office/drawing/2014/main" id="{DDCC099C-A1E2-644F-8360-6C7A747D1145}"/>
              </a:ext>
            </a:extLst>
          </p:cNvPr>
          <p:cNvSpPr txBox="1"/>
          <p:nvPr/>
        </p:nvSpPr>
        <p:spPr>
          <a:xfrm>
            <a:off x="6228184" y="5775464"/>
            <a:ext cx="96274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Collimator</a:t>
            </a:r>
            <a:endParaRPr lang="en-US" sz="1400" b="0" strike="noStrike" spc="-1" dirty="0"/>
          </a:p>
        </p:txBody>
      </p:sp>
      <p:sp>
        <p:nvSpPr>
          <p:cNvPr id="9" name="TextShape 6">
            <a:extLst>
              <a:ext uri="{FF2B5EF4-FFF2-40B4-BE49-F238E27FC236}">
                <a16:creationId xmlns:a16="http://schemas.microsoft.com/office/drawing/2014/main" id="{B6CCD80D-1E6F-5E43-AD4F-915C2DD94078}"/>
              </a:ext>
            </a:extLst>
          </p:cNvPr>
          <p:cNvSpPr txBox="1"/>
          <p:nvPr/>
        </p:nvSpPr>
        <p:spPr>
          <a:xfrm>
            <a:off x="5292080" y="5765768"/>
            <a:ext cx="970919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Solenoid 2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(Steerer 2)</a:t>
            </a:r>
            <a:endParaRPr lang="en-US" sz="1400" b="0" strike="noStrike" spc="-1" dirty="0"/>
          </a:p>
        </p:txBody>
      </p:sp>
      <p:sp>
        <p:nvSpPr>
          <p:cNvPr id="10" name="TextShape 7">
            <a:extLst>
              <a:ext uri="{FF2B5EF4-FFF2-40B4-BE49-F238E27FC236}">
                <a16:creationId xmlns:a16="http://schemas.microsoft.com/office/drawing/2014/main" id="{14890B83-A71C-7148-8FFB-932AE4D004FD}"/>
              </a:ext>
            </a:extLst>
          </p:cNvPr>
          <p:cNvSpPr txBox="1"/>
          <p:nvPr/>
        </p:nvSpPr>
        <p:spPr>
          <a:xfrm>
            <a:off x="3347864" y="5775464"/>
            <a:ext cx="410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Iris</a:t>
            </a:r>
            <a:endParaRPr lang="en-US" sz="1400" b="0" strike="noStrike" spc="-1" dirty="0"/>
          </a:p>
        </p:txBody>
      </p:sp>
      <p:sp>
        <p:nvSpPr>
          <p:cNvPr id="11" name="TextShape 8">
            <a:extLst>
              <a:ext uri="{FF2B5EF4-FFF2-40B4-BE49-F238E27FC236}">
                <a16:creationId xmlns:a16="http://schemas.microsoft.com/office/drawing/2014/main" id="{5F8170ED-3716-B042-BAFD-74EC0DA7F30F}"/>
              </a:ext>
            </a:extLst>
          </p:cNvPr>
          <p:cNvSpPr txBox="1"/>
          <p:nvPr/>
        </p:nvSpPr>
        <p:spPr>
          <a:xfrm>
            <a:off x="4156664" y="1849862"/>
            <a:ext cx="1177336" cy="140493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FC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</a:t>
            </a:r>
            <a:r>
              <a:rPr lang="en-US" sz="1400" b="1" strike="noStrike" spc="-1" dirty="0">
                <a:solidFill>
                  <a:srgbClr val="009900"/>
                </a:solidFill>
              </a:rPr>
              <a:t>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00B050"/>
                </a:solidFill>
              </a:rPr>
              <a:t>Allison</a:t>
            </a:r>
            <a:r>
              <a:rPr lang="en-US" sz="1400" b="1" strike="noStrike" spc="-1" dirty="0">
                <a:solidFill>
                  <a:srgbClr val="00B050"/>
                </a:solidFill>
              </a:rPr>
              <a:t> (V)</a:t>
            </a:r>
            <a:endParaRPr lang="en-US" sz="1400" b="0" strike="noStrike" spc="-1" dirty="0">
              <a:solidFill>
                <a:srgbClr val="00B050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rgbClr val="0000FF"/>
                </a:solidFill>
              </a:rPr>
              <a:t>Camera (H)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trike="noStrike" spc="-1" dirty="0">
                <a:solidFill>
                  <a:srgbClr val="0000FF"/>
                </a:solidFill>
              </a:rPr>
              <a:t>Camera (V)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rgbClr val="FF3333"/>
                </a:solidFill>
              </a:rPr>
              <a:t>Doppler</a:t>
            </a:r>
            <a:endParaRPr lang="en-US" sz="1400" b="0" strike="noStrike" spc="-1" dirty="0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6A4D021E-A80B-DC44-AF4E-892348520C72}"/>
              </a:ext>
            </a:extLst>
          </p:cNvPr>
          <p:cNvSpPr/>
          <p:nvPr/>
        </p:nvSpPr>
        <p:spPr>
          <a:xfrm>
            <a:off x="109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0378E94A-DBA3-5143-A2BE-7DAC789F2651}"/>
              </a:ext>
            </a:extLst>
          </p:cNvPr>
          <p:cNvSpPr/>
          <p:nvPr/>
        </p:nvSpPr>
        <p:spPr>
          <a:xfrm>
            <a:off x="2502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6C2917F6-63DF-5B4D-8CE0-C7BD8CCB47C6}"/>
              </a:ext>
            </a:extLst>
          </p:cNvPr>
          <p:cNvSpPr/>
          <p:nvPr/>
        </p:nvSpPr>
        <p:spPr>
          <a:xfrm>
            <a:off x="3546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8AF6F2C1-2DC9-3043-A93E-94250A56737E}"/>
              </a:ext>
            </a:extLst>
          </p:cNvPr>
          <p:cNvSpPr/>
          <p:nvPr/>
        </p:nvSpPr>
        <p:spPr>
          <a:xfrm>
            <a:off x="423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1D99ED2D-2B88-1D47-835D-4CFD7B2792CD}"/>
              </a:ext>
            </a:extLst>
          </p:cNvPr>
          <p:cNvSpPr/>
          <p:nvPr/>
        </p:nvSpPr>
        <p:spPr>
          <a:xfrm>
            <a:off x="577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F873EF17-010A-8A41-AFA6-C903815202BE}"/>
              </a:ext>
            </a:extLst>
          </p:cNvPr>
          <p:cNvSpPr/>
          <p:nvPr/>
        </p:nvSpPr>
        <p:spPr>
          <a:xfrm>
            <a:off x="639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TextShape 16">
            <a:extLst>
              <a:ext uri="{FF2B5EF4-FFF2-40B4-BE49-F238E27FC236}">
                <a16:creationId xmlns:a16="http://schemas.microsoft.com/office/drawing/2014/main" id="{B264B107-F6FC-3C49-B1CA-F649C378D882}"/>
              </a:ext>
            </a:extLst>
          </p:cNvPr>
          <p:cNvSpPr txBox="1"/>
          <p:nvPr/>
        </p:nvSpPr>
        <p:spPr>
          <a:xfrm>
            <a:off x="5791200" y="1853336"/>
            <a:ext cx="1143000" cy="77277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19" name="TextShape 17">
            <a:extLst>
              <a:ext uri="{FF2B5EF4-FFF2-40B4-BE49-F238E27FC236}">
                <a16:creationId xmlns:a16="http://schemas.microsoft.com/office/drawing/2014/main" id="{44537C7B-56A1-D04A-BD08-A43BD0015587}"/>
              </a:ext>
            </a:extLst>
          </p:cNvPr>
          <p:cNvSpPr txBox="1"/>
          <p:nvPr/>
        </p:nvSpPr>
        <p:spPr>
          <a:xfrm>
            <a:off x="4079368" y="5757824"/>
            <a:ext cx="1369169" cy="76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0" strike="noStrike" spc="-1" dirty="0"/>
          </a:p>
          <a:p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Permanent tank</a:t>
            </a:r>
            <a:endParaRPr lang="en-US" sz="1400" b="0" strike="noStrike" spc="-1" dirty="0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AD97D1D2-496E-1C47-827A-ADEF2CFDAAAA}"/>
              </a:ext>
            </a:extLst>
          </p:cNvPr>
          <p:cNvSpPr/>
          <p:nvPr/>
        </p:nvSpPr>
        <p:spPr>
          <a:xfrm>
            <a:off x="4770368" y="467427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BD191307-1F92-1D43-9AA2-11127DF09EE2}"/>
              </a:ext>
            </a:extLst>
          </p:cNvPr>
          <p:cNvSpPr/>
          <p:nvPr/>
        </p:nvSpPr>
        <p:spPr>
          <a:xfrm>
            <a:off x="4770368" y="3254792"/>
            <a:ext cx="0" cy="14065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C5AFC572-5A79-5E47-9826-C5CC5D06F61C}"/>
              </a:ext>
            </a:extLst>
          </p:cNvPr>
          <p:cNvSpPr/>
          <p:nvPr/>
        </p:nvSpPr>
        <p:spPr>
          <a:xfrm>
            <a:off x="6390728" y="2630576"/>
            <a:ext cx="0" cy="20257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AD8AE390-5F75-944F-ABA4-45D69F98AF1A}"/>
              </a:ext>
            </a:extLst>
          </p:cNvPr>
          <p:cNvSpPr/>
          <p:nvPr/>
        </p:nvSpPr>
        <p:spPr>
          <a:xfrm>
            <a:off x="761776" y="2154782"/>
            <a:ext cx="0" cy="13716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B6D8C530-841D-3241-B436-6641CA994AAE}"/>
              </a:ext>
            </a:extLst>
          </p:cNvPr>
          <p:cNvSpPr/>
          <p:nvPr/>
        </p:nvSpPr>
        <p:spPr>
          <a:xfrm>
            <a:off x="7524328" y="467883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TextShape 17">
            <a:extLst>
              <a:ext uri="{FF2B5EF4-FFF2-40B4-BE49-F238E27FC236}">
                <a16:creationId xmlns:a16="http://schemas.microsoft.com/office/drawing/2014/main" id="{CA49A696-D603-6A49-8FC2-E5F0F13FC850}"/>
              </a:ext>
            </a:extLst>
          </p:cNvPr>
          <p:cNvSpPr txBox="1"/>
          <p:nvPr/>
        </p:nvSpPr>
        <p:spPr>
          <a:xfrm>
            <a:off x="6694591" y="6248400"/>
            <a:ext cx="1693833" cy="276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Commissioning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tank</a:t>
            </a:r>
            <a:endParaRPr lang="en-US" sz="1400" b="0" strike="noStrike" spc="-1" dirty="0"/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BC46F750-FFB8-D94C-8A89-766EFD4E65F1}"/>
              </a:ext>
            </a:extLst>
          </p:cNvPr>
          <p:cNvSpPr/>
          <p:nvPr/>
        </p:nvSpPr>
        <p:spPr>
          <a:xfrm>
            <a:off x="8367904" y="467883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TextShape 5">
            <a:extLst>
              <a:ext uri="{FF2B5EF4-FFF2-40B4-BE49-F238E27FC236}">
                <a16:creationId xmlns:a16="http://schemas.microsoft.com/office/drawing/2014/main" id="{DD1A9D91-2E20-654A-91A3-34BC43616EB3}"/>
              </a:ext>
            </a:extLst>
          </p:cNvPr>
          <p:cNvSpPr txBox="1"/>
          <p:nvPr/>
        </p:nvSpPr>
        <p:spPr>
          <a:xfrm>
            <a:off x="7884368" y="5775464"/>
            <a:ext cx="98458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Beam stop</a:t>
            </a:r>
            <a:endParaRPr lang="en-US" sz="1400" b="0" strike="noStrike" spc="-1" dirty="0"/>
          </a:p>
        </p:txBody>
      </p:sp>
      <p:sp>
        <p:nvSpPr>
          <p:cNvPr id="28" name="TextShape 16">
            <a:extLst>
              <a:ext uri="{FF2B5EF4-FFF2-40B4-BE49-F238E27FC236}">
                <a16:creationId xmlns:a16="http://schemas.microsoft.com/office/drawing/2014/main" id="{CE45AEF7-FA5C-084C-9BA6-6239D5FF76C1}"/>
              </a:ext>
            </a:extLst>
          </p:cNvPr>
          <p:cNvSpPr txBox="1"/>
          <p:nvPr/>
        </p:nvSpPr>
        <p:spPr>
          <a:xfrm>
            <a:off x="7162800" y="1853336"/>
            <a:ext cx="1121664" cy="987874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00B050"/>
                </a:solidFill>
              </a:rPr>
              <a:t>Allison</a:t>
            </a:r>
            <a:r>
              <a:rPr lang="en-US" sz="1400" b="1" strike="noStrike" spc="-1" dirty="0">
                <a:solidFill>
                  <a:srgbClr val="00B050"/>
                </a:solidFill>
              </a:rPr>
              <a:t> (V)</a:t>
            </a:r>
          </a:p>
          <a:p>
            <a:r>
              <a:rPr lang="en-US" sz="1400" b="1" strike="noStrike" spc="-1" dirty="0">
                <a:solidFill>
                  <a:srgbClr val="0000FF"/>
                </a:solidFill>
              </a:rPr>
              <a:t>- Camera (H)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rgbClr val="0000FF"/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rgbClr val="0000FF"/>
                </a:solidFill>
              </a:rPr>
              <a:t> (V)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0000"/>
                </a:solidFill>
              </a:rPr>
              <a:t>FC</a:t>
            </a:r>
            <a:endParaRPr lang="en-US" sz="1400" b="0" strike="noStrike" spc="-1" dirty="0">
              <a:solidFill>
                <a:srgbClr val="FF0000"/>
              </a:solidFill>
            </a:endParaRPr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DDA17718-852C-3045-8C08-22CCCF83A4E7}"/>
              </a:ext>
            </a:extLst>
          </p:cNvPr>
          <p:cNvSpPr/>
          <p:nvPr/>
        </p:nvSpPr>
        <p:spPr>
          <a:xfrm>
            <a:off x="7524328" y="2851184"/>
            <a:ext cx="0" cy="1801368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TextShape 15">
            <a:extLst>
              <a:ext uri="{FF2B5EF4-FFF2-40B4-BE49-F238E27FC236}">
                <a16:creationId xmlns:a16="http://schemas.microsoft.com/office/drawing/2014/main" id="{7E623134-2065-D047-BB38-2048794C3738}"/>
              </a:ext>
            </a:extLst>
          </p:cNvPr>
          <p:cNvSpPr txBox="1"/>
          <p:nvPr/>
        </p:nvSpPr>
        <p:spPr>
          <a:xfrm>
            <a:off x="467544" y="1849862"/>
            <a:ext cx="576064" cy="30492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31" name="TextShape 2">
            <a:extLst>
              <a:ext uri="{FF2B5EF4-FFF2-40B4-BE49-F238E27FC236}">
                <a16:creationId xmlns:a16="http://schemas.microsoft.com/office/drawing/2014/main" id="{608A1258-0EB4-B745-9E7B-D73601E6C68A}"/>
              </a:ext>
            </a:extLst>
          </p:cNvPr>
          <p:cNvSpPr txBox="1"/>
          <p:nvPr/>
        </p:nvSpPr>
        <p:spPr>
          <a:xfrm>
            <a:off x="323528" y="5775464"/>
            <a:ext cx="1484039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Source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extraction</a:t>
            </a:r>
            <a:endParaRPr lang="en-US" sz="14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79827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4952-94C4-1C48-9315-5F4ABAD8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152400"/>
            <a:ext cx="7139136" cy="1143000"/>
          </a:xfrm>
        </p:spPr>
        <p:txBody>
          <a:bodyPr/>
          <a:lstStyle/>
          <a:p>
            <a:r>
              <a:rPr lang="en-GB" dirty="0" err="1"/>
              <a:t>ISrc</a:t>
            </a:r>
            <a:r>
              <a:rPr lang="en-GB" dirty="0"/>
              <a:t>- LEBT commissioning configuration</a:t>
            </a:r>
            <a:br>
              <a:rPr lang="en-GB" dirty="0"/>
            </a:br>
            <a:r>
              <a:rPr lang="en-GB" dirty="0"/>
              <a:t>(How we started on 2018-09-19)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964A-9D95-114A-AFB6-794EF368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78F80-8A7E-1049-B6EA-9834DD0737F0}"/>
              </a:ext>
            </a:extLst>
          </p:cNvPr>
          <p:cNvPicPr/>
          <p:nvPr/>
        </p:nvPicPr>
        <p:blipFill rotWithShape="1">
          <a:blip r:embed="rId2"/>
          <a:srcRect r="1750"/>
          <a:stretch/>
        </p:blipFill>
        <p:spPr>
          <a:xfrm>
            <a:off x="483488" y="3439472"/>
            <a:ext cx="8085584" cy="2185560"/>
          </a:xfrm>
          <a:prstGeom prst="rect">
            <a:avLst/>
          </a:prstGeom>
          <a:ln>
            <a:noFill/>
          </a:ln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id="{4A6A1F75-6876-6C43-8CE8-409304D9079C}"/>
              </a:ext>
            </a:extLst>
          </p:cNvPr>
          <p:cNvSpPr txBox="1"/>
          <p:nvPr/>
        </p:nvSpPr>
        <p:spPr>
          <a:xfrm>
            <a:off x="2007544" y="5765768"/>
            <a:ext cx="980280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400" b="1" strike="noStrike" spc="-1" dirty="0">
                <a:solidFill>
                  <a:srgbClr val="000000"/>
                </a:solidFill>
              </a:rPr>
              <a:t>Solenoid 1 (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Steerer 1</a:t>
            </a:r>
            <a:r>
              <a:rPr lang="en-US" sz="1400" b="1" strike="noStrike" spc="-1" dirty="0">
                <a:solidFill>
                  <a:srgbClr val="000000"/>
                </a:solidFill>
              </a:rPr>
              <a:t>)</a:t>
            </a:r>
            <a:endParaRPr lang="en-US" sz="1400" b="0" strike="noStrike" spc="-1" dirty="0"/>
          </a:p>
        </p:txBody>
      </p:sp>
      <p:sp>
        <p:nvSpPr>
          <p:cNvPr id="7" name="TextShape 4">
            <a:extLst>
              <a:ext uri="{FF2B5EF4-FFF2-40B4-BE49-F238E27FC236}">
                <a16:creationId xmlns:a16="http://schemas.microsoft.com/office/drawing/2014/main" id="{1E427BB0-5D33-6445-B949-A811B197C138}"/>
              </a:ext>
            </a:extLst>
          </p:cNvPr>
          <p:cNvSpPr txBox="1"/>
          <p:nvPr/>
        </p:nvSpPr>
        <p:spPr>
          <a:xfrm>
            <a:off x="3822128" y="5775464"/>
            <a:ext cx="821880" cy="316080"/>
          </a:xfrm>
          <a:prstGeom prst="rect">
            <a:avLst/>
          </a:prstGeom>
          <a:noFill/>
          <a:ln w="12700"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Chopper</a:t>
            </a:r>
            <a:endParaRPr lang="en-US" sz="1400" b="0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Shape 5">
            <a:extLst>
              <a:ext uri="{FF2B5EF4-FFF2-40B4-BE49-F238E27FC236}">
                <a16:creationId xmlns:a16="http://schemas.microsoft.com/office/drawing/2014/main" id="{DDCC099C-A1E2-644F-8360-6C7A747D1145}"/>
              </a:ext>
            </a:extLst>
          </p:cNvPr>
          <p:cNvSpPr txBox="1"/>
          <p:nvPr/>
        </p:nvSpPr>
        <p:spPr>
          <a:xfrm>
            <a:off x="6228184" y="5775464"/>
            <a:ext cx="96274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Collimator</a:t>
            </a:r>
            <a:endParaRPr lang="en-US" sz="1400" b="0" strike="noStrike" spc="-1" dirty="0"/>
          </a:p>
        </p:txBody>
      </p:sp>
      <p:sp>
        <p:nvSpPr>
          <p:cNvPr id="9" name="TextShape 6">
            <a:extLst>
              <a:ext uri="{FF2B5EF4-FFF2-40B4-BE49-F238E27FC236}">
                <a16:creationId xmlns:a16="http://schemas.microsoft.com/office/drawing/2014/main" id="{B6CCD80D-1E6F-5E43-AD4F-915C2DD94078}"/>
              </a:ext>
            </a:extLst>
          </p:cNvPr>
          <p:cNvSpPr txBox="1"/>
          <p:nvPr/>
        </p:nvSpPr>
        <p:spPr>
          <a:xfrm>
            <a:off x="5292080" y="5765768"/>
            <a:ext cx="970919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Solenoid 2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(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Steerer 2</a:t>
            </a:r>
            <a:r>
              <a:rPr lang="en-US" sz="1400" b="1" strike="noStrike" spc="-1" dirty="0">
                <a:solidFill>
                  <a:srgbClr val="000000"/>
                </a:solidFill>
              </a:rPr>
              <a:t>)</a:t>
            </a:r>
            <a:endParaRPr lang="en-US" sz="1400" b="0" strike="noStrike" spc="-1" dirty="0"/>
          </a:p>
        </p:txBody>
      </p:sp>
      <p:sp>
        <p:nvSpPr>
          <p:cNvPr id="10" name="TextShape 7">
            <a:extLst>
              <a:ext uri="{FF2B5EF4-FFF2-40B4-BE49-F238E27FC236}">
                <a16:creationId xmlns:a16="http://schemas.microsoft.com/office/drawing/2014/main" id="{14890B83-A71C-7148-8FFB-932AE4D004FD}"/>
              </a:ext>
            </a:extLst>
          </p:cNvPr>
          <p:cNvSpPr txBox="1"/>
          <p:nvPr/>
        </p:nvSpPr>
        <p:spPr>
          <a:xfrm>
            <a:off x="3347864" y="5775464"/>
            <a:ext cx="410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Iris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Shape 8">
            <a:extLst>
              <a:ext uri="{FF2B5EF4-FFF2-40B4-BE49-F238E27FC236}">
                <a16:creationId xmlns:a16="http://schemas.microsoft.com/office/drawing/2014/main" id="{5F8170ED-3716-B042-BAFD-74EC0DA7F30F}"/>
              </a:ext>
            </a:extLst>
          </p:cNvPr>
          <p:cNvSpPr txBox="1"/>
          <p:nvPr/>
        </p:nvSpPr>
        <p:spPr>
          <a:xfrm>
            <a:off x="4156664" y="1849862"/>
            <a:ext cx="1177336" cy="140493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FC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</a:t>
            </a:r>
            <a:r>
              <a:rPr lang="en-US" sz="1400" b="1" strike="noStrike" spc="-1" dirty="0">
                <a:solidFill>
                  <a:srgbClr val="009900"/>
                </a:solidFill>
              </a:rPr>
              <a:t>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Doppler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6A4D021E-A80B-DC44-AF4E-892348520C72}"/>
              </a:ext>
            </a:extLst>
          </p:cNvPr>
          <p:cNvSpPr/>
          <p:nvPr/>
        </p:nvSpPr>
        <p:spPr>
          <a:xfrm>
            <a:off x="109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0378E94A-DBA3-5143-A2BE-7DAC789F2651}"/>
              </a:ext>
            </a:extLst>
          </p:cNvPr>
          <p:cNvSpPr/>
          <p:nvPr/>
        </p:nvSpPr>
        <p:spPr>
          <a:xfrm>
            <a:off x="2502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6C2917F6-63DF-5B4D-8CE0-C7BD8CCB47C6}"/>
              </a:ext>
            </a:extLst>
          </p:cNvPr>
          <p:cNvSpPr/>
          <p:nvPr/>
        </p:nvSpPr>
        <p:spPr>
          <a:xfrm>
            <a:off x="3546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8AF6F2C1-2DC9-3043-A93E-94250A56737E}"/>
              </a:ext>
            </a:extLst>
          </p:cNvPr>
          <p:cNvSpPr/>
          <p:nvPr/>
        </p:nvSpPr>
        <p:spPr>
          <a:xfrm>
            <a:off x="423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1D99ED2D-2B88-1D47-835D-4CFD7B2792CD}"/>
              </a:ext>
            </a:extLst>
          </p:cNvPr>
          <p:cNvSpPr/>
          <p:nvPr/>
        </p:nvSpPr>
        <p:spPr>
          <a:xfrm>
            <a:off x="577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F873EF17-010A-8A41-AFA6-C903815202BE}"/>
              </a:ext>
            </a:extLst>
          </p:cNvPr>
          <p:cNvSpPr/>
          <p:nvPr/>
        </p:nvSpPr>
        <p:spPr>
          <a:xfrm>
            <a:off x="639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TextShape 16">
            <a:extLst>
              <a:ext uri="{FF2B5EF4-FFF2-40B4-BE49-F238E27FC236}">
                <a16:creationId xmlns:a16="http://schemas.microsoft.com/office/drawing/2014/main" id="{B264B107-F6FC-3C49-B1CA-F649C378D882}"/>
              </a:ext>
            </a:extLst>
          </p:cNvPr>
          <p:cNvSpPr txBox="1"/>
          <p:nvPr/>
        </p:nvSpPr>
        <p:spPr>
          <a:xfrm>
            <a:off x="5791200" y="1853336"/>
            <a:ext cx="1143000" cy="77277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19" name="TextShape 17">
            <a:extLst>
              <a:ext uri="{FF2B5EF4-FFF2-40B4-BE49-F238E27FC236}">
                <a16:creationId xmlns:a16="http://schemas.microsoft.com/office/drawing/2014/main" id="{44537C7B-56A1-D04A-BD08-A43BD0015587}"/>
              </a:ext>
            </a:extLst>
          </p:cNvPr>
          <p:cNvSpPr txBox="1"/>
          <p:nvPr/>
        </p:nvSpPr>
        <p:spPr>
          <a:xfrm>
            <a:off x="4079368" y="5757824"/>
            <a:ext cx="1369169" cy="76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0" strike="noStrike" spc="-1" dirty="0"/>
          </a:p>
          <a:p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Permanent tank</a:t>
            </a:r>
            <a:endParaRPr lang="en-US" sz="1400" b="0" strike="noStrike" spc="-1" dirty="0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AD97D1D2-496E-1C47-827A-ADEF2CFDAAAA}"/>
              </a:ext>
            </a:extLst>
          </p:cNvPr>
          <p:cNvSpPr/>
          <p:nvPr/>
        </p:nvSpPr>
        <p:spPr>
          <a:xfrm>
            <a:off x="4770368" y="467427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BD191307-1F92-1D43-9AA2-11127DF09EE2}"/>
              </a:ext>
            </a:extLst>
          </p:cNvPr>
          <p:cNvSpPr/>
          <p:nvPr/>
        </p:nvSpPr>
        <p:spPr>
          <a:xfrm>
            <a:off x="4770368" y="3254792"/>
            <a:ext cx="0" cy="14065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C5AFC572-5A79-5E47-9826-C5CC5D06F61C}"/>
              </a:ext>
            </a:extLst>
          </p:cNvPr>
          <p:cNvSpPr/>
          <p:nvPr/>
        </p:nvSpPr>
        <p:spPr>
          <a:xfrm>
            <a:off x="6390728" y="2630576"/>
            <a:ext cx="0" cy="20257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AD8AE390-5F75-944F-ABA4-45D69F98AF1A}"/>
              </a:ext>
            </a:extLst>
          </p:cNvPr>
          <p:cNvSpPr/>
          <p:nvPr/>
        </p:nvSpPr>
        <p:spPr>
          <a:xfrm>
            <a:off x="761776" y="2154782"/>
            <a:ext cx="0" cy="13716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B6D8C530-841D-3241-B436-6641CA994AAE}"/>
              </a:ext>
            </a:extLst>
          </p:cNvPr>
          <p:cNvSpPr/>
          <p:nvPr/>
        </p:nvSpPr>
        <p:spPr>
          <a:xfrm>
            <a:off x="7524328" y="467883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TextShape 17">
            <a:extLst>
              <a:ext uri="{FF2B5EF4-FFF2-40B4-BE49-F238E27FC236}">
                <a16:creationId xmlns:a16="http://schemas.microsoft.com/office/drawing/2014/main" id="{CA49A696-D603-6A49-8FC2-E5F0F13FC850}"/>
              </a:ext>
            </a:extLst>
          </p:cNvPr>
          <p:cNvSpPr txBox="1"/>
          <p:nvPr/>
        </p:nvSpPr>
        <p:spPr>
          <a:xfrm>
            <a:off x="6694591" y="6248400"/>
            <a:ext cx="1693833" cy="276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Commissioning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tank</a:t>
            </a:r>
            <a:endParaRPr lang="en-US" sz="1400" b="0" strike="noStrike" spc="-1" dirty="0"/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BC46F750-FFB8-D94C-8A89-766EFD4E65F1}"/>
              </a:ext>
            </a:extLst>
          </p:cNvPr>
          <p:cNvSpPr/>
          <p:nvPr/>
        </p:nvSpPr>
        <p:spPr>
          <a:xfrm>
            <a:off x="8367904" y="467883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TextShape 5">
            <a:extLst>
              <a:ext uri="{FF2B5EF4-FFF2-40B4-BE49-F238E27FC236}">
                <a16:creationId xmlns:a16="http://schemas.microsoft.com/office/drawing/2014/main" id="{DD1A9D91-2E20-654A-91A3-34BC43616EB3}"/>
              </a:ext>
            </a:extLst>
          </p:cNvPr>
          <p:cNvSpPr txBox="1"/>
          <p:nvPr/>
        </p:nvSpPr>
        <p:spPr>
          <a:xfrm>
            <a:off x="7884368" y="5775464"/>
            <a:ext cx="98458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Beam stop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Shape 16">
            <a:extLst>
              <a:ext uri="{FF2B5EF4-FFF2-40B4-BE49-F238E27FC236}">
                <a16:creationId xmlns:a16="http://schemas.microsoft.com/office/drawing/2014/main" id="{CE45AEF7-FA5C-084C-9BA6-6239D5FF76C1}"/>
              </a:ext>
            </a:extLst>
          </p:cNvPr>
          <p:cNvSpPr txBox="1"/>
          <p:nvPr/>
        </p:nvSpPr>
        <p:spPr>
          <a:xfrm>
            <a:off x="7162800" y="1853336"/>
            <a:ext cx="1121664" cy="987874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</a:p>
          <a:p>
            <a:r>
              <a:rPr lang="en-US" sz="1400" b="1" strike="noStrike" spc="-1" dirty="0">
                <a:solidFill>
                  <a:srgbClr val="0000FF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0000"/>
                </a:solidFill>
              </a:rPr>
              <a:t>FC</a:t>
            </a:r>
            <a:endParaRPr lang="en-US" sz="1400" b="0" strike="noStrike" spc="-1" dirty="0">
              <a:solidFill>
                <a:srgbClr val="FF0000"/>
              </a:solidFill>
            </a:endParaRPr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DDA17718-852C-3045-8C08-22CCCF83A4E7}"/>
              </a:ext>
            </a:extLst>
          </p:cNvPr>
          <p:cNvSpPr/>
          <p:nvPr/>
        </p:nvSpPr>
        <p:spPr>
          <a:xfrm>
            <a:off x="7524328" y="2851184"/>
            <a:ext cx="0" cy="1801368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TextShape 15">
            <a:extLst>
              <a:ext uri="{FF2B5EF4-FFF2-40B4-BE49-F238E27FC236}">
                <a16:creationId xmlns:a16="http://schemas.microsoft.com/office/drawing/2014/main" id="{7E623134-2065-D047-BB38-2048794C3738}"/>
              </a:ext>
            </a:extLst>
          </p:cNvPr>
          <p:cNvSpPr txBox="1"/>
          <p:nvPr/>
        </p:nvSpPr>
        <p:spPr>
          <a:xfrm>
            <a:off x="467544" y="1849862"/>
            <a:ext cx="576064" cy="30492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31" name="TextShape 2">
            <a:extLst>
              <a:ext uri="{FF2B5EF4-FFF2-40B4-BE49-F238E27FC236}">
                <a16:creationId xmlns:a16="http://schemas.microsoft.com/office/drawing/2014/main" id="{608A1258-0EB4-B745-9E7B-D73601E6C68A}"/>
              </a:ext>
            </a:extLst>
          </p:cNvPr>
          <p:cNvSpPr txBox="1"/>
          <p:nvPr/>
        </p:nvSpPr>
        <p:spPr>
          <a:xfrm>
            <a:off x="323528" y="5775464"/>
            <a:ext cx="1484039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Source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extraction</a:t>
            </a:r>
            <a:endParaRPr lang="en-US" sz="14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val="4218691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4952-94C4-1C48-9315-5F4ABAD8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4" y="152400"/>
            <a:ext cx="7139136" cy="1143000"/>
          </a:xfrm>
        </p:spPr>
        <p:txBody>
          <a:bodyPr/>
          <a:lstStyle/>
          <a:p>
            <a:r>
              <a:rPr lang="en-GB" dirty="0" err="1"/>
              <a:t>ISrc</a:t>
            </a:r>
            <a:r>
              <a:rPr lang="en-GB" dirty="0"/>
              <a:t>- LEBT commissioning configuration</a:t>
            </a:r>
            <a:br>
              <a:rPr lang="en-GB" dirty="0"/>
            </a:br>
            <a:r>
              <a:rPr lang="en-GB" dirty="0"/>
              <a:t>(How we started on 2018-09-19)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964A-9D95-114A-AFB6-794EF368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78F80-8A7E-1049-B6EA-9834DD0737F0}"/>
              </a:ext>
            </a:extLst>
          </p:cNvPr>
          <p:cNvPicPr/>
          <p:nvPr/>
        </p:nvPicPr>
        <p:blipFill rotWithShape="1">
          <a:blip r:embed="rId2"/>
          <a:srcRect r="1750"/>
          <a:stretch/>
        </p:blipFill>
        <p:spPr>
          <a:xfrm>
            <a:off x="483488" y="3439472"/>
            <a:ext cx="8085584" cy="2185560"/>
          </a:xfrm>
          <a:prstGeom prst="rect">
            <a:avLst/>
          </a:prstGeom>
          <a:ln>
            <a:noFill/>
          </a:ln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id="{4A6A1F75-6876-6C43-8CE8-409304D9079C}"/>
              </a:ext>
            </a:extLst>
          </p:cNvPr>
          <p:cNvSpPr txBox="1"/>
          <p:nvPr/>
        </p:nvSpPr>
        <p:spPr>
          <a:xfrm>
            <a:off x="2007544" y="5765768"/>
            <a:ext cx="980280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400" b="1" strike="noStrike" spc="-1" dirty="0">
                <a:solidFill>
                  <a:srgbClr val="000000"/>
                </a:solidFill>
              </a:rPr>
              <a:t>Solenoid 1 (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Steerer 1</a:t>
            </a:r>
            <a:r>
              <a:rPr lang="en-US" sz="1400" b="1" strike="noStrike" spc="-1" dirty="0">
                <a:solidFill>
                  <a:srgbClr val="000000"/>
                </a:solidFill>
              </a:rPr>
              <a:t>)</a:t>
            </a:r>
            <a:endParaRPr lang="en-US" sz="1400" b="0" strike="noStrike" spc="-1" dirty="0"/>
          </a:p>
        </p:txBody>
      </p:sp>
      <p:sp>
        <p:nvSpPr>
          <p:cNvPr id="7" name="TextShape 4">
            <a:extLst>
              <a:ext uri="{FF2B5EF4-FFF2-40B4-BE49-F238E27FC236}">
                <a16:creationId xmlns:a16="http://schemas.microsoft.com/office/drawing/2014/main" id="{1E427BB0-5D33-6445-B949-A811B197C138}"/>
              </a:ext>
            </a:extLst>
          </p:cNvPr>
          <p:cNvSpPr txBox="1"/>
          <p:nvPr/>
        </p:nvSpPr>
        <p:spPr>
          <a:xfrm>
            <a:off x="3822128" y="5775464"/>
            <a:ext cx="821880" cy="316080"/>
          </a:xfrm>
          <a:prstGeom prst="rect">
            <a:avLst/>
          </a:prstGeom>
          <a:noFill/>
          <a:ln w="12700"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Chopper</a:t>
            </a:r>
            <a:endParaRPr lang="en-US" sz="1400" b="0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Shape 5">
            <a:extLst>
              <a:ext uri="{FF2B5EF4-FFF2-40B4-BE49-F238E27FC236}">
                <a16:creationId xmlns:a16="http://schemas.microsoft.com/office/drawing/2014/main" id="{DDCC099C-A1E2-644F-8360-6C7A747D1145}"/>
              </a:ext>
            </a:extLst>
          </p:cNvPr>
          <p:cNvSpPr txBox="1"/>
          <p:nvPr/>
        </p:nvSpPr>
        <p:spPr>
          <a:xfrm>
            <a:off x="6228184" y="5775464"/>
            <a:ext cx="96274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Collimator</a:t>
            </a:r>
            <a:endParaRPr lang="en-US" sz="1400" b="0" strike="noStrike" spc="-1" dirty="0"/>
          </a:p>
        </p:txBody>
      </p:sp>
      <p:sp>
        <p:nvSpPr>
          <p:cNvPr id="9" name="TextShape 6">
            <a:extLst>
              <a:ext uri="{FF2B5EF4-FFF2-40B4-BE49-F238E27FC236}">
                <a16:creationId xmlns:a16="http://schemas.microsoft.com/office/drawing/2014/main" id="{B6CCD80D-1E6F-5E43-AD4F-915C2DD94078}"/>
              </a:ext>
            </a:extLst>
          </p:cNvPr>
          <p:cNvSpPr txBox="1"/>
          <p:nvPr/>
        </p:nvSpPr>
        <p:spPr>
          <a:xfrm>
            <a:off x="5292080" y="5765768"/>
            <a:ext cx="970919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Solenoid 2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(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Steerer 2</a:t>
            </a:r>
            <a:r>
              <a:rPr lang="en-US" sz="1400" b="1" strike="noStrike" spc="-1" dirty="0">
                <a:solidFill>
                  <a:srgbClr val="000000"/>
                </a:solidFill>
              </a:rPr>
              <a:t>)</a:t>
            </a:r>
            <a:endParaRPr lang="en-US" sz="1400" b="0" strike="noStrike" spc="-1" dirty="0"/>
          </a:p>
        </p:txBody>
      </p:sp>
      <p:sp>
        <p:nvSpPr>
          <p:cNvPr id="10" name="TextShape 7">
            <a:extLst>
              <a:ext uri="{FF2B5EF4-FFF2-40B4-BE49-F238E27FC236}">
                <a16:creationId xmlns:a16="http://schemas.microsoft.com/office/drawing/2014/main" id="{14890B83-A71C-7148-8FFB-932AE4D004FD}"/>
              </a:ext>
            </a:extLst>
          </p:cNvPr>
          <p:cNvSpPr txBox="1"/>
          <p:nvPr/>
        </p:nvSpPr>
        <p:spPr>
          <a:xfrm>
            <a:off x="3347864" y="5775464"/>
            <a:ext cx="410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Iris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Shape 8">
            <a:extLst>
              <a:ext uri="{FF2B5EF4-FFF2-40B4-BE49-F238E27FC236}">
                <a16:creationId xmlns:a16="http://schemas.microsoft.com/office/drawing/2014/main" id="{5F8170ED-3716-B042-BAFD-74EC0DA7F30F}"/>
              </a:ext>
            </a:extLst>
          </p:cNvPr>
          <p:cNvSpPr txBox="1"/>
          <p:nvPr/>
        </p:nvSpPr>
        <p:spPr>
          <a:xfrm>
            <a:off x="4156664" y="1849862"/>
            <a:ext cx="1177336" cy="140493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FC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</a:t>
            </a:r>
            <a:r>
              <a:rPr lang="en-US" sz="1400" b="1" strike="noStrike" spc="-1" dirty="0">
                <a:solidFill>
                  <a:srgbClr val="009900"/>
                </a:solidFill>
              </a:rPr>
              <a:t>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Doppler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6A4D021E-A80B-DC44-AF4E-892348520C72}"/>
              </a:ext>
            </a:extLst>
          </p:cNvPr>
          <p:cNvSpPr/>
          <p:nvPr/>
        </p:nvSpPr>
        <p:spPr>
          <a:xfrm>
            <a:off x="109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0378E94A-DBA3-5143-A2BE-7DAC789F2651}"/>
              </a:ext>
            </a:extLst>
          </p:cNvPr>
          <p:cNvSpPr/>
          <p:nvPr/>
        </p:nvSpPr>
        <p:spPr>
          <a:xfrm>
            <a:off x="2502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6C2917F6-63DF-5B4D-8CE0-C7BD8CCB47C6}"/>
              </a:ext>
            </a:extLst>
          </p:cNvPr>
          <p:cNvSpPr/>
          <p:nvPr/>
        </p:nvSpPr>
        <p:spPr>
          <a:xfrm>
            <a:off x="3546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8AF6F2C1-2DC9-3043-A93E-94250A56737E}"/>
              </a:ext>
            </a:extLst>
          </p:cNvPr>
          <p:cNvSpPr/>
          <p:nvPr/>
        </p:nvSpPr>
        <p:spPr>
          <a:xfrm>
            <a:off x="423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1D99ED2D-2B88-1D47-835D-4CFD7B2792CD}"/>
              </a:ext>
            </a:extLst>
          </p:cNvPr>
          <p:cNvSpPr/>
          <p:nvPr/>
        </p:nvSpPr>
        <p:spPr>
          <a:xfrm>
            <a:off x="577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F873EF17-010A-8A41-AFA6-C903815202BE}"/>
              </a:ext>
            </a:extLst>
          </p:cNvPr>
          <p:cNvSpPr/>
          <p:nvPr/>
        </p:nvSpPr>
        <p:spPr>
          <a:xfrm>
            <a:off x="639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TextShape 16">
            <a:extLst>
              <a:ext uri="{FF2B5EF4-FFF2-40B4-BE49-F238E27FC236}">
                <a16:creationId xmlns:a16="http://schemas.microsoft.com/office/drawing/2014/main" id="{B264B107-F6FC-3C49-B1CA-F649C378D882}"/>
              </a:ext>
            </a:extLst>
          </p:cNvPr>
          <p:cNvSpPr txBox="1"/>
          <p:nvPr/>
        </p:nvSpPr>
        <p:spPr>
          <a:xfrm>
            <a:off x="5791200" y="1853336"/>
            <a:ext cx="1143000" cy="77277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19" name="TextShape 17">
            <a:extLst>
              <a:ext uri="{FF2B5EF4-FFF2-40B4-BE49-F238E27FC236}">
                <a16:creationId xmlns:a16="http://schemas.microsoft.com/office/drawing/2014/main" id="{44537C7B-56A1-D04A-BD08-A43BD0015587}"/>
              </a:ext>
            </a:extLst>
          </p:cNvPr>
          <p:cNvSpPr txBox="1"/>
          <p:nvPr/>
        </p:nvSpPr>
        <p:spPr>
          <a:xfrm>
            <a:off x="4079368" y="5757824"/>
            <a:ext cx="1369169" cy="76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0" strike="noStrike" spc="-1" dirty="0"/>
          </a:p>
          <a:p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Permanent tank</a:t>
            </a:r>
            <a:endParaRPr lang="en-US" sz="1400" b="0" strike="noStrike" spc="-1" dirty="0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AD97D1D2-496E-1C47-827A-ADEF2CFDAAAA}"/>
              </a:ext>
            </a:extLst>
          </p:cNvPr>
          <p:cNvSpPr/>
          <p:nvPr/>
        </p:nvSpPr>
        <p:spPr>
          <a:xfrm>
            <a:off x="4770368" y="467427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BD191307-1F92-1D43-9AA2-11127DF09EE2}"/>
              </a:ext>
            </a:extLst>
          </p:cNvPr>
          <p:cNvSpPr/>
          <p:nvPr/>
        </p:nvSpPr>
        <p:spPr>
          <a:xfrm>
            <a:off x="4770368" y="3254792"/>
            <a:ext cx="0" cy="14065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C5AFC572-5A79-5E47-9826-C5CC5D06F61C}"/>
              </a:ext>
            </a:extLst>
          </p:cNvPr>
          <p:cNvSpPr/>
          <p:nvPr/>
        </p:nvSpPr>
        <p:spPr>
          <a:xfrm>
            <a:off x="6390728" y="2630576"/>
            <a:ext cx="0" cy="20257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AD8AE390-5F75-944F-ABA4-45D69F98AF1A}"/>
              </a:ext>
            </a:extLst>
          </p:cNvPr>
          <p:cNvSpPr/>
          <p:nvPr/>
        </p:nvSpPr>
        <p:spPr>
          <a:xfrm>
            <a:off x="761776" y="2154782"/>
            <a:ext cx="0" cy="13716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B6D8C530-841D-3241-B436-6641CA994AAE}"/>
              </a:ext>
            </a:extLst>
          </p:cNvPr>
          <p:cNvSpPr/>
          <p:nvPr/>
        </p:nvSpPr>
        <p:spPr>
          <a:xfrm>
            <a:off x="7524328" y="467883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TextShape 17">
            <a:extLst>
              <a:ext uri="{FF2B5EF4-FFF2-40B4-BE49-F238E27FC236}">
                <a16:creationId xmlns:a16="http://schemas.microsoft.com/office/drawing/2014/main" id="{CA49A696-D603-6A49-8FC2-E5F0F13FC850}"/>
              </a:ext>
            </a:extLst>
          </p:cNvPr>
          <p:cNvSpPr txBox="1"/>
          <p:nvPr/>
        </p:nvSpPr>
        <p:spPr>
          <a:xfrm>
            <a:off x="6694591" y="6248400"/>
            <a:ext cx="1693833" cy="27694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Commissioning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tank</a:t>
            </a:r>
            <a:endParaRPr lang="en-US" sz="1400" b="0" strike="noStrike" spc="-1" dirty="0"/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BC46F750-FFB8-D94C-8A89-766EFD4E65F1}"/>
              </a:ext>
            </a:extLst>
          </p:cNvPr>
          <p:cNvSpPr/>
          <p:nvPr/>
        </p:nvSpPr>
        <p:spPr>
          <a:xfrm>
            <a:off x="8367904" y="467883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TextShape 5">
            <a:extLst>
              <a:ext uri="{FF2B5EF4-FFF2-40B4-BE49-F238E27FC236}">
                <a16:creationId xmlns:a16="http://schemas.microsoft.com/office/drawing/2014/main" id="{DD1A9D91-2E20-654A-91A3-34BC43616EB3}"/>
              </a:ext>
            </a:extLst>
          </p:cNvPr>
          <p:cNvSpPr txBox="1"/>
          <p:nvPr/>
        </p:nvSpPr>
        <p:spPr>
          <a:xfrm>
            <a:off x="7884368" y="5775464"/>
            <a:ext cx="98458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Beam stop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Shape 16">
            <a:extLst>
              <a:ext uri="{FF2B5EF4-FFF2-40B4-BE49-F238E27FC236}">
                <a16:creationId xmlns:a16="http://schemas.microsoft.com/office/drawing/2014/main" id="{CE45AEF7-FA5C-084C-9BA6-6239D5FF76C1}"/>
              </a:ext>
            </a:extLst>
          </p:cNvPr>
          <p:cNvSpPr txBox="1"/>
          <p:nvPr/>
        </p:nvSpPr>
        <p:spPr>
          <a:xfrm>
            <a:off x="7162800" y="1853336"/>
            <a:ext cx="1121664" cy="987874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</a:rPr>
              <a:t>Allison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</a:p>
          <a:p>
            <a:r>
              <a:rPr lang="en-US" sz="1400" b="1" strike="noStrike" spc="-1" dirty="0">
                <a:solidFill>
                  <a:srgbClr val="0000FF"/>
                </a:solidFill>
              </a:rPr>
              <a:t>- 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Camera (H)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chemeClr val="bg1">
                    <a:lumMod val="65000"/>
                  </a:schemeClr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chemeClr val="bg1">
                    <a:lumMod val="65000"/>
                  </a:schemeClr>
                </a:solidFill>
              </a:rPr>
              <a:t> (V)</a:t>
            </a:r>
            <a:endParaRPr lang="en-US" sz="1400" b="0" strike="noStrike" spc="-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0000"/>
                </a:solidFill>
              </a:rPr>
              <a:t>FC</a:t>
            </a:r>
            <a:endParaRPr lang="en-US" sz="1400" b="0" strike="noStrike" spc="-1" dirty="0">
              <a:solidFill>
                <a:srgbClr val="FF0000"/>
              </a:solidFill>
            </a:endParaRPr>
          </a:p>
        </p:txBody>
      </p:sp>
      <p:sp>
        <p:nvSpPr>
          <p:cNvPr id="29" name="Line 19">
            <a:extLst>
              <a:ext uri="{FF2B5EF4-FFF2-40B4-BE49-F238E27FC236}">
                <a16:creationId xmlns:a16="http://schemas.microsoft.com/office/drawing/2014/main" id="{DDA17718-852C-3045-8C08-22CCCF83A4E7}"/>
              </a:ext>
            </a:extLst>
          </p:cNvPr>
          <p:cNvSpPr/>
          <p:nvPr/>
        </p:nvSpPr>
        <p:spPr>
          <a:xfrm>
            <a:off x="7524328" y="2851184"/>
            <a:ext cx="0" cy="1801368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TextShape 15">
            <a:extLst>
              <a:ext uri="{FF2B5EF4-FFF2-40B4-BE49-F238E27FC236}">
                <a16:creationId xmlns:a16="http://schemas.microsoft.com/office/drawing/2014/main" id="{7E623134-2065-D047-BB38-2048794C3738}"/>
              </a:ext>
            </a:extLst>
          </p:cNvPr>
          <p:cNvSpPr txBox="1"/>
          <p:nvPr/>
        </p:nvSpPr>
        <p:spPr>
          <a:xfrm>
            <a:off x="467544" y="1849862"/>
            <a:ext cx="576064" cy="30492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31" name="TextShape 2">
            <a:extLst>
              <a:ext uri="{FF2B5EF4-FFF2-40B4-BE49-F238E27FC236}">
                <a16:creationId xmlns:a16="http://schemas.microsoft.com/office/drawing/2014/main" id="{608A1258-0EB4-B745-9E7B-D73601E6C68A}"/>
              </a:ext>
            </a:extLst>
          </p:cNvPr>
          <p:cNvSpPr txBox="1"/>
          <p:nvPr/>
        </p:nvSpPr>
        <p:spPr>
          <a:xfrm>
            <a:off x="323528" y="5775464"/>
            <a:ext cx="1484039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Source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extraction</a:t>
            </a:r>
            <a:endParaRPr lang="en-US" sz="1400" b="0" strike="noStrike" spc="-1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89760E9-6520-B547-89B3-0B60DDBF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28" y="3595350"/>
            <a:ext cx="7959472" cy="2272050"/>
          </a:xfr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Running the real beam provides the best lesson, but...</a:t>
            </a:r>
          </a:p>
          <a:p>
            <a:r>
              <a:rPr lang="en-GB" sz="1800" dirty="0">
                <a:solidFill>
                  <a:schemeClr val="bg1"/>
                </a:solidFill>
              </a:rPr>
              <a:t>We could have had a better platform to check and follow-up machine status and agreed beforehand on the acceptable state to start the beam. (Performance related issue was out of scope of this SRR.)</a:t>
            </a:r>
          </a:p>
          <a:p>
            <a:r>
              <a:rPr lang="en-GB" sz="1800" dirty="0">
                <a:solidFill>
                  <a:schemeClr val="bg1"/>
                </a:solidFill>
              </a:rPr>
              <a:t>Only occasion to use an external stop and diagnostics. We could never come back to this configuration.</a:t>
            </a:r>
          </a:p>
          <a:p>
            <a:r>
              <a:rPr lang="en-GB" sz="1800" dirty="0">
                <a:solidFill>
                  <a:schemeClr val="bg1"/>
                </a:solidFill>
              </a:rPr>
              <a:t>Only occasion, besides target, we can test the nominal beam parameters.</a:t>
            </a:r>
          </a:p>
        </p:txBody>
      </p:sp>
    </p:spTree>
    <p:extLst>
      <p:ext uri="{BB962C8B-B14F-4D97-AF65-F5344CB8AC3E}">
        <p14:creationId xmlns:p14="http://schemas.microsoft.com/office/powerpoint/2010/main" val="2775508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BD95-A2A3-1441-8613-ADEC59DF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</a:t>
            </a:r>
            <a:r>
              <a:rPr lang="en-GB" dirty="0" err="1"/>
              <a:t>linac</a:t>
            </a:r>
            <a:r>
              <a:rPr lang="en-GB" dirty="0"/>
              <a:t> commissioning configuration</a:t>
            </a:r>
            <a:br>
              <a:rPr lang="en-GB" dirty="0"/>
            </a:br>
            <a:r>
              <a:rPr lang="en-GB" dirty="0"/>
              <a:t>(baseline)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4603A-0164-8B4A-9CE9-833023BC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E3C078-1448-C94A-847D-C67090F8CBCC}"/>
              </a:ext>
            </a:extLst>
          </p:cNvPr>
          <p:cNvSpPr/>
          <p:nvPr/>
        </p:nvSpPr>
        <p:spPr>
          <a:xfrm>
            <a:off x="354514" y="2438400"/>
            <a:ext cx="1097280" cy="685800"/>
          </a:xfrm>
          <a:prstGeom prst="rect">
            <a:avLst/>
          </a:prstGeom>
          <a:solidFill>
            <a:srgbClr val="9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RFQ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1A74BE-D7E9-1743-A609-FDFE8E134704}"/>
              </a:ext>
            </a:extLst>
          </p:cNvPr>
          <p:cNvSpPr/>
          <p:nvPr/>
        </p:nvSpPr>
        <p:spPr>
          <a:xfrm>
            <a:off x="1573714" y="2438400"/>
            <a:ext cx="1097280" cy="685800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MEBT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7F2D07-5734-2746-A513-E46D101BA3DA}"/>
              </a:ext>
            </a:extLst>
          </p:cNvPr>
          <p:cNvSpPr/>
          <p:nvPr/>
        </p:nvSpPr>
        <p:spPr>
          <a:xfrm>
            <a:off x="2792914" y="2438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2C50D2-A92E-DB41-8F7C-2A7CFF427D74}"/>
              </a:ext>
            </a:extLst>
          </p:cNvPr>
          <p:cNvSpPr/>
          <p:nvPr/>
        </p:nvSpPr>
        <p:spPr>
          <a:xfrm>
            <a:off x="4012114" y="2438400"/>
            <a:ext cx="1097280" cy="685800"/>
          </a:xfrm>
          <a:prstGeom prst="rect">
            <a:avLst/>
          </a:prstGeom>
          <a:solidFill>
            <a:srgbClr val="0432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F45C17-5A48-8940-9787-B0F337359FFB}"/>
              </a:ext>
            </a:extLst>
          </p:cNvPr>
          <p:cNvSpPr/>
          <p:nvPr/>
        </p:nvSpPr>
        <p:spPr>
          <a:xfrm>
            <a:off x="5231314" y="2438400"/>
            <a:ext cx="1097280" cy="685800"/>
          </a:xfrm>
          <a:prstGeom prst="rect">
            <a:avLst/>
          </a:prstGeom>
          <a:solidFill>
            <a:srgbClr val="0432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ED57A4-6F84-C046-86C4-2EB753123901}"/>
              </a:ext>
            </a:extLst>
          </p:cNvPr>
          <p:cNvSpPr/>
          <p:nvPr/>
        </p:nvSpPr>
        <p:spPr>
          <a:xfrm>
            <a:off x="6450514" y="2438400"/>
            <a:ext cx="1097280" cy="685800"/>
          </a:xfrm>
          <a:prstGeom prst="rect">
            <a:avLst/>
          </a:prstGeom>
          <a:solidFill>
            <a:srgbClr val="0432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B9D053-4345-6847-89A1-EA6E989FD171}"/>
              </a:ext>
            </a:extLst>
          </p:cNvPr>
          <p:cNvSpPr/>
          <p:nvPr/>
        </p:nvSpPr>
        <p:spPr>
          <a:xfrm>
            <a:off x="7669714" y="2438400"/>
            <a:ext cx="1097280" cy="6858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DTL5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D08CCFF-E26F-D949-A07C-4931E19364C9}"/>
              </a:ext>
            </a:extLst>
          </p:cNvPr>
          <p:cNvSpPr/>
          <p:nvPr/>
        </p:nvSpPr>
        <p:spPr>
          <a:xfrm>
            <a:off x="2259514" y="1981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EC73BF79-C6E1-6E48-99AA-959D978A7BDE}"/>
              </a:ext>
            </a:extLst>
          </p:cNvPr>
          <p:cNvSpPr/>
          <p:nvPr/>
        </p:nvSpPr>
        <p:spPr>
          <a:xfrm>
            <a:off x="5078914" y="1981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726BEDE4-1FC3-6A43-A4DA-CF7617690890}"/>
              </a:ext>
            </a:extLst>
          </p:cNvPr>
          <p:cNvSpPr/>
          <p:nvPr/>
        </p:nvSpPr>
        <p:spPr>
          <a:xfrm>
            <a:off x="7898314" y="1981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ACDB1-085C-264A-BA49-F7DAD3B66053}"/>
              </a:ext>
            </a:extLst>
          </p:cNvPr>
          <p:cNvSpPr/>
          <p:nvPr/>
        </p:nvSpPr>
        <p:spPr>
          <a:xfrm>
            <a:off x="8538394" y="1981200"/>
            <a:ext cx="18288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2B7F0-CADE-8A4F-B144-E689132E7FD9}"/>
              </a:ext>
            </a:extLst>
          </p:cNvPr>
          <p:cNvSpPr txBox="1"/>
          <p:nvPr/>
        </p:nvSpPr>
        <p:spPr>
          <a:xfrm>
            <a:off x="1895301" y="1676400"/>
            <a:ext cx="924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MEBT FC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61761-D65E-324E-BF01-01CA24F9F183}"/>
              </a:ext>
            </a:extLst>
          </p:cNvPr>
          <p:cNvSpPr txBox="1"/>
          <p:nvPr/>
        </p:nvSpPr>
        <p:spPr>
          <a:xfrm>
            <a:off x="4724400" y="1676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DTL2 FC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0F78C0-4A9C-5A4E-950D-61DBF2B31A66}"/>
              </a:ext>
            </a:extLst>
          </p:cNvPr>
          <p:cNvSpPr txBox="1"/>
          <p:nvPr/>
        </p:nvSpPr>
        <p:spPr>
          <a:xfrm>
            <a:off x="7547794" y="3623846"/>
            <a:ext cx="1596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Temp shield wall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E885A7-5B84-9E48-A42A-3CDA0A3BA151}"/>
              </a:ext>
            </a:extLst>
          </p:cNvPr>
          <p:cNvSpPr txBox="1"/>
          <p:nvPr/>
        </p:nvSpPr>
        <p:spPr>
          <a:xfrm>
            <a:off x="7547794" y="1676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DTL4 FC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8950F1-5AEE-014F-AE18-417C3C067E5A}"/>
              </a:ext>
            </a:extLst>
          </p:cNvPr>
          <p:cNvSpPr/>
          <p:nvPr/>
        </p:nvSpPr>
        <p:spPr>
          <a:xfrm>
            <a:off x="354514" y="5105400"/>
            <a:ext cx="1097280" cy="685800"/>
          </a:xfrm>
          <a:prstGeom prst="rect">
            <a:avLst/>
          </a:prstGeom>
          <a:solidFill>
            <a:srgbClr val="9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RFQ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1E7995-8B28-AC45-B722-81181097C840}"/>
              </a:ext>
            </a:extLst>
          </p:cNvPr>
          <p:cNvSpPr/>
          <p:nvPr/>
        </p:nvSpPr>
        <p:spPr>
          <a:xfrm>
            <a:off x="1573714" y="5105400"/>
            <a:ext cx="1097280" cy="685800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MEBT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D90E1D-916C-B04D-BBD6-73961D381C08}"/>
              </a:ext>
            </a:extLst>
          </p:cNvPr>
          <p:cNvSpPr/>
          <p:nvPr/>
        </p:nvSpPr>
        <p:spPr>
          <a:xfrm>
            <a:off x="27929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00FBB9-8504-6944-BFC8-4B96986EEF19}"/>
              </a:ext>
            </a:extLst>
          </p:cNvPr>
          <p:cNvSpPr/>
          <p:nvPr/>
        </p:nvSpPr>
        <p:spPr>
          <a:xfrm>
            <a:off x="40121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AA4AAB-13D4-BA4A-801E-03F3DCCD890D}"/>
              </a:ext>
            </a:extLst>
          </p:cNvPr>
          <p:cNvSpPr/>
          <p:nvPr/>
        </p:nvSpPr>
        <p:spPr>
          <a:xfrm>
            <a:off x="52313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1C76CB-2887-3F46-9EB1-5144177703CC}"/>
              </a:ext>
            </a:extLst>
          </p:cNvPr>
          <p:cNvSpPr/>
          <p:nvPr/>
        </p:nvSpPr>
        <p:spPr>
          <a:xfrm>
            <a:off x="64505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2345DAB-8EDE-1A4B-BAC2-EB627AE6F81B}"/>
              </a:ext>
            </a:extLst>
          </p:cNvPr>
          <p:cNvSpPr/>
          <p:nvPr/>
        </p:nvSpPr>
        <p:spPr>
          <a:xfrm>
            <a:off x="7669714" y="5105400"/>
            <a:ext cx="1097280" cy="6858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DTL5</a:t>
            </a:r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9D2B4CD5-BA39-604A-9590-D2BE24D520F8}"/>
              </a:ext>
            </a:extLst>
          </p:cNvPr>
          <p:cNvSpPr/>
          <p:nvPr/>
        </p:nvSpPr>
        <p:spPr>
          <a:xfrm>
            <a:off x="2259514" y="4648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5EA0277E-B718-464D-835D-BC7E56757FDD}"/>
              </a:ext>
            </a:extLst>
          </p:cNvPr>
          <p:cNvSpPr/>
          <p:nvPr/>
        </p:nvSpPr>
        <p:spPr>
          <a:xfrm>
            <a:off x="5078914" y="4648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F6A0BC83-F538-C14D-B528-FF703D11E8E5}"/>
              </a:ext>
            </a:extLst>
          </p:cNvPr>
          <p:cNvSpPr/>
          <p:nvPr/>
        </p:nvSpPr>
        <p:spPr>
          <a:xfrm>
            <a:off x="7898314" y="4648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3249D1-57B4-D44C-96A3-255082FFC688}"/>
              </a:ext>
            </a:extLst>
          </p:cNvPr>
          <p:cNvSpPr/>
          <p:nvPr/>
        </p:nvSpPr>
        <p:spPr>
          <a:xfrm>
            <a:off x="8538394" y="4648200"/>
            <a:ext cx="18288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8BFB05-A35F-2F40-B7C8-FBFAF1D47816}"/>
              </a:ext>
            </a:extLst>
          </p:cNvPr>
          <p:cNvSpPr txBox="1"/>
          <p:nvPr/>
        </p:nvSpPr>
        <p:spPr>
          <a:xfrm>
            <a:off x="1895301" y="4343400"/>
            <a:ext cx="924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MEBT FC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8926C2-FB63-4046-AE27-35909B3D7DF5}"/>
              </a:ext>
            </a:extLst>
          </p:cNvPr>
          <p:cNvSpPr txBox="1"/>
          <p:nvPr/>
        </p:nvSpPr>
        <p:spPr>
          <a:xfrm>
            <a:off x="4728394" y="4343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DTL2 FC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2839A3-C508-C948-90D1-94B3F35C392C}"/>
              </a:ext>
            </a:extLst>
          </p:cNvPr>
          <p:cNvSpPr txBox="1"/>
          <p:nvPr/>
        </p:nvSpPr>
        <p:spPr>
          <a:xfrm>
            <a:off x="7547794" y="6290846"/>
            <a:ext cx="1596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Temp shield wall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F6A986-77DF-1246-9A33-327845413CAE}"/>
              </a:ext>
            </a:extLst>
          </p:cNvPr>
          <p:cNvSpPr txBox="1"/>
          <p:nvPr/>
        </p:nvSpPr>
        <p:spPr>
          <a:xfrm>
            <a:off x="7547794" y="4343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DTL4 FC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BDCDEE-B123-A547-9350-D18127105FF7}"/>
              </a:ext>
            </a:extLst>
          </p:cNvPr>
          <p:cNvSpPr txBox="1"/>
          <p:nvPr/>
        </p:nvSpPr>
        <p:spPr>
          <a:xfrm>
            <a:off x="83362" y="1535668"/>
            <a:ext cx="182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err="1"/>
              <a:t>ISrc</a:t>
            </a:r>
            <a:r>
              <a:rPr lang="en-GB" b="1" u="sng" dirty="0"/>
              <a:t> - MEBT, DTL1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677781-C545-9E41-A29C-12A8BCBB7047}"/>
              </a:ext>
            </a:extLst>
          </p:cNvPr>
          <p:cNvSpPr txBox="1"/>
          <p:nvPr/>
        </p:nvSpPr>
        <p:spPr>
          <a:xfrm>
            <a:off x="83362" y="4267200"/>
            <a:ext cx="117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err="1"/>
              <a:t>ISrc</a:t>
            </a:r>
            <a:r>
              <a:rPr lang="en-GB" b="1" u="sng" dirty="0"/>
              <a:t> - DTL4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7FFE727-1D4E-3D4A-9FDF-6630BCE35A25}"/>
              </a:ext>
            </a:extLst>
          </p:cNvPr>
          <p:cNvCxnSpPr/>
          <p:nvPr/>
        </p:nvCxnSpPr>
        <p:spPr>
          <a:xfrm>
            <a:off x="0" y="4154424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5591DD7-4E83-234A-9814-AC46738F6539}"/>
              </a:ext>
            </a:extLst>
          </p:cNvPr>
          <p:cNvSpPr txBox="1"/>
          <p:nvPr/>
        </p:nvSpPr>
        <p:spPr>
          <a:xfrm>
            <a:off x="1676400" y="3276600"/>
            <a:ext cx="4510466" cy="73866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DTL1-4 installed but only DTL1 powered.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MEBT and DTL2 FCs at their nominal locations.</a:t>
            </a:r>
            <a:endParaRPr lang="en-GB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Temporary shield wall + DTL4 FC with shielding at DTL5.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C007C1-36E2-EF49-8191-BCDA828E361F}"/>
              </a:ext>
            </a:extLst>
          </p:cNvPr>
          <p:cNvSpPr txBox="1"/>
          <p:nvPr/>
        </p:nvSpPr>
        <p:spPr>
          <a:xfrm>
            <a:off x="1676400" y="5966936"/>
            <a:ext cx="4510466" cy="73866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DTL1-4 powered.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MEBT and DTL2 FCs at their nominal locations.</a:t>
            </a:r>
            <a:endParaRPr lang="en-GB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Temporary shield wall + DTL4 FC with shielding at DTL5.</a:t>
            </a:r>
          </a:p>
        </p:txBody>
      </p:sp>
    </p:spTree>
    <p:extLst>
      <p:ext uri="{BB962C8B-B14F-4D97-AF65-F5344CB8AC3E}">
        <p14:creationId xmlns:p14="http://schemas.microsoft.com/office/powerpoint/2010/main" val="2809988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BD95-A2A3-1441-8613-ADEC59DF6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</a:t>
            </a:r>
            <a:r>
              <a:rPr lang="en-GB" dirty="0" err="1"/>
              <a:t>linac</a:t>
            </a:r>
            <a:r>
              <a:rPr lang="en-GB" dirty="0"/>
              <a:t> commissioning configuration</a:t>
            </a:r>
            <a:br>
              <a:rPr lang="en-GB" dirty="0"/>
            </a:br>
            <a:r>
              <a:rPr lang="en-GB" dirty="0"/>
              <a:t>(updated)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4603A-0164-8B4A-9CE9-833023BC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E3C078-1448-C94A-847D-C67090F8CBCC}"/>
              </a:ext>
            </a:extLst>
          </p:cNvPr>
          <p:cNvSpPr/>
          <p:nvPr/>
        </p:nvSpPr>
        <p:spPr>
          <a:xfrm>
            <a:off x="354514" y="2438400"/>
            <a:ext cx="1097280" cy="685800"/>
          </a:xfrm>
          <a:prstGeom prst="rect">
            <a:avLst/>
          </a:prstGeom>
          <a:solidFill>
            <a:srgbClr val="9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RFQ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F1A74BE-D7E9-1743-A609-FDFE8E134704}"/>
              </a:ext>
            </a:extLst>
          </p:cNvPr>
          <p:cNvSpPr/>
          <p:nvPr/>
        </p:nvSpPr>
        <p:spPr>
          <a:xfrm>
            <a:off x="1573714" y="2438400"/>
            <a:ext cx="1097280" cy="685800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MEBT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7F2D07-5734-2746-A513-E46D101BA3DA}"/>
              </a:ext>
            </a:extLst>
          </p:cNvPr>
          <p:cNvSpPr/>
          <p:nvPr/>
        </p:nvSpPr>
        <p:spPr>
          <a:xfrm>
            <a:off x="2792914" y="2438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2C50D2-A92E-DB41-8F7C-2A7CFF427D74}"/>
              </a:ext>
            </a:extLst>
          </p:cNvPr>
          <p:cNvSpPr/>
          <p:nvPr/>
        </p:nvSpPr>
        <p:spPr>
          <a:xfrm>
            <a:off x="4012114" y="2438400"/>
            <a:ext cx="1097280" cy="6858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DTL2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F45C17-5A48-8940-9787-B0F337359FFB}"/>
              </a:ext>
            </a:extLst>
          </p:cNvPr>
          <p:cNvSpPr/>
          <p:nvPr/>
        </p:nvSpPr>
        <p:spPr>
          <a:xfrm>
            <a:off x="5231314" y="2438400"/>
            <a:ext cx="1097280" cy="6858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DTL3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FED57A4-6F84-C046-86C4-2EB753123901}"/>
              </a:ext>
            </a:extLst>
          </p:cNvPr>
          <p:cNvSpPr/>
          <p:nvPr/>
        </p:nvSpPr>
        <p:spPr>
          <a:xfrm>
            <a:off x="6450514" y="2438400"/>
            <a:ext cx="1097280" cy="685800"/>
          </a:xfrm>
          <a:prstGeom prst="rect">
            <a:avLst/>
          </a:prstGeom>
          <a:solidFill>
            <a:srgbClr val="0432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B9D053-4345-6847-89A1-EA6E989FD171}"/>
              </a:ext>
            </a:extLst>
          </p:cNvPr>
          <p:cNvSpPr/>
          <p:nvPr/>
        </p:nvSpPr>
        <p:spPr>
          <a:xfrm>
            <a:off x="7669714" y="2438400"/>
            <a:ext cx="1097280" cy="6858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DTL5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D08CCFF-E26F-D949-A07C-4931E19364C9}"/>
              </a:ext>
            </a:extLst>
          </p:cNvPr>
          <p:cNvSpPr/>
          <p:nvPr/>
        </p:nvSpPr>
        <p:spPr>
          <a:xfrm>
            <a:off x="2259514" y="1981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EC73BF79-C6E1-6E48-99AA-959D978A7BDE}"/>
              </a:ext>
            </a:extLst>
          </p:cNvPr>
          <p:cNvSpPr/>
          <p:nvPr/>
        </p:nvSpPr>
        <p:spPr>
          <a:xfrm>
            <a:off x="3859714" y="1981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AACDB1-085C-264A-BA49-F7DAD3B66053}"/>
              </a:ext>
            </a:extLst>
          </p:cNvPr>
          <p:cNvSpPr/>
          <p:nvPr/>
        </p:nvSpPr>
        <p:spPr>
          <a:xfrm>
            <a:off x="8538394" y="1981200"/>
            <a:ext cx="18288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2B7F0-CADE-8A4F-B144-E689132E7FD9}"/>
              </a:ext>
            </a:extLst>
          </p:cNvPr>
          <p:cNvSpPr txBox="1"/>
          <p:nvPr/>
        </p:nvSpPr>
        <p:spPr>
          <a:xfrm>
            <a:off x="1895301" y="1676400"/>
            <a:ext cx="924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MEBT FC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61761-D65E-324E-BF01-01CA24F9F183}"/>
              </a:ext>
            </a:extLst>
          </p:cNvPr>
          <p:cNvSpPr txBox="1"/>
          <p:nvPr/>
        </p:nvSpPr>
        <p:spPr>
          <a:xfrm>
            <a:off x="3505200" y="1676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DTL2 FC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B0F78C0-4A9C-5A4E-950D-61DBF2B31A66}"/>
              </a:ext>
            </a:extLst>
          </p:cNvPr>
          <p:cNvSpPr txBox="1"/>
          <p:nvPr/>
        </p:nvSpPr>
        <p:spPr>
          <a:xfrm>
            <a:off x="7547794" y="3623846"/>
            <a:ext cx="1596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Temp shield wall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8950F1-5AEE-014F-AE18-417C3C067E5A}"/>
              </a:ext>
            </a:extLst>
          </p:cNvPr>
          <p:cNvSpPr/>
          <p:nvPr/>
        </p:nvSpPr>
        <p:spPr>
          <a:xfrm>
            <a:off x="354514" y="5105400"/>
            <a:ext cx="1097280" cy="685800"/>
          </a:xfrm>
          <a:prstGeom prst="rect">
            <a:avLst/>
          </a:prstGeom>
          <a:solidFill>
            <a:srgbClr val="9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RFQ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1E7995-8B28-AC45-B722-81181097C840}"/>
              </a:ext>
            </a:extLst>
          </p:cNvPr>
          <p:cNvSpPr/>
          <p:nvPr/>
        </p:nvSpPr>
        <p:spPr>
          <a:xfrm>
            <a:off x="1573714" y="5105400"/>
            <a:ext cx="1097280" cy="685800"/>
          </a:xfrm>
          <a:prstGeom prst="rect">
            <a:avLst/>
          </a:prstGeom>
          <a:solidFill>
            <a:srgbClr val="00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MEBT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D90E1D-916C-B04D-BBD6-73961D381C08}"/>
              </a:ext>
            </a:extLst>
          </p:cNvPr>
          <p:cNvSpPr/>
          <p:nvPr/>
        </p:nvSpPr>
        <p:spPr>
          <a:xfrm>
            <a:off x="27929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00FBB9-8504-6944-BFC8-4B96986EEF19}"/>
              </a:ext>
            </a:extLst>
          </p:cNvPr>
          <p:cNvSpPr/>
          <p:nvPr/>
        </p:nvSpPr>
        <p:spPr>
          <a:xfrm>
            <a:off x="40121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AA4AAB-13D4-BA4A-801E-03F3DCCD890D}"/>
              </a:ext>
            </a:extLst>
          </p:cNvPr>
          <p:cNvSpPr/>
          <p:nvPr/>
        </p:nvSpPr>
        <p:spPr>
          <a:xfrm>
            <a:off x="52313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DTL3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1C76CB-2887-3F46-9EB1-5144177703CC}"/>
              </a:ext>
            </a:extLst>
          </p:cNvPr>
          <p:cNvSpPr/>
          <p:nvPr/>
        </p:nvSpPr>
        <p:spPr>
          <a:xfrm>
            <a:off x="6450514" y="5105400"/>
            <a:ext cx="1097280" cy="685800"/>
          </a:xfrm>
          <a:prstGeom prst="rect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DTL4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2345DAB-8EDE-1A4B-BAC2-EB627AE6F81B}"/>
              </a:ext>
            </a:extLst>
          </p:cNvPr>
          <p:cNvSpPr/>
          <p:nvPr/>
        </p:nvSpPr>
        <p:spPr>
          <a:xfrm>
            <a:off x="7669714" y="5105400"/>
            <a:ext cx="1097280" cy="6858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DTL5</a:t>
            </a:r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9D2B4CD5-BA39-604A-9590-D2BE24D520F8}"/>
              </a:ext>
            </a:extLst>
          </p:cNvPr>
          <p:cNvSpPr/>
          <p:nvPr/>
        </p:nvSpPr>
        <p:spPr>
          <a:xfrm>
            <a:off x="2259514" y="4648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5EA0277E-B718-464D-835D-BC7E56757FDD}"/>
              </a:ext>
            </a:extLst>
          </p:cNvPr>
          <p:cNvSpPr/>
          <p:nvPr/>
        </p:nvSpPr>
        <p:spPr>
          <a:xfrm>
            <a:off x="5078914" y="4648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F6A0BC83-F538-C14D-B528-FF703D11E8E5}"/>
              </a:ext>
            </a:extLst>
          </p:cNvPr>
          <p:cNvSpPr/>
          <p:nvPr/>
        </p:nvSpPr>
        <p:spPr>
          <a:xfrm>
            <a:off x="7898314" y="4648200"/>
            <a:ext cx="182880" cy="457200"/>
          </a:xfrm>
          <a:prstGeom prst="downArrow">
            <a:avLst>
              <a:gd name="adj1" fmla="val 50000"/>
              <a:gd name="adj2" fmla="val 68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B3249D1-57B4-D44C-96A3-255082FFC688}"/>
              </a:ext>
            </a:extLst>
          </p:cNvPr>
          <p:cNvSpPr/>
          <p:nvPr/>
        </p:nvSpPr>
        <p:spPr>
          <a:xfrm>
            <a:off x="8538394" y="4648200"/>
            <a:ext cx="182880" cy="16002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8BFB05-A35F-2F40-B7C8-FBFAF1D47816}"/>
              </a:ext>
            </a:extLst>
          </p:cNvPr>
          <p:cNvSpPr txBox="1"/>
          <p:nvPr/>
        </p:nvSpPr>
        <p:spPr>
          <a:xfrm>
            <a:off x="1895301" y="4343400"/>
            <a:ext cx="924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MEBT FC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8926C2-FB63-4046-AE27-35909B3D7DF5}"/>
              </a:ext>
            </a:extLst>
          </p:cNvPr>
          <p:cNvSpPr txBox="1"/>
          <p:nvPr/>
        </p:nvSpPr>
        <p:spPr>
          <a:xfrm>
            <a:off x="4728394" y="4343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DTL2 FC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2839A3-C508-C948-90D1-94B3F35C392C}"/>
              </a:ext>
            </a:extLst>
          </p:cNvPr>
          <p:cNvSpPr txBox="1"/>
          <p:nvPr/>
        </p:nvSpPr>
        <p:spPr>
          <a:xfrm>
            <a:off x="7547794" y="6290846"/>
            <a:ext cx="1596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Temp shield wall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6F6A986-77DF-1246-9A33-327845413CAE}"/>
              </a:ext>
            </a:extLst>
          </p:cNvPr>
          <p:cNvSpPr txBox="1"/>
          <p:nvPr/>
        </p:nvSpPr>
        <p:spPr>
          <a:xfrm>
            <a:off x="7547794" y="4343400"/>
            <a:ext cx="85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DTL4 FC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DBDCDEE-B123-A547-9350-D18127105FF7}"/>
              </a:ext>
            </a:extLst>
          </p:cNvPr>
          <p:cNvSpPr txBox="1"/>
          <p:nvPr/>
        </p:nvSpPr>
        <p:spPr>
          <a:xfrm>
            <a:off x="83362" y="1535668"/>
            <a:ext cx="1820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err="1"/>
              <a:t>ISrc</a:t>
            </a:r>
            <a:r>
              <a:rPr lang="en-GB" b="1" u="sng" dirty="0"/>
              <a:t> - MEBT, DTL1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677781-C545-9E41-A29C-12A8BCBB7047}"/>
              </a:ext>
            </a:extLst>
          </p:cNvPr>
          <p:cNvSpPr txBox="1"/>
          <p:nvPr/>
        </p:nvSpPr>
        <p:spPr>
          <a:xfrm>
            <a:off x="83362" y="4267200"/>
            <a:ext cx="117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err="1"/>
              <a:t>ISrc</a:t>
            </a:r>
            <a:r>
              <a:rPr lang="en-GB" b="1" u="sng" dirty="0"/>
              <a:t> - DTL4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7FFE727-1D4E-3D4A-9FDF-6630BCE35A25}"/>
              </a:ext>
            </a:extLst>
          </p:cNvPr>
          <p:cNvCxnSpPr/>
          <p:nvPr/>
        </p:nvCxnSpPr>
        <p:spPr>
          <a:xfrm>
            <a:off x="0" y="4154424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5591DD7-4E83-234A-9814-AC46738F6539}"/>
              </a:ext>
            </a:extLst>
          </p:cNvPr>
          <p:cNvSpPr txBox="1"/>
          <p:nvPr/>
        </p:nvSpPr>
        <p:spPr>
          <a:xfrm>
            <a:off x="1676400" y="3276600"/>
            <a:ext cx="4510466" cy="73866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DTL2-3 not installed. DTL4 installed but not powered.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</a:rPr>
              <a:t>DTL2 FC placed right after DTL1. (With shielding?)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Temporary shield wall at DTL5.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C007C1-36E2-EF49-8191-BCDA828E361F}"/>
              </a:ext>
            </a:extLst>
          </p:cNvPr>
          <p:cNvSpPr txBox="1"/>
          <p:nvPr/>
        </p:nvSpPr>
        <p:spPr>
          <a:xfrm>
            <a:off x="1676400" y="5966936"/>
            <a:ext cx="4510466" cy="73866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No change from the baseline.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05783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239000" cy="1143000"/>
          </a:xfrm>
        </p:spPr>
        <p:txBody>
          <a:bodyPr/>
          <a:lstStyle/>
          <a:p>
            <a:r>
              <a:rPr lang="en-GB" dirty="0"/>
              <a:t>Limits during the NC </a:t>
            </a:r>
            <a:r>
              <a:rPr lang="en-GB" dirty="0" err="1"/>
              <a:t>linac</a:t>
            </a:r>
            <a:r>
              <a:rPr lang="en-GB" dirty="0"/>
              <a:t> commissioning</a:t>
            </a:r>
            <a:br>
              <a:rPr lang="en-GB" dirty="0"/>
            </a:br>
            <a:r>
              <a:rPr lang="en-GB" dirty="0"/>
              <a:t>(ESS-0118232 under revision)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566B29-D6E4-5449-A869-7137AB7A0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363446"/>
              </p:ext>
            </p:extLst>
          </p:nvPr>
        </p:nvGraphicFramePr>
        <p:xfrm>
          <a:off x="838200" y="4282440"/>
          <a:ext cx="731520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6244676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3998641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85382718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61967573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86097783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714185652"/>
                    </a:ext>
                  </a:extLst>
                </a:gridCol>
              </a:tblGrid>
              <a:tr h="319644"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Energy</a:t>
                      </a:r>
                    </a:p>
                    <a:p>
                      <a:r>
                        <a:rPr lang="en-GB" sz="1400" dirty="0"/>
                        <a:t>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Ave </a:t>
                      </a:r>
                      <a:r>
                        <a:rPr lang="en-GB" sz="1400" dirty="0" err="1"/>
                        <a:t>curr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lim</a:t>
                      </a:r>
                      <a:endParaRPr lang="en-GB" sz="1400" dirty="0"/>
                    </a:p>
                    <a:p>
                      <a:r>
                        <a:rPr lang="en-GB" sz="1400" dirty="0"/>
                        <a:t>[µA]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Probe </a:t>
                      </a:r>
                      <a:r>
                        <a:rPr lang="en-GB" sz="1400" dirty="0" err="1"/>
                        <a:t>lim</a:t>
                      </a:r>
                      <a:endParaRPr lang="en-GB" sz="1400" dirty="0"/>
                    </a:p>
                    <a:p>
                      <a:r>
                        <a:rPr lang="en-GB" sz="1400" dirty="0"/>
                        <a:t>[min/hour]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Slow-tuning </a:t>
                      </a:r>
                      <a:r>
                        <a:rPr lang="en-GB" sz="1400" dirty="0" err="1"/>
                        <a:t>lim</a:t>
                      </a:r>
                      <a:r>
                        <a:rPr lang="en-GB" sz="1400" dirty="0"/>
                        <a:t> [min/hour]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Fast-tuning </a:t>
                      </a:r>
                      <a:r>
                        <a:rPr lang="en-GB" sz="1400" dirty="0" err="1"/>
                        <a:t>lim</a:t>
                      </a:r>
                      <a:r>
                        <a:rPr lang="en-GB" sz="1400" dirty="0"/>
                        <a:t> [min/hour]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829521"/>
                  </a:ext>
                </a:extLst>
              </a:tr>
              <a:tr h="188026">
                <a:tc rowSpan="4">
                  <a:txBody>
                    <a:bodyPr/>
                    <a:lstStyle/>
                    <a:p>
                      <a:r>
                        <a:rPr lang="en-GB" sz="1400" dirty="0"/>
                        <a:t>DTL4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22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8.8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--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--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--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70033"/>
                  </a:ext>
                </a:extLst>
              </a:tr>
              <a:tr h="188026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40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3.0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--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57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41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083349"/>
                  </a:ext>
                </a:extLst>
              </a:tr>
              <a:tr h="188026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57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1.4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--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26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19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43853"/>
                  </a:ext>
                </a:extLst>
              </a:tr>
              <a:tr h="188026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74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1.2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--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23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16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69223"/>
                  </a:ext>
                </a:extLst>
              </a:tr>
              <a:tr h="188026"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DTL2</a:t>
                      </a:r>
                      <a:endParaRPr lang="en-GB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22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8.8E-3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17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0.1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0.1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82987"/>
                  </a:ext>
                </a:extLst>
              </a:tr>
              <a:tr h="188026">
                <a:tc vMerge="1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40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3.0E-3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6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0.0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0.0</a:t>
                      </a:r>
                      <a:endParaRPr lang="en-GB" sz="1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36924"/>
                  </a:ext>
                </a:extLst>
              </a:tr>
            </a:tbl>
          </a:graphicData>
        </a:graphic>
      </p:graphicFrame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22E5077-7215-5646-8155-29D4A1079D10}"/>
              </a:ext>
            </a:extLst>
          </p:cNvPr>
          <p:cNvSpPr txBox="1">
            <a:spLocks/>
          </p:cNvSpPr>
          <p:nvPr/>
        </p:nvSpPr>
        <p:spPr>
          <a:xfrm>
            <a:off x="609600" y="1615996"/>
            <a:ext cx="4572000" cy="2422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This configuration (FC shielding + wall) allows the NC </a:t>
            </a:r>
            <a:r>
              <a:rPr lang="en-GB" sz="1800" b="1" dirty="0" err="1"/>
              <a:t>linac</a:t>
            </a:r>
            <a:r>
              <a:rPr lang="en-GB" sz="1800" b="1" dirty="0"/>
              <a:t> beam and SC </a:t>
            </a:r>
            <a:r>
              <a:rPr lang="en-GB" sz="1800" b="1" dirty="0" err="1"/>
              <a:t>linac</a:t>
            </a:r>
            <a:r>
              <a:rPr lang="en-GB" sz="1800" b="1" dirty="0"/>
              <a:t> installation in parallel.</a:t>
            </a:r>
          </a:p>
          <a:p>
            <a:r>
              <a:rPr lang="en-GB" sz="1800" dirty="0"/>
              <a:t>Prompt dose limit:</a:t>
            </a:r>
          </a:p>
          <a:p>
            <a:pPr lvl="1"/>
            <a:r>
              <a:rPr lang="en-GB" sz="1600" dirty="0"/>
              <a:t>3 µ</a:t>
            </a:r>
            <a:r>
              <a:rPr lang="en-GB" sz="1600" dirty="0" err="1"/>
              <a:t>Sv</a:t>
            </a:r>
            <a:r>
              <a:rPr lang="en-GB" sz="1600" dirty="0"/>
              <a:t>/h (supervised area)</a:t>
            </a:r>
          </a:p>
          <a:p>
            <a:pPr lvl="1"/>
            <a:r>
              <a:rPr lang="en-GB" sz="1600" dirty="0"/>
              <a:t>Averaged over 1 hour</a:t>
            </a:r>
          </a:p>
          <a:p>
            <a:r>
              <a:rPr lang="en-GB" sz="1800" dirty="0"/>
              <a:t>Limits in dose and FC itself are comparable. If either is missing, the beam very limited.</a:t>
            </a:r>
            <a:endParaRPr lang="en-GB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CAD574-11C2-0844-8F99-D832D1493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t="9905" r="12499" b="27594"/>
          <a:stretch/>
        </p:blipFill>
        <p:spPr>
          <a:xfrm>
            <a:off x="5579059" y="1524000"/>
            <a:ext cx="3336341" cy="24559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9106DA-3E60-D648-9D77-07B3A5BC05D3}"/>
              </a:ext>
            </a:extLst>
          </p:cNvPr>
          <p:cNvSpPr txBox="1"/>
          <p:nvPr/>
        </p:nvSpPr>
        <p:spPr>
          <a:xfrm>
            <a:off x="6890718" y="1676400"/>
            <a:ext cx="19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Courtesy of K </a:t>
            </a:r>
            <a:r>
              <a:rPr lang="en-GB" sz="1600" b="1" dirty="0" err="1">
                <a:solidFill>
                  <a:schemeClr val="bg1"/>
                </a:solidFill>
              </a:rPr>
              <a:t>Batkov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8B47DD-BFD2-754F-B43C-245099A83C0D}"/>
              </a:ext>
            </a:extLst>
          </p:cNvPr>
          <p:cNvSpPr txBox="1"/>
          <p:nvPr/>
        </p:nvSpPr>
        <p:spPr>
          <a:xfrm>
            <a:off x="6002408" y="3276600"/>
            <a:ext cx="550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DTL4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B56F84-874A-FA48-B433-95A8E6768F0E}"/>
              </a:ext>
            </a:extLst>
          </p:cNvPr>
          <p:cNvSpPr txBox="1"/>
          <p:nvPr/>
        </p:nvSpPr>
        <p:spPr>
          <a:xfrm>
            <a:off x="6879350" y="2514600"/>
            <a:ext cx="359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FC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B3EEFF-D5A0-C842-9FC4-AE60E18E9A34}"/>
              </a:ext>
            </a:extLst>
          </p:cNvPr>
          <p:cNvCxnSpPr>
            <a:cxnSpLocks/>
          </p:cNvCxnSpPr>
          <p:nvPr/>
        </p:nvCxnSpPr>
        <p:spPr>
          <a:xfrm>
            <a:off x="7171029" y="2756546"/>
            <a:ext cx="152400" cy="33260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0C39-B95A-9B4B-AC89-AB120694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63" y="152400"/>
            <a:ext cx="7139137" cy="1143000"/>
          </a:xfrm>
        </p:spPr>
        <p:txBody>
          <a:bodyPr>
            <a:normAutofit/>
          </a:bodyPr>
          <a:lstStyle/>
          <a:p>
            <a:r>
              <a:rPr lang="en-GB" dirty="0"/>
              <a:t>No special configuration after the NC </a:t>
            </a:r>
            <a:r>
              <a:rPr lang="en-GB" dirty="0" err="1"/>
              <a:t>linac</a:t>
            </a:r>
            <a:r>
              <a:rPr lang="en-GB" dirty="0"/>
              <a:t> commissioning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3E60D-CF46-BE48-AC92-7499641E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410200"/>
            <a:ext cx="8610600" cy="1143000"/>
          </a:xfrm>
        </p:spPr>
        <p:txBody>
          <a:bodyPr>
            <a:noAutofit/>
          </a:bodyPr>
          <a:lstStyle/>
          <a:p>
            <a:r>
              <a:rPr lang="en-GB" sz="2000" dirty="0"/>
              <a:t>The beam is stopped with internal beam stops, tuning dump, or target.</a:t>
            </a:r>
          </a:p>
          <a:p>
            <a:pPr lvl="1"/>
            <a:r>
              <a:rPr lang="en-GB" sz="1800" dirty="0"/>
              <a:t>The tuning dump could bear with the 2.86 </a:t>
            </a:r>
            <a:r>
              <a:rPr lang="en-GB" sz="1800" dirty="0" err="1"/>
              <a:t>ms</a:t>
            </a:r>
            <a:r>
              <a:rPr lang="en-GB" sz="1800" dirty="0"/>
              <a:t> pulse but only at 1/30 Hz (12.5 kW).</a:t>
            </a:r>
          </a:p>
          <a:p>
            <a:r>
              <a:rPr lang="en-GB" sz="2000" dirty="0"/>
              <a:t>Only available number of cryomodules change over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3AC0A-F72B-194B-AF46-DA74D837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D69B5-EAF0-5644-AA91-1AE01638D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0" r="892" b="25263"/>
          <a:stretch/>
        </p:blipFill>
        <p:spPr>
          <a:xfrm>
            <a:off x="228600" y="2630301"/>
            <a:ext cx="8699938" cy="1802661"/>
          </a:xfrm>
          <a:prstGeom prst="rect">
            <a:avLst/>
          </a:prstGeom>
          <a:ln w="349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8B16E1-4817-2747-BA70-9CA857D8E0DD}"/>
              </a:ext>
            </a:extLst>
          </p:cNvPr>
          <p:cNvSpPr txBox="1"/>
          <p:nvPr/>
        </p:nvSpPr>
        <p:spPr>
          <a:xfrm>
            <a:off x="5410200" y="4763901"/>
            <a:ext cx="143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Tuning dump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05482-9901-E543-9FD3-C8895EEA17F4}"/>
              </a:ext>
            </a:extLst>
          </p:cNvPr>
          <p:cNvSpPr txBox="1"/>
          <p:nvPr/>
        </p:nvSpPr>
        <p:spPr>
          <a:xfrm>
            <a:off x="7074221" y="1828800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Target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C67054-31EC-4646-B61F-17299E650BCB}"/>
              </a:ext>
            </a:extLst>
          </p:cNvPr>
          <p:cNvCxnSpPr/>
          <p:nvPr/>
        </p:nvCxnSpPr>
        <p:spPr>
          <a:xfrm>
            <a:off x="7772400" y="2173101"/>
            <a:ext cx="6096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023AFD-77C7-9C4C-80FC-0BE401559F33}"/>
              </a:ext>
            </a:extLst>
          </p:cNvPr>
          <p:cNvCxnSpPr/>
          <p:nvPr/>
        </p:nvCxnSpPr>
        <p:spPr>
          <a:xfrm>
            <a:off x="4876800" y="4078101"/>
            <a:ext cx="60960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2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B902-EBD1-B448-82FA-489A7F99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0CDF-A708-114E-B12D-E71E21F6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/>
          <a:lstStyle/>
          <a:p>
            <a:r>
              <a:rPr lang="en-GB" dirty="0"/>
              <a:t>"Boundary conditions"</a:t>
            </a:r>
          </a:p>
          <a:p>
            <a:r>
              <a:rPr lang="en-GB" dirty="0"/>
              <a:t>Beam commissioning overview</a:t>
            </a:r>
          </a:p>
          <a:p>
            <a:pPr lvl="1"/>
            <a:r>
              <a:rPr lang="en-GB" dirty="0"/>
              <a:t>Planning</a:t>
            </a:r>
          </a:p>
          <a:p>
            <a:pPr lvl="1"/>
            <a:r>
              <a:rPr lang="en-GB" dirty="0"/>
              <a:t>Configuration</a:t>
            </a:r>
          </a:p>
          <a:p>
            <a:r>
              <a:rPr lang="en-GB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DFCEE-FF98-064C-B471-E1FF7DA2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069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8BAF-40D4-CD4F-83B5-FD27F749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798E8-EAD8-D248-BD0F-BC76DEDC5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GB" sz="2000" dirty="0"/>
              <a:t>Status of planning beam commissioning activities and their sequence:</a:t>
            </a:r>
          </a:p>
          <a:p>
            <a:pPr lvl="1"/>
            <a:r>
              <a:rPr lang="en-GB" sz="1800" dirty="0"/>
              <a:t>For the </a:t>
            </a:r>
            <a:r>
              <a:rPr lang="en-GB" sz="1800" dirty="0" err="1"/>
              <a:t>ISrc</a:t>
            </a:r>
            <a:r>
              <a:rPr lang="en-GB" sz="1800" dirty="0"/>
              <a:t>-LEBT stage, the developed plan is being executed and also updated to adopt to situation.</a:t>
            </a:r>
          </a:p>
          <a:p>
            <a:pPr lvl="1"/>
            <a:r>
              <a:rPr lang="en-GB" sz="1800" dirty="0"/>
              <a:t>For the NC </a:t>
            </a:r>
            <a:r>
              <a:rPr lang="en-GB" sz="1800" dirty="0" err="1"/>
              <a:t>linac</a:t>
            </a:r>
            <a:r>
              <a:rPr lang="en-GB" sz="1800" dirty="0"/>
              <a:t> stage, plan is being detailed.</a:t>
            </a:r>
          </a:p>
          <a:p>
            <a:pPr lvl="1"/>
            <a:r>
              <a:rPr lang="en-GB" sz="1800" dirty="0"/>
              <a:t>For the SC </a:t>
            </a:r>
            <a:r>
              <a:rPr lang="en-GB" sz="1800" dirty="0" err="1"/>
              <a:t>linac</a:t>
            </a:r>
            <a:r>
              <a:rPr lang="en-GB" sz="1800" dirty="0"/>
              <a:t> stage (starting in ~2.5 years), due to a resource limitation, we only have very high-level plan (and studies).</a:t>
            </a:r>
          </a:p>
          <a:p>
            <a:r>
              <a:rPr lang="en-GB" sz="2000" dirty="0"/>
              <a:t>The schedules of the stages beyond the </a:t>
            </a:r>
            <a:r>
              <a:rPr lang="en-GB" sz="2000" dirty="0" err="1"/>
              <a:t>ISrc</a:t>
            </a:r>
            <a:r>
              <a:rPr lang="en-GB" sz="2000" dirty="0"/>
              <a:t>-LEBT are aggressive but using internal and permanent beam stops and diagnostics allow to come back and repeat the process in any given point, later.</a:t>
            </a:r>
          </a:p>
          <a:p>
            <a:pPr lvl="1"/>
            <a:r>
              <a:rPr lang="en-GB" sz="1800" dirty="0"/>
              <a:t>On the contrary, the </a:t>
            </a:r>
            <a:r>
              <a:rPr lang="en-GB" sz="1800" dirty="0" err="1"/>
              <a:t>ISrc</a:t>
            </a:r>
            <a:r>
              <a:rPr lang="en-GB" sz="1800" dirty="0"/>
              <a:t>-LEBT stage is unique. </a:t>
            </a:r>
          </a:p>
          <a:p>
            <a:r>
              <a:rPr lang="en-GB" sz="2000" dirty="0"/>
              <a:t>One lesson learned so far:</a:t>
            </a:r>
          </a:p>
          <a:p>
            <a:pPr lvl="1"/>
            <a:r>
              <a:rPr lang="en-GB" sz="1800" dirty="0"/>
              <a:t>All the reviews on </a:t>
            </a:r>
            <a:r>
              <a:rPr lang="en-GB" sz="1800" dirty="0" err="1"/>
              <a:t>ISrc</a:t>
            </a:r>
            <a:r>
              <a:rPr lang="en-GB" sz="1800" dirty="0"/>
              <a:t> and LEBT were focused on installation, testing, and safety, but performance related issues deserve more attention.</a:t>
            </a:r>
          </a:p>
          <a:p>
            <a:pPr lvl="2"/>
            <a:r>
              <a:rPr lang="en-GB" sz="1600" dirty="0"/>
              <a:t>One example is the re-design of the LEBT chopper.</a:t>
            </a:r>
          </a:p>
          <a:p>
            <a:pPr lvl="1"/>
            <a:r>
              <a:rPr lang="en-GB" sz="1800" dirty="0"/>
              <a:t>We could either expand scopes of reviews or introduce another platform.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D82AF-5542-6848-84F7-DA616B4C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776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402797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989D51A-DCEC-3C49-BB0E-3D969A36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139136" cy="1143000"/>
          </a:xfrm>
        </p:spPr>
        <p:txBody>
          <a:bodyPr/>
          <a:lstStyle/>
          <a:p>
            <a:r>
              <a:rPr lang="en-GB" dirty="0"/>
              <a:t>Simple and or standard tuning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01014D-6F31-1A45-A175-EFC8085B5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00201"/>
            <a:ext cx="4038600" cy="28956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Standard </a:t>
            </a:r>
            <a:r>
              <a:rPr lang="en-GB" sz="2000" dirty="0" err="1"/>
              <a:t>linac</a:t>
            </a:r>
            <a:r>
              <a:rPr lang="en-GB" sz="2000" dirty="0"/>
              <a:t>/beamline tuning, requiring a dedicated application:</a:t>
            </a:r>
          </a:p>
          <a:p>
            <a:r>
              <a:rPr lang="en-GB" sz="1800" dirty="0"/>
              <a:t>Linear optics verification</a:t>
            </a:r>
          </a:p>
          <a:p>
            <a:pPr lvl="1"/>
            <a:r>
              <a:rPr lang="en-GB" sz="1600" dirty="0"/>
              <a:t>Polarity check</a:t>
            </a:r>
          </a:p>
          <a:p>
            <a:pPr lvl="1"/>
            <a:r>
              <a:rPr lang="en-GB" sz="1600" dirty="0"/>
              <a:t>Beam based alignment</a:t>
            </a:r>
          </a:p>
          <a:p>
            <a:pPr lvl="1"/>
            <a:r>
              <a:rPr lang="en-GB" sz="1600" dirty="0"/>
              <a:t>Trajectory correction</a:t>
            </a:r>
          </a:p>
          <a:p>
            <a:r>
              <a:rPr lang="en-GB" sz="1800" dirty="0"/>
              <a:t>RF phase and amplitude setting</a:t>
            </a:r>
          </a:p>
          <a:p>
            <a:r>
              <a:rPr lang="en-GB" sz="1800" dirty="0"/>
              <a:t>Transverse matching with 3+ profile measurements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15E15FB-E842-7741-B8EF-F4291D896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2127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For beam transports and RFQ, many adjustments are done with a simple parameter(s) scan:</a:t>
            </a:r>
          </a:p>
          <a:p>
            <a:r>
              <a:rPr lang="en-GB" sz="1800" dirty="0"/>
              <a:t>LEBT</a:t>
            </a:r>
          </a:p>
          <a:p>
            <a:pPr lvl="1"/>
            <a:r>
              <a:rPr lang="en-GB" sz="1600" dirty="0"/>
              <a:t>Iris verification</a:t>
            </a:r>
          </a:p>
          <a:p>
            <a:pPr lvl="1"/>
            <a:r>
              <a:rPr lang="en-GB" sz="1600" dirty="0"/>
              <a:t>Chopper verification</a:t>
            </a:r>
          </a:p>
          <a:p>
            <a:r>
              <a:rPr lang="en-GB" sz="1800" dirty="0"/>
              <a:t>RFQ</a:t>
            </a:r>
          </a:p>
          <a:p>
            <a:pPr lvl="1"/>
            <a:r>
              <a:rPr lang="en-GB" sz="1600" dirty="0"/>
              <a:t>Amplitude scan</a:t>
            </a:r>
          </a:p>
          <a:p>
            <a:pPr lvl="1"/>
            <a:r>
              <a:rPr lang="en-GB" sz="1600" dirty="0"/>
              <a:t>Matching with LEBT solenoids scan</a:t>
            </a:r>
          </a:p>
          <a:p>
            <a:r>
              <a:rPr lang="en-GB" sz="1800" dirty="0"/>
              <a:t>MEBT</a:t>
            </a:r>
          </a:p>
          <a:p>
            <a:pPr lvl="1"/>
            <a:r>
              <a:rPr lang="en-GB" sz="1600" dirty="0"/>
              <a:t>Chopper verification</a:t>
            </a:r>
          </a:p>
          <a:p>
            <a:pPr lvl="1"/>
            <a:r>
              <a:rPr lang="en-GB" sz="1600" dirty="0"/>
              <a:t>Collimator positioning</a:t>
            </a:r>
          </a:p>
          <a:p>
            <a:r>
              <a:rPr lang="en-GB" sz="1800" dirty="0"/>
              <a:t>A2T (including dogleg)</a:t>
            </a:r>
          </a:p>
          <a:p>
            <a:pPr lvl="1"/>
            <a:r>
              <a:rPr lang="en-GB" sz="1600" dirty="0"/>
              <a:t>Achromatic condition verification</a:t>
            </a:r>
          </a:p>
          <a:p>
            <a:pPr lvl="1"/>
            <a:r>
              <a:rPr lang="en-GB" sz="1600" dirty="0"/>
              <a:t>Cross-over point verification</a:t>
            </a:r>
          </a:p>
          <a:p>
            <a:pPr lvl="1"/>
            <a:r>
              <a:rPr lang="en-GB" sz="1600" dirty="0"/>
              <a:t>Raster verification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FF0DA-DBD0-3644-8D08-80DB3F9FC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93939D4F-E0BB-9741-B2C2-5D1865DD60F2}"/>
              </a:ext>
            </a:extLst>
          </p:cNvPr>
          <p:cNvSpPr txBox="1">
            <a:spLocks/>
          </p:cNvSpPr>
          <p:nvPr/>
        </p:nvSpPr>
        <p:spPr>
          <a:xfrm>
            <a:off x="381000" y="4724400"/>
            <a:ext cx="4038600" cy="186055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Online beam physics application and diagnostics devices are keys to efficient beam commissioning.</a:t>
            </a:r>
          </a:p>
          <a:p>
            <a:r>
              <a:rPr lang="en-GB" sz="1800" dirty="0"/>
              <a:t>Further details on tuning were presented in the past conference, workshops, and reviews.</a:t>
            </a:r>
          </a:p>
        </p:txBody>
      </p:sp>
    </p:spTree>
    <p:extLst>
      <p:ext uri="{BB962C8B-B14F-4D97-AF65-F5344CB8AC3E}">
        <p14:creationId xmlns:p14="http://schemas.microsoft.com/office/powerpoint/2010/main" val="1653077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0818-FCEE-B94F-BB24-6FC18805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7215336" cy="1143000"/>
          </a:xfrm>
        </p:spPr>
        <p:txBody>
          <a:bodyPr>
            <a:noAutofit/>
          </a:bodyPr>
          <a:lstStyle/>
          <a:p>
            <a:r>
              <a:rPr lang="en-GB" sz="2400" dirty="0"/>
              <a:t>Could-be-challenging tuning</a:t>
            </a:r>
            <a:br>
              <a:rPr lang="en-GB" sz="2400" dirty="0"/>
            </a:br>
            <a:r>
              <a:rPr lang="en-GB" sz="2400" dirty="0"/>
              <a:t>(Excluding operational challenges such as protection)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E4BAB-C2C3-A549-A859-31FB36EE7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22437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err="1"/>
              <a:t>ISrc</a:t>
            </a:r>
            <a:r>
              <a:rPr lang="en-GB" sz="2000" dirty="0"/>
              <a:t> optimization</a:t>
            </a:r>
          </a:p>
          <a:p>
            <a:pPr lvl="1"/>
            <a:r>
              <a:rPr lang="en-GB" sz="1800" dirty="0"/>
              <a:t>Unlike H- machines, we need to balance the current and beam quality.</a:t>
            </a:r>
          </a:p>
          <a:p>
            <a:r>
              <a:rPr lang="en-GB" sz="2000" dirty="0"/>
              <a:t>Optics tuning of the non-periodic MEBT</a:t>
            </a:r>
          </a:p>
          <a:p>
            <a:r>
              <a:rPr lang="en-GB" sz="2000" dirty="0"/>
              <a:t>Twiss and emittance reconstruction with a quad or cavity scan</a:t>
            </a:r>
          </a:p>
          <a:p>
            <a:pPr lvl="1"/>
            <a:r>
              <a:rPr lang="en-GB" sz="1800" dirty="0"/>
              <a:t>Space charge and beam loss require extra care.</a:t>
            </a:r>
          </a:p>
          <a:p>
            <a:r>
              <a:rPr lang="en-GB" sz="2000" dirty="0"/>
              <a:t>Matching at the frequency jump</a:t>
            </a:r>
          </a:p>
          <a:p>
            <a:pPr lvl="1"/>
            <a:r>
              <a:rPr lang="en-GB" sz="1800" dirty="0"/>
              <a:t>Frequency jump at the SPK-MBL interface is the weakest point of our </a:t>
            </a:r>
            <a:r>
              <a:rPr lang="en-GB" sz="1800" dirty="0" err="1"/>
              <a:t>linac</a:t>
            </a:r>
            <a:r>
              <a:rPr lang="en-GB" sz="1800" dirty="0"/>
              <a:t> and requires a smooth matching. But, there is no nearly direct longitudinal measurement.</a:t>
            </a:r>
          </a:p>
          <a:p>
            <a:r>
              <a:rPr lang="en-GB" sz="2000" dirty="0"/>
              <a:t>Beam loss mitigation</a:t>
            </a:r>
          </a:p>
          <a:p>
            <a:pPr lvl="1"/>
            <a:r>
              <a:rPr lang="en-GB" sz="1800" dirty="0"/>
              <a:t>We don't have the obvious beam loss cause of H- stripping.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8A05A-F3CF-6E49-86C0-CA79F7B6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091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74952-94C4-1C48-9315-5F4ABAD8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ISrc</a:t>
            </a:r>
            <a:r>
              <a:rPr lang="en-GB" dirty="0"/>
              <a:t>- LEBT operations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964A-9D95-114A-AFB6-794EF368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78F80-8A7E-1049-B6EA-9834DD0737F0}"/>
              </a:ext>
            </a:extLst>
          </p:cNvPr>
          <p:cNvPicPr/>
          <p:nvPr/>
        </p:nvPicPr>
        <p:blipFill rotWithShape="1">
          <a:blip r:embed="rId2"/>
          <a:srcRect r="1750"/>
          <a:stretch/>
        </p:blipFill>
        <p:spPr>
          <a:xfrm>
            <a:off x="483488" y="3439472"/>
            <a:ext cx="8085584" cy="2185560"/>
          </a:xfrm>
          <a:prstGeom prst="rect">
            <a:avLst/>
          </a:prstGeom>
          <a:ln>
            <a:noFill/>
          </a:ln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id="{4A6A1F75-6876-6C43-8CE8-409304D9079C}"/>
              </a:ext>
            </a:extLst>
          </p:cNvPr>
          <p:cNvSpPr txBox="1"/>
          <p:nvPr/>
        </p:nvSpPr>
        <p:spPr>
          <a:xfrm>
            <a:off x="2007544" y="5765768"/>
            <a:ext cx="980280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1400" b="1" strike="noStrike" spc="-1" dirty="0">
                <a:solidFill>
                  <a:srgbClr val="000000"/>
                </a:solidFill>
              </a:rPr>
              <a:t>Solenoid 1 (Steerer 1)</a:t>
            </a:r>
            <a:endParaRPr lang="en-US" sz="1400" b="0" strike="noStrike" spc="-1" dirty="0"/>
          </a:p>
        </p:txBody>
      </p:sp>
      <p:sp>
        <p:nvSpPr>
          <p:cNvPr id="7" name="TextShape 4">
            <a:extLst>
              <a:ext uri="{FF2B5EF4-FFF2-40B4-BE49-F238E27FC236}">
                <a16:creationId xmlns:a16="http://schemas.microsoft.com/office/drawing/2014/main" id="{1E427BB0-5D33-6445-B949-A811B197C138}"/>
              </a:ext>
            </a:extLst>
          </p:cNvPr>
          <p:cNvSpPr txBox="1"/>
          <p:nvPr/>
        </p:nvSpPr>
        <p:spPr>
          <a:xfrm>
            <a:off x="3822128" y="5775464"/>
            <a:ext cx="821880" cy="316080"/>
          </a:xfrm>
          <a:prstGeom prst="rect">
            <a:avLst/>
          </a:prstGeom>
          <a:noFill/>
          <a:ln w="12700"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/>
              <a:t>Chopper</a:t>
            </a:r>
            <a:endParaRPr lang="en-US" sz="1400" b="0" spc="-1" dirty="0"/>
          </a:p>
        </p:txBody>
      </p:sp>
      <p:sp>
        <p:nvSpPr>
          <p:cNvPr id="8" name="TextShape 5">
            <a:extLst>
              <a:ext uri="{FF2B5EF4-FFF2-40B4-BE49-F238E27FC236}">
                <a16:creationId xmlns:a16="http://schemas.microsoft.com/office/drawing/2014/main" id="{DDCC099C-A1E2-644F-8360-6C7A747D1145}"/>
              </a:ext>
            </a:extLst>
          </p:cNvPr>
          <p:cNvSpPr txBox="1"/>
          <p:nvPr/>
        </p:nvSpPr>
        <p:spPr>
          <a:xfrm>
            <a:off x="6228184" y="5775464"/>
            <a:ext cx="962744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/>
              <a:t>Collimator</a:t>
            </a:r>
            <a:endParaRPr lang="en-US" sz="1400" b="0" strike="noStrike" spc="-1" dirty="0"/>
          </a:p>
        </p:txBody>
      </p:sp>
      <p:sp>
        <p:nvSpPr>
          <p:cNvPr id="9" name="TextShape 6">
            <a:extLst>
              <a:ext uri="{FF2B5EF4-FFF2-40B4-BE49-F238E27FC236}">
                <a16:creationId xmlns:a16="http://schemas.microsoft.com/office/drawing/2014/main" id="{B6CCD80D-1E6F-5E43-AD4F-915C2DD94078}"/>
              </a:ext>
            </a:extLst>
          </p:cNvPr>
          <p:cNvSpPr txBox="1"/>
          <p:nvPr/>
        </p:nvSpPr>
        <p:spPr>
          <a:xfrm>
            <a:off x="5292080" y="5765768"/>
            <a:ext cx="970919" cy="54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Solenoid 2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(Steerer 2)</a:t>
            </a:r>
            <a:endParaRPr lang="en-US" sz="1400" b="0" strike="noStrike" spc="-1" dirty="0"/>
          </a:p>
        </p:txBody>
      </p:sp>
      <p:sp>
        <p:nvSpPr>
          <p:cNvPr id="10" name="TextShape 7">
            <a:extLst>
              <a:ext uri="{FF2B5EF4-FFF2-40B4-BE49-F238E27FC236}">
                <a16:creationId xmlns:a16="http://schemas.microsoft.com/office/drawing/2014/main" id="{14890B83-A71C-7148-8FFB-932AE4D004FD}"/>
              </a:ext>
            </a:extLst>
          </p:cNvPr>
          <p:cNvSpPr txBox="1"/>
          <p:nvPr/>
        </p:nvSpPr>
        <p:spPr>
          <a:xfrm>
            <a:off x="3347864" y="5775464"/>
            <a:ext cx="410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Iris</a:t>
            </a:r>
            <a:endParaRPr lang="en-US" sz="1400" b="0" strike="noStrike" spc="-1" dirty="0"/>
          </a:p>
        </p:txBody>
      </p:sp>
      <p:sp>
        <p:nvSpPr>
          <p:cNvPr id="11" name="TextShape 8">
            <a:extLst>
              <a:ext uri="{FF2B5EF4-FFF2-40B4-BE49-F238E27FC236}">
                <a16:creationId xmlns:a16="http://schemas.microsoft.com/office/drawing/2014/main" id="{5F8170ED-3716-B042-BAFD-74EC0DA7F30F}"/>
              </a:ext>
            </a:extLst>
          </p:cNvPr>
          <p:cNvSpPr txBox="1"/>
          <p:nvPr/>
        </p:nvSpPr>
        <p:spPr>
          <a:xfrm>
            <a:off x="4156664" y="1849862"/>
            <a:ext cx="1177336" cy="140493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rgbClr val="FF0000"/>
                </a:solidFill>
              </a:rPr>
              <a:t>FC</a:t>
            </a:r>
            <a:endParaRPr lang="en-US" sz="1400" b="0" strike="noStrike" spc="-1" dirty="0">
              <a:solidFill>
                <a:srgbClr val="FF0000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</a:t>
            </a:r>
            <a:r>
              <a:rPr lang="en-US" sz="1400" b="1" strike="noStrike" spc="-1" dirty="0">
                <a:solidFill>
                  <a:srgbClr val="009900"/>
                </a:solidFill>
              </a:rPr>
              <a:t> </a:t>
            </a:r>
            <a:r>
              <a:rPr lang="en-US" sz="1400" b="1" spc="-1" dirty="0">
                <a:solidFill>
                  <a:srgbClr val="00B050"/>
                </a:solidFill>
              </a:rPr>
              <a:t>Allison</a:t>
            </a:r>
            <a:r>
              <a:rPr lang="en-US" sz="1400" b="1" strike="noStrike" spc="-1" dirty="0">
                <a:solidFill>
                  <a:srgbClr val="00B050"/>
                </a:solidFill>
              </a:rPr>
              <a:t> (H)</a:t>
            </a:r>
            <a:endParaRPr lang="en-US" sz="1400" b="0" strike="noStrike" spc="-1" dirty="0">
              <a:solidFill>
                <a:srgbClr val="00B050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00B050"/>
                </a:solidFill>
              </a:rPr>
              <a:t>Allison</a:t>
            </a:r>
            <a:r>
              <a:rPr lang="en-US" sz="1400" b="1" strike="noStrike" spc="-1" dirty="0">
                <a:solidFill>
                  <a:srgbClr val="00B050"/>
                </a:solidFill>
              </a:rPr>
              <a:t> (V)</a:t>
            </a:r>
            <a:endParaRPr lang="en-US" sz="1400" b="0" strike="noStrike" spc="-1" dirty="0">
              <a:solidFill>
                <a:srgbClr val="00B050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rgbClr val="0000FF"/>
                </a:solidFill>
              </a:rPr>
              <a:t>Camera (H)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trike="noStrike" spc="-1" dirty="0">
                <a:solidFill>
                  <a:srgbClr val="0000FF"/>
                </a:solidFill>
              </a:rPr>
              <a:t>Camera (V)</a:t>
            </a:r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trike="noStrike" spc="-1" dirty="0">
                <a:solidFill>
                  <a:srgbClr val="FF3333"/>
                </a:solidFill>
              </a:rPr>
              <a:t>Doppler</a:t>
            </a:r>
            <a:endParaRPr lang="en-US" sz="1400" b="0" strike="noStrike" spc="-1" dirty="0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6A4D021E-A80B-DC44-AF4E-892348520C72}"/>
              </a:ext>
            </a:extLst>
          </p:cNvPr>
          <p:cNvSpPr/>
          <p:nvPr/>
        </p:nvSpPr>
        <p:spPr>
          <a:xfrm>
            <a:off x="109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0378E94A-DBA3-5143-A2BE-7DAC789F2651}"/>
              </a:ext>
            </a:extLst>
          </p:cNvPr>
          <p:cNvSpPr/>
          <p:nvPr/>
        </p:nvSpPr>
        <p:spPr>
          <a:xfrm>
            <a:off x="2502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6C2917F6-63DF-5B4D-8CE0-C7BD8CCB47C6}"/>
              </a:ext>
            </a:extLst>
          </p:cNvPr>
          <p:cNvSpPr/>
          <p:nvPr/>
        </p:nvSpPr>
        <p:spPr>
          <a:xfrm>
            <a:off x="3546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8AF6F2C1-2DC9-3043-A93E-94250A56737E}"/>
              </a:ext>
            </a:extLst>
          </p:cNvPr>
          <p:cNvSpPr/>
          <p:nvPr/>
        </p:nvSpPr>
        <p:spPr>
          <a:xfrm>
            <a:off x="423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1D99ED2D-2B88-1D47-835D-4CFD7B2792CD}"/>
              </a:ext>
            </a:extLst>
          </p:cNvPr>
          <p:cNvSpPr/>
          <p:nvPr/>
        </p:nvSpPr>
        <p:spPr>
          <a:xfrm>
            <a:off x="5778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F873EF17-010A-8A41-AFA6-C903815202BE}"/>
              </a:ext>
            </a:extLst>
          </p:cNvPr>
          <p:cNvSpPr/>
          <p:nvPr/>
        </p:nvSpPr>
        <p:spPr>
          <a:xfrm>
            <a:off x="6390368" y="4674272"/>
            <a:ext cx="0" cy="10972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TextShape 16">
            <a:extLst>
              <a:ext uri="{FF2B5EF4-FFF2-40B4-BE49-F238E27FC236}">
                <a16:creationId xmlns:a16="http://schemas.microsoft.com/office/drawing/2014/main" id="{B264B107-F6FC-3C49-B1CA-F649C378D882}"/>
              </a:ext>
            </a:extLst>
          </p:cNvPr>
          <p:cNvSpPr txBox="1"/>
          <p:nvPr/>
        </p:nvSpPr>
        <p:spPr>
          <a:xfrm>
            <a:off x="5791200" y="1853336"/>
            <a:ext cx="1143000" cy="77277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3960" tIns="48960" rIns="93960" bIns="48960"/>
          <a:lstStyle/>
          <a:p>
            <a:r>
              <a:rPr lang="en-US" sz="1400" b="1" strike="noStrike" spc="-1" dirty="0">
                <a:solidFill>
                  <a:srgbClr val="0432FF"/>
                </a:solidFill>
              </a:rPr>
              <a:t>- Camera (H)</a:t>
            </a:r>
            <a:endParaRPr lang="en-US" sz="1400" b="0" strike="noStrike" spc="-1" dirty="0">
              <a:solidFill>
                <a:srgbClr val="0432FF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ea typeface="Droid Sans Fallback"/>
              </a:rPr>
              <a:t>- </a:t>
            </a:r>
            <a:r>
              <a:rPr lang="en-US" sz="1400" b="1" spc="-1" dirty="0">
                <a:solidFill>
                  <a:srgbClr val="0432FF"/>
                </a:solidFill>
                <a:ea typeface="Droid Sans Fallback"/>
              </a:rPr>
              <a:t>Camera</a:t>
            </a:r>
            <a:r>
              <a:rPr lang="en-US" sz="1400" b="1" strike="noStrike" spc="-1" dirty="0">
                <a:solidFill>
                  <a:srgbClr val="0432FF"/>
                </a:solidFill>
              </a:rPr>
              <a:t> (V)</a:t>
            </a:r>
            <a:endParaRPr lang="en-US" sz="1400" b="0" strike="noStrike" spc="-1" dirty="0">
              <a:solidFill>
                <a:srgbClr val="0432FF"/>
              </a:solidFill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- </a:t>
            </a:r>
            <a:r>
              <a:rPr lang="en-US" sz="1400" b="1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19" name="TextShape 17">
            <a:extLst>
              <a:ext uri="{FF2B5EF4-FFF2-40B4-BE49-F238E27FC236}">
                <a16:creationId xmlns:a16="http://schemas.microsoft.com/office/drawing/2014/main" id="{44537C7B-56A1-D04A-BD08-A43BD0015587}"/>
              </a:ext>
            </a:extLst>
          </p:cNvPr>
          <p:cNvSpPr txBox="1"/>
          <p:nvPr/>
        </p:nvSpPr>
        <p:spPr>
          <a:xfrm>
            <a:off x="4079368" y="5757824"/>
            <a:ext cx="1369169" cy="767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en-US" sz="1400" b="0" strike="noStrike" spc="-1" dirty="0"/>
          </a:p>
          <a:p>
            <a:endParaRPr lang="en-US" sz="1400" b="0" strike="noStrike" spc="-1" dirty="0"/>
          </a:p>
          <a:p>
            <a:r>
              <a:rPr lang="en-US" sz="1400" b="1" strike="noStrike" spc="-1" dirty="0">
                <a:solidFill>
                  <a:srgbClr val="000000"/>
                </a:solidFill>
              </a:rPr>
              <a:t>Permanent tank</a:t>
            </a:r>
            <a:endParaRPr lang="en-US" sz="1400" b="0" strike="noStrike" spc="-1" dirty="0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AD97D1D2-496E-1C47-827A-ADEF2CFDAAAA}"/>
              </a:ext>
            </a:extLst>
          </p:cNvPr>
          <p:cNvSpPr/>
          <p:nvPr/>
        </p:nvSpPr>
        <p:spPr>
          <a:xfrm>
            <a:off x="4770368" y="4674272"/>
            <a:ext cx="0" cy="155448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BD191307-1F92-1D43-9AA2-11127DF09EE2}"/>
              </a:ext>
            </a:extLst>
          </p:cNvPr>
          <p:cNvSpPr/>
          <p:nvPr/>
        </p:nvSpPr>
        <p:spPr>
          <a:xfrm>
            <a:off x="4770368" y="3254792"/>
            <a:ext cx="0" cy="14065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C5AFC572-5A79-5E47-9826-C5CC5D06F61C}"/>
              </a:ext>
            </a:extLst>
          </p:cNvPr>
          <p:cNvSpPr/>
          <p:nvPr/>
        </p:nvSpPr>
        <p:spPr>
          <a:xfrm>
            <a:off x="6390728" y="2630576"/>
            <a:ext cx="0" cy="20257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AD8AE390-5F75-944F-ABA4-45D69F98AF1A}"/>
              </a:ext>
            </a:extLst>
          </p:cNvPr>
          <p:cNvSpPr/>
          <p:nvPr/>
        </p:nvSpPr>
        <p:spPr>
          <a:xfrm>
            <a:off x="761776" y="2154782"/>
            <a:ext cx="0" cy="137160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TextShape 15">
            <a:extLst>
              <a:ext uri="{FF2B5EF4-FFF2-40B4-BE49-F238E27FC236}">
                <a16:creationId xmlns:a16="http://schemas.microsoft.com/office/drawing/2014/main" id="{7E623134-2065-D047-BB38-2048794C3738}"/>
              </a:ext>
            </a:extLst>
          </p:cNvPr>
          <p:cNvSpPr txBox="1"/>
          <p:nvPr/>
        </p:nvSpPr>
        <p:spPr>
          <a:xfrm>
            <a:off x="467544" y="1849862"/>
            <a:ext cx="576064" cy="30492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txBody>
          <a:bodyPr lIns="99000" tIns="54000" rIns="99000" bIns="54000"/>
          <a:lstStyle/>
          <a:p>
            <a:r>
              <a:rPr lang="en-US" sz="1400" b="1" strike="noStrike" spc="-1" dirty="0">
                <a:solidFill>
                  <a:srgbClr val="FF3333"/>
                </a:solidFill>
              </a:rPr>
              <a:t>BCM</a:t>
            </a:r>
            <a:endParaRPr lang="en-US" sz="1400" b="0" strike="noStrike" spc="-1" dirty="0"/>
          </a:p>
        </p:txBody>
      </p:sp>
      <p:sp>
        <p:nvSpPr>
          <p:cNvPr id="31" name="TextShape 2">
            <a:extLst>
              <a:ext uri="{FF2B5EF4-FFF2-40B4-BE49-F238E27FC236}">
                <a16:creationId xmlns:a16="http://schemas.microsoft.com/office/drawing/2014/main" id="{608A1258-0EB4-B745-9E7B-D73601E6C68A}"/>
              </a:ext>
            </a:extLst>
          </p:cNvPr>
          <p:cNvSpPr txBox="1"/>
          <p:nvPr/>
        </p:nvSpPr>
        <p:spPr>
          <a:xfrm>
            <a:off x="323528" y="5775464"/>
            <a:ext cx="1484039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spc="-1" dirty="0">
                <a:solidFill>
                  <a:srgbClr val="000000"/>
                </a:solidFill>
              </a:rPr>
              <a:t>Source</a:t>
            </a:r>
            <a:r>
              <a:rPr lang="en-US" sz="1400" b="1" strike="noStrike" spc="-1" dirty="0">
                <a:solidFill>
                  <a:srgbClr val="000000"/>
                </a:solidFill>
              </a:rPr>
              <a:t> extraction</a:t>
            </a:r>
            <a:endParaRPr lang="en-US" sz="1400" b="0" strike="noStrike" spc="-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F6C8A-0764-1D44-ADEE-B9BE75E0537D}"/>
              </a:ext>
            </a:extLst>
          </p:cNvPr>
          <p:cNvSpPr/>
          <p:nvPr/>
        </p:nvSpPr>
        <p:spPr>
          <a:xfrm>
            <a:off x="6620256" y="3439472"/>
            <a:ext cx="2158704" cy="231835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7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D3CA-DFA4-1248-86EF-BF6C6DB5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"Boundary conditions"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E06ED-E1FB-774A-9BEE-256514BA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191000"/>
          </a:xfrm>
        </p:spPr>
        <p:txBody>
          <a:bodyPr>
            <a:noAutofit/>
          </a:bodyPr>
          <a:lstStyle/>
          <a:p>
            <a:r>
              <a:rPr lang="en-GB" sz="2400" dirty="0"/>
              <a:t>To avoid overlaps with other presentations, this presentation doesn't cover the following subjects:</a:t>
            </a:r>
          </a:p>
          <a:p>
            <a:pPr lvl="1"/>
            <a:r>
              <a:rPr lang="en-GB" sz="2000" dirty="0" err="1"/>
              <a:t>Linac</a:t>
            </a:r>
            <a:r>
              <a:rPr lang="en-GB" sz="2000" dirty="0"/>
              <a:t> details</a:t>
            </a:r>
          </a:p>
          <a:p>
            <a:pPr lvl="1"/>
            <a:r>
              <a:rPr lang="en-GB" sz="2000" dirty="0"/>
              <a:t>Hardware commissioning and the transition from the hardware to beam commissioning</a:t>
            </a:r>
          </a:p>
          <a:p>
            <a:pPr lvl="1"/>
            <a:r>
              <a:rPr lang="en-GB" sz="2000" dirty="0"/>
              <a:t>Operations</a:t>
            </a:r>
          </a:p>
          <a:p>
            <a:pPr lvl="1"/>
            <a:r>
              <a:rPr lang="en-GB" sz="2000" dirty="0"/>
              <a:t>Reviews</a:t>
            </a:r>
          </a:p>
          <a:p>
            <a:pPr lvl="1"/>
            <a:r>
              <a:rPr lang="en-GB" sz="2000" dirty="0"/>
              <a:t>Lessons learned during the transition phase from the hardware to beam commissioning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71B1C-7381-1B4B-8F5F-370DF72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19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D3CA-DFA4-1248-86EF-BF6C6DB5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"Boundary conditions" (2): </a:t>
            </a:r>
            <a:r>
              <a:rPr lang="en-GB" dirty="0" err="1"/>
              <a:t>linac</a:t>
            </a:r>
            <a:r>
              <a:rPr lang="en-GB" dirty="0"/>
              <a:t> 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E06ED-E1FB-774A-9BEE-256514BA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41925"/>
          </a:xfrm>
        </p:spPr>
        <p:txBody>
          <a:bodyPr>
            <a:noAutofit/>
          </a:bodyPr>
          <a:lstStyle/>
          <a:p>
            <a:r>
              <a:rPr lang="en-GB" sz="1800" dirty="0"/>
              <a:t>No time to cover </a:t>
            </a:r>
            <a:r>
              <a:rPr lang="en-GB" sz="1800" dirty="0" err="1"/>
              <a:t>linac</a:t>
            </a:r>
            <a:r>
              <a:rPr lang="en-GB" sz="1800" dirty="0"/>
              <a:t> tuning.</a:t>
            </a:r>
          </a:p>
          <a:p>
            <a:r>
              <a:rPr lang="en-GB" sz="1800" dirty="0"/>
              <a:t>Hadron </a:t>
            </a:r>
            <a:r>
              <a:rPr lang="en-GB" sz="1800" dirty="0" err="1"/>
              <a:t>linac</a:t>
            </a:r>
            <a:r>
              <a:rPr lang="en-GB" sz="1800" dirty="0"/>
              <a:t> beam commissioning 101:</a:t>
            </a:r>
          </a:p>
          <a:p>
            <a:pPr lvl="1"/>
            <a:r>
              <a:rPr lang="en-GB" sz="1600" dirty="0"/>
              <a:t>System verification with beam (large fraction of beam commissioning)</a:t>
            </a:r>
          </a:p>
          <a:p>
            <a:pPr lvl="1"/>
            <a:r>
              <a:rPr lang="en-GB" sz="1600" dirty="0"/>
              <a:t>Steering (low current)</a:t>
            </a:r>
          </a:p>
          <a:p>
            <a:pPr lvl="1"/>
            <a:r>
              <a:rPr lang="en-GB" sz="1600" dirty="0"/>
              <a:t>RF setting (low current)</a:t>
            </a:r>
          </a:p>
          <a:p>
            <a:pPr lvl="1"/>
            <a:r>
              <a:rPr lang="en-GB" sz="1600" dirty="0"/>
              <a:t>Matching (high current)</a:t>
            </a:r>
          </a:p>
          <a:p>
            <a:pPr lvl="1"/>
            <a:r>
              <a:rPr lang="en-GB" sz="1600" b="1" dirty="0"/>
              <a:t>Power ramp-up and scratch our heads to understand losses</a:t>
            </a:r>
            <a:endParaRPr lang="en-GB" sz="1600" dirty="0"/>
          </a:p>
          <a:p>
            <a:r>
              <a:rPr lang="en-GB" sz="1800" dirty="0"/>
              <a:t>Overview of the </a:t>
            </a:r>
            <a:r>
              <a:rPr lang="en-GB" sz="1800" dirty="0" err="1"/>
              <a:t>linac</a:t>
            </a:r>
            <a:r>
              <a:rPr lang="en-GB" sz="1800" dirty="0"/>
              <a:t> tuning is discussed in:</a:t>
            </a:r>
          </a:p>
          <a:p>
            <a:pPr lvl="1"/>
            <a:r>
              <a:rPr lang="en-GB" sz="1600" dirty="0"/>
              <a:t>Internal documents</a:t>
            </a:r>
          </a:p>
          <a:p>
            <a:pPr lvl="2"/>
            <a:r>
              <a:rPr lang="en-US" sz="1400" dirty="0"/>
              <a:t>ESS-0149990: NC </a:t>
            </a:r>
            <a:r>
              <a:rPr lang="en-US" sz="1400" dirty="0" err="1"/>
              <a:t>linac</a:t>
            </a:r>
            <a:r>
              <a:rPr lang="en-US" sz="1400" dirty="0"/>
              <a:t> commissioning.</a:t>
            </a:r>
          </a:p>
          <a:p>
            <a:pPr lvl="2"/>
            <a:r>
              <a:rPr lang="en-US" sz="1400" dirty="0"/>
              <a:t>...</a:t>
            </a:r>
          </a:p>
          <a:p>
            <a:pPr lvl="1"/>
            <a:r>
              <a:rPr lang="en-US" sz="1600" dirty="0"/>
              <a:t>Conferences, workshops, and reviews</a:t>
            </a:r>
          </a:p>
          <a:p>
            <a:pPr lvl="2"/>
            <a:r>
              <a:rPr lang="en-GB" sz="1400" dirty="0"/>
              <a:t>HB16, IPAC17</a:t>
            </a:r>
          </a:p>
          <a:p>
            <a:pPr lvl="2"/>
            <a:r>
              <a:rPr lang="en-GB" sz="1400" dirty="0"/>
              <a:t>EuCARD2 workshop on proton </a:t>
            </a:r>
            <a:r>
              <a:rPr lang="en-GB" sz="1400" dirty="0" err="1"/>
              <a:t>linac</a:t>
            </a:r>
            <a:r>
              <a:rPr lang="en-GB" sz="1400" dirty="0"/>
              <a:t> beam commissioning (https://</a:t>
            </a:r>
            <a:r>
              <a:rPr lang="en-GB" sz="1400" dirty="0" err="1"/>
              <a:t>indico.esss.lu.se</a:t>
            </a:r>
            <a:r>
              <a:rPr lang="en-GB" sz="1400" dirty="0"/>
              <a:t>/event/164/)</a:t>
            </a:r>
          </a:p>
          <a:p>
            <a:pPr lvl="2"/>
            <a:r>
              <a:rPr lang="en-GB" sz="1400" dirty="0"/>
              <a:t>Review on beam dynamics and lattice (https://</a:t>
            </a:r>
            <a:r>
              <a:rPr lang="en-GB" sz="1400" dirty="0" err="1"/>
              <a:t>indico.esss.lu.se</a:t>
            </a:r>
            <a:r>
              <a:rPr lang="en-GB" sz="1400" dirty="0"/>
              <a:t>/event/681/)</a:t>
            </a:r>
          </a:p>
          <a:p>
            <a:pPr lvl="2"/>
            <a:r>
              <a:rPr lang="en-GB" sz="1400" dirty="0"/>
              <a:t>...</a:t>
            </a:r>
          </a:p>
          <a:p>
            <a:r>
              <a:rPr lang="en-GB" sz="1800" dirty="0"/>
              <a:t>Online applications and (layout of) diagnostics devices are keys to efficient beam commissioning.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71B1C-7381-1B4B-8F5F-370DF72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93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0A546-7D70-2D44-A582-B8795C31B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139136" cy="1143000"/>
          </a:xfrm>
        </p:spPr>
        <p:txBody>
          <a:bodyPr/>
          <a:lstStyle/>
          <a:p>
            <a:r>
              <a:rPr lang="en-GB" dirty="0"/>
              <a:t>"Boundary conditions" (3): diagnostics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A7E66-AF1F-8F40-BC5C-94089C0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9D7E024-880B-4248-91E2-55DA3C32E6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938686"/>
              </p:ext>
            </p:extLst>
          </p:nvPr>
        </p:nvGraphicFramePr>
        <p:xfrm>
          <a:off x="304800" y="1524000"/>
          <a:ext cx="8458200" cy="5181600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19112376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485117733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104741749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7695991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417111707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424142861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99012753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58416106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419019789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2578201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158018799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60253369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560342513"/>
                    </a:ext>
                  </a:extLst>
                </a:gridCol>
              </a:tblGrid>
              <a:tr h="25037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ISrc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RFQ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A2T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err="1"/>
                        <a:t>DmpL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183364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FC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77632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IBS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797202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BCM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165158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FBCM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344079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FBPM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031974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 err="1"/>
                        <a:t>Dpl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135239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BPM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341478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BIF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834378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IPM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601827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EMU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40612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LBM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820895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/>
                        <a:t>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181809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 err="1"/>
                        <a:t>AptM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290219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 err="1"/>
                        <a:t>Img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191175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 err="1"/>
                        <a:t>nBLM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42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08552"/>
                  </a:ext>
                </a:extLst>
              </a:tr>
              <a:tr h="250371">
                <a:tc>
                  <a:txBody>
                    <a:bodyPr/>
                    <a:lstStyle/>
                    <a:p>
                      <a:r>
                        <a:rPr lang="en-GB" sz="1400" dirty="0" err="1"/>
                        <a:t>icBLM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4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52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84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49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34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1" dirty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30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37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0AF1-4CD5-0B47-825C-E883E19B9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139136" cy="1143000"/>
          </a:xfrm>
        </p:spPr>
        <p:txBody>
          <a:bodyPr/>
          <a:lstStyle/>
          <a:p>
            <a:r>
              <a:rPr lang="en-GB" dirty="0"/>
              <a:t>Beam commissioning stages and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D18DE-3F16-0A4A-9632-A0DB85637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438400"/>
          </a:xfrm>
        </p:spPr>
        <p:txBody>
          <a:bodyPr>
            <a:noAutofit/>
          </a:bodyPr>
          <a:lstStyle/>
          <a:p>
            <a:r>
              <a:rPr lang="en-GB" sz="1600" dirty="0"/>
              <a:t>Focus now is on the ongoing </a:t>
            </a:r>
            <a:r>
              <a:rPr lang="en-GB" sz="1600" dirty="0" err="1"/>
              <a:t>ISrc</a:t>
            </a:r>
            <a:r>
              <a:rPr lang="en-GB" sz="1600" dirty="0"/>
              <a:t>-LEBT and the following NC </a:t>
            </a:r>
            <a:r>
              <a:rPr lang="en-GB" sz="1600" dirty="0" err="1"/>
              <a:t>linac</a:t>
            </a:r>
            <a:r>
              <a:rPr lang="en-GB" sz="1600" dirty="0"/>
              <a:t> stage.</a:t>
            </a:r>
          </a:p>
          <a:p>
            <a:r>
              <a:rPr lang="en-GB" sz="1600" dirty="0"/>
              <a:t>Schedule is driven by deliveries and installations of components. The sequence of beam commissioning activities is laid out to fit to the allocated time.</a:t>
            </a:r>
            <a:endParaRPr lang="en-GB" sz="1400" dirty="0"/>
          </a:p>
          <a:p>
            <a:pPr lvl="1"/>
            <a:r>
              <a:rPr lang="en-GB" sz="1400" dirty="0"/>
              <a:t>Little or no contingency for unexpected interventions.</a:t>
            </a:r>
          </a:p>
          <a:p>
            <a:pPr lvl="1"/>
            <a:r>
              <a:rPr lang="en-GB" sz="1400" dirty="0"/>
              <a:t>Every step has to be well prepared and executed as planned.</a:t>
            </a:r>
          </a:p>
          <a:p>
            <a:r>
              <a:rPr lang="en-GB" sz="1600" b="1" dirty="0"/>
              <a:t>Beyond the </a:t>
            </a:r>
            <a:r>
              <a:rPr lang="en-GB" sz="1600" b="1" dirty="0" err="1"/>
              <a:t>ISrc</a:t>
            </a:r>
            <a:r>
              <a:rPr lang="en-GB" sz="1600" b="1" dirty="0"/>
              <a:t>-LEBT stage, we use internal and permanent beam stops and diagnostics devices. This allows us to come back to a state of the preceding stages.</a:t>
            </a:r>
          </a:p>
          <a:p>
            <a:pPr lvl="1"/>
            <a:r>
              <a:rPr lang="en-GB" sz="1400" dirty="0"/>
              <a:t>The </a:t>
            </a:r>
            <a:r>
              <a:rPr lang="en-GB" sz="1400" dirty="0" err="1"/>
              <a:t>linac</a:t>
            </a:r>
            <a:r>
              <a:rPr lang="en-GB" sz="1400" dirty="0"/>
              <a:t> includes a thorough set of permanent diagnostics devices.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E31AB-9F03-3645-B2A9-182ACD4D8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0656E4-D988-1B44-8F1A-E63305B3A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738749"/>
              </p:ext>
            </p:extLst>
          </p:nvPr>
        </p:nvGraphicFramePr>
        <p:xfrm>
          <a:off x="533400" y="1676400"/>
          <a:ext cx="80772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5671651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71573069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12585698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221969857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52863090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4051435148"/>
                    </a:ext>
                  </a:extLst>
                </a:gridCol>
              </a:tblGrid>
              <a:tr h="409161">
                <a:tc>
                  <a:txBody>
                    <a:bodyPr/>
                    <a:lstStyle/>
                    <a:p>
                      <a:r>
                        <a:rPr lang="en-GB" sz="1600" dirty="0"/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Energy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Start date</a:t>
                      </a:r>
                    </a:p>
                    <a:p>
                      <a:r>
                        <a:rPr lang="en-GB" sz="1600" dirty="0"/>
                        <a:t>(old)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Start date</a:t>
                      </a:r>
                    </a:p>
                    <a:p>
                      <a:r>
                        <a:rPr lang="en-GB" sz="1600" dirty="0"/>
                        <a:t>(TAC17)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Start date</a:t>
                      </a:r>
                    </a:p>
                    <a:p>
                      <a:r>
                        <a:rPr lang="en-GB" sz="1600" dirty="0"/>
                        <a:t>(TAC18)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Duration</a:t>
                      </a:r>
                    </a:p>
                    <a:p>
                      <a:r>
                        <a:rPr lang="en-GB" sz="1600" dirty="0"/>
                        <a:t>[weeks]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57934"/>
                  </a:ext>
                </a:extLst>
              </a:tr>
              <a:tr h="262007">
                <a:tc>
                  <a:txBody>
                    <a:bodyPr/>
                    <a:lstStyle/>
                    <a:p>
                      <a:r>
                        <a:rPr lang="en-GB" sz="1600" dirty="0" err="1"/>
                        <a:t>ISrc</a:t>
                      </a:r>
                      <a:r>
                        <a:rPr lang="en-GB" sz="1600" dirty="0"/>
                        <a:t> - LEBT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0.075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2017-11-20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2018-06-28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2018-09-19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885607"/>
                  </a:ext>
                </a:extLst>
              </a:tr>
              <a:tr h="262007">
                <a:tc>
                  <a:txBody>
                    <a:bodyPr/>
                    <a:lstStyle/>
                    <a:p>
                      <a:r>
                        <a:rPr lang="en-GB" sz="1600" dirty="0" err="1"/>
                        <a:t>ISrc</a:t>
                      </a:r>
                      <a:r>
                        <a:rPr lang="en-GB" sz="1600" dirty="0"/>
                        <a:t> - DTL1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2018-11-05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2019-11-04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2019-11-11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14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088936"/>
                  </a:ext>
                </a:extLst>
              </a:tr>
              <a:tr h="262007">
                <a:tc>
                  <a:txBody>
                    <a:bodyPr/>
                    <a:lstStyle/>
                    <a:p>
                      <a:r>
                        <a:rPr lang="en-GB" sz="1600" dirty="0" err="1"/>
                        <a:t>ISrc</a:t>
                      </a:r>
                      <a:r>
                        <a:rPr lang="en-GB" sz="1600" dirty="0"/>
                        <a:t> - DTL4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74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2019-01-21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2020-04-27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2020-07-13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13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228933"/>
                  </a:ext>
                </a:extLst>
              </a:tr>
              <a:tr h="262007">
                <a:tc>
                  <a:txBody>
                    <a:bodyPr/>
                    <a:lstStyle/>
                    <a:p>
                      <a:r>
                        <a:rPr lang="en-GB" sz="1600" dirty="0" err="1"/>
                        <a:t>ISrc</a:t>
                      </a:r>
                      <a:r>
                        <a:rPr lang="en-GB" sz="1600" dirty="0"/>
                        <a:t> - dump (BOD)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~570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2019-05-13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2021-02-08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2021-04-26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13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430144"/>
                  </a:ext>
                </a:extLst>
              </a:tr>
              <a:tr h="262007">
                <a:tc>
                  <a:txBody>
                    <a:bodyPr/>
                    <a:lstStyle/>
                    <a:p>
                      <a:r>
                        <a:rPr lang="en-GB" sz="1600" dirty="0" err="1"/>
                        <a:t>ISrc</a:t>
                      </a:r>
                      <a:r>
                        <a:rPr lang="en-GB" sz="1600" dirty="0"/>
                        <a:t> - target (BOT)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~1370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2019-06-24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2022-06-08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2022-06-08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00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02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D3CA-DFA4-1248-86EF-BF6C6DB5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7315200" cy="1143000"/>
          </a:xfrm>
        </p:spPr>
        <p:txBody>
          <a:bodyPr>
            <a:noAutofit/>
          </a:bodyPr>
          <a:lstStyle/>
          <a:p>
            <a:r>
              <a:rPr lang="en-GB" sz="2800" dirty="0"/>
              <a:t>Roles and responsibilities of "technical and scientific coordinator for commissioning"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E06ED-E1FB-774A-9BEE-256514BA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181600"/>
          </a:xfrm>
        </p:spPr>
        <p:txBody>
          <a:bodyPr>
            <a:noAutofit/>
          </a:bodyPr>
          <a:lstStyle/>
          <a:p>
            <a:r>
              <a:rPr lang="en-GB" sz="2000" dirty="0"/>
              <a:t>Planning phase</a:t>
            </a:r>
          </a:p>
          <a:p>
            <a:pPr lvl="1"/>
            <a:r>
              <a:rPr lang="en-GB" sz="1800" dirty="0"/>
              <a:t>Identify required activities with beam and their dependencies.</a:t>
            </a:r>
          </a:p>
          <a:p>
            <a:pPr lvl="2"/>
            <a:r>
              <a:rPr lang="en-GB" sz="1600" dirty="0"/>
              <a:t>Focus is on </a:t>
            </a:r>
            <a:r>
              <a:rPr lang="en-GB" sz="1600" dirty="0" err="1"/>
              <a:t>linac</a:t>
            </a:r>
            <a:r>
              <a:rPr lang="en-GB" sz="1600" dirty="0"/>
              <a:t> tuning but also include components verifications with beam.</a:t>
            </a:r>
          </a:p>
          <a:p>
            <a:pPr lvl="1"/>
            <a:r>
              <a:rPr lang="en-GB" sz="1800" dirty="0"/>
              <a:t>Define a sequence of activities based on the dependencies and priorities.</a:t>
            </a:r>
          </a:p>
          <a:p>
            <a:pPr lvl="2"/>
            <a:r>
              <a:rPr lang="en-GB" sz="1600" b="1" dirty="0"/>
              <a:t>Have no authority to change the time allocated to a beam commissioning stage.</a:t>
            </a:r>
            <a:endParaRPr lang="en-GB" sz="1600" dirty="0"/>
          </a:p>
          <a:p>
            <a:pPr lvl="1"/>
            <a:r>
              <a:rPr lang="en-GB" sz="1800" dirty="0"/>
              <a:t>Help to develop a procedure of each activity.</a:t>
            </a:r>
          </a:p>
          <a:p>
            <a:pPr lvl="1"/>
            <a:r>
              <a:rPr lang="en-GB" sz="1800" dirty="0"/>
              <a:t>Maintain and update the plan.</a:t>
            </a:r>
          </a:p>
          <a:p>
            <a:r>
              <a:rPr lang="en-GB" sz="2000" dirty="0"/>
              <a:t>Execution phase</a:t>
            </a:r>
          </a:p>
          <a:p>
            <a:pPr lvl="1"/>
            <a:r>
              <a:rPr lang="en-GB" sz="1800" b="1" dirty="0"/>
              <a:t>When the beam is available</a:t>
            </a:r>
            <a:r>
              <a:rPr lang="en-GB" sz="1800" dirty="0"/>
              <a:t>, determine what to do based on the plan and other conditions, e.g., availability of subsystems and personnel.</a:t>
            </a:r>
          </a:p>
          <a:p>
            <a:pPr lvl="2"/>
            <a:r>
              <a:rPr lang="en-GB" sz="1600" dirty="0"/>
              <a:t>Availability of the beam itself is determined by the system owners and operations.</a:t>
            </a:r>
          </a:p>
          <a:p>
            <a:pPr lvl="1"/>
            <a:r>
              <a:rPr lang="en-GB" sz="1800" dirty="0"/>
              <a:t>Help to conduct each activity.</a:t>
            </a:r>
          </a:p>
          <a:p>
            <a:pPr lvl="1"/>
            <a:r>
              <a:rPr lang="en-GB" sz="1800" dirty="0"/>
              <a:t>Beam physics one of the primary stakeholders to permit (the shift leader) to use a new machine configuration and beam parameter envelope.</a:t>
            </a:r>
          </a:p>
          <a:p>
            <a:pPr lvl="2"/>
            <a:r>
              <a:rPr lang="en-GB" sz="1600" dirty="0"/>
              <a:t>In the control room, the shift leader is in charge of these.</a:t>
            </a:r>
          </a:p>
          <a:p>
            <a:pPr lvl="1"/>
            <a:r>
              <a:rPr lang="en-GB" sz="1800" dirty="0"/>
              <a:t>Maintain and update the plan.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71B1C-7381-1B4B-8F5F-370DF72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75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EDD8-2031-8B4E-A514-90773747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67818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Example of commissioning sequence (1):</a:t>
            </a:r>
            <a:br>
              <a:rPr lang="en-GB" sz="2800" dirty="0"/>
            </a:br>
            <a:r>
              <a:rPr lang="en-GB" sz="2800" dirty="0" err="1"/>
              <a:t>ISrc</a:t>
            </a:r>
            <a:r>
              <a:rPr lang="en-GB" sz="2800" dirty="0"/>
              <a:t>-LEBT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507F0-BD85-2A4E-92F7-8D1BD4EE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F1F3EA-2195-6D43-9D0D-16630A108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99" t="1" r="6929" b="431"/>
          <a:stretch/>
        </p:blipFill>
        <p:spPr>
          <a:xfrm>
            <a:off x="3921696" y="4149080"/>
            <a:ext cx="4536504" cy="25922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27715B-E2B7-C442-9C6C-A71DB56A10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901"/>
          <a:stretch/>
        </p:blipFill>
        <p:spPr>
          <a:xfrm>
            <a:off x="323516" y="1545580"/>
            <a:ext cx="7200812" cy="260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995D81-66DE-F540-8E85-B1A86C177009}"/>
              </a:ext>
            </a:extLst>
          </p:cNvPr>
          <p:cNvSpPr/>
          <p:nvPr/>
        </p:nvSpPr>
        <p:spPr>
          <a:xfrm>
            <a:off x="323516" y="2132856"/>
            <a:ext cx="7196328" cy="17739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7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585E-5729-FF4F-8967-35EA1D01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7162800" cy="1143000"/>
          </a:xfrm>
        </p:spPr>
        <p:txBody>
          <a:bodyPr>
            <a:noAutofit/>
          </a:bodyPr>
          <a:lstStyle/>
          <a:p>
            <a:r>
              <a:rPr lang="en-GB" sz="2800" dirty="0"/>
              <a:t>Example of commissioning sequence (2):</a:t>
            </a:r>
            <a:br>
              <a:rPr lang="en-GB" sz="2800" dirty="0"/>
            </a:br>
            <a:r>
              <a:rPr lang="en-GB" sz="2800" dirty="0" err="1"/>
              <a:t>ISrc</a:t>
            </a:r>
            <a:r>
              <a:rPr lang="en-GB" sz="2800" dirty="0"/>
              <a:t>-LEBT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D59B8-8013-0C48-9773-D432B83E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34D37-4280-EE48-852B-EB9DA501C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71663" b="3546"/>
          <a:stretch/>
        </p:blipFill>
        <p:spPr>
          <a:xfrm>
            <a:off x="107504" y="1484784"/>
            <a:ext cx="3528392" cy="5328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75648C-F3B1-B448-B3C7-45D372C17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759" r="1764" b="3546"/>
          <a:stretch/>
        </p:blipFill>
        <p:spPr>
          <a:xfrm>
            <a:off x="3779912" y="1484784"/>
            <a:ext cx="5040560" cy="53285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550CEE-23DC-1E4F-85BD-FF3672F5CCF4}"/>
              </a:ext>
            </a:extLst>
          </p:cNvPr>
          <p:cNvSpPr/>
          <p:nvPr/>
        </p:nvSpPr>
        <p:spPr>
          <a:xfrm>
            <a:off x="107504" y="2103120"/>
            <a:ext cx="8714232" cy="223113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256A17-BF06-8B40-96D5-BEFF98E6CECB}"/>
              </a:ext>
            </a:extLst>
          </p:cNvPr>
          <p:cNvSpPr/>
          <p:nvPr/>
        </p:nvSpPr>
        <p:spPr>
          <a:xfrm>
            <a:off x="107504" y="4334255"/>
            <a:ext cx="8714232" cy="199339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367F80-DA85-764C-851F-87078017F61C}"/>
              </a:ext>
            </a:extLst>
          </p:cNvPr>
          <p:cNvSpPr/>
          <p:nvPr/>
        </p:nvSpPr>
        <p:spPr>
          <a:xfrm>
            <a:off x="3886200" y="5715000"/>
            <a:ext cx="2667000" cy="523220"/>
          </a:xfrm>
          <a:prstGeom prst="rect">
            <a:avLst/>
          </a:prstGeom>
          <a:solidFill>
            <a:srgbClr val="00FDFF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How to prepare for each sub-step is up to the responsible person.</a:t>
            </a:r>
          </a:p>
        </p:txBody>
      </p:sp>
    </p:spTree>
    <p:extLst>
      <p:ext uri="{BB962C8B-B14F-4D97-AF65-F5344CB8AC3E}">
        <p14:creationId xmlns:p14="http://schemas.microsoft.com/office/powerpoint/2010/main" val="92317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6190</TotalTime>
  <Words>2111</Words>
  <Application>Microsoft Macintosh PowerPoint</Application>
  <PresentationFormat>On-screen Show (4:3)</PresentationFormat>
  <Paragraphs>625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Droid Sans Fallback</vt:lpstr>
      <vt:lpstr>Apple Chancery</vt:lpstr>
      <vt:lpstr>Arial</vt:lpstr>
      <vt:lpstr>Calibri</vt:lpstr>
      <vt:lpstr>Office Theme</vt:lpstr>
      <vt:lpstr>Beam Commissioning Planning</vt:lpstr>
      <vt:lpstr>Outline</vt:lpstr>
      <vt:lpstr>"Boundary conditions" (1)</vt:lpstr>
      <vt:lpstr>"Boundary conditions" (2): linac tuning</vt:lpstr>
      <vt:lpstr>"Boundary conditions" (3): diagnostics</vt:lpstr>
      <vt:lpstr>Beam commissioning stages and schedule</vt:lpstr>
      <vt:lpstr>Roles and responsibilities of "technical and scientific coordinator for commissioning"</vt:lpstr>
      <vt:lpstr>Example of commissioning sequence (1): ISrc-LEBT (1)</vt:lpstr>
      <vt:lpstr>Example of commissioning sequence (2): ISrc-LEBT (2)</vt:lpstr>
      <vt:lpstr>Example of commissioning sequence (3) ISrc-DTL1 (under development!)</vt:lpstr>
      <vt:lpstr>Beam modes</vt:lpstr>
      <vt:lpstr>Beam stops</vt:lpstr>
      <vt:lpstr>ISrc- LEBT commissioning configuration (Plan)</vt:lpstr>
      <vt:lpstr>ISrc- LEBT commissioning configuration (How we started on 2018-09-19)</vt:lpstr>
      <vt:lpstr>ISrc- LEBT commissioning configuration (How we started on 2018-09-19)</vt:lpstr>
      <vt:lpstr>NC linac commissioning configuration (baseline)</vt:lpstr>
      <vt:lpstr>NC linac commissioning configuration (updated)</vt:lpstr>
      <vt:lpstr>Limits during the NC linac commissioning (ESS-0118232 under revision)</vt:lpstr>
      <vt:lpstr>No special configuration after the NC linac commissioning</vt:lpstr>
      <vt:lpstr>Summary</vt:lpstr>
      <vt:lpstr>Backup</vt:lpstr>
      <vt:lpstr>Simple and or standard tuning</vt:lpstr>
      <vt:lpstr>Could-be-challenging tuning (Excluding operational challenges such as protection)</vt:lpstr>
      <vt:lpstr>ISrc- LEBT operations configuration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/>
  <dc:creator>Ryoichi Miyamoto</dc:creator>
  <cp:keywords/>
  <dc:description/>
  <cp:lastModifiedBy>Ryoichi Miyamoto</cp:lastModifiedBy>
  <cp:revision>196</cp:revision>
  <dcterms:created xsi:type="dcterms:W3CDTF">2018-10-01T08:52:17Z</dcterms:created>
  <dcterms:modified xsi:type="dcterms:W3CDTF">2018-10-30T09:49:05Z</dcterms:modified>
  <cp:category/>
</cp:coreProperties>
</file>