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0" r:id="rId2"/>
    <p:sldId id="279" r:id="rId3"/>
    <p:sldId id="281" r:id="rId4"/>
    <p:sldId id="283" r:id="rId5"/>
    <p:sldId id="284" r:id="rId6"/>
    <p:sldId id="286" r:id="rId7"/>
    <p:sldId id="287" r:id="rId8"/>
    <p:sldId id="285" r:id="rId9"/>
    <p:sldId id="288" r:id="rId10"/>
    <p:sldId id="413" r:id="rId11"/>
    <p:sldId id="411" r:id="rId12"/>
    <p:sldId id="412" r:id="rId13"/>
    <p:sldId id="414" r:id="rId14"/>
    <p:sldId id="415" r:id="rId15"/>
    <p:sldId id="416" r:id="rId16"/>
  </p:sldIdLst>
  <p:sldSz cx="9144000" cy="6858000" type="screen4x3"/>
  <p:notesSz cx="6858000" cy="9144000"/>
  <p:custDataLst>
    <p:tags r:id="rId18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0094CA"/>
    <a:srgbClr val="089ED6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79834" autoAdjust="0"/>
  </p:normalViewPr>
  <p:slideViewPr>
    <p:cSldViewPr>
      <p:cViewPr varScale="1">
        <p:scale>
          <a:sx n="99" d="100"/>
          <a:sy n="99" d="100"/>
        </p:scale>
        <p:origin x="2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85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2018-10-16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esss.lu.se/projects/ADR/issues/ADR-163?filter=allopenissues" TargetMode="External"/><Relationship Id="rId2" Type="http://schemas.openxmlformats.org/officeDocument/2006/relationships/hyperlink" Target="https://confluence.esss.lu.se/display/AS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esss.lu.se/projects/ADR/issues/ADR-163?filter=allopenissues" TargetMode="External"/><Relationship Id="rId2" Type="http://schemas.openxmlformats.org/officeDocument/2006/relationships/hyperlink" Target="https://confluence.esss.lu.se/display/AST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esss.lu.se/projects/ADR/issues/ADR-163?filter=allopenissues" TargetMode="External"/><Relationship Id="rId2" Type="http://schemas.openxmlformats.org/officeDocument/2006/relationships/hyperlink" Target="https://confluence.esss.lu.se/display/AST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/>
          </a:bodyPr>
          <a:lstStyle/>
          <a:p>
            <a:pPr algn="ctr"/>
            <a:r>
              <a:rPr lang="en-GB" sz="4000" noProof="0" dirty="0"/>
              <a:t>High Level Readiness Reviews</a:t>
            </a:r>
            <a:br>
              <a:rPr lang="en-GB" sz="4000" noProof="0" dirty="0"/>
            </a:b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G. Weisend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sv-SE" sz="1400" dirty="0" err="1">
                <a:solidFill>
                  <a:srgbClr val="FFFFFF"/>
                </a:solidFill>
              </a:rPr>
              <a:t>October</a:t>
            </a:r>
            <a:r>
              <a:rPr lang="sv-SE" sz="1400" dirty="0">
                <a:solidFill>
                  <a:srgbClr val="FFFFFF"/>
                </a:solidFill>
              </a:rPr>
              <a:t> 18, 2018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42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9CD9-F466-474B-A649-79324747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TRRs</a:t>
            </a:r>
            <a:r>
              <a:rPr lang="sv-SE" dirty="0"/>
              <a:t>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Held</a:t>
            </a:r>
            <a:br>
              <a:rPr lang="sv-SE" dirty="0"/>
            </a:b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DFDE3-901E-A94C-B5A5-5BC3F8B6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FCC147-A773-DD44-B0E0-818EC0680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IS – LEBT</a:t>
            </a:r>
          </a:p>
          <a:p>
            <a:r>
              <a:rPr lang="sv-SE" dirty="0"/>
              <a:t>CDS-EL</a:t>
            </a:r>
          </a:p>
          <a:p>
            <a:r>
              <a:rPr lang="sv-SE" dirty="0"/>
              <a:t>CDS-LST2</a:t>
            </a:r>
          </a:p>
          <a:p>
            <a:r>
              <a:rPr lang="sv-SE" dirty="0"/>
              <a:t>CDS-SPK (</a:t>
            </a:r>
            <a:r>
              <a:rPr lang="sv-SE" dirty="0" err="1"/>
              <a:t>valve</a:t>
            </a:r>
            <a:r>
              <a:rPr lang="sv-SE" dirty="0"/>
              <a:t> box)</a:t>
            </a:r>
          </a:p>
        </p:txBody>
      </p:sp>
    </p:spTree>
    <p:extLst>
      <p:ext uri="{BB962C8B-B14F-4D97-AF65-F5344CB8AC3E}">
        <p14:creationId xmlns:p14="http://schemas.microsoft.com/office/powerpoint/2010/main" val="1159261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IRRs and </a:t>
            </a:r>
            <a:r>
              <a:rPr lang="sv-SE" dirty="0" err="1"/>
              <a:t>TRRs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6CD25-148A-8348-8762-1A468C87C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010"/>
            <a:ext cx="9144000" cy="3930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24028" y="2960948"/>
            <a:ext cx="756084" cy="75608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40052" y="4113076"/>
            <a:ext cx="324036" cy="27934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4175956" y="4365104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Installation binder IB</a:t>
            </a:r>
          </a:p>
        </p:txBody>
      </p:sp>
    </p:spTree>
    <p:extLst>
      <p:ext uri="{BB962C8B-B14F-4D97-AF65-F5344CB8AC3E}">
        <p14:creationId xmlns:p14="http://schemas.microsoft.com/office/powerpoint/2010/main" val="11876926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4350-99F5-8841-A275-1B652D87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Readiness</a:t>
            </a:r>
            <a:r>
              <a:rPr lang="sv-SE" dirty="0"/>
              <a:t>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A9F5-D742-604C-95F1-75FFAD32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The final </a:t>
            </a:r>
            <a:r>
              <a:rPr lang="sv-SE" dirty="0" err="1"/>
              <a:t>review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the start-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Line </a:t>
            </a:r>
            <a:r>
              <a:rPr lang="sv-SE" dirty="0" err="1"/>
              <a:t>components</a:t>
            </a:r>
            <a:r>
              <a:rPr lang="sv-SE" dirty="0"/>
              <a:t>. </a:t>
            </a:r>
            <a:r>
              <a:rPr lang="sv-SE" dirty="0" err="1"/>
              <a:t>Required</a:t>
            </a:r>
            <a:r>
              <a:rPr lang="sv-SE" dirty="0"/>
              <a:t> prior to the </a:t>
            </a:r>
            <a:r>
              <a:rPr lang="sv-SE" dirty="0" err="1"/>
              <a:t>issurance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</a:t>
            </a:r>
            <a:r>
              <a:rPr lang="sv-SE" dirty="0" err="1"/>
              <a:t>permit</a:t>
            </a:r>
            <a:r>
              <a:rPr lang="sv-SE" dirty="0"/>
              <a:t>.</a:t>
            </a:r>
          </a:p>
          <a:p>
            <a:r>
              <a:rPr lang="sv-SE" dirty="0" err="1"/>
              <a:t>Organized</a:t>
            </a:r>
            <a:r>
              <a:rPr lang="sv-SE" dirty="0"/>
              <a:t> by ES&amp;H </a:t>
            </a:r>
            <a:r>
              <a:rPr lang="sv-SE" dirty="0" err="1"/>
              <a:t>using</a:t>
            </a:r>
            <a:r>
              <a:rPr lang="sv-SE" dirty="0"/>
              <a:t> a panel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external</a:t>
            </a:r>
            <a:r>
              <a:rPr lang="sv-SE" dirty="0"/>
              <a:t> experts.</a:t>
            </a:r>
          </a:p>
          <a:p>
            <a:r>
              <a:rPr lang="sv-SE" dirty="0"/>
              <a:t>Reviews systems, </a:t>
            </a:r>
            <a:r>
              <a:rPr lang="sv-SE" dirty="0" err="1"/>
              <a:t>documentation</a:t>
            </a:r>
            <a:r>
              <a:rPr lang="sv-SE" dirty="0"/>
              <a:t>, </a:t>
            </a:r>
            <a:r>
              <a:rPr lang="sv-SE" dirty="0" err="1"/>
              <a:t>procedures</a:t>
            </a:r>
            <a:r>
              <a:rPr lang="sv-SE" dirty="0"/>
              <a:t>, </a:t>
            </a:r>
            <a:r>
              <a:rPr lang="sv-SE" dirty="0" err="1"/>
              <a:t>personel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and </a:t>
            </a:r>
            <a:r>
              <a:rPr lang="sv-SE" dirty="0" err="1"/>
              <a:t>awareness</a:t>
            </a:r>
            <a:r>
              <a:rPr lang="sv-SE" dirty="0"/>
              <a:t>.</a:t>
            </a:r>
          </a:p>
          <a:p>
            <a:r>
              <a:rPr lang="sv-SE" dirty="0" err="1"/>
              <a:t>Includes</a:t>
            </a:r>
            <a:r>
              <a:rPr lang="sv-SE" dirty="0"/>
              <a:t> an extensive </a:t>
            </a:r>
            <a:r>
              <a:rPr lang="sv-SE" dirty="0" err="1"/>
              <a:t>document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, presentations, site tour and </a:t>
            </a:r>
            <a:r>
              <a:rPr lang="sv-SE" dirty="0" err="1"/>
              <a:t>staff</a:t>
            </a:r>
            <a:r>
              <a:rPr lang="sv-SE" dirty="0"/>
              <a:t> </a:t>
            </a:r>
            <a:r>
              <a:rPr lang="sv-SE" dirty="0" err="1"/>
              <a:t>interviews</a:t>
            </a:r>
            <a:r>
              <a:rPr lang="sv-SE" dirty="0"/>
              <a:t>.</a:t>
            </a:r>
          </a:p>
          <a:p>
            <a:r>
              <a:rPr lang="sv-SE" dirty="0"/>
              <a:t>SSM </a:t>
            </a:r>
            <a:r>
              <a:rPr lang="sv-SE" dirty="0" err="1"/>
              <a:t>attends</a:t>
            </a:r>
            <a:r>
              <a:rPr lang="sv-SE" dirty="0"/>
              <a:t> as an </a:t>
            </a:r>
            <a:r>
              <a:rPr lang="sv-SE" dirty="0" err="1"/>
              <a:t>observer</a:t>
            </a:r>
            <a:r>
              <a:rPr lang="sv-SE" dirty="0"/>
              <a:t>.</a:t>
            </a:r>
          </a:p>
          <a:p>
            <a:r>
              <a:rPr lang="sv-SE" dirty="0"/>
              <a:t>Final </a:t>
            </a:r>
            <a:r>
              <a:rPr lang="sv-SE" dirty="0" err="1"/>
              <a:t>documentation</a:t>
            </a:r>
            <a:r>
              <a:rPr lang="sv-SE" dirty="0"/>
              <a:t>, </a:t>
            </a:r>
            <a:r>
              <a:rPr lang="sv-SE" dirty="0" err="1"/>
              <a:t>including</a:t>
            </a:r>
            <a:r>
              <a:rPr lang="sv-SE" dirty="0"/>
              <a:t> operating </a:t>
            </a:r>
            <a:r>
              <a:rPr lang="sv-SE" dirty="0" err="1"/>
              <a:t>procedures</a:t>
            </a:r>
            <a:r>
              <a:rPr lang="sv-SE" dirty="0"/>
              <a:t> and </a:t>
            </a:r>
            <a:r>
              <a:rPr lang="sv-SE" dirty="0" err="1"/>
              <a:t>training</a:t>
            </a:r>
            <a:r>
              <a:rPr lang="sv-SE" dirty="0"/>
              <a:t> </a:t>
            </a:r>
            <a:r>
              <a:rPr lang="sv-SE" dirty="0" err="1"/>
              <a:t>records</a:t>
            </a:r>
            <a:r>
              <a:rPr lang="sv-SE" dirty="0"/>
              <a:t>, </a:t>
            </a:r>
            <a:r>
              <a:rPr lang="sv-SE" dirty="0" err="1"/>
              <a:t>required</a:t>
            </a:r>
            <a:r>
              <a:rPr lang="sv-SE" dirty="0"/>
              <a:t> at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stage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220F-7DE0-C04B-AED2-E130C984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3851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E4BE-10F1-0247-B799-23499FFD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From the IS – LEBT SSR Charge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7617CE-C6E7-9F4D-896E-8B0B4703B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641874"/>
            <a:ext cx="8827561" cy="15553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E34EE-D563-5F43-9CD2-728E778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E6C68-1FDA-E34D-8ADD-EEC3906B54E2}"/>
              </a:ext>
            </a:extLst>
          </p:cNvPr>
          <p:cNvSpPr txBox="1"/>
          <p:nvPr/>
        </p:nvSpPr>
        <p:spPr>
          <a:xfrm>
            <a:off x="208556" y="386104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This</a:t>
            </a:r>
            <a:r>
              <a:rPr lang="sv-SE" sz="2000" dirty="0"/>
              <a:t> </a:t>
            </a:r>
            <a:r>
              <a:rPr lang="sv-SE" sz="2000" dirty="0" err="1"/>
              <a:t>review</a:t>
            </a:r>
            <a:r>
              <a:rPr lang="sv-SE" sz="2000" dirty="0"/>
              <a:t> (</a:t>
            </a:r>
            <a:r>
              <a:rPr lang="sv-SE" sz="2000" dirty="0" err="1"/>
              <a:t>held</a:t>
            </a:r>
            <a:r>
              <a:rPr lang="sv-SE" sz="2000" dirty="0"/>
              <a:t> </a:t>
            </a:r>
            <a:r>
              <a:rPr lang="sv-SE" sz="2000" dirty="0" err="1"/>
              <a:t>July</a:t>
            </a:r>
            <a:r>
              <a:rPr lang="sv-SE" sz="2000" dirty="0"/>
              <a:t> 2018) </a:t>
            </a:r>
            <a:r>
              <a:rPr lang="sv-SE" sz="2000" dirty="0" err="1"/>
              <a:t>generated</a:t>
            </a:r>
            <a:r>
              <a:rPr lang="sv-SE" sz="2000" dirty="0"/>
              <a:t> a list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activities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had</a:t>
            </a:r>
            <a:r>
              <a:rPr lang="sv-SE" sz="2000" dirty="0"/>
              <a:t> to be </a:t>
            </a:r>
            <a:r>
              <a:rPr lang="sv-SE" sz="2000" dirty="0" err="1"/>
              <a:t>completed</a:t>
            </a:r>
            <a:r>
              <a:rPr lang="sv-SE" sz="2000" dirty="0"/>
              <a:t> prior to the start </a:t>
            </a:r>
            <a:r>
              <a:rPr lang="sv-SE" sz="2000" dirty="0" err="1"/>
              <a:t>of</a:t>
            </a:r>
            <a:r>
              <a:rPr lang="sv-SE" sz="2000" dirty="0"/>
              <a:t> operation </a:t>
            </a:r>
            <a:r>
              <a:rPr lang="sv-SE" sz="2000" dirty="0" err="1"/>
              <a:t>along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recommendations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could</a:t>
            </a:r>
            <a:r>
              <a:rPr lang="sv-SE" sz="2000" dirty="0"/>
              <a:t> be </a:t>
            </a:r>
            <a:r>
              <a:rPr lang="sv-SE" sz="2000" dirty="0" err="1"/>
              <a:t>addressed</a:t>
            </a:r>
            <a:r>
              <a:rPr lang="sv-SE" sz="2000" dirty="0"/>
              <a:t> </a:t>
            </a:r>
            <a:r>
              <a:rPr lang="sv-SE" sz="2000" dirty="0" err="1"/>
              <a:t>after</a:t>
            </a:r>
            <a:r>
              <a:rPr lang="sv-SE" sz="2000" dirty="0"/>
              <a:t> the start </a:t>
            </a:r>
            <a:r>
              <a:rPr lang="sv-SE" sz="2000" dirty="0" err="1"/>
              <a:t>of</a:t>
            </a:r>
            <a:r>
              <a:rPr lang="sv-SE" sz="2000" dirty="0"/>
              <a:t> operation.</a:t>
            </a:r>
          </a:p>
        </p:txBody>
      </p:sp>
    </p:spTree>
    <p:extLst>
      <p:ext uri="{BB962C8B-B14F-4D97-AF65-F5344CB8AC3E}">
        <p14:creationId xmlns:p14="http://schemas.microsoft.com/office/powerpoint/2010/main" val="34783492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BEA0-D0F8-624C-AF23-D2D3AC6F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Planned</a:t>
            </a:r>
            <a:r>
              <a:rPr lang="sv-SE" dirty="0"/>
              <a:t> SRRs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A9760-7DAC-E749-A444-4C4F060E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IS – LEBT (</a:t>
            </a:r>
            <a:r>
              <a:rPr lang="sv-SE" dirty="0" err="1"/>
              <a:t>Held</a:t>
            </a:r>
            <a:r>
              <a:rPr lang="sv-SE" dirty="0"/>
              <a:t> </a:t>
            </a:r>
            <a:r>
              <a:rPr lang="sv-SE" dirty="0" err="1"/>
              <a:t>July</a:t>
            </a:r>
            <a:r>
              <a:rPr lang="sv-SE" dirty="0"/>
              <a:t> 2018)</a:t>
            </a:r>
          </a:p>
          <a:p>
            <a:r>
              <a:rPr lang="sv-SE" dirty="0"/>
              <a:t>Test </a:t>
            </a:r>
            <a:r>
              <a:rPr lang="sv-SE" dirty="0" err="1"/>
              <a:t>Stand</a:t>
            </a:r>
            <a:r>
              <a:rPr lang="sv-SE" dirty="0"/>
              <a:t> 2 (</a:t>
            </a:r>
            <a:r>
              <a:rPr lang="sv-SE" dirty="0" err="1"/>
              <a:t>cryomodule</a:t>
            </a:r>
            <a:r>
              <a:rPr lang="sv-SE" dirty="0"/>
              <a:t> test </a:t>
            </a:r>
            <a:r>
              <a:rPr lang="sv-SE" dirty="0" err="1"/>
              <a:t>stand</a:t>
            </a:r>
            <a:r>
              <a:rPr lang="sv-SE" dirty="0"/>
              <a:t>)</a:t>
            </a:r>
          </a:p>
          <a:p>
            <a:r>
              <a:rPr lang="sv-SE" dirty="0"/>
              <a:t>Normal </a:t>
            </a:r>
            <a:r>
              <a:rPr lang="sv-SE" dirty="0" err="1"/>
              <a:t>Conducting</a:t>
            </a:r>
            <a:r>
              <a:rPr lang="sv-SE" dirty="0"/>
              <a:t> </a:t>
            </a:r>
            <a:r>
              <a:rPr lang="sv-SE" dirty="0" err="1"/>
              <a:t>Linac</a:t>
            </a:r>
            <a:endParaRPr lang="sv-SE" dirty="0"/>
          </a:p>
          <a:p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Linac</a:t>
            </a:r>
            <a:r>
              <a:rPr lang="sv-SE" dirty="0"/>
              <a:t> (</a:t>
            </a:r>
            <a:r>
              <a:rPr lang="sv-SE" dirty="0" err="1"/>
              <a:t>including</a:t>
            </a:r>
            <a:r>
              <a:rPr lang="sv-SE" dirty="0"/>
              <a:t> </a:t>
            </a:r>
            <a:r>
              <a:rPr lang="sv-SE" dirty="0" err="1"/>
              <a:t>superconducting</a:t>
            </a:r>
            <a:r>
              <a:rPr lang="sv-SE" dirty="0"/>
              <a:t> </a:t>
            </a:r>
            <a:r>
              <a:rPr lang="sv-SE" dirty="0" err="1"/>
              <a:t>section</a:t>
            </a:r>
            <a:r>
              <a:rPr lang="sv-SE" dirty="0"/>
              <a:t>) to </a:t>
            </a:r>
            <a:r>
              <a:rPr lang="sv-SE" dirty="0" err="1"/>
              <a:t>Beam</a:t>
            </a:r>
            <a:r>
              <a:rPr lang="sv-SE" dirty="0"/>
              <a:t> </a:t>
            </a:r>
            <a:r>
              <a:rPr lang="sv-SE" dirty="0" err="1"/>
              <a:t>Dump</a:t>
            </a:r>
            <a:endParaRPr lang="sv-SE" dirty="0"/>
          </a:p>
          <a:p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Linac</a:t>
            </a:r>
            <a:r>
              <a:rPr lang="sv-SE" dirty="0"/>
              <a:t> to Target (</a:t>
            </a:r>
            <a:r>
              <a:rPr lang="sv-SE" dirty="0" err="1"/>
              <a:t>reduced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parameters)</a:t>
            </a:r>
          </a:p>
          <a:p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Linac</a:t>
            </a:r>
            <a:r>
              <a:rPr lang="sv-SE" dirty="0"/>
              <a:t> to Target (nominal </a:t>
            </a:r>
            <a:r>
              <a:rPr lang="sv-SE" dirty="0" err="1"/>
              <a:t>beam</a:t>
            </a:r>
            <a:r>
              <a:rPr lang="sv-SE" dirty="0"/>
              <a:t> parameters)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ECD0B-0437-8E4B-A0D7-5CFBB5DA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8604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2A74-7650-FE4E-95DF-30D37724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Summary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5FF0-8555-EE46-9B46-465E4EC8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sv-SE" dirty="0"/>
              <a:t>An extensive set </a:t>
            </a:r>
            <a:r>
              <a:rPr lang="sv-SE" dirty="0" err="1"/>
              <a:t>of</a:t>
            </a:r>
            <a:r>
              <a:rPr lang="sv-SE" dirty="0"/>
              <a:t> design </a:t>
            </a:r>
            <a:r>
              <a:rPr lang="sv-SE" dirty="0" err="1"/>
              <a:t>reviews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to date.</a:t>
            </a:r>
          </a:p>
          <a:p>
            <a:r>
              <a:rPr lang="sv-SE" dirty="0"/>
              <a:t>As ESS </a:t>
            </a:r>
            <a:r>
              <a:rPr lang="sv-SE" dirty="0" err="1"/>
              <a:t>moves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installation and </a:t>
            </a:r>
            <a:r>
              <a:rPr lang="sv-SE" dirty="0" err="1"/>
              <a:t>commissioning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readiness</a:t>
            </a:r>
            <a:r>
              <a:rPr lang="sv-SE" dirty="0"/>
              <a:t> </a:t>
            </a:r>
            <a:r>
              <a:rPr lang="sv-SE" dirty="0" err="1"/>
              <a:t>reviews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required</a:t>
            </a:r>
            <a:r>
              <a:rPr lang="sv-SE" dirty="0"/>
              <a:t>.</a:t>
            </a:r>
          </a:p>
          <a:p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reviews</a:t>
            </a:r>
            <a:r>
              <a:rPr lang="sv-SE" dirty="0"/>
              <a:t> (IRRs, </a:t>
            </a:r>
            <a:r>
              <a:rPr lang="sv-SE" dirty="0" err="1"/>
              <a:t>TRRs</a:t>
            </a:r>
            <a:r>
              <a:rPr lang="sv-SE" dirty="0"/>
              <a:t> and SRRs)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milestones</a:t>
            </a:r>
            <a:r>
              <a:rPr lang="sv-SE" dirty="0"/>
              <a:t> in the </a:t>
            </a:r>
            <a:r>
              <a:rPr lang="sv-SE" dirty="0" err="1"/>
              <a:t>project</a:t>
            </a:r>
            <a:r>
              <a:rPr lang="sv-SE" dirty="0"/>
              <a:t>.</a:t>
            </a:r>
          </a:p>
          <a:p>
            <a:r>
              <a:rPr lang="sv-SE" dirty="0"/>
              <a:t>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readiness</a:t>
            </a:r>
            <a:r>
              <a:rPr lang="sv-SE" dirty="0"/>
              <a:t> </a:t>
            </a:r>
            <a:r>
              <a:rPr lang="sv-SE" dirty="0" err="1"/>
              <a:t>reviews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to date for the accelerator and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provided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valuable</a:t>
            </a:r>
            <a:r>
              <a:rPr lang="sv-SE" dirty="0"/>
              <a:t> </a:t>
            </a:r>
            <a:r>
              <a:rPr lang="sv-SE" dirty="0" err="1"/>
              <a:t>recommendations</a:t>
            </a:r>
            <a:r>
              <a:rPr lang="sv-SE" dirty="0"/>
              <a:t> and </a:t>
            </a:r>
            <a:r>
              <a:rPr lang="sv-SE" dirty="0" err="1"/>
              <a:t>confidence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ready to  </a:t>
            </a:r>
            <a:r>
              <a:rPr lang="sv-SE" dirty="0" err="1"/>
              <a:t>move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installation and </a:t>
            </a:r>
            <a:r>
              <a:rPr lang="sv-SE" dirty="0" err="1"/>
              <a:t>commissioning</a:t>
            </a:r>
            <a:r>
              <a:rPr lang="sv-SE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0F8BD-8B2B-E04B-A666-4F4E0B52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957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Since 2014, The ACCSYS Project has held more than </a:t>
            </a:r>
            <a:r>
              <a:rPr lang="en-US" i="1" dirty="0"/>
              <a:t>100</a:t>
            </a:r>
            <a:r>
              <a:rPr lang="en-US" dirty="0"/>
              <a:t> formal design reviews (PDRs and CDRs)</a:t>
            </a:r>
          </a:p>
          <a:p>
            <a:r>
              <a:rPr lang="en-US" dirty="0"/>
              <a:t>These reviews:</a:t>
            </a:r>
          </a:p>
          <a:p>
            <a:pPr lvl="1"/>
            <a:r>
              <a:rPr lang="en-US" dirty="0"/>
              <a:t>Are listed on </a:t>
            </a:r>
            <a:r>
              <a:rPr lang="en-US" dirty="0">
                <a:hlinkClick r:id="rId2"/>
              </a:rPr>
              <a:t>https://confluence.esss.lu.se/display/ASTR</a:t>
            </a:r>
            <a:endParaRPr lang="en-US" dirty="0"/>
          </a:p>
          <a:p>
            <a:pPr lvl="1"/>
            <a:r>
              <a:rPr lang="en-US" dirty="0"/>
              <a:t>Are consistent with ESS policy</a:t>
            </a:r>
          </a:p>
          <a:p>
            <a:pPr lvl="1"/>
            <a:r>
              <a:rPr lang="en-US" dirty="0"/>
              <a:t>Are carried out at the component and subcomponent level</a:t>
            </a:r>
          </a:p>
          <a:p>
            <a:pPr lvl="1"/>
            <a:r>
              <a:rPr lang="en-US" dirty="0"/>
              <a:t>Check that the designs will meet the requirements</a:t>
            </a:r>
          </a:p>
          <a:p>
            <a:pPr lvl="1"/>
            <a:r>
              <a:rPr lang="en-US" dirty="0"/>
              <a:t>Result in reports entered into CHESS</a:t>
            </a:r>
          </a:p>
          <a:p>
            <a:pPr lvl="1"/>
            <a:r>
              <a:rPr lang="en-US" dirty="0"/>
              <a:t>Generate recommendations that are tracked: </a:t>
            </a:r>
            <a:r>
              <a:rPr lang="en-US" dirty="0">
                <a:hlinkClick r:id="rId3"/>
              </a:rPr>
              <a:t>https://jira.esss.lu.se/projects/ADR/issues/ADR-163?filter=allopenissues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197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r>
              <a:rPr lang="en-US" dirty="0"/>
              <a:t>With the ACCSYS Project moving into installation and commissioning, few design reviews remain.</a:t>
            </a:r>
          </a:p>
          <a:p>
            <a:r>
              <a:rPr lang="en-US" dirty="0"/>
              <a:t>Instead, we are increasingly conducting higher level readiness reviews. The principal ones are:</a:t>
            </a:r>
          </a:p>
          <a:p>
            <a:pPr lvl="1"/>
            <a:r>
              <a:rPr lang="en-US" dirty="0"/>
              <a:t>Installation Readiness Reviews (IRRs)</a:t>
            </a:r>
          </a:p>
          <a:p>
            <a:pPr lvl="1"/>
            <a:r>
              <a:rPr lang="en-US" dirty="0"/>
              <a:t>Test Readiness Reviews (TRRs)</a:t>
            </a:r>
          </a:p>
          <a:p>
            <a:pPr lvl="1"/>
            <a:r>
              <a:rPr lang="en-US" dirty="0"/>
              <a:t>Safety Readiness Reviews (SRRs)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053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83DA-DBE8-914B-8542-7FB2156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 </a:t>
            </a:r>
            <a:r>
              <a:rPr lang="sv-SE" dirty="0" err="1"/>
              <a:t>Readiness</a:t>
            </a:r>
            <a:r>
              <a:rPr lang="sv-SE" dirty="0"/>
              <a:t> Reviews (IRRs)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1CB9-0F54-7046-9953-07A9DF72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Checks </a:t>
            </a:r>
            <a:r>
              <a:rPr lang="sv-SE" dirty="0" err="1"/>
              <a:t>that</a:t>
            </a:r>
            <a:r>
              <a:rPr lang="sv-SE" dirty="0"/>
              <a:t> the system or </a:t>
            </a:r>
            <a:r>
              <a:rPr lang="sv-SE" dirty="0" err="1"/>
              <a:t>component</a:t>
            </a:r>
            <a:r>
              <a:rPr lang="sv-SE" dirty="0"/>
              <a:t> is ready to </a:t>
            </a:r>
            <a:r>
              <a:rPr lang="sv-SE" dirty="0" err="1"/>
              <a:t>install</a:t>
            </a:r>
            <a:r>
              <a:rPr lang="sv-SE" dirty="0"/>
              <a:t> and all </a:t>
            </a:r>
            <a:r>
              <a:rPr lang="sv-SE" dirty="0" err="1"/>
              <a:t>supporting</a:t>
            </a:r>
            <a:r>
              <a:rPr lang="sv-SE" dirty="0"/>
              <a:t> systems (transport, </a:t>
            </a:r>
            <a:r>
              <a:rPr lang="sv-SE" dirty="0" err="1"/>
              <a:t>rigging</a:t>
            </a:r>
            <a:r>
              <a:rPr lang="sv-SE" dirty="0"/>
              <a:t> </a:t>
            </a:r>
            <a:r>
              <a:rPr lang="sv-SE" dirty="0" err="1"/>
              <a:t>alignment</a:t>
            </a:r>
            <a:r>
              <a:rPr lang="sv-SE" dirty="0"/>
              <a:t> etc.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ready.</a:t>
            </a:r>
          </a:p>
          <a:p>
            <a:r>
              <a:rPr lang="sv-SE" dirty="0" err="1"/>
              <a:t>Ensures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all </a:t>
            </a:r>
            <a:r>
              <a:rPr lang="sv-SE" dirty="0" err="1"/>
              <a:t>worker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is </a:t>
            </a:r>
            <a:r>
              <a:rPr lang="sv-SE" dirty="0" err="1"/>
              <a:t>complete</a:t>
            </a:r>
            <a:r>
              <a:rPr lang="sv-SE" dirty="0"/>
              <a:t>, </a:t>
            </a:r>
            <a:r>
              <a:rPr lang="sv-SE" dirty="0" err="1"/>
              <a:t>that</a:t>
            </a:r>
            <a:r>
              <a:rPr lang="sv-SE" dirty="0"/>
              <a:t> all </a:t>
            </a:r>
            <a:r>
              <a:rPr lang="sv-SE" dirty="0" err="1"/>
              <a:t>permits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issued</a:t>
            </a:r>
            <a:r>
              <a:rPr lang="sv-SE" dirty="0"/>
              <a:t>, all </a:t>
            </a:r>
            <a:r>
              <a:rPr lang="sv-SE" dirty="0" err="1"/>
              <a:t>required</a:t>
            </a:r>
            <a:r>
              <a:rPr lang="sv-SE" dirty="0"/>
              <a:t> </a:t>
            </a:r>
            <a:r>
              <a:rPr lang="sv-SE" dirty="0" err="1"/>
              <a:t>documentation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, all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addressed</a:t>
            </a:r>
            <a:r>
              <a:rPr lang="sv-SE" dirty="0"/>
              <a:t> and </a:t>
            </a:r>
            <a:r>
              <a:rPr lang="sv-SE" dirty="0" err="1"/>
              <a:t>that</a:t>
            </a:r>
            <a:r>
              <a:rPr lang="sv-SE" dirty="0"/>
              <a:t> the installation </a:t>
            </a:r>
            <a:r>
              <a:rPr lang="sv-SE" dirty="0" err="1"/>
              <a:t>activity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not </a:t>
            </a:r>
            <a:r>
              <a:rPr lang="sv-SE" dirty="0" err="1"/>
              <a:t>conflict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.</a:t>
            </a:r>
          </a:p>
          <a:p>
            <a:r>
              <a:rPr lang="en-US" dirty="0"/>
              <a:t>These reviews:</a:t>
            </a:r>
          </a:p>
          <a:p>
            <a:pPr lvl="1"/>
            <a:r>
              <a:rPr lang="en-US" dirty="0"/>
              <a:t>Are listed on </a:t>
            </a:r>
            <a:r>
              <a:rPr lang="en-US" dirty="0">
                <a:hlinkClick r:id="rId2"/>
              </a:rPr>
              <a:t>https://confluence.esss.lu.se/display/ASTR</a:t>
            </a:r>
            <a:endParaRPr lang="en-US" dirty="0"/>
          </a:p>
          <a:p>
            <a:pPr lvl="1"/>
            <a:r>
              <a:rPr lang="en-US" dirty="0"/>
              <a:t>Are generally held within a month prior to the start of installation</a:t>
            </a:r>
          </a:p>
          <a:p>
            <a:pPr lvl="1"/>
            <a:r>
              <a:rPr lang="en-US" dirty="0"/>
              <a:t>Are consistent with ESS policy</a:t>
            </a:r>
          </a:p>
          <a:p>
            <a:pPr lvl="1"/>
            <a:r>
              <a:rPr lang="en-US" dirty="0"/>
              <a:t>Are carried out at the component and subcomponent level</a:t>
            </a:r>
          </a:p>
          <a:p>
            <a:pPr lvl="1"/>
            <a:r>
              <a:rPr lang="en-US" dirty="0"/>
              <a:t>Result in reports entered into CHESS</a:t>
            </a:r>
          </a:p>
          <a:p>
            <a:pPr lvl="1"/>
            <a:r>
              <a:rPr lang="en-US" dirty="0"/>
              <a:t>Generate recommendations that are tracked: </a:t>
            </a:r>
            <a:r>
              <a:rPr lang="en-US" dirty="0">
                <a:hlinkClick r:id="rId3"/>
              </a:rPr>
              <a:t>https://jira.esss.lu.se/projects/ADR/issues/ADR-163?filter=allopenissues</a:t>
            </a:r>
            <a:endParaRPr lang="en-US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DFC6-4D94-0943-8894-51DD52B6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8965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83DA-DBE8-914B-8542-7FB2156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 </a:t>
            </a:r>
            <a:r>
              <a:rPr lang="sv-SE" dirty="0" err="1"/>
              <a:t>Readiness</a:t>
            </a:r>
            <a:r>
              <a:rPr lang="sv-SE" dirty="0"/>
              <a:t> Reviews (IRRs)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1CB9-0F54-7046-9953-07A9DF72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IRRs are requested by the component’s installation manager (WP manager or designee).</a:t>
            </a:r>
          </a:p>
          <a:p>
            <a:r>
              <a:rPr lang="en-US" dirty="0"/>
              <a:t>IRRs are chaired by J. Weisend (Technical Components) or O. </a:t>
            </a:r>
            <a:r>
              <a:rPr lang="en-US" dirty="0" err="1"/>
              <a:t>Lagerblad</a:t>
            </a:r>
            <a:r>
              <a:rPr lang="en-US" dirty="0"/>
              <a:t> (Infrastructure).</a:t>
            </a:r>
          </a:p>
          <a:p>
            <a:r>
              <a:rPr lang="en-US" dirty="0"/>
              <a:t>Committee members include: representatives from affected work packages, area supervisor, safety, QA, alignment (if required).</a:t>
            </a:r>
          </a:p>
          <a:p>
            <a:r>
              <a:rPr lang="en-US" dirty="0"/>
              <a:t>Presenters at review include: installation subcontractors and WP representatives.</a:t>
            </a:r>
          </a:p>
          <a:p>
            <a:r>
              <a:rPr lang="en-US" dirty="0"/>
              <a:t>Complex systems such as </a:t>
            </a:r>
            <a:r>
              <a:rPr lang="en-US" dirty="0" err="1"/>
              <a:t>cryoplants</a:t>
            </a:r>
            <a:r>
              <a:rPr lang="en-US" dirty="0"/>
              <a:t> may have multiple IRRs.</a:t>
            </a:r>
          </a:p>
          <a:p>
            <a:r>
              <a:rPr lang="en-US" dirty="0"/>
              <a:t>Will make use of installation binder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DFC6-4D94-0943-8894-51DD52B6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2612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83DA-DBE8-914B-8542-7FB2156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 </a:t>
            </a:r>
            <a:r>
              <a:rPr lang="sv-SE" dirty="0" err="1"/>
              <a:t>Readiness</a:t>
            </a:r>
            <a:r>
              <a:rPr lang="sv-SE" dirty="0"/>
              <a:t> Reviews (IRRs)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1CB9-0F54-7046-9953-07A9DF72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DFC6-4D94-0943-8894-51DD52B6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7CD5C1-8641-DA47-BCE2-F6095FEF8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28268"/>
              </p:ext>
            </p:extLst>
          </p:nvPr>
        </p:nvGraphicFramePr>
        <p:xfrm>
          <a:off x="2231740" y="1587357"/>
          <a:ext cx="4680520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55781017"/>
                    </a:ext>
                  </a:extLst>
                </a:gridCol>
              </a:tblGrid>
              <a:tr h="528461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IRRs </a:t>
                      </a:r>
                      <a:r>
                        <a:rPr lang="sv-SE" dirty="0" err="1"/>
                        <a:t>Held</a:t>
                      </a:r>
                      <a:r>
                        <a:rPr lang="sv-SE" dirty="0"/>
                        <a:t> So Far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98590"/>
                  </a:ext>
                </a:extLst>
              </a:tr>
              <a:tr h="3642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 – LEBT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71668"/>
                  </a:ext>
                </a:extLst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ACCP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12296"/>
                  </a:ext>
                </a:extLst>
              </a:tr>
              <a:tr h="3527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TMCP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49539"/>
                  </a:ext>
                </a:extLst>
              </a:tr>
              <a:tr h="3470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TICP (Parts 1 and 2)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318777"/>
                  </a:ext>
                </a:extLst>
              </a:tr>
              <a:tr h="3413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RFQ Water skid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32676"/>
                  </a:ext>
                </a:extLst>
              </a:tr>
              <a:tr h="5284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HEBT Vacuum system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19778"/>
                  </a:ext>
                </a:extLst>
              </a:tr>
              <a:tr h="3112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CDS-LTS2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51610"/>
                  </a:ext>
                </a:extLst>
              </a:tr>
              <a:tr h="3055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IS-LEBT Safety Fence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40827"/>
                  </a:ext>
                </a:extLst>
              </a:tr>
              <a:tr h="443806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DTL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8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Studs </a:t>
                      </a:r>
                      <a:r>
                        <a:rPr lang="sv-SE" dirty="0" err="1"/>
                        <a:t>Mechanical</a:t>
                      </a:r>
                      <a:r>
                        <a:rPr lang="sv-SE" dirty="0"/>
                        <a:t> Installation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56948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Test </a:t>
                      </a:r>
                      <a:r>
                        <a:rPr lang="sv-SE" dirty="0" err="1"/>
                        <a:t>Stand</a:t>
                      </a:r>
                      <a:r>
                        <a:rPr lang="sv-SE" dirty="0"/>
                        <a:t> 3 </a:t>
                      </a:r>
                      <a:r>
                        <a:rPr lang="sv-SE" dirty="0" err="1"/>
                        <a:t>Water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Manifold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61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590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83DA-DBE8-914B-8542-7FB2156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 </a:t>
            </a:r>
            <a:r>
              <a:rPr lang="sv-SE" dirty="0" err="1"/>
              <a:t>Readiness</a:t>
            </a:r>
            <a:r>
              <a:rPr lang="sv-SE" dirty="0"/>
              <a:t> Reviews (IRRs):</a:t>
            </a:r>
            <a:br>
              <a:rPr lang="sv-SE" dirty="0"/>
            </a:br>
            <a:r>
              <a:rPr lang="sv-SE" dirty="0" err="1"/>
              <a:t>Upcoming</a:t>
            </a:r>
            <a:r>
              <a:rPr lang="sv-SE" dirty="0"/>
              <a:t>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1CB9-0F54-7046-9953-07A9DF72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590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DFC6-4D94-0943-8894-51DD52B6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7CD5C1-8641-DA47-BCE2-F6095FEF8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88286"/>
              </p:ext>
            </p:extLst>
          </p:nvPr>
        </p:nvGraphicFramePr>
        <p:xfrm>
          <a:off x="539552" y="1505059"/>
          <a:ext cx="8383760" cy="521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99">
                  <a:extLst>
                    <a:ext uri="{9D8B030D-6E8A-4147-A177-3AD203B41FA5}">
                      <a16:colId xmlns:a16="http://schemas.microsoft.com/office/drawing/2014/main" val="3811117270"/>
                    </a:ext>
                  </a:extLst>
                </a:gridCol>
                <a:gridCol w="4469261">
                  <a:extLst>
                    <a:ext uri="{9D8B030D-6E8A-4147-A177-3AD203B41FA5}">
                      <a16:colId xmlns:a16="http://schemas.microsoft.com/office/drawing/2014/main" val="955781017"/>
                    </a:ext>
                  </a:extLst>
                </a:gridCol>
              </a:tblGrid>
              <a:tr h="431056">
                <a:tc>
                  <a:txBody>
                    <a:bodyPr/>
                    <a:lstStyle/>
                    <a:p>
                      <a:r>
                        <a:rPr lang="sv-SE" dirty="0" err="1"/>
                        <a:t>Technical</a:t>
                      </a:r>
                      <a:r>
                        <a:rPr lang="sv-SE" dirty="0"/>
                        <a:t> Systems ( J. Weisend)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Infrastructure</a:t>
                      </a:r>
                      <a:r>
                        <a:rPr lang="sv-SE" dirty="0"/>
                        <a:t> ( O. Lagerblad)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9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RFQ                      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installation in the tunnel,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Gallery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stubs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(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 IRR)                       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7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RFDS in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gallery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Tunnel and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Stubs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 IRR)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DTL (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possibly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IRR 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Remaining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Installation in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Gallery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Tunnel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1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Spoke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cryomodules</a:t>
                      </a:r>
                      <a:endParaRPr lang="sv-S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Gallery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(modulators, RF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sources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4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 Beta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31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Beta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3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LWUs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Warm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</a:t>
                      </a:r>
                      <a:r>
                        <a:rPr lang="sv-SE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1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CDS-EL and CDS-SPK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5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TMCP transfer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4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RSM 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62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6463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1069-F0F7-0A46-ADF9-D7A8F1BC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Test </a:t>
            </a:r>
            <a:r>
              <a:rPr lang="sv-SE" dirty="0" err="1"/>
              <a:t>Readiness</a:t>
            </a:r>
            <a:r>
              <a:rPr lang="sv-SE" dirty="0"/>
              <a:t> Reviews (</a:t>
            </a:r>
            <a:r>
              <a:rPr lang="sv-SE" dirty="0" err="1"/>
              <a:t>TRRs</a:t>
            </a:r>
            <a:r>
              <a:rPr lang="sv-SE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C6BFD-2E75-844F-9EEE-E5999C163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May </a:t>
            </a:r>
            <a:r>
              <a:rPr lang="sv-SE" dirty="0" err="1"/>
              <a:t>occur</a:t>
            </a:r>
            <a:r>
              <a:rPr lang="sv-SE" dirty="0"/>
              <a:t> prior to start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manufacturing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QA </a:t>
            </a:r>
            <a:r>
              <a:rPr lang="sv-SE" dirty="0" err="1"/>
              <a:t>inspections</a:t>
            </a:r>
            <a:r>
              <a:rPr lang="sv-SE" dirty="0"/>
              <a:t>, </a:t>
            </a:r>
            <a:r>
              <a:rPr lang="sv-SE" dirty="0" err="1"/>
              <a:t>component</a:t>
            </a:r>
            <a:r>
              <a:rPr lang="sv-SE" dirty="0"/>
              <a:t> tests and FAT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appropriate</a:t>
            </a:r>
            <a:r>
              <a:rPr lang="sv-SE" dirty="0"/>
              <a:t>. – (</a:t>
            </a:r>
            <a:r>
              <a:rPr lang="sv-SE" dirty="0" err="1"/>
              <a:t>thus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readiness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)</a:t>
            </a:r>
          </a:p>
          <a:p>
            <a:r>
              <a:rPr lang="sv-SE" dirty="0" err="1"/>
              <a:t>Willl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occur</a:t>
            </a:r>
            <a:r>
              <a:rPr lang="sv-SE" dirty="0"/>
              <a:t> prior to the final SAT at ESS. </a:t>
            </a:r>
          </a:p>
          <a:p>
            <a:pPr lvl="1"/>
            <a:r>
              <a:rPr lang="sv-SE" dirty="0"/>
              <a:t>In the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components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Readiness</a:t>
            </a:r>
            <a:r>
              <a:rPr lang="sv-SE" dirty="0"/>
              <a:t> Review.</a:t>
            </a:r>
          </a:p>
          <a:p>
            <a:pPr lvl="1"/>
            <a:r>
              <a:rPr lang="sv-SE" dirty="0"/>
              <a:t>In the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cryoplants</a:t>
            </a:r>
            <a:r>
              <a:rPr lang="sv-SE" dirty="0"/>
              <a:t>, </a:t>
            </a:r>
            <a:r>
              <a:rPr lang="sv-SE" dirty="0" err="1"/>
              <a:t>detailed</a:t>
            </a:r>
            <a:r>
              <a:rPr lang="sv-SE" dirty="0"/>
              <a:t> SAT plans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reviewed</a:t>
            </a:r>
            <a:r>
              <a:rPr lang="sv-SE" dirty="0"/>
              <a:t> at the CDR </a:t>
            </a:r>
            <a:r>
              <a:rPr lang="sv-SE" dirty="0" err="1"/>
              <a:t>stage</a:t>
            </a:r>
            <a:r>
              <a:rPr lang="sv-SE" dirty="0"/>
              <a:t>. A prestart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checklist</a:t>
            </a:r>
            <a:r>
              <a:rPr lang="sv-SE" dirty="0"/>
              <a:t> is </a:t>
            </a:r>
            <a:r>
              <a:rPr lang="sv-SE" dirty="0" err="1"/>
              <a:t>completed</a:t>
            </a:r>
            <a:r>
              <a:rPr lang="sv-SE" dirty="0"/>
              <a:t> prior to the start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cryoplant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CD9A8-8BF5-4F46-A169-ACAABC06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2576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83DA-DBE8-914B-8542-7FB2156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Test </a:t>
            </a:r>
            <a:r>
              <a:rPr lang="sv-SE" dirty="0" err="1"/>
              <a:t>Readiness</a:t>
            </a:r>
            <a:r>
              <a:rPr lang="sv-SE" dirty="0"/>
              <a:t> Reviews (</a:t>
            </a:r>
            <a:r>
              <a:rPr lang="sv-SE" dirty="0" err="1"/>
              <a:t>TRRs</a:t>
            </a:r>
            <a:r>
              <a:rPr lang="sv-SE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1CB9-0F54-7046-9953-07A9DF72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reviews:</a:t>
            </a:r>
          </a:p>
          <a:p>
            <a:pPr lvl="1"/>
            <a:r>
              <a:rPr lang="en-US" dirty="0"/>
              <a:t>Are listed on </a:t>
            </a:r>
            <a:r>
              <a:rPr lang="en-US" dirty="0">
                <a:hlinkClick r:id="rId2"/>
              </a:rPr>
              <a:t>https://confluence.esss.lu.se/display/ASTR</a:t>
            </a:r>
            <a:endParaRPr lang="en-US" dirty="0"/>
          </a:p>
          <a:p>
            <a:pPr lvl="1"/>
            <a:r>
              <a:rPr lang="en-US" dirty="0"/>
              <a:t>Are consistent with ESS policy</a:t>
            </a:r>
          </a:p>
          <a:p>
            <a:pPr lvl="1"/>
            <a:r>
              <a:rPr lang="en-US" dirty="0"/>
              <a:t>Are carried out at the component and subcomponent level</a:t>
            </a:r>
          </a:p>
          <a:p>
            <a:pPr lvl="1"/>
            <a:r>
              <a:rPr lang="en-US" dirty="0"/>
              <a:t>Result in reports entered into CHESS</a:t>
            </a:r>
          </a:p>
          <a:p>
            <a:pPr lvl="1"/>
            <a:r>
              <a:rPr lang="en-US" dirty="0"/>
              <a:t>Generate recommendations that are tracked: </a:t>
            </a:r>
            <a:r>
              <a:rPr lang="en-US" dirty="0">
                <a:hlinkClick r:id="rId3"/>
              </a:rPr>
              <a:t>https://jira.esss.lu.se/projects/ADR/issues/ADR-163?filter=allopenissues</a:t>
            </a:r>
            <a:endParaRPr lang="en-US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DFC6-4D94-0943-8894-51DD52B6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47466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4.10.14"/>
  <p:tag name="AS_TITLE" val="Aspose.Slides for .NET 4.0"/>
  <p:tag name="AS_VERSION" val="14.8.0.0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23262</TotalTime>
  <Words>978</Words>
  <Application>Microsoft Macintosh PowerPoint</Application>
  <PresentationFormat>On-screen Show (4:3)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ESS Core Powerpoint</vt:lpstr>
      <vt:lpstr>High Level Readiness Reviews </vt:lpstr>
      <vt:lpstr>Introduction</vt:lpstr>
      <vt:lpstr>Introduction</vt:lpstr>
      <vt:lpstr>Installation Readiness Reviews (IRRs)</vt:lpstr>
      <vt:lpstr>Installation Readiness Reviews (IRRs)</vt:lpstr>
      <vt:lpstr>Installation Readiness Reviews (IRRs)</vt:lpstr>
      <vt:lpstr>Installation Readiness Reviews (IRRs): Upcoming Reviews</vt:lpstr>
      <vt:lpstr>Test Readiness Reviews (TRRs)</vt:lpstr>
      <vt:lpstr>Test Readiness Reviews (TRRs)</vt:lpstr>
      <vt:lpstr>TRRs Already Held </vt:lpstr>
      <vt:lpstr>IRRs and TRRs</vt:lpstr>
      <vt:lpstr>Safety Readiness Reviews</vt:lpstr>
      <vt:lpstr>From the IS – LEBT SSR Charge</vt:lpstr>
      <vt:lpstr>Planned SRRs</vt:lpstr>
      <vt:lpstr>Summary</vt:lpstr>
    </vt:vector>
  </TitlesOfParts>
  <Manager/>
  <Company>ESS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160</cp:revision>
  <dcterms:created xsi:type="dcterms:W3CDTF">2013-10-29T16:05:10Z</dcterms:created>
  <dcterms:modified xsi:type="dcterms:W3CDTF">2018-10-16T07:02:16Z</dcterms:modified>
</cp:coreProperties>
</file>