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468" r:id="rId2"/>
    <p:sldId id="682" r:id="rId3"/>
    <p:sldId id="681" r:id="rId4"/>
    <p:sldId id="664" r:id="rId5"/>
    <p:sldId id="673" r:id="rId6"/>
    <p:sldId id="674" r:id="rId7"/>
    <p:sldId id="683" r:id="rId8"/>
    <p:sldId id="684" r:id="rId9"/>
    <p:sldId id="686" r:id="rId10"/>
    <p:sldId id="685" r:id="rId11"/>
    <p:sldId id="687" r:id="rId12"/>
    <p:sldId id="481" r:id="rId1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50A7E1"/>
    <a:srgbClr val="5F9AE1"/>
    <a:srgbClr val="217A17"/>
    <a:srgbClr val="FFFFFF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35" autoAdjust="0"/>
    <p:restoredTop sz="50000" autoAdjust="0"/>
  </p:normalViewPr>
  <p:slideViewPr>
    <p:cSldViewPr>
      <p:cViewPr varScale="1">
        <p:scale>
          <a:sx n="94" d="100"/>
          <a:sy n="94" d="100"/>
        </p:scale>
        <p:origin x="200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8CE181-5BE9-8C49-85CF-CDC25AD4B54E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7D46E23E-5B56-3F40-A720-6781159B7FC1}">
      <dgm:prSet phldrT="[Text]" custT="1"/>
      <dgm:spPr>
        <a:solidFill>
          <a:srgbClr val="50A7E1"/>
        </a:solidFill>
      </dgm:spPr>
      <dgm:t>
        <a:bodyPr/>
        <a:lstStyle/>
        <a:p>
          <a:r>
            <a:rPr lang="en-US" sz="1800" dirty="0"/>
            <a:t>License</a:t>
          </a:r>
        </a:p>
      </dgm:t>
    </dgm:pt>
    <dgm:pt modelId="{7F428A38-41AB-B741-B3ED-12FC71636C7E}" type="parTrans" cxnId="{9F9C8E55-C0BB-164A-B55F-B98D0472D1AF}">
      <dgm:prSet/>
      <dgm:spPr/>
      <dgm:t>
        <a:bodyPr/>
        <a:lstStyle/>
        <a:p>
          <a:endParaRPr lang="en-US"/>
        </a:p>
      </dgm:t>
    </dgm:pt>
    <dgm:pt modelId="{E1472CDC-8F18-1846-8780-9D9EEFDF121D}" type="sibTrans" cxnId="{9F9C8E55-C0BB-164A-B55F-B98D0472D1AF}">
      <dgm:prSet/>
      <dgm:spPr/>
      <dgm:t>
        <a:bodyPr/>
        <a:lstStyle/>
        <a:p>
          <a:endParaRPr lang="en-US"/>
        </a:p>
      </dgm:t>
    </dgm:pt>
    <dgm:pt modelId="{743A89D0-292A-D44B-A2F5-506E347121AF}">
      <dgm:prSet phldrT="[Text]" custT="1"/>
      <dgm:spPr>
        <a:solidFill>
          <a:srgbClr val="50A7E1"/>
        </a:solidFill>
      </dgm:spPr>
      <dgm:t>
        <a:bodyPr/>
        <a:lstStyle/>
        <a:p>
          <a:r>
            <a:rPr lang="en-US" sz="1800" dirty="0"/>
            <a:t>Safety Readiness Review</a:t>
          </a:r>
        </a:p>
      </dgm:t>
    </dgm:pt>
    <dgm:pt modelId="{AB729FBB-41B8-214E-9DFD-87C432B700C1}" type="parTrans" cxnId="{34D3A270-DEA7-F140-AB3C-4CC2AA881730}">
      <dgm:prSet/>
      <dgm:spPr/>
      <dgm:t>
        <a:bodyPr/>
        <a:lstStyle/>
        <a:p>
          <a:endParaRPr lang="en-US"/>
        </a:p>
      </dgm:t>
    </dgm:pt>
    <dgm:pt modelId="{22E4AAAE-B8D5-D74D-BE12-B0EB96CD649A}" type="sibTrans" cxnId="{34D3A270-DEA7-F140-AB3C-4CC2AA881730}">
      <dgm:prSet/>
      <dgm:spPr/>
      <dgm:t>
        <a:bodyPr/>
        <a:lstStyle/>
        <a:p>
          <a:endParaRPr lang="en-US"/>
        </a:p>
      </dgm:t>
    </dgm:pt>
    <dgm:pt modelId="{41AF7B17-1E12-A54B-AECA-6C266B029FC0}">
      <dgm:prSet phldrT="[Text]" custT="1"/>
      <dgm:spPr>
        <a:solidFill>
          <a:srgbClr val="50A7E1"/>
        </a:solidFill>
      </dgm:spPr>
      <dgm:t>
        <a:bodyPr/>
        <a:lstStyle/>
        <a:p>
          <a:r>
            <a:rPr lang="en-US" sz="1800" dirty="0"/>
            <a:t>Beam Permit</a:t>
          </a:r>
        </a:p>
      </dgm:t>
    </dgm:pt>
    <dgm:pt modelId="{75812370-DD65-3149-8F51-9A9E95135848}" type="parTrans" cxnId="{AFB33E7E-4454-5240-9C9E-F8466855F0DB}">
      <dgm:prSet/>
      <dgm:spPr/>
      <dgm:t>
        <a:bodyPr/>
        <a:lstStyle/>
        <a:p>
          <a:endParaRPr lang="en-US"/>
        </a:p>
      </dgm:t>
    </dgm:pt>
    <dgm:pt modelId="{31100465-1625-A441-8879-E7230279E8F3}" type="sibTrans" cxnId="{AFB33E7E-4454-5240-9C9E-F8466855F0DB}">
      <dgm:prSet/>
      <dgm:spPr/>
      <dgm:t>
        <a:bodyPr/>
        <a:lstStyle/>
        <a:p>
          <a:endParaRPr lang="en-US"/>
        </a:p>
      </dgm:t>
    </dgm:pt>
    <dgm:pt modelId="{6E382DF1-442B-BA4C-B1C4-0049DB73F096}">
      <dgm:prSet custT="1"/>
      <dgm:spPr>
        <a:solidFill>
          <a:srgbClr val="50A7E1"/>
        </a:solidFill>
      </dgm:spPr>
      <dgm:t>
        <a:bodyPr/>
        <a:lstStyle/>
        <a:p>
          <a:r>
            <a:rPr lang="en-US" sz="1800" dirty="0"/>
            <a:t>Beam commissioning/operation</a:t>
          </a:r>
        </a:p>
      </dgm:t>
    </dgm:pt>
    <dgm:pt modelId="{5A2F3E87-FF45-AF40-B44D-A298DC3C7102}" type="parTrans" cxnId="{EFF76DF9-CC10-7B4D-844F-26D3FCE9934B}">
      <dgm:prSet/>
      <dgm:spPr/>
      <dgm:t>
        <a:bodyPr/>
        <a:lstStyle/>
        <a:p>
          <a:endParaRPr lang="en-US"/>
        </a:p>
      </dgm:t>
    </dgm:pt>
    <dgm:pt modelId="{21F90649-1B36-334D-A3FF-74D83D90FD8B}" type="sibTrans" cxnId="{EFF76DF9-CC10-7B4D-844F-26D3FCE9934B}">
      <dgm:prSet/>
      <dgm:spPr/>
      <dgm:t>
        <a:bodyPr/>
        <a:lstStyle/>
        <a:p>
          <a:endParaRPr lang="en-US"/>
        </a:p>
      </dgm:t>
    </dgm:pt>
    <dgm:pt modelId="{04E115F5-5C7A-D14F-9E3D-D788E254738B}" type="pres">
      <dgm:prSet presAssocID="{4D8CE181-5BE9-8C49-85CF-CDC25AD4B54E}" presName="Name0" presStyleCnt="0">
        <dgm:presLayoutVars>
          <dgm:dir/>
          <dgm:resizeHandles val="exact"/>
        </dgm:presLayoutVars>
      </dgm:prSet>
      <dgm:spPr/>
    </dgm:pt>
    <dgm:pt modelId="{9283EE33-C9BD-734E-9E2D-7BE9FBC77B35}" type="pres">
      <dgm:prSet presAssocID="{7D46E23E-5B56-3F40-A720-6781159B7FC1}" presName="node" presStyleLbl="node1" presStyleIdx="0" presStyleCnt="4">
        <dgm:presLayoutVars>
          <dgm:bulletEnabled val="1"/>
        </dgm:presLayoutVars>
      </dgm:prSet>
      <dgm:spPr/>
    </dgm:pt>
    <dgm:pt modelId="{84830338-25EE-3C44-B933-B7C1EF69EBDD}" type="pres">
      <dgm:prSet presAssocID="{E1472CDC-8F18-1846-8780-9D9EEFDF121D}" presName="sibTrans" presStyleLbl="sibTrans2D1" presStyleIdx="0" presStyleCnt="3"/>
      <dgm:spPr/>
    </dgm:pt>
    <dgm:pt modelId="{EF808D70-A8A7-E843-A563-81CD36A2BBAC}" type="pres">
      <dgm:prSet presAssocID="{E1472CDC-8F18-1846-8780-9D9EEFDF121D}" presName="connectorText" presStyleLbl="sibTrans2D1" presStyleIdx="0" presStyleCnt="3"/>
      <dgm:spPr/>
    </dgm:pt>
    <dgm:pt modelId="{1E1BF8AC-9B4D-A044-9AA9-B7C9E76CAA88}" type="pres">
      <dgm:prSet presAssocID="{743A89D0-292A-D44B-A2F5-506E347121AF}" presName="node" presStyleLbl="node1" presStyleIdx="1" presStyleCnt="4">
        <dgm:presLayoutVars>
          <dgm:bulletEnabled val="1"/>
        </dgm:presLayoutVars>
      </dgm:prSet>
      <dgm:spPr/>
    </dgm:pt>
    <dgm:pt modelId="{F736899E-9AE9-D440-87B4-E0E8A8DAC88F}" type="pres">
      <dgm:prSet presAssocID="{22E4AAAE-B8D5-D74D-BE12-B0EB96CD649A}" presName="sibTrans" presStyleLbl="sibTrans2D1" presStyleIdx="1" presStyleCnt="3"/>
      <dgm:spPr/>
    </dgm:pt>
    <dgm:pt modelId="{5B08595D-9BC5-1C4A-B5DF-6C3929E3D2C0}" type="pres">
      <dgm:prSet presAssocID="{22E4AAAE-B8D5-D74D-BE12-B0EB96CD649A}" presName="connectorText" presStyleLbl="sibTrans2D1" presStyleIdx="1" presStyleCnt="3"/>
      <dgm:spPr/>
    </dgm:pt>
    <dgm:pt modelId="{FCDA3F7B-0790-A348-8741-020609D7C152}" type="pres">
      <dgm:prSet presAssocID="{41AF7B17-1E12-A54B-AECA-6C266B029FC0}" presName="node" presStyleLbl="node1" presStyleIdx="2" presStyleCnt="4">
        <dgm:presLayoutVars>
          <dgm:bulletEnabled val="1"/>
        </dgm:presLayoutVars>
      </dgm:prSet>
      <dgm:spPr/>
    </dgm:pt>
    <dgm:pt modelId="{86AD438C-0DB6-CC41-9FDC-A4F6F71DF557}" type="pres">
      <dgm:prSet presAssocID="{31100465-1625-A441-8879-E7230279E8F3}" presName="sibTrans" presStyleLbl="sibTrans2D1" presStyleIdx="2" presStyleCnt="3"/>
      <dgm:spPr/>
    </dgm:pt>
    <dgm:pt modelId="{E421CB70-1FB8-DA48-85BA-619268B461F7}" type="pres">
      <dgm:prSet presAssocID="{31100465-1625-A441-8879-E7230279E8F3}" presName="connectorText" presStyleLbl="sibTrans2D1" presStyleIdx="2" presStyleCnt="3"/>
      <dgm:spPr/>
    </dgm:pt>
    <dgm:pt modelId="{6CAD806F-95ED-304C-B7BC-63966B4C324E}" type="pres">
      <dgm:prSet presAssocID="{6E382DF1-442B-BA4C-B1C4-0049DB73F096}" presName="node" presStyleLbl="node1" presStyleIdx="3" presStyleCnt="4" custScaleX="213067">
        <dgm:presLayoutVars>
          <dgm:bulletEnabled val="1"/>
        </dgm:presLayoutVars>
      </dgm:prSet>
      <dgm:spPr/>
    </dgm:pt>
  </dgm:ptLst>
  <dgm:cxnLst>
    <dgm:cxn modelId="{716ADC0D-CAFE-0348-B9BC-55896300006C}" type="presOf" srcId="{31100465-1625-A441-8879-E7230279E8F3}" destId="{86AD438C-0DB6-CC41-9FDC-A4F6F71DF557}" srcOrd="0" destOrd="0" presId="urn:microsoft.com/office/officeart/2005/8/layout/process1"/>
    <dgm:cxn modelId="{09927825-4ED9-4C40-BA07-E942907D50F8}" type="presOf" srcId="{743A89D0-292A-D44B-A2F5-506E347121AF}" destId="{1E1BF8AC-9B4D-A044-9AA9-B7C9E76CAA88}" srcOrd="0" destOrd="0" presId="urn:microsoft.com/office/officeart/2005/8/layout/process1"/>
    <dgm:cxn modelId="{08ECBA4A-0089-9B4D-B129-ADD0F0880402}" type="presOf" srcId="{6E382DF1-442B-BA4C-B1C4-0049DB73F096}" destId="{6CAD806F-95ED-304C-B7BC-63966B4C324E}" srcOrd="0" destOrd="0" presId="urn:microsoft.com/office/officeart/2005/8/layout/process1"/>
    <dgm:cxn modelId="{9F9C8E55-C0BB-164A-B55F-B98D0472D1AF}" srcId="{4D8CE181-5BE9-8C49-85CF-CDC25AD4B54E}" destId="{7D46E23E-5B56-3F40-A720-6781159B7FC1}" srcOrd="0" destOrd="0" parTransId="{7F428A38-41AB-B741-B3ED-12FC71636C7E}" sibTransId="{E1472CDC-8F18-1846-8780-9D9EEFDF121D}"/>
    <dgm:cxn modelId="{528D0858-A547-0C46-BB2A-4DF5C3386A61}" type="presOf" srcId="{31100465-1625-A441-8879-E7230279E8F3}" destId="{E421CB70-1FB8-DA48-85BA-619268B461F7}" srcOrd="1" destOrd="0" presId="urn:microsoft.com/office/officeart/2005/8/layout/process1"/>
    <dgm:cxn modelId="{D737B166-4F7A-3943-81B6-D5F58A84280A}" type="presOf" srcId="{41AF7B17-1E12-A54B-AECA-6C266B029FC0}" destId="{FCDA3F7B-0790-A348-8741-020609D7C152}" srcOrd="0" destOrd="0" presId="urn:microsoft.com/office/officeart/2005/8/layout/process1"/>
    <dgm:cxn modelId="{34D3A270-DEA7-F140-AB3C-4CC2AA881730}" srcId="{4D8CE181-5BE9-8C49-85CF-CDC25AD4B54E}" destId="{743A89D0-292A-D44B-A2F5-506E347121AF}" srcOrd="1" destOrd="0" parTransId="{AB729FBB-41B8-214E-9DFD-87C432B700C1}" sibTransId="{22E4AAAE-B8D5-D74D-BE12-B0EB96CD649A}"/>
    <dgm:cxn modelId="{AFB33E7E-4454-5240-9C9E-F8466855F0DB}" srcId="{4D8CE181-5BE9-8C49-85CF-CDC25AD4B54E}" destId="{41AF7B17-1E12-A54B-AECA-6C266B029FC0}" srcOrd="2" destOrd="0" parTransId="{75812370-DD65-3149-8F51-9A9E95135848}" sibTransId="{31100465-1625-A441-8879-E7230279E8F3}"/>
    <dgm:cxn modelId="{0C3A5CB1-977B-CA48-B85A-10B2EC95253B}" type="presOf" srcId="{22E4AAAE-B8D5-D74D-BE12-B0EB96CD649A}" destId="{F736899E-9AE9-D440-87B4-E0E8A8DAC88F}" srcOrd="0" destOrd="0" presId="urn:microsoft.com/office/officeart/2005/8/layout/process1"/>
    <dgm:cxn modelId="{8F1DB8B5-DD09-F643-BD74-EECFB4C93B88}" type="presOf" srcId="{E1472CDC-8F18-1846-8780-9D9EEFDF121D}" destId="{EF808D70-A8A7-E843-A563-81CD36A2BBAC}" srcOrd="1" destOrd="0" presId="urn:microsoft.com/office/officeart/2005/8/layout/process1"/>
    <dgm:cxn modelId="{58CD4AB8-418F-A24F-A4C3-A260E6748D9B}" type="presOf" srcId="{4D8CE181-5BE9-8C49-85CF-CDC25AD4B54E}" destId="{04E115F5-5C7A-D14F-9E3D-D788E254738B}" srcOrd="0" destOrd="0" presId="urn:microsoft.com/office/officeart/2005/8/layout/process1"/>
    <dgm:cxn modelId="{BAAE74D8-9599-4B4B-802F-1D6645C71FBA}" type="presOf" srcId="{22E4AAAE-B8D5-D74D-BE12-B0EB96CD649A}" destId="{5B08595D-9BC5-1C4A-B5DF-6C3929E3D2C0}" srcOrd="1" destOrd="0" presId="urn:microsoft.com/office/officeart/2005/8/layout/process1"/>
    <dgm:cxn modelId="{9F47D0D8-3513-AF4D-B106-0E7A14EBB8BA}" type="presOf" srcId="{7D46E23E-5B56-3F40-A720-6781159B7FC1}" destId="{9283EE33-C9BD-734E-9E2D-7BE9FBC77B35}" srcOrd="0" destOrd="0" presId="urn:microsoft.com/office/officeart/2005/8/layout/process1"/>
    <dgm:cxn modelId="{A8B11FF3-2E98-E44B-9926-061C128C34BB}" type="presOf" srcId="{E1472CDC-8F18-1846-8780-9D9EEFDF121D}" destId="{84830338-25EE-3C44-B933-B7C1EF69EBDD}" srcOrd="0" destOrd="0" presId="urn:microsoft.com/office/officeart/2005/8/layout/process1"/>
    <dgm:cxn modelId="{EFF76DF9-CC10-7B4D-844F-26D3FCE9934B}" srcId="{4D8CE181-5BE9-8C49-85CF-CDC25AD4B54E}" destId="{6E382DF1-442B-BA4C-B1C4-0049DB73F096}" srcOrd="3" destOrd="0" parTransId="{5A2F3E87-FF45-AF40-B44D-A298DC3C7102}" sibTransId="{21F90649-1B36-334D-A3FF-74D83D90FD8B}"/>
    <dgm:cxn modelId="{28C32348-7A59-084C-A628-56F2B7A2750F}" type="presParOf" srcId="{04E115F5-5C7A-D14F-9E3D-D788E254738B}" destId="{9283EE33-C9BD-734E-9E2D-7BE9FBC77B35}" srcOrd="0" destOrd="0" presId="urn:microsoft.com/office/officeart/2005/8/layout/process1"/>
    <dgm:cxn modelId="{8F96CD74-B125-9345-AB7A-C8DF0FBA2598}" type="presParOf" srcId="{04E115F5-5C7A-D14F-9E3D-D788E254738B}" destId="{84830338-25EE-3C44-B933-B7C1EF69EBDD}" srcOrd="1" destOrd="0" presId="urn:microsoft.com/office/officeart/2005/8/layout/process1"/>
    <dgm:cxn modelId="{7D68008F-1D1C-1949-90DC-62F8481A85FF}" type="presParOf" srcId="{84830338-25EE-3C44-B933-B7C1EF69EBDD}" destId="{EF808D70-A8A7-E843-A563-81CD36A2BBAC}" srcOrd="0" destOrd="0" presId="urn:microsoft.com/office/officeart/2005/8/layout/process1"/>
    <dgm:cxn modelId="{83B37A27-EA6E-604E-8F17-82BF836AFDF0}" type="presParOf" srcId="{04E115F5-5C7A-D14F-9E3D-D788E254738B}" destId="{1E1BF8AC-9B4D-A044-9AA9-B7C9E76CAA88}" srcOrd="2" destOrd="0" presId="urn:microsoft.com/office/officeart/2005/8/layout/process1"/>
    <dgm:cxn modelId="{B8E07EBE-36A0-1D47-AE38-E31EC2940229}" type="presParOf" srcId="{04E115F5-5C7A-D14F-9E3D-D788E254738B}" destId="{F736899E-9AE9-D440-87B4-E0E8A8DAC88F}" srcOrd="3" destOrd="0" presId="urn:microsoft.com/office/officeart/2005/8/layout/process1"/>
    <dgm:cxn modelId="{6E2E3EB4-377F-5749-AEDB-B7CF73E1626F}" type="presParOf" srcId="{F736899E-9AE9-D440-87B4-E0E8A8DAC88F}" destId="{5B08595D-9BC5-1C4A-B5DF-6C3929E3D2C0}" srcOrd="0" destOrd="0" presId="urn:microsoft.com/office/officeart/2005/8/layout/process1"/>
    <dgm:cxn modelId="{7BB58A56-943C-6141-96DF-524DF7898CE4}" type="presParOf" srcId="{04E115F5-5C7A-D14F-9E3D-D788E254738B}" destId="{FCDA3F7B-0790-A348-8741-020609D7C152}" srcOrd="4" destOrd="0" presId="urn:microsoft.com/office/officeart/2005/8/layout/process1"/>
    <dgm:cxn modelId="{C4F55F06-9B0D-AF47-82CF-EFD18EA72FAF}" type="presParOf" srcId="{04E115F5-5C7A-D14F-9E3D-D788E254738B}" destId="{86AD438C-0DB6-CC41-9FDC-A4F6F71DF557}" srcOrd="5" destOrd="0" presId="urn:microsoft.com/office/officeart/2005/8/layout/process1"/>
    <dgm:cxn modelId="{2D03D163-8D42-D641-A23A-B08770791927}" type="presParOf" srcId="{86AD438C-0DB6-CC41-9FDC-A4F6F71DF557}" destId="{E421CB70-1FB8-DA48-85BA-619268B461F7}" srcOrd="0" destOrd="0" presId="urn:microsoft.com/office/officeart/2005/8/layout/process1"/>
    <dgm:cxn modelId="{9127F88A-1ADA-F64B-A8E1-8F319DF8E13C}" type="presParOf" srcId="{04E115F5-5C7A-D14F-9E3D-D788E254738B}" destId="{6CAD806F-95ED-304C-B7BC-63966B4C324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8CE181-5BE9-8C49-85CF-CDC25AD4B54E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7D46E23E-5B56-3F40-A720-6781159B7FC1}">
      <dgm:prSet phldrT="[Text]"/>
      <dgm:spPr>
        <a:solidFill>
          <a:srgbClr val="50A7E1"/>
        </a:solidFill>
      </dgm:spPr>
      <dgm:t>
        <a:bodyPr/>
        <a:lstStyle/>
        <a:p>
          <a:r>
            <a:rPr lang="en-US" dirty="0"/>
            <a:t>Hardware testing</a:t>
          </a:r>
        </a:p>
      </dgm:t>
    </dgm:pt>
    <dgm:pt modelId="{7F428A38-41AB-B741-B3ED-12FC71636C7E}" type="parTrans" cxnId="{9F9C8E55-C0BB-164A-B55F-B98D0472D1AF}">
      <dgm:prSet/>
      <dgm:spPr/>
      <dgm:t>
        <a:bodyPr/>
        <a:lstStyle/>
        <a:p>
          <a:endParaRPr lang="en-US"/>
        </a:p>
      </dgm:t>
    </dgm:pt>
    <dgm:pt modelId="{E1472CDC-8F18-1846-8780-9D9EEFDF121D}" type="sibTrans" cxnId="{9F9C8E55-C0BB-164A-B55F-B98D0472D1AF}">
      <dgm:prSet/>
      <dgm:spPr/>
      <dgm:t>
        <a:bodyPr/>
        <a:lstStyle/>
        <a:p>
          <a:endParaRPr lang="en-US"/>
        </a:p>
      </dgm:t>
    </dgm:pt>
    <dgm:pt modelId="{04E115F5-5C7A-D14F-9E3D-D788E254738B}" type="pres">
      <dgm:prSet presAssocID="{4D8CE181-5BE9-8C49-85CF-CDC25AD4B54E}" presName="Name0" presStyleCnt="0">
        <dgm:presLayoutVars>
          <dgm:dir/>
          <dgm:resizeHandles val="exact"/>
        </dgm:presLayoutVars>
      </dgm:prSet>
      <dgm:spPr/>
    </dgm:pt>
    <dgm:pt modelId="{9283EE33-C9BD-734E-9E2D-7BE9FBC77B35}" type="pres">
      <dgm:prSet presAssocID="{7D46E23E-5B56-3F40-A720-6781159B7FC1}" presName="node" presStyleLbl="node1" presStyleIdx="0" presStyleCnt="1" custLinFactNeighborX="49" custLinFactNeighborY="-14528">
        <dgm:presLayoutVars>
          <dgm:bulletEnabled val="1"/>
        </dgm:presLayoutVars>
      </dgm:prSet>
      <dgm:spPr/>
    </dgm:pt>
  </dgm:ptLst>
  <dgm:cxnLst>
    <dgm:cxn modelId="{9F9C8E55-C0BB-164A-B55F-B98D0472D1AF}" srcId="{4D8CE181-5BE9-8C49-85CF-CDC25AD4B54E}" destId="{7D46E23E-5B56-3F40-A720-6781159B7FC1}" srcOrd="0" destOrd="0" parTransId="{7F428A38-41AB-B741-B3ED-12FC71636C7E}" sibTransId="{E1472CDC-8F18-1846-8780-9D9EEFDF121D}"/>
    <dgm:cxn modelId="{58CD4AB8-418F-A24F-A4C3-A260E6748D9B}" type="presOf" srcId="{4D8CE181-5BE9-8C49-85CF-CDC25AD4B54E}" destId="{04E115F5-5C7A-D14F-9E3D-D788E254738B}" srcOrd="0" destOrd="0" presId="urn:microsoft.com/office/officeart/2005/8/layout/process1"/>
    <dgm:cxn modelId="{9F47D0D8-3513-AF4D-B106-0E7A14EBB8BA}" type="presOf" srcId="{7D46E23E-5B56-3F40-A720-6781159B7FC1}" destId="{9283EE33-C9BD-734E-9E2D-7BE9FBC77B35}" srcOrd="0" destOrd="0" presId="urn:microsoft.com/office/officeart/2005/8/layout/process1"/>
    <dgm:cxn modelId="{28C32348-7A59-084C-A628-56F2B7A2750F}" type="presParOf" srcId="{04E115F5-5C7A-D14F-9E3D-D788E254738B}" destId="{9283EE33-C9BD-734E-9E2D-7BE9FBC77B3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1A461B-57CC-304E-B55D-18F76AFD09D4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5F91832A-3928-D846-A6EC-084C16C87D97}" type="pres">
      <dgm:prSet presAssocID="{CB1A461B-57CC-304E-B55D-18F76AFD09D4}" presName="Name0" presStyleCnt="0">
        <dgm:presLayoutVars>
          <dgm:dir/>
          <dgm:resizeHandles val="exact"/>
        </dgm:presLayoutVars>
      </dgm:prSet>
      <dgm:spPr/>
    </dgm:pt>
  </dgm:ptLst>
  <dgm:cxnLst>
    <dgm:cxn modelId="{6CB6FEE5-7CF0-0845-8CF1-E7502D9749C7}" type="presOf" srcId="{CB1A461B-57CC-304E-B55D-18F76AFD09D4}" destId="{5F91832A-3928-D846-A6EC-084C16C87D97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3EE33-C9BD-734E-9E2D-7BE9FBC77B35}">
      <dsp:nvSpPr>
        <dsp:cNvPr id="0" name=""/>
        <dsp:cNvSpPr/>
      </dsp:nvSpPr>
      <dsp:spPr>
        <a:xfrm>
          <a:off x="3856" y="640322"/>
          <a:ext cx="1228858" cy="980203"/>
        </a:xfrm>
        <a:prstGeom prst="roundRect">
          <a:avLst>
            <a:gd name="adj" fmla="val 10000"/>
          </a:avLst>
        </a:prstGeom>
        <a:solidFill>
          <a:srgbClr val="50A7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License</a:t>
          </a:r>
        </a:p>
      </dsp:txBody>
      <dsp:txXfrm>
        <a:off x="32565" y="669031"/>
        <a:ext cx="1171440" cy="922785"/>
      </dsp:txXfrm>
    </dsp:sp>
    <dsp:sp modelId="{84830338-25EE-3C44-B933-B7C1EF69EBDD}">
      <dsp:nvSpPr>
        <dsp:cNvPr id="0" name=""/>
        <dsp:cNvSpPr/>
      </dsp:nvSpPr>
      <dsp:spPr>
        <a:xfrm>
          <a:off x="1355600" y="978045"/>
          <a:ext cx="260517" cy="3047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355600" y="1038996"/>
        <a:ext cx="182362" cy="182854"/>
      </dsp:txXfrm>
    </dsp:sp>
    <dsp:sp modelId="{1E1BF8AC-9B4D-A044-9AA9-B7C9E76CAA88}">
      <dsp:nvSpPr>
        <dsp:cNvPr id="0" name=""/>
        <dsp:cNvSpPr/>
      </dsp:nvSpPr>
      <dsp:spPr>
        <a:xfrm>
          <a:off x="1724257" y="640322"/>
          <a:ext cx="1228858" cy="980203"/>
        </a:xfrm>
        <a:prstGeom prst="roundRect">
          <a:avLst>
            <a:gd name="adj" fmla="val 10000"/>
          </a:avLst>
        </a:prstGeom>
        <a:solidFill>
          <a:srgbClr val="50A7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Safety Readiness Review</a:t>
          </a:r>
        </a:p>
      </dsp:txBody>
      <dsp:txXfrm>
        <a:off x="1752966" y="669031"/>
        <a:ext cx="1171440" cy="922785"/>
      </dsp:txXfrm>
    </dsp:sp>
    <dsp:sp modelId="{F736899E-9AE9-D440-87B4-E0E8A8DAC88F}">
      <dsp:nvSpPr>
        <dsp:cNvPr id="0" name=""/>
        <dsp:cNvSpPr/>
      </dsp:nvSpPr>
      <dsp:spPr>
        <a:xfrm>
          <a:off x="3076001" y="978045"/>
          <a:ext cx="260517" cy="3047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076001" y="1038996"/>
        <a:ext cx="182362" cy="182854"/>
      </dsp:txXfrm>
    </dsp:sp>
    <dsp:sp modelId="{FCDA3F7B-0790-A348-8741-020609D7C152}">
      <dsp:nvSpPr>
        <dsp:cNvPr id="0" name=""/>
        <dsp:cNvSpPr/>
      </dsp:nvSpPr>
      <dsp:spPr>
        <a:xfrm>
          <a:off x="3444659" y="640322"/>
          <a:ext cx="1228858" cy="980203"/>
        </a:xfrm>
        <a:prstGeom prst="roundRect">
          <a:avLst>
            <a:gd name="adj" fmla="val 10000"/>
          </a:avLst>
        </a:prstGeom>
        <a:solidFill>
          <a:srgbClr val="50A7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Beam Permit</a:t>
          </a:r>
        </a:p>
      </dsp:txBody>
      <dsp:txXfrm>
        <a:off x="3473368" y="669031"/>
        <a:ext cx="1171440" cy="922785"/>
      </dsp:txXfrm>
    </dsp:sp>
    <dsp:sp modelId="{86AD438C-0DB6-CC41-9FDC-A4F6F71DF557}">
      <dsp:nvSpPr>
        <dsp:cNvPr id="0" name=""/>
        <dsp:cNvSpPr/>
      </dsp:nvSpPr>
      <dsp:spPr>
        <a:xfrm>
          <a:off x="4796403" y="978045"/>
          <a:ext cx="260517" cy="3047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4796403" y="1038996"/>
        <a:ext cx="182362" cy="182854"/>
      </dsp:txXfrm>
    </dsp:sp>
    <dsp:sp modelId="{6CAD806F-95ED-304C-B7BC-63966B4C324E}">
      <dsp:nvSpPr>
        <dsp:cNvPr id="0" name=""/>
        <dsp:cNvSpPr/>
      </dsp:nvSpPr>
      <dsp:spPr>
        <a:xfrm>
          <a:off x="5165060" y="640322"/>
          <a:ext cx="2618291" cy="980203"/>
        </a:xfrm>
        <a:prstGeom prst="roundRect">
          <a:avLst>
            <a:gd name="adj" fmla="val 10000"/>
          </a:avLst>
        </a:prstGeom>
        <a:solidFill>
          <a:srgbClr val="50A7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Beam commissioning/operation</a:t>
          </a:r>
        </a:p>
      </dsp:txBody>
      <dsp:txXfrm>
        <a:off x="5193769" y="669031"/>
        <a:ext cx="2560873" cy="9227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3EE33-C9BD-734E-9E2D-7BE9FBC77B35}">
      <dsp:nvSpPr>
        <dsp:cNvPr id="0" name=""/>
        <dsp:cNvSpPr/>
      </dsp:nvSpPr>
      <dsp:spPr>
        <a:xfrm>
          <a:off x="6258" y="0"/>
          <a:ext cx="6402453" cy="460649"/>
        </a:xfrm>
        <a:prstGeom prst="roundRect">
          <a:avLst>
            <a:gd name="adj" fmla="val 10000"/>
          </a:avLst>
        </a:prstGeom>
        <a:solidFill>
          <a:srgbClr val="50A7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Hardware testing</a:t>
          </a:r>
        </a:p>
      </dsp:txBody>
      <dsp:txXfrm>
        <a:off x="19750" y="13492"/>
        <a:ext cx="6375469" cy="4336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2018-10-17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2018-10-17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2018-10-17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2018-10-17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2018-10-17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2018-10-17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800200"/>
          </a:xfrm>
        </p:spPr>
        <p:txBody>
          <a:bodyPr>
            <a:normAutofit/>
          </a:bodyPr>
          <a:lstStyle/>
          <a:p>
            <a:pPr algn="ctr"/>
            <a:r>
              <a:rPr lang="sv-SE" dirty="0" err="1"/>
              <a:t>Lessons</a:t>
            </a:r>
            <a:r>
              <a:rPr lang="sv-SE" dirty="0"/>
              <a:t> from the 1st </a:t>
            </a:r>
            <a:r>
              <a:rPr lang="sv-SE" dirty="0" err="1"/>
              <a:t>Safety</a:t>
            </a:r>
            <a:r>
              <a:rPr lang="sv-SE" dirty="0"/>
              <a:t> </a:t>
            </a:r>
            <a:r>
              <a:rPr lang="sv-SE" dirty="0" err="1"/>
              <a:t>Readiness</a:t>
            </a:r>
            <a:r>
              <a:rPr lang="sv-SE" dirty="0"/>
              <a:t> Review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501008"/>
            <a:ext cx="7776864" cy="838944"/>
          </a:xfrm>
        </p:spPr>
        <p:txBody>
          <a:bodyPr>
            <a:no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Lali Tchelidze</a:t>
            </a:r>
          </a:p>
          <a:p>
            <a:r>
              <a:rPr lang="sv-SE" sz="2000" dirty="0">
                <a:solidFill>
                  <a:schemeClr val="bg1"/>
                </a:solidFill>
              </a:rPr>
              <a:t>Operations </a:t>
            </a:r>
            <a:r>
              <a:rPr lang="sv-SE" sz="2000" dirty="0" err="1">
                <a:solidFill>
                  <a:schemeClr val="bg1"/>
                </a:solidFill>
              </a:rPr>
              <a:t>Section</a:t>
            </a:r>
            <a:r>
              <a:rPr lang="sv-SE" sz="2000" dirty="0">
                <a:solidFill>
                  <a:schemeClr val="bg1"/>
                </a:solidFill>
              </a:rPr>
              <a:t> </a:t>
            </a:r>
            <a:r>
              <a:rPr lang="sv-SE" sz="2000" dirty="0" err="1">
                <a:solidFill>
                  <a:schemeClr val="bg1"/>
                </a:solidFill>
              </a:rPr>
              <a:t>Leader</a:t>
            </a:r>
            <a:endParaRPr lang="sv-SE" sz="2000" dirty="0">
              <a:solidFill>
                <a:schemeClr val="bg1"/>
              </a:solidFill>
            </a:endParaRPr>
          </a:p>
          <a:p>
            <a:r>
              <a:rPr lang="sv-SE" sz="2000" dirty="0">
                <a:solidFill>
                  <a:schemeClr val="bg1"/>
                </a:solidFill>
              </a:rPr>
              <a:t>Accelerator Division</a:t>
            </a:r>
          </a:p>
          <a:p>
            <a:endParaRPr lang="sv-SE" sz="2000" dirty="0">
              <a:solidFill>
                <a:schemeClr val="bg1"/>
              </a:solidFill>
            </a:endParaRPr>
          </a:p>
          <a:p>
            <a:endParaRPr lang="sv-SE" sz="2000" dirty="0">
              <a:solidFill>
                <a:schemeClr val="bg1"/>
              </a:solidFill>
            </a:endParaRPr>
          </a:p>
          <a:p>
            <a:r>
              <a:rPr lang="sv-SE" sz="2000" dirty="0" err="1">
                <a:solidFill>
                  <a:schemeClr val="bg1"/>
                </a:solidFill>
              </a:rPr>
              <a:t>October</a:t>
            </a:r>
            <a:r>
              <a:rPr lang="sv-SE" sz="2000" dirty="0">
                <a:solidFill>
                  <a:schemeClr val="bg1"/>
                </a:solidFill>
              </a:rPr>
              <a:t> 18, 2018</a:t>
            </a:r>
          </a:p>
        </p:txBody>
      </p:sp>
    </p:spTree>
    <p:extLst>
      <p:ext uri="{BB962C8B-B14F-4D97-AF65-F5344CB8AC3E}">
        <p14:creationId xmlns:p14="http://schemas.microsoft.com/office/powerpoint/2010/main" val="282268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3F9F7-A6A6-EC46-B0EB-E7F55F02E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should do better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B4354-3910-A14D-A358-77A3B2DD4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Give an authority (not just downwards but also upwards) and clear mandate to a person responsible for overall coordination and strategic planning across AD and ICS.</a:t>
            </a:r>
          </a:p>
          <a:p>
            <a:r>
              <a:rPr lang="en-US" dirty="0">
                <a:solidFill>
                  <a:schemeClr val="tx1"/>
                </a:solidFill>
              </a:rPr>
              <a:t>Establish a good plan (consider dependencies, prerequisites, etc.) and allow more time to complete planned activities. For the next stage, don’t underestimate effort to re-install and re-test systems used today, as the set-up changes almost completely.</a:t>
            </a:r>
          </a:p>
          <a:p>
            <a:r>
              <a:rPr lang="en-US" dirty="0">
                <a:solidFill>
                  <a:schemeClr val="tx1"/>
                </a:solidFill>
              </a:rPr>
              <a:t>Involve ESH earlier.</a:t>
            </a:r>
          </a:p>
          <a:p>
            <a:r>
              <a:rPr lang="en-US" dirty="0">
                <a:solidFill>
                  <a:schemeClr val="tx1"/>
                </a:solidFill>
              </a:rPr>
              <a:t>Account for delays (e.g. if the electrical installation is delayed 3 weeks, move the SRR for 3 weeks).</a:t>
            </a:r>
          </a:p>
          <a:p>
            <a:r>
              <a:rPr lang="en-US" dirty="0">
                <a:solidFill>
                  <a:schemeClr val="tx1"/>
                </a:solidFill>
              </a:rPr>
              <a:t>Establish core team. </a:t>
            </a:r>
          </a:p>
          <a:p>
            <a:r>
              <a:rPr lang="en-US" dirty="0">
                <a:solidFill>
                  <a:schemeClr val="tx1"/>
                </a:solidFill>
              </a:rPr>
              <a:t>Ensure that the test results from partners are comprehensively documented.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Follow the defined test plans and if some tests need to be omitted, justify by analyzing impact on safety or machine.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DC53A-136F-BC40-BA07-89774902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0662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A0433-CD60-3C4B-BF43-6B5A0DC82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should do better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B8027-D9F0-F748-A3B6-752726A57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Plan for longer time and more resources for commissioning activities. Base the future commissioning plan (number of people and time) on experience from this stage of commissioning.</a:t>
            </a:r>
          </a:p>
          <a:p>
            <a:r>
              <a:rPr lang="en-US" dirty="0">
                <a:solidFill>
                  <a:schemeClr val="tx1"/>
                </a:solidFill>
              </a:rPr>
              <a:t>Put stricter requirements on documentation going into commissioning.</a:t>
            </a:r>
          </a:p>
          <a:p>
            <a:r>
              <a:rPr lang="en-GB" dirty="0">
                <a:solidFill>
                  <a:schemeClr val="tx1"/>
                </a:solidFill>
              </a:rPr>
              <a:t>Re-discuss and define the meaning/purpose of the equipment handover and have a staged approach. Perform handover before the SRR.</a:t>
            </a:r>
          </a:p>
          <a:p>
            <a:r>
              <a:rPr lang="en-GB" dirty="0">
                <a:solidFill>
                  <a:schemeClr val="tx1"/>
                </a:solidFill>
              </a:rPr>
              <a:t>Clearly define operations role and involvement in hardware testing and beam commissioning.</a:t>
            </a:r>
          </a:p>
          <a:p>
            <a:r>
              <a:rPr lang="en-GB" dirty="0">
                <a:solidFill>
                  <a:schemeClr val="tx1"/>
                </a:solidFill>
              </a:rPr>
              <a:t>Clarify the purpose and scope of the SRR, ensure that the beam readiness is included. The name is confusing.</a:t>
            </a:r>
            <a:endParaRPr lang="sv-SE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6193D-0CF9-9B49-903F-1BDA7F578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5685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/>
          </p:cNvSpPr>
          <p:nvPr/>
        </p:nvSpPr>
        <p:spPr bwMode="auto">
          <a:xfrm>
            <a:off x="3563888" y="6237312"/>
            <a:ext cx="2160240" cy="59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52" bIns="0"/>
          <a:lstStyle/>
          <a:p>
            <a:pPr marL="57106" algn="r"/>
            <a:r>
              <a:rPr lang="en-US" sz="3200">
                <a:solidFill>
                  <a:srgbClr val="005A7C"/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  <a:t>Thank you!</a:t>
            </a:r>
          </a:p>
        </p:txBody>
      </p:sp>
      <p:pic>
        <p:nvPicPr>
          <p:cNvPr id="1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6632"/>
            <a:ext cx="1735890" cy="91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0181FB4-314F-FC44-AD46-27C0EBA8994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Campus 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CBD6D75-C4CE-654B-9B05-627152C0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1115BC-487E-4422-894C-CB7CD3E792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661815B-3DD6-5E44-85BC-D62116F7CB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9391"/>
            <a:ext cx="9144000" cy="61926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8ED88D9-B587-A041-8686-CD47529F0F1E}"/>
              </a:ext>
            </a:extLst>
          </p:cNvPr>
          <p:cNvSpPr/>
          <p:nvPr/>
        </p:nvSpPr>
        <p:spPr>
          <a:xfrm>
            <a:off x="107505" y="2636912"/>
            <a:ext cx="3096344" cy="2023277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CCFA6B98-C2C5-1648-A46F-A6942EEF14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17" y="2777601"/>
            <a:ext cx="2880320" cy="180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13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7E2D4-C867-C441-B079-440C18BE3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3898F-DE13-7F48-A0EF-D11BB03C9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28AE18-2F74-584F-B54D-3EF36BCF5EED}"/>
              </a:ext>
            </a:extLst>
          </p:cNvPr>
          <p:cNvSpPr txBox="1"/>
          <p:nvPr/>
        </p:nvSpPr>
        <p:spPr>
          <a:xfrm>
            <a:off x="3059832" y="3363774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581843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43108-135F-5E48-B910-B307AB88B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Commissioning stages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D7F5D-49CB-A245-88A6-28DE79A6C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3091918"/>
            <a:ext cx="8435280" cy="3433426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b="1" dirty="0">
                <a:solidFill>
                  <a:schemeClr val="tx1"/>
                </a:solidFill>
              </a:rPr>
              <a:t>Ion source and LEBT (75 </a:t>
            </a:r>
            <a:r>
              <a:rPr lang="en-GB" b="1" dirty="0" err="1">
                <a:solidFill>
                  <a:schemeClr val="tx1"/>
                </a:solidFill>
              </a:rPr>
              <a:t>keV</a:t>
            </a:r>
            <a:r>
              <a:rPr lang="en-GB" b="1" dirty="0">
                <a:solidFill>
                  <a:schemeClr val="tx1"/>
                </a:solidFill>
              </a:rPr>
              <a:t>), beam to FC - ongoing</a:t>
            </a:r>
            <a:endParaRPr lang="sv-SE" b="1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RFQ and MEBT (3.6 MeV), beam to FC</a:t>
            </a:r>
            <a:endParaRPr lang="sv-SE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DTL1 (22 MeV), beam to FC</a:t>
            </a:r>
            <a:endParaRPr lang="sv-SE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DTL2 to DTL4 (40 MeV, 57 MeV, 74 MeV), beam to FC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DTL5 and SCL, beam to Beam Dump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Full accelerator, beam to Target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A74DA-989E-3840-94B3-94DEFB7B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2C0C1B-AF23-744A-B3B5-40401BEB8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628800"/>
            <a:ext cx="8901775" cy="125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41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DDA58-BDF8-BB4C-95F1-278678884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to get to beam commissioning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791F5-5248-2340-9051-2D1F94133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EE3C5D78-FB6F-6445-BEB4-87018A2F7B1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99592" y="1913747"/>
          <a:ext cx="7787208" cy="2260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Content Placeholder 11">
            <a:extLst>
              <a:ext uri="{FF2B5EF4-FFF2-40B4-BE49-F238E27FC236}">
                <a16:creationId xmlns:a16="http://schemas.microsoft.com/office/drawing/2014/main" id="{10B98841-798A-754D-949B-4317A779D4F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23528" y="4077072"/>
          <a:ext cx="6408712" cy="460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82EA3B-C847-D54E-B1E5-C163F539E5D0}"/>
              </a:ext>
            </a:extLst>
          </p:cNvPr>
          <p:cNvCxnSpPr>
            <a:cxnSpLocks/>
          </p:cNvCxnSpPr>
          <p:nvPr/>
        </p:nvCxnSpPr>
        <p:spPr>
          <a:xfrm>
            <a:off x="6444208" y="1700808"/>
            <a:ext cx="0" cy="3384376"/>
          </a:xfrm>
          <a:prstGeom prst="line">
            <a:avLst/>
          </a:prstGeom>
          <a:ln>
            <a:solidFill>
              <a:schemeClr val="accent2">
                <a:shade val="95000"/>
                <a:satMod val="105000"/>
              </a:schemeClr>
            </a:solidFill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694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08087-553A-B64C-97F1-773BA8337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Readiness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01E40-0772-9D4F-82EF-DE2213F7B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SRR process at ESS is equivalent of the Accelerator Readiness Review process for the national labs in the US.</a:t>
            </a:r>
          </a:p>
          <a:p>
            <a:r>
              <a:rPr lang="en-US" dirty="0">
                <a:solidFill>
                  <a:schemeClr val="tx1"/>
                </a:solidFill>
              </a:rPr>
              <a:t>The purpose of the SRR process it to review the readiness to safely commission and operate a system.</a:t>
            </a:r>
          </a:p>
          <a:p>
            <a:r>
              <a:rPr lang="en-US" dirty="0">
                <a:solidFill>
                  <a:schemeClr val="tx1"/>
                </a:solidFill>
              </a:rPr>
              <a:t>The SRR is a process by which hardware, personnel and procedures associated with commissioning and operation of the system is verified.</a:t>
            </a:r>
          </a:p>
          <a:p>
            <a:r>
              <a:rPr lang="en-US" dirty="0">
                <a:solidFill>
                  <a:schemeClr val="tx1"/>
                </a:solidFill>
              </a:rPr>
              <a:t>SRR is organized by ESH&amp;Q  using external and internal (independent) reviewers.</a:t>
            </a:r>
          </a:p>
          <a:p>
            <a:r>
              <a:rPr lang="en-US" dirty="0">
                <a:solidFill>
                  <a:schemeClr val="tx1"/>
                </a:solidFill>
              </a:rPr>
              <a:t>SRR1 (for ion source and LEBT) was performed on July 2018.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5459C-D952-E84F-BD5D-4D9434792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8607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08087-553A-B64C-97F1-773BA8337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Permit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01E40-0772-9D4F-82EF-DE2213F7B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Pre-start items were finished, relevant equipment was handed over to the operations section and the beam permit was signed by the laboratory management on September 19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</a:p>
          <a:p>
            <a:r>
              <a:rPr lang="en-US" dirty="0">
                <a:solidFill>
                  <a:schemeClr val="tx1"/>
                </a:solidFill>
              </a:rPr>
              <a:t>Final pre-requisites for beam permit are equipment handover and Operational Limits and Conditions (OLC).</a:t>
            </a:r>
          </a:p>
          <a:p>
            <a:r>
              <a:rPr lang="en-US" dirty="0">
                <a:solidFill>
                  <a:schemeClr val="tx1"/>
                </a:solidFill>
              </a:rPr>
              <a:t>SSM observed SRR and SSM came for a surveillance meeting to ESS in early September.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5459C-D952-E84F-BD5D-4D9434792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78066DA-8B35-724C-A508-BF81FFA54284}"/>
              </a:ext>
            </a:extLst>
          </p:cNvPr>
          <p:cNvGraphicFramePr/>
          <p:nvPr>
            <p:extLst/>
          </p:nvPr>
        </p:nvGraphicFramePr>
        <p:xfrm>
          <a:off x="827584" y="1916832"/>
          <a:ext cx="1967880" cy="59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57B0AA4-AEB7-C746-BF86-72F0D42C9E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" y="1387589"/>
            <a:ext cx="4341926" cy="54854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3C3EFC-E501-344E-B2A2-79D42E193F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367" y="1841841"/>
            <a:ext cx="4421817" cy="395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4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8CF75-A587-F245-B7F4-8EB5A8D7F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6EC16-9C9A-FD46-8B24-8208C673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9F840-C9FD-A343-846F-26C4B18B05B8}"/>
              </a:ext>
            </a:extLst>
          </p:cNvPr>
          <p:cNvSpPr txBox="1"/>
          <p:nvPr/>
        </p:nvSpPr>
        <p:spPr>
          <a:xfrm>
            <a:off x="3059832" y="336377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906186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A8AB6-05D0-0B43-A4C5-42A0BCEE8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went well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D53C0-169F-074B-A304-13F7305D4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We got beam!</a:t>
            </a:r>
          </a:p>
          <a:p>
            <a:r>
              <a:rPr lang="en-US" dirty="0">
                <a:solidFill>
                  <a:schemeClr val="tx1"/>
                </a:solidFill>
              </a:rPr>
              <a:t>We have seen a very good team spirit and high degree of involvement and commitment from system owners.</a:t>
            </a:r>
          </a:p>
          <a:p>
            <a:r>
              <a:rPr lang="en-US" dirty="0">
                <a:solidFill>
                  <a:schemeClr val="tx1"/>
                </a:solidFill>
              </a:rPr>
              <a:t>The weekly preparation and follow-up meetings were effective at getting the team together and working against the same goals.</a:t>
            </a:r>
          </a:p>
          <a:p>
            <a:r>
              <a:rPr lang="en-US" dirty="0">
                <a:solidFill>
                  <a:schemeClr val="tx1"/>
                </a:solidFill>
              </a:rPr>
              <a:t>The vacuum sub-system commissioning, documentation and testing was very good and could be used as an example for how to do system development and commissioning.</a:t>
            </a:r>
          </a:p>
          <a:p>
            <a:r>
              <a:rPr lang="en-US" dirty="0">
                <a:solidFill>
                  <a:schemeClr val="tx1"/>
                </a:solidFill>
              </a:rPr>
              <a:t>PSS0 system operating instructions and training was very good, the shift leaders have good experience as we have not had a single trip in a month</a:t>
            </a:r>
            <a:r>
              <a:rPr lang="sv-SE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Equipment handover and release forms, also beam permit and revocation forms were successfully introduced.</a:t>
            </a:r>
          </a:p>
          <a:p>
            <a:r>
              <a:rPr lang="en-US" dirty="0">
                <a:solidFill>
                  <a:schemeClr val="tx1"/>
                </a:solidFill>
              </a:rPr>
              <a:t>Morning standing meetings were successfully introduced and are been exercised, this enhanced coordination with the area coordinators.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080F7-B3A3-B547-9263-2D09A066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6782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3EC18-29DD-714E-900B-61F0BEF80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didn’t go well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60E61-A59C-ED43-949B-A9DDA5468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Sorting out the ability to energize systems was extremely and inexplicably delayed. </a:t>
            </a:r>
            <a:endParaRPr lang="sv-SE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situation and discussions around the masking of interlocks highlighted the lack of clearly defined guidance and ownership.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9D8C6-1A1F-0E47-B639-05798944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0200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47441</TotalTime>
  <Words>692</Words>
  <Application>Microsoft Macintosh PowerPoint</Application>
  <PresentationFormat>On-screen Show (4:3)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ＭＳ Ｐゴシック</vt:lpstr>
      <vt:lpstr>Arial</vt:lpstr>
      <vt:lpstr>Calibri</vt:lpstr>
      <vt:lpstr>Helvetica</vt:lpstr>
      <vt:lpstr>Office Theme</vt:lpstr>
      <vt:lpstr>Lessons from the 1st Safety Readiness Review</vt:lpstr>
      <vt:lpstr>PowerPoint Presentation</vt:lpstr>
      <vt:lpstr>Commissioning stages</vt:lpstr>
      <vt:lpstr>Process to get to beam commissioning</vt:lpstr>
      <vt:lpstr>Safety Readiness Review</vt:lpstr>
      <vt:lpstr>Beam Permit</vt:lpstr>
      <vt:lpstr>PowerPoint Presentation</vt:lpstr>
      <vt:lpstr>What went well</vt:lpstr>
      <vt:lpstr>What didn’t go well</vt:lpstr>
      <vt:lpstr>What we should do better</vt:lpstr>
      <vt:lpstr>What we should do better</vt:lpstr>
      <vt:lpstr>PowerPoint Presentation</vt:lpstr>
    </vt:vector>
  </TitlesOfParts>
  <Company>ESS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Lali Tchelidze</cp:lastModifiedBy>
  <cp:revision>2303</cp:revision>
  <cp:lastPrinted>2016-01-28T09:44:48Z</cp:lastPrinted>
  <dcterms:created xsi:type="dcterms:W3CDTF">2013-10-29T16:05:10Z</dcterms:created>
  <dcterms:modified xsi:type="dcterms:W3CDTF">2018-10-17T20:12:29Z</dcterms:modified>
</cp:coreProperties>
</file>