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57" r:id="rId4"/>
    <p:sldId id="258" r:id="rId5"/>
    <p:sldId id="275" r:id="rId6"/>
    <p:sldId id="267" r:id="rId7"/>
    <p:sldId id="266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62" r:id="rId16"/>
    <p:sldId id="263" r:id="rId17"/>
    <p:sldId id="264" r:id="rId18"/>
    <p:sldId id="265" r:id="rId1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092" autoAdjust="0"/>
    <p:restoredTop sz="94613" autoAdjust="0"/>
  </p:normalViewPr>
  <p:slideViewPr>
    <p:cSldViewPr>
      <p:cViewPr varScale="1">
        <p:scale>
          <a:sx n="82" d="100"/>
          <a:sy n="82" d="100"/>
        </p:scale>
        <p:origin x="176" y="1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12T13:08:08.361" idx="1">
    <p:pos x="10" y="10"/>
    <p:text>Explain my way of PP and possible time for questions and discussions. Introduce WUL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2018-10-17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17/10/2018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17/10/2018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17/10/2018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17/10/2018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17/10/2018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Monolith Inner Shielding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Ulf Od</a:t>
            </a:r>
            <a:r>
              <a:rPr lang="sv-SE" sz="2000" dirty="0" err="1">
                <a:solidFill>
                  <a:schemeClr val="bg1"/>
                </a:solidFill>
              </a:rPr>
              <a:t>én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WP Manager Target System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17 October, 2018</a:t>
            </a:fld>
            <a:endParaRPr lang="en-GB" sz="1400">
              <a:solidFill>
                <a:srgbClr val="FFFFFF"/>
              </a:solidFill>
            </a:endParaRPr>
          </a:p>
        </p:txBody>
      </p:sp>
      <p:pic>
        <p:nvPicPr>
          <p:cNvPr id="1026" name="Picture 2" descr="Bildresultat för läckage">
            <a:extLst>
              <a:ext uri="{FF2B5EF4-FFF2-40B4-BE49-F238E27FC236}">
                <a16:creationId xmlns:a16="http://schemas.microsoft.com/office/drawing/2014/main" id="{A7648CD5-51B8-6246-921C-157FA7D8A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2872"/>
            <a:ext cx="2978584" cy="170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C47DBC-BAF9-DC48-BC6D-4F72A6BB20FE}"/>
              </a:ext>
            </a:extLst>
          </p:cNvPr>
          <p:cNvCxnSpPr>
            <a:cxnSpLocks/>
          </p:cNvCxnSpPr>
          <p:nvPr/>
        </p:nvCxnSpPr>
        <p:spPr>
          <a:xfrm flipV="1">
            <a:off x="827584" y="432873"/>
            <a:ext cx="2836800" cy="1586036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7BDF97-9D40-6043-B1C3-98FA9CF7A114}"/>
              </a:ext>
            </a:extLst>
          </p:cNvPr>
          <p:cNvCxnSpPr>
            <a:cxnSpLocks/>
          </p:cNvCxnSpPr>
          <p:nvPr/>
        </p:nvCxnSpPr>
        <p:spPr>
          <a:xfrm>
            <a:off x="685800" y="428377"/>
            <a:ext cx="2978584" cy="1697553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F7AC0-D3CA-6640-883C-EDB3E6FD2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Fatigue and fracture 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AC1D2-2B68-B84C-AC3C-2B7433C58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detect crack during manufacturing</a:t>
            </a:r>
          </a:p>
          <a:p>
            <a:pPr lvl="1">
              <a:buFontTx/>
              <a:buChar char="-"/>
            </a:pPr>
            <a:r>
              <a:rPr lang="en-GB" sz="2000" dirty="0"/>
              <a:t>Based upon the RCC-</a:t>
            </a:r>
            <a:r>
              <a:rPr lang="en-GB" sz="2000" dirty="0" err="1"/>
              <a:t>MRx</a:t>
            </a:r>
            <a:r>
              <a:rPr lang="en-GB" sz="2000" dirty="0"/>
              <a:t> leak rate analysis procedures, we arrive at the conclusion a through-thickness crack need be 1.5 mm wide to generate leak rate 1 gr/h,</a:t>
            </a:r>
          </a:p>
          <a:p>
            <a:pPr lvl="1">
              <a:buFontTx/>
              <a:buChar char="-"/>
            </a:pPr>
            <a:r>
              <a:rPr lang="en-GB" sz="2000" dirty="0"/>
              <a:t>An initial crack of 0.75 mm width will reach 1.5 mm width during plant life from fatigue loading.     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CFE58-5C2B-AF4C-A3AD-0BC98B39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86043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B72593A2-946E-1E4B-B363-EC5C80EB9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049603"/>
            <a:ext cx="2823448" cy="2784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8F8DC4-D603-C649-832D-374400A21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Prototype and Mock-Up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BC8AB-5BE1-744B-9910-5D7000D7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ADDFCE-E64C-AD40-A713-4B058B6EC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405" y="2375152"/>
            <a:ext cx="1494629" cy="1917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1D4114-B71A-3849-84C2-39054B7B9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36" y="2387600"/>
            <a:ext cx="1440160" cy="19054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1C47237-3ED8-5D44-AD26-9830A41C35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2" t="74903" r="39311" b="-2"/>
          <a:stretch/>
        </p:blipFill>
        <p:spPr>
          <a:xfrm>
            <a:off x="6814560" y="4340783"/>
            <a:ext cx="1501856" cy="22037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0C0C932-20FA-6448-BC0D-8A88BF8E48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11"/>
          <a:stretch/>
        </p:blipFill>
        <p:spPr>
          <a:xfrm>
            <a:off x="3472979" y="2658349"/>
            <a:ext cx="2501400" cy="2023969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ED22BDB-A1CF-024C-AE30-5BC36C1A1662}"/>
              </a:ext>
            </a:extLst>
          </p:cNvPr>
          <p:cNvCxnSpPr>
            <a:cxnSpLocks/>
          </p:cNvCxnSpPr>
          <p:nvPr/>
        </p:nvCxnSpPr>
        <p:spPr>
          <a:xfrm flipH="1">
            <a:off x="2454262" y="3670333"/>
            <a:ext cx="1397658" cy="910795"/>
          </a:xfrm>
          <a:prstGeom prst="straightConnector1">
            <a:avLst/>
          </a:prstGeom>
          <a:ln w="190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9F84132-72D4-B54E-BCD2-0D60D5848A44}"/>
              </a:ext>
            </a:extLst>
          </p:cNvPr>
          <p:cNvCxnSpPr>
            <a:cxnSpLocks/>
          </p:cNvCxnSpPr>
          <p:nvPr/>
        </p:nvCxnSpPr>
        <p:spPr>
          <a:xfrm>
            <a:off x="4797755" y="4442013"/>
            <a:ext cx="2006493" cy="715179"/>
          </a:xfrm>
          <a:prstGeom prst="straightConnector1">
            <a:avLst/>
          </a:prstGeom>
          <a:ln w="190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3D2A25C-F8F5-1E4C-972A-45818889CF15}"/>
              </a:ext>
            </a:extLst>
          </p:cNvPr>
          <p:cNvSpPr txBox="1"/>
          <p:nvPr/>
        </p:nvSpPr>
        <p:spPr>
          <a:xfrm>
            <a:off x="641268" y="2315688"/>
            <a:ext cx="1461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Prototype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9BEA5E-B4F8-D94E-B7D6-B1A583F55720}"/>
              </a:ext>
            </a:extLst>
          </p:cNvPr>
          <p:cNvSpPr txBox="1"/>
          <p:nvPr/>
        </p:nvSpPr>
        <p:spPr>
          <a:xfrm>
            <a:off x="6601912" y="1693978"/>
            <a:ext cx="1344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Mock-Up</a:t>
            </a:r>
          </a:p>
        </p:txBody>
      </p:sp>
    </p:spTree>
    <p:extLst>
      <p:ext uri="{BB962C8B-B14F-4D97-AF65-F5344CB8AC3E}">
        <p14:creationId xmlns:p14="http://schemas.microsoft.com/office/powerpoint/2010/main" val="2702950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35751-F6BC-7C4A-941E-DA643474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Prototype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30A40-6917-CD45-A4F6-B05B9AE97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6" name="Machining of plate prototype">
            <a:hlinkClick r:id="" action="ppaction://media"/>
            <a:extLst>
              <a:ext uri="{FF2B5EF4-FFF2-40B4-BE49-F238E27FC236}">
                <a16:creationId xmlns:a16="http://schemas.microsoft.com/office/drawing/2014/main" id="{1C90D9B3-30C6-D547-A1F3-A9F4D65AD3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9625" y="1844824"/>
            <a:ext cx="2329730" cy="41406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B613A99-DCD1-D747-97BC-DBC66283B329}"/>
              </a:ext>
            </a:extLst>
          </p:cNvPr>
          <p:cNvGrpSpPr>
            <a:grpSpLocks noChangeAspect="1"/>
          </p:cNvGrpSpPr>
          <p:nvPr/>
        </p:nvGrpSpPr>
        <p:grpSpPr>
          <a:xfrm>
            <a:off x="1946668" y="3967578"/>
            <a:ext cx="3057380" cy="1333630"/>
            <a:chOff x="746449" y="3056948"/>
            <a:chExt cx="5262885" cy="22956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19D733C-21C1-3840-BA69-89DF336BD433}"/>
                </a:ext>
              </a:extLst>
            </p:cNvPr>
            <p:cNvGrpSpPr/>
            <p:nvPr/>
          </p:nvGrpSpPr>
          <p:grpSpPr>
            <a:xfrm>
              <a:off x="771445" y="3056948"/>
              <a:ext cx="5237889" cy="2295672"/>
              <a:chOff x="771445" y="3056948"/>
              <a:chExt cx="5237889" cy="2295672"/>
            </a:xfrm>
          </p:grpSpPr>
          <p:sp>
            <p:nvSpPr>
              <p:cNvPr id="10" name="Trapezoid 9">
                <a:extLst>
                  <a:ext uri="{FF2B5EF4-FFF2-40B4-BE49-F238E27FC236}">
                    <a16:creationId xmlns:a16="http://schemas.microsoft.com/office/drawing/2014/main" id="{E49A586F-1E23-4E41-AAD8-0F758BDE8A88}"/>
                  </a:ext>
                </a:extLst>
              </p:cNvPr>
              <p:cNvSpPr/>
              <p:nvPr/>
            </p:nvSpPr>
            <p:spPr>
              <a:xfrm>
                <a:off x="771445" y="3879957"/>
                <a:ext cx="2244425" cy="513983"/>
              </a:xfrm>
              <a:prstGeom prst="trapezoid">
                <a:avLst>
                  <a:gd name="adj" fmla="val 92804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E2D35B4-2389-1542-ADDA-D811ED722D3C}"/>
                  </a:ext>
                </a:extLst>
              </p:cNvPr>
              <p:cNvSpPr/>
              <p:nvPr/>
            </p:nvSpPr>
            <p:spPr>
              <a:xfrm>
                <a:off x="3168884" y="3712928"/>
                <a:ext cx="2840450" cy="163969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Isosceles Triangle 43">
                <a:extLst>
                  <a:ext uri="{FF2B5EF4-FFF2-40B4-BE49-F238E27FC236}">
                    <a16:creationId xmlns:a16="http://schemas.microsoft.com/office/drawing/2014/main" id="{33F7ED20-DEE4-9A4A-93D0-19F46D98A186}"/>
                  </a:ext>
                </a:extLst>
              </p:cNvPr>
              <p:cNvSpPr/>
              <p:nvPr/>
            </p:nvSpPr>
            <p:spPr>
              <a:xfrm rot="10800000">
                <a:off x="3185040" y="3712928"/>
                <a:ext cx="620785" cy="676012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ED97099-EA53-D341-8B75-B27CE1EA159E}"/>
                  </a:ext>
                </a:extLst>
              </p:cNvPr>
              <p:cNvSpPr/>
              <p:nvPr/>
            </p:nvSpPr>
            <p:spPr>
              <a:xfrm>
                <a:off x="3168884" y="3692654"/>
                <a:ext cx="326548" cy="6962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2367DCA-F637-024D-8B25-15348D13B437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flipV="1">
                <a:off x="3495432" y="3295314"/>
                <a:ext cx="528508" cy="1093626"/>
              </a:xfrm>
              <a:prstGeom prst="line">
                <a:avLst/>
              </a:prstGeom>
              <a:ln w="9525" cap="flat" cmpd="sng" algn="ctr">
                <a:solidFill>
                  <a:schemeClr val="tx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E168A2D-75E9-8044-9990-DE7A19160A43}"/>
                  </a:ext>
                </a:extLst>
              </p:cNvPr>
              <p:cNvCxnSpPr/>
              <p:nvPr/>
            </p:nvCxnSpPr>
            <p:spPr>
              <a:xfrm flipV="1">
                <a:off x="3487042" y="3056948"/>
                <a:ext cx="1" cy="1530054"/>
              </a:xfrm>
              <a:prstGeom prst="line">
                <a:avLst/>
              </a:prstGeom>
              <a:ln w="9525" cap="flat" cmpd="sng" algn="ctr">
                <a:solidFill>
                  <a:schemeClr val="tx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4C4E60D9-8E0A-6A4F-BF4F-F255E3624D85}"/>
                  </a:ext>
                </a:extLst>
              </p:cNvPr>
              <p:cNvSpPr/>
              <p:nvPr/>
            </p:nvSpPr>
            <p:spPr>
              <a:xfrm rot="17928205">
                <a:off x="2101904" y="3248512"/>
                <a:ext cx="1248191" cy="1147725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A3918A8C-786D-4945-AFF1-F307FFE050DC}"/>
                  </a:ext>
                </a:extLst>
              </p:cNvPr>
              <p:cNvSpPr/>
              <p:nvPr/>
            </p:nvSpPr>
            <p:spPr>
              <a:xfrm rot="20180444">
                <a:off x="3319391" y="3318011"/>
                <a:ext cx="604264" cy="64568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B440C9-F147-E547-9C6B-606FBED57AF7}"/>
                  </a:ext>
                </a:extLst>
              </p:cNvPr>
              <p:cNvSpPr txBox="1"/>
              <p:nvPr/>
            </p:nvSpPr>
            <p:spPr>
              <a:xfrm>
                <a:off x="4311121" y="4514099"/>
                <a:ext cx="1301477" cy="328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Plate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EB5ECF-8B53-9A43-BEE7-722529D7F395}"/>
                  </a:ext>
                </a:extLst>
              </p:cNvPr>
              <p:cNvSpPr txBox="1"/>
              <p:nvPr/>
            </p:nvSpPr>
            <p:spPr>
              <a:xfrm>
                <a:off x="2473569" y="3308214"/>
                <a:ext cx="465389" cy="295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45°</a:t>
                </a:r>
                <a:endParaRPr kumimoji="0" lang="sv-SE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30C1A5-BE60-A746-A08E-CC40A10B0C4D}"/>
                  </a:ext>
                </a:extLst>
              </p:cNvPr>
              <p:cNvSpPr txBox="1"/>
              <p:nvPr/>
            </p:nvSpPr>
            <p:spPr>
              <a:xfrm>
                <a:off x="3621521" y="3085401"/>
                <a:ext cx="773530" cy="295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35°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EBDC944-1748-5049-A179-A34CAD6C8C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34518" y="3462051"/>
                <a:ext cx="876498" cy="941319"/>
              </a:xfrm>
              <a:prstGeom prst="line">
                <a:avLst/>
              </a:prstGeom>
              <a:ln w="9525" cap="flat" cmpd="sng" algn="ctr">
                <a:solidFill>
                  <a:schemeClr val="tx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632988C-5193-AA4E-A795-25E9EE7601F7}"/>
                  </a:ext>
                </a:extLst>
              </p:cNvPr>
              <p:cNvCxnSpPr/>
              <p:nvPr/>
            </p:nvCxnSpPr>
            <p:spPr>
              <a:xfrm flipH="1" flipV="1">
                <a:off x="3033597" y="3119344"/>
                <a:ext cx="4249" cy="1705062"/>
              </a:xfrm>
              <a:prstGeom prst="line">
                <a:avLst/>
              </a:prstGeom>
              <a:ln w="9525" cap="flat" cmpd="sng" algn="ctr">
                <a:solidFill>
                  <a:schemeClr val="tx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AFA6161-94D7-194E-90B7-6F689685CF07}"/>
                  </a:ext>
                </a:extLst>
              </p:cNvPr>
              <p:cNvSpPr txBox="1"/>
              <p:nvPr/>
            </p:nvSpPr>
            <p:spPr>
              <a:xfrm>
                <a:off x="1669302" y="3952282"/>
                <a:ext cx="823415" cy="32842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Lid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B02298-A005-B94C-BB5F-CE38CD366D0A}"/>
                  </a:ext>
                </a:extLst>
              </p:cNvPr>
              <p:cNvSpPr txBox="1"/>
              <p:nvPr/>
            </p:nvSpPr>
            <p:spPr>
              <a:xfrm>
                <a:off x="3218786" y="4505050"/>
                <a:ext cx="335922" cy="295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sv-SE"/>
                </a:defPPr>
                <a:lvl1pPr>
                  <a:defRPr sz="1400"/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2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9FC2E5D-682C-6740-90D9-6B7A9C136046}"/>
                  </a:ext>
                </a:extLst>
              </p:cNvPr>
              <p:cNvCxnSpPr/>
              <p:nvPr/>
            </p:nvCxnSpPr>
            <p:spPr>
              <a:xfrm>
                <a:off x="3103515" y="4522740"/>
                <a:ext cx="7645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E8E43B3C-C9C3-CD47-A47F-6EECABEDD3BD}"/>
                  </a:ext>
                </a:extLst>
              </p:cNvPr>
              <p:cNvCxnSpPr/>
              <p:nvPr/>
            </p:nvCxnSpPr>
            <p:spPr>
              <a:xfrm flipH="1">
                <a:off x="3491976" y="4522740"/>
                <a:ext cx="75944" cy="31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15BA9FA-1F43-E94D-8443-F40B92230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8884" y="4524308"/>
                <a:ext cx="37028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19920E4-4E55-D34E-8502-091DF30473C4}"/>
                  </a:ext>
                </a:extLst>
              </p:cNvPr>
              <p:cNvCxnSpPr/>
              <p:nvPr/>
            </p:nvCxnSpPr>
            <p:spPr>
              <a:xfrm>
                <a:off x="2850249" y="4732574"/>
                <a:ext cx="197823" cy="50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B9C064E8-4835-CF42-BA9D-F18C85E4D6B2}"/>
                  </a:ext>
                </a:extLst>
              </p:cNvPr>
              <p:cNvCxnSpPr/>
              <p:nvPr/>
            </p:nvCxnSpPr>
            <p:spPr>
              <a:xfrm flipH="1">
                <a:off x="3181227" y="4732574"/>
                <a:ext cx="194648" cy="31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FC7F0E6-25E8-D64B-AE78-993CF05C4A76}"/>
                  </a:ext>
                </a:extLst>
              </p:cNvPr>
              <p:cNvSpPr txBox="1"/>
              <p:nvPr/>
            </p:nvSpPr>
            <p:spPr>
              <a:xfrm>
                <a:off x="2762785" y="4753089"/>
                <a:ext cx="560358" cy="295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sv-SE"/>
                </a:defPPr>
                <a:lvl1pPr>
                  <a:defRPr sz="1400"/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~1,5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96096A0-7F5D-594C-9898-B4507EF2007B}"/>
                  </a:ext>
                </a:extLst>
              </p:cNvPr>
              <p:cNvCxnSpPr/>
              <p:nvPr/>
            </p:nvCxnSpPr>
            <p:spPr>
              <a:xfrm flipH="1" flipV="1">
                <a:off x="3171069" y="3086919"/>
                <a:ext cx="4249" cy="1705062"/>
              </a:xfrm>
              <a:prstGeom prst="line">
                <a:avLst/>
              </a:prstGeom>
              <a:ln w="9525" cap="flat" cmpd="sng" algn="ctr">
                <a:solidFill>
                  <a:schemeClr val="tx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75C500-0A54-B944-858B-2AA430CE7598}"/>
                </a:ext>
              </a:extLst>
            </p:cNvPr>
            <p:cNvSpPr/>
            <p:nvPr/>
          </p:nvSpPr>
          <p:spPr>
            <a:xfrm>
              <a:off x="746449" y="3558073"/>
              <a:ext cx="831054" cy="13622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D89B2AA-4527-B945-98C6-4942E5D4CFE2}"/>
              </a:ext>
            </a:extLst>
          </p:cNvPr>
          <p:cNvGrpSpPr>
            <a:grpSpLocks noChangeAspect="1"/>
          </p:cNvGrpSpPr>
          <p:nvPr/>
        </p:nvGrpSpPr>
        <p:grpSpPr>
          <a:xfrm>
            <a:off x="1966224" y="5437528"/>
            <a:ext cx="2968500" cy="1231832"/>
            <a:chOff x="5393959" y="3959971"/>
            <a:chExt cx="5242760" cy="217557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7CB19C6-77ED-EA45-B03E-E66D1F386CD2}"/>
                </a:ext>
              </a:extLst>
            </p:cNvPr>
            <p:cNvGrpSpPr/>
            <p:nvPr/>
          </p:nvGrpSpPr>
          <p:grpSpPr>
            <a:xfrm>
              <a:off x="5393959" y="4429009"/>
              <a:ext cx="5242760" cy="1706541"/>
              <a:chOff x="766574" y="3558073"/>
              <a:chExt cx="5242760" cy="170654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0E88AC0F-89CB-6646-9AA9-68AA6A6F1536}"/>
                  </a:ext>
                </a:extLst>
              </p:cNvPr>
              <p:cNvGrpSpPr/>
              <p:nvPr/>
            </p:nvGrpSpPr>
            <p:grpSpPr>
              <a:xfrm>
                <a:off x="771445" y="3692654"/>
                <a:ext cx="5237889" cy="1571960"/>
                <a:chOff x="771445" y="3692654"/>
                <a:chExt cx="5237889" cy="1571960"/>
              </a:xfrm>
            </p:grpSpPr>
            <p:sp>
              <p:nvSpPr>
                <p:cNvPr id="39" name="Trapezoid 38">
                  <a:extLst>
                    <a:ext uri="{FF2B5EF4-FFF2-40B4-BE49-F238E27FC236}">
                      <a16:creationId xmlns:a16="http://schemas.microsoft.com/office/drawing/2014/main" id="{DA003C0E-52B7-794A-83B7-D38AD653164C}"/>
                    </a:ext>
                  </a:extLst>
                </p:cNvPr>
                <p:cNvSpPr/>
                <p:nvPr/>
              </p:nvSpPr>
              <p:spPr>
                <a:xfrm>
                  <a:off x="771445" y="3879957"/>
                  <a:ext cx="2244425" cy="513983"/>
                </a:xfrm>
                <a:prstGeom prst="trapezoid">
                  <a:avLst>
                    <a:gd name="adj" fmla="val 92804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7BB76B65-71B2-3B49-8B0D-318A40A0B4C4}"/>
                    </a:ext>
                  </a:extLst>
                </p:cNvPr>
                <p:cNvSpPr/>
                <p:nvPr/>
              </p:nvSpPr>
              <p:spPr>
                <a:xfrm>
                  <a:off x="3168884" y="3712928"/>
                  <a:ext cx="2840450" cy="1551686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" name="Isosceles Triangle 73">
                  <a:extLst>
                    <a:ext uri="{FF2B5EF4-FFF2-40B4-BE49-F238E27FC236}">
                      <a16:creationId xmlns:a16="http://schemas.microsoft.com/office/drawing/2014/main" id="{733355B8-29FA-CE40-A1FB-F74184B6922B}"/>
                    </a:ext>
                  </a:extLst>
                </p:cNvPr>
                <p:cNvSpPr/>
                <p:nvPr/>
              </p:nvSpPr>
              <p:spPr>
                <a:xfrm rot="10800000">
                  <a:off x="3185040" y="3712928"/>
                  <a:ext cx="620785" cy="676012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9D16D5A-FCF7-FC49-B860-7A63AF8B3E8A}"/>
                    </a:ext>
                  </a:extLst>
                </p:cNvPr>
                <p:cNvSpPr/>
                <p:nvPr/>
              </p:nvSpPr>
              <p:spPr>
                <a:xfrm>
                  <a:off x="3168884" y="3692654"/>
                  <a:ext cx="326548" cy="6962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4E285B3-3A9A-514D-8374-47F3F5A0B7A4}"/>
                    </a:ext>
                  </a:extLst>
                </p:cNvPr>
                <p:cNvSpPr txBox="1"/>
                <p:nvPr/>
              </p:nvSpPr>
              <p:spPr>
                <a:xfrm>
                  <a:off x="4311121" y="4514099"/>
                  <a:ext cx="1301477" cy="3284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</a:rPr>
                    <a:t>Plate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13966D27-4624-344D-9B2A-B06CA6B1974B}"/>
                    </a:ext>
                  </a:extLst>
                </p:cNvPr>
                <p:cNvSpPr txBox="1"/>
                <p:nvPr/>
              </p:nvSpPr>
              <p:spPr>
                <a:xfrm>
                  <a:off x="1649561" y="3983660"/>
                  <a:ext cx="823415" cy="32842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Lid</a:t>
                  </a:r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34B8CC0-DBEE-5A45-9428-A7B97A076C8B}"/>
                  </a:ext>
                </a:extLst>
              </p:cNvPr>
              <p:cNvSpPr/>
              <p:nvPr/>
            </p:nvSpPr>
            <p:spPr>
              <a:xfrm>
                <a:off x="766574" y="3558073"/>
                <a:ext cx="728905" cy="13622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09615AF-A528-964B-B0D7-A6A3ECDDA49E}"/>
                </a:ext>
              </a:extLst>
            </p:cNvPr>
            <p:cNvSpPr/>
            <p:nvPr/>
          </p:nvSpPr>
          <p:spPr>
            <a:xfrm>
              <a:off x="6122865" y="3959971"/>
              <a:ext cx="3287076" cy="6238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CBCD912-7D39-EF49-BBD7-73DE1139CE2C}"/>
                </a:ext>
              </a:extLst>
            </p:cNvPr>
            <p:cNvSpPr/>
            <p:nvPr/>
          </p:nvSpPr>
          <p:spPr>
            <a:xfrm>
              <a:off x="6198879" y="4583864"/>
              <a:ext cx="611420" cy="1530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85F9A51-46DB-0940-AB05-F9E03F50D44B}"/>
                </a:ext>
              </a:extLst>
            </p:cNvPr>
            <p:cNvSpPr/>
            <p:nvPr/>
          </p:nvSpPr>
          <p:spPr>
            <a:xfrm>
              <a:off x="6441020" y="4721022"/>
              <a:ext cx="127138" cy="4571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C6E9850E-E5F3-1640-8D1B-3FF8CE45B32D}"/>
              </a:ext>
            </a:extLst>
          </p:cNvPr>
          <p:cNvSpPr txBox="1">
            <a:spLocks/>
          </p:cNvSpPr>
          <p:nvPr/>
        </p:nvSpPr>
        <p:spPr>
          <a:xfrm>
            <a:off x="360000" y="1530000"/>
            <a:ext cx="3636459" cy="2844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/>
              <a:t>the lid will have to hang freely in order the achieve optimized weld properties. </a:t>
            </a:r>
          </a:p>
          <a:p>
            <a:r>
              <a:rPr lang="en-GB" sz="1600"/>
              <a:t>A fixture will be welded to the lid in order to keep the lid in place during welding.</a:t>
            </a:r>
          </a:p>
          <a:p>
            <a:r>
              <a:rPr lang="en-GB" sz="1600"/>
              <a:t>The dimensions of both the lid and the groove has been redesigned several times.</a:t>
            </a:r>
          </a:p>
        </p:txBody>
      </p:sp>
    </p:spTree>
    <p:extLst>
      <p:ext uri="{BB962C8B-B14F-4D97-AF65-F5344CB8AC3E}">
        <p14:creationId xmlns:p14="http://schemas.microsoft.com/office/powerpoint/2010/main" val="85999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92B5E-935D-164D-B046-049F2171C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Mock-Up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61DD6-5F73-9F4F-AC7D-1FEA9EFD6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40AFBE18-2E3D-3649-9572-D853ECE03BD3}"/>
              </a:ext>
            </a:extLst>
          </p:cNvPr>
          <p:cNvSpPr txBox="1">
            <a:spLocks/>
          </p:cNvSpPr>
          <p:nvPr/>
        </p:nvSpPr>
        <p:spPr>
          <a:xfrm>
            <a:off x="360000" y="1530000"/>
            <a:ext cx="8424000" cy="284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Evaluate the welding using manual TIG for the grove and the orbital weld head.</a:t>
            </a:r>
          </a:p>
          <a:p>
            <a:r>
              <a:rPr lang="en-US" sz="2400" dirty="0"/>
              <a:t>Test the accessibility to perform the welding with good quality. </a:t>
            </a:r>
          </a:p>
          <a:p>
            <a:r>
              <a:rPr lang="en-US" sz="2400" dirty="0"/>
              <a:t>Create a p-WPS</a:t>
            </a:r>
          </a:p>
          <a:p>
            <a:r>
              <a:rPr lang="en-US" sz="2400" dirty="0"/>
              <a:t>Produce tube bends for the mock-up</a:t>
            </a:r>
          </a:p>
          <a:p>
            <a:pPr lvl="1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7E0F6-B127-2A49-A2FE-333992325A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3334" b="5200"/>
          <a:stretch/>
        </p:blipFill>
        <p:spPr>
          <a:xfrm rot="5400000">
            <a:off x="6444563" y="3883927"/>
            <a:ext cx="2499740" cy="1984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2B733E-711A-2A49-9E20-CA37BC85E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8" t="3799" r="6013" b="3801"/>
          <a:stretch/>
        </p:blipFill>
        <p:spPr>
          <a:xfrm rot="21179323">
            <a:off x="1007973" y="4328664"/>
            <a:ext cx="1278214" cy="1854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DB9E83-5BDE-A44B-B381-6113B6F533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r="13601" b="10800"/>
          <a:stretch/>
        </p:blipFill>
        <p:spPr>
          <a:xfrm rot="5400000">
            <a:off x="3062021" y="4609380"/>
            <a:ext cx="1929493" cy="153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79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16EA-EAEA-934A-89A4-ADE5F1418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Mock-Up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DF5DD-1DFD-414A-BA6D-72F258ACC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A42CBE-027D-7649-8B06-FCA8AF9E5BE2}"/>
              </a:ext>
            </a:extLst>
          </p:cNvPr>
          <p:cNvGrpSpPr/>
          <p:nvPr/>
        </p:nvGrpSpPr>
        <p:grpSpPr>
          <a:xfrm>
            <a:off x="624432" y="3012209"/>
            <a:ext cx="2158184" cy="1784943"/>
            <a:chOff x="6014216" y="36212"/>
            <a:chExt cx="2769784" cy="2376265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317863AD-DC07-124F-9AB8-1CBC187395FE}"/>
                </a:ext>
              </a:extLst>
            </p:cNvPr>
            <p:cNvSpPr/>
            <p:nvPr/>
          </p:nvSpPr>
          <p:spPr>
            <a:xfrm rot="3767968">
              <a:off x="6892860" y="1680613"/>
              <a:ext cx="351237" cy="251730"/>
            </a:xfrm>
            <a:prstGeom prst="arc">
              <a:avLst>
                <a:gd name="adj1" fmla="val 16200000"/>
                <a:gd name="adj2" fmla="val 21020829"/>
              </a:avLst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898833-6609-6A49-BCFE-2379278B4ED6}"/>
                </a:ext>
              </a:extLst>
            </p:cNvPr>
            <p:cNvGrpSpPr/>
            <p:nvPr/>
          </p:nvGrpSpPr>
          <p:grpSpPr>
            <a:xfrm>
              <a:off x="6014216" y="36212"/>
              <a:ext cx="2769784" cy="2376265"/>
              <a:chOff x="5077001" y="769199"/>
              <a:chExt cx="4030563" cy="3122392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62EAC60-C82B-074D-9BEA-3DBE7930A1EF}"/>
                  </a:ext>
                </a:extLst>
              </p:cNvPr>
              <p:cNvCxnSpPr>
                <a:stCxn id="20" idx="6"/>
              </p:cNvCxnSpPr>
              <p:nvPr/>
            </p:nvCxnSpPr>
            <p:spPr>
              <a:xfrm>
                <a:off x="7956376" y="1336970"/>
                <a:ext cx="0" cy="1755187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2BFF238-A101-CA4F-AB14-C327A0B2F4F3}"/>
                  </a:ext>
                </a:extLst>
              </p:cNvPr>
              <p:cNvGrpSpPr/>
              <p:nvPr/>
            </p:nvGrpSpPr>
            <p:grpSpPr>
              <a:xfrm>
                <a:off x="5077001" y="769199"/>
                <a:ext cx="4030563" cy="3122392"/>
                <a:chOff x="5077001" y="769199"/>
                <a:chExt cx="4030563" cy="3122392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4EE2FD0A-8025-6942-9DCF-168ACC0CCC11}"/>
                    </a:ext>
                  </a:extLst>
                </p:cNvPr>
                <p:cNvCxnSpPr/>
                <p:nvPr/>
              </p:nvCxnSpPr>
              <p:spPr>
                <a:xfrm flipV="1">
                  <a:off x="5077001" y="3092158"/>
                  <a:ext cx="1223191" cy="4243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C32EFD87-8602-CD43-BD1E-71EF03CBEEDF}"/>
                    </a:ext>
                  </a:extLst>
                </p:cNvPr>
                <p:cNvCxnSpPr/>
                <p:nvPr/>
              </p:nvCxnSpPr>
              <p:spPr>
                <a:xfrm flipH="1">
                  <a:off x="6300192" y="3092157"/>
                  <a:ext cx="467583" cy="0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A98CD928-87B4-2448-BF75-DE655545BF33}"/>
                    </a:ext>
                  </a:extLst>
                </p:cNvPr>
                <p:cNvCxnSpPr/>
                <p:nvPr/>
              </p:nvCxnSpPr>
              <p:spPr>
                <a:xfrm flipH="1">
                  <a:off x="6766868" y="3092157"/>
                  <a:ext cx="907" cy="799434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95AC9627-4F68-CD4C-A63C-3670B9CFF048}"/>
                    </a:ext>
                  </a:extLst>
                </p:cNvPr>
                <p:cNvCxnSpPr/>
                <p:nvPr/>
              </p:nvCxnSpPr>
              <p:spPr>
                <a:xfrm flipH="1">
                  <a:off x="7451415" y="3092157"/>
                  <a:ext cx="905" cy="799434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C3497F4C-7611-EF44-B971-05EF68E54DD4}"/>
                    </a:ext>
                  </a:extLst>
                </p:cNvPr>
                <p:cNvCxnSpPr/>
                <p:nvPr/>
              </p:nvCxnSpPr>
              <p:spPr>
                <a:xfrm flipV="1">
                  <a:off x="7451416" y="3092157"/>
                  <a:ext cx="1656148" cy="4244"/>
                </a:xfrm>
                <a:prstGeom prst="line">
                  <a:avLst/>
                </a:prstGeom>
                <a:ln w="19050"/>
                <a:effectLst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976F5303-C868-C448-AF2B-A4044366F01C}"/>
                    </a:ext>
                  </a:extLst>
                </p:cNvPr>
                <p:cNvSpPr/>
                <p:nvPr/>
              </p:nvSpPr>
              <p:spPr>
                <a:xfrm>
                  <a:off x="6300192" y="1183970"/>
                  <a:ext cx="1656184" cy="306000"/>
                </a:xfrm>
                <a:prstGeom prst="ellipse">
                  <a:avLst/>
                </a:pr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2122DC7E-CD84-5440-B3CF-AE04B234BB4A}"/>
                    </a:ext>
                  </a:extLst>
                </p:cNvPr>
                <p:cNvCxnSpPr/>
                <p:nvPr/>
              </p:nvCxnSpPr>
              <p:spPr>
                <a:xfrm>
                  <a:off x="6299287" y="1328481"/>
                  <a:ext cx="14658" cy="1800087"/>
                </a:xfrm>
                <a:prstGeom prst="line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E680DA02-B454-1F46-B2C0-227427C756CA}"/>
                    </a:ext>
                  </a:extLst>
                </p:cNvPr>
                <p:cNvCxnSpPr/>
                <p:nvPr/>
              </p:nvCxnSpPr>
              <p:spPr>
                <a:xfrm>
                  <a:off x="6766869" y="1327608"/>
                  <a:ext cx="906" cy="1764549"/>
                </a:xfrm>
                <a:prstGeom prst="line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  <a:effectLst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84B58A06-2148-864A-B7B8-3CAD2AA11E48}"/>
                    </a:ext>
                  </a:extLst>
                </p:cNvPr>
                <p:cNvCxnSpPr/>
                <p:nvPr/>
              </p:nvCxnSpPr>
              <p:spPr>
                <a:xfrm>
                  <a:off x="7451415" y="1327608"/>
                  <a:ext cx="906" cy="1768794"/>
                </a:xfrm>
                <a:prstGeom prst="line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  <a:effectLst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1E426565-51FC-A64D-AE96-546CCD6663EE}"/>
                    </a:ext>
                  </a:extLst>
                </p:cNvPr>
                <p:cNvCxnSpPr/>
                <p:nvPr/>
              </p:nvCxnSpPr>
              <p:spPr>
                <a:xfrm>
                  <a:off x="7092280" y="769199"/>
                  <a:ext cx="36004" cy="3122392"/>
                </a:xfrm>
                <a:prstGeom prst="line">
                  <a:avLst/>
                </a:prstGeom>
                <a:ln w="19050">
                  <a:prstDash val="dashDot"/>
                </a:ln>
                <a:effectLst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BA7F7A5E-7A0C-1042-B725-8FCE7AABBA2F}"/>
                </a:ext>
              </a:extLst>
            </p:cNvPr>
            <p:cNvSpPr/>
            <p:nvPr/>
          </p:nvSpPr>
          <p:spPr>
            <a:xfrm rot="4905474">
              <a:off x="6452809" y="1406853"/>
              <a:ext cx="371745" cy="401972"/>
            </a:xfrm>
            <a:prstGeom prst="arc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AA2F6A6-75FC-B547-8301-620D8B32A5A2}"/>
                </a:ext>
              </a:extLst>
            </p:cNvPr>
            <p:cNvCxnSpPr/>
            <p:nvPr/>
          </p:nvCxnSpPr>
          <p:spPr>
            <a:xfrm>
              <a:off x="6586752" y="1543786"/>
              <a:ext cx="0" cy="252000"/>
            </a:xfrm>
            <a:prstGeom prst="straightConnector1">
              <a:avLst/>
            </a:prstGeom>
            <a:ln w="19050">
              <a:solidFill>
                <a:schemeClr val="bg2"/>
              </a:solidFill>
              <a:headEnd type="triangle"/>
              <a:tailEnd type="triangl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B0AB9A-F020-5F4C-A6EA-293EF5D6942B}"/>
                </a:ext>
              </a:extLst>
            </p:cNvPr>
            <p:cNvSpPr txBox="1"/>
            <p:nvPr/>
          </p:nvSpPr>
          <p:spPr>
            <a:xfrm>
              <a:off x="6327176" y="1538172"/>
              <a:ext cx="1718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a</a:t>
              </a:r>
              <a:endParaRPr lang="en-US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9798A5-DC52-9049-8F37-DFE2B4F929C6}"/>
                </a:ext>
              </a:extLst>
            </p:cNvPr>
            <p:cNvCxnSpPr>
              <a:stCxn id="11" idx="0"/>
            </p:cNvCxnSpPr>
            <p:nvPr/>
          </p:nvCxnSpPr>
          <p:spPr>
            <a:xfrm>
              <a:off x="6413124" y="1538172"/>
              <a:ext cx="424467" cy="101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" descr="C:\Users\ds8686\AppData\Local\Temp\SNAGHTML242ba6d7.PNG">
            <a:extLst>
              <a:ext uri="{FF2B5EF4-FFF2-40B4-BE49-F238E27FC236}">
                <a16:creationId xmlns:a16="http://schemas.microsoft.com/office/drawing/2014/main" id="{997EE09C-2C42-CF4C-8538-E39D9C89DB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471" y="2926471"/>
            <a:ext cx="2927596" cy="20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EE4299-E902-3445-9062-C35C105869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3" t="9332" r="20950" b="26620"/>
          <a:stretch/>
        </p:blipFill>
        <p:spPr>
          <a:xfrm>
            <a:off x="2457006" y="2599601"/>
            <a:ext cx="1376453" cy="11670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2EA611E-9DD9-784F-B59F-6E75D17DFB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4852" r="17711" b="11149"/>
          <a:stretch/>
        </p:blipFill>
        <p:spPr>
          <a:xfrm>
            <a:off x="6740913" y="2251042"/>
            <a:ext cx="1155972" cy="1019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3C58B97-4E80-164A-8EC7-21AD923E9DFD}"/>
              </a:ext>
            </a:extLst>
          </p:cNvPr>
          <p:cNvSpPr txBox="1"/>
          <p:nvPr/>
        </p:nvSpPr>
        <p:spPr>
          <a:xfrm>
            <a:off x="1341912" y="1745673"/>
            <a:ext cx="1861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Tube to Plate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AF2C76-FFFE-5643-8DB8-D96E432C8650}"/>
              </a:ext>
            </a:extLst>
          </p:cNvPr>
          <p:cNvSpPr txBox="1"/>
          <p:nvPr/>
        </p:nvSpPr>
        <p:spPr>
          <a:xfrm>
            <a:off x="6151579" y="1628800"/>
            <a:ext cx="2117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Tube to “Tube”</a:t>
            </a:r>
          </a:p>
        </p:txBody>
      </p:sp>
      <p:pic>
        <p:nvPicPr>
          <p:cNvPr id="30" name="Content Placeholder 9">
            <a:extLst>
              <a:ext uri="{FF2B5EF4-FFF2-40B4-BE49-F238E27FC236}">
                <a16:creationId xmlns:a16="http://schemas.microsoft.com/office/drawing/2014/main" id="{D686DFE5-FD60-CB43-B8C4-40650ECE2D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 t="7889"/>
          <a:stretch/>
        </p:blipFill>
        <p:spPr>
          <a:xfrm rot="5400000">
            <a:off x="5747918" y="5080970"/>
            <a:ext cx="1918593" cy="14276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F953D3D-E0F5-1F4C-A0AE-D50886958A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 t="27201" r="9327"/>
          <a:stretch/>
        </p:blipFill>
        <p:spPr>
          <a:xfrm rot="5400000">
            <a:off x="7368532" y="3704467"/>
            <a:ext cx="1800201" cy="15357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BA8DBAB-2692-4D43-AD89-472F46E6D4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3334" b="5200"/>
          <a:stretch/>
        </p:blipFill>
        <p:spPr>
          <a:xfrm rot="5400000">
            <a:off x="2300575" y="5021016"/>
            <a:ext cx="1801016" cy="142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35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139136" cy="1143000"/>
          </a:xfrm>
        </p:spPr>
        <p:txBody>
          <a:bodyPr>
            <a:normAutofit/>
          </a:bodyPr>
          <a:lstStyle/>
          <a:p>
            <a:r>
              <a:rPr lang="en-GB" sz="2800" dirty="0"/>
              <a:t>Testing of final shielding block		1/3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1844824"/>
            <a:ext cx="79312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Additional material testing requirements</a:t>
            </a:r>
          </a:p>
          <a:p>
            <a:endParaRPr lang="en-GB" sz="2400" dirty="0"/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The inclusion content is limited and tested according to ASTM E45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Each individual plate is volumetrically tested with Ultrasonic testing according to EN 10307 S3/E4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IK-corrosion test is performed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The chemical composition is restricted regarding Sulphur and Aluminium content</a:t>
            </a:r>
          </a:p>
          <a:p>
            <a:pPr marL="342900" indent="-342900">
              <a:buFont typeface="Arial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22298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139136" cy="1143000"/>
          </a:xfrm>
        </p:spPr>
        <p:txBody>
          <a:bodyPr>
            <a:normAutofit/>
          </a:bodyPr>
          <a:lstStyle/>
          <a:p>
            <a:r>
              <a:rPr lang="en-GB" sz="2800" dirty="0"/>
              <a:t>Testing of final shielding block		2/3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1595021"/>
            <a:ext cx="79312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Additional weld inspection requirements</a:t>
            </a:r>
          </a:p>
          <a:p>
            <a:endParaRPr lang="en-GB" sz="2400" dirty="0"/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The root pass and the following weld layers are tested 100% with liquid penetrant test to verify that there are no cracks or imperfections between the weld layers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The internal of the cooling channels are inspected 100% with borescope to guarantee full penetration and that there are no surface penetrating defects or dangerous welding oxides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Welding procedures and testing procedures are tested on a mock-up</a:t>
            </a:r>
          </a:p>
          <a:p>
            <a:pPr marL="342900" indent="-342900">
              <a:buFont typeface="Arial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4334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139136" cy="1143000"/>
          </a:xfrm>
        </p:spPr>
        <p:txBody>
          <a:bodyPr>
            <a:normAutofit/>
          </a:bodyPr>
          <a:lstStyle/>
          <a:p>
            <a:r>
              <a:rPr lang="en-GB" sz="2800" dirty="0"/>
              <a:t>Testing of final shielding block		3/3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1595021"/>
            <a:ext cx="79312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Final inspection requirements</a:t>
            </a:r>
          </a:p>
          <a:p>
            <a:endParaRPr lang="en-GB" sz="2400"/>
          </a:p>
          <a:p>
            <a:pPr marL="342900" indent="-342900">
              <a:buFont typeface="Arial"/>
              <a:buChar char="•"/>
            </a:pPr>
            <a:r>
              <a:rPr lang="en-GB" sz="2400"/>
              <a:t>Every single cooling block is pressure tested at 1.43 x design pressure</a:t>
            </a:r>
          </a:p>
          <a:p>
            <a:pPr marL="342900" indent="-342900">
              <a:buFont typeface="Arial"/>
              <a:buChar char="•"/>
            </a:pPr>
            <a:r>
              <a:rPr lang="en-GB" sz="2400"/>
              <a:t>Every single cooling block is helium leak tested according to the high vacuum rules</a:t>
            </a:r>
          </a:p>
          <a:p>
            <a:pPr marL="342900" indent="-342900">
              <a:buFont typeface="Arial"/>
              <a:buChar char="•"/>
            </a:pPr>
            <a:endParaRPr lang="en-GB" sz="2400"/>
          </a:p>
          <a:p>
            <a:pPr marL="342900" indent="-342900">
              <a:buFont typeface="Arial"/>
              <a:buChar char="•"/>
            </a:pP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286352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2F017-5589-7A48-903E-104B2E5A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E1E2C-89CB-CA41-8B25-8440B850A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 leaks during the life time of the facility is challenging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Conservative calculations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Welding tests in both Mock-Up and Prototype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“100%” Inspections</a:t>
            </a:r>
          </a:p>
          <a:p>
            <a:endParaRPr lang="en-GB" dirty="0"/>
          </a:p>
          <a:p>
            <a:r>
              <a:rPr lang="en-GB" dirty="0"/>
              <a:t>These three actions will make it reasonable to install shielding according </a:t>
            </a:r>
            <a:r>
              <a:rPr lang="en-GB"/>
              <a:t>to the design.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436B4-675C-514C-B10F-4DA5E4C7A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34679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3B836-CD92-BB42-851C-B50132188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 of the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0809D-C2C2-FE4D-B5DC-AA129BBA3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Charge question</a:t>
            </a:r>
          </a:p>
          <a:p>
            <a:r>
              <a:rPr lang="en-GB" dirty="0"/>
              <a:t>Design requirements</a:t>
            </a:r>
          </a:p>
          <a:p>
            <a:r>
              <a:rPr lang="en-GB" dirty="0"/>
              <a:t>Monolith Inner Shielding Design</a:t>
            </a:r>
          </a:p>
          <a:p>
            <a:r>
              <a:rPr lang="en-GB" dirty="0"/>
              <a:t>Fatigue and fracture mechanics</a:t>
            </a:r>
          </a:p>
          <a:p>
            <a:pPr lvl="1"/>
            <a:r>
              <a:rPr lang="en-GB" dirty="0"/>
              <a:t>Conventional fatigue analysis</a:t>
            </a:r>
          </a:p>
          <a:p>
            <a:pPr lvl="1"/>
            <a:r>
              <a:rPr lang="en-GB" dirty="0"/>
              <a:t>Fracture mechanics analysis</a:t>
            </a:r>
          </a:p>
          <a:p>
            <a:r>
              <a:rPr lang="en-GB" dirty="0"/>
              <a:t>Pipe connection</a:t>
            </a:r>
          </a:p>
          <a:p>
            <a:pPr lvl="1"/>
            <a:r>
              <a:rPr lang="en-GB" dirty="0"/>
              <a:t>Mock-Up</a:t>
            </a:r>
          </a:p>
          <a:p>
            <a:r>
              <a:rPr lang="en-GB" dirty="0"/>
              <a:t>Water Channels</a:t>
            </a:r>
          </a:p>
          <a:p>
            <a:pPr lvl="1"/>
            <a:r>
              <a:rPr lang="en-GB" dirty="0"/>
              <a:t>Prototype</a:t>
            </a:r>
          </a:p>
          <a:p>
            <a:r>
              <a:rPr lang="en-GB" dirty="0"/>
              <a:t>Testing of final shielding block</a:t>
            </a:r>
          </a:p>
          <a:p>
            <a:r>
              <a:rPr lang="en-GB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D984-A637-6144-8A31-4A05E61FB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28398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Charge question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02D1517-EA7C-F042-96A4-653C3B9E7A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418904"/>
              </p:ext>
            </p:extLst>
          </p:nvPr>
        </p:nvGraphicFramePr>
        <p:xfrm>
          <a:off x="457200" y="1988840"/>
          <a:ext cx="8229600" cy="4381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1737695803"/>
                    </a:ext>
                  </a:extLst>
                </a:gridCol>
              </a:tblGrid>
              <a:tr h="2259151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2800" b="0" dirty="0">
                          <a:solidFill>
                            <a:schemeClr val="tx1"/>
                          </a:solidFill>
                          <a:effectLst/>
                        </a:rPr>
                        <a:t>Presentation of technical solution for the monolith inner (water-cooled) shielding, comparison to specified requirements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br>
                        <a:rPr lang="en-GB" sz="28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GB" sz="2800" b="0" dirty="0">
                          <a:solidFill>
                            <a:schemeClr val="tx1"/>
                          </a:solidFill>
                          <a:effectLst/>
                        </a:rPr>
                        <a:t>(Ulf </a:t>
                      </a:r>
                      <a:r>
                        <a:rPr lang="en-GB" sz="2800" b="0" dirty="0" err="1">
                          <a:solidFill>
                            <a:schemeClr val="tx1"/>
                          </a:solidFill>
                          <a:effectLst/>
                        </a:rPr>
                        <a:t>Odén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effectLst/>
                        </a:rPr>
                        <a:t>, Mats </a:t>
                      </a:r>
                      <a:r>
                        <a:rPr lang="en-GB" sz="2800" b="0" dirty="0" err="1">
                          <a:solidFill>
                            <a:schemeClr val="tx1"/>
                          </a:solidFill>
                          <a:effectLst/>
                        </a:rPr>
                        <a:t>Segerup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endParaRPr lang="sv-SE" sz="2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en-GB" sz="2800" b="1" dirty="0">
                          <a:solidFill>
                            <a:schemeClr val="tx1"/>
                          </a:solidFill>
                          <a:effectLst/>
                        </a:rPr>
                        <a:t>Charge question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effectLst/>
                        </a:rPr>
                        <a:t>: Will the presented technical solution, for the inner water-cooled monolith shielding, be a reasonable compromise to </a:t>
                      </a:r>
                      <a:r>
                        <a:rPr lang="en-GB" sz="2800" b="1" dirty="0">
                          <a:solidFill>
                            <a:schemeClr val="tx1"/>
                          </a:solidFill>
                          <a:effectLst/>
                        </a:rPr>
                        <a:t>conflicting and challenging requirements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sv-SE" sz="2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37476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Maximum leakage 1g water/h</a:t>
            </a:r>
          </a:p>
          <a:p>
            <a:r>
              <a:rPr lang="en-GB" dirty="0"/>
              <a:t>Minimum 40 year of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367F5-F37D-4C4F-B80F-A672A45DF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98284"/>
            <a:ext cx="2702131" cy="3728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5B51A8-EFAE-634E-BBFA-F39C51496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22" y="3014269"/>
            <a:ext cx="2369998" cy="32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D2729-E819-8243-940C-0CECAAB5D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Monolith inner shielding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FDDFA-77EC-7F46-9AC1-111928B7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FBF6A-09E8-4742-8D70-924D779DF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0"/>
          <a:stretch/>
        </p:blipFill>
        <p:spPr>
          <a:xfrm>
            <a:off x="827584" y="3356992"/>
            <a:ext cx="3057143" cy="2232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2A40F6-96FE-0346-8618-75E7E9B96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907" y="2237731"/>
            <a:ext cx="2146717" cy="3567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C2DD7-763E-AB48-8331-DDB18C36F8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49" r="64567" b="15789"/>
          <a:stretch/>
        </p:blipFill>
        <p:spPr>
          <a:xfrm>
            <a:off x="4283968" y="2780928"/>
            <a:ext cx="2118959" cy="244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12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9F4D4-9FD8-1B4C-85CB-D98A86BEC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Fatigue and fracture mechanics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F4EB6-35F9-B340-80A7-869B9631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5" name="Content Placeholder 4" descr="C:\Users\andersolsson\AppData\Roaming\Ansys\v172\preview.png">
            <a:extLst>
              <a:ext uri="{FF2B5EF4-FFF2-40B4-BE49-F238E27FC236}">
                <a16:creationId xmlns:a16="http://schemas.microsoft.com/office/drawing/2014/main" id="{8B13B09A-9C52-6C48-BE42-688A65F1542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t="17332" r="30600" b="20857"/>
          <a:stretch/>
        </p:blipFill>
        <p:spPr bwMode="auto">
          <a:xfrm>
            <a:off x="395536" y="2636912"/>
            <a:ext cx="3528392" cy="403244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3BDCA3-2308-654F-93CC-123B27C10775}"/>
              </a:ext>
            </a:extLst>
          </p:cNvPr>
          <p:cNvSpPr txBox="1"/>
          <p:nvPr/>
        </p:nvSpPr>
        <p:spPr>
          <a:xfrm>
            <a:off x="755576" y="1835532"/>
            <a:ext cx="2652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Heat load in the Monolith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0B52E054-D7CC-664B-BAB5-BE1755A08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893" y="2636912"/>
            <a:ext cx="5097611" cy="4104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3D0DAF-4532-5441-B85C-322EA33E72A3}"/>
              </a:ext>
            </a:extLst>
          </p:cNvPr>
          <p:cNvSpPr txBox="1"/>
          <p:nvPr/>
        </p:nvSpPr>
        <p:spPr>
          <a:xfrm>
            <a:off x="4583519" y="1844824"/>
            <a:ext cx="3650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Thermal stress in the shielding block</a:t>
            </a:r>
          </a:p>
          <a:p>
            <a:r>
              <a:rPr lang="en-GB" dirty="0"/>
              <a:t>Max stress value 149.26 MPa</a:t>
            </a:r>
          </a:p>
        </p:txBody>
      </p:sp>
    </p:spTree>
    <p:extLst>
      <p:ext uri="{BB962C8B-B14F-4D97-AF65-F5344CB8AC3E}">
        <p14:creationId xmlns:p14="http://schemas.microsoft.com/office/powerpoint/2010/main" val="2978901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3F19E-208A-7549-8D2C-DADD6A918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Fatigue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8F5CF-DE1E-934A-AAB2-E4715E764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Stationary thermal stresses are harmless. </a:t>
            </a:r>
          </a:p>
          <a:p>
            <a:r>
              <a:rPr lang="en-GB" sz="2400" dirty="0"/>
              <a:t>Variations in thermal stresses may however generate fatigue and subsequent cracking. Stress variations arise from beam trips.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F5E0E-8E3B-C44C-AD8F-3D7264030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08340F-F6C4-BF44-9650-C24500698464}"/>
              </a:ext>
            </a:extLst>
          </p:cNvPr>
          <p:cNvPicPr/>
          <p:nvPr/>
        </p:nvPicPr>
        <p:blipFill rotWithShape="1">
          <a:blip r:embed="rId2"/>
          <a:srcRect b="7527"/>
          <a:stretch/>
        </p:blipFill>
        <p:spPr bwMode="auto">
          <a:xfrm>
            <a:off x="2915816" y="3376711"/>
            <a:ext cx="5331286" cy="33646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607CBE-0C53-3C44-AF10-4AFA22526FE6}"/>
              </a:ext>
            </a:extLst>
          </p:cNvPr>
          <p:cNvCxnSpPr>
            <a:cxnSpLocks/>
          </p:cNvCxnSpPr>
          <p:nvPr/>
        </p:nvCxnSpPr>
        <p:spPr>
          <a:xfrm>
            <a:off x="3635896" y="3933056"/>
            <a:ext cx="0" cy="1584176"/>
          </a:xfrm>
          <a:prstGeom prst="line">
            <a:avLst/>
          </a:pr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83E83EA-7394-F147-8EBD-E8C96CB8A9BD}"/>
              </a:ext>
            </a:extLst>
          </p:cNvPr>
          <p:cNvSpPr txBox="1"/>
          <p:nvPr/>
        </p:nvSpPr>
        <p:spPr>
          <a:xfrm>
            <a:off x="2843808" y="3131676"/>
            <a:ext cx="553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ESS-0008886 ESS Reliability and Availability requirements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6885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300FC-B996-344F-8636-C4EE8CBD7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Fatigue and fracture 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180B9-9B49-7A4E-B1B0-2B820DF87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Conventional fatigue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B1E26-BB22-604C-AEA2-4E6481AA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67BCC-963D-274A-9E84-A04E67D90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76"/>
          <a:stretch/>
        </p:blipFill>
        <p:spPr>
          <a:xfrm>
            <a:off x="2339752" y="2492896"/>
            <a:ext cx="4673501" cy="322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22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FACA4-0E6E-4149-A87D-A669CCCE0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Fatigue and fracture 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AFD9-4D83-B04A-A90F-804DB47A0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Fracture mechanics</a:t>
            </a:r>
          </a:p>
          <a:p>
            <a:pPr lvl="1">
              <a:buFontTx/>
              <a:buChar char="-"/>
            </a:pPr>
            <a:r>
              <a:rPr lang="en-GB" sz="2000" dirty="0"/>
              <a:t>Initial finite surface crack </a:t>
            </a:r>
            <a:r>
              <a:rPr lang="en-GB" sz="2000" b="1" dirty="0"/>
              <a:t>1 mm depth and 5 mm width </a:t>
            </a:r>
            <a:r>
              <a:rPr lang="en-GB" sz="2000" dirty="0"/>
              <a:t>is postulated,</a:t>
            </a:r>
          </a:p>
          <a:p>
            <a:pPr lvl="1">
              <a:buFontTx/>
              <a:buChar char="-"/>
            </a:pPr>
            <a:r>
              <a:rPr lang="en-GB" sz="2000" dirty="0"/>
              <a:t>During the plant life, i.e. the full set of beam trips, this initial crack growths to </a:t>
            </a:r>
            <a:r>
              <a:rPr lang="en-GB" sz="2000" b="1" dirty="0"/>
              <a:t>2.7 mm depth and 7.5 mm </a:t>
            </a:r>
            <a:r>
              <a:rPr lang="en-GB" sz="2000" dirty="0"/>
              <a:t>width,</a:t>
            </a:r>
          </a:p>
          <a:p>
            <a:pPr lvl="1">
              <a:buFontTx/>
              <a:buChar char="-"/>
            </a:pPr>
            <a:r>
              <a:rPr lang="en-GB" sz="2000" dirty="0"/>
              <a:t>Hence, such an initial crack does not grow to penetrate the cover during plant life and hence leakage should not be expected,</a:t>
            </a:r>
          </a:p>
          <a:p>
            <a:pPr lvl="1">
              <a:buFontTx/>
              <a:buChar char="-"/>
            </a:pPr>
            <a:r>
              <a:rPr lang="en-GB" sz="2000" dirty="0"/>
              <a:t>At final crack size (2.7 x 7.5 mm) the fracture toughness exceeds the stress intensity factor and hence no sudden rupture will occur anytime during plant life,  (fracture mechanics = in air)</a:t>
            </a:r>
          </a:p>
          <a:p>
            <a:pPr lvl="1">
              <a:buFontTx/>
              <a:buChar char="-"/>
            </a:pPr>
            <a:r>
              <a:rPr lang="en-GB" sz="2000" dirty="0"/>
              <a:t>This result follows from upper bound considerations of fatigue loading and is hence valid for all locations in the entire stack.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90B77-BA09-374F-B542-FBC24598A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82960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10296</TotalTime>
  <Words>669</Words>
  <Application>Microsoft Macintosh PowerPoint</Application>
  <PresentationFormat>On-screen Show (4:3)</PresentationFormat>
  <Paragraphs>117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Monolith Inner Shielding Design</vt:lpstr>
      <vt:lpstr>Outline of the presentation</vt:lpstr>
      <vt:lpstr>Charge question</vt:lpstr>
      <vt:lpstr>Design requirements</vt:lpstr>
      <vt:lpstr>Monolith inner shielding design</vt:lpstr>
      <vt:lpstr>Fatigue and fracture mechanics</vt:lpstr>
      <vt:lpstr>Fatigue analysis</vt:lpstr>
      <vt:lpstr>Fatigue and fracture mechanics</vt:lpstr>
      <vt:lpstr>Fatigue and fracture mechanics</vt:lpstr>
      <vt:lpstr>Fatigue and fracture mechanics</vt:lpstr>
      <vt:lpstr>Prototype and Mock-Up</vt:lpstr>
      <vt:lpstr>Prototype</vt:lpstr>
      <vt:lpstr>Mock-Up</vt:lpstr>
      <vt:lpstr>Mock-Up</vt:lpstr>
      <vt:lpstr>Testing of final shielding block  1/3</vt:lpstr>
      <vt:lpstr>Testing of final shielding block  2/3</vt:lpstr>
      <vt:lpstr>Testing of final shielding block  3/3</vt:lpstr>
      <vt:lpstr>Conclusions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Microsoft Office User</dc:creator>
  <cp:lastModifiedBy>Microsoft Office User</cp:lastModifiedBy>
  <cp:revision>33</cp:revision>
  <dcterms:created xsi:type="dcterms:W3CDTF">2018-09-12T11:49:16Z</dcterms:created>
  <dcterms:modified xsi:type="dcterms:W3CDTF">2018-10-17T11:44:52Z</dcterms:modified>
</cp:coreProperties>
</file>