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58" r:id="rId4"/>
    <p:sldId id="269" r:id="rId5"/>
    <p:sldId id="261" r:id="rId6"/>
    <p:sldId id="319" r:id="rId7"/>
    <p:sldId id="334" r:id="rId8"/>
    <p:sldId id="320" r:id="rId9"/>
    <p:sldId id="328" r:id="rId10"/>
    <p:sldId id="331" r:id="rId11"/>
    <p:sldId id="336" r:id="rId12"/>
    <p:sldId id="280" r:id="rId13"/>
    <p:sldId id="340" r:id="rId14"/>
    <p:sldId id="282" r:id="rId15"/>
    <p:sldId id="342" r:id="rId16"/>
    <p:sldId id="343" r:id="rId17"/>
    <p:sldId id="344" r:id="rId18"/>
    <p:sldId id="281" r:id="rId19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lf Trant" initials="RT" lastIdx="8" clrIdx="0">
    <p:extLst>
      <p:ext uri="{19B8F6BF-5375-455C-9EA6-DF929625EA0E}">
        <p15:presenceInfo xmlns:p15="http://schemas.microsoft.com/office/powerpoint/2012/main" userId="S-1-5-21-1853637497-491971987-2917381224-81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27" autoAdjust="0"/>
    <p:restoredTop sz="94631" autoAdjust="0"/>
  </p:normalViewPr>
  <p:slideViewPr>
    <p:cSldViewPr>
      <p:cViewPr varScale="1">
        <p:scale>
          <a:sx n="129" d="100"/>
          <a:sy n="129" d="100"/>
        </p:scale>
        <p:origin x="208" y="5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4" d="100"/>
        <a:sy n="144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2018-10-17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5336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18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5212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3178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166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17/10/2018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0" name="Bildobjekt 7" descr="ESS-vit-logga.png">
            <a:extLst>
              <a:ext uri="{FF2B5EF4-FFF2-40B4-BE49-F238E27FC236}">
                <a16:creationId xmlns:a16="http://schemas.microsoft.com/office/drawing/2014/main" id="{1DFE14EF-E7D7-014D-B4E5-A71D1E4513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84" y="195486"/>
            <a:ext cx="1243786" cy="6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"/>
            <a:ext cx="9144000" cy="107576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17/10/2018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0" name="Bildobjekt 7" descr="ESS-vit-logga.png">
            <a:extLst>
              <a:ext uri="{FF2B5EF4-FFF2-40B4-BE49-F238E27FC236}">
                <a16:creationId xmlns:a16="http://schemas.microsoft.com/office/drawing/2014/main" id="{1317BCF1-013F-1D43-993F-AA0C06B00B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84" y="195486"/>
            <a:ext cx="1243786" cy="6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1"/>
            <a:ext cx="9144000" cy="107576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17/10/2018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1" name="Bildobjekt 7" descr="ESS-vit-logga.png">
            <a:extLst>
              <a:ext uri="{FF2B5EF4-FFF2-40B4-BE49-F238E27FC236}">
                <a16:creationId xmlns:a16="http://schemas.microsoft.com/office/drawing/2014/main" id="{0E181DD9-497E-C848-88B1-80498A5AA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84" y="195486"/>
            <a:ext cx="1243786" cy="6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17/10/2018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1"/>
            <a:ext cx="9144000" cy="107576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3960B5-C6F5-954F-A6B9-A977775B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880D-7E88-BA4E-B4A9-429176C847D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D0F62B-B4BD-CF47-A7D7-126EA5E1F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BE1A9-4A87-CC4E-8812-A2CF400F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DF05-B4E9-DB4C-98EB-9F256A9E94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89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17/10/2018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685783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000" dirty="0"/>
              <a:t>Radioactive Waste Building</a:t>
            </a:r>
            <a:br>
              <a:rPr lang="en-GB" sz="3000" dirty="0"/>
            </a:br>
            <a:endParaRPr lang="en-GB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1500" dirty="0">
                <a:solidFill>
                  <a:schemeClr val="bg1"/>
                </a:solidFill>
              </a:rPr>
              <a:t>Lennart </a:t>
            </a:r>
            <a:r>
              <a:rPr lang="en-GB" sz="1500" dirty="0" err="1">
                <a:solidFill>
                  <a:schemeClr val="bg1"/>
                </a:solidFill>
              </a:rPr>
              <a:t>Stenman</a:t>
            </a:r>
            <a:endParaRPr lang="en-GB" sz="1500" dirty="0">
              <a:solidFill>
                <a:schemeClr val="bg1"/>
              </a:solidFill>
            </a:endParaRPr>
          </a:p>
          <a:p>
            <a:endParaRPr lang="en-GB" sz="1500" dirty="0">
              <a:solidFill>
                <a:schemeClr val="bg1"/>
              </a:solidFill>
            </a:endParaRPr>
          </a:p>
          <a:p>
            <a:r>
              <a:rPr lang="en-GB" sz="1500" dirty="0">
                <a:solidFill>
                  <a:schemeClr val="bg1"/>
                </a:solidFill>
              </a:rPr>
              <a:t>Presentation for TAC 2018 10 18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7500" y="4461961"/>
            <a:ext cx="3429000" cy="4755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050">
                <a:solidFill>
                  <a:srgbClr val="FFFFFF"/>
                </a:solidFill>
              </a:rPr>
              <a:t>17 October, 2018</a:t>
            </a:fld>
            <a:endParaRPr lang="en-GB" sz="10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94ACE6-B33B-4D22-9E05-4F1C158C0CA3}"/>
              </a:ext>
            </a:extLst>
          </p:cNvPr>
          <p:cNvSpPr/>
          <p:nvPr/>
        </p:nvSpPr>
        <p:spPr>
          <a:xfrm>
            <a:off x="1143000" y="-20538"/>
            <a:ext cx="6858000" cy="4677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3" name="Bildobjekt 2" descr="En bild som visar text, karta&#10;&#10;Beskrivning genererad med hög exakthet">
            <a:extLst>
              <a:ext uri="{FF2B5EF4-FFF2-40B4-BE49-F238E27FC236}">
                <a16:creationId xmlns:a16="http://schemas.microsoft.com/office/drawing/2014/main" id="{6C59371F-780B-41E4-9F59-9133DD2D13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71" y="195486"/>
            <a:ext cx="5950458" cy="43068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</a:t>
            </a:fld>
            <a:endParaRPr lang="en-GB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2B3C1B1-F4E0-46FE-874F-FFC831D22FA0}"/>
              </a:ext>
            </a:extLst>
          </p:cNvPr>
          <p:cNvSpPr txBox="1"/>
          <p:nvPr/>
        </p:nvSpPr>
        <p:spPr>
          <a:xfrm>
            <a:off x="1485900" y="617697"/>
            <a:ext cx="260317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/>
              <a:t>Main section</a:t>
            </a:r>
          </a:p>
          <a:p>
            <a:r>
              <a:rPr lang="en-US" sz="1050" b="1"/>
              <a:t>Storage and handling pits</a:t>
            </a:r>
          </a:p>
          <a:p>
            <a:endParaRPr lang="en-US" sz="1350" b="1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B1375AC-7935-4309-9E3C-738735BB2F4F}"/>
              </a:ext>
            </a:extLst>
          </p:cNvPr>
          <p:cNvSpPr/>
          <p:nvPr/>
        </p:nvSpPr>
        <p:spPr>
          <a:xfrm>
            <a:off x="3240900" y="3180104"/>
            <a:ext cx="702078" cy="4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838A520-F786-4DCE-8754-AA504123A3D2}"/>
              </a:ext>
            </a:extLst>
          </p:cNvPr>
          <p:cNvSpPr/>
          <p:nvPr/>
        </p:nvSpPr>
        <p:spPr>
          <a:xfrm>
            <a:off x="4233677" y="3180104"/>
            <a:ext cx="918102" cy="4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282637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6D497-B77C-ED45-8F30-8EF9EA660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H09 PDR design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28E2E-7D9F-DE46-83F9-F99FB0C40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900" dirty="0"/>
              <a:t>Area 1778m²</a:t>
            </a:r>
          </a:p>
          <a:p>
            <a:r>
              <a:rPr lang="en-GB" sz="1900" dirty="0"/>
              <a:t>Single entrance </a:t>
            </a:r>
          </a:p>
          <a:p>
            <a:r>
              <a:rPr lang="en-GB" sz="1900" dirty="0"/>
              <a:t>Loading dock operated from inside</a:t>
            </a:r>
          </a:p>
          <a:p>
            <a:r>
              <a:rPr lang="en-GB" sz="1900" dirty="0"/>
              <a:t>Stack height 25 meters</a:t>
            </a:r>
          </a:p>
          <a:p>
            <a:r>
              <a:rPr lang="en-GB" sz="1900" dirty="0"/>
              <a:t>Waste handling designed and installation integrated into building works</a:t>
            </a:r>
          </a:p>
          <a:p>
            <a:r>
              <a:rPr lang="en-GB" sz="1900" dirty="0"/>
              <a:t>In situ concrete structure to optimize shielding</a:t>
            </a:r>
          </a:p>
          <a:p>
            <a:r>
              <a:rPr lang="en-GB" sz="1900" dirty="0"/>
              <a:t>Storage pits below ground for effective shielding.</a:t>
            </a:r>
          </a:p>
          <a:p>
            <a:r>
              <a:rPr lang="en-GB" sz="1900" dirty="0"/>
              <a:t>Overhead crane dimensioned for ATB 4K vessel</a:t>
            </a:r>
          </a:p>
          <a:p>
            <a:r>
              <a:rPr lang="en-GB" sz="1900" dirty="0"/>
              <a:t>Number of floor levels reduced to two</a:t>
            </a:r>
          </a:p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8A603-FCBC-E542-ABDA-2A9AD02A3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04815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941F8-E14B-314B-B45F-DE216D42E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Planned</a:t>
            </a:r>
            <a:r>
              <a:rPr lang="sv-SE" dirty="0"/>
              <a:t> program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4BD4F-1CAE-2945-8AD5-4CA491187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PDR (</a:t>
            </a:r>
            <a:r>
              <a:rPr lang="sv-SE" dirty="0" err="1"/>
              <a:t>light</a:t>
            </a:r>
            <a:r>
              <a:rPr lang="sv-SE" dirty="0"/>
              <a:t>) 15/9 (</a:t>
            </a:r>
            <a:r>
              <a:rPr lang="sv-SE" dirty="0" err="1"/>
              <a:t>done</a:t>
            </a:r>
            <a:r>
              <a:rPr lang="sv-SE" dirty="0"/>
              <a:t>)</a:t>
            </a:r>
          </a:p>
          <a:p>
            <a:r>
              <a:rPr lang="sv-SE" dirty="0" err="1"/>
              <a:t>Update</a:t>
            </a:r>
            <a:r>
              <a:rPr lang="sv-SE" dirty="0"/>
              <a:t> PD </a:t>
            </a:r>
            <a:r>
              <a:rPr lang="sv-SE" dirty="0" err="1"/>
              <a:t>documents</a:t>
            </a:r>
            <a:r>
              <a:rPr lang="sv-SE" dirty="0"/>
              <a:t> </a:t>
            </a:r>
            <a:r>
              <a:rPr lang="sv-SE" dirty="0" err="1"/>
              <a:t>complete</a:t>
            </a:r>
            <a:r>
              <a:rPr lang="sv-SE" dirty="0"/>
              <a:t> 31/10 (</a:t>
            </a:r>
            <a:r>
              <a:rPr lang="sv-SE" dirty="0" err="1"/>
              <a:t>ongoing</a:t>
            </a:r>
            <a:r>
              <a:rPr lang="sv-SE" dirty="0"/>
              <a:t>)</a:t>
            </a:r>
          </a:p>
          <a:p>
            <a:r>
              <a:rPr lang="sv-SE" dirty="0" err="1"/>
              <a:t>Detailed</a:t>
            </a:r>
            <a:r>
              <a:rPr lang="sv-SE" dirty="0"/>
              <a:t> design </a:t>
            </a:r>
            <a:r>
              <a:rPr lang="sv-SE" dirty="0" err="1"/>
              <a:t>started</a:t>
            </a:r>
            <a:r>
              <a:rPr lang="sv-SE" dirty="0"/>
              <a:t> 1/10 (</a:t>
            </a:r>
            <a:r>
              <a:rPr lang="sv-SE" dirty="0" err="1"/>
              <a:t>Ongoing</a:t>
            </a:r>
            <a:r>
              <a:rPr lang="sv-SE" dirty="0"/>
              <a:t>)</a:t>
            </a:r>
          </a:p>
          <a:p>
            <a:r>
              <a:rPr lang="sv-SE" dirty="0"/>
              <a:t>1st IFC </a:t>
            </a:r>
            <a:r>
              <a:rPr lang="sv-SE" dirty="0" err="1"/>
              <a:t>drawings</a:t>
            </a:r>
            <a:r>
              <a:rPr lang="sv-SE" dirty="0"/>
              <a:t> for </a:t>
            </a:r>
            <a:r>
              <a:rPr lang="sv-SE" dirty="0" err="1"/>
              <a:t>building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2019</a:t>
            </a:r>
          </a:p>
          <a:p>
            <a:r>
              <a:rPr lang="sv-SE" dirty="0" err="1"/>
              <a:t>Radiological</a:t>
            </a:r>
            <a:r>
              <a:rPr lang="sv-SE" dirty="0"/>
              <a:t> </a:t>
            </a:r>
            <a:r>
              <a:rPr lang="sv-SE" dirty="0" err="1"/>
              <a:t>type</a:t>
            </a:r>
            <a:r>
              <a:rPr lang="sv-SE" dirty="0"/>
              <a:t> (process/</a:t>
            </a:r>
            <a:r>
              <a:rPr lang="sv-SE" dirty="0" err="1"/>
              <a:t>vent</a:t>
            </a:r>
            <a:r>
              <a:rPr lang="sv-SE" dirty="0"/>
              <a:t>) installation starts in </a:t>
            </a:r>
            <a:r>
              <a:rPr lang="sv-SE" dirty="0" err="1"/>
              <a:t>January</a:t>
            </a:r>
            <a:r>
              <a:rPr lang="sv-SE" dirty="0"/>
              <a:t> 2020,</a:t>
            </a:r>
          </a:p>
          <a:p>
            <a:r>
              <a:rPr lang="sv-SE" dirty="0" err="1"/>
              <a:t>Handover</a:t>
            </a:r>
            <a:r>
              <a:rPr lang="sv-SE" dirty="0"/>
              <a:t> 12 </a:t>
            </a:r>
            <a:r>
              <a:rPr lang="sv-SE" dirty="0" err="1"/>
              <a:t>months</a:t>
            </a:r>
            <a:r>
              <a:rPr lang="sv-SE" dirty="0"/>
              <a:t> </a:t>
            </a:r>
            <a:r>
              <a:rPr lang="sv-SE" dirty="0" err="1"/>
              <a:t>before</a:t>
            </a:r>
            <a:r>
              <a:rPr lang="sv-SE" dirty="0"/>
              <a:t> </a:t>
            </a:r>
            <a:r>
              <a:rPr lang="sv-SE" dirty="0" err="1"/>
              <a:t>Beam</a:t>
            </a:r>
            <a:r>
              <a:rPr lang="sv-SE" dirty="0"/>
              <a:t> on Target (</a:t>
            </a:r>
            <a:r>
              <a:rPr lang="sv-SE" dirty="0" err="1"/>
              <a:t>July</a:t>
            </a:r>
            <a:r>
              <a:rPr lang="sv-SE" dirty="0"/>
              <a:t> 2021) </a:t>
            </a:r>
          </a:p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3C9AF-29FA-344C-B3D4-AD53127B1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7476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46D9A0-DD43-D142-925A-D86BE9285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DF05-B4E9-DB4C-98EB-9F256A9E948E}" type="slidenum">
              <a:rPr lang="en-GB" smtClean="0"/>
              <a:t>13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3E58E-872F-C445-BCC4-58060C185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15" y="981532"/>
            <a:ext cx="6731000" cy="4161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92F93-D7B9-7B46-A18C-F1CF83BCFF61}"/>
              </a:ext>
            </a:extLst>
          </p:cNvPr>
          <p:cNvSpPr txBox="1"/>
          <p:nvPr/>
        </p:nvSpPr>
        <p:spPr>
          <a:xfrm>
            <a:off x="1667933" y="499533"/>
            <a:ext cx="280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Waste </a:t>
            </a:r>
            <a:r>
              <a:rPr lang="sv-SE" dirty="0" err="1"/>
              <a:t>water</a:t>
            </a:r>
            <a:r>
              <a:rPr lang="sv-SE" dirty="0"/>
              <a:t> pipes </a:t>
            </a:r>
            <a:r>
              <a:rPr lang="sv-SE" dirty="0" err="1"/>
              <a:t>removed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5319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617414-607A-7843-B2B7-52E20B4E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908" y="1458595"/>
            <a:ext cx="5421108" cy="3546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07A1BB-E04D-F744-97E0-A65071B20FC0}"/>
              </a:ext>
            </a:extLst>
          </p:cNvPr>
          <p:cNvSpPr txBox="1"/>
          <p:nvPr/>
        </p:nvSpPr>
        <p:spPr>
          <a:xfrm>
            <a:off x="2826129" y="1390007"/>
            <a:ext cx="309732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/>
              <a:t>Internal Liquid Waste Transport and Treatment at JAEA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36731-2EA2-D04C-B4D6-849CB82CFC67}"/>
              </a:ext>
            </a:extLst>
          </p:cNvPr>
          <p:cNvSpPr txBox="1"/>
          <p:nvPr/>
        </p:nvSpPr>
        <p:spPr>
          <a:xfrm rot="16200000">
            <a:off x="1336762" y="2045546"/>
            <a:ext cx="979379" cy="404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13" dirty="0"/>
              <a:t>Low Level Waste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43409-6B7F-B74B-A5A9-F4D920889BD7}"/>
              </a:ext>
            </a:extLst>
          </p:cNvPr>
          <p:cNvSpPr txBox="1"/>
          <p:nvPr/>
        </p:nvSpPr>
        <p:spPr>
          <a:xfrm rot="16200000">
            <a:off x="1294333" y="3678638"/>
            <a:ext cx="1064240" cy="404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13" dirty="0"/>
              <a:t>High Level Waste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8AAE53-9191-B745-8B2D-29384B493D0F}"/>
              </a:ext>
            </a:extLst>
          </p:cNvPr>
          <p:cNvSpPr txBox="1"/>
          <p:nvPr/>
        </p:nvSpPr>
        <p:spPr>
          <a:xfrm>
            <a:off x="2344916" y="1671864"/>
            <a:ext cx="657552" cy="24820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013" dirty="0"/>
              <a:t>Category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C9E390-EB57-544B-8670-13FF28B0E618}"/>
              </a:ext>
            </a:extLst>
          </p:cNvPr>
          <p:cNvSpPr txBox="1"/>
          <p:nvPr/>
        </p:nvSpPr>
        <p:spPr>
          <a:xfrm>
            <a:off x="3490109" y="1733770"/>
            <a:ext cx="700833" cy="24820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013" dirty="0"/>
              <a:t>Transport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D52DD1-7BEA-674B-9978-41FEFE33B42D}"/>
              </a:ext>
            </a:extLst>
          </p:cNvPr>
          <p:cNvSpPr txBox="1"/>
          <p:nvPr/>
        </p:nvSpPr>
        <p:spPr>
          <a:xfrm>
            <a:off x="3755543" y="3215741"/>
            <a:ext cx="655949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900" dirty="0"/>
              <a:t>Tank lorry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7619EE-1DDC-274E-BD38-1DD2C37D7891}"/>
              </a:ext>
            </a:extLst>
          </p:cNvPr>
          <p:cNvSpPr txBox="1"/>
          <p:nvPr/>
        </p:nvSpPr>
        <p:spPr>
          <a:xfrm>
            <a:off x="5241654" y="2387267"/>
            <a:ext cx="582211" cy="19620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675" dirty="0"/>
              <a:t>Waste Pool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F6BA94-43EC-1746-A49F-BD00082F2E8C}"/>
              </a:ext>
            </a:extLst>
          </p:cNvPr>
          <p:cNvSpPr txBox="1"/>
          <p:nvPr/>
        </p:nvSpPr>
        <p:spPr>
          <a:xfrm>
            <a:off x="5036812" y="1652807"/>
            <a:ext cx="742511" cy="24820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013" dirty="0"/>
              <a:t>Treatment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C1CE02-660B-9846-8507-A5EB3566A85E}"/>
              </a:ext>
            </a:extLst>
          </p:cNvPr>
          <p:cNvSpPr txBox="1"/>
          <p:nvPr/>
        </p:nvSpPr>
        <p:spPr>
          <a:xfrm>
            <a:off x="6579441" y="1649888"/>
            <a:ext cx="950901" cy="24820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013" dirty="0"/>
              <a:t>Ejection, Store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04A82-6078-7640-8FD4-B4185DB59291}"/>
              </a:ext>
            </a:extLst>
          </p:cNvPr>
          <p:cNvSpPr txBox="1"/>
          <p:nvPr/>
        </p:nvSpPr>
        <p:spPr>
          <a:xfrm>
            <a:off x="6612898" y="2016035"/>
            <a:ext cx="652743" cy="19620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675" dirty="0"/>
              <a:t>Pacific Ocean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AF487C-83EF-1541-BC78-7DC24DA25E59}"/>
              </a:ext>
            </a:extLst>
          </p:cNvPr>
          <p:cNvSpPr txBox="1"/>
          <p:nvPr/>
        </p:nvSpPr>
        <p:spPr>
          <a:xfrm>
            <a:off x="6606153" y="2248197"/>
            <a:ext cx="716863" cy="19620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675" dirty="0"/>
              <a:t>Storage Facility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3F74EF-20F9-1044-9DA0-CC64C90C1B19}"/>
              </a:ext>
            </a:extLst>
          </p:cNvPr>
          <p:cNvSpPr txBox="1"/>
          <p:nvPr/>
        </p:nvSpPr>
        <p:spPr>
          <a:xfrm>
            <a:off x="4798974" y="2573917"/>
            <a:ext cx="370614" cy="183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591" dirty="0"/>
              <a:t>Dilute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C7927D-BA10-984B-A938-253DFC3F60C0}"/>
              </a:ext>
            </a:extLst>
          </p:cNvPr>
          <p:cNvSpPr txBox="1"/>
          <p:nvPr/>
        </p:nvSpPr>
        <p:spPr>
          <a:xfrm>
            <a:off x="4174483" y="1704342"/>
            <a:ext cx="370614" cy="183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591" dirty="0"/>
              <a:t>Dilute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215DFE-8D76-9C4A-A873-2EBB9C596C6E}"/>
              </a:ext>
            </a:extLst>
          </p:cNvPr>
          <p:cNvSpPr txBox="1"/>
          <p:nvPr/>
        </p:nvSpPr>
        <p:spPr>
          <a:xfrm>
            <a:off x="5762223" y="1550515"/>
            <a:ext cx="370614" cy="183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591" dirty="0"/>
              <a:t>Dilute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7400A5-5CF6-9342-8F33-4445FE168211}"/>
              </a:ext>
            </a:extLst>
          </p:cNvPr>
          <p:cNvSpPr txBox="1"/>
          <p:nvPr/>
        </p:nvSpPr>
        <p:spPr>
          <a:xfrm>
            <a:off x="4633995" y="1964233"/>
            <a:ext cx="1063112" cy="183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591" dirty="0"/>
              <a:t>Waste Treatment bldg. No.3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79EFD0-1D52-2F4A-97A8-F19B80A78AC4}"/>
              </a:ext>
            </a:extLst>
          </p:cNvPr>
          <p:cNvSpPr txBox="1"/>
          <p:nvPr/>
        </p:nvSpPr>
        <p:spPr>
          <a:xfrm>
            <a:off x="4733669" y="3316560"/>
            <a:ext cx="1063112" cy="183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591" dirty="0"/>
              <a:t>Waste Treatment bldg. No.2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7E5C0D-F546-AE49-9BBC-82A43D90B5C6}"/>
              </a:ext>
            </a:extLst>
          </p:cNvPr>
          <p:cNvSpPr txBox="1"/>
          <p:nvPr/>
        </p:nvSpPr>
        <p:spPr>
          <a:xfrm>
            <a:off x="4681885" y="2752843"/>
            <a:ext cx="559769" cy="183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591" dirty="0"/>
              <a:t>evaporation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9E32A9-763E-B342-9213-D3C5ECA958D2}"/>
              </a:ext>
            </a:extLst>
          </p:cNvPr>
          <p:cNvSpPr txBox="1"/>
          <p:nvPr/>
        </p:nvSpPr>
        <p:spPr>
          <a:xfrm>
            <a:off x="5302685" y="2719513"/>
            <a:ext cx="670376" cy="183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591" dirty="0"/>
              <a:t>Cement Solidify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6C76B7-4753-F546-A7F1-5C33EC798178}"/>
              </a:ext>
            </a:extLst>
          </p:cNvPr>
          <p:cNvSpPr txBox="1"/>
          <p:nvPr/>
        </p:nvSpPr>
        <p:spPr>
          <a:xfrm>
            <a:off x="5265225" y="4141643"/>
            <a:ext cx="659155" cy="183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591" dirty="0"/>
              <a:t>Asphalt Solidify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3349F6-A2B0-5041-AD83-221D8A47DEB5}"/>
              </a:ext>
            </a:extLst>
          </p:cNvPr>
          <p:cNvSpPr txBox="1"/>
          <p:nvPr/>
        </p:nvSpPr>
        <p:spPr>
          <a:xfrm>
            <a:off x="4633995" y="4159371"/>
            <a:ext cx="559769" cy="183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591" dirty="0"/>
              <a:t>evaporation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0DBE72-0B5E-F746-A152-97D34851DE48}"/>
              </a:ext>
            </a:extLst>
          </p:cNvPr>
          <p:cNvSpPr txBox="1"/>
          <p:nvPr/>
        </p:nvSpPr>
        <p:spPr>
          <a:xfrm>
            <a:off x="4913880" y="4572854"/>
            <a:ext cx="822661" cy="183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591" dirty="0"/>
              <a:t>Direct Waste Storing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7D886C-582B-A742-98AE-615A8EE67160}"/>
              </a:ext>
            </a:extLst>
          </p:cNvPr>
          <p:cNvSpPr txBox="1"/>
          <p:nvPr/>
        </p:nvSpPr>
        <p:spPr>
          <a:xfrm>
            <a:off x="2265403" y="4159372"/>
            <a:ext cx="788999" cy="183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591" dirty="0"/>
              <a:t>Direct Solidification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BAAA17-86EC-7A49-B364-7379272CBDCA}"/>
              </a:ext>
            </a:extLst>
          </p:cNvPr>
          <p:cNvSpPr txBox="1"/>
          <p:nvPr/>
        </p:nvSpPr>
        <p:spPr>
          <a:xfrm>
            <a:off x="2214102" y="3674557"/>
            <a:ext cx="788999" cy="183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591" dirty="0"/>
              <a:t>Direct Solidification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17ACA3-6C82-C548-BCA2-AFB6346C04BC}"/>
              </a:ext>
            </a:extLst>
          </p:cNvPr>
          <p:cNvSpPr txBox="1"/>
          <p:nvPr/>
        </p:nvSpPr>
        <p:spPr>
          <a:xfrm>
            <a:off x="6612898" y="2844470"/>
            <a:ext cx="716863" cy="19620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675" dirty="0"/>
              <a:t>Storage Facility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1230DD-84AD-DA4C-81AB-4B99ACD43AE3}"/>
              </a:ext>
            </a:extLst>
          </p:cNvPr>
          <p:cNvSpPr txBox="1"/>
          <p:nvPr/>
        </p:nvSpPr>
        <p:spPr>
          <a:xfrm>
            <a:off x="6606154" y="3372009"/>
            <a:ext cx="716863" cy="19620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675" dirty="0"/>
              <a:t>Storage Facility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D9FE45-45FA-8F44-8295-7B4719C7C41E}"/>
              </a:ext>
            </a:extLst>
          </p:cNvPr>
          <p:cNvSpPr txBox="1"/>
          <p:nvPr/>
        </p:nvSpPr>
        <p:spPr>
          <a:xfrm>
            <a:off x="6533433" y="3965267"/>
            <a:ext cx="1120820" cy="19620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675" dirty="0"/>
              <a:t>Demolition and Separation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FAACC0-AA65-E94C-A9B2-27BBF6934B73}"/>
              </a:ext>
            </a:extLst>
          </p:cNvPr>
          <p:cNvSpPr txBox="1"/>
          <p:nvPr/>
        </p:nvSpPr>
        <p:spPr>
          <a:xfrm>
            <a:off x="6607979" y="4572785"/>
            <a:ext cx="716863" cy="19620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675" dirty="0"/>
              <a:t>Storage Facility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A5828-E9E1-324E-BA76-612B7AB9531F}"/>
              </a:ext>
            </a:extLst>
          </p:cNvPr>
          <p:cNvSpPr txBox="1"/>
          <p:nvPr/>
        </p:nvSpPr>
        <p:spPr>
          <a:xfrm>
            <a:off x="1128323" y="290293"/>
            <a:ext cx="5441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err="1"/>
              <a:t>Development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transport system </a:t>
            </a:r>
            <a:r>
              <a:rPr lang="sv-SE" sz="2400" dirty="0" err="1"/>
              <a:t>ongoing</a:t>
            </a:r>
            <a:endParaRPr lang="sv-SE" sz="2400" dirty="0"/>
          </a:p>
          <a:p>
            <a:endParaRPr lang="sv-SE" dirty="0"/>
          </a:p>
          <a:p>
            <a:r>
              <a:rPr lang="sv-SE" dirty="0" err="1"/>
              <a:t>Reference</a:t>
            </a:r>
            <a:r>
              <a:rPr lang="sv-SE" dirty="0"/>
              <a:t> JPARC transport system </a:t>
            </a:r>
          </a:p>
        </p:txBody>
      </p:sp>
    </p:spTree>
    <p:extLst>
      <p:ext uri="{BB962C8B-B14F-4D97-AF65-F5344CB8AC3E}">
        <p14:creationId xmlns:p14="http://schemas.microsoft.com/office/powerpoint/2010/main" val="2901614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174965"/>
            <a:ext cx="5319303" cy="3968535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4274461" y="2655542"/>
            <a:ext cx="869039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v-SE" sz="1050" dirty="0"/>
              <a:t>D02 </a:t>
            </a:r>
            <a:r>
              <a:rPr lang="sv-SE" sz="1050" dirty="0" err="1"/>
              <a:t>cooling</a:t>
            </a:r>
            <a:r>
              <a:rPr lang="sv-SE" sz="1050" dirty="0"/>
              <a:t> </a:t>
            </a:r>
            <a:r>
              <a:rPr lang="sv-SE" sz="1050" dirty="0" err="1"/>
              <a:t>water</a:t>
            </a:r>
            <a:r>
              <a:rPr lang="sv-SE" sz="1050" dirty="0"/>
              <a:t> tanks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1D4102-3090-4245-9D41-6702772A217E}"/>
              </a:ext>
            </a:extLst>
          </p:cNvPr>
          <p:cNvSpPr txBox="1"/>
          <p:nvPr/>
        </p:nvSpPr>
        <p:spPr>
          <a:xfrm>
            <a:off x="1032856" y="398416"/>
            <a:ext cx="634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Example</a:t>
            </a:r>
            <a:r>
              <a:rPr lang="sv-SE" dirty="0"/>
              <a:t>: D02 </a:t>
            </a:r>
            <a:r>
              <a:rPr lang="sv-SE" dirty="0" err="1"/>
              <a:t>waste</a:t>
            </a:r>
            <a:r>
              <a:rPr lang="sv-SE" dirty="0"/>
              <a:t> tanks – Transport </a:t>
            </a:r>
            <a:r>
              <a:rPr lang="sv-SE" dirty="0" err="1"/>
              <a:t>through</a:t>
            </a:r>
            <a:r>
              <a:rPr lang="sv-SE" dirty="0"/>
              <a:t> </a:t>
            </a:r>
            <a:r>
              <a:rPr lang="sv-SE" dirty="0" err="1"/>
              <a:t>gallery</a:t>
            </a:r>
            <a:r>
              <a:rPr lang="sv-SE" dirty="0"/>
              <a:t> </a:t>
            </a:r>
            <a:r>
              <a:rPr lang="sv-SE" dirty="0" err="1"/>
              <a:t>investigated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1811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224" y="0"/>
            <a:ext cx="6997553" cy="5143500"/>
          </a:xfrm>
          <a:prstGeom prst="rect">
            <a:avLst/>
          </a:prstGeom>
        </p:spPr>
      </p:pic>
      <p:cxnSp>
        <p:nvCxnSpPr>
          <p:cNvPr id="6" name="Rak pil 5"/>
          <p:cNvCxnSpPr/>
          <p:nvPr/>
        </p:nvCxnSpPr>
        <p:spPr>
          <a:xfrm flipV="1">
            <a:off x="2718708" y="1347108"/>
            <a:ext cx="3747407" cy="2449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/>
          <p:cNvSpPr txBox="1"/>
          <p:nvPr/>
        </p:nvSpPr>
        <p:spPr>
          <a:xfrm>
            <a:off x="3845379" y="862359"/>
            <a:ext cx="1314450" cy="5078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sz="1350" dirty="0"/>
              <a:t>Wall-to-Wall 3600 mm</a:t>
            </a:r>
          </a:p>
        </p:txBody>
      </p:sp>
      <p:cxnSp>
        <p:nvCxnSpPr>
          <p:cNvPr id="8" name="Rak pil 7"/>
          <p:cNvCxnSpPr/>
          <p:nvPr/>
        </p:nvCxnSpPr>
        <p:spPr>
          <a:xfrm flipV="1">
            <a:off x="2930979" y="2653397"/>
            <a:ext cx="3649436" cy="4081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ruta 8"/>
          <p:cNvSpPr txBox="1"/>
          <p:nvPr/>
        </p:nvSpPr>
        <p:spPr>
          <a:xfrm>
            <a:off x="3959679" y="2168647"/>
            <a:ext cx="1314450" cy="5078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sz="1350" dirty="0" err="1"/>
              <a:t>Free</a:t>
            </a:r>
            <a:r>
              <a:rPr lang="sv-SE" sz="1350" dirty="0"/>
              <a:t> </a:t>
            </a:r>
            <a:r>
              <a:rPr lang="sv-SE" sz="1350" dirty="0" err="1"/>
              <a:t>width</a:t>
            </a:r>
            <a:r>
              <a:rPr lang="sv-SE" sz="1350" dirty="0"/>
              <a:t> 2100 mm</a:t>
            </a:r>
          </a:p>
        </p:txBody>
      </p:sp>
      <p:cxnSp>
        <p:nvCxnSpPr>
          <p:cNvPr id="12" name="Rak pil 11"/>
          <p:cNvCxnSpPr/>
          <p:nvPr/>
        </p:nvCxnSpPr>
        <p:spPr>
          <a:xfrm flipH="1" flipV="1">
            <a:off x="5698672" y="451589"/>
            <a:ext cx="94079" cy="339378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/>
          <p:cNvSpPr txBox="1"/>
          <p:nvPr/>
        </p:nvSpPr>
        <p:spPr>
          <a:xfrm>
            <a:off x="4935311" y="3145804"/>
            <a:ext cx="1314450" cy="5078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sz="1350" dirty="0" err="1"/>
              <a:t>Free</a:t>
            </a:r>
            <a:r>
              <a:rPr lang="sv-SE" sz="1350" dirty="0"/>
              <a:t> </a:t>
            </a:r>
            <a:r>
              <a:rPr lang="sv-SE" sz="1350" dirty="0" err="1"/>
              <a:t>height</a:t>
            </a:r>
            <a:r>
              <a:rPr lang="sv-SE" sz="1350" dirty="0"/>
              <a:t> 2100 mm</a:t>
            </a:r>
          </a:p>
        </p:txBody>
      </p:sp>
    </p:spTree>
    <p:extLst>
      <p:ext uri="{BB962C8B-B14F-4D97-AF65-F5344CB8AC3E}">
        <p14:creationId xmlns:p14="http://schemas.microsoft.com/office/powerpoint/2010/main" val="381018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E8595-B67D-E747-9A25-6C7EA7FE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Waste </a:t>
            </a:r>
            <a:r>
              <a:rPr lang="sv-SE" dirty="0" err="1"/>
              <a:t>water</a:t>
            </a:r>
            <a:r>
              <a:rPr lang="sv-SE" dirty="0"/>
              <a:t> containers in JPARC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5A11F-5402-7844-B3E1-70BD1FB82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045" y="1042382"/>
            <a:ext cx="8229600" cy="3394472"/>
          </a:xfrm>
        </p:spPr>
        <p:txBody>
          <a:bodyPr/>
          <a:lstStyle/>
          <a:p>
            <a:r>
              <a:rPr lang="en-US" dirty="0"/>
              <a:t>.  J-PARC can design containers for each category by herself. </a:t>
            </a:r>
            <a:endParaRPr lang="sv-SE" dirty="0"/>
          </a:p>
          <a:p>
            <a:pPr marL="0" indent="0">
              <a:buNone/>
            </a:pPr>
            <a:r>
              <a:rPr lang="en-US" dirty="0"/>
              <a:t> </a:t>
            </a:r>
            <a:endParaRPr lang="sv-SE" dirty="0"/>
          </a:p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13191-D9F7-2A47-9E68-BE806C89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77E93F-1C48-934D-BC15-94A2A0317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846322"/>
              </p:ext>
            </p:extLst>
          </p:nvPr>
        </p:nvGraphicFramePr>
        <p:xfrm>
          <a:off x="179512" y="3986939"/>
          <a:ext cx="2616200" cy="101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828031746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154990987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Position</a:t>
                      </a:r>
                      <a:endParaRPr lang="sv-SE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Dose rate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223875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 Vehicle surface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mSv/h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58234209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1m from Vehicle surface</a:t>
                      </a:r>
                      <a:endParaRPr lang="sv-SE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 </a:t>
                      </a:r>
                      <a:r>
                        <a:rPr lang="sv-SE" sz="1200">
                          <a:effectLst/>
                        </a:rPr>
                        <a:t>microSv/h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50612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200">
                          <a:effectLst/>
                        </a:rPr>
                        <a:t>at Driver's seat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v-SE" sz="1200" dirty="0">
                          <a:effectLst/>
                        </a:rPr>
                        <a:t>20 </a:t>
                      </a:r>
                      <a:r>
                        <a:rPr lang="sv-SE" sz="1200" dirty="0" err="1">
                          <a:effectLst/>
                        </a:rPr>
                        <a:t>microSv</a:t>
                      </a:r>
                      <a:r>
                        <a:rPr lang="sv-SE" sz="1200" dirty="0">
                          <a:effectLst/>
                        </a:rPr>
                        <a:t>/h</a:t>
                      </a:r>
                      <a:endParaRPr lang="sv-SE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6383508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E5422C15-C85D-A746-A340-1A61D5D32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620" y="3400980"/>
            <a:ext cx="7537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Container needs some specification, Mechanical Strength, Air tightness etc., which depends on the type of container.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The dose rate around container is shown in Table I and around transport vehicle is shown in Table III.</a:t>
            </a:r>
            <a:endParaRPr kumimoji="0" lang="en-US" altLang="ja-JP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Table III</a:t>
            </a: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01921F-EDDA-0D4D-A3FE-7C498025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34578"/>
            <a:ext cx="2731558" cy="1618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D8C65-F31E-6E4A-8BE8-92D29875F83D}"/>
              </a:ext>
            </a:extLst>
          </p:cNvPr>
          <p:cNvSpPr txBox="1"/>
          <p:nvPr/>
        </p:nvSpPr>
        <p:spPr>
          <a:xfrm>
            <a:off x="965222" y="1833231"/>
            <a:ext cx="42548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/>
              <a:t>Waste Liquid is temporarily stored in Storage Tank and if the activation level is less than a level, then it is released to Pacific Ocean.</a:t>
            </a:r>
          </a:p>
          <a:p>
            <a:r>
              <a:rPr lang="en-GB" sz="800" dirty="0"/>
              <a:t>If the level is higher than a level, then it is transferred to the treatment building by the Tank Lorry.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BDABF-F130-6E41-AEEE-EA550367D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230" y="2294896"/>
            <a:ext cx="1526566" cy="10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29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1C41EE-E487-E248-9AEF-EBF521AD9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DF05-B4E9-DB4C-98EB-9F256A9E948E}" type="slidenum">
              <a:rPr lang="en-GB" smtClean="0"/>
              <a:t>18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D74C8-161F-7F44-A0B9-41AB7EE5C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535616"/>
            <a:ext cx="5448300" cy="3228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29FC0-FB7F-9340-A3B6-124A03742F7E}"/>
              </a:ext>
            </a:extLst>
          </p:cNvPr>
          <p:cNvSpPr txBox="1"/>
          <p:nvPr/>
        </p:nvSpPr>
        <p:spPr>
          <a:xfrm>
            <a:off x="899592" y="1995686"/>
            <a:ext cx="60163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/>
              <a:t>Waste Liquid is temporarily stored in Storage Tank and if the activation level is less than a level, then it is released to Pacific Ocean.</a:t>
            </a:r>
          </a:p>
          <a:p>
            <a:r>
              <a:rPr lang="en-GB" sz="1050" dirty="0"/>
              <a:t>If the level is higher than a level, then it is transferred to the treatment building by the Tank Lorry.</a:t>
            </a:r>
          </a:p>
          <a:p>
            <a:endParaRPr lang="en-GB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C98F5-10B6-8B4F-8BDD-0981CBF0B3E5}"/>
              </a:ext>
            </a:extLst>
          </p:cNvPr>
          <p:cNvSpPr txBox="1"/>
          <p:nvPr/>
        </p:nvSpPr>
        <p:spPr>
          <a:xfrm>
            <a:off x="755576" y="483518"/>
            <a:ext cx="151746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350" dirty="0"/>
              <a:t>Waste Liquid Tanks</a:t>
            </a:r>
          </a:p>
        </p:txBody>
      </p:sp>
    </p:spTree>
    <p:extLst>
      <p:ext uri="{BB962C8B-B14F-4D97-AF65-F5344CB8AC3E}">
        <p14:creationId xmlns:p14="http://schemas.microsoft.com/office/powerpoint/2010/main" val="334776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33209-4AEA-1546-B8F0-17AAF5DCE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Requirement for the H09 (RW Building)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BB054-5850-604E-9FA1-B606433D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sz="2800" dirty="0"/>
              <a:t>Handling of Low-Level and Very-Low-Level radioactive solid waste</a:t>
            </a:r>
          </a:p>
          <a:p>
            <a:r>
              <a:rPr lang="en-GB" sz="2800" dirty="0"/>
              <a:t>Handling of contaminated sewage water, contaminated fire extinguish water and (activated) water from cooling circuits</a:t>
            </a:r>
          </a:p>
          <a:p>
            <a:r>
              <a:rPr lang="en-GB" sz="2800" dirty="0"/>
              <a:t>Handling of spent Ion Exchange Resins (intermediate level)</a:t>
            </a:r>
          </a:p>
          <a:p>
            <a:r>
              <a:rPr lang="en-GB" sz="2800" dirty="0"/>
              <a:t>Preparation of external transports</a:t>
            </a:r>
          </a:p>
          <a:p>
            <a:r>
              <a:rPr lang="en-GB" sz="2800" dirty="0"/>
              <a:t>De-contaminate large vehicles (specific external requirement from the local Fire Brigade)</a:t>
            </a:r>
          </a:p>
          <a:p>
            <a:endParaRPr lang="sv-S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367E1-268E-AA4C-8C59-7D3BE854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4149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PDR - February</a:t>
            </a:r>
          </a:p>
          <a:p>
            <a:pPr lvl="1"/>
            <a:r>
              <a:rPr lang="en-GB" dirty="0"/>
              <a:t>Remarks that the “pipe-line” solution would create problem for potentially mixing contaminated water with clean water</a:t>
            </a:r>
          </a:p>
          <a:p>
            <a:pPr lvl="1"/>
            <a:r>
              <a:rPr lang="en-GB" dirty="0"/>
              <a:t>Questions regarding the amount of waste (general)</a:t>
            </a:r>
          </a:p>
          <a:p>
            <a:pPr lvl="1"/>
            <a:r>
              <a:rPr lang="en-GB" dirty="0"/>
              <a:t>Remarks that the size of the building was probably too small</a:t>
            </a:r>
          </a:p>
          <a:p>
            <a:r>
              <a:rPr lang="en-GB" dirty="0"/>
              <a:t>CF cost reduction Working Group – April-Aug</a:t>
            </a:r>
          </a:p>
          <a:p>
            <a:pPr lvl="1"/>
            <a:r>
              <a:rPr lang="en-GB" dirty="0"/>
              <a:t>The Group had 8 meetings that has included all stakeholders (AD, TD, CF, ESH, ICS, NSS)</a:t>
            </a:r>
          </a:p>
          <a:p>
            <a:pPr lvl="1"/>
            <a:r>
              <a:rPr lang="en-GB" dirty="0"/>
              <a:t>Two sub-groups were initiated to establish solutions for : </a:t>
            </a:r>
          </a:p>
          <a:p>
            <a:pPr lvl="2"/>
            <a:r>
              <a:rPr lang="en-GB" dirty="0"/>
              <a:t>Yearly waste streams for the first years of operation </a:t>
            </a:r>
          </a:p>
          <a:p>
            <a:pPr lvl="2"/>
            <a:r>
              <a:rPr lang="en-GB" dirty="0"/>
              <a:t>Waste water (from D/E building) handling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F0D21-8D0D-C445-A619-4BC92AC39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findings –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72258-306F-2F4C-88AC-B7BC287EA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75855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Definition of waste water</a:t>
            </a:r>
          </a:p>
          <a:p>
            <a:pPr lvl="1"/>
            <a:r>
              <a:rPr lang="en-GB" sz="2100" dirty="0"/>
              <a:t>”supervised area”  laboratories </a:t>
            </a:r>
            <a:r>
              <a:rPr lang="en-GB" sz="2000" dirty="0"/>
              <a:t>considered always clean, directly to VA-Syd via discharge tank, an ”accident” if contaminated. </a:t>
            </a:r>
          </a:p>
          <a:p>
            <a:pPr lvl="1"/>
            <a:r>
              <a:rPr lang="en-GB" sz="2000" dirty="0"/>
              <a:t>Target area risk water does not justify pipeline – “may never occur”</a:t>
            </a:r>
          </a:p>
          <a:p>
            <a:pPr lvl="1"/>
            <a:endParaRPr lang="en-GB" sz="2000" dirty="0"/>
          </a:p>
          <a:p>
            <a:r>
              <a:rPr lang="en-GB" sz="2400" dirty="0"/>
              <a:t>Waste streams defined different for two stages:</a:t>
            </a:r>
          </a:p>
          <a:p>
            <a:pPr lvl="1"/>
            <a:r>
              <a:rPr lang="en-GB" sz="2000" dirty="0"/>
              <a:t>Build up stage 2022-2030, each stakeholder to update waste documents</a:t>
            </a:r>
          </a:p>
          <a:p>
            <a:pPr lvl="1"/>
            <a:r>
              <a:rPr lang="en-GB" sz="2000" dirty="0"/>
              <a:t>Steady state stage 2031 -2065, update documents</a:t>
            </a:r>
          </a:p>
          <a:p>
            <a:pPr lvl="1"/>
            <a:endParaRPr lang="en-GB" sz="2000" dirty="0"/>
          </a:p>
          <a:p>
            <a:r>
              <a:rPr lang="en-GB" sz="2400" dirty="0"/>
              <a:t>External and internal transports from and to H09 to be re-assessed. November JPARC visit focus on cask transports and regulations.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19193-28B4-5949-9590-EA2EDF54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5049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DB80-EBFE-0B4A-BCA2-E6FA21513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Scrubbing result of Preliminary Design H09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6C8AA-1A5B-3D4B-8EBC-4844B5D4B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Tank transport for contaminated and activated water to Waste Building</a:t>
            </a:r>
          </a:p>
          <a:p>
            <a:r>
              <a:rPr lang="en-GB" dirty="0"/>
              <a:t>Reduced building area for “build up” stage (2022-2030)</a:t>
            </a:r>
            <a:endParaRPr lang="en-GB" u="sng" dirty="0"/>
          </a:p>
          <a:p>
            <a:r>
              <a:rPr lang="en-GB" u="sng" dirty="0"/>
              <a:t>Reduce</a:t>
            </a:r>
            <a:r>
              <a:rPr lang="en-GB" dirty="0"/>
              <a:t> tank size in H09; same functions </a:t>
            </a:r>
            <a:endParaRPr lang="en-GB" strike="sngStrike" dirty="0"/>
          </a:p>
          <a:p>
            <a:r>
              <a:rPr lang="en-GB" dirty="0"/>
              <a:t>reserve expansion areas</a:t>
            </a:r>
          </a:p>
          <a:p>
            <a:r>
              <a:rPr lang="en-GB" dirty="0"/>
              <a:t>develop solution for licensed transport cask – collaboration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56F01-A69E-7444-977C-D7DF9DDB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00356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, karta&#10;&#10;Beskrivning genererad med mycket hög exakthet">
            <a:extLst>
              <a:ext uri="{FF2B5EF4-FFF2-40B4-BE49-F238E27FC236}">
                <a16:creationId xmlns:a16="http://schemas.microsoft.com/office/drawing/2014/main" id="{3C3FBAF6-0ED4-4C9E-888E-8EA4B55AC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74544"/>
            <a:ext cx="6858000" cy="48440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46FE52BC-80A1-498A-A15A-E532EDC3AB25}"/>
              </a:ext>
            </a:extLst>
          </p:cNvPr>
          <p:cNvSpPr txBox="1"/>
          <p:nvPr/>
        </p:nvSpPr>
        <p:spPr>
          <a:xfrm>
            <a:off x="1485900" y="617697"/>
            <a:ext cx="260317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/>
              <a:t>Site plan</a:t>
            </a:r>
          </a:p>
          <a:p>
            <a:endParaRPr lang="en-US" sz="1350" b="1"/>
          </a:p>
          <a:p>
            <a:r>
              <a:rPr lang="en-US" sz="1350" b="1"/>
              <a:t>Upgrade areas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FAFFD45-C777-4411-B23D-037CACFAAFAA}"/>
              </a:ext>
            </a:extLst>
          </p:cNvPr>
          <p:cNvSpPr txBox="1"/>
          <p:nvPr/>
        </p:nvSpPr>
        <p:spPr>
          <a:xfrm>
            <a:off x="2249742" y="3598885"/>
            <a:ext cx="13501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/>
              <a:t>Access line</a:t>
            </a:r>
          </a:p>
          <a:p>
            <a:endParaRPr lang="sv-SE" sz="1350"/>
          </a:p>
        </p:txBody>
      </p: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51C66E70-9E95-42CD-8AFA-7050DF36E86B}"/>
              </a:ext>
            </a:extLst>
          </p:cNvPr>
          <p:cNvCxnSpPr>
            <a:cxnSpLocks/>
          </p:cNvCxnSpPr>
          <p:nvPr/>
        </p:nvCxnSpPr>
        <p:spPr>
          <a:xfrm>
            <a:off x="2627784" y="1221600"/>
            <a:ext cx="1350150" cy="378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C35234FC-9259-466D-A11C-EBB978B64A29}"/>
              </a:ext>
            </a:extLst>
          </p:cNvPr>
          <p:cNvCxnSpPr>
            <a:cxnSpLocks/>
          </p:cNvCxnSpPr>
          <p:nvPr/>
        </p:nvCxnSpPr>
        <p:spPr>
          <a:xfrm flipV="1">
            <a:off x="3167844" y="2715804"/>
            <a:ext cx="995232" cy="9900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2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H09 view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7</a:t>
            </a:fld>
            <a:endParaRPr lang="en-GB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B3B9D9A-CAEC-425D-B031-FE2D58E095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23091" r="10825" b="6938"/>
          <a:stretch/>
        </p:blipFill>
        <p:spPr>
          <a:xfrm>
            <a:off x="4572000" y="2065866"/>
            <a:ext cx="4388258" cy="2767370"/>
          </a:xfrm>
          <a:prstGeom prst="rect">
            <a:avLst/>
          </a:prstGeom>
        </p:spPr>
      </p:pic>
      <p:pic>
        <p:nvPicPr>
          <p:cNvPr id="7" name="Bildobjekt 5">
            <a:extLst>
              <a:ext uri="{FF2B5EF4-FFF2-40B4-BE49-F238E27FC236}">
                <a16:creationId xmlns:a16="http://schemas.microsoft.com/office/drawing/2014/main" id="{F866BDE3-D82F-C747-AC47-5B9EBDA951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22705" r="13435" b="16467"/>
          <a:stretch/>
        </p:blipFill>
        <p:spPr>
          <a:xfrm>
            <a:off x="44212" y="2283719"/>
            <a:ext cx="4108167" cy="232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5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H09 Area table</a:t>
            </a:r>
            <a:br>
              <a:rPr lang="en-GB"/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1375CCF-CAF8-440B-AFD3-DFB1692C8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57" y="-20538"/>
            <a:ext cx="6858000" cy="4844027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152D6847-4C7E-438C-9C54-9B48C8CA318C}"/>
              </a:ext>
            </a:extLst>
          </p:cNvPr>
          <p:cNvSpPr txBox="1"/>
          <p:nvPr/>
        </p:nvSpPr>
        <p:spPr>
          <a:xfrm>
            <a:off x="1485900" y="617698"/>
            <a:ext cx="26031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/>
              <a:t>Controlled</a:t>
            </a:r>
          </a:p>
          <a:p>
            <a:endParaRPr lang="en-US" sz="1350" b="1"/>
          </a:p>
        </p:txBody>
      </p:sp>
    </p:spTree>
    <p:extLst>
      <p:ext uri="{BB962C8B-B14F-4D97-AF65-F5344CB8AC3E}">
        <p14:creationId xmlns:p14="http://schemas.microsoft.com/office/powerpoint/2010/main" val="295065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</a:t>
            </a:fld>
            <a:endParaRPr lang="en-GB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A32B50E-322E-4839-A928-3B22940C2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0538"/>
            <a:ext cx="6858000" cy="4844028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2B3C1B1-F4E0-46FE-874F-FFC831D22FA0}"/>
              </a:ext>
            </a:extLst>
          </p:cNvPr>
          <p:cNvSpPr txBox="1"/>
          <p:nvPr/>
        </p:nvSpPr>
        <p:spPr>
          <a:xfrm>
            <a:off x="1485900" y="617698"/>
            <a:ext cx="26031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/>
              <a:t>Functions</a:t>
            </a:r>
          </a:p>
          <a:p>
            <a:endParaRPr lang="en-US" sz="1350" b="1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45F81E1-D64E-406F-BC8A-9F24E19858B3}"/>
              </a:ext>
            </a:extLst>
          </p:cNvPr>
          <p:cNvSpPr/>
          <p:nvPr/>
        </p:nvSpPr>
        <p:spPr>
          <a:xfrm>
            <a:off x="3923928" y="205978"/>
            <a:ext cx="270030" cy="114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461345B-689E-448B-8501-2EFC8CA7A468}"/>
              </a:ext>
            </a:extLst>
          </p:cNvPr>
          <p:cNvSpPr/>
          <p:nvPr/>
        </p:nvSpPr>
        <p:spPr>
          <a:xfrm>
            <a:off x="6057900" y="2355726"/>
            <a:ext cx="188286" cy="32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374110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  -  Read-Only" id="{9AE1A2CB-6A28-4F46-B38D-868005B01595}" vid="{AB494896-C170-7348-BD8B-CC49E79708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3025</TotalTime>
  <Words>762</Words>
  <Application>Microsoft Macintosh PowerPoint</Application>
  <PresentationFormat>On-screen Show (16:9)</PresentationFormat>
  <Paragraphs>142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ＭＳ Ｐゴシック</vt:lpstr>
      <vt:lpstr>Yu Mincho</vt:lpstr>
      <vt:lpstr>Arial</vt:lpstr>
      <vt:lpstr>Calibri</vt:lpstr>
      <vt:lpstr>Office Theme</vt:lpstr>
      <vt:lpstr>Radioactive Waste Building </vt:lpstr>
      <vt:lpstr>Requirement for the H09 (RW Building)</vt:lpstr>
      <vt:lpstr>Development 2018</vt:lpstr>
      <vt:lpstr>Key findings – Working Group</vt:lpstr>
      <vt:lpstr>Scrubbing result of Preliminary Design H09</vt:lpstr>
      <vt:lpstr>PowerPoint Presentation</vt:lpstr>
      <vt:lpstr>H09 view </vt:lpstr>
      <vt:lpstr>H09 Area table </vt:lpstr>
      <vt:lpstr>PowerPoint Presentation</vt:lpstr>
      <vt:lpstr>PowerPoint Presentation</vt:lpstr>
      <vt:lpstr>H09 PDR design update</vt:lpstr>
      <vt:lpstr>Planned program </vt:lpstr>
      <vt:lpstr>PowerPoint Presentation</vt:lpstr>
      <vt:lpstr>PowerPoint Presentation</vt:lpstr>
      <vt:lpstr>PowerPoint Presentation</vt:lpstr>
      <vt:lpstr>PowerPoint Presentation</vt:lpstr>
      <vt:lpstr>Waste water containers in JPARC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Radioactive Waste Building Requirements, Design, Equipment</dc:title>
  <dc:creator>Peter Jacobsson</dc:creator>
  <cp:lastModifiedBy>Microsoft Office User</cp:lastModifiedBy>
  <cp:revision>51</cp:revision>
  <dcterms:created xsi:type="dcterms:W3CDTF">2018-09-27T10:43:06Z</dcterms:created>
  <dcterms:modified xsi:type="dcterms:W3CDTF">2018-10-18T05:02:27Z</dcterms:modified>
</cp:coreProperties>
</file>