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0"/>
  </p:notesMasterIdLst>
  <p:sldIdLst>
    <p:sldId id="256" r:id="rId2"/>
    <p:sldId id="434" r:id="rId3"/>
    <p:sldId id="451" r:id="rId4"/>
    <p:sldId id="452" r:id="rId5"/>
    <p:sldId id="318" r:id="rId6"/>
    <p:sldId id="295" r:id="rId7"/>
    <p:sldId id="376" r:id="rId8"/>
    <p:sldId id="320" r:id="rId9"/>
    <p:sldId id="379" r:id="rId10"/>
    <p:sldId id="297" r:id="rId11"/>
    <p:sldId id="298" r:id="rId12"/>
    <p:sldId id="378" r:id="rId13"/>
    <p:sldId id="380" r:id="rId14"/>
    <p:sldId id="381" r:id="rId15"/>
    <p:sldId id="382" r:id="rId16"/>
    <p:sldId id="319" r:id="rId17"/>
    <p:sldId id="317" r:id="rId18"/>
    <p:sldId id="449" r:id="rId19"/>
    <p:sldId id="450" r:id="rId20"/>
    <p:sldId id="384" r:id="rId21"/>
    <p:sldId id="265" r:id="rId22"/>
    <p:sldId id="258" r:id="rId23"/>
    <p:sldId id="269" r:id="rId24"/>
    <p:sldId id="261" r:id="rId25"/>
    <p:sldId id="262" r:id="rId26"/>
    <p:sldId id="263" r:id="rId27"/>
    <p:sldId id="264" r:id="rId28"/>
    <p:sldId id="377" r:id="rId29"/>
    <p:sldId id="299" r:id="rId30"/>
    <p:sldId id="359" r:id="rId31"/>
    <p:sldId id="360" r:id="rId32"/>
    <p:sldId id="361" r:id="rId33"/>
    <p:sldId id="362" r:id="rId34"/>
    <p:sldId id="363" r:id="rId35"/>
    <p:sldId id="321" r:id="rId36"/>
    <p:sldId id="364" r:id="rId37"/>
    <p:sldId id="365" r:id="rId38"/>
    <p:sldId id="366" r:id="rId39"/>
    <p:sldId id="367" r:id="rId40"/>
    <p:sldId id="303" r:id="rId41"/>
    <p:sldId id="399" r:id="rId42"/>
    <p:sldId id="400" r:id="rId43"/>
    <p:sldId id="401" r:id="rId44"/>
    <p:sldId id="402" r:id="rId45"/>
    <p:sldId id="403" r:id="rId46"/>
    <p:sldId id="404" r:id="rId47"/>
    <p:sldId id="405" r:id="rId48"/>
    <p:sldId id="421" r:id="rId49"/>
    <p:sldId id="406" r:id="rId50"/>
    <p:sldId id="422" r:id="rId51"/>
    <p:sldId id="407" r:id="rId52"/>
    <p:sldId id="423" r:id="rId53"/>
    <p:sldId id="424" r:id="rId54"/>
    <p:sldId id="425" r:id="rId55"/>
    <p:sldId id="426" r:id="rId56"/>
    <p:sldId id="427" r:id="rId57"/>
    <p:sldId id="428" r:id="rId58"/>
    <p:sldId id="429" r:id="rId59"/>
    <p:sldId id="430" r:id="rId60"/>
    <p:sldId id="431" r:id="rId61"/>
    <p:sldId id="432" r:id="rId62"/>
    <p:sldId id="433" r:id="rId63"/>
    <p:sldId id="398" r:id="rId64"/>
    <p:sldId id="311" r:id="rId65"/>
    <p:sldId id="323" r:id="rId66"/>
    <p:sldId id="386" r:id="rId67"/>
    <p:sldId id="342" r:id="rId68"/>
    <p:sldId id="387" r:id="rId69"/>
    <p:sldId id="388" r:id="rId70"/>
    <p:sldId id="389" r:id="rId71"/>
    <p:sldId id="390" r:id="rId72"/>
    <p:sldId id="395" r:id="rId73"/>
    <p:sldId id="391" r:id="rId74"/>
    <p:sldId id="392" r:id="rId75"/>
    <p:sldId id="369" r:id="rId76"/>
    <p:sldId id="370" r:id="rId77"/>
    <p:sldId id="372" r:id="rId78"/>
    <p:sldId id="393" r:id="rId79"/>
    <p:sldId id="448" r:id="rId80"/>
    <p:sldId id="455" r:id="rId81"/>
    <p:sldId id="453" r:id="rId82"/>
    <p:sldId id="454" r:id="rId83"/>
    <p:sldId id="456" r:id="rId84"/>
    <p:sldId id="457" r:id="rId85"/>
    <p:sldId id="296" r:id="rId86"/>
    <p:sldId id="385" r:id="rId87"/>
    <p:sldId id="458" r:id="rId88"/>
    <p:sldId id="435" r:id="rId89"/>
    <p:sldId id="447" r:id="rId90"/>
    <p:sldId id="436" r:id="rId91"/>
    <p:sldId id="437" r:id="rId92"/>
    <p:sldId id="438" r:id="rId93"/>
    <p:sldId id="439" r:id="rId94"/>
    <p:sldId id="440" r:id="rId95"/>
    <p:sldId id="373" r:id="rId96"/>
    <p:sldId id="328" r:id="rId97"/>
    <p:sldId id="374" r:id="rId98"/>
    <p:sldId id="272" r:id="rId99"/>
    <p:sldId id="271" r:id="rId100"/>
    <p:sldId id="459" r:id="rId101"/>
    <p:sldId id="467" r:id="rId102"/>
    <p:sldId id="460" r:id="rId103"/>
    <p:sldId id="461" r:id="rId104"/>
    <p:sldId id="462" r:id="rId105"/>
    <p:sldId id="463" r:id="rId106"/>
    <p:sldId id="464" r:id="rId107"/>
    <p:sldId id="469" r:id="rId108"/>
    <p:sldId id="468" r:id="rId109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21A3"/>
    <a:srgbClr val="F31DE2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73" autoAdjust="0"/>
    <p:restoredTop sz="97923" autoAdjust="0"/>
  </p:normalViewPr>
  <p:slideViewPr>
    <p:cSldViewPr>
      <p:cViewPr varScale="1">
        <p:scale>
          <a:sx n="121" d="100"/>
          <a:sy n="121" d="100"/>
        </p:scale>
        <p:origin x="114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-356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2018-10-18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55336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951919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2363205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3988960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3749534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3678743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336899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3864221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1494061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723498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2886622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2095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8475370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247456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2165078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2628394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29960868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33322779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25408842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35994915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1957996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2026226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68980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26220027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12379577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51369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73672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48391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52254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28181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750433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5511019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937195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95672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12532287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15397546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2504654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17626824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38285861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31093370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810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810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82857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F53E94-F6FC-D34E-82C4-514673FABFB6}" type="slidenum">
              <a:rPr lang="sv-SE" smtClean="0"/>
              <a:pPr>
                <a:defRPr/>
              </a:pPr>
              <a:t>7</a:t>
            </a:fld>
            <a:endParaRPr lang="sv-SE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80050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849016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66948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056204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330632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922967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121444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59589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728776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593288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128289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2365428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2018-10-18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2018-10-18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2018-10-18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2018-10-18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2018-10-18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2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6.png"/><Relationship Id="rId18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12" Type="http://schemas.openxmlformats.org/officeDocument/2006/relationships/image" Target="../media/image25.png"/><Relationship Id="rId17" Type="http://schemas.openxmlformats.org/officeDocument/2006/relationships/image" Target="../media/image31.png"/><Relationship Id="rId2" Type="http://schemas.openxmlformats.org/officeDocument/2006/relationships/image" Target="../media/image24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5" Type="http://schemas.openxmlformats.org/officeDocument/2006/relationships/image" Target="../media/image28.png"/><Relationship Id="rId10" Type="http://schemas.openxmlformats.org/officeDocument/2006/relationships/image" Target="../media/image39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7.png"/><Relationship Id="rId18" Type="http://schemas.openxmlformats.org/officeDocument/2006/relationships/image" Target="../media/image42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12" Type="http://schemas.openxmlformats.org/officeDocument/2006/relationships/image" Target="../media/image26.png"/><Relationship Id="rId17" Type="http://schemas.openxmlformats.org/officeDocument/2006/relationships/image" Target="../media/image38.png"/><Relationship Id="rId2" Type="http://schemas.openxmlformats.org/officeDocument/2006/relationships/image" Target="../media/image24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25.png"/><Relationship Id="rId5" Type="http://schemas.openxmlformats.org/officeDocument/2006/relationships/image" Target="../media/image33.png"/><Relationship Id="rId15" Type="http://schemas.openxmlformats.org/officeDocument/2006/relationships/image" Target="../media/image30.png"/><Relationship Id="rId10" Type="http://schemas.openxmlformats.org/officeDocument/2006/relationships/image" Target="../media/image41.emf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esss.lu.se/display/PS/FBIS+CDR+(Part+2)+-+August+2018" TargetMode="External"/><Relationship Id="rId2" Type="http://schemas.openxmlformats.org/officeDocument/2006/relationships/hyperlink" Target="https://confluence.esss.lu.se/display/PS/FBIS+CDR+(Part+1)+-+March+2018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esss.lu.se/display/PS/MP-SoS+Summary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nfluence.esss.lu.se/display/PS/MPSVAC+and+MPSID+CDR" TargetMode="External"/><Relationship Id="rId4" Type="http://schemas.openxmlformats.org/officeDocument/2006/relationships/hyperlink" Target="https://confluence.esss.lu.se/display/PS/Deployment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9357"/>
            <a:ext cx="7772400" cy="218767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>
                <a:latin typeface="Tahoma"/>
                <a:cs typeface="Tahoma"/>
              </a:rPr>
              <a:t>ESS Machine Protection </a:t>
            </a:r>
            <a:br>
              <a:rPr lang="en-GB" sz="4000" dirty="0">
                <a:latin typeface="Tahoma"/>
                <a:cs typeface="Tahoma"/>
              </a:rPr>
            </a:br>
            <a:r>
              <a:rPr lang="en-GB" sz="2200" noProof="0" dirty="0">
                <a:latin typeface="Tahoma"/>
                <a:cs typeface="Tahoma"/>
              </a:rPr>
              <a:t>Technical Advisory Committee, TAC 18 </a:t>
            </a:r>
            <a:br>
              <a:rPr lang="en-GB" sz="2200" dirty="0">
                <a:latin typeface="Tahoma"/>
                <a:cs typeface="Tahoma"/>
              </a:rPr>
            </a:br>
            <a:r>
              <a:rPr lang="en-GB" sz="2200" dirty="0">
                <a:latin typeface="Tahoma"/>
                <a:cs typeface="Tahoma"/>
              </a:rPr>
              <a:t>Lund, Sweden</a:t>
            </a:r>
            <a:br>
              <a:rPr lang="en-GB" sz="2200" dirty="0">
                <a:latin typeface="Tahoma"/>
                <a:cs typeface="Tahoma"/>
              </a:rPr>
            </a:br>
            <a:br>
              <a:rPr lang="en-GB" sz="2200" dirty="0">
                <a:latin typeface="Tahoma"/>
                <a:cs typeface="Tahoma"/>
              </a:rPr>
            </a:br>
            <a:r>
              <a:rPr lang="en-GB" sz="2200" dirty="0">
                <a:latin typeface="Tahoma"/>
                <a:cs typeface="Tahoma"/>
              </a:rPr>
              <a:t>A. </a:t>
            </a:r>
            <a:r>
              <a:rPr lang="en-GB" sz="2200" dirty="0" err="1">
                <a:latin typeface="Tahoma"/>
                <a:cs typeface="Tahoma"/>
              </a:rPr>
              <a:t>Nordt</a:t>
            </a:r>
            <a:br>
              <a:rPr lang="en-GB" sz="2200" noProof="0" dirty="0">
                <a:latin typeface="Tahoma"/>
                <a:cs typeface="Tahoma"/>
              </a:rPr>
            </a:br>
            <a:endParaRPr lang="en-GB" sz="2200" noProof="0" dirty="0">
              <a:latin typeface="Tahoma"/>
              <a:cs typeface="Tahom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89040"/>
            <a:ext cx="6400800" cy="1752600"/>
          </a:xfrm>
        </p:spPr>
        <p:txBody>
          <a:bodyPr>
            <a:noAutofit/>
          </a:bodyPr>
          <a:lstStyle/>
          <a:p>
            <a:r>
              <a:rPr lang="en-GB" sz="2000" b="1" noProof="0" dirty="0">
                <a:solidFill>
                  <a:schemeClr val="bg1"/>
                </a:solidFill>
                <a:latin typeface="Tahoma"/>
                <a:cs typeface="Tahoma"/>
              </a:rPr>
              <a:t>ESS Machine Protection Team</a:t>
            </a:r>
          </a:p>
          <a:p>
            <a:r>
              <a:rPr lang="en-GB" sz="2000" dirty="0">
                <a:solidFill>
                  <a:schemeClr val="bg1"/>
                </a:solidFill>
                <a:latin typeface="Tahoma"/>
                <a:cs typeface="Tahoma"/>
              </a:rPr>
              <a:t>European Spallation Source ERIC, Sweden</a:t>
            </a:r>
          </a:p>
          <a:p>
            <a:r>
              <a:rPr lang="en-GB" sz="2000" b="1" dirty="0">
                <a:solidFill>
                  <a:schemeClr val="bg1"/>
                </a:solidFill>
                <a:latin typeface="Tahoma"/>
                <a:cs typeface="Tahoma"/>
              </a:rPr>
              <a:t>FBIS Design Team (In-Kind-Contribution)</a:t>
            </a:r>
          </a:p>
          <a:p>
            <a:r>
              <a:rPr lang="en-GB" sz="2000" dirty="0">
                <a:solidFill>
                  <a:schemeClr val="bg1"/>
                </a:solidFill>
                <a:latin typeface="Tahoma"/>
                <a:cs typeface="Tahoma"/>
              </a:rPr>
              <a:t>ZHAW, Winterthur, Switzerland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v-SE" sz="1400" dirty="0">
                <a:solidFill>
                  <a:srgbClr val="FFFFFF"/>
                </a:solidFill>
                <a:latin typeface="Tahoma"/>
                <a:cs typeface="Tahoma"/>
              </a:rPr>
              <a:t>2018-10-18</a:t>
            </a:r>
            <a:endParaRPr lang="en-GB" sz="1400" dirty="0">
              <a:solidFill>
                <a:srgbClr val="FFFFFF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9824ED-1F86-E443-A1A5-D286BF7E64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4372813"/>
            <a:ext cx="3546273" cy="179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62A29D-5D79-1E4B-869A-CFAB329E6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Inspired</a:t>
            </a:r>
            <a:r>
              <a:rPr lang="sv-SE" dirty="0"/>
              <a:t> by International Standards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94D9A-E7D5-B04B-83A2-281661D0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ED368A-25F5-6749-BDEA-5B37F471B9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70" y="1611591"/>
            <a:ext cx="2681195" cy="2394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6E1F2A-F3E2-CF42-9E52-277A40F84F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403" y="3580651"/>
            <a:ext cx="2724885" cy="2512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775705-DA78-EE48-9BEC-33A137521F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776" y="1512338"/>
            <a:ext cx="4677790" cy="1993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F4D1CD-7E50-8646-B67A-BD24B12D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5342" y="3600400"/>
            <a:ext cx="2731154" cy="2636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250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100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426200" y="1143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0D20FA6-544E-F545-8C0A-2D3384729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/>
          </a:bodyPr>
          <a:lstStyle/>
          <a:p>
            <a:r>
              <a:rPr lang="en-GB" sz="2800" noProof="0" dirty="0"/>
              <a:t>Next Steps for FBIS</a:t>
            </a:r>
          </a:p>
        </p:txBody>
      </p:sp>
    </p:spTree>
    <p:extLst>
      <p:ext uri="{BB962C8B-B14F-4D97-AF65-F5344CB8AC3E}">
        <p14:creationId xmlns:p14="http://schemas.microsoft.com/office/powerpoint/2010/main" val="143697597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101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426200" y="1143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A11249-4AF0-2C41-B272-EA01DA5DE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487"/>
            <a:ext cx="9144000" cy="511639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0D20FA6-544E-F545-8C0A-2D3384729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/>
          </a:bodyPr>
          <a:lstStyle/>
          <a:p>
            <a:r>
              <a:rPr lang="en-GB" sz="2800" noProof="0" dirty="0"/>
              <a:t>Deliverables for FBIS / ZHAW</a:t>
            </a:r>
          </a:p>
        </p:txBody>
      </p:sp>
    </p:spTree>
    <p:extLst>
      <p:ext uri="{BB962C8B-B14F-4D97-AF65-F5344CB8AC3E}">
        <p14:creationId xmlns:p14="http://schemas.microsoft.com/office/powerpoint/2010/main" val="17197122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102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426200" y="1143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5A79BB-729C-2F4E-A139-26231A3DD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57149"/>
            <a:ext cx="8846597" cy="486819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0E5A73B-F0E0-504E-8BA2-32EB56162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/>
          </a:bodyPr>
          <a:lstStyle/>
          <a:p>
            <a:r>
              <a:rPr lang="en-GB" sz="2800" noProof="0" dirty="0"/>
              <a:t>Deliverables for FBIS / ZHAW</a:t>
            </a:r>
          </a:p>
        </p:txBody>
      </p:sp>
    </p:spTree>
    <p:extLst>
      <p:ext uri="{BB962C8B-B14F-4D97-AF65-F5344CB8AC3E}">
        <p14:creationId xmlns:p14="http://schemas.microsoft.com/office/powerpoint/2010/main" val="406817688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103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426200" y="1143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EC38F3-40A6-5642-8673-C1FF084F9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4" y="1645814"/>
            <a:ext cx="8885782" cy="502354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BCDD9DD-0D83-7742-B296-C4E0484DC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/>
          </a:bodyPr>
          <a:lstStyle/>
          <a:p>
            <a:r>
              <a:rPr lang="en-GB" sz="2800" noProof="0" dirty="0"/>
              <a:t>Deliverables for FBIS / ZHAW</a:t>
            </a:r>
          </a:p>
        </p:txBody>
      </p:sp>
    </p:spTree>
    <p:extLst>
      <p:ext uri="{BB962C8B-B14F-4D97-AF65-F5344CB8AC3E}">
        <p14:creationId xmlns:p14="http://schemas.microsoft.com/office/powerpoint/2010/main" val="300991629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104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426200" y="1143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80620A-149F-1042-85AD-34E50888C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332"/>
            <a:ext cx="9144000" cy="516135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F6DD3EB-E116-6441-BC53-484FB3B93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/>
          </a:bodyPr>
          <a:lstStyle/>
          <a:p>
            <a:r>
              <a:rPr lang="en-GB" sz="2800" noProof="0" dirty="0"/>
              <a:t>Deliverables for FBIS / ZHAW</a:t>
            </a:r>
          </a:p>
        </p:txBody>
      </p:sp>
    </p:spTree>
    <p:extLst>
      <p:ext uri="{BB962C8B-B14F-4D97-AF65-F5344CB8AC3E}">
        <p14:creationId xmlns:p14="http://schemas.microsoft.com/office/powerpoint/2010/main" val="361734959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105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426200" y="1143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CD3D52-60FC-8944-98E4-74C2F391B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3394"/>
            <a:ext cx="9144000" cy="51529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771AD39-A01D-D040-A935-84CED92F4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/>
          </a:bodyPr>
          <a:lstStyle/>
          <a:p>
            <a:r>
              <a:rPr lang="en-GB" sz="2800" noProof="0" dirty="0"/>
              <a:t>Deliverables for FBIS / ZHAW</a:t>
            </a:r>
          </a:p>
        </p:txBody>
      </p:sp>
    </p:spTree>
    <p:extLst>
      <p:ext uri="{BB962C8B-B14F-4D97-AF65-F5344CB8AC3E}">
        <p14:creationId xmlns:p14="http://schemas.microsoft.com/office/powerpoint/2010/main" val="191976539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106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426200" y="1143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D2EDB3-F5C7-254D-B2C0-C34F33A37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12332"/>
            <a:ext cx="8888518" cy="534566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43A379F-84F4-F041-A63C-8DB105D8A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/>
          </a:bodyPr>
          <a:lstStyle/>
          <a:p>
            <a:r>
              <a:rPr lang="en-GB" sz="2800" noProof="0" dirty="0"/>
              <a:t>Deliverables for FBIS / ZHAW</a:t>
            </a:r>
          </a:p>
        </p:txBody>
      </p:sp>
    </p:spTree>
    <p:extLst>
      <p:ext uri="{BB962C8B-B14F-4D97-AF65-F5344CB8AC3E}">
        <p14:creationId xmlns:p14="http://schemas.microsoft.com/office/powerpoint/2010/main" val="3634843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107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426200" y="1143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0D20FA6-544E-F545-8C0A-2D3384729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/>
          </a:bodyPr>
          <a:lstStyle/>
          <a:p>
            <a:r>
              <a:rPr lang="en-GB" sz="2800" dirty="0"/>
              <a:t>We want to be ready for NC LINAC Commissioning</a:t>
            </a:r>
            <a:endParaRPr lang="en-GB" sz="2800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8C35F4-5356-0549-9816-00902C1F4A90}"/>
              </a:ext>
            </a:extLst>
          </p:cNvPr>
          <p:cNvSpPr txBox="1"/>
          <p:nvPr/>
        </p:nvSpPr>
        <p:spPr>
          <a:xfrm>
            <a:off x="3275856" y="2996952"/>
            <a:ext cx="1196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000" dirty="0"/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56377521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108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426200" y="1143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0D20FA6-544E-F545-8C0A-2D3384729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/>
          </a:bodyPr>
          <a:lstStyle/>
          <a:p>
            <a:r>
              <a:rPr lang="en-GB" sz="2800" noProof="0" dirty="0"/>
              <a:t>MP @ NC LINAC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06E4D2-B820-AF4F-84DB-E5B42F60B519}"/>
              </a:ext>
            </a:extLst>
          </p:cNvPr>
          <p:cNvSpPr txBox="1"/>
          <p:nvPr/>
        </p:nvSpPr>
        <p:spPr>
          <a:xfrm>
            <a:off x="611561" y="1541105"/>
            <a:ext cx="82809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MP systems </a:t>
            </a:r>
            <a:r>
              <a:rPr lang="en-US" sz="2000" dirty="0"/>
              <a:t>needed to commission the </a:t>
            </a:r>
            <a:r>
              <a:rPr lang="en-US" sz="2000" dirty="0" err="1"/>
              <a:t>nc</a:t>
            </a:r>
            <a:r>
              <a:rPr lang="en-US" sz="2000" dirty="0"/>
              <a:t> </a:t>
            </a:r>
            <a:r>
              <a:rPr lang="en-US" sz="2000" dirty="0" err="1"/>
              <a:t>linac</a:t>
            </a:r>
            <a:r>
              <a:rPr lang="en-US" sz="2000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FBIS (CDR passed: 2018-08)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MPSVAC (protection for vacuum gate valves) (CDR: 2018-10)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MPSID (protection for insertable devices) (CDR: 2018-10)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MPSMAG (protection for magnets) (PDR passed: 2018-10)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  <a:p>
            <a:r>
              <a:rPr lang="en-US" sz="2000" b="1" dirty="0"/>
              <a:t>Interfaces to MPS systems/FBIS</a:t>
            </a:r>
            <a:r>
              <a:rPr lang="en-US" sz="2000" dirty="0"/>
              <a:t> needed for </a:t>
            </a:r>
            <a:r>
              <a:rPr lang="en-US" sz="2000" dirty="0" err="1"/>
              <a:t>nc</a:t>
            </a:r>
            <a:r>
              <a:rPr lang="en-US" sz="2000" dirty="0"/>
              <a:t> LINAC commissioning: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BCMs (</a:t>
            </a:r>
            <a:r>
              <a:rPr lang="en-US" sz="2000" dirty="0" err="1"/>
              <a:t>hw</a:t>
            </a:r>
            <a:r>
              <a:rPr lang="en-US" sz="2000" dirty="0"/>
              <a:t> wise ok, interlock logic </a:t>
            </a:r>
            <a:r>
              <a:rPr lang="en-US" sz="2000" dirty="0" err="1"/>
              <a:t>tbw</a:t>
            </a:r>
            <a:r>
              <a:rPr lang="en-US" sz="20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BLMs: </a:t>
            </a:r>
            <a:r>
              <a:rPr lang="en-US" sz="2000" dirty="0" err="1"/>
              <a:t>nBLM</a:t>
            </a:r>
            <a:r>
              <a:rPr lang="en-US" sz="2000" dirty="0"/>
              <a:t>, ICBLM (</a:t>
            </a:r>
            <a:r>
              <a:rPr lang="en-US" sz="2000" dirty="0" err="1"/>
              <a:t>hw</a:t>
            </a:r>
            <a:r>
              <a:rPr lang="en-US" sz="2000" dirty="0"/>
              <a:t> wise ok, interlock logic </a:t>
            </a:r>
            <a:r>
              <a:rPr lang="en-US" sz="2000" dirty="0" err="1"/>
              <a:t>tbw</a:t>
            </a:r>
            <a:r>
              <a:rPr lang="en-US" sz="20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BPMs (</a:t>
            </a:r>
            <a:r>
              <a:rPr lang="en-US" sz="2000" dirty="0" err="1"/>
              <a:t>hw</a:t>
            </a:r>
            <a:r>
              <a:rPr lang="en-US" sz="2000" dirty="0"/>
              <a:t> wise ok, interlock logic </a:t>
            </a:r>
            <a:r>
              <a:rPr lang="en-US" sz="2000" dirty="0" err="1"/>
              <a:t>tbw</a:t>
            </a:r>
            <a:r>
              <a:rPr lang="en-US" sz="20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RFLPS’s (</a:t>
            </a:r>
            <a:r>
              <a:rPr lang="en-US" sz="2000" dirty="0" err="1"/>
              <a:t>hw</a:t>
            </a:r>
            <a:r>
              <a:rPr lang="en-US" sz="2000" dirty="0"/>
              <a:t> wise ok, interlock logic </a:t>
            </a:r>
            <a:r>
              <a:rPr lang="en-US" sz="2000" dirty="0" err="1"/>
              <a:t>tbw</a:t>
            </a:r>
            <a:r>
              <a:rPr lang="en-US" sz="20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Actuators (LEBT chopper, Ion Source (HV PS, FSU), Timing System, MEBT chopper (</a:t>
            </a:r>
            <a:r>
              <a:rPr lang="en-US" sz="2000" dirty="0" err="1"/>
              <a:t>hw</a:t>
            </a:r>
            <a:r>
              <a:rPr lang="en-US" sz="2000" dirty="0"/>
              <a:t> tested at IS test stand, logic clear)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EPICS (started)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Timing System (</a:t>
            </a:r>
            <a:r>
              <a:rPr lang="en-US" sz="2000" dirty="0" err="1"/>
              <a:t>hw</a:t>
            </a:r>
            <a:r>
              <a:rPr lang="en-US" sz="2000" dirty="0"/>
              <a:t> ok, logic in good state)</a:t>
            </a:r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160046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95D1B-C399-0F4C-B1DB-8EA682B0D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Machine</a:t>
            </a:r>
            <a:r>
              <a:rPr lang="sv-SE" dirty="0"/>
              <a:t> </a:t>
            </a:r>
            <a:r>
              <a:rPr lang="sv-SE" dirty="0" err="1"/>
              <a:t>Protection</a:t>
            </a:r>
            <a:r>
              <a:rPr lang="sv-SE" dirty="0"/>
              <a:t> </a:t>
            </a:r>
            <a:r>
              <a:rPr lang="sv-SE" dirty="0" err="1"/>
              <a:t>Lifecycle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0C65D-88B7-B14E-A1C8-CD8E94D8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114EB-B1DC-F346-B596-DC45BC2A0D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445021"/>
            <a:ext cx="2425892" cy="5440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ABA75-83FA-9A45-837E-3C9BA0F17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84784"/>
            <a:ext cx="5778500" cy="2476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5ABFDC-90C9-1941-8BAC-DE622DCF26AA}"/>
              </a:ext>
            </a:extLst>
          </p:cNvPr>
          <p:cNvSpPr txBox="1"/>
          <p:nvPr/>
        </p:nvSpPr>
        <p:spPr>
          <a:xfrm>
            <a:off x="3203848" y="4221088"/>
            <a:ext cx="56886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Analysis </a:t>
            </a:r>
            <a:r>
              <a:rPr lang="en-GB" sz="1400" b="1" dirty="0">
                <a:solidFill>
                  <a:schemeClr val="accent4">
                    <a:lumMod val="60000"/>
                    <a:lumOff val="40000"/>
                  </a:schemeClr>
                </a:solidFill>
                <a:sym typeface="Wingdings" pitchFamily="2" charset="2"/>
              </a:rPr>
              <a:t></a:t>
            </a:r>
            <a:r>
              <a:rPr lang="en-GB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Enric</a:t>
            </a:r>
            <a:r>
              <a:rPr lang="en-GB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(sick leave), Ric (resigned/off by 2018-10-31), Johannes (50%)/consultant started 2018-10-01</a:t>
            </a:r>
          </a:p>
          <a:p>
            <a:pPr marL="285750" indent="-285750">
              <a:buFont typeface="Arial"/>
              <a:buChar char="•"/>
            </a:pPr>
            <a:endParaRPr lang="en-GB" sz="1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400" b="1" dirty="0">
                <a:solidFill>
                  <a:schemeClr val="accent3">
                    <a:lumMod val="75000"/>
                  </a:schemeClr>
                </a:solidFill>
              </a:rPr>
              <a:t>Integration </a:t>
            </a:r>
            <a:r>
              <a:rPr lang="en-GB" sz="1400" b="1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GB" sz="1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1400" b="1" dirty="0" err="1">
                <a:solidFill>
                  <a:schemeClr val="accent3">
                    <a:lumMod val="75000"/>
                  </a:schemeClr>
                </a:solidFill>
              </a:rPr>
              <a:t>Szandra</a:t>
            </a:r>
            <a:r>
              <a:rPr lang="en-GB" sz="1400" b="1" dirty="0">
                <a:solidFill>
                  <a:schemeClr val="accent3">
                    <a:lumMod val="75000"/>
                  </a:schemeClr>
                </a:solidFill>
              </a:rPr>
              <a:t>, Annika (10%)</a:t>
            </a:r>
          </a:p>
          <a:p>
            <a:pPr marL="285750" indent="-285750">
              <a:buFont typeface="Arial"/>
              <a:buChar char="•"/>
            </a:pPr>
            <a:endParaRPr lang="en-GB" sz="1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Implementation and Design </a:t>
            </a:r>
            <a:r>
              <a:rPr lang="en-GB" sz="1400" b="1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" pitchFamily="2" charset="2"/>
              </a:rPr>
              <a:t></a:t>
            </a:r>
            <a:r>
              <a:rPr lang="en-GB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Manuel (MPS-VAC, MPS-ID, MPS-Target), Stephane (FBIS, LPS Raster Magnets), David (MPS-MAG, MPS-BMAG, MPS-NSS), Viktor (El. Design and installation), Fernando (Technician), Johannes (consultant/el. design 50%), team from ZHAW (FBIS), system-owners at ESS (e.g. Rafael M. for LPS RF)</a:t>
            </a:r>
          </a:p>
        </p:txBody>
      </p:sp>
    </p:spTree>
    <p:extLst>
      <p:ext uri="{BB962C8B-B14F-4D97-AF65-F5344CB8AC3E}">
        <p14:creationId xmlns:p14="http://schemas.microsoft.com/office/powerpoint/2010/main" val="363205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95D1B-C399-0F4C-B1DB-8EA682B0D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Details</a:t>
            </a:r>
            <a:r>
              <a:rPr lang="sv-SE" dirty="0"/>
              <a:t>: </a:t>
            </a:r>
            <a:r>
              <a:rPr lang="sv-SE" dirty="0" err="1"/>
              <a:t>How</a:t>
            </a:r>
            <a:r>
              <a:rPr lang="sv-SE" dirty="0"/>
              <a:t> Does the </a:t>
            </a:r>
            <a:r>
              <a:rPr lang="sv-SE" dirty="0" err="1"/>
              <a:t>Analysis</a:t>
            </a:r>
            <a:r>
              <a:rPr lang="sv-SE" dirty="0"/>
              <a:t> </a:t>
            </a:r>
            <a:r>
              <a:rPr lang="sv-SE" dirty="0" err="1"/>
              <a:t>Work</a:t>
            </a:r>
            <a:r>
              <a:rPr lang="sv-SE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0C65D-88B7-B14E-A1C8-CD8E94D8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783BD1-3845-4140-9604-5DC30F5D6C35}"/>
              </a:ext>
            </a:extLst>
          </p:cNvPr>
          <p:cNvSpPr/>
          <p:nvPr/>
        </p:nvSpPr>
        <p:spPr>
          <a:xfrm>
            <a:off x="4026768" y="4221088"/>
            <a:ext cx="1121296" cy="6432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7AA365-0EA6-DF48-B2F3-D8968FBA2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6" y="1521036"/>
            <a:ext cx="78867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8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7E2EAC-986C-4047-AF2B-F652160263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2543" y="1556792"/>
            <a:ext cx="4723953" cy="52690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C40797-28DD-DD4F-96A9-A0EDBDBBF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Example: </a:t>
            </a:r>
            <a:r>
              <a:rPr lang="sv-SE" dirty="0" err="1"/>
              <a:t>Machine</a:t>
            </a:r>
            <a:r>
              <a:rPr lang="sv-SE" dirty="0"/>
              <a:t> </a:t>
            </a:r>
            <a:r>
              <a:rPr lang="sv-SE" dirty="0" err="1"/>
              <a:t>Protection</a:t>
            </a:r>
            <a:r>
              <a:rPr lang="sv-SE" dirty="0"/>
              <a:t> for 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1FAF4-A8A2-4B48-B965-A636CCC6F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525963"/>
          </a:xfrm>
        </p:spPr>
        <p:txBody>
          <a:bodyPr/>
          <a:lstStyle/>
          <a:p>
            <a:r>
              <a:rPr lang="sv-SE" dirty="0">
                <a:solidFill>
                  <a:srgbClr val="000000"/>
                </a:solidFill>
              </a:rPr>
              <a:t>Proton </a:t>
            </a:r>
            <a:r>
              <a:rPr lang="sv-SE" dirty="0" err="1">
                <a:solidFill>
                  <a:srgbClr val="000000"/>
                </a:solidFill>
              </a:rPr>
              <a:t>Beam</a:t>
            </a:r>
            <a:r>
              <a:rPr lang="sv-SE" dirty="0">
                <a:solidFill>
                  <a:srgbClr val="000000"/>
                </a:solidFill>
              </a:rPr>
              <a:t> </a:t>
            </a:r>
            <a:r>
              <a:rPr lang="sv-SE" dirty="0" err="1">
                <a:solidFill>
                  <a:srgbClr val="000000"/>
                </a:solidFill>
              </a:rPr>
              <a:t>Window</a:t>
            </a:r>
            <a:endParaRPr lang="sv-SE" dirty="0">
              <a:solidFill>
                <a:srgbClr val="000000"/>
              </a:solidFill>
            </a:endParaRPr>
          </a:p>
          <a:p>
            <a:r>
              <a:rPr lang="sv-SE" dirty="0">
                <a:solidFill>
                  <a:srgbClr val="000000"/>
                </a:solidFill>
              </a:rPr>
              <a:t>Target Wheel</a:t>
            </a:r>
          </a:p>
          <a:p>
            <a:r>
              <a:rPr lang="sv-SE" dirty="0">
                <a:solidFill>
                  <a:srgbClr val="000000"/>
                </a:solidFill>
              </a:rPr>
              <a:t>Moderators</a:t>
            </a:r>
          </a:p>
          <a:p>
            <a:pPr lvl="1"/>
            <a:r>
              <a:rPr lang="sv-SE" dirty="0" err="1">
                <a:solidFill>
                  <a:srgbClr val="000000"/>
                </a:solidFill>
              </a:rPr>
              <a:t>Water</a:t>
            </a:r>
            <a:endParaRPr lang="sv-SE" dirty="0">
              <a:solidFill>
                <a:srgbClr val="000000"/>
              </a:solidFill>
            </a:endParaRPr>
          </a:p>
          <a:p>
            <a:pPr lvl="1"/>
            <a:r>
              <a:rPr lang="sv-SE" dirty="0">
                <a:solidFill>
                  <a:srgbClr val="000000"/>
                </a:solidFill>
              </a:rPr>
              <a:t>Cryogenic</a:t>
            </a:r>
          </a:p>
          <a:p>
            <a:r>
              <a:rPr lang="sv-SE" dirty="0" err="1">
                <a:solidFill>
                  <a:srgbClr val="000000"/>
                </a:solidFill>
              </a:rPr>
              <a:t>Reflectors</a:t>
            </a:r>
            <a:endParaRPr lang="sv-SE" dirty="0">
              <a:solidFill>
                <a:srgbClr val="000000"/>
              </a:solidFill>
            </a:endParaRPr>
          </a:p>
          <a:p>
            <a:r>
              <a:rPr lang="sv-SE" dirty="0" err="1">
                <a:solidFill>
                  <a:srgbClr val="000000"/>
                </a:solidFill>
              </a:rPr>
              <a:t>Tuning</a:t>
            </a:r>
            <a:r>
              <a:rPr lang="sv-SE" dirty="0">
                <a:solidFill>
                  <a:srgbClr val="000000"/>
                </a:solidFill>
              </a:rPr>
              <a:t> </a:t>
            </a:r>
            <a:r>
              <a:rPr lang="sv-SE" dirty="0" err="1">
                <a:solidFill>
                  <a:srgbClr val="000000"/>
                </a:solidFill>
              </a:rPr>
              <a:t>Beam</a:t>
            </a:r>
            <a:r>
              <a:rPr lang="sv-SE" dirty="0">
                <a:solidFill>
                  <a:srgbClr val="000000"/>
                </a:solidFill>
              </a:rPr>
              <a:t> </a:t>
            </a:r>
            <a:r>
              <a:rPr lang="sv-SE" dirty="0" err="1">
                <a:solidFill>
                  <a:srgbClr val="000000"/>
                </a:solidFill>
              </a:rPr>
              <a:t>Dump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4329B-6E5F-774B-8916-7F2E3BC0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4028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6772B2-E664-3340-9CF5-CA1C390C04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1582084"/>
            <a:ext cx="4788024" cy="50872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194641-255C-6A45-8138-A19C3F281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Analysis</a:t>
            </a:r>
            <a:r>
              <a:rPr lang="sv-SE" dirty="0"/>
              <a:t> </a:t>
            </a:r>
            <a:r>
              <a:rPr lang="sv-SE" dirty="0" err="1"/>
              <a:t>Example</a:t>
            </a:r>
            <a:r>
              <a:rPr lang="sv-SE" dirty="0"/>
              <a:t> – 1041/2/3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3DDC6-E55D-1847-8584-0AF9F8A35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927373"/>
            <a:ext cx="5040560" cy="4525963"/>
          </a:xfrm>
        </p:spPr>
        <p:txBody>
          <a:bodyPr/>
          <a:lstStyle/>
          <a:p>
            <a:r>
              <a:rPr lang="sv-SE" dirty="0" err="1">
                <a:solidFill>
                  <a:schemeClr val="tx1"/>
                </a:solidFill>
              </a:rPr>
              <a:t>Damage</a:t>
            </a:r>
            <a:r>
              <a:rPr lang="sv-SE" dirty="0">
                <a:solidFill>
                  <a:schemeClr val="tx1"/>
                </a:solidFill>
              </a:rPr>
              <a:t> Events</a:t>
            </a:r>
          </a:p>
          <a:p>
            <a:r>
              <a:rPr lang="sv-SE" dirty="0" err="1">
                <a:solidFill>
                  <a:schemeClr val="tx1"/>
                </a:solidFill>
              </a:rPr>
              <a:t>Hazards</a:t>
            </a:r>
            <a:endParaRPr lang="sv-SE" dirty="0">
              <a:solidFill>
                <a:schemeClr val="tx1"/>
              </a:solidFill>
            </a:endParaRPr>
          </a:p>
          <a:p>
            <a:r>
              <a:rPr lang="sv-SE" dirty="0">
                <a:solidFill>
                  <a:schemeClr val="tx1"/>
                </a:solidFill>
              </a:rPr>
              <a:t>Overall </a:t>
            </a:r>
            <a:r>
              <a:rPr lang="sv-SE" dirty="0" err="1">
                <a:solidFill>
                  <a:schemeClr val="tx1"/>
                </a:solidFill>
              </a:rPr>
              <a:t>Protection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Functions</a:t>
            </a:r>
            <a:endParaRPr lang="sv-SE" dirty="0">
              <a:solidFill>
                <a:schemeClr val="tx1"/>
              </a:solidFill>
            </a:endParaRPr>
          </a:p>
          <a:p>
            <a:r>
              <a:rPr lang="sv-SE" dirty="0" err="1">
                <a:solidFill>
                  <a:schemeClr val="tx1"/>
                </a:solidFill>
              </a:rPr>
              <a:t>Protection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Functions</a:t>
            </a:r>
            <a:endParaRPr lang="sv-SE" dirty="0">
              <a:solidFill>
                <a:schemeClr val="tx1"/>
              </a:solidFill>
            </a:endParaRPr>
          </a:p>
          <a:p>
            <a:pPr lvl="1"/>
            <a:r>
              <a:rPr lang="sv-SE" dirty="0">
                <a:solidFill>
                  <a:schemeClr val="tx1"/>
                </a:solidFill>
              </a:rPr>
              <a:t>Sensors</a:t>
            </a:r>
          </a:p>
          <a:p>
            <a:pPr lvl="1"/>
            <a:r>
              <a:rPr lang="sv-SE" dirty="0" err="1">
                <a:solidFill>
                  <a:schemeClr val="tx1"/>
                </a:solidFill>
              </a:rPr>
              <a:t>Logic</a:t>
            </a:r>
            <a:r>
              <a:rPr lang="sv-SE" dirty="0">
                <a:solidFill>
                  <a:schemeClr val="tx1"/>
                </a:solidFill>
              </a:rPr>
              <a:t> Elements</a:t>
            </a:r>
          </a:p>
          <a:p>
            <a:pPr lvl="1"/>
            <a:r>
              <a:rPr lang="sv-SE" dirty="0" err="1">
                <a:solidFill>
                  <a:schemeClr val="tx1"/>
                </a:solidFill>
              </a:rPr>
              <a:t>Actuators</a:t>
            </a:r>
            <a:endParaRPr lang="sv-SE" dirty="0">
              <a:solidFill>
                <a:schemeClr val="tx1"/>
              </a:solidFill>
            </a:endParaRPr>
          </a:p>
          <a:p>
            <a:pPr lvl="1"/>
            <a:r>
              <a:rPr lang="sv-SE" dirty="0" err="1">
                <a:solidFill>
                  <a:schemeClr val="tx1"/>
                </a:solidFill>
              </a:rPr>
              <a:t>Protection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Integrity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Level</a:t>
            </a:r>
            <a:endParaRPr lang="sv-SE" dirty="0">
              <a:solidFill>
                <a:schemeClr val="tx1"/>
              </a:solidFill>
            </a:endParaRPr>
          </a:p>
          <a:p>
            <a:pPr lvl="1"/>
            <a:r>
              <a:rPr lang="sv-SE" dirty="0">
                <a:solidFill>
                  <a:schemeClr val="tx1"/>
                </a:solidFill>
              </a:rPr>
              <a:t>Timing </a:t>
            </a:r>
            <a:r>
              <a:rPr lang="sv-SE" dirty="0" err="1">
                <a:solidFill>
                  <a:schemeClr val="tx1"/>
                </a:solidFill>
              </a:rPr>
              <a:t>Requirements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EADC32-D3AE-8B40-9EBA-E799D371F64E}"/>
              </a:ext>
            </a:extLst>
          </p:cNvPr>
          <p:cNvSpPr/>
          <p:nvPr/>
        </p:nvSpPr>
        <p:spPr>
          <a:xfrm>
            <a:off x="5436096" y="2348880"/>
            <a:ext cx="2736304" cy="7200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9B8260-1958-794C-817A-7F59E75F99B9}"/>
              </a:ext>
            </a:extLst>
          </p:cNvPr>
          <p:cNvSpPr/>
          <p:nvPr/>
        </p:nvSpPr>
        <p:spPr>
          <a:xfrm>
            <a:off x="4883696" y="3140968"/>
            <a:ext cx="3576736" cy="7200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4C4071-BDFA-7A4A-A24C-1180B5F9BD79}"/>
              </a:ext>
            </a:extLst>
          </p:cNvPr>
          <p:cNvSpPr/>
          <p:nvPr/>
        </p:nvSpPr>
        <p:spPr>
          <a:xfrm>
            <a:off x="4883696" y="3879164"/>
            <a:ext cx="3576736" cy="7200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D3C6A3-F2BE-8648-ABC3-A46571398F48}"/>
              </a:ext>
            </a:extLst>
          </p:cNvPr>
          <p:cNvSpPr/>
          <p:nvPr/>
        </p:nvSpPr>
        <p:spPr>
          <a:xfrm>
            <a:off x="4572000" y="5012334"/>
            <a:ext cx="4572000" cy="79293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132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80ABA1-61E1-6D41-BCC1-D6EB3E7437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232" y="4173220"/>
            <a:ext cx="2339752" cy="26847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A14D7A-398E-9446-8389-E3CA31E981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4010" y="3933056"/>
            <a:ext cx="3236222" cy="29249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588D5B-7F05-2C45-A6DB-7FA9A42F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What</a:t>
            </a:r>
            <a:r>
              <a:rPr lang="sv-SE" dirty="0"/>
              <a:t> Does </a:t>
            </a:r>
            <a:r>
              <a:rPr lang="sv-SE" dirty="0" err="1"/>
              <a:t>Machine</a:t>
            </a:r>
            <a:r>
              <a:rPr lang="sv-SE" dirty="0"/>
              <a:t> </a:t>
            </a:r>
            <a:r>
              <a:rPr lang="sv-SE" dirty="0" err="1"/>
              <a:t>Protection</a:t>
            </a:r>
            <a:r>
              <a:rPr lang="sv-SE" dirty="0"/>
              <a:t> Ask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60657-8917-0849-9809-A323DE94D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>
                <a:solidFill>
                  <a:srgbClr val="000000"/>
                </a:solidFill>
              </a:rPr>
              <a:t>System information</a:t>
            </a:r>
          </a:p>
          <a:p>
            <a:r>
              <a:rPr lang="sv-SE" dirty="0">
                <a:solidFill>
                  <a:srgbClr val="000000"/>
                </a:solidFill>
              </a:rPr>
              <a:t>System designs</a:t>
            </a:r>
          </a:p>
          <a:p>
            <a:r>
              <a:rPr lang="sv-SE" dirty="0">
                <a:solidFill>
                  <a:srgbClr val="000000"/>
                </a:solidFill>
              </a:rPr>
              <a:t>System </a:t>
            </a:r>
            <a:r>
              <a:rPr lang="sv-SE" dirty="0" err="1">
                <a:solidFill>
                  <a:srgbClr val="000000"/>
                </a:solidFill>
              </a:rPr>
              <a:t>analyses</a:t>
            </a:r>
            <a:r>
              <a:rPr lang="sv-SE" dirty="0">
                <a:solidFill>
                  <a:srgbClr val="000000"/>
                </a:solidFill>
              </a:rPr>
              <a:t> (risk, HAZOP etc.)</a:t>
            </a:r>
          </a:p>
          <a:p>
            <a:endParaRPr lang="sv-SE" dirty="0">
              <a:solidFill>
                <a:srgbClr val="000000"/>
              </a:solidFill>
            </a:endParaRPr>
          </a:p>
          <a:p>
            <a:r>
              <a:rPr lang="sv-SE" dirty="0">
                <a:solidFill>
                  <a:srgbClr val="000000"/>
                </a:solidFill>
              </a:rPr>
              <a:t>System </a:t>
            </a:r>
            <a:r>
              <a:rPr lang="sv-SE" dirty="0" err="1">
                <a:solidFill>
                  <a:srgbClr val="000000"/>
                </a:solidFill>
              </a:rPr>
              <a:t>interactions</a:t>
            </a:r>
            <a:endParaRPr lang="sv-SE" dirty="0">
              <a:solidFill>
                <a:srgbClr val="000000"/>
              </a:solidFill>
            </a:endParaRPr>
          </a:p>
          <a:p>
            <a:r>
              <a:rPr lang="sv-SE" dirty="0">
                <a:solidFill>
                  <a:srgbClr val="000000"/>
                </a:solidFill>
              </a:rPr>
              <a:t>Solutions</a:t>
            </a:r>
          </a:p>
          <a:p>
            <a:r>
              <a:rPr lang="sv-SE" dirty="0">
                <a:solidFill>
                  <a:srgbClr val="000000"/>
                </a:solidFill>
              </a:rPr>
              <a:t>An </a:t>
            </a:r>
            <a:r>
              <a:rPr lang="sv-SE" dirty="0" err="1">
                <a:solidFill>
                  <a:srgbClr val="000000"/>
                </a:solidFill>
              </a:rPr>
              <a:t>open</a:t>
            </a:r>
            <a:r>
              <a:rPr lang="sv-SE" dirty="0">
                <a:solidFill>
                  <a:srgbClr val="000000"/>
                </a:solidFill>
              </a:rPr>
              <a:t> mind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3EDC2D-F46A-CA43-B7E0-B73CEE78E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0974" y="1442528"/>
            <a:ext cx="2147530" cy="270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0C65D-88B7-B14E-A1C8-CD8E94D8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  <p:pic>
        <p:nvPicPr>
          <p:cNvPr id="5" name="Picture 4" descr="InformationItemStruc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3115"/>
            <a:ext cx="5724128" cy="54248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27984" y="1559982"/>
            <a:ext cx="4716016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Question: What info do we need from whom?</a:t>
            </a:r>
          </a:p>
          <a:p>
            <a:endParaRPr lang="en-US" sz="1500" dirty="0"/>
          </a:p>
          <a:p>
            <a:pPr marL="171450" indent="-171450">
              <a:buFont typeface="Arial"/>
              <a:buChar char="•"/>
            </a:pPr>
            <a:r>
              <a:rPr lang="en-US" sz="1500" dirty="0"/>
              <a:t>The information item (document) structure is used for MP-</a:t>
            </a:r>
            <a:r>
              <a:rPr lang="en-US" sz="1500" dirty="0" err="1"/>
              <a:t>SoS</a:t>
            </a:r>
            <a:r>
              <a:rPr lang="en-US" sz="1500" dirty="0"/>
              <a:t> across ESS</a:t>
            </a:r>
          </a:p>
          <a:p>
            <a:pPr marL="171450" indent="-171450">
              <a:buFont typeface="Arial"/>
              <a:buChar char="•"/>
            </a:pPr>
            <a:r>
              <a:rPr lang="en-US" sz="1500" dirty="0"/>
              <a:t>Black information items/documents are developed and owned by the MP-</a:t>
            </a:r>
            <a:r>
              <a:rPr lang="en-US" sz="1500" dirty="0" err="1"/>
              <a:t>SoS</a:t>
            </a:r>
            <a:r>
              <a:rPr lang="en-US" sz="1500" dirty="0"/>
              <a:t> staff</a:t>
            </a:r>
          </a:p>
          <a:p>
            <a:pPr marL="171450" indent="-171450">
              <a:buFont typeface="Arial"/>
              <a:buChar char="•"/>
            </a:pPr>
            <a:r>
              <a:rPr lang="en-US" sz="1500" dirty="0"/>
              <a:t>Blue information items are owned by respective system owner</a:t>
            </a:r>
          </a:p>
          <a:p>
            <a:pPr marL="171450" indent="-171450">
              <a:buFont typeface="Arial"/>
              <a:buChar char="•"/>
            </a:pPr>
            <a:r>
              <a:rPr lang="en-US" sz="1500" dirty="0"/>
              <a:t>Note: The term "information item" is used to relieve some of the tension caused by the word "document"</a:t>
            </a:r>
          </a:p>
          <a:p>
            <a:pPr marL="171450" indent="-171450">
              <a:buFont typeface="Arial"/>
              <a:buChar char="•"/>
            </a:pPr>
            <a:r>
              <a:rPr lang="en-US" sz="1500" dirty="0"/>
              <a:t>This is compliant and in line with how the term is used in the ISO 15289 standard and is applied to the MP-</a:t>
            </a:r>
            <a:r>
              <a:rPr lang="en-US" sz="1500" dirty="0" err="1"/>
              <a:t>SoS</a:t>
            </a:r>
            <a:r>
              <a:rPr lang="en-US" sz="1500" dirty="0"/>
              <a:t> work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AE95D1B-C399-0F4C-B1DB-8EA682B0D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/>
              <a:t>MP SoS – Information Item </a:t>
            </a:r>
            <a:r>
              <a:rPr lang="sv-SE" dirty="0" err="1"/>
              <a:t>Structure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94400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95D1B-C399-0F4C-B1DB-8EA682B0D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MP SoS - </a:t>
            </a:r>
            <a:r>
              <a:rPr lang="sv-SE" dirty="0" err="1"/>
              <a:t>Lifecycle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0C65D-88B7-B14E-A1C8-CD8E94D8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pic>
        <p:nvPicPr>
          <p:cNvPr id="3" name="Picture 2" descr="MP-SoS-Overvie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0442"/>
            <a:ext cx="9144000" cy="3862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3968" y="1922430"/>
            <a:ext cx="4919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ESS Systems Engineering Management Handbook (ESS-0093443) </a:t>
            </a:r>
          </a:p>
          <a:p>
            <a:r>
              <a:rPr lang="is-IS" sz="1400" dirty="0"/>
              <a:t>adapted for Machine P</a:t>
            </a:r>
            <a:r>
              <a:rPr lang="en-US" sz="1400" dirty="0"/>
              <a:t>r</a:t>
            </a:r>
            <a:r>
              <a:rPr lang="is-IS" sz="1400" dirty="0"/>
              <a:t>otection (MP-SEMP: ESS-0057245 rev2)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62929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95D1B-C399-0F4C-B1DB-8EA682B0D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MP SoS – </a:t>
            </a:r>
            <a:r>
              <a:rPr lang="sv-SE" dirty="0" err="1"/>
              <a:t>Use</a:t>
            </a:r>
            <a:r>
              <a:rPr lang="sv-SE" dirty="0"/>
              <a:t> Case Workshops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0C65D-88B7-B14E-A1C8-CD8E94D8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  <p:sp>
        <p:nvSpPr>
          <p:cNvPr id="5" name="TextBox 4"/>
          <p:cNvSpPr txBox="1"/>
          <p:nvPr/>
        </p:nvSpPr>
        <p:spPr>
          <a:xfrm>
            <a:off x="247525" y="1744355"/>
            <a:ext cx="87169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Protection</a:t>
            </a:r>
            <a:r>
              <a:rPr lang="en-US" sz="2000" dirty="0"/>
              <a:t> </a:t>
            </a:r>
            <a:r>
              <a:rPr lang="en-US" sz="2000" b="1" dirty="0"/>
              <a:t>requirements</a:t>
            </a:r>
            <a:r>
              <a:rPr lang="en-US" sz="2000" dirty="0"/>
              <a:t> are derived from hazard and risk assessments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BUT: this is not enough and is a too 1 dimensional approach!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 addition we perform </a:t>
            </a:r>
            <a:r>
              <a:rPr lang="en-US" sz="2000" b="1" dirty="0"/>
              <a:t>“use case” workshops to </a:t>
            </a:r>
            <a:r>
              <a:rPr lang="en-US" sz="2000" dirty="0"/>
              <a:t>derive </a:t>
            </a:r>
            <a:r>
              <a:rPr lang="en-US" sz="2000" b="1" dirty="0"/>
              <a:t>behavioral requirements </a:t>
            </a:r>
            <a:r>
              <a:rPr lang="en-US" sz="2000" dirty="0"/>
              <a:t>for the different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r>
              <a:rPr lang="en-US" sz="2000" b="1" dirty="0"/>
              <a:t>Example use case: Change of beam destination (LEBT-FC to DTL4-FC):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Likely to happen frequently (tuning, commissioning)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Many systems required for efficient “handshaking” (avoid damage, confusion for operators, interlock deadlocks, operational impossibility)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All system stakeholders involved in workshops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Identified sequence of actions that will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Optimized sequence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Documented</a:t>
            </a:r>
          </a:p>
        </p:txBody>
      </p:sp>
    </p:spTree>
    <p:extLst>
      <p:ext uri="{BB962C8B-B14F-4D97-AF65-F5344CB8AC3E}">
        <p14:creationId xmlns:p14="http://schemas.microsoft.com/office/powerpoint/2010/main" val="103275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95D1B-C399-0F4C-B1DB-8EA682B0D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MP SoS – </a:t>
            </a:r>
            <a:r>
              <a:rPr lang="sv-SE" dirty="0" err="1"/>
              <a:t>Use</a:t>
            </a:r>
            <a:r>
              <a:rPr lang="sv-SE" dirty="0"/>
              <a:t> Case Workshops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0C65D-88B7-B14E-A1C8-CD8E94D8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sp>
        <p:nvSpPr>
          <p:cNvPr id="5" name="TextBox 4"/>
          <p:cNvSpPr txBox="1"/>
          <p:nvPr/>
        </p:nvSpPr>
        <p:spPr>
          <a:xfrm>
            <a:off x="179512" y="2302404"/>
            <a:ext cx="87849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Logic </a:t>
            </a:r>
            <a:r>
              <a:rPr lang="en-US" sz="2000" b="1" dirty="0"/>
              <a:t>details stored</a:t>
            </a:r>
            <a:r>
              <a:rPr lang="en-US" sz="2000" dirty="0"/>
              <a:t> in Enterprise Architect (EA)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Simulation of logic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EA model shared with ZHAW team for FBIS development (logic in VHDL)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EA model serves reliability prediction effort made by ZHAW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This kind of work is not to be underestimated (importance + effort)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9927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000000"/>
                </a:solidFill>
              </a:rPr>
              <a:t>Machine Protection Integration Strategy</a:t>
            </a:r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000000"/>
                </a:solidFill>
              </a:rPr>
              <a:t>Status on the Fast Beam Interlock System (FBIS)</a:t>
            </a:r>
          </a:p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000000"/>
                </a:solidFill>
              </a:rPr>
              <a:t>Status on FBIS Reliability Prediction</a:t>
            </a:r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000000"/>
                </a:solidFill>
              </a:rPr>
              <a:t>Issues/Concerns for MP at 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75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sp>
        <p:nvSpPr>
          <p:cNvPr id="5" name="TextBox 4"/>
          <p:cNvSpPr txBox="1"/>
          <p:nvPr/>
        </p:nvSpPr>
        <p:spPr>
          <a:xfrm>
            <a:off x="1259632" y="2204864"/>
            <a:ext cx="6488828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Integration OK... BUT </a:t>
            </a:r>
          </a:p>
          <a:p>
            <a:endParaRPr lang="en-US" sz="3000" dirty="0"/>
          </a:p>
          <a:p>
            <a:r>
              <a:rPr lang="en-US" sz="3000" dirty="0"/>
              <a:t>Practically…</a:t>
            </a:r>
          </a:p>
          <a:p>
            <a:endParaRPr lang="en-US" sz="3000" dirty="0"/>
          </a:p>
          <a:p>
            <a:r>
              <a:rPr lang="en-US" sz="3000" dirty="0"/>
              <a:t>How is it all working together?</a:t>
            </a:r>
          </a:p>
          <a:p>
            <a:endParaRPr lang="en-US" sz="3000" dirty="0"/>
          </a:p>
          <a:p>
            <a:r>
              <a:rPr lang="en-US" sz="3000" dirty="0"/>
              <a:t>How do we want to make “good” beam?</a:t>
            </a:r>
          </a:p>
        </p:txBody>
      </p:sp>
    </p:spTree>
    <p:extLst>
      <p:ext uri="{BB962C8B-B14F-4D97-AF65-F5344CB8AC3E}">
        <p14:creationId xmlns:p14="http://schemas.microsoft.com/office/powerpoint/2010/main" val="3290375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" y="1988840"/>
            <a:ext cx="7586663" cy="3643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72" y="488851"/>
            <a:ext cx="7886700" cy="514824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ESS Beam Production</a:t>
            </a:r>
            <a:endParaRPr lang="sv-SE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4217734" y="1700808"/>
            <a:ext cx="4674036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Operators request beam from the control room</a:t>
            </a:r>
          </a:p>
          <a:p>
            <a:endParaRPr lang="en-US" sz="1350" dirty="0"/>
          </a:p>
          <a:p>
            <a:r>
              <a:rPr lang="en-US" sz="1350" dirty="0"/>
              <a:t>The Timing system sends event triggers to the Ion Source</a:t>
            </a:r>
          </a:p>
          <a:p>
            <a:endParaRPr lang="en-US" sz="1350" dirty="0"/>
          </a:p>
          <a:p>
            <a:r>
              <a:rPr lang="en-US" sz="1350" dirty="0"/>
              <a:t>Plasma is generated using H</a:t>
            </a:r>
            <a:r>
              <a:rPr lang="en-US" sz="1350" baseline="-25000" dirty="0"/>
              <a:t>2</a:t>
            </a:r>
            <a:r>
              <a:rPr lang="en-US" sz="1350" dirty="0"/>
              <a:t> gas and RF power</a:t>
            </a:r>
          </a:p>
          <a:p>
            <a:endParaRPr lang="en-US" sz="1350" dirty="0"/>
          </a:p>
          <a:p>
            <a:r>
              <a:rPr lang="en-US" sz="1350" dirty="0"/>
              <a:t>Beam is extracted, sent to the Target and Neutron science starts</a:t>
            </a:r>
            <a:endParaRPr lang="sv-SE" sz="1350" dirty="0"/>
          </a:p>
        </p:txBody>
      </p:sp>
      <p:sp>
        <p:nvSpPr>
          <p:cNvPr id="7" name="Right Arrow 6"/>
          <p:cNvSpPr/>
          <p:nvPr/>
        </p:nvSpPr>
        <p:spPr>
          <a:xfrm>
            <a:off x="3089565" y="4773882"/>
            <a:ext cx="4970813" cy="7718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" name="Rectangle 3"/>
          <p:cNvSpPr/>
          <p:nvPr/>
        </p:nvSpPr>
        <p:spPr>
          <a:xfrm>
            <a:off x="1179808" y="1988841"/>
            <a:ext cx="1886510" cy="10565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/>
          <p:cNvSpPr/>
          <p:nvPr/>
        </p:nvSpPr>
        <p:spPr>
          <a:xfrm>
            <a:off x="640275" y="3055131"/>
            <a:ext cx="405862" cy="2808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ectangle 8"/>
          <p:cNvSpPr/>
          <p:nvPr/>
        </p:nvSpPr>
        <p:spPr>
          <a:xfrm>
            <a:off x="1459747" y="3599512"/>
            <a:ext cx="667397" cy="2769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Rectangle 9"/>
          <p:cNvSpPr/>
          <p:nvPr/>
        </p:nvSpPr>
        <p:spPr>
          <a:xfrm>
            <a:off x="1459747" y="4674007"/>
            <a:ext cx="667397" cy="2769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/>
          <p:cNvSpPr/>
          <p:nvPr/>
        </p:nvSpPr>
        <p:spPr>
          <a:xfrm>
            <a:off x="2398921" y="4674007"/>
            <a:ext cx="667397" cy="2769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/>
          <p:cNvSpPr/>
          <p:nvPr/>
        </p:nvSpPr>
        <p:spPr>
          <a:xfrm>
            <a:off x="2533975" y="4002353"/>
            <a:ext cx="401018" cy="2769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3829" y="5478984"/>
            <a:ext cx="3293269" cy="607219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3490929" y="4880174"/>
            <a:ext cx="930580" cy="7519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536726" y="5022328"/>
            <a:ext cx="488092" cy="456656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Brace 21"/>
          <p:cNvSpPr/>
          <p:nvPr/>
        </p:nvSpPr>
        <p:spPr>
          <a:xfrm rot="5400000">
            <a:off x="5346490" y="3714703"/>
            <a:ext cx="238199" cy="2710679"/>
          </a:xfrm>
          <a:prstGeom prst="rightBrace">
            <a:avLst>
              <a:gd name="adj1" fmla="val 8333"/>
              <a:gd name="adj2" fmla="val 54331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9" name="Ellipse 18"/>
          <p:cNvSpPr/>
          <p:nvPr/>
        </p:nvSpPr>
        <p:spPr>
          <a:xfrm>
            <a:off x="3874770" y="3985903"/>
            <a:ext cx="480060" cy="29146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0" name="Ellipse 19"/>
          <p:cNvSpPr/>
          <p:nvPr/>
        </p:nvSpPr>
        <p:spPr>
          <a:xfrm>
            <a:off x="6858000" y="4294513"/>
            <a:ext cx="480060" cy="291465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302943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  <p:bldP spid="4" grpId="0" uiExpand="1" animBg="1"/>
      <p:bldP spid="8" grpId="0" uiExpand="1" animBg="1"/>
      <p:bldP spid="9" grpId="0" uiExpand="1" animBg="1"/>
      <p:bldP spid="10" grpId="0" uiExpand="1" animBg="1"/>
      <p:bldP spid="11" grpId="0" uiExpand="1" animBg="1"/>
      <p:bldP spid="12" grpId="0" uiExpand="1" animBg="1"/>
      <p:bldP spid="22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" y="2002283"/>
            <a:ext cx="7586663" cy="3643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47785"/>
            <a:ext cx="7886700" cy="984429"/>
          </a:xfrm>
        </p:spPr>
        <p:txBody>
          <a:bodyPr>
            <a:noAutofit/>
          </a:bodyPr>
          <a:lstStyle/>
          <a:p>
            <a:r>
              <a:rPr lang="en-US" dirty="0"/>
              <a:t>Example: What if there is an issue with the target wheel?</a:t>
            </a:r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4290903" y="2206752"/>
            <a:ext cx="4217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Target needs to request a Beam stop</a:t>
            </a:r>
          </a:p>
          <a:p>
            <a:r>
              <a:rPr lang="en-US" sz="1350" dirty="0"/>
              <a:t>MPS/BIS will take care and stop beam through </a:t>
            </a:r>
            <a:r>
              <a:rPr lang="en-US" sz="1350" b="1" dirty="0">
                <a:solidFill>
                  <a:srgbClr val="C4618C"/>
                </a:solidFill>
              </a:rPr>
              <a:t>Actuators</a:t>
            </a:r>
            <a:r>
              <a:rPr lang="en-US" sz="1350" dirty="0"/>
              <a:t>!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Forbid the Timing System to send the </a:t>
            </a:r>
            <a:r>
              <a:rPr lang="en-US" sz="1350" dirty="0">
                <a:solidFill>
                  <a:srgbClr val="C4618C"/>
                </a:solidFill>
              </a:rPr>
              <a:t>Timing triggers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Forbid feeding the </a:t>
            </a:r>
            <a:r>
              <a:rPr lang="en-US" sz="1350" dirty="0">
                <a:solidFill>
                  <a:srgbClr val="C4618C"/>
                </a:solidFill>
              </a:rPr>
              <a:t>Magnetron </a:t>
            </a:r>
            <a:r>
              <a:rPr lang="en-US" sz="1350" dirty="0"/>
              <a:t>(</a:t>
            </a:r>
            <a:r>
              <a:rPr lang="en-US" sz="1350" b="1" dirty="0">
                <a:solidFill>
                  <a:srgbClr val="C4618C"/>
                </a:solidFill>
              </a:rPr>
              <a:t>FSU</a:t>
            </a:r>
            <a:r>
              <a:rPr lang="en-US" sz="1350" dirty="0"/>
              <a:t>) (no RF)</a:t>
            </a:r>
          </a:p>
        </p:txBody>
      </p:sp>
      <p:sp>
        <p:nvSpPr>
          <p:cNvPr id="3" name="Rectangle 2"/>
          <p:cNvSpPr/>
          <p:nvPr/>
        </p:nvSpPr>
        <p:spPr>
          <a:xfrm>
            <a:off x="3808316" y="5144519"/>
            <a:ext cx="4737089" cy="1020785"/>
          </a:xfrm>
          <a:prstGeom prst="rect">
            <a:avLst/>
          </a:prstGeom>
          <a:solidFill>
            <a:srgbClr val="C461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Beam Interlock System</a:t>
            </a:r>
            <a:endParaRPr lang="sv-SE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0378" y="5199237"/>
            <a:ext cx="135731" cy="214313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flipH="1" flipV="1">
            <a:off x="1063426" y="5912788"/>
            <a:ext cx="2744891" cy="8681"/>
          </a:xfrm>
          <a:prstGeom prst="line">
            <a:avLst/>
          </a:prstGeom>
          <a:ln w="38100">
            <a:solidFill>
              <a:srgbClr val="C461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063424" y="4328501"/>
            <a:ext cx="0" cy="1584285"/>
          </a:xfrm>
          <a:prstGeom prst="line">
            <a:avLst/>
          </a:prstGeom>
          <a:ln w="38100">
            <a:solidFill>
              <a:srgbClr val="C461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063425" y="4326332"/>
            <a:ext cx="635884" cy="6512"/>
          </a:xfrm>
          <a:prstGeom prst="straightConnector1">
            <a:avLst/>
          </a:prstGeom>
          <a:ln w="381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863761" y="6003938"/>
            <a:ext cx="2944556" cy="1"/>
          </a:xfrm>
          <a:prstGeom prst="line">
            <a:avLst/>
          </a:prstGeom>
          <a:ln w="38100">
            <a:solidFill>
              <a:srgbClr val="C461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855080" y="3840194"/>
            <a:ext cx="8679" cy="2163743"/>
          </a:xfrm>
          <a:prstGeom prst="straightConnector1">
            <a:avLst/>
          </a:prstGeom>
          <a:ln w="381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5-Point Star 39"/>
          <p:cNvSpPr/>
          <p:nvPr/>
        </p:nvSpPr>
        <p:spPr>
          <a:xfrm>
            <a:off x="753076" y="3644873"/>
            <a:ext cx="221366" cy="195323"/>
          </a:xfrm>
          <a:prstGeom prst="star5">
            <a:avLst/>
          </a:prstGeom>
          <a:solidFill>
            <a:srgbClr val="C4618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2" name="5-Point Star 41"/>
          <p:cNvSpPr/>
          <p:nvPr/>
        </p:nvSpPr>
        <p:spPr>
          <a:xfrm>
            <a:off x="1699309" y="4200458"/>
            <a:ext cx="221366" cy="195323"/>
          </a:xfrm>
          <a:prstGeom prst="star5">
            <a:avLst/>
          </a:prstGeom>
          <a:solidFill>
            <a:srgbClr val="C4618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</p:spTree>
    <p:extLst>
      <p:ext uri="{BB962C8B-B14F-4D97-AF65-F5344CB8AC3E}">
        <p14:creationId xmlns:p14="http://schemas.microsoft.com/office/powerpoint/2010/main" val="90222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3" grpId="0" animBg="1"/>
      <p:bldP spid="40" grpId="0" animBg="1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" y="2060848"/>
            <a:ext cx="7586663" cy="3643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90903" y="2265318"/>
            <a:ext cx="4104457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Target needs to request a Beam stop</a:t>
            </a:r>
          </a:p>
          <a:p>
            <a:r>
              <a:rPr lang="en-US" sz="1350" dirty="0"/>
              <a:t>MPS will take care of it using the</a:t>
            </a:r>
            <a:r>
              <a:rPr lang="en-US" sz="1350" dirty="0">
                <a:solidFill>
                  <a:srgbClr val="FF6699"/>
                </a:solidFill>
              </a:rPr>
              <a:t> </a:t>
            </a:r>
            <a:r>
              <a:rPr lang="en-US" sz="1350" b="1" dirty="0">
                <a:solidFill>
                  <a:srgbClr val="C4618C"/>
                </a:solidFill>
              </a:rPr>
              <a:t>Actuators</a:t>
            </a:r>
            <a:r>
              <a:rPr lang="en-US" sz="1350" dirty="0"/>
              <a:t>!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Forbid the Timing System to send the </a:t>
            </a:r>
            <a:r>
              <a:rPr lang="en-US" sz="1350" dirty="0">
                <a:solidFill>
                  <a:srgbClr val="C4618C"/>
                </a:solidFill>
              </a:rPr>
              <a:t>Timing triggers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Forbid feeding the </a:t>
            </a:r>
            <a:r>
              <a:rPr lang="en-US" sz="1350" dirty="0">
                <a:solidFill>
                  <a:srgbClr val="C4618C"/>
                </a:solidFill>
              </a:rPr>
              <a:t>Magnetron </a:t>
            </a:r>
            <a:r>
              <a:rPr lang="en-US" sz="1350" dirty="0"/>
              <a:t>(</a:t>
            </a:r>
            <a:r>
              <a:rPr lang="en-US" sz="1350" b="1" dirty="0">
                <a:solidFill>
                  <a:srgbClr val="C4618C"/>
                </a:solidFill>
              </a:rPr>
              <a:t>FSU</a:t>
            </a:r>
            <a:r>
              <a:rPr lang="en-US" sz="1350" dirty="0"/>
              <a:t>) (no RF)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Stop the </a:t>
            </a:r>
            <a:r>
              <a:rPr lang="en-US" sz="1350" dirty="0">
                <a:solidFill>
                  <a:srgbClr val="C4618C"/>
                </a:solidFill>
              </a:rPr>
              <a:t>HV power</a:t>
            </a:r>
            <a:r>
              <a:rPr lang="en-US" sz="1350" dirty="0"/>
              <a:t>*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Deflect Beam using the </a:t>
            </a:r>
            <a:r>
              <a:rPr lang="en-US" sz="1350" dirty="0">
                <a:solidFill>
                  <a:srgbClr val="C4618C"/>
                </a:solidFill>
              </a:rPr>
              <a:t>LEBT Chopper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Deflect Beam using the </a:t>
            </a:r>
            <a:r>
              <a:rPr lang="en-US" sz="1350" dirty="0">
                <a:solidFill>
                  <a:srgbClr val="C4618C"/>
                </a:solidFill>
              </a:rPr>
              <a:t>MEBT Chopper</a:t>
            </a:r>
          </a:p>
        </p:txBody>
      </p:sp>
      <p:sp>
        <p:nvSpPr>
          <p:cNvPr id="3" name="Rectangle 2"/>
          <p:cNvSpPr/>
          <p:nvPr/>
        </p:nvSpPr>
        <p:spPr>
          <a:xfrm>
            <a:off x="3808316" y="5203084"/>
            <a:ext cx="4737089" cy="1020785"/>
          </a:xfrm>
          <a:prstGeom prst="rect">
            <a:avLst/>
          </a:prstGeom>
          <a:solidFill>
            <a:srgbClr val="C461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Beam Interlock System</a:t>
            </a:r>
            <a:endParaRPr lang="sv-SE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0378" y="5257802"/>
            <a:ext cx="135731" cy="21431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4127822" y="4960015"/>
            <a:ext cx="0" cy="243068"/>
          </a:xfrm>
          <a:prstGeom prst="straightConnector1">
            <a:avLst/>
          </a:prstGeom>
          <a:ln w="381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820382" y="4960015"/>
            <a:ext cx="0" cy="243068"/>
          </a:xfrm>
          <a:prstGeom prst="straightConnector1">
            <a:avLst/>
          </a:prstGeom>
          <a:ln w="381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2621666" y="5888884"/>
            <a:ext cx="1186650" cy="4340"/>
          </a:xfrm>
          <a:prstGeom prst="line">
            <a:avLst/>
          </a:prstGeom>
          <a:ln w="38100">
            <a:solidFill>
              <a:srgbClr val="C461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612985" y="5589388"/>
            <a:ext cx="0" cy="299495"/>
          </a:xfrm>
          <a:prstGeom prst="straightConnector1">
            <a:avLst/>
          </a:prstGeom>
          <a:ln w="381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1063426" y="5971353"/>
            <a:ext cx="2744891" cy="8681"/>
          </a:xfrm>
          <a:prstGeom prst="line">
            <a:avLst/>
          </a:prstGeom>
          <a:ln w="38100">
            <a:solidFill>
              <a:srgbClr val="C461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063424" y="4387066"/>
            <a:ext cx="0" cy="1584285"/>
          </a:xfrm>
          <a:prstGeom prst="line">
            <a:avLst/>
          </a:prstGeom>
          <a:ln w="38100">
            <a:solidFill>
              <a:srgbClr val="C461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063425" y="4384897"/>
            <a:ext cx="635884" cy="6512"/>
          </a:xfrm>
          <a:prstGeom prst="straightConnector1">
            <a:avLst/>
          </a:prstGeom>
          <a:ln w="381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863761" y="6062503"/>
            <a:ext cx="2944556" cy="1"/>
          </a:xfrm>
          <a:prstGeom prst="line">
            <a:avLst/>
          </a:prstGeom>
          <a:ln w="38100">
            <a:solidFill>
              <a:srgbClr val="C461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855080" y="3898759"/>
            <a:ext cx="8679" cy="2163743"/>
          </a:xfrm>
          <a:prstGeom prst="straightConnector1">
            <a:avLst/>
          </a:prstGeom>
          <a:ln w="381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5-Point Star 39"/>
          <p:cNvSpPr/>
          <p:nvPr/>
        </p:nvSpPr>
        <p:spPr>
          <a:xfrm>
            <a:off x="753076" y="3703438"/>
            <a:ext cx="221366" cy="195323"/>
          </a:xfrm>
          <a:prstGeom prst="star5">
            <a:avLst/>
          </a:prstGeom>
          <a:solidFill>
            <a:srgbClr val="C4618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2" name="5-Point Star 41"/>
          <p:cNvSpPr/>
          <p:nvPr/>
        </p:nvSpPr>
        <p:spPr>
          <a:xfrm>
            <a:off x="1699309" y="4259023"/>
            <a:ext cx="221366" cy="195323"/>
          </a:xfrm>
          <a:prstGeom prst="star5">
            <a:avLst/>
          </a:prstGeom>
          <a:solidFill>
            <a:srgbClr val="C4618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6" name="5-Point Star 45"/>
          <p:cNvSpPr/>
          <p:nvPr/>
        </p:nvSpPr>
        <p:spPr>
          <a:xfrm>
            <a:off x="2502303" y="5381043"/>
            <a:ext cx="221366" cy="195323"/>
          </a:xfrm>
          <a:prstGeom prst="star5">
            <a:avLst/>
          </a:prstGeom>
          <a:solidFill>
            <a:srgbClr val="C4618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7" name="5-Point Star 46"/>
          <p:cNvSpPr/>
          <p:nvPr/>
        </p:nvSpPr>
        <p:spPr>
          <a:xfrm>
            <a:off x="4017139" y="4783137"/>
            <a:ext cx="221366" cy="195323"/>
          </a:xfrm>
          <a:prstGeom prst="star5">
            <a:avLst/>
          </a:prstGeom>
          <a:solidFill>
            <a:srgbClr val="C4618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8" name="5-Point Star 47"/>
          <p:cNvSpPr/>
          <p:nvPr/>
        </p:nvSpPr>
        <p:spPr>
          <a:xfrm>
            <a:off x="6709699" y="4783137"/>
            <a:ext cx="221366" cy="195323"/>
          </a:xfrm>
          <a:prstGeom prst="star5">
            <a:avLst/>
          </a:prstGeom>
          <a:solidFill>
            <a:srgbClr val="C4618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9" name="TextBox 48"/>
          <p:cNvSpPr txBox="1"/>
          <p:nvPr/>
        </p:nvSpPr>
        <p:spPr>
          <a:xfrm>
            <a:off x="7855423" y="3946030"/>
            <a:ext cx="107433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*only for emergency</a:t>
            </a:r>
            <a:endParaRPr lang="sv-SE" sz="825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DB6E70A-E6A2-EB46-A36B-36A3DF8A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47785"/>
            <a:ext cx="7886700" cy="984429"/>
          </a:xfrm>
        </p:spPr>
        <p:txBody>
          <a:bodyPr>
            <a:noAutofit/>
          </a:bodyPr>
          <a:lstStyle/>
          <a:p>
            <a:r>
              <a:rPr lang="en-US" dirty="0"/>
              <a:t>Example: What if there is an issue e.g. with the target wheel (out of phase)?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1456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46" grpId="0" uiExpand="1" animBg="1"/>
      <p:bldP spid="47" grpId="0" uiExpand="1" animBg="1"/>
      <p:bldP spid="48" grpId="0" animBg="1"/>
      <p:bldP spid="49" grpId="0" uiExpan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" y="1923386"/>
            <a:ext cx="7586663" cy="3643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9835" y="2116601"/>
            <a:ext cx="37952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A set of Machine Protection systems (MPSs) + Fast Beam Interlock System (FBIS) </a:t>
            </a:r>
          </a:p>
          <a:p>
            <a:r>
              <a:rPr lang="en-US" sz="1500" dirty="0"/>
              <a:t>These implement </a:t>
            </a:r>
            <a:r>
              <a:rPr lang="en-US" sz="1500" b="1" dirty="0">
                <a:solidFill>
                  <a:srgbClr val="C4618C"/>
                </a:solidFill>
              </a:rPr>
              <a:t>Global Protection</a:t>
            </a:r>
            <a:r>
              <a:rPr lang="en-US" sz="1500" b="1" dirty="0">
                <a:solidFill>
                  <a:srgbClr val="FF6699"/>
                </a:solidFill>
              </a:rPr>
              <a:t> </a:t>
            </a:r>
            <a:r>
              <a:rPr lang="en-US" sz="1500" b="1" dirty="0">
                <a:solidFill>
                  <a:srgbClr val="C4618C"/>
                </a:solidFill>
              </a:rPr>
              <a:t>Functions</a:t>
            </a:r>
            <a:endParaRPr lang="en-US" sz="1500" dirty="0"/>
          </a:p>
        </p:txBody>
      </p:sp>
      <p:sp>
        <p:nvSpPr>
          <p:cNvPr id="3" name="Rectangle 2"/>
          <p:cNvSpPr/>
          <p:nvPr/>
        </p:nvSpPr>
        <p:spPr>
          <a:xfrm>
            <a:off x="3808316" y="5710908"/>
            <a:ext cx="4737089" cy="310380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FBIS</a:t>
            </a:r>
            <a:endParaRPr lang="sv-SE" sz="1200" dirty="0"/>
          </a:p>
        </p:txBody>
      </p:sp>
      <p:sp>
        <p:nvSpPr>
          <p:cNvPr id="8" name="Rectangle 7"/>
          <p:cNvSpPr/>
          <p:nvPr/>
        </p:nvSpPr>
        <p:spPr>
          <a:xfrm>
            <a:off x="4198819" y="5099972"/>
            <a:ext cx="747092" cy="464093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/>
              <a:t>MPS </a:t>
            </a:r>
            <a:r>
              <a:rPr lang="en-US" sz="1200" dirty="0" err="1"/>
              <a:t>Vac</a:t>
            </a:r>
            <a:endParaRPr lang="sv-SE" sz="1200" dirty="0"/>
          </a:p>
        </p:txBody>
      </p:sp>
      <p:sp>
        <p:nvSpPr>
          <p:cNvPr id="9" name="Rectangle 8"/>
          <p:cNvSpPr/>
          <p:nvPr/>
        </p:nvSpPr>
        <p:spPr>
          <a:xfrm>
            <a:off x="5017349" y="5099972"/>
            <a:ext cx="844707" cy="464093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/>
              <a:t>MPS ID</a:t>
            </a:r>
            <a:endParaRPr lang="sv-SE" sz="1200" dirty="0"/>
          </a:p>
        </p:txBody>
      </p:sp>
      <p:sp>
        <p:nvSpPr>
          <p:cNvPr id="10" name="Rectangle 9"/>
          <p:cNvSpPr/>
          <p:nvPr/>
        </p:nvSpPr>
        <p:spPr>
          <a:xfrm>
            <a:off x="5924749" y="5099969"/>
            <a:ext cx="844707" cy="461675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/>
              <a:t>MPS Mag</a:t>
            </a:r>
            <a:endParaRPr lang="sv-SE" sz="1200" dirty="0"/>
          </a:p>
        </p:txBody>
      </p:sp>
      <p:sp>
        <p:nvSpPr>
          <p:cNvPr id="11" name="Rectangle 10"/>
          <p:cNvSpPr/>
          <p:nvPr/>
        </p:nvSpPr>
        <p:spPr>
          <a:xfrm>
            <a:off x="7700698" y="5099970"/>
            <a:ext cx="844707" cy="466512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/>
              <a:t>MPS </a:t>
            </a:r>
            <a:r>
              <a:rPr lang="en-US" sz="1200" dirty="0" err="1"/>
              <a:t>Trg</a:t>
            </a:r>
            <a:endParaRPr lang="sv-SE" sz="1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075171" y="5346243"/>
            <a:ext cx="403567" cy="591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0378" y="5120340"/>
            <a:ext cx="135731" cy="214313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 flipV="1">
            <a:off x="6820385" y="4822552"/>
            <a:ext cx="8681" cy="888356"/>
          </a:xfrm>
          <a:prstGeom prst="straightConnector1">
            <a:avLst/>
          </a:prstGeom>
          <a:ln w="381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2621666" y="5751422"/>
            <a:ext cx="1186650" cy="4340"/>
          </a:xfrm>
          <a:prstGeom prst="line">
            <a:avLst/>
          </a:prstGeom>
          <a:ln w="38100">
            <a:solidFill>
              <a:srgbClr val="C461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612985" y="5451926"/>
            <a:ext cx="0" cy="299495"/>
          </a:xfrm>
          <a:prstGeom prst="straightConnector1">
            <a:avLst/>
          </a:prstGeom>
          <a:ln w="381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1063426" y="5833891"/>
            <a:ext cx="2744891" cy="8681"/>
          </a:xfrm>
          <a:prstGeom prst="line">
            <a:avLst/>
          </a:prstGeom>
          <a:ln w="38100">
            <a:solidFill>
              <a:srgbClr val="C461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063424" y="4249604"/>
            <a:ext cx="0" cy="1584285"/>
          </a:xfrm>
          <a:prstGeom prst="line">
            <a:avLst/>
          </a:prstGeom>
          <a:ln w="38100">
            <a:solidFill>
              <a:srgbClr val="C461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1063425" y="4247435"/>
            <a:ext cx="635884" cy="6512"/>
          </a:xfrm>
          <a:prstGeom prst="straightConnector1">
            <a:avLst/>
          </a:prstGeom>
          <a:ln w="381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863761" y="5925041"/>
            <a:ext cx="2944556" cy="1"/>
          </a:xfrm>
          <a:prstGeom prst="line">
            <a:avLst/>
          </a:prstGeom>
          <a:ln w="38100">
            <a:solidFill>
              <a:srgbClr val="C461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855080" y="3761297"/>
            <a:ext cx="8679" cy="2163743"/>
          </a:xfrm>
          <a:prstGeom prst="straightConnector1">
            <a:avLst/>
          </a:prstGeom>
          <a:ln w="381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5-Point Star 36"/>
          <p:cNvSpPr/>
          <p:nvPr/>
        </p:nvSpPr>
        <p:spPr>
          <a:xfrm>
            <a:off x="753076" y="3565976"/>
            <a:ext cx="221366" cy="195323"/>
          </a:xfrm>
          <a:prstGeom prst="star5">
            <a:avLst/>
          </a:prstGeom>
          <a:solidFill>
            <a:srgbClr val="C4618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38" name="5-Point Star 37"/>
          <p:cNvSpPr/>
          <p:nvPr/>
        </p:nvSpPr>
        <p:spPr>
          <a:xfrm>
            <a:off x="1699309" y="4121561"/>
            <a:ext cx="221366" cy="195323"/>
          </a:xfrm>
          <a:prstGeom prst="star5">
            <a:avLst/>
          </a:prstGeom>
          <a:solidFill>
            <a:srgbClr val="C4618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39" name="5-Point Star 38"/>
          <p:cNvSpPr/>
          <p:nvPr/>
        </p:nvSpPr>
        <p:spPr>
          <a:xfrm>
            <a:off x="2502303" y="5243581"/>
            <a:ext cx="221366" cy="195323"/>
          </a:xfrm>
          <a:prstGeom prst="star5">
            <a:avLst/>
          </a:prstGeom>
          <a:solidFill>
            <a:srgbClr val="C4618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0" name="5-Point Star 39"/>
          <p:cNvSpPr/>
          <p:nvPr/>
        </p:nvSpPr>
        <p:spPr>
          <a:xfrm>
            <a:off x="4017139" y="4645675"/>
            <a:ext cx="221366" cy="195323"/>
          </a:xfrm>
          <a:prstGeom prst="star5">
            <a:avLst/>
          </a:prstGeom>
          <a:solidFill>
            <a:srgbClr val="C4618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1" name="5-Point Star 40"/>
          <p:cNvSpPr/>
          <p:nvPr/>
        </p:nvSpPr>
        <p:spPr>
          <a:xfrm>
            <a:off x="6709702" y="4645675"/>
            <a:ext cx="221366" cy="195323"/>
          </a:xfrm>
          <a:prstGeom prst="star5">
            <a:avLst/>
          </a:prstGeom>
          <a:solidFill>
            <a:srgbClr val="C4618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71" y="5125625"/>
            <a:ext cx="142895" cy="22148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452" y="5125625"/>
            <a:ext cx="142895" cy="22148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41" y="5131308"/>
            <a:ext cx="142895" cy="22148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38" y="5125625"/>
            <a:ext cx="142895" cy="22148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605" y="5749520"/>
            <a:ext cx="142857" cy="22142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702" y="5136184"/>
            <a:ext cx="142895" cy="22148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91" y="5137695"/>
            <a:ext cx="142895" cy="22148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847" y="5749521"/>
            <a:ext cx="142895" cy="2214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187" y="5755760"/>
            <a:ext cx="142895" cy="22148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965" y="5749521"/>
            <a:ext cx="142895" cy="22148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04" y="5753683"/>
            <a:ext cx="142875" cy="22145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388" y="5753650"/>
            <a:ext cx="142895" cy="22148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78" y="5755760"/>
            <a:ext cx="142895" cy="221487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stCxn id="8" idx="2"/>
          </p:cNvCxnSpPr>
          <p:nvPr/>
        </p:nvCxnSpPr>
        <p:spPr>
          <a:xfrm>
            <a:off x="4572364" y="5564065"/>
            <a:ext cx="812" cy="146845"/>
          </a:xfrm>
          <a:prstGeom prst="straightConnector1">
            <a:avLst/>
          </a:prstGeom>
          <a:ln w="127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5441044" y="5564065"/>
            <a:ext cx="812" cy="146845"/>
          </a:xfrm>
          <a:prstGeom prst="straightConnector1">
            <a:avLst/>
          </a:prstGeom>
          <a:ln w="127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6321154" y="5564065"/>
            <a:ext cx="812" cy="146845"/>
          </a:xfrm>
          <a:prstGeom prst="straightConnector1">
            <a:avLst/>
          </a:prstGeom>
          <a:ln w="127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8113783" y="5564065"/>
            <a:ext cx="812" cy="146845"/>
          </a:xfrm>
          <a:prstGeom prst="straightConnector1">
            <a:avLst/>
          </a:prstGeom>
          <a:ln w="127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4134469" y="4822552"/>
            <a:ext cx="8681" cy="888356"/>
          </a:xfrm>
          <a:prstGeom prst="straightConnector1">
            <a:avLst/>
          </a:prstGeom>
          <a:ln w="381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038" y="5749462"/>
            <a:ext cx="142895" cy="221487"/>
          </a:xfrm>
          <a:prstGeom prst="rect">
            <a:avLst/>
          </a:prstGeom>
        </p:spPr>
      </p:pic>
      <p:sp>
        <p:nvSpPr>
          <p:cNvPr id="51" name="Title 1">
            <a:extLst>
              <a:ext uri="{FF2B5EF4-FFF2-40B4-BE49-F238E27FC236}">
                <a16:creationId xmlns:a16="http://schemas.microsoft.com/office/drawing/2014/main" id="{A2C99E20-ABA8-1F46-AD82-EBA89A1E3385}"/>
              </a:ext>
            </a:extLst>
          </p:cNvPr>
          <p:cNvSpPr txBox="1">
            <a:spLocks/>
          </p:cNvSpPr>
          <p:nvPr/>
        </p:nvSpPr>
        <p:spPr>
          <a:xfrm>
            <a:off x="251520" y="347785"/>
            <a:ext cx="7886700" cy="984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is the Beam Interlock System (BIS)?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72248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933" y="531089"/>
            <a:ext cx="7886700" cy="497679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MPS Systems are…</a:t>
            </a:r>
            <a:endParaRPr lang="sv-SE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464247" y="1965940"/>
            <a:ext cx="3190489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MPS </a:t>
            </a:r>
            <a:r>
              <a:rPr lang="en-US" sz="1350" b="1" dirty="0" err="1">
                <a:solidFill>
                  <a:srgbClr val="C4618C"/>
                </a:solidFill>
              </a:rPr>
              <a:t>Vac</a:t>
            </a:r>
            <a:r>
              <a:rPr lang="en-US" sz="1350" b="1" dirty="0">
                <a:solidFill>
                  <a:srgbClr val="FF6699"/>
                </a:solidFill>
              </a:rPr>
              <a:t> </a:t>
            </a:r>
            <a:r>
              <a:rPr lang="en-US" sz="1350" dirty="0"/>
              <a:t>: Vacuum protection</a:t>
            </a:r>
          </a:p>
          <a:p>
            <a:r>
              <a:rPr lang="en-US" sz="1350" dirty="0"/>
              <a:t>MPS </a:t>
            </a:r>
            <a:r>
              <a:rPr lang="en-US" sz="1350" b="1" dirty="0">
                <a:solidFill>
                  <a:srgbClr val="C4618C"/>
                </a:solidFill>
              </a:rPr>
              <a:t>ID</a:t>
            </a:r>
            <a:r>
              <a:rPr lang="en-US" sz="1350" b="1" dirty="0">
                <a:solidFill>
                  <a:srgbClr val="FF6699"/>
                </a:solidFill>
              </a:rPr>
              <a:t> </a:t>
            </a:r>
            <a:r>
              <a:rPr lang="en-US" sz="1350" dirty="0"/>
              <a:t>: </a:t>
            </a:r>
            <a:r>
              <a:rPr lang="en-US" sz="1350" dirty="0" err="1"/>
              <a:t>Insertable</a:t>
            </a:r>
            <a:r>
              <a:rPr lang="en-US" sz="1350" dirty="0"/>
              <a:t> devices protection</a:t>
            </a:r>
          </a:p>
          <a:p>
            <a:r>
              <a:rPr lang="en-US" sz="1350" dirty="0"/>
              <a:t>MPS </a:t>
            </a:r>
            <a:r>
              <a:rPr lang="en-US" sz="1350" b="1" dirty="0">
                <a:solidFill>
                  <a:srgbClr val="C4618C"/>
                </a:solidFill>
              </a:rPr>
              <a:t>Mag</a:t>
            </a:r>
            <a:r>
              <a:rPr lang="en-US" sz="1350" b="1" dirty="0">
                <a:solidFill>
                  <a:srgbClr val="FF6699"/>
                </a:solidFill>
              </a:rPr>
              <a:t> </a:t>
            </a:r>
            <a:r>
              <a:rPr lang="en-US" sz="1350" dirty="0"/>
              <a:t>: Magnets protection</a:t>
            </a:r>
          </a:p>
          <a:p>
            <a:r>
              <a:rPr lang="en-US" sz="1350" dirty="0"/>
              <a:t>MPS </a:t>
            </a:r>
            <a:r>
              <a:rPr lang="en-US" sz="1350" b="1" dirty="0" err="1">
                <a:solidFill>
                  <a:srgbClr val="C4618C"/>
                </a:solidFill>
              </a:rPr>
              <a:t>BMg</a:t>
            </a:r>
            <a:r>
              <a:rPr lang="en-US" sz="1350" b="1" dirty="0">
                <a:solidFill>
                  <a:srgbClr val="FF6699"/>
                </a:solidFill>
              </a:rPr>
              <a:t> </a:t>
            </a:r>
            <a:r>
              <a:rPr lang="en-US" sz="1350" dirty="0"/>
              <a:t>: Bending Magnets protection</a:t>
            </a:r>
          </a:p>
          <a:p>
            <a:r>
              <a:rPr lang="en-US" sz="1350" dirty="0"/>
              <a:t>MPS </a:t>
            </a:r>
            <a:r>
              <a:rPr lang="en-US" sz="1350" b="1" dirty="0" err="1">
                <a:solidFill>
                  <a:srgbClr val="C4618C"/>
                </a:solidFill>
              </a:rPr>
              <a:t>Trg</a:t>
            </a:r>
            <a:r>
              <a:rPr lang="en-US" sz="1350" b="1" dirty="0">
                <a:solidFill>
                  <a:srgbClr val="FF6699"/>
                </a:solidFill>
              </a:rPr>
              <a:t> </a:t>
            </a:r>
            <a:r>
              <a:rPr lang="en-US" sz="1350" dirty="0"/>
              <a:t>: Target protection</a:t>
            </a:r>
          </a:p>
          <a:p>
            <a:r>
              <a:rPr lang="en-US" sz="1350" dirty="0"/>
              <a:t>MPS </a:t>
            </a:r>
            <a:r>
              <a:rPr lang="en-US" sz="1350" b="1" dirty="0">
                <a:solidFill>
                  <a:srgbClr val="C4618C"/>
                </a:solidFill>
              </a:rPr>
              <a:t>NSS</a:t>
            </a:r>
            <a:r>
              <a:rPr lang="en-US" sz="1350" b="1" dirty="0">
                <a:solidFill>
                  <a:srgbClr val="FF6699"/>
                </a:solidFill>
              </a:rPr>
              <a:t> </a:t>
            </a:r>
            <a:r>
              <a:rPr lang="en-US" sz="1350" dirty="0"/>
              <a:t>: Neutron instruments protection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808316" y="5926932"/>
            <a:ext cx="4737089" cy="310380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FBIS</a:t>
            </a:r>
            <a:endParaRPr lang="sv-SE" sz="1200" dirty="0"/>
          </a:p>
        </p:txBody>
      </p:sp>
      <p:sp>
        <p:nvSpPr>
          <p:cNvPr id="11" name="Rectangle 10"/>
          <p:cNvSpPr/>
          <p:nvPr/>
        </p:nvSpPr>
        <p:spPr>
          <a:xfrm>
            <a:off x="7700698" y="5315994"/>
            <a:ext cx="844707" cy="466512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/>
              <a:t>MPS </a:t>
            </a:r>
            <a:r>
              <a:rPr lang="en-US" sz="1200" dirty="0" err="1"/>
              <a:t>Trg</a:t>
            </a:r>
            <a:endParaRPr lang="sv-SE" sz="1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075171" y="5562267"/>
            <a:ext cx="403567" cy="591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60378" y="5336364"/>
            <a:ext cx="135731" cy="2143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605" y="5965544"/>
            <a:ext cx="142857" cy="22142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847" y="5965545"/>
            <a:ext cx="142895" cy="2214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187" y="5971784"/>
            <a:ext cx="142895" cy="22148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965" y="5965545"/>
            <a:ext cx="142895" cy="22148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04" y="5969707"/>
            <a:ext cx="142875" cy="22145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388" y="5969674"/>
            <a:ext cx="142895" cy="22148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78" y="5971784"/>
            <a:ext cx="142895" cy="221487"/>
          </a:xfrm>
          <a:prstGeom prst="rect">
            <a:avLst/>
          </a:prstGeom>
        </p:spPr>
      </p:pic>
      <p:cxnSp>
        <p:nvCxnSpPr>
          <p:cNvPr id="75" name="Straight Arrow Connector 74"/>
          <p:cNvCxnSpPr/>
          <p:nvPr/>
        </p:nvCxnSpPr>
        <p:spPr>
          <a:xfrm>
            <a:off x="8113783" y="5780089"/>
            <a:ext cx="812" cy="146845"/>
          </a:xfrm>
          <a:prstGeom prst="straightConnector1">
            <a:avLst/>
          </a:prstGeom>
          <a:ln w="127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 rot="1595876">
            <a:off x="4243784" y="2253615"/>
            <a:ext cx="3770304" cy="15997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5299" y="1849430"/>
            <a:ext cx="589508" cy="77438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04494" y="2190185"/>
            <a:ext cx="589508" cy="77438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83984" y="2880622"/>
            <a:ext cx="589508" cy="77438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83984" y="3886460"/>
            <a:ext cx="589508" cy="77438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04529" y="3836915"/>
            <a:ext cx="589508" cy="77438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79966" y="3427574"/>
            <a:ext cx="589508" cy="774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38709" y="1940285"/>
            <a:ext cx="759356" cy="999525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395536" y="3721531"/>
            <a:ext cx="4636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PLC based interlock systems</a:t>
            </a:r>
          </a:p>
          <a:p>
            <a:endParaRPr lang="en-US" sz="1350" dirty="0"/>
          </a:p>
          <a:p>
            <a:r>
              <a:rPr lang="en-US" sz="1350" dirty="0"/>
              <a:t>- Ring topology with 1 fail safe CPU and multiple, distributed I/O</a:t>
            </a:r>
          </a:p>
          <a:p>
            <a:r>
              <a:rPr lang="en-US" sz="1350" dirty="0"/>
              <a:t>- Each I/O connects to a sensor (VVS, FC, EMU, WS, QV, QH,…)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64247" y="4857110"/>
            <a:ext cx="22558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Slow ! Reaction time &gt; 10ms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98819" y="5315996"/>
            <a:ext cx="747092" cy="464093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/>
              <a:t>MPS </a:t>
            </a:r>
            <a:r>
              <a:rPr lang="en-US" sz="1200" dirty="0" err="1"/>
              <a:t>Vac</a:t>
            </a:r>
            <a:endParaRPr lang="sv-SE" sz="1200" dirty="0"/>
          </a:p>
        </p:txBody>
      </p:sp>
      <p:sp>
        <p:nvSpPr>
          <p:cNvPr id="41" name="Rectangle 40"/>
          <p:cNvSpPr/>
          <p:nvPr/>
        </p:nvSpPr>
        <p:spPr>
          <a:xfrm>
            <a:off x="5017349" y="5315996"/>
            <a:ext cx="844707" cy="464093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/>
              <a:t>MPS ID</a:t>
            </a:r>
            <a:endParaRPr lang="sv-SE" sz="1200" dirty="0"/>
          </a:p>
        </p:txBody>
      </p:sp>
      <p:sp>
        <p:nvSpPr>
          <p:cNvPr id="48" name="Rectangle 47"/>
          <p:cNvSpPr/>
          <p:nvPr/>
        </p:nvSpPr>
        <p:spPr>
          <a:xfrm>
            <a:off x="5924749" y="5315993"/>
            <a:ext cx="844707" cy="461675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/>
              <a:t>MPS Mag</a:t>
            </a:r>
            <a:endParaRPr lang="sv-SE" sz="1200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71" y="5341649"/>
            <a:ext cx="142895" cy="2214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452" y="5341649"/>
            <a:ext cx="142895" cy="22148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41" y="5347332"/>
            <a:ext cx="142895" cy="22148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38" y="5341649"/>
            <a:ext cx="142895" cy="22148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702" y="5352208"/>
            <a:ext cx="142895" cy="22148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91" y="5353719"/>
            <a:ext cx="142895" cy="221487"/>
          </a:xfrm>
          <a:prstGeom prst="rect">
            <a:avLst/>
          </a:prstGeom>
        </p:spPr>
      </p:pic>
      <p:cxnSp>
        <p:nvCxnSpPr>
          <p:cNvPr id="56" name="Straight Arrow Connector 55"/>
          <p:cNvCxnSpPr>
            <a:stCxn id="40" idx="2"/>
          </p:cNvCxnSpPr>
          <p:nvPr/>
        </p:nvCxnSpPr>
        <p:spPr>
          <a:xfrm>
            <a:off x="4572364" y="5780089"/>
            <a:ext cx="812" cy="146845"/>
          </a:xfrm>
          <a:prstGeom prst="straightConnector1">
            <a:avLst/>
          </a:prstGeom>
          <a:ln w="127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5441044" y="5780089"/>
            <a:ext cx="812" cy="146845"/>
          </a:xfrm>
          <a:prstGeom prst="straightConnector1">
            <a:avLst/>
          </a:prstGeom>
          <a:ln w="127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6321154" y="5780089"/>
            <a:ext cx="812" cy="146845"/>
          </a:xfrm>
          <a:prstGeom prst="straightConnector1">
            <a:avLst/>
          </a:prstGeom>
          <a:ln w="127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038" y="5965486"/>
            <a:ext cx="142895" cy="2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23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771" y="571168"/>
            <a:ext cx="7886700" cy="526254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The Fast Beam Interlock System is…</a:t>
            </a:r>
            <a:endParaRPr lang="sv-SE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2307775"/>
            <a:ext cx="402774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350" b="1" dirty="0">
                <a:solidFill>
                  <a:srgbClr val="C4618C"/>
                </a:solidFill>
              </a:rPr>
              <a:t>SCU</a:t>
            </a:r>
            <a:r>
              <a:rPr lang="en-US" sz="1350" dirty="0"/>
              <a:t> (Signal Converter Unit) concentrating signals from </a:t>
            </a:r>
            <a:r>
              <a:rPr lang="en-US" sz="1350" b="1" dirty="0">
                <a:solidFill>
                  <a:srgbClr val="C4618C"/>
                </a:solidFill>
              </a:rPr>
              <a:t>Sensor</a:t>
            </a:r>
            <a:r>
              <a:rPr lang="en-US" sz="1350" b="1" dirty="0">
                <a:solidFill>
                  <a:srgbClr val="FF6699"/>
                </a:solidFill>
              </a:rPr>
              <a:t> </a:t>
            </a:r>
            <a:r>
              <a:rPr lang="en-US" sz="1350" b="1" dirty="0">
                <a:solidFill>
                  <a:srgbClr val="C4618C"/>
                </a:solidFill>
              </a:rPr>
              <a:t>Systems</a:t>
            </a:r>
            <a:r>
              <a:rPr lang="en-US" sz="1350" b="1" dirty="0">
                <a:solidFill>
                  <a:srgbClr val="FF6699"/>
                </a:solidFill>
              </a:rPr>
              <a:t> </a:t>
            </a:r>
            <a:r>
              <a:rPr lang="en-US" sz="1350" dirty="0"/>
              <a:t>and </a:t>
            </a:r>
            <a:r>
              <a:rPr lang="en-US" sz="1350" b="1" dirty="0">
                <a:solidFill>
                  <a:srgbClr val="C4618C"/>
                </a:solidFill>
              </a:rPr>
              <a:t>MPS PLC based systems</a:t>
            </a:r>
          </a:p>
          <a:p>
            <a:pPr marL="214313" indent="-214313">
              <a:buFontTx/>
              <a:buChar char="-"/>
            </a:pPr>
            <a:endParaRPr lang="en-US" sz="1350" dirty="0"/>
          </a:p>
          <a:p>
            <a:pPr marL="214313" indent="-214313">
              <a:buFontTx/>
              <a:buChar char="-"/>
            </a:pPr>
            <a:r>
              <a:rPr lang="en-US" sz="1350" b="1" dirty="0">
                <a:solidFill>
                  <a:srgbClr val="C4618C"/>
                </a:solidFill>
              </a:rPr>
              <a:t>DLN</a:t>
            </a:r>
            <a:r>
              <a:rPr lang="en-US" sz="1350" dirty="0"/>
              <a:t> (Decision Logic Node) concentrating signals from several SCUs, deriving global beam permit and acting on </a:t>
            </a:r>
            <a:r>
              <a:rPr lang="en-US" sz="1350" b="1" dirty="0">
                <a:solidFill>
                  <a:srgbClr val="C4618C"/>
                </a:solidFill>
              </a:rPr>
              <a:t>Actuators</a:t>
            </a:r>
            <a:r>
              <a:rPr lang="en-US" sz="1350" dirty="0"/>
              <a:t> to stop Beam</a:t>
            </a:r>
          </a:p>
        </p:txBody>
      </p:sp>
      <p:sp>
        <p:nvSpPr>
          <p:cNvPr id="3" name="Rectangle 2"/>
          <p:cNvSpPr/>
          <p:nvPr/>
        </p:nvSpPr>
        <p:spPr>
          <a:xfrm>
            <a:off x="3808316" y="6127034"/>
            <a:ext cx="4737089" cy="310380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FBIS</a:t>
            </a:r>
            <a:endParaRPr lang="sv-SE" sz="1200" dirty="0"/>
          </a:p>
        </p:txBody>
      </p:sp>
      <p:sp>
        <p:nvSpPr>
          <p:cNvPr id="11" name="Rectangle 10"/>
          <p:cNvSpPr/>
          <p:nvPr/>
        </p:nvSpPr>
        <p:spPr>
          <a:xfrm>
            <a:off x="7700698" y="5516096"/>
            <a:ext cx="844707" cy="466512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/>
              <a:t>MPS </a:t>
            </a:r>
            <a:r>
              <a:rPr lang="en-US" sz="1200" dirty="0" err="1"/>
              <a:t>Trg</a:t>
            </a:r>
            <a:endParaRPr lang="sv-SE" sz="1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075171" y="5762369"/>
            <a:ext cx="403567" cy="591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60378" y="5536466"/>
            <a:ext cx="135731" cy="2143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605" y="6165646"/>
            <a:ext cx="142857" cy="22142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847" y="6165647"/>
            <a:ext cx="142895" cy="2214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187" y="6171886"/>
            <a:ext cx="142895" cy="22148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965" y="6165647"/>
            <a:ext cx="142895" cy="22148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04" y="6169809"/>
            <a:ext cx="142875" cy="22145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388" y="6169776"/>
            <a:ext cx="142895" cy="22148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78" y="6171886"/>
            <a:ext cx="142895" cy="221487"/>
          </a:xfrm>
          <a:prstGeom prst="rect">
            <a:avLst/>
          </a:prstGeom>
        </p:spPr>
      </p:pic>
      <p:cxnSp>
        <p:nvCxnSpPr>
          <p:cNvPr id="75" name="Straight Arrow Connector 74"/>
          <p:cNvCxnSpPr/>
          <p:nvPr/>
        </p:nvCxnSpPr>
        <p:spPr>
          <a:xfrm>
            <a:off x="8113783" y="5980191"/>
            <a:ext cx="812" cy="146845"/>
          </a:xfrm>
          <a:prstGeom prst="straightConnector1">
            <a:avLst/>
          </a:prstGeom>
          <a:ln w="127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 rot="1595876">
            <a:off x="5254100" y="2736543"/>
            <a:ext cx="3770304" cy="15997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ectangle 4"/>
          <p:cNvSpPr/>
          <p:nvPr/>
        </p:nvSpPr>
        <p:spPr>
          <a:xfrm>
            <a:off x="8057824" y="3101297"/>
            <a:ext cx="432486" cy="2357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DLN</a:t>
            </a:r>
            <a:endParaRPr lang="sv-SE" sz="1050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139252" y="4393238"/>
            <a:ext cx="432486" cy="2357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DLN</a:t>
            </a:r>
            <a:endParaRPr lang="sv-SE" sz="1050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473837" y="3598853"/>
            <a:ext cx="432486" cy="2357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DLN</a:t>
            </a:r>
            <a:endParaRPr lang="sv-SE" sz="1050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966994" y="4504876"/>
            <a:ext cx="432486" cy="2357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DLN</a:t>
            </a:r>
            <a:endParaRPr lang="sv-SE" sz="105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165932" y="3891851"/>
            <a:ext cx="432486" cy="2357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DLN</a:t>
            </a:r>
            <a:endParaRPr lang="sv-SE" sz="1050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396807" y="4764241"/>
            <a:ext cx="432486" cy="2357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SCU</a:t>
            </a:r>
            <a:endParaRPr lang="sv-SE" sz="1200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00974" y="4029293"/>
            <a:ext cx="432486" cy="2357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SCU</a:t>
            </a:r>
            <a:endParaRPr lang="sv-SE" sz="1200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>
            <a:stCxn id="56" idx="2"/>
            <a:endCxn id="54" idx="0"/>
          </p:cNvCxnSpPr>
          <p:nvPr/>
        </p:nvCxnSpPr>
        <p:spPr>
          <a:xfrm flipH="1">
            <a:off x="5613051" y="4265066"/>
            <a:ext cx="4168" cy="499175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54" idx="3"/>
            <a:endCxn id="50" idx="2"/>
          </p:cNvCxnSpPr>
          <p:nvPr/>
        </p:nvCxnSpPr>
        <p:spPr>
          <a:xfrm flipV="1">
            <a:off x="5829293" y="4127624"/>
            <a:ext cx="552882" cy="754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56" idx="3"/>
            <a:endCxn id="50" idx="1"/>
          </p:cNvCxnSpPr>
          <p:nvPr/>
        </p:nvCxnSpPr>
        <p:spPr>
          <a:xfrm flipV="1">
            <a:off x="5833462" y="4009738"/>
            <a:ext cx="332471" cy="137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40" y="3440590"/>
            <a:ext cx="142857" cy="221429"/>
          </a:xfrm>
          <a:prstGeom prst="rect">
            <a:avLst/>
          </a:prstGeom>
        </p:spPr>
      </p:pic>
      <p:sp>
        <p:nvSpPr>
          <p:cNvPr id="81" name="Rectangle 80"/>
          <p:cNvSpPr/>
          <p:nvPr/>
        </p:nvSpPr>
        <p:spPr>
          <a:xfrm>
            <a:off x="3971455" y="3738629"/>
            <a:ext cx="835310" cy="235773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MPS </a:t>
            </a:r>
            <a:r>
              <a:rPr lang="en-US" sz="1200" dirty="0" err="1">
                <a:solidFill>
                  <a:schemeClr val="tx1"/>
                </a:solidFill>
              </a:rPr>
              <a:t>Vac</a:t>
            </a:r>
            <a:endParaRPr lang="sv-SE" sz="1200" dirty="0">
              <a:solidFill>
                <a:schemeClr val="tx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971455" y="4015733"/>
            <a:ext cx="835310" cy="235773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MPS ID</a:t>
            </a:r>
            <a:endParaRPr lang="sv-SE" sz="1200" dirty="0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247462" y="2507336"/>
            <a:ext cx="432486" cy="2357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SCU</a:t>
            </a:r>
            <a:endParaRPr lang="sv-SE" sz="1200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945395" y="2313335"/>
            <a:ext cx="432486" cy="2357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SCU</a:t>
            </a:r>
            <a:endParaRPr lang="sv-SE" sz="1200" dirty="0">
              <a:solidFill>
                <a:schemeClr val="tx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64247" y="5361166"/>
            <a:ext cx="21422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Fast ! Reaction time ~ 5us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95536" y="4101193"/>
            <a:ext cx="358348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FPGA based systems</a:t>
            </a:r>
          </a:p>
          <a:p>
            <a:endParaRPr lang="en-US" sz="1350" dirty="0"/>
          </a:p>
          <a:p>
            <a:r>
              <a:rPr lang="en-US" sz="1350" dirty="0"/>
              <a:t>- SCU HW design based on standard mechanical components (</a:t>
            </a:r>
            <a:r>
              <a:rPr lang="en-US" sz="1350" dirty="0" err="1"/>
              <a:t>cPCI</a:t>
            </a:r>
            <a:r>
              <a:rPr lang="en-US" sz="1350" dirty="0"/>
              <a:t>)</a:t>
            </a:r>
          </a:p>
          <a:p>
            <a:r>
              <a:rPr lang="en-US" sz="1350" dirty="0"/>
              <a:t>- DLN HW based on </a:t>
            </a:r>
            <a:r>
              <a:rPr lang="en-US" sz="1350" dirty="0" err="1"/>
              <a:t>uTCA</a:t>
            </a:r>
            <a:r>
              <a:rPr lang="en-US" sz="1350" dirty="0"/>
              <a:t> standard</a:t>
            </a:r>
          </a:p>
        </p:txBody>
      </p:sp>
      <p:cxnSp>
        <p:nvCxnSpPr>
          <p:cNvPr id="26" name="Straight Arrow Connector 25"/>
          <p:cNvCxnSpPr>
            <a:stCxn id="78" idx="3"/>
            <a:endCxn id="56" idx="0"/>
          </p:cNvCxnSpPr>
          <p:nvPr/>
        </p:nvCxnSpPr>
        <p:spPr>
          <a:xfrm>
            <a:off x="4831998" y="3551306"/>
            <a:ext cx="785221" cy="477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81" idx="3"/>
            <a:endCxn id="56" idx="1"/>
          </p:cNvCxnSpPr>
          <p:nvPr/>
        </p:nvCxnSpPr>
        <p:spPr>
          <a:xfrm>
            <a:off x="4806765" y="3856516"/>
            <a:ext cx="594211" cy="290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2" idx="3"/>
            <a:endCxn id="56" idx="1"/>
          </p:cNvCxnSpPr>
          <p:nvPr/>
        </p:nvCxnSpPr>
        <p:spPr>
          <a:xfrm>
            <a:off x="4806765" y="4133621"/>
            <a:ext cx="594211" cy="13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3971455" y="4288809"/>
            <a:ext cx="835310" cy="235773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MPS Mag</a:t>
            </a:r>
            <a:endParaRPr lang="sv-SE" sz="1200" dirty="0">
              <a:solidFill>
                <a:schemeClr val="tx1"/>
              </a:solidFill>
            </a:endParaRPr>
          </a:p>
        </p:txBody>
      </p:sp>
      <p:cxnSp>
        <p:nvCxnSpPr>
          <p:cNvPr id="35" name="Straight Arrow Connector 34"/>
          <p:cNvCxnSpPr>
            <a:stCxn id="87" idx="3"/>
            <a:endCxn id="56" idx="1"/>
          </p:cNvCxnSpPr>
          <p:nvPr/>
        </p:nvCxnSpPr>
        <p:spPr>
          <a:xfrm flipV="1">
            <a:off x="4806765" y="4147182"/>
            <a:ext cx="594211" cy="259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4699515"/>
            <a:ext cx="142895" cy="22148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519" y="4588966"/>
            <a:ext cx="142875" cy="221456"/>
          </a:xfrm>
          <a:prstGeom prst="rect">
            <a:avLst/>
          </a:prstGeom>
        </p:spPr>
      </p:pic>
      <p:cxnSp>
        <p:nvCxnSpPr>
          <p:cNvPr id="37" name="Straight Arrow Connector 36"/>
          <p:cNvCxnSpPr>
            <a:stCxn id="89" idx="3"/>
          </p:cNvCxnSpPr>
          <p:nvPr/>
        </p:nvCxnSpPr>
        <p:spPr>
          <a:xfrm flipV="1">
            <a:off x="4759393" y="4254149"/>
            <a:ext cx="631106" cy="445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88" idx="3"/>
          </p:cNvCxnSpPr>
          <p:nvPr/>
        </p:nvCxnSpPr>
        <p:spPr>
          <a:xfrm flipV="1">
            <a:off x="5086112" y="4254151"/>
            <a:ext cx="314862" cy="5561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705129" y="1760766"/>
            <a:ext cx="87498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>
                <a:solidFill>
                  <a:srgbClr val="C4618C"/>
                </a:solidFill>
              </a:rPr>
              <a:t>Actuators</a:t>
            </a:r>
            <a:endParaRPr lang="sv-SE" sz="1350" dirty="0">
              <a:solidFill>
                <a:srgbClr val="C4618C"/>
              </a:solidFill>
            </a:endParaRPr>
          </a:p>
        </p:txBody>
      </p:sp>
      <p:cxnSp>
        <p:nvCxnSpPr>
          <p:cNvPr id="58" name="Straight Arrow Connector 57"/>
          <p:cNvCxnSpPr>
            <a:cxnSpLocks/>
            <a:stCxn id="83" idx="0"/>
          </p:cNvCxnSpPr>
          <p:nvPr/>
        </p:nvCxnSpPr>
        <p:spPr>
          <a:xfrm flipH="1" flipV="1">
            <a:off x="5124902" y="2066873"/>
            <a:ext cx="338803" cy="440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cxnSpLocks/>
            <a:stCxn id="84" idx="0"/>
          </p:cNvCxnSpPr>
          <p:nvPr/>
        </p:nvCxnSpPr>
        <p:spPr>
          <a:xfrm flipH="1" flipV="1">
            <a:off x="5562393" y="1916832"/>
            <a:ext cx="599245" cy="396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5395690" y="2753364"/>
            <a:ext cx="1277048" cy="112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16" name="Rectangle 115"/>
          <p:cNvSpPr/>
          <p:nvPr/>
        </p:nvSpPr>
        <p:spPr>
          <a:xfrm>
            <a:off x="6156480" y="4830584"/>
            <a:ext cx="432486" cy="2357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SCU</a:t>
            </a:r>
            <a:endParaRPr lang="sv-SE" sz="1200" dirty="0">
              <a:solidFill>
                <a:schemeClr val="tx1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7124199" y="5040264"/>
            <a:ext cx="432486" cy="2357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SCU</a:t>
            </a:r>
            <a:endParaRPr lang="sv-SE" sz="1200" dirty="0">
              <a:solidFill>
                <a:schemeClr val="tx1"/>
              </a:solidFill>
            </a:endParaRPr>
          </a:p>
        </p:txBody>
      </p:sp>
      <p:cxnSp>
        <p:nvCxnSpPr>
          <p:cNvPr id="118" name="Straight Connector 117"/>
          <p:cNvCxnSpPr/>
          <p:nvPr/>
        </p:nvCxnSpPr>
        <p:spPr>
          <a:xfrm>
            <a:off x="6660404" y="4948471"/>
            <a:ext cx="384209" cy="147227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116" idx="0"/>
            <a:endCxn id="41" idx="1"/>
          </p:cNvCxnSpPr>
          <p:nvPr/>
        </p:nvCxnSpPr>
        <p:spPr>
          <a:xfrm flipV="1">
            <a:off x="6372725" y="4511125"/>
            <a:ext cx="766529" cy="319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17" idx="0"/>
            <a:endCxn id="41" idx="2"/>
          </p:cNvCxnSpPr>
          <p:nvPr/>
        </p:nvCxnSpPr>
        <p:spPr>
          <a:xfrm flipV="1">
            <a:off x="7340444" y="4629013"/>
            <a:ext cx="15053" cy="411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/>
          <p:cNvSpPr/>
          <p:nvPr/>
        </p:nvSpPr>
        <p:spPr>
          <a:xfrm>
            <a:off x="8581286" y="4214296"/>
            <a:ext cx="432486" cy="2357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DLN</a:t>
            </a:r>
            <a:endParaRPr lang="sv-SE" sz="1050" dirty="0">
              <a:solidFill>
                <a:schemeClr val="tx1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7355495" y="2697348"/>
            <a:ext cx="432486" cy="2357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DLN</a:t>
            </a:r>
            <a:endParaRPr lang="sv-SE" sz="1050" dirty="0">
              <a:solidFill>
                <a:schemeClr val="tx1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6618982" y="2405192"/>
            <a:ext cx="432486" cy="2357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DLN</a:t>
            </a:r>
            <a:endParaRPr lang="sv-SE" sz="105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47462" y="2786955"/>
            <a:ext cx="1208520" cy="776538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>
            <a:off x="4198819" y="5516098"/>
            <a:ext cx="747092" cy="464093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/>
              <a:t>MPS </a:t>
            </a:r>
            <a:r>
              <a:rPr lang="en-US" sz="1200" dirty="0" err="1"/>
              <a:t>Vac</a:t>
            </a:r>
            <a:endParaRPr lang="sv-SE" sz="1200" dirty="0"/>
          </a:p>
        </p:txBody>
      </p:sp>
      <p:sp>
        <p:nvSpPr>
          <p:cNvPr id="76" name="Rectangle 75"/>
          <p:cNvSpPr/>
          <p:nvPr/>
        </p:nvSpPr>
        <p:spPr>
          <a:xfrm>
            <a:off x="5017349" y="5516098"/>
            <a:ext cx="844707" cy="464093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/>
              <a:t>MPS ID</a:t>
            </a:r>
            <a:endParaRPr lang="sv-SE" sz="1200" dirty="0"/>
          </a:p>
        </p:txBody>
      </p:sp>
      <p:sp>
        <p:nvSpPr>
          <p:cNvPr id="77" name="Rectangle 76"/>
          <p:cNvSpPr/>
          <p:nvPr/>
        </p:nvSpPr>
        <p:spPr>
          <a:xfrm>
            <a:off x="5924749" y="5516095"/>
            <a:ext cx="844707" cy="461675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/>
              <a:t>MPS Mag</a:t>
            </a:r>
            <a:endParaRPr lang="sv-SE" sz="1200" dirty="0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71" y="5541751"/>
            <a:ext cx="142895" cy="22148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452" y="5541751"/>
            <a:ext cx="142895" cy="22148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41" y="5547434"/>
            <a:ext cx="142895" cy="22148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38" y="5541751"/>
            <a:ext cx="142895" cy="22148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702" y="5552310"/>
            <a:ext cx="142895" cy="22148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91" y="5553821"/>
            <a:ext cx="142895" cy="221487"/>
          </a:xfrm>
          <a:prstGeom prst="rect">
            <a:avLst/>
          </a:prstGeom>
        </p:spPr>
      </p:pic>
      <p:cxnSp>
        <p:nvCxnSpPr>
          <p:cNvPr id="96" name="Straight Arrow Connector 95"/>
          <p:cNvCxnSpPr>
            <a:stCxn id="72" idx="2"/>
          </p:cNvCxnSpPr>
          <p:nvPr/>
        </p:nvCxnSpPr>
        <p:spPr>
          <a:xfrm>
            <a:off x="4572364" y="5980191"/>
            <a:ext cx="812" cy="146845"/>
          </a:xfrm>
          <a:prstGeom prst="straightConnector1">
            <a:avLst/>
          </a:prstGeom>
          <a:ln w="127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5441044" y="5980191"/>
            <a:ext cx="812" cy="146845"/>
          </a:xfrm>
          <a:prstGeom prst="straightConnector1">
            <a:avLst/>
          </a:prstGeom>
          <a:ln w="127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6321154" y="5980191"/>
            <a:ext cx="812" cy="146845"/>
          </a:xfrm>
          <a:prstGeom prst="straightConnector1">
            <a:avLst/>
          </a:prstGeom>
          <a:ln w="127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038" y="6165588"/>
            <a:ext cx="142895" cy="221487"/>
          </a:xfrm>
          <a:prstGeom prst="rect">
            <a:avLst/>
          </a:prstGeom>
        </p:spPr>
      </p:pic>
      <p:pic>
        <p:nvPicPr>
          <p:cNvPr id="114689" name="Picture 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018020" y="3613119"/>
            <a:ext cx="1143000" cy="25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3686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e 77"/>
          <p:cNvGrpSpPr/>
          <p:nvPr/>
        </p:nvGrpSpPr>
        <p:grpSpPr>
          <a:xfrm>
            <a:off x="4669155" y="1811654"/>
            <a:ext cx="2721531" cy="1135857"/>
            <a:chOff x="6423660" y="1272539"/>
            <a:chExt cx="3628708" cy="1514476"/>
          </a:xfrm>
        </p:grpSpPr>
        <p:pic>
          <p:nvPicPr>
            <p:cNvPr id="113670" name="Picture 6" descr="microtc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05419" y="1272539"/>
              <a:ext cx="911861" cy="911861"/>
            </a:xfrm>
            <a:prstGeom prst="rect">
              <a:avLst/>
            </a:prstGeom>
            <a:noFill/>
          </p:spPr>
        </p:pic>
        <p:pic>
          <p:nvPicPr>
            <p:cNvPr id="113674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23660" y="1971648"/>
              <a:ext cx="3628708" cy="815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2" name="Straight Arrow Connector 47"/>
          <p:cNvCxnSpPr>
            <a:stCxn id="5" idx="3"/>
          </p:cNvCxnSpPr>
          <p:nvPr/>
        </p:nvCxnSpPr>
        <p:spPr>
          <a:xfrm flipV="1">
            <a:off x="2913970" y="2634820"/>
            <a:ext cx="1994660" cy="222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386" y="1725075"/>
            <a:ext cx="2838584" cy="182394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7674" y="560874"/>
            <a:ext cx="7886700" cy="526254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The Fast Beam Interlock System is…</a:t>
            </a:r>
            <a:endParaRPr lang="sv-SE" sz="3000" dirty="0"/>
          </a:p>
        </p:txBody>
      </p:sp>
      <p:sp>
        <p:nvSpPr>
          <p:cNvPr id="10" name="Rectangle 9"/>
          <p:cNvSpPr/>
          <p:nvPr/>
        </p:nvSpPr>
        <p:spPr>
          <a:xfrm>
            <a:off x="4908632" y="2515646"/>
            <a:ext cx="432486" cy="2357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DLN</a:t>
            </a:r>
            <a:endParaRPr lang="sv-SE" sz="105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97754" y="2510213"/>
            <a:ext cx="432486" cy="2357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SCU</a:t>
            </a:r>
            <a:endParaRPr lang="sv-SE" sz="1200" dirty="0">
              <a:solidFill>
                <a:schemeClr val="tx1"/>
              </a:solidFill>
            </a:endParaRPr>
          </a:p>
        </p:txBody>
      </p:sp>
      <p:cxnSp>
        <p:nvCxnSpPr>
          <p:cNvPr id="16" name="Connecteur droit avec flèche 15"/>
          <p:cNvCxnSpPr>
            <a:stCxn id="113666" idx="0"/>
          </p:cNvCxnSpPr>
          <p:nvPr/>
        </p:nvCxnSpPr>
        <p:spPr>
          <a:xfrm flipV="1">
            <a:off x="4117300" y="2983231"/>
            <a:ext cx="1220510" cy="8773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e 19"/>
          <p:cNvGrpSpPr/>
          <p:nvPr/>
        </p:nvGrpSpPr>
        <p:grpSpPr>
          <a:xfrm>
            <a:off x="2620431" y="3860553"/>
            <a:ext cx="2802391" cy="2163281"/>
            <a:chOff x="3493907" y="4004403"/>
            <a:chExt cx="3736521" cy="2884374"/>
          </a:xfrm>
        </p:grpSpPr>
        <p:pic>
          <p:nvPicPr>
            <p:cNvPr id="11366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49040" y="4004403"/>
              <a:ext cx="3481388" cy="2853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68" name="Picture 4" descr="Résultat de recherche d'images pour &quot;ioxos ifc 1410&quot;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93907" y="6129656"/>
              <a:ext cx="1504813" cy="690192"/>
            </a:xfrm>
            <a:prstGeom prst="rect">
              <a:avLst/>
            </a:prstGeom>
            <a:noFill/>
          </p:spPr>
        </p:pic>
        <p:sp>
          <p:nvSpPr>
            <p:cNvPr id="19" name="TextBox 5"/>
            <p:cNvSpPr txBox="1"/>
            <p:nvPr/>
          </p:nvSpPr>
          <p:spPr>
            <a:xfrm>
              <a:off x="5128346" y="6488668"/>
              <a:ext cx="105422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IFC 1410</a:t>
              </a:r>
              <a:endParaRPr lang="sv-SE" sz="1350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445895" y="4010590"/>
            <a:ext cx="132645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>
                <a:solidFill>
                  <a:srgbClr val="C4618C"/>
                </a:solidFill>
              </a:rPr>
              <a:t>Sensor</a:t>
            </a:r>
            <a:r>
              <a:rPr lang="en-US" sz="1350" b="1" dirty="0">
                <a:solidFill>
                  <a:srgbClr val="FF6699"/>
                </a:solidFill>
              </a:rPr>
              <a:t> </a:t>
            </a:r>
            <a:r>
              <a:rPr lang="en-US" sz="1350" b="1" dirty="0">
                <a:solidFill>
                  <a:srgbClr val="C4618C"/>
                </a:solidFill>
              </a:rPr>
              <a:t>Systems</a:t>
            </a:r>
            <a:r>
              <a:rPr lang="en-US" sz="1350" b="1" dirty="0">
                <a:solidFill>
                  <a:srgbClr val="FF6699"/>
                </a:solidFill>
              </a:rPr>
              <a:t> </a:t>
            </a:r>
            <a:endParaRPr lang="fr-FR" sz="1350" dirty="0"/>
          </a:p>
        </p:txBody>
      </p:sp>
      <p:grpSp>
        <p:nvGrpSpPr>
          <p:cNvPr id="61" name="Groupe 60"/>
          <p:cNvGrpSpPr/>
          <p:nvPr/>
        </p:nvGrpSpPr>
        <p:grpSpPr>
          <a:xfrm>
            <a:off x="868681" y="2960370"/>
            <a:ext cx="1280159" cy="1050220"/>
            <a:chOff x="1158241" y="2804161"/>
            <a:chExt cx="1706879" cy="1400293"/>
          </a:xfrm>
        </p:grpSpPr>
        <p:cxnSp>
          <p:nvCxnSpPr>
            <p:cNvPr id="23" name="Connecteur droit avec flèche 22"/>
            <p:cNvCxnSpPr>
              <a:stCxn id="22" idx="0"/>
            </p:cNvCxnSpPr>
            <p:nvPr/>
          </p:nvCxnSpPr>
          <p:spPr>
            <a:xfrm flipH="1" flipV="1">
              <a:off x="1158241" y="2804161"/>
              <a:ext cx="320588" cy="140029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>
              <a:stCxn id="22" idx="0"/>
            </p:cNvCxnSpPr>
            <p:nvPr/>
          </p:nvCxnSpPr>
          <p:spPr>
            <a:xfrm flipH="1" flipV="1">
              <a:off x="1310640" y="2849881"/>
              <a:ext cx="168189" cy="13545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>
              <a:stCxn id="22" idx="0"/>
            </p:cNvCxnSpPr>
            <p:nvPr/>
          </p:nvCxnSpPr>
          <p:spPr>
            <a:xfrm flipH="1" flipV="1">
              <a:off x="1455420" y="2880361"/>
              <a:ext cx="23409" cy="132409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>
              <a:stCxn id="22" idx="0"/>
            </p:cNvCxnSpPr>
            <p:nvPr/>
          </p:nvCxnSpPr>
          <p:spPr>
            <a:xfrm flipV="1">
              <a:off x="1478829" y="2918460"/>
              <a:ext cx="113751" cy="12859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>
              <a:stCxn id="22" idx="0"/>
            </p:cNvCxnSpPr>
            <p:nvPr/>
          </p:nvCxnSpPr>
          <p:spPr>
            <a:xfrm flipV="1">
              <a:off x="1478829" y="2948940"/>
              <a:ext cx="266151" cy="125551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>
              <a:stCxn id="22" idx="0"/>
            </p:cNvCxnSpPr>
            <p:nvPr/>
          </p:nvCxnSpPr>
          <p:spPr>
            <a:xfrm flipV="1">
              <a:off x="1478829" y="2987041"/>
              <a:ext cx="426171" cy="12174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>
              <a:stCxn id="22" idx="0"/>
            </p:cNvCxnSpPr>
            <p:nvPr/>
          </p:nvCxnSpPr>
          <p:spPr>
            <a:xfrm flipV="1">
              <a:off x="1478829" y="3032761"/>
              <a:ext cx="586191" cy="117169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/>
            <p:cNvCxnSpPr>
              <a:stCxn id="22" idx="0"/>
            </p:cNvCxnSpPr>
            <p:nvPr/>
          </p:nvCxnSpPr>
          <p:spPr>
            <a:xfrm flipV="1">
              <a:off x="1478829" y="3055620"/>
              <a:ext cx="738591" cy="11488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>
              <a:stCxn id="22" idx="0"/>
            </p:cNvCxnSpPr>
            <p:nvPr/>
          </p:nvCxnSpPr>
          <p:spPr>
            <a:xfrm flipV="1">
              <a:off x="1478829" y="3086100"/>
              <a:ext cx="898611" cy="11183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>
              <a:stCxn id="22" idx="0"/>
            </p:cNvCxnSpPr>
            <p:nvPr/>
          </p:nvCxnSpPr>
          <p:spPr>
            <a:xfrm flipV="1">
              <a:off x="1478829" y="3139441"/>
              <a:ext cx="1066251" cy="10650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>
              <a:stCxn id="22" idx="0"/>
            </p:cNvCxnSpPr>
            <p:nvPr/>
          </p:nvCxnSpPr>
          <p:spPr>
            <a:xfrm flipV="1">
              <a:off x="1478829" y="3192780"/>
              <a:ext cx="1218651" cy="10116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>
              <a:stCxn id="22" idx="0"/>
            </p:cNvCxnSpPr>
            <p:nvPr/>
          </p:nvCxnSpPr>
          <p:spPr>
            <a:xfrm flipV="1">
              <a:off x="1478829" y="3230881"/>
              <a:ext cx="1386291" cy="9735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5"/>
          <p:cNvSpPr txBox="1"/>
          <p:nvPr/>
        </p:nvSpPr>
        <p:spPr>
          <a:xfrm>
            <a:off x="2891854" y="2889111"/>
            <a:ext cx="4796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FPGA</a:t>
            </a:r>
            <a:endParaRPr lang="sv-SE" sz="1050" dirty="0"/>
          </a:p>
        </p:txBody>
      </p:sp>
      <p:grpSp>
        <p:nvGrpSpPr>
          <p:cNvPr id="68" name="Groupe 67"/>
          <p:cNvGrpSpPr/>
          <p:nvPr/>
        </p:nvGrpSpPr>
        <p:grpSpPr>
          <a:xfrm>
            <a:off x="697231" y="2760346"/>
            <a:ext cx="2194623" cy="371474"/>
            <a:chOff x="929641" y="2537461"/>
            <a:chExt cx="2926164" cy="495299"/>
          </a:xfrm>
        </p:grpSpPr>
        <p:cxnSp>
          <p:nvCxnSpPr>
            <p:cNvPr id="64" name="Connecteur droit avec flèche 63"/>
            <p:cNvCxnSpPr>
              <a:stCxn id="62" idx="1"/>
            </p:cNvCxnSpPr>
            <p:nvPr/>
          </p:nvCxnSpPr>
          <p:spPr>
            <a:xfrm flipH="1" flipV="1">
              <a:off x="929641" y="2537461"/>
              <a:ext cx="2926163" cy="3409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avec flèche 65"/>
            <p:cNvCxnSpPr>
              <a:stCxn id="62" idx="1"/>
            </p:cNvCxnSpPr>
            <p:nvPr/>
          </p:nvCxnSpPr>
          <p:spPr>
            <a:xfrm flipH="1">
              <a:off x="3048001" y="2878425"/>
              <a:ext cx="807804" cy="1543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84"/>
          <p:cNvSpPr txBox="1"/>
          <p:nvPr/>
        </p:nvSpPr>
        <p:spPr>
          <a:xfrm>
            <a:off x="97155" y="4424335"/>
            <a:ext cx="2523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CPU:</a:t>
            </a:r>
          </a:p>
          <a:p>
            <a:pPr>
              <a:buFontTx/>
              <a:buChar char="-"/>
            </a:pPr>
            <a:r>
              <a:rPr lang="en-US" sz="1350" dirty="0"/>
              <a:t> Less critical protection features (c language code)</a:t>
            </a:r>
          </a:p>
          <a:p>
            <a:pPr>
              <a:buFontTx/>
              <a:buChar char="-"/>
            </a:pPr>
            <a:r>
              <a:rPr lang="en-US" sz="1350" dirty="0"/>
              <a:t> Interface to EPICS</a:t>
            </a:r>
          </a:p>
        </p:txBody>
      </p:sp>
      <p:cxnSp>
        <p:nvCxnSpPr>
          <p:cNvPr id="73" name="Connecteur droit avec flèche 72"/>
          <p:cNvCxnSpPr/>
          <p:nvPr/>
        </p:nvCxnSpPr>
        <p:spPr>
          <a:xfrm>
            <a:off x="605790" y="4566285"/>
            <a:ext cx="2731770" cy="1543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84"/>
          <p:cNvSpPr txBox="1"/>
          <p:nvPr/>
        </p:nvSpPr>
        <p:spPr>
          <a:xfrm>
            <a:off x="5429250" y="4017645"/>
            <a:ext cx="3594735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FPGA:</a:t>
            </a:r>
          </a:p>
          <a:p>
            <a:pPr>
              <a:buFontTx/>
              <a:buChar char="-"/>
            </a:pPr>
            <a:r>
              <a:rPr lang="en-US" sz="1350" dirty="0"/>
              <a:t> Critical logic to fulfill protection functions (VHDL hardware description language)</a:t>
            </a:r>
          </a:p>
          <a:p>
            <a:pPr lvl="1">
              <a:buFontTx/>
              <a:buChar char="-"/>
            </a:pPr>
            <a:r>
              <a:rPr lang="en-US" sz="1050" dirty="0"/>
              <a:t> Decides to remove the global beam permit and stop the beam activating the Actuators</a:t>
            </a:r>
          </a:p>
          <a:p>
            <a:pPr lvl="1">
              <a:buFontTx/>
              <a:buChar char="-"/>
            </a:pPr>
            <a:r>
              <a:rPr lang="en-US" sz="1050" dirty="0"/>
              <a:t>Decides to inhibit the beam if sensor systems are not ready</a:t>
            </a:r>
          </a:p>
          <a:p>
            <a:pPr lvl="1">
              <a:buFontTx/>
              <a:buChar char="-"/>
            </a:pPr>
            <a:r>
              <a:rPr lang="en-US" sz="1050" dirty="0"/>
              <a:t> check all MP related systems are properly configured (Beam destination, beam mode)</a:t>
            </a:r>
          </a:p>
        </p:txBody>
      </p:sp>
      <p:cxnSp>
        <p:nvCxnSpPr>
          <p:cNvPr id="76" name="Connecteur droit avec flèche 75"/>
          <p:cNvCxnSpPr/>
          <p:nvPr/>
        </p:nvCxnSpPr>
        <p:spPr>
          <a:xfrm flipH="1">
            <a:off x="3966210" y="4160520"/>
            <a:ext cx="1491615" cy="628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4"/>
          <p:cNvSpPr txBox="1"/>
          <p:nvPr/>
        </p:nvSpPr>
        <p:spPr>
          <a:xfrm>
            <a:off x="3407472" y="2418370"/>
            <a:ext cx="8444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Optic fibers</a:t>
            </a:r>
          </a:p>
        </p:txBody>
      </p:sp>
    </p:spTree>
    <p:extLst>
      <p:ext uri="{BB962C8B-B14F-4D97-AF65-F5344CB8AC3E}">
        <p14:creationId xmlns:p14="http://schemas.microsoft.com/office/powerpoint/2010/main" val="67497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2" grpId="0"/>
      <p:bldP spid="69" grpId="0" uiExpand="1" build="p"/>
      <p:bldP spid="74" grpId="0"/>
      <p:bldP spid="8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Fast </a:t>
            </a:r>
            <a:r>
              <a:rPr lang="sv-SE" dirty="0" err="1"/>
              <a:t>Beam</a:t>
            </a:r>
            <a:r>
              <a:rPr lang="sv-SE" dirty="0"/>
              <a:t> Interlock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28</a:t>
            </a:fld>
            <a:endParaRPr lang="en-GB" noProof="0"/>
          </a:p>
        </p:txBody>
      </p:sp>
      <p:sp>
        <p:nvSpPr>
          <p:cNvPr id="5" name="TextBox 4"/>
          <p:cNvSpPr txBox="1"/>
          <p:nvPr/>
        </p:nvSpPr>
        <p:spPr>
          <a:xfrm>
            <a:off x="395536" y="2420888"/>
            <a:ext cx="81369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Where are we now with the FBIS development?</a:t>
            </a:r>
          </a:p>
          <a:p>
            <a:endParaRPr lang="en-US" sz="3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/>
              <a:t>FBIS CDR#1 </a:t>
            </a:r>
            <a:r>
              <a:rPr lang="en-US" sz="2500" dirty="0"/>
              <a:t>in March 2018</a:t>
            </a:r>
          </a:p>
          <a:p>
            <a:r>
              <a:rPr lang="en-US" sz="1500" dirty="0">
                <a:hlinkClick r:id="rId2"/>
              </a:rPr>
              <a:t>https://confluence.esss.lu.se/display/PS/FBIS+CDR+%28Part+1%29+-+March+2018</a:t>
            </a:r>
            <a:endParaRPr lang="en-US" sz="15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/>
              <a:t>FBIS CDR#2 </a:t>
            </a:r>
            <a:r>
              <a:rPr lang="en-US" sz="2500" dirty="0"/>
              <a:t>in August 2018</a:t>
            </a:r>
          </a:p>
          <a:p>
            <a:r>
              <a:rPr lang="en-US" sz="1500" dirty="0">
                <a:hlinkClick r:id="rId3"/>
              </a:rPr>
              <a:t>https://confluence.esss.lu.se/display/PS/FBIS+CDR+%28Part+2%29+-+August+2018</a:t>
            </a:r>
            <a:endParaRPr lang="en-US" sz="1500" dirty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858590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Signal Conditioning </a:t>
            </a:r>
            <a:r>
              <a:rPr lang="sv-SE" dirty="0" err="1"/>
              <a:t>Unit</a:t>
            </a:r>
            <a:r>
              <a:rPr lang="sv-SE" dirty="0"/>
              <a:t> (SCU)</a:t>
            </a:r>
            <a:br>
              <a:rPr lang="sv-SE" dirty="0"/>
            </a:br>
            <a:r>
              <a:rPr lang="sv-SE" dirty="0" err="1"/>
              <a:t>Functional</a:t>
            </a:r>
            <a:r>
              <a:rPr lang="sv-SE" dirty="0"/>
              <a:t> </a:t>
            </a:r>
            <a:r>
              <a:rPr lang="sv-SE" dirty="0" err="1"/>
              <a:t>Behaviour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29</a:t>
            </a:fld>
            <a:endParaRPr lang="en-GB" noProof="0"/>
          </a:p>
        </p:txBody>
      </p:sp>
      <p:pic>
        <p:nvPicPr>
          <p:cNvPr id="3" name="Picture 2" descr="Screen Shot 2018-10-09 at 10.37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44063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CE8631D-C841-1A4C-87D6-0CB26A105C1F}"/>
              </a:ext>
            </a:extLst>
          </p:cNvPr>
          <p:cNvSpPr txBox="1">
            <a:spLocks/>
          </p:cNvSpPr>
          <p:nvPr/>
        </p:nvSpPr>
        <p:spPr>
          <a:xfrm>
            <a:off x="6876256" y="6488289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055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72" y="2431429"/>
            <a:ext cx="8028384" cy="279777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The following slides are for TAC to READ</a:t>
            </a: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</a:rPr>
              <a:t> </a:t>
            </a:r>
          </a:p>
          <a:p>
            <a:r>
              <a:rPr lang="en-GB" dirty="0">
                <a:solidFill>
                  <a:srgbClr val="000000"/>
                </a:solidFill>
              </a:rPr>
              <a:t>Slides will not be presented 1 by 1</a:t>
            </a:r>
          </a:p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000000"/>
                </a:solidFill>
              </a:rPr>
              <a:t>Please ask questions per main topic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17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Decision </a:t>
            </a:r>
            <a:r>
              <a:rPr lang="sv-SE" dirty="0" err="1"/>
              <a:t>Logic</a:t>
            </a:r>
            <a:r>
              <a:rPr lang="sv-SE" dirty="0"/>
              <a:t> </a:t>
            </a:r>
            <a:r>
              <a:rPr lang="sv-SE" dirty="0" err="1"/>
              <a:t>Node</a:t>
            </a:r>
            <a:r>
              <a:rPr lang="sv-SE" dirty="0"/>
              <a:t> (DLN)</a:t>
            </a:r>
            <a:br>
              <a:rPr lang="sv-SE" dirty="0"/>
            </a:br>
            <a:r>
              <a:rPr lang="sv-SE" dirty="0" err="1"/>
              <a:t>Functional</a:t>
            </a:r>
            <a:r>
              <a:rPr lang="sv-SE" dirty="0"/>
              <a:t> </a:t>
            </a:r>
            <a:r>
              <a:rPr lang="sv-SE" dirty="0" err="1"/>
              <a:t>Behaviour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30</a:t>
            </a:fld>
            <a:endParaRPr lang="en-GB" noProof="0"/>
          </a:p>
        </p:txBody>
      </p:sp>
      <p:pic>
        <p:nvPicPr>
          <p:cNvPr id="3" name="Picture 2" descr="Screen Shot 2018-10-09 at 10.38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337525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B5D14F2-54EB-AB43-B0E7-6A97220B985B}"/>
              </a:ext>
            </a:extLst>
          </p:cNvPr>
          <p:cNvSpPr txBox="1">
            <a:spLocks/>
          </p:cNvSpPr>
          <p:nvPr/>
        </p:nvSpPr>
        <p:spPr>
          <a:xfrm>
            <a:off x="6876256" y="6448251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201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Basic </a:t>
            </a:r>
            <a:r>
              <a:rPr lang="sv-SE" dirty="0" err="1"/>
              <a:t>Structure</a:t>
            </a:r>
            <a:r>
              <a:rPr lang="sv-SE" dirty="0"/>
              <a:t> - Interfaces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31</a:t>
            </a:fld>
            <a:endParaRPr lang="en-GB" noProof="0"/>
          </a:p>
        </p:txBody>
      </p:sp>
      <p:pic>
        <p:nvPicPr>
          <p:cNvPr id="3" name="Picture 2" descr="Screen Shot 2018-10-09 at 10.38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406740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97CEFD5-A788-7F4A-8075-8DA9453B46AE}"/>
              </a:ext>
            </a:extLst>
          </p:cNvPr>
          <p:cNvSpPr txBox="1">
            <a:spLocks/>
          </p:cNvSpPr>
          <p:nvPr/>
        </p:nvSpPr>
        <p:spPr>
          <a:xfrm>
            <a:off x="8172400" y="6453336"/>
            <a:ext cx="864096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93565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/>
          <a:lstStyle/>
          <a:p>
            <a:r>
              <a:rPr lang="sv-SE" dirty="0" err="1"/>
              <a:t>Detailed</a:t>
            </a:r>
            <a:r>
              <a:rPr lang="sv-SE" dirty="0"/>
              <a:t> Design: DLN </a:t>
            </a:r>
            <a:r>
              <a:rPr lang="sv-SE" dirty="0" err="1"/>
              <a:t>Breakdown</a:t>
            </a:r>
            <a:r>
              <a:rPr lang="sv-SE" dirty="0"/>
              <a:t> </a:t>
            </a:r>
            <a:r>
              <a:rPr lang="sv-SE" dirty="0" err="1"/>
              <a:t>Structure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32</a:t>
            </a:fld>
            <a:endParaRPr lang="en-GB" noProof="0"/>
          </a:p>
        </p:txBody>
      </p:sp>
      <p:pic>
        <p:nvPicPr>
          <p:cNvPr id="3" name="Picture 2" descr="Screen Shot 2018-10-09 at 10.38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413654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7FC2C05-45EC-2E46-A30D-D2D5F37F4B75}"/>
              </a:ext>
            </a:extLst>
          </p:cNvPr>
          <p:cNvSpPr txBox="1">
            <a:spLocks/>
          </p:cNvSpPr>
          <p:nvPr/>
        </p:nvSpPr>
        <p:spPr>
          <a:xfrm>
            <a:off x="6902896" y="6448251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9885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/>
          <a:lstStyle/>
          <a:p>
            <a:r>
              <a:rPr lang="sv-SE" dirty="0"/>
              <a:t>DLN: System </a:t>
            </a:r>
            <a:r>
              <a:rPr lang="sv-SE" dirty="0" err="1"/>
              <a:t>Modules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33</a:t>
            </a:fld>
            <a:endParaRPr lang="en-GB" noProof="0"/>
          </a:p>
        </p:txBody>
      </p:sp>
      <p:pic>
        <p:nvPicPr>
          <p:cNvPr id="5" name="Picture 4" descr="Screen Shot 2018-10-09 at 12.00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688"/>
            <a:ext cx="9144000" cy="561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31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/>
          <a:lstStyle/>
          <a:p>
            <a:r>
              <a:rPr lang="sv-SE" dirty="0"/>
              <a:t>DLN: </a:t>
            </a:r>
            <a:r>
              <a:rPr lang="sv-SE" dirty="0" err="1"/>
              <a:t>Internal</a:t>
            </a:r>
            <a:r>
              <a:rPr lang="sv-SE" dirty="0"/>
              <a:t> </a:t>
            </a:r>
            <a:r>
              <a:rPr lang="sv-SE" dirty="0" err="1"/>
              <a:t>BLockdiagram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34</a:t>
            </a:fld>
            <a:endParaRPr lang="en-GB" noProof="0"/>
          </a:p>
        </p:txBody>
      </p:sp>
      <p:pic>
        <p:nvPicPr>
          <p:cNvPr id="3" name="Picture 2" descr="Screen Shot 2018-10-09 at 12.02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172"/>
            <a:ext cx="7812360" cy="540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02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7488832" cy="1143000"/>
          </a:xfrm>
        </p:spPr>
        <p:txBody>
          <a:bodyPr/>
          <a:lstStyle/>
          <a:p>
            <a:r>
              <a:rPr lang="sv-SE" dirty="0" err="1"/>
              <a:t>Detailed</a:t>
            </a:r>
            <a:r>
              <a:rPr lang="sv-SE" dirty="0"/>
              <a:t> Design: SCU </a:t>
            </a:r>
            <a:r>
              <a:rPr lang="sv-SE" dirty="0" err="1"/>
              <a:t>Breakdown</a:t>
            </a:r>
            <a:r>
              <a:rPr lang="sv-SE" dirty="0"/>
              <a:t> </a:t>
            </a:r>
            <a:r>
              <a:rPr lang="sv-SE" dirty="0" err="1"/>
              <a:t>Structure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35</a:t>
            </a:fld>
            <a:endParaRPr lang="en-GB" noProof="0"/>
          </a:p>
        </p:txBody>
      </p:sp>
      <p:pic>
        <p:nvPicPr>
          <p:cNvPr id="3" name="Picture 2" descr="Screen Shot 2018-10-09 at 10.38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477"/>
            <a:ext cx="9144000" cy="5493523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335AEB4-0191-E643-AA8E-FD7EBE4589E7}"/>
              </a:ext>
            </a:extLst>
          </p:cNvPr>
          <p:cNvSpPr txBox="1">
            <a:spLocks/>
          </p:cNvSpPr>
          <p:nvPr/>
        </p:nvSpPr>
        <p:spPr>
          <a:xfrm>
            <a:off x="6830888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8287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SCU: System </a:t>
            </a:r>
            <a:r>
              <a:rPr lang="sv-SE" dirty="0" err="1"/>
              <a:t>Modules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36</a:t>
            </a:fld>
            <a:endParaRPr lang="en-GB" noProof="0"/>
          </a:p>
        </p:txBody>
      </p:sp>
      <p:pic>
        <p:nvPicPr>
          <p:cNvPr id="3" name="Picture 2" descr="Screen Shot 2018-10-09 at 10.39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491485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2ED0039-83A7-7045-8364-63947BDC6DFC}"/>
              </a:ext>
            </a:extLst>
          </p:cNvPr>
          <p:cNvSpPr txBox="1">
            <a:spLocks/>
          </p:cNvSpPr>
          <p:nvPr/>
        </p:nvSpPr>
        <p:spPr>
          <a:xfrm>
            <a:off x="6902896" y="6453336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5832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SCU: System </a:t>
            </a:r>
            <a:r>
              <a:rPr lang="sv-SE" dirty="0" err="1"/>
              <a:t>Modules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37</a:t>
            </a:fld>
            <a:endParaRPr lang="en-GB" noProof="0"/>
          </a:p>
        </p:txBody>
      </p:sp>
      <p:pic>
        <p:nvPicPr>
          <p:cNvPr id="3" name="Picture 2" descr="Screen Shot 2018-10-09 at 10.39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4701"/>
            <a:ext cx="9144000" cy="564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110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SCU: System </a:t>
            </a:r>
            <a:r>
              <a:rPr lang="sv-SE" dirty="0" err="1"/>
              <a:t>Modules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38</a:t>
            </a:fld>
            <a:endParaRPr lang="en-GB" noProof="0"/>
          </a:p>
        </p:txBody>
      </p:sp>
      <p:pic>
        <p:nvPicPr>
          <p:cNvPr id="3" name="Picture 2" descr="Screen Shot 2018-10-09 at 10.39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" y="1291311"/>
            <a:ext cx="9144000" cy="5566689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6F4FD4B-CEB1-3A44-9EB5-C4E03C240162}"/>
              </a:ext>
            </a:extLst>
          </p:cNvPr>
          <p:cNvSpPr txBox="1">
            <a:spLocks/>
          </p:cNvSpPr>
          <p:nvPr/>
        </p:nvSpPr>
        <p:spPr>
          <a:xfrm>
            <a:off x="6830888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584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SCU: </a:t>
            </a:r>
            <a:r>
              <a:rPr lang="sv-SE" dirty="0" err="1"/>
              <a:t>Internal</a:t>
            </a:r>
            <a:r>
              <a:rPr lang="sv-SE" dirty="0"/>
              <a:t> Blockdiagram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39</a:t>
            </a:fld>
            <a:endParaRPr lang="en-GB" noProof="0"/>
          </a:p>
        </p:txBody>
      </p:sp>
      <p:pic>
        <p:nvPicPr>
          <p:cNvPr id="3" name="Picture 2" descr="Screen Shot 2018-10-09 at 12.06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33865"/>
            <a:ext cx="8568952" cy="542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02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Attention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91A9FE-2A90-9F43-80EB-A7F645B8E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A4927D-31FC-FB49-BEF0-730D06285F3B}"/>
              </a:ext>
            </a:extLst>
          </p:cNvPr>
          <p:cNvSpPr txBox="1"/>
          <p:nvPr/>
        </p:nvSpPr>
        <p:spPr>
          <a:xfrm>
            <a:off x="2051720" y="3513202"/>
            <a:ext cx="5127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b="1" dirty="0" err="1">
                <a:solidFill>
                  <a:schemeClr val="bg1"/>
                </a:solidFill>
              </a:rPr>
              <a:t>Lets</a:t>
            </a:r>
            <a:r>
              <a:rPr lang="sv-SE" sz="4000" b="1" dirty="0">
                <a:solidFill>
                  <a:schemeClr val="bg1"/>
                </a:solidFill>
              </a:rPr>
              <a:t> </a:t>
            </a:r>
            <a:r>
              <a:rPr lang="sv-SE" sz="4000" b="1" dirty="0" err="1">
                <a:solidFill>
                  <a:schemeClr val="bg1"/>
                </a:solidFill>
              </a:rPr>
              <a:t>discuss</a:t>
            </a:r>
            <a:r>
              <a:rPr lang="sv-SE" sz="4000" b="1" dirty="0">
                <a:solidFill>
                  <a:schemeClr val="bg1"/>
                </a:solidFill>
              </a:rPr>
              <a:t> MPS at ESS</a:t>
            </a:r>
          </a:p>
        </p:txBody>
      </p:sp>
    </p:spTree>
    <p:extLst>
      <p:ext uri="{BB962C8B-B14F-4D97-AF65-F5344CB8AC3E}">
        <p14:creationId xmlns:p14="http://schemas.microsoft.com/office/powerpoint/2010/main" val="15459755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Content Placeholder 2"/>
          <p:cNvSpPr>
            <a:spLocks noGrp="1"/>
          </p:cNvSpPr>
          <p:nvPr>
            <p:ph idx="1"/>
          </p:nvPr>
        </p:nvSpPr>
        <p:spPr>
          <a:xfrm>
            <a:off x="395536" y="3140968"/>
            <a:ext cx="8518401" cy="648518"/>
          </a:xfrm>
        </p:spPr>
        <p:txBody>
          <a:bodyPr>
            <a:norm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en-GB" sz="3000" dirty="0">
                <a:solidFill>
                  <a:srgbClr val="000000"/>
                </a:solidFill>
                <a:latin typeface="Calibri" charset="0"/>
              </a:rPr>
              <a:t>Development, Verification and Validation of the FBIS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4290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41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E2E5D9-9BB6-5249-8CB5-F00098AB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/>
              <a:t>FBIS </a:t>
            </a:r>
            <a:r>
              <a:rPr lang="sv-SE" dirty="0" err="1"/>
              <a:t>Lifecycle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B8083C-7C30-1D4A-8710-A409254BA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517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9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42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E2E5D9-9BB6-5249-8CB5-F00098AB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Incremental</a:t>
            </a:r>
            <a:r>
              <a:rPr lang="sv-SE" dirty="0"/>
              <a:t> </a:t>
            </a:r>
            <a:r>
              <a:rPr lang="sv-SE" dirty="0" err="1"/>
              <a:t>Development</a:t>
            </a: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1A5CCF-6C75-294C-88D7-07B7FDD81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42120"/>
            <a:ext cx="8712968" cy="537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232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43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E2E5D9-9BB6-5249-8CB5-F00098AB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Incremental</a:t>
            </a:r>
            <a:r>
              <a:rPr lang="sv-SE" dirty="0"/>
              <a:t> </a:t>
            </a:r>
            <a:r>
              <a:rPr lang="sv-SE" dirty="0" err="1"/>
              <a:t>Development</a:t>
            </a:r>
            <a:r>
              <a:rPr lang="sv-SE" dirty="0"/>
              <a:t> </a:t>
            </a:r>
            <a:r>
              <a:rPr lang="sv-SE" dirty="0" err="1"/>
              <a:t>Lifecycle</a:t>
            </a: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13D85D-334D-D34B-8789-3020C054B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893"/>
            <a:ext cx="9144000" cy="511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289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44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E2E5D9-9BB6-5249-8CB5-F00098AB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/>
              <a:t>FBI System </a:t>
            </a:r>
            <a:r>
              <a:rPr lang="sv-SE" dirty="0" err="1"/>
              <a:t>Development</a:t>
            </a:r>
            <a:r>
              <a:rPr lang="sv-SE" dirty="0"/>
              <a:t> Process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C0677-412F-1B4D-94C2-C23CE6C73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39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379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45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E2E5D9-9BB6-5249-8CB5-F00098AB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/>
              <a:t>FBI System </a:t>
            </a:r>
            <a:r>
              <a:rPr lang="sv-SE" dirty="0" err="1"/>
              <a:t>Development</a:t>
            </a:r>
            <a:r>
              <a:rPr lang="sv-SE" dirty="0"/>
              <a:t> Process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7B4C2-3446-6047-A6C5-87686328A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88" y="1415860"/>
            <a:ext cx="8686800" cy="536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61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46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5027E8-9DB9-E94A-81A0-300AA8D85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/>
              <a:t>FBI System </a:t>
            </a:r>
            <a:r>
              <a:rPr lang="sv-SE" dirty="0" err="1"/>
              <a:t>Development</a:t>
            </a:r>
            <a:r>
              <a:rPr lang="sv-SE" dirty="0"/>
              <a:t> Process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19CD5E-8D6D-A741-BCF8-5CDAD7DC5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5788"/>
            <a:ext cx="9144000" cy="5310209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36410A7-020A-6A40-975E-82E0AB10F0BE}"/>
              </a:ext>
            </a:extLst>
          </p:cNvPr>
          <p:cNvSpPr txBox="1">
            <a:spLocks/>
          </p:cNvSpPr>
          <p:nvPr/>
        </p:nvSpPr>
        <p:spPr>
          <a:xfrm>
            <a:off x="6974904" y="6448251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57627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47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E2E5D9-9BB6-5249-8CB5-F00098AB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/>
              <a:t>Hardware </a:t>
            </a:r>
            <a:r>
              <a:rPr lang="sv-SE" dirty="0" err="1"/>
              <a:t>Development</a:t>
            </a:r>
            <a:r>
              <a:rPr lang="sv-SE" dirty="0"/>
              <a:t> Process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5EAE19-3907-AB4E-9CD9-4E12F56D5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" y="1744840"/>
            <a:ext cx="9144000" cy="509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76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48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E2E5D9-9BB6-5249-8CB5-F00098AB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/>
              <a:t>Hardware </a:t>
            </a:r>
            <a:r>
              <a:rPr lang="sv-SE" dirty="0" err="1"/>
              <a:t>Development</a:t>
            </a:r>
            <a:r>
              <a:rPr lang="sv-SE" dirty="0"/>
              <a:t> 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ECB812-1499-E240-A7DB-120BC359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76" y="1721276"/>
            <a:ext cx="8835228" cy="494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334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49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E2E5D9-9BB6-5249-8CB5-F00098AB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/>
              <a:t>Hardware </a:t>
            </a:r>
            <a:r>
              <a:rPr lang="sv-SE" dirty="0" err="1"/>
              <a:t>Development</a:t>
            </a:r>
            <a:r>
              <a:rPr lang="sv-SE" dirty="0"/>
              <a:t> Process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F47232-C6BD-394E-94D0-415128E15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22295"/>
            <a:ext cx="8716111" cy="5291081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8A6D801-4B79-7540-9D1B-487837B98BA7}"/>
              </a:ext>
            </a:extLst>
          </p:cNvPr>
          <p:cNvSpPr txBox="1">
            <a:spLocks/>
          </p:cNvSpPr>
          <p:nvPr/>
        </p:nvSpPr>
        <p:spPr>
          <a:xfrm>
            <a:off x="6974904" y="6453336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6526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8B0CF-8850-8A48-92FE-55150B7C93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736" y="3608727"/>
            <a:ext cx="4006166" cy="3112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Reminder: What is Machine Protection?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MP is Happiness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Happiness for the scientists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Happiness for the Council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Happiness for the staff</a:t>
            </a:r>
          </a:p>
          <a:p>
            <a:r>
              <a:rPr lang="en-GB" dirty="0">
                <a:solidFill>
                  <a:srgbClr val="000000"/>
                </a:solidFill>
              </a:rPr>
              <a:t>Time and 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5B1C06-1C08-C14D-830B-BEA5C8519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516" y="1417638"/>
            <a:ext cx="3179192" cy="31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9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50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E2E5D9-9BB6-5249-8CB5-F00098AB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/>
              <a:t>Hardware </a:t>
            </a:r>
            <a:r>
              <a:rPr lang="sv-SE" dirty="0" err="1"/>
              <a:t>Development</a:t>
            </a:r>
            <a:r>
              <a:rPr lang="sv-SE" dirty="0"/>
              <a:t> 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8F803F-94D8-7042-9361-256AB812A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05447"/>
            <a:ext cx="8532440" cy="521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401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51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E2E5D9-9BB6-5249-8CB5-F00098AB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Firmware</a:t>
            </a:r>
            <a:r>
              <a:rPr lang="sv-SE" dirty="0"/>
              <a:t> </a:t>
            </a:r>
            <a:r>
              <a:rPr lang="sv-SE" dirty="0" err="1"/>
              <a:t>Development</a:t>
            </a:r>
            <a:r>
              <a:rPr lang="sv-SE" dirty="0"/>
              <a:t> Process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836DD4-31F4-1845-8782-4EF7DD1A5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97244"/>
            <a:ext cx="8388424" cy="489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024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52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E2E5D9-9BB6-5249-8CB5-F00098AB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Firmware</a:t>
            </a:r>
            <a:r>
              <a:rPr lang="sv-SE" dirty="0"/>
              <a:t> </a:t>
            </a:r>
            <a:r>
              <a:rPr lang="sv-SE" dirty="0" err="1"/>
              <a:t>Development</a:t>
            </a:r>
            <a:r>
              <a:rPr lang="sv-SE" dirty="0"/>
              <a:t> 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1B0D59-5DDB-5744-A582-21A494E09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" y="1628800"/>
            <a:ext cx="8723312" cy="466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488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53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E2E5D9-9BB6-5249-8CB5-F00098AB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Firmware</a:t>
            </a:r>
            <a:r>
              <a:rPr lang="sv-SE" dirty="0"/>
              <a:t> </a:t>
            </a:r>
            <a:r>
              <a:rPr lang="sv-SE" dirty="0" err="1"/>
              <a:t>Development</a:t>
            </a:r>
            <a:r>
              <a:rPr lang="sv-SE" dirty="0"/>
              <a:t> Process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FFA30C-86A7-5D47-B4FD-6DA46B4DD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605"/>
            <a:ext cx="9144000" cy="552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812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54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E2E5D9-9BB6-5249-8CB5-F00098AB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Firmware</a:t>
            </a:r>
            <a:r>
              <a:rPr lang="sv-SE" dirty="0"/>
              <a:t> </a:t>
            </a:r>
            <a:r>
              <a:rPr lang="sv-SE" dirty="0" err="1"/>
              <a:t>Development</a:t>
            </a:r>
            <a:r>
              <a:rPr lang="sv-SE" dirty="0"/>
              <a:t> 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D1970C-35B7-2B48-8085-581EDE6F8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9" y="1484784"/>
            <a:ext cx="8898527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550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55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E2E5D9-9BB6-5249-8CB5-F00098AB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Firmware</a:t>
            </a:r>
            <a:r>
              <a:rPr lang="sv-SE" dirty="0"/>
              <a:t> </a:t>
            </a:r>
            <a:r>
              <a:rPr lang="sv-SE" dirty="0" err="1"/>
              <a:t>Development</a:t>
            </a:r>
            <a:r>
              <a:rPr lang="sv-SE" dirty="0"/>
              <a:t> Process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6C96A5-665E-6044-A315-B57381993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8686800" cy="475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430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56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E2E5D9-9BB6-5249-8CB5-F00098AB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Firmware</a:t>
            </a:r>
            <a:r>
              <a:rPr lang="sv-SE" dirty="0"/>
              <a:t> </a:t>
            </a:r>
            <a:r>
              <a:rPr lang="sv-SE" dirty="0" err="1"/>
              <a:t>Development</a:t>
            </a:r>
            <a:r>
              <a:rPr lang="sv-SE" dirty="0"/>
              <a:t> 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94E790-2194-364D-B2CA-A9B3120F9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256"/>
            <a:ext cx="9144000" cy="414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113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57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E2E5D9-9BB6-5249-8CB5-F00098AB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/>
              <a:t>Software </a:t>
            </a:r>
            <a:r>
              <a:rPr lang="sv-SE" dirty="0" err="1"/>
              <a:t>Development</a:t>
            </a:r>
            <a:r>
              <a:rPr lang="sv-SE" dirty="0"/>
              <a:t> Process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5C523D-627F-F84C-B5DA-882A79F0D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" y="1464220"/>
            <a:ext cx="9144000" cy="539378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296E60A-98B8-6446-AEE3-96B5CEF07821}"/>
              </a:ext>
            </a:extLst>
          </p:cNvPr>
          <p:cNvSpPr txBox="1">
            <a:spLocks/>
          </p:cNvSpPr>
          <p:nvPr/>
        </p:nvSpPr>
        <p:spPr>
          <a:xfrm>
            <a:off x="6830888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02960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58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E2E5D9-9BB6-5249-8CB5-F00098AB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/>
              <a:t>Software </a:t>
            </a:r>
            <a:r>
              <a:rPr lang="sv-SE" dirty="0" err="1"/>
              <a:t>Development</a:t>
            </a:r>
            <a:r>
              <a:rPr lang="sv-SE" dirty="0"/>
              <a:t> 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7EF7A9-7DAB-0B4B-9C33-E1A25F54F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4518"/>
            <a:ext cx="9144000" cy="418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035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59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E2E5D9-9BB6-5249-8CB5-F00098AB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/>
              <a:t>Software </a:t>
            </a:r>
            <a:r>
              <a:rPr lang="sv-SE" dirty="0" err="1"/>
              <a:t>Development</a:t>
            </a:r>
            <a:r>
              <a:rPr lang="sv-SE" dirty="0"/>
              <a:t> Process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A6AE5-837A-614D-B2BB-36C6B22E1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9" y="1988840"/>
            <a:ext cx="9144000" cy="423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82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417AA-8434-DA4E-A00D-D336D56E4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Reminder: What is Machine Protection?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E1306-C77E-E948-BEF3-1743F55A2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Add Availability = ”Subtract Downtime”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72B4DC3-EAE1-F847-9B4B-5B56FE6EB614}"/>
              </a:ext>
            </a:extLst>
          </p:cNvPr>
          <p:cNvCxnSpPr/>
          <p:nvPr/>
        </p:nvCxnSpPr>
        <p:spPr bwMode="auto">
          <a:xfrm>
            <a:off x="2361690" y="2636912"/>
            <a:ext cx="0" cy="33123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0EB1ACEC-B720-2A41-A734-DBB6769A16E6}"/>
              </a:ext>
            </a:extLst>
          </p:cNvPr>
          <p:cNvSpPr txBox="1">
            <a:spLocks/>
          </p:cNvSpPr>
          <p:nvPr/>
        </p:nvSpPr>
        <p:spPr bwMode="auto">
          <a:xfrm>
            <a:off x="2430011" y="5294807"/>
            <a:ext cx="2213997" cy="43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r>
              <a:rPr lang="en-US" sz="2000" kern="0"/>
              <a:t>Long Downtime</a:t>
            </a:r>
            <a:endParaRPr lang="en-US" sz="2000" kern="0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045407F-D4A8-AB40-8272-8C12DFFF6AC5}"/>
              </a:ext>
            </a:extLst>
          </p:cNvPr>
          <p:cNvSpPr txBox="1">
            <a:spLocks/>
          </p:cNvSpPr>
          <p:nvPr/>
        </p:nvSpPr>
        <p:spPr bwMode="auto">
          <a:xfrm>
            <a:off x="2416454" y="2887250"/>
            <a:ext cx="2213997" cy="43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r>
              <a:rPr lang="en-US" sz="2000" kern="0" dirty="0"/>
              <a:t>Short Downtime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4E6F9D-07F0-844A-87B7-60282DA76D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2441220"/>
            <a:ext cx="4680520" cy="3803174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A341E10-0E57-DE44-8C0F-C5DB3BBB4014}"/>
              </a:ext>
            </a:extLst>
          </p:cNvPr>
          <p:cNvSpPr txBox="1">
            <a:spLocks/>
          </p:cNvSpPr>
          <p:nvPr/>
        </p:nvSpPr>
        <p:spPr>
          <a:xfrm>
            <a:off x="8001000" y="6248400"/>
            <a:ext cx="685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9A6A592-C6FE-7147-A0E5-09C39123E83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9582BA-57CC-9148-A92E-10A60389E554}"/>
              </a:ext>
            </a:extLst>
          </p:cNvPr>
          <p:cNvSpPr/>
          <p:nvPr/>
        </p:nvSpPr>
        <p:spPr>
          <a:xfrm>
            <a:off x="2361690" y="2947555"/>
            <a:ext cx="4010510" cy="31584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D4CBA2-6F2B-5A4E-9CC9-2E46009E33B8}"/>
              </a:ext>
            </a:extLst>
          </p:cNvPr>
          <p:cNvSpPr/>
          <p:nvPr/>
        </p:nvSpPr>
        <p:spPr>
          <a:xfrm>
            <a:off x="2339752" y="5355112"/>
            <a:ext cx="4032448" cy="3158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rved Up Arrow 12">
            <a:extLst>
              <a:ext uri="{FF2B5EF4-FFF2-40B4-BE49-F238E27FC236}">
                <a16:creationId xmlns:a16="http://schemas.microsoft.com/office/drawing/2014/main" id="{5787BA43-F2F7-B94D-B9EF-9C11D26F56CB}"/>
              </a:ext>
            </a:extLst>
          </p:cNvPr>
          <p:cNvSpPr/>
          <p:nvPr/>
        </p:nvSpPr>
        <p:spPr>
          <a:xfrm rot="16200000">
            <a:off x="5421108" y="3894894"/>
            <a:ext cx="2675100" cy="729667"/>
          </a:xfrm>
          <a:prstGeom prst="curved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C43E8C-58BA-C14F-A47D-459F5C136FB5}"/>
              </a:ext>
            </a:extLst>
          </p:cNvPr>
          <p:cNvSpPr txBox="1"/>
          <p:nvPr/>
        </p:nvSpPr>
        <p:spPr>
          <a:xfrm>
            <a:off x="1187624" y="6392361"/>
            <a:ext cx="6336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Courtesy of </a:t>
            </a:r>
            <a:r>
              <a:rPr lang="en-US" sz="1200" dirty="0" err="1"/>
              <a:t>Enric</a:t>
            </a:r>
            <a:r>
              <a:rPr lang="en-US" sz="1200" dirty="0"/>
              <a:t> </a:t>
            </a:r>
            <a:r>
              <a:rPr lang="en-US" sz="1200" dirty="0" err="1"/>
              <a:t>Bargalló</a:t>
            </a:r>
            <a:r>
              <a:rPr lang="en-US" sz="1200" dirty="0"/>
              <a:t> (aligned with “ESS Reliability and Availability Requirements” ESS-0064499  </a:t>
            </a:r>
          </a:p>
        </p:txBody>
      </p:sp>
    </p:spTree>
    <p:extLst>
      <p:ext uri="{BB962C8B-B14F-4D97-AF65-F5344CB8AC3E}">
        <p14:creationId xmlns:p14="http://schemas.microsoft.com/office/powerpoint/2010/main" val="138737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60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E2E5D9-9BB6-5249-8CB5-F00098AB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/>
              <a:t>Software </a:t>
            </a:r>
            <a:r>
              <a:rPr lang="sv-SE" dirty="0" err="1"/>
              <a:t>Development</a:t>
            </a:r>
            <a:r>
              <a:rPr lang="sv-SE" dirty="0"/>
              <a:t> 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6F2AAC-902C-CA40-B3B7-E8992B59F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354"/>
            <a:ext cx="8856984" cy="448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124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61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E2E5D9-9BB6-5249-8CB5-F00098AB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/>
              <a:t>Software </a:t>
            </a:r>
            <a:r>
              <a:rPr lang="sv-SE" dirty="0" err="1"/>
              <a:t>Development</a:t>
            </a:r>
            <a:r>
              <a:rPr lang="sv-SE" dirty="0"/>
              <a:t> Process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94CC14-5A6E-EA4E-B589-A06BE8D7A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9"/>
            <a:ext cx="8624996" cy="39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385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62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E2E5D9-9BB6-5249-8CB5-F00098AB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/>
              <a:t>Software </a:t>
            </a:r>
            <a:r>
              <a:rPr lang="sv-SE" dirty="0" err="1"/>
              <a:t>Development</a:t>
            </a:r>
            <a:r>
              <a:rPr lang="sv-SE" dirty="0"/>
              <a:t> 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476B44-2BF5-464F-8744-E71F39C73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39996"/>
            <a:ext cx="7308304" cy="508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830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Content Placeholder 2"/>
          <p:cNvSpPr>
            <a:spLocks noGrp="1"/>
          </p:cNvSpPr>
          <p:nvPr>
            <p:ph idx="1"/>
          </p:nvPr>
        </p:nvSpPr>
        <p:spPr>
          <a:xfrm>
            <a:off x="468313" y="3284539"/>
            <a:ext cx="8229600" cy="64851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GB" sz="3000" dirty="0">
                <a:solidFill>
                  <a:srgbClr val="000000"/>
                </a:solidFill>
                <a:latin typeface="Calibri" charset="0"/>
              </a:rPr>
              <a:t>Some first results on FBIS Reliability Prediction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4882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64</a:t>
            </a:fld>
            <a:endParaRPr lang="en-GB"/>
          </a:p>
        </p:txBody>
      </p:sp>
      <p:pic>
        <p:nvPicPr>
          <p:cNvPr id="2" name="Picture 1" descr="Screen Shot 2018-06-13 at 07.00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891"/>
            <a:ext cx="9144000" cy="565810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CE2E5D9-9BB6-5249-8CB5-F00098AB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Failure</a:t>
            </a:r>
            <a:r>
              <a:rPr lang="sv-SE" dirty="0"/>
              <a:t> Rates in IEC 61508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3986281-E77F-7448-A7B8-3BC87FE66420}"/>
              </a:ext>
            </a:extLst>
          </p:cNvPr>
          <p:cNvSpPr txBox="1">
            <a:spLocks/>
          </p:cNvSpPr>
          <p:nvPr/>
        </p:nvSpPr>
        <p:spPr>
          <a:xfrm>
            <a:off x="6902896" y="6309320"/>
            <a:ext cx="2133600" cy="4817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00242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Failure</a:t>
            </a:r>
            <a:r>
              <a:rPr lang="sv-SE" dirty="0"/>
              <a:t> Rates in IEC 61508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65</a:t>
            </a:fld>
            <a:endParaRPr lang="en-GB" noProof="0"/>
          </a:p>
        </p:txBody>
      </p:sp>
      <p:pic>
        <p:nvPicPr>
          <p:cNvPr id="3" name="Picture 2" descr="Screen Shot 2018-10-09 at 10.40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1613080"/>
            <a:ext cx="8532440" cy="455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867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Tool</a:t>
            </a:r>
            <a:r>
              <a:rPr lang="sv-SE" dirty="0"/>
              <a:t> </a:t>
            </a:r>
            <a:r>
              <a:rPr lang="sv-SE" dirty="0" err="1"/>
              <a:t>Chain</a:t>
            </a:r>
            <a:r>
              <a:rPr lang="sv-SE" dirty="0"/>
              <a:t>: </a:t>
            </a:r>
            <a:r>
              <a:rPr lang="sv-SE" dirty="0" err="1"/>
              <a:t>Isograph</a:t>
            </a:r>
            <a:r>
              <a:rPr lang="sv-SE" dirty="0"/>
              <a:t> </a:t>
            </a:r>
            <a:r>
              <a:rPr lang="sv-SE" dirty="0" err="1"/>
              <a:t>Reliability</a:t>
            </a:r>
            <a:r>
              <a:rPr lang="sv-SE" dirty="0"/>
              <a:t> </a:t>
            </a:r>
            <a:r>
              <a:rPr lang="sv-SE" dirty="0" err="1"/>
              <a:t>Prediction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66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E84E21-6AAF-BA46-988E-CB9D7FFF6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47510"/>
            <a:ext cx="8496944" cy="527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159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Tool</a:t>
            </a:r>
            <a:r>
              <a:rPr lang="sv-SE" dirty="0"/>
              <a:t> </a:t>
            </a:r>
            <a:r>
              <a:rPr lang="sv-SE" dirty="0" err="1"/>
              <a:t>Chain</a:t>
            </a:r>
            <a:r>
              <a:rPr lang="sv-SE" dirty="0"/>
              <a:t>: </a:t>
            </a:r>
            <a:r>
              <a:rPr lang="sv-SE" dirty="0" err="1"/>
              <a:t>Isograph</a:t>
            </a:r>
            <a:r>
              <a:rPr lang="sv-SE" dirty="0"/>
              <a:t> </a:t>
            </a:r>
            <a:r>
              <a:rPr lang="sv-SE" dirty="0" err="1"/>
              <a:t>Reliability</a:t>
            </a:r>
            <a:r>
              <a:rPr lang="sv-SE" dirty="0"/>
              <a:t> </a:t>
            </a:r>
            <a:r>
              <a:rPr lang="sv-SE" dirty="0" err="1"/>
              <a:t>Prediction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67</a:t>
            </a:fld>
            <a:endParaRPr lang="en-GB" noProof="0"/>
          </a:p>
        </p:txBody>
      </p:sp>
      <p:pic>
        <p:nvPicPr>
          <p:cNvPr id="3" name="Picture 2" descr="Screen Shot 2018-10-09 at 10.41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466"/>
            <a:ext cx="9144000" cy="511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903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Tool</a:t>
            </a:r>
            <a:r>
              <a:rPr lang="sv-SE" dirty="0"/>
              <a:t> </a:t>
            </a:r>
            <a:r>
              <a:rPr lang="sv-SE" dirty="0" err="1"/>
              <a:t>Chain</a:t>
            </a:r>
            <a:r>
              <a:rPr lang="sv-SE" dirty="0"/>
              <a:t>: </a:t>
            </a:r>
            <a:r>
              <a:rPr lang="sv-SE" dirty="0" err="1"/>
              <a:t>Isograph</a:t>
            </a:r>
            <a:r>
              <a:rPr lang="sv-SE" dirty="0"/>
              <a:t> </a:t>
            </a:r>
            <a:r>
              <a:rPr lang="sv-SE" dirty="0" err="1"/>
              <a:t>Reliability</a:t>
            </a:r>
            <a:r>
              <a:rPr lang="sv-SE" dirty="0"/>
              <a:t> </a:t>
            </a:r>
            <a:r>
              <a:rPr lang="sv-SE" dirty="0" err="1"/>
              <a:t>Prediction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68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A30D2A-A518-464F-85BE-FB5AA5E59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461935"/>
            <a:ext cx="8604448" cy="540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751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Reliability</a:t>
            </a:r>
            <a:r>
              <a:rPr lang="sv-SE" dirty="0"/>
              <a:t> Block Diagram (RBD) </a:t>
            </a:r>
            <a:r>
              <a:rPr lang="sv-SE" dirty="0" err="1"/>
              <a:t>Overview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69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AAE87-A698-B84A-98C6-E544400D9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3" y="1514366"/>
            <a:ext cx="8828495" cy="529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54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05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Reminder: MP-System of Systems (</a:t>
            </a:r>
            <a:r>
              <a:rPr lang="en-US" dirty="0" err="1">
                <a:latin typeface="Calibri" charset="0"/>
              </a:rPr>
              <a:t>SoS</a:t>
            </a:r>
            <a:r>
              <a:rPr lang="en-US" dirty="0">
                <a:latin typeface="Calibri" charset="0"/>
              </a:rPr>
              <a:t>)</a:t>
            </a:r>
          </a:p>
        </p:txBody>
      </p:sp>
      <p:pic>
        <p:nvPicPr>
          <p:cNvPr id="49154" name="Picture 3" descr="Functional_Architecture_Concept_v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96950"/>
            <a:ext cx="907256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4403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Tool</a:t>
            </a:r>
            <a:r>
              <a:rPr lang="sv-SE" dirty="0"/>
              <a:t> </a:t>
            </a:r>
            <a:r>
              <a:rPr lang="sv-SE" dirty="0" err="1"/>
              <a:t>Chain</a:t>
            </a:r>
            <a:r>
              <a:rPr lang="sv-SE" dirty="0"/>
              <a:t>: PFH (</a:t>
            </a:r>
            <a:r>
              <a:rPr lang="sv-SE" dirty="0" err="1"/>
              <a:t>average</a:t>
            </a:r>
            <a:r>
              <a:rPr lang="sv-SE" dirty="0"/>
              <a:t> </a:t>
            </a:r>
            <a:r>
              <a:rPr lang="sv-SE" dirty="0" err="1"/>
              <a:t>frequency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a </a:t>
            </a:r>
            <a:r>
              <a:rPr lang="sv-SE" dirty="0" err="1"/>
              <a:t>dangerous</a:t>
            </a:r>
            <a:r>
              <a:rPr lang="sv-SE" dirty="0"/>
              <a:t> </a:t>
            </a:r>
            <a:r>
              <a:rPr lang="sv-SE" dirty="0" err="1"/>
              <a:t>failure</a:t>
            </a:r>
            <a:r>
              <a:rPr lang="sv-SE" dirty="0"/>
              <a:t> per </a:t>
            </a:r>
            <a:r>
              <a:rPr lang="sv-SE" dirty="0" err="1"/>
              <a:t>hour</a:t>
            </a:r>
            <a:r>
              <a:rPr lang="sv-SE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70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DA6F4C-406F-5D47-8821-EDDA9CF8E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975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Preliminary</a:t>
            </a:r>
            <a:r>
              <a:rPr lang="sv-SE" dirty="0"/>
              <a:t> </a:t>
            </a:r>
            <a:r>
              <a:rPr lang="sv-SE" dirty="0" err="1"/>
              <a:t>Results</a:t>
            </a:r>
            <a:r>
              <a:rPr lang="sv-SE" dirty="0"/>
              <a:t> FBIS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71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D750CC-52BF-C343-8205-61D78439C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389447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A4D65BC-90D0-0945-BBFA-E5D6693A8F07}"/>
              </a:ext>
            </a:extLst>
          </p:cNvPr>
          <p:cNvSpPr txBox="1">
            <a:spLocks/>
          </p:cNvSpPr>
          <p:nvPr/>
        </p:nvSpPr>
        <p:spPr>
          <a:xfrm>
            <a:off x="7740352" y="6453336"/>
            <a:ext cx="1224136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71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12255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RBD FBIS (SCU and DLN)/ </a:t>
            </a:r>
            <a:r>
              <a:rPr lang="sv-SE" dirty="0" err="1"/>
              <a:t>Sensitivity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72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B3686D-928C-344F-BA2D-A14164140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3225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220680-3AD6-394E-A3E2-3FC4AAB58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22" y="4724481"/>
            <a:ext cx="6736556" cy="181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666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Results</a:t>
            </a:r>
            <a:r>
              <a:rPr lang="sv-SE" dirty="0"/>
              <a:t>: PIL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73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52443-0BF7-BA48-8E52-B8C951BCD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1484784"/>
            <a:ext cx="8388424" cy="518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278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Protection</a:t>
            </a:r>
            <a:r>
              <a:rPr lang="sv-SE" dirty="0"/>
              <a:t> </a:t>
            </a:r>
            <a:r>
              <a:rPr lang="sv-SE" dirty="0" err="1"/>
              <a:t>Function</a:t>
            </a:r>
            <a:r>
              <a:rPr lang="sv-SE" dirty="0"/>
              <a:t> </a:t>
            </a:r>
            <a:r>
              <a:rPr lang="sv-SE" dirty="0" err="1"/>
              <a:t>Integrity</a:t>
            </a:r>
            <a:r>
              <a:rPr lang="sv-SE" dirty="0"/>
              <a:t> </a:t>
            </a:r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Assessment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74</a:t>
            </a:fld>
            <a:endParaRPr lang="en-GB" noProof="0"/>
          </a:p>
        </p:txBody>
      </p:sp>
      <p:pic>
        <p:nvPicPr>
          <p:cNvPr id="5" name="Picture 4" descr="Screen Shot 2018-10-09 at 12.15.18.png">
            <a:extLst>
              <a:ext uri="{FF2B5EF4-FFF2-40B4-BE49-F238E27FC236}">
                <a16:creationId xmlns:a16="http://schemas.microsoft.com/office/drawing/2014/main" id="{7B7843AE-6BFF-2E4B-9C3C-7C74DA494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4036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7B4FF3C-7769-494B-AC18-6423D3404150}"/>
              </a:ext>
            </a:extLst>
          </p:cNvPr>
          <p:cNvSpPr txBox="1">
            <a:spLocks/>
          </p:cNvSpPr>
          <p:nvPr/>
        </p:nvSpPr>
        <p:spPr>
          <a:xfrm>
            <a:off x="8424936" y="6448251"/>
            <a:ext cx="683568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74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70583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PF Example </a:t>
            </a:r>
            <a:r>
              <a:rPr lang="sv-SE" dirty="0" err="1"/>
              <a:t>Interceptive</a:t>
            </a:r>
            <a:r>
              <a:rPr lang="sv-SE" dirty="0"/>
              <a:t> </a:t>
            </a:r>
            <a:r>
              <a:rPr lang="sv-SE" dirty="0" err="1"/>
              <a:t>Devices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75</a:t>
            </a:fld>
            <a:endParaRPr lang="en-GB" noProof="0"/>
          </a:p>
        </p:txBody>
      </p:sp>
      <p:pic>
        <p:nvPicPr>
          <p:cNvPr id="3" name="Picture 2" descr="Screen Shot 2018-10-09 at 10.39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147"/>
            <a:ext cx="9144000" cy="5420237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1A5052E-FCB7-FD43-8A2F-7A56676DDBE2}"/>
              </a:ext>
            </a:extLst>
          </p:cNvPr>
          <p:cNvSpPr txBox="1">
            <a:spLocks/>
          </p:cNvSpPr>
          <p:nvPr/>
        </p:nvSpPr>
        <p:spPr>
          <a:xfrm>
            <a:off x="6974904" y="6508750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75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4777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PF </a:t>
            </a:r>
            <a:r>
              <a:rPr lang="sv-SE" dirty="0" err="1"/>
              <a:t>Specification</a:t>
            </a:r>
            <a:r>
              <a:rPr lang="sv-SE" dirty="0"/>
              <a:t> Example </a:t>
            </a:r>
            <a:r>
              <a:rPr lang="sv-SE" dirty="0" err="1"/>
              <a:t>Interceptive</a:t>
            </a:r>
            <a:r>
              <a:rPr lang="sv-SE" dirty="0"/>
              <a:t> </a:t>
            </a:r>
            <a:r>
              <a:rPr lang="sv-SE" dirty="0" err="1"/>
              <a:t>Devices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76</a:t>
            </a:fld>
            <a:endParaRPr lang="en-GB" noProof="0"/>
          </a:p>
        </p:txBody>
      </p:sp>
      <p:pic>
        <p:nvPicPr>
          <p:cNvPr id="3" name="Picture 2" descr="Screen Shot 2018-10-09 at 10.40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4321"/>
            <a:ext cx="9144000" cy="50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206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PF </a:t>
            </a:r>
            <a:r>
              <a:rPr lang="sv-SE" dirty="0" err="1"/>
              <a:t>Integrity</a:t>
            </a:r>
            <a:r>
              <a:rPr lang="sv-SE" dirty="0"/>
              <a:t> </a:t>
            </a:r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Assessment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77</a:t>
            </a:fld>
            <a:endParaRPr lang="en-GB" noProof="0"/>
          </a:p>
        </p:txBody>
      </p:sp>
      <p:pic>
        <p:nvPicPr>
          <p:cNvPr id="5" name="Picture 4" descr="Screen Shot 2018-10-09 at 12.19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3806"/>
            <a:ext cx="8244408" cy="537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017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PF </a:t>
            </a:r>
            <a:r>
              <a:rPr lang="sv-SE" dirty="0" err="1"/>
              <a:t>Documentation</a:t>
            </a:r>
            <a:r>
              <a:rPr lang="sv-SE" dirty="0"/>
              <a:t> – Suggestion ID-PF-x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78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C7E18-CC06-0742-A0C4-B7ACDB0DC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1495527"/>
            <a:ext cx="8460432" cy="524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332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79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00E3E2-3FCF-C14D-B512-F87F26C31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Summary</a:t>
            </a:r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7ED5DF-14C3-F540-92D7-E416C6923394}"/>
              </a:ext>
            </a:extLst>
          </p:cNvPr>
          <p:cNvSpPr txBox="1"/>
          <p:nvPr/>
        </p:nvSpPr>
        <p:spPr>
          <a:xfrm>
            <a:off x="457200" y="1647369"/>
            <a:ext cx="8229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dirty="0"/>
              <a:t>Presented status on MP integration strategy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dirty="0"/>
              <a:t>Gave an overview on FBIS development, verification and validation strategy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dirty="0"/>
              <a:t>Presented overview on reliability predictions for FBIS and how to assess the integrity level of Protection Functions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500" dirty="0"/>
          </a:p>
          <a:p>
            <a:pPr algn="ctr"/>
            <a:r>
              <a:rPr lang="en-GB" sz="2500" b="1" dirty="0"/>
              <a:t>Thanks a lot for the great work done by the team at ESS and at ZHAW (in kind partner)</a:t>
            </a:r>
          </a:p>
          <a:p>
            <a:pPr algn="ctr"/>
            <a:endParaRPr lang="en-GB" sz="2500" b="1" dirty="0"/>
          </a:p>
          <a:p>
            <a:pPr algn="ctr"/>
            <a:r>
              <a:rPr lang="en-GB" sz="2500" b="1" dirty="0"/>
              <a:t>It is complex but we are progressing step by step! </a:t>
            </a:r>
          </a:p>
        </p:txBody>
      </p:sp>
    </p:spTree>
    <p:extLst>
      <p:ext uri="{BB962C8B-B14F-4D97-AF65-F5344CB8AC3E}">
        <p14:creationId xmlns:p14="http://schemas.microsoft.com/office/powerpoint/2010/main" val="1150462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Reminder</a:t>
            </a:r>
            <a:r>
              <a:rPr lang="sv-SE" dirty="0"/>
              <a:t>: </a:t>
            </a:r>
            <a:r>
              <a:rPr lang="sv-SE" dirty="0" err="1"/>
              <a:t>Local</a:t>
            </a:r>
            <a:r>
              <a:rPr lang="sv-SE" dirty="0"/>
              <a:t> vs Global </a:t>
            </a:r>
            <a:r>
              <a:rPr lang="sv-SE" dirty="0" err="1"/>
              <a:t>Protection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171AC2-3756-094D-82F9-3D3D13794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81584"/>
            <a:ext cx="8820472" cy="436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CB13FE-816D-164E-98B5-9E99A289EC0C}"/>
              </a:ext>
            </a:extLst>
          </p:cNvPr>
          <p:cNvSpPr txBox="1"/>
          <p:nvPr/>
        </p:nvSpPr>
        <p:spPr>
          <a:xfrm>
            <a:off x="4067944" y="4581128"/>
            <a:ext cx="93610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1014819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Attention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80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91A9FE-2A90-9F43-80EB-A7F645B8E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A4927D-31FC-FB49-BEF0-730D06285F3B}"/>
              </a:ext>
            </a:extLst>
          </p:cNvPr>
          <p:cNvSpPr txBox="1"/>
          <p:nvPr/>
        </p:nvSpPr>
        <p:spPr>
          <a:xfrm>
            <a:off x="1760938" y="2151727"/>
            <a:ext cx="46112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b="1" dirty="0" err="1">
                <a:solidFill>
                  <a:schemeClr val="bg1"/>
                </a:solidFill>
              </a:rPr>
              <a:t>Lets</a:t>
            </a:r>
            <a:r>
              <a:rPr lang="sv-SE" sz="4000" b="1" dirty="0">
                <a:solidFill>
                  <a:schemeClr val="bg1"/>
                </a:solidFill>
              </a:rPr>
              <a:t> </a:t>
            </a:r>
            <a:r>
              <a:rPr lang="sv-SE" sz="4000" b="1" dirty="0" err="1">
                <a:solidFill>
                  <a:schemeClr val="bg1"/>
                </a:solidFill>
              </a:rPr>
              <a:t>discuss</a:t>
            </a:r>
            <a:r>
              <a:rPr lang="sv-SE" sz="4000" b="1" dirty="0">
                <a:solidFill>
                  <a:schemeClr val="bg1"/>
                </a:solidFill>
              </a:rPr>
              <a:t> …</a:t>
            </a:r>
          </a:p>
          <a:p>
            <a:r>
              <a:rPr lang="sv-SE" sz="4000" b="1" dirty="0" err="1">
                <a:solidFill>
                  <a:schemeClr val="bg1"/>
                </a:solidFill>
              </a:rPr>
              <a:t>What</a:t>
            </a:r>
            <a:r>
              <a:rPr lang="sv-SE" sz="4000" b="1" dirty="0">
                <a:solidFill>
                  <a:schemeClr val="bg1"/>
                </a:solidFill>
              </a:rPr>
              <a:t> </a:t>
            </a:r>
            <a:r>
              <a:rPr lang="sv-SE" sz="4000" b="1" dirty="0" err="1">
                <a:solidFill>
                  <a:schemeClr val="bg1"/>
                </a:solidFill>
              </a:rPr>
              <a:t>are</a:t>
            </a:r>
            <a:r>
              <a:rPr lang="sv-SE" sz="4000" b="1" dirty="0">
                <a:solidFill>
                  <a:schemeClr val="bg1"/>
                </a:solidFill>
              </a:rPr>
              <a:t> the </a:t>
            </a:r>
            <a:r>
              <a:rPr lang="sv-SE" sz="4000" b="1" dirty="0" err="1">
                <a:solidFill>
                  <a:schemeClr val="bg1"/>
                </a:solidFill>
              </a:rPr>
              <a:t>issues</a:t>
            </a:r>
            <a:r>
              <a:rPr lang="sv-SE" sz="4000" b="1" dirty="0">
                <a:solidFill>
                  <a:schemeClr val="bg1"/>
                </a:solidFill>
              </a:rPr>
              <a:t>?</a:t>
            </a:r>
          </a:p>
          <a:p>
            <a:r>
              <a:rPr lang="sv-SE" sz="4000" b="1" dirty="0" err="1">
                <a:solidFill>
                  <a:schemeClr val="bg1"/>
                </a:solidFill>
              </a:rPr>
              <a:t>How</a:t>
            </a:r>
            <a:r>
              <a:rPr lang="sv-SE" sz="4000" b="1" dirty="0">
                <a:solidFill>
                  <a:schemeClr val="bg1"/>
                </a:solidFill>
              </a:rPr>
              <a:t> to be BETTER?</a:t>
            </a:r>
          </a:p>
        </p:txBody>
      </p:sp>
    </p:spTree>
    <p:extLst>
      <p:ext uri="{BB962C8B-B14F-4D97-AF65-F5344CB8AC3E}">
        <p14:creationId xmlns:p14="http://schemas.microsoft.com/office/powerpoint/2010/main" val="11825880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81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6E4095-ACC2-0B4A-A4DC-768A443E10E4}"/>
              </a:ext>
            </a:extLst>
          </p:cNvPr>
          <p:cNvSpPr txBox="1"/>
          <p:nvPr/>
        </p:nvSpPr>
        <p:spPr>
          <a:xfrm>
            <a:off x="29804" y="1855852"/>
            <a:ext cx="911419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Detailed MP V&amp;V, commissioning &amp; early operations plans are not yet fully developed (they might fall into </a:t>
            </a:r>
            <a:r>
              <a:rPr lang="en-US" sz="2000" dirty="0" err="1"/>
              <a:t>InitOps</a:t>
            </a:r>
            <a:r>
              <a:rPr lang="en-US" sz="2000" dirty="0"/>
              <a:t> phase): We are aware and working on this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Many related aspects are still open, e.g. threshold management, beam loss strategy, interlocks management, integration of MP into commissioning &amp; operations (e.g. who decides on threshold/interlock changes, who has overall responsibility?)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/>
              <a:t> Interlocks working group planned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think an MP representative shall be involved, shall have a mandate when developing the above.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ESS Machine Protection Committee has not representative from Operations on board: Carlo </a:t>
            </a:r>
            <a:r>
              <a:rPr lang="en-US" sz="2000" dirty="0">
                <a:sym typeface="Wingdings" pitchFamily="2" charset="2"/>
              </a:rPr>
              <a:t></a:t>
            </a:r>
            <a:endParaRPr lang="en-US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2B6726-57E7-6C46-8BA5-F10103622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Issues</a:t>
            </a:r>
            <a:r>
              <a:rPr lang="sv-SE" dirty="0"/>
              <a:t>/</a:t>
            </a:r>
            <a:r>
              <a:rPr lang="sv-SE" dirty="0" err="1"/>
              <a:t>Concerns</a:t>
            </a:r>
            <a:r>
              <a:rPr lang="sv-SE" dirty="0"/>
              <a:t>/</a:t>
            </a:r>
            <a:r>
              <a:rPr lang="sv-SE" dirty="0" err="1"/>
              <a:t>Thoughts</a:t>
            </a:r>
            <a:r>
              <a:rPr lang="sv-SE" dirty="0"/>
              <a:t>/</a:t>
            </a:r>
            <a:r>
              <a:rPr lang="sv-SE" dirty="0" err="1"/>
              <a:t>Help</a:t>
            </a:r>
            <a:r>
              <a:rPr lang="sv-SE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31672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82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6E4095-ACC2-0B4A-A4DC-768A443E10E4}"/>
              </a:ext>
            </a:extLst>
          </p:cNvPr>
          <p:cNvSpPr txBox="1"/>
          <p:nvPr/>
        </p:nvSpPr>
        <p:spPr>
          <a:xfrm>
            <a:off x="72008" y="1916832"/>
            <a:ext cx="903649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MP team has 2.5 experienced people (in OP and commissioning)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Not enough, hence,… we train our staff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ESS MP has a framework agreement with CERN/LHC/LINAC4 - Operations team on training ESS staff on operations and commissioning with focus on Machine Protection, which is FANTASTIC!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Ric and </a:t>
            </a:r>
            <a:r>
              <a:rPr lang="en-US" sz="2000" dirty="0" err="1"/>
              <a:t>Szandra</a:t>
            </a:r>
            <a:r>
              <a:rPr lang="en-US" sz="2000" dirty="0"/>
              <a:t> attended start up of LHC (and LINAC4) in spring 2018 for 2 weeks (Ric however is leaving now </a:t>
            </a:r>
            <a:r>
              <a:rPr lang="en-US" sz="2000" dirty="0">
                <a:sym typeface="Wingdings" pitchFamily="2" charset="2"/>
              </a:rPr>
              <a:t>, </a:t>
            </a:r>
            <a:r>
              <a:rPr lang="en-US" sz="2000" dirty="0" err="1">
                <a:sym typeface="Wingdings" pitchFamily="2" charset="2"/>
              </a:rPr>
              <a:t>Enric</a:t>
            </a:r>
            <a:r>
              <a:rPr lang="en-US" sz="2000" dirty="0">
                <a:sym typeface="Wingdings" pitchFamily="2" charset="2"/>
              </a:rPr>
              <a:t> was on sick leave already </a:t>
            </a:r>
            <a:r>
              <a:rPr lang="en-US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Plan to send Viktor and Fernando to CERN asap (to get inspired on commissioning support tools, installation issues,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2B6726-57E7-6C46-8BA5-F10103622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Issues</a:t>
            </a:r>
            <a:r>
              <a:rPr lang="sv-SE" dirty="0"/>
              <a:t>/</a:t>
            </a:r>
            <a:r>
              <a:rPr lang="sv-SE" dirty="0" err="1"/>
              <a:t>Concerns</a:t>
            </a:r>
            <a:r>
              <a:rPr lang="sv-SE" dirty="0"/>
              <a:t>/</a:t>
            </a:r>
            <a:r>
              <a:rPr lang="sv-SE" dirty="0" err="1"/>
              <a:t>Thoughts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7244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83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6E4095-ACC2-0B4A-A4DC-768A443E10E4}"/>
              </a:ext>
            </a:extLst>
          </p:cNvPr>
          <p:cNvSpPr txBox="1"/>
          <p:nvPr/>
        </p:nvSpPr>
        <p:spPr>
          <a:xfrm>
            <a:off x="72008" y="2642513"/>
            <a:ext cx="9036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Its difficult to keep staff that is well trained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Replacement of staff leaving ESS is done on a timeline that doesn’t allow for handover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More support from upper management on this front would be extremely highly appreciated. We cannot keep up with a constant high pressure life-style for years!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2B6726-57E7-6C46-8BA5-F10103622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Issues</a:t>
            </a:r>
            <a:r>
              <a:rPr lang="sv-SE" dirty="0"/>
              <a:t>/</a:t>
            </a:r>
            <a:r>
              <a:rPr lang="sv-SE" dirty="0" err="1"/>
              <a:t>Concerns</a:t>
            </a:r>
            <a:r>
              <a:rPr lang="sv-SE" dirty="0"/>
              <a:t>/</a:t>
            </a:r>
            <a:r>
              <a:rPr lang="sv-SE" dirty="0" err="1"/>
              <a:t>Thoughts</a:t>
            </a:r>
            <a:r>
              <a:rPr lang="sv-SE" dirty="0"/>
              <a:t>/</a:t>
            </a:r>
            <a:r>
              <a:rPr lang="sv-SE" dirty="0" err="1"/>
              <a:t>Help</a:t>
            </a:r>
            <a:r>
              <a:rPr lang="sv-SE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88038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84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6E4095-ACC2-0B4A-A4DC-768A443E10E4}"/>
              </a:ext>
            </a:extLst>
          </p:cNvPr>
          <p:cNvSpPr txBox="1"/>
          <p:nvPr/>
        </p:nvSpPr>
        <p:spPr>
          <a:xfrm>
            <a:off x="72008" y="2275125"/>
            <a:ext cx="90364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Radiation Safety (Analysis Method change in Spring 2018)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Analyses (TSS driven) indicate that MP plays important role for radiation 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communicated not correctly to SSM, this may become a concern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Latest approved Target event classification documents: ESS-0374897, ESS-0320231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Further ex: Can beam monitoring devices connected to MPS be used to detect earthquakes early on/used as layer of protection?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2B6726-57E7-6C46-8BA5-F10103622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274638"/>
            <a:ext cx="7020272" cy="1143000"/>
          </a:xfrm>
        </p:spPr>
        <p:txBody>
          <a:bodyPr>
            <a:normAutofit/>
          </a:bodyPr>
          <a:lstStyle/>
          <a:p>
            <a:r>
              <a:rPr lang="sv-SE" dirty="0">
                <a:sym typeface="Wingdings" pitchFamily="2" charset="2"/>
              </a:rPr>
              <a:t>Awareness </a:t>
            </a:r>
            <a:r>
              <a:rPr lang="sv-SE" dirty="0" err="1">
                <a:sym typeface="Wingdings" pitchFamily="2" charset="2"/>
              </a:rPr>
              <a:t>Please</a:t>
            </a:r>
            <a:r>
              <a:rPr lang="sv-SE" dirty="0">
                <a:sym typeface="Wingdings" pitchFamily="2" charset="2"/>
              </a:rPr>
              <a:t>!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9478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85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13FDDA-1A58-B343-8482-EF0F7F3C4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98"/>
            <a:ext cx="9144000" cy="5748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2FB6AC-122D-BC4C-9E6D-2C1F67CEE1FA}"/>
              </a:ext>
            </a:extLst>
          </p:cNvPr>
          <p:cNvSpPr txBox="1"/>
          <p:nvPr/>
        </p:nvSpPr>
        <p:spPr>
          <a:xfrm>
            <a:off x="3635896" y="6169580"/>
            <a:ext cx="1153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459110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86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DB6906-8FC0-7D4D-A533-8EF6848CB3F4}"/>
              </a:ext>
            </a:extLst>
          </p:cNvPr>
          <p:cNvSpPr txBox="1"/>
          <p:nvPr/>
        </p:nvSpPr>
        <p:spPr>
          <a:xfrm>
            <a:off x="2699792" y="3284984"/>
            <a:ext cx="31683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/>
              <a:t>BACK UP SLIDES</a:t>
            </a:r>
          </a:p>
        </p:txBody>
      </p:sp>
    </p:spTree>
    <p:extLst>
      <p:ext uri="{BB962C8B-B14F-4D97-AF65-F5344CB8AC3E}">
        <p14:creationId xmlns:p14="http://schemas.microsoft.com/office/powerpoint/2010/main" val="40199183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87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DB6906-8FC0-7D4D-A533-8EF6848CB3F4}"/>
              </a:ext>
            </a:extLst>
          </p:cNvPr>
          <p:cNvSpPr txBox="1"/>
          <p:nvPr/>
        </p:nvSpPr>
        <p:spPr>
          <a:xfrm>
            <a:off x="179512" y="2420888"/>
            <a:ext cx="89644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500" dirty="0"/>
          </a:p>
          <a:p>
            <a:r>
              <a:rPr lang="en-GB" sz="2500" dirty="0">
                <a:hlinkClick r:id="rId3"/>
              </a:rPr>
              <a:t>https://confluence.esss.lu.se/display/PS/MP-SoS+Summary</a:t>
            </a:r>
            <a:endParaRPr lang="en-GB" sz="2500" dirty="0"/>
          </a:p>
          <a:p>
            <a:endParaRPr lang="en-GB" sz="2500" dirty="0">
              <a:hlinkClick r:id="rId4"/>
            </a:endParaRPr>
          </a:p>
          <a:p>
            <a:r>
              <a:rPr lang="en-GB" sz="2500" dirty="0">
                <a:hlinkClick r:id="rId5"/>
              </a:rPr>
              <a:t>https://confluence.esss.lu.se/display/PS/MPSVAC+and+MPSID+CDR</a:t>
            </a:r>
            <a:endParaRPr lang="en-GB" sz="2500" dirty="0"/>
          </a:p>
          <a:p>
            <a:endParaRPr lang="en-GB" sz="2500" dirty="0">
              <a:hlinkClick r:id="rId4"/>
            </a:endParaRPr>
          </a:p>
          <a:p>
            <a:r>
              <a:rPr lang="en-GB" sz="2500" dirty="0">
                <a:hlinkClick r:id="rId4"/>
              </a:rPr>
              <a:t>https://confluence.esss.lu.se/display/PS/Deployment</a:t>
            </a:r>
            <a:endParaRPr lang="en-GB" sz="2500" dirty="0"/>
          </a:p>
          <a:p>
            <a:endParaRPr lang="en-GB" sz="2500" dirty="0"/>
          </a:p>
          <a:p>
            <a:endParaRPr lang="en-GB" sz="25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0407D6-A752-E449-864A-E7AF70294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/>
              <a:t>Status </a:t>
            </a:r>
            <a:r>
              <a:rPr lang="sv-SE" dirty="0" err="1"/>
              <a:t>Overview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904746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88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00E3E2-3FCF-C14D-B512-F87F26C31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Diagnostic</a:t>
            </a:r>
            <a:r>
              <a:rPr lang="sv-SE" dirty="0"/>
              <a:t> and </a:t>
            </a:r>
            <a:r>
              <a:rPr lang="sv-SE" dirty="0" err="1"/>
              <a:t>Proof</a:t>
            </a:r>
            <a:r>
              <a:rPr lang="sv-SE" dirty="0"/>
              <a:t> Tests/</a:t>
            </a:r>
            <a:r>
              <a:rPr lang="sv-SE" dirty="0" err="1"/>
              <a:t>Example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79F07-34F9-3D40-B5A9-7FCB8758B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483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626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89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00E3E2-3FCF-C14D-B512-F87F26C31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Diagnostic</a:t>
            </a:r>
            <a:r>
              <a:rPr lang="sv-SE" dirty="0"/>
              <a:t> and </a:t>
            </a:r>
            <a:r>
              <a:rPr lang="sv-SE" dirty="0" err="1"/>
              <a:t>Proof</a:t>
            </a:r>
            <a:r>
              <a:rPr lang="sv-SE" dirty="0"/>
              <a:t> Tests/</a:t>
            </a:r>
            <a:r>
              <a:rPr lang="sv-SE" dirty="0" err="1"/>
              <a:t>Example</a:t>
            </a:r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F093D0-3895-DC4C-B970-74491C108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679609"/>
            <a:ext cx="9144000" cy="504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3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0C65D-88B7-B14E-A1C8-CD8E94D8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89EE41-4BDF-E347-A251-457317AC39CA}"/>
              </a:ext>
            </a:extLst>
          </p:cNvPr>
          <p:cNvSpPr txBox="1"/>
          <p:nvPr/>
        </p:nvSpPr>
        <p:spPr>
          <a:xfrm>
            <a:off x="395536" y="2852936"/>
            <a:ext cx="85072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Short Summary:</a:t>
            </a:r>
          </a:p>
          <a:p>
            <a:endParaRPr lang="en-GB" sz="3000" dirty="0"/>
          </a:p>
          <a:p>
            <a:r>
              <a:rPr lang="en-GB" sz="3000" dirty="0"/>
              <a:t>Risk Management and Machine Protection Lifecycle</a:t>
            </a:r>
          </a:p>
          <a:p>
            <a:endParaRPr lang="en-GB" sz="3000" dirty="0"/>
          </a:p>
          <a:p>
            <a:r>
              <a:rPr lang="en-GB" sz="3000" dirty="0"/>
              <a:t>	And how we integrate MP into ESS</a:t>
            </a:r>
          </a:p>
        </p:txBody>
      </p:sp>
    </p:spTree>
    <p:extLst>
      <p:ext uri="{BB962C8B-B14F-4D97-AF65-F5344CB8AC3E}">
        <p14:creationId xmlns:p14="http://schemas.microsoft.com/office/powerpoint/2010/main" val="19052243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90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00E3E2-3FCF-C14D-B512-F87F26C31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Diagnostic</a:t>
            </a:r>
            <a:r>
              <a:rPr lang="sv-SE" dirty="0"/>
              <a:t> and </a:t>
            </a:r>
            <a:r>
              <a:rPr lang="sv-SE" dirty="0" err="1"/>
              <a:t>Proof</a:t>
            </a:r>
            <a:r>
              <a:rPr lang="sv-SE" dirty="0"/>
              <a:t> Tests/</a:t>
            </a:r>
            <a:r>
              <a:rPr lang="sv-SE" dirty="0" err="1"/>
              <a:t>Example</a:t>
            </a: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87FA8F-01A6-F34F-ABF4-EFC60F72A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92275"/>
            <a:ext cx="6262515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7128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91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00E3E2-3FCF-C14D-B512-F87F26C31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Diagnostic</a:t>
            </a:r>
            <a:r>
              <a:rPr lang="sv-SE" dirty="0"/>
              <a:t> and </a:t>
            </a:r>
            <a:r>
              <a:rPr lang="sv-SE" dirty="0" err="1"/>
              <a:t>Proof</a:t>
            </a:r>
            <a:r>
              <a:rPr lang="sv-SE" dirty="0"/>
              <a:t> Tests/</a:t>
            </a:r>
            <a:r>
              <a:rPr lang="sv-SE" dirty="0" err="1"/>
              <a:t>Example</a:t>
            </a: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E85AA2-5542-4546-B03A-EAEBFD974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5302"/>
            <a:ext cx="9144000" cy="306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313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92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00E3E2-3FCF-C14D-B512-F87F26C31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Diagnostic</a:t>
            </a:r>
            <a:r>
              <a:rPr lang="sv-SE" dirty="0"/>
              <a:t> and </a:t>
            </a:r>
            <a:r>
              <a:rPr lang="sv-SE" dirty="0" err="1"/>
              <a:t>Proof</a:t>
            </a:r>
            <a:r>
              <a:rPr lang="sv-SE" dirty="0"/>
              <a:t> Tests/</a:t>
            </a:r>
            <a:r>
              <a:rPr lang="sv-SE" dirty="0" err="1"/>
              <a:t>Example</a:t>
            </a: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9CA572-444D-1D4E-822F-CA4A619BA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1469"/>
            <a:ext cx="9144000" cy="382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443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93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00E3E2-3FCF-C14D-B512-F87F26C31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Diagnostic</a:t>
            </a:r>
            <a:r>
              <a:rPr lang="sv-SE" dirty="0"/>
              <a:t> and </a:t>
            </a:r>
            <a:r>
              <a:rPr lang="sv-SE" dirty="0" err="1"/>
              <a:t>Proof</a:t>
            </a:r>
            <a:r>
              <a:rPr lang="sv-SE" dirty="0"/>
              <a:t> Tests/</a:t>
            </a:r>
            <a:r>
              <a:rPr lang="sv-SE" dirty="0" err="1"/>
              <a:t>Example</a:t>
            </a: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EF9B6-7280-C143-8FB4-6B4D6C813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5592"/>
            <a:ext cx="9144000" cy="36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148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94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00E3E2-3FCF-C14D-B512-F87F26C31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Diagnostic</a:t>
            </a:r>
            <a:r>
              <a:rPr lang="sv-SE" dirty="0"/>
              <a:t> and </a:t>
            </a:r>
            <a:r>
              <a:rPr lang="sv-SE" dirty="0" err="1"/>
              <a:t>Proof</a:t>
            </a:r>
            <a:r>
              <a:rPr lang="sv-SE" dirty="0"/>
              <a:t> Tests/</a:t>
            </a:r>
            <a:r>
              <a:rPr lang="sv-SE" dirty="0" err="1"/>
              <a:t>Example</a:t>
            </a: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223662-EC39-D541-96F9-CEBF3C406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308"/>
            <a:ext cx="9144000" cy="525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2258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FBIS RBD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95</a:t>
            </a:fld>
            <a:endParaRPr lang="en-GB" noProof="0"/>
          </a:p>
        </p:txBody>
      </p:sp>
      <p:pic>
        <p:nvPicPr>
          <p:cNvPr id="3" name="Picture 2" descr="Screen Shot 2018-10-09 at 10.41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511301"/>
            <a:ext cx="8892480" cy="489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433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FBIS RBD: </a:t>
            </a:r>
            <a:r>
              <a:rPr lang="sv-SE" dirty="0" err="1"/>
              <a:t>Sensitivity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 SCU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96</a:t>
            </a:fld>
            <a:endParaRPr lang="en-GB" noProof="0"/>
          </a:p>
        </p:txBody>
      </p:sp>
      <p:pic>
        <p:nvPicPr>
          <p:cNvPr id="5" name="Picture 4" descr="Screen Shot 2018-10-09 at 12.25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3974"/>
            <a:ext cx="9144000" cy="502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879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FBIS RBD: </a:t>
            </a:r>
            <a:r>
              <a:rPr lang="sv-SE" dirty="0" err="1"/>
              <a:t>Sensitivity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Serializer</a:t>
            </a:r>
            <a:r>
              <a:rPr lang="sv-SE" dirty="0"/>
              <a:t> </a:t>
            </a:r>
            <a:r>
              <a:rPr lang="sv-SE" dirty="0" err="1"/>
              <a:t>only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97</a:t>
            </a:fld>
            <a:endParaRPr lang="en-GB" noProof="0"/>
          </a:p>
        </p:txBody>
      </p:sp>
      <p:pic>
        <p:nvPicPr>
          <p:cNvPr id="3" name="Picture 2" descr="Screen Shot 2018-10-09 at 10.41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91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604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noProof="0" dirty="0"/>
              <a:t>The MP Look </a:t>
            </a:r>
            <a:r>
              <a:rPr lang="en-GB" sz="2800" noProof="0" dirty="0">
                <a:sym typeface="Wingdings"/>
              </a:rPr>
              <a:t> </a:t>
            </a:r>
            <a:endParaRPr lang="en-GB" sz="28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98</a:t>
            </a:fld>
            <a:endParaRPr lang="en-GB" dirty="0"/>
          </a:p>
        </p:txBody>
      </p:sp>
      <p:pic>
        <p:nvPicPr>
          <p:cNvPr id="9" name="Picture 8" descr="IMG_664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4181" y="4066899"/>
            <a:ext cx="2222873" cy="1667155"/>
          </a:xfrm>
          <a:prstGeom prst="rect">
            <a:avLst/>
          </a:prstGeom>
        </p:spPr>
      </p:pic>
      <p:pic>
        <p:nvPicPr>
          <p:cNvPr id="10" name="Picture 9" descr="IMG_664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3209" y="4284095"/>
            <a:ext cx="2808312" cy="2106234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995936" y="2132856"/>
            <a:ext cx="4788024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F321A3"/>
                </a:solidFill>
                <a:latin typeface="Tahoma"/>
                <a:cs typeface="Tahoma"/>
              </a:rPr>
              <a:t>MP in </a:t>
            </a:r>
            <a:r>
              <a:rPr lang="en-US" sz="2600" b="1" dirty="0" err="1">
                <a:solidFill>
                  <a:srgbClr val="F321A3"/>
                </a:solidFill>
                <a:latin typeface="Tahoma"/>
                <a:cs typeface="Tahoma"/>
              </a:rPr>
              <a:t>Erikaviolet</a:t>
            </a:r>
            <a:r>
              <a:rPr lang="en-US" sz="2600" b="1" dirty="0">
                <a:solidFill>
                  <a:srgbClr val="F321A3"/>
                </a:solidFill>
                <a:latin typeface="Tahoma"/>
                <a:cs typeface="Tahoma"/>
              </a:rPr>
              <a:t> RAL 4003</a:t>
            </a:r>
            <a:endParaRPr lang="en-US" sz="2600" dirty="0">
              <a:solidFill>
                <a:srgbClr val="F321A3"/>
              </a:solidFill>
              <a:latin typeface="Tahoma"/>
              <a:cs typeface="Tahoma"/>
            </a:endParaRPr>
          </a:p>
        </p:txBody>
      </p:sp>
      <p:pic>
        <p:nvPicPr>
          <p:cNvPr id="15" name="Picture 14" descr="20180530_13444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3639079" cy="2046982"/>
          </a:xfrm>
          <a:prstGeom prst="rect">
            <a:avLst/>
          </a:prstGeom>
        </p:spPr>
      </p:pic>
      <p:pic>
        <p:nvPicPr>
          <p:cNvPr id="16" name="Picture 15" descr="20180530_13445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65104"/>
            <a:ext cx="3663730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974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99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426200" y="1143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-27384"/>
            <a:ext cx="9180512" cy="6858000"/>
          </a:xfrm>
          <a:prstGeom prst="rect">
            <a:avLst/>
          </a:prstGeom>
          <a:solidFill>
            <a:srgbClr val="FAFFFC"/>
          </a:solidFill>
          <a:ln>
            <a:solidFill>
              <a:srgbClr val="FAFFFC"/>
            </a:solidFill>
          </a:ln>
          <a:effectLst>
            <a:outerShdw blurRad="40005" dist="22987" dir="5400000" algn="tl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                                                              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3608" y="199673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ahoma"/>
                <a:cs typeface="Tahoma"/>
              </a:rPr>
              <a:t>MP connection boxes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27784" y="4509120"/>
            <a:ext cx="11954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ahoma"/>
                <a:cs typeface="Tahoma"/>
              </a:rPr>
              <a:t>MP Patch Panels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54983" y="61242"/>
            <a:ext cx="3345602" cy="4464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260648"/>
            <a:ext cx="2952328" cy="3380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" y="4793349"/>
            <a:ext cx="9144000" cy="187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86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6909</TotalTime>
  <Words>2406</Words>
  <Application>Microsoft Macintosh PowerPoint</Application>
  <PresentationFormat>On-screen Show (4:3)</PresentationFormat>
  <Paragraphs>535</Paragraphs>
  <Slides>108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4" baseType="lpstr">
      <vt:lpstr>ＭＳ Ｐゴシック</vt:lpstr>
      <vt:lpstr>Arial</vt:lpstr>
      <vt:lpstr>Calibri</vt:lpstr>
      <vt:lpstr>Tahoma</vt:lpstr>
      <vt:lpstr>Wingdings</vt:lpstr>
      <vt:lpstr>Office Theme</vt:lpstr>
      <vt:lpstr>ESS Machine Protection  Technical Advisory Committee, TAC 18  Lund, Sweden  A. Nordt </vt:lpstr>
      <vt:lpstr>Overview</vt:lpstr>
      <vt:lpstr>Attention</vt:lpstr>
      <vt:lpstr>Attention</vt:lpstr>
      <vt:lpstr>Reminder: What is Machine Protection?</vt:lpstr>
      <vt:lpstr>Reminder: What is Machine Protection?</vt:lpstr>
      <vt:lpstr>Reminder: MP-System of Systems (SoS)</vt:lpstr>
      <vt:lpstr>Reminder: Local vs Global Protection</vt:lpstr>
      <vt:lpstr>PowerPoint Presentation</vt:lpstr>
      <vt:lpstr>Inspired by International Standards</vt:lpstr>
      <vt:lpstr>Machine Protection Lifecycle</vt:lpstr>
      <vt:lpstr>Details: How Does the Analysis Work?</vt:lpstr>
      <vt:lpstr>Example: Machine Protection for Target</vt:lpstr>
      <vt:lpstr>Analysis Example – 1041/2/3 </vt:lpstr>
      <vt:lpstr>What Does Machine Protection Ask for?</vt:lpstr>
      <vt:lpstr>MP SoS – Information Item Structure</vt:lpstr>
      <vt:lpstr>MP SoS - Lifecycle</vt:lpstr>
      <vt:lpstr>MP SoS – Use Case Workshops</vt:lpstr>
      <vt:lpstr>MP SoS – Use Case Workshops</vt:lpstr>
      <vt:lpstr>PowerPoint Presentation</vt:lpstr>
      <vt:lpstr>ESS Beam Production</vt:lpstr>
      <vt:lpstr>Example: What if there is an issue with the target wheel?</vt:lpstr>
      <vt:lpstr>Example: What if there is an issue e.g. with the target wheel (out of phase)?</vt:lpstr>
      <vt:lpstr>PowerPoint Presentation</vt:lpstr>
      <vt:lpstr>MPS Systems are…</vt:lpstr>
      <vt:lpstr>The Fast Beam Interlock System is…</vt:lpstr>
      <vt:lpstr>The Fast Beam Interlock System is…</vt:lpstr>
      <vt:lpstr>Fast Beam Interlock System</vt:lpstr>
      <vt:lpstr>Signal Conditioning Unit (SCU) Functional Behaviour</vt:lpstr>
      <vt:lpstr>Decision Logic Node (DLN) Functional Behaviour</vt:lpstr>
      <vt:lpstr>Basic Structure - Interfaces</vt:lpstr>
      <vt:lpstr>Detailed Design: DLN Breakdown Structure</vt:lpstr>
      <vt:lpstr>DLN: System Modules</vt:lpstr>
      <vt:lpstr>DLN: Internal BLockdiagram</vt:lpstr>
      <vt:lpstr>Detailed Design: SCU Breakdown Structure</vt:lpstr>
      <vt:lpstr>SCU: System Modules</vt:lpstr>
      <vt:lpstr>SCU: System Modules</vt:lpstr>
      <vt:lpstr>SCU: System Modules</vt:lpstr>
      <vt:lpstr>SCU: Internal Blockdiagram</vt:lpstr>
      <vt:lpstr>PowerPoint Presentation</vt:lpstr>
      <vt:lpstr>FBIS Lifecycle</vt:lpstr>
      <vt:lpstr>Incremental Development</vt:lpstr>
      <vt:lpstr>Incremental Development Lifecycle</vt:lpstr>
      <vt:lpstr>FBI System Development Process</vt:lpstr>
      <vt:lpstr>FBI System Development Process</vt:lpstr>
      <vt:lpstr>FBI System Development Process</vt:lpstr>
      <vt:lpstr>Hardware Development Process</vt:lpstr>
      <vt:lpstr>Hardware Development Process</vt:lpstr>
      <vt:lpstr>Hardware Development Process</vt:lpstr>
      <vt:lpstr>Hardware Development Process</vt:lpstr>
      <vt:lpstr>Firmware Development Process</vt:lpstr>
      <vt:lpstr>Firmware Development Process</vt:lpstr>
      <vt:lpstr>Firmware Development Process</vt:lpstr>
      <vt:lpstr>Firmware Development Process</vt:lpstr>
      <vt:lpstr>Firmware Development Process</vt:lpstr>
      <vt:lpstr>Firmware Development Process</vt:lpstr>
      <vt:lpstr>Software Development Process</vt:lpstr>
      <vt:lpstr>Software Development Process</vt:lpstr>
      <vt:lpstr>Software Development Process</vt:lpstr>
      <vt:lpstr>Software Development Process</vt:lpstr>
      <vt:lpstr>Software Development Process</vt:lpstr>
      <vt:lpstr>Software Development Process</vt:lpstr>
      <vt:lpstr>PowerPoint Presentation</vt:lpstr>
      <vt:lpstr>Failure Rates in IEC 61508</vt:lpstr>
      <vt:lpstr>Failure Rates in IEC 61508</vt:lpstr>
      <vt:lpstr>Tool Chain: Isograph Reliability Prediction</vt:lpstr>
      <vt:lpstr>Tool Chain: Isograph Reliability Prediction</vt:lpstr>
      <vt:lpstr>Tool Chain: Isograph Reliability Prediction</vt:lpstr>
      <vt:lpstr>Reliability Block Diagram (RBD) Overview</vt:lpstr>
      <vt:lpstr>Tool Chain: PFH (average frequency of a dangerous failure per hour)</vt:lpstr>
      <vt:lpstr>Preliminary Results FBIS</vt:lpstr>
      <vt:lpstr>RBD FBIS (SCU and DLN)/ Sensitivity</vt:lpstr>
      <vt:lpstr>Results: PIL Level</vt:lpstr>
      <vt:lpstr>Protection Function Integrity Level Assessment</vt:lpstr>
      <vt:lpstr>PF Example Interceptive Devices</vt:lpstr>
      <vt:lpstr>PF Specification Example Interceptive Devices</vt:lpstr>
      <vt:lpstr>PF Integrity Level Assessment</vt:lpstr>
      <vt:lpstr>PF Documentation – Suggestion ID-PF-x</vt:lpstr>
      <vt:lpstr>Summary</vt:lpstr>
      <vt:lpstr>Attention</vt:lpstr>
      <vt:lpstr>Issues/Concerns/Thoughts/Help? </vt:lpstr>
      <vt:lpstr>Issues/Concerns/Thoughts</vt:lpstr>
      <vt:lpstr>Issues/Concerns/Thoughts/Help? </vt:lpstr>
      <vt:lpstr>Awareness Please!</vt:lpstr>
      <vt:lpstr>PowerPoint Presentation</vt:lpstr>
      <vt:lpstr>PowerPoint Presentation</vt:lpstr>
      <vt:lpstr>Status Overview</vt:lpstr>
      <vt:lpstr>Diagnostic and Proof Tests/Example</vt:lpstr>
      <vt:lpstr>Diagnostic and Proof Tests/Example</vt:lpstr>
      <vt:lpstr>Diagnostic and Proof Tests/Example</vt:lpstr>
      <vt:lpstr>Diagnostic and Proof Tests/Example</vt:lpstr>
      <vt:lpstr>Diagnostic and Proof Tests/Example</vt:lpstr>
      <vt:lpstr>Diagnostic and Proof Tests/Example</vt:lpstr>
      <vt:lpstr>Diagnostic and Proof Tests/Example</vt:lpstr>
      <vt:lpstr>FBIS RBD</vt:lpstr>
      <vt:lpstr>FBIS RBD: Sensitivity One SCU</vt:lpstr>
      <vt:lpstr>FBIS RBD: Sensitivity One Serializer only</vt:lpstr>
      <vt:lpstr>The MP Look  </vt:lpstr>
      <vt:lpstr>PowerPoint Presentation</vt:lpstr>
      <vt:lpstr>Next Steps for FBIS</vt:lpstr>
      <vt:lpstr>Deliverables for FBIS / ZHAW</vt:lpstr>
      <vt:lpstr>Deliverables for FBIS / ZHAW</vt:lpstr>
      <vt:lpstr>Deliverables for FBIS / ZHAW</vt:lpstr>
      <vt:lpstr>Deliverables for FBIS / ZHAW</vt:lpstr>
      <vt:lpstr>Deliverables for FBIS / ZHAW</vt:lpstr>
      <vt:lpstr>Deliverables for FBIS / ZHAW</vt:lpstr>
      <vt:lpstr>We want to be ready for NC LINAC Commissioning</vt:lpstr>
      <vt:lpstr>MP @ NC LINAC</vt:lpstr>
    </vt:vector>
  </TitlesOfParts>
  <Manager>Henrik.Carling@esss.se</Manager>
  <Company>ESS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Henrik.Carling@esss.se</dc:creator>
  <cp:lastModifiedBy>Microsoft Office User</cp:lastModifiedBy>
  <cp:revision>3956</cp:revision>
  <dcterms:created xsi:type="dcterms:W3CDTF">2013-10-29T16:05:10Z</dcterms:created>
  <dcterms:modified xsi:type="dcterms:W3CDTF">2018-10-18T08:53:40Z</dcterms:modified>
</cp:coreProperties>
</file>