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80" r:id="rId2"/>
    <p:sldId id="279" r:id="rId3"/>
    <p:sldId id="854" r:id="rId4"/>
    <p:sldId id="340" r:id="rId5"/>
    <p:sldId id="853" r:id="rId6"/>
    <p:sldId id="862" r:id="rId7"/>
    <p:sldId id="2350" r:id="rId8"/>
    <p:sldId id="506" r:id="rId9"/>
    <p:sldId id="857" r:id="rId10"/>
    <p:sldId id="256" r:id="rId11"/>
    <p:sldId id="2351" r:id="rId12"/>
    <p:sldId id="858" r:id="rId13"/>
    <p:sldId id="524" r:id="rId14"/>
    <p:sldId id="481" r:id="rId15"/>
    <p:sldId id="855" r:id="rId16"/>
    <p:sldId id="861" r:id="rId17"/>
    <p:sldId id="328" r:id="rId18"/>
    <p:sldId id="452" r:id="rId19"/>
    <p:sldId id="329" r:id="rId20"/>
    <p:sldId id="257" r:id="rId21"/>
    <p:sldId id="867" r:id="rId22"/>
    <p:sldId id="282" r:id="rId23"/>
    <p:sldId id="284" r:id="rId24"/>
    <p:sldId id="283" r:id="rId25"/>
    <p:sldId id="258" r:id="rId26"/>
    <p:sldId id="851" r:id="rId27"/>
    <p:sldId id="260" r:id="rId28"/>
    <p:sldId id="351" r:id="rId29"/>
    <p:sldId id="352" r:id="rId30"/>
    <p:sldId id="261" r:id="rId31"/>
    <p:sldId id="353" r:id="rId32"/>
    <p:sldId id="276" r:id="rId33"/>
    <p:sldId id="852" r:id="rId34"/>
    <p:sldId id="269" r:id="rId35"/>
    <p:sldId id="860" r:id="rId36"/>
    <p:sldId id="863" r:id="rId37"/>
    <p:sldId id="864" r:id="rId38"/>
    <p:sldId id="865" r:id="rId39"/>
    <p:sldId id="866" r:id="rId40"/>
    <p:sldId id="270" r:id="rId41"/>
    <p:sldId id="277" r:id="rId42"/>
    <p:sldId id="278" r:id="rId43"/>
    <p:sldId id="271" r:id="rId44"/>
  </p:sldIdLst>
  <p:sldSz cx="9144000" cy="6858000" type="screen4x3"/>
  <p:notesSz cx="6858000" cy="9144000"/>
  <p:custDataLst>
    <p:tags r:id="rId46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  <a:srgbClr val="0094CA"/>
    <a:srgbClr val="089ED6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3" autoAdjust="0"/>
    <p:restoredTop sz="80000" autoAdjust="0"/>
  </p:normalViewPr>
  <p:slideViewPr>
    <p:cSldViewPr>
      <p:cViewPr varScale="1">
        <p:scale>
          <a:sx n="88" d="100"/>
          <a:sy n="88" d="100"/>
        </p:scale>
        <p:origin x="26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ingatejedor/Library/Containers/com.microsoft.Excel/Data/Desktop/STAFF%20PLAN/Accelerator%20curve-YEAR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ACCELERATOR</a:t>
            </a:r>
            <a:r>
              <a:rPr lang="en-US" b="1" baseline="0"/>
              <a:t> CURVE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5.51820770952954E-2"/>
          <c:y val="9.2135135135135104E-2"/>
          <c:w val="0.89366697634749304"/>
          <c:h val="0.60496254522238802"/>
        </c:manualLayout>
      </c:layout>
      <c:areaChart>
        <c:grouping val="stacked"/>
        <c:varyColors val="0"/>
        <c:ser>
          <c:idx val="0"/>
          <c:order val="0"/>
          <c:tx>
            <c:strRef>
              <c:f>'[Accelerator curve-YEARLY.xlsx]Sheet1'!$A$4</c:f>
              <c:strCache>
                <c:ptCount val="1"/>
                <c:pt idx="0">
                  <c:v>ACCELERATOR STAFF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curve-YEARLY.xlsx]Sheet1'!$B$4:$M$4</c:f>
              <c:numCache>
                <c:formatCode>General</c:formatCode>
                <c:ptCount val="12"/>
                <c:pt idx="0">
                  <c:v>51</c:v>
                </c:pt>
                <c:pt idx="1">
                  <c:v>62</c:v>
                </c:pt>
                <c:pt idx="2">
                  <c:v>68</c:v>
                </c:pt>
                <c:pt idx="3">
                  <c:v>92.5</c:v>
                </c:pt>
                <c:pt idx="4">
                  <c:v>103.5</c:v>
                </c:pt>
                <c:pt idx="5">
                  <c:v>107.5</c:v>
                </c:pt>
                <c:pt idx="6">
                  <c:v>107.5</c:v>
                </c:pt>
                <c:pt idx="7">
                  <c:v>107.5</c:v>
                </c:pt>
                <c:pt idx="8">
                  <c:v>113.5</c:v>
                </c:pt>
                <c:pt idx="9">
                  <c:v>114.5</c:v>
                </c:pt>
                <c:pt idx="10">
                  <c:v>114.5</c:v>
                </c:pt>
                <c:pt idx="11">
                  <c:v>113.5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9-7642-AE72-5AF0468EF74C}"/>
            </c:ext>
          </c:extLst>
        </c:ser>
        <c:ser>
          <c:idx val="1"/>
          <c:order val="1"/>
          <c:tx>
            <c:strRef>
              <c:f>'[Accelerator curve-YEARLY.xlsx]Sheet1'!$A$5</c:f>
              <c:strCache>
                <c:ptCount val="1"/>
                <c:pt idx="0">
                  <c:v>ESS STAFF-NON ACCELERATOR (planners, EIS staff, controller)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curve-YEARLY.xlsx]Sheet1'!$B$5:$M$5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89-7642-AE72-5AF0468EF74C}"/>
            </c:ext>
          </c:extLst>
        </c:ser>
        <c:ser>
          <c:idx val="2"/>
          <c:order val="2"/>
          <c:tx>
            <c:strRef>
              <c:f>'[Accelerator curve-YEARLY.xlsx]Sheet1'!$A$6</c:f>
              <c:strCache>
                <c:ptCount val="1"/>
                <c:pt idx="0">
                  <c:v>CONSULTANTS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curve-YEARLY.xlsx]Sheet1'!$B$6:$M$6</c:f>
              <c:numCache>
                <c:formatCode>General</c:formatCode>
                <c:ptCount val="12"/>
                <c:pt idx="0">
                  <c:v>4</c:v>
                </c:pt>
                <c:pt idx="1">
                  <c:v>6</c:v>
                </c:pt>
                <c:pt idx="2">
                  <c:v>14</c:v>
                </c:pt>
                <c:pt idx="3">
                  <c:v>23</c:v>
                </c:pt>
                <c:pt idx="4">
                  <c:v>47</c:v>
                </c:pt>
                <c:pt idx="5">
                  <c:v>47</c:v>
                </c:pt>
                <c:pt idx="6">
                  <c:v>20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89-7642-AE72-5AF0468EF74C}"/>
            </c:ext>
          </c:extLst>
        </c:ser>
        <c:ser>
          <c:idx val="3"/>
          <c:order val="3"/>
          <c:tx>
            <c:strRef>
              <c:f>'[Accelerator curve-YEARLY.xlsx]Sheet1'!$A$7</c:f>
              <c:strCache>
                <c:ptCount val="1"/>
                <c:pt idx="0">
                  <c:v>LONG TERM IN-KIND/PhD's/TEMP CONTRACTS/STUDENTS/VISITORS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curve-YEARLY.xlsx]Sheet1'!$B$7:$M$7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11</c:v>
                </c:pt>
                <c:pt idx="4">
                  <c:v>18</c:v>
                </c:pt>
                <c:pt idx="5">
                  <c:v>20</c:v>
                </c:pt>
                <c:pt idx="6">
                  <c:v>17</c:v>
                </c:pt>
                <c:pt idx="7">
                  <c:v>15</c:v>
                </c:pt>
                <c:pt idx="8">
                  <c:v>15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89-7642-AE72-5AF0468EF74C}"/>
            </c:ext>
          </c:extLst>
        </c:ser>
        <c:ser>
          <c:idx val="4"/>
          <c:order val="4"/>
          <c:tx>
            <c:strRef>
              <c:f>'[Accelerator curve-YEARLY.xlsx]Sheet1'!$A$8</c:f>
              <c:strCache>
                <c:ptCount val="1"/>
                <c:pt idx="0">
                  <c:v>Number of IN-KIND personnel WORKING ABROAD for the AD  (*)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curve-YEARLY.xlsx]Sheet1'!$B$8:$M$8</c:f>
              <c:numCache>
                <c:formatCode>General</c:formatCode>
                <c:ptCount val="12"/>
                <c:pt idx="0">
                  <c:v>7</c:v>
                </c:pt>
                <c:pt idx="1">
                  <c:v>24</c:v>
                </c:pt>
                <c:pt idx="2">
                  <c:v>69</c:v>
                </c:pt>
                <c:pt idx="3">
                  <c:v>106</c:v>
                </c:pt>
                <c:pt idx="4">
                  <c:v>187</c:v>
                </c:pt>
                <c:pt idx="5">
                  <c:v>148</c:v>
                </c:pt>
                <c:pt idx="6">
                  <c:v>65</c:v>
                </c:pt>
                <c:pt idx="7">
                  <c:v>20</c:v>
                </c:pt>
                <c:pt idx="8">
                  <c:v>11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89-7642-AE72-5AF0468EF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4757232"/>
        <c:axId val="1164596192"/>
      </c:areaChart>
      <c:catAx>
        <c:axId val="82475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64596192"/>
        <c:crosses val="autoZero"/>
        <c:auto val="1"/>
        <c:lblAlgn val="ctr"/>
        <c:lblOffset val="100"/>
        <c:noMultiLvlLbl val="0"/>
      </c:catAx>
      <c:valAx>
        <c:axId val="116459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24757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471466620667903E-2"/>
          <c:y val="0.76805334993166596"/>
          <c:w val="0.91933991983346897"/>
          <c:h val="0.173444264076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22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85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Uppsala University - The FREIA Laboratory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29AA-2BCA-4A95-A59E-BA2C68C4D0F7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 October 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4C62D-8EB2-4CA5-9EC1-10B5299599D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46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076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85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09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4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21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527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2018-10-17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2018-10-17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2018-10-17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2018-10-17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47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Réunion ESSI | 02.06.2016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6571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2018-10-17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png"/><Relationship Id="rId21" Type="http://schemas.openxmlformats.org/officeDocument/2006/relationships/image" Target="../media/image52.jpeg"/><Relationship Id="rId42" Type="http://schemas.openxmlformats.org/officeDocument/2006/relationships/image" Target="../media/image73.png"/><Relationship Id="rId47" Type="http://schemas.openxmlformats.org/officeDocument/2006/relationships/image" Target="../media/image78.png"/><Relationship Id="rId63" Type="http://schemas.openxmlformats.org/officeDocument/2006/relationships/image" Target="../media/image94.jpeg"/><Relationship Id="rId68" Type="http://schemas.openxmlformats.org/officeDocument/2006/relationships/image" Target="../media/image99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68.png"/><Relationship Id="rId40" Type="http://schemas.openxmlformats.org/officeDocument/2006/relationships/image" Target="../media/image71.jpeg"/><Relationship Id="rId45" Type="http://schemas.openxmlformats.org/officeDocument/2006/relationships/image" Target="../media/image76.png"/><Relationship Id="rId53" Type="http://schemas.openxmlformats.org/officeDocument/2006/relationships/image" Target="../media/image84.jpeg"/><Relationship Id="rId58" Type="http://schemas.openxmlformats.org/officeDocument/2006/relationships/image" Target="../media/image89.png"/><Relationship Id="rId66" Type="http://schemas.openxmlformats.org/officeDocument/2006/relationships/image" Target="../media/image97.png"/><Relationship Id="rId74" Type="http://schemas.openxmlformats.org/officeDocument/2006/relationships/image" Target="../media/image105.png"/><Relationship Id="rId5" Type="http://schemas.openxmlformats.org/officeDocument/2006/relationships/image" Target="../media/image36.jpeg"/><Relationship Id="rId61" Type="http://schemas.openxmlformats.org/officeDocument/2006/relationships/image" Target="../media/image92.png"/><Relationship Id="rId19" Type="http://schemas.openxmlformats.org/officeDocument/2006/relationships/image" Target="../media/image5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jpeg"/><Relationship Id="rId56" Type="http://schemas.openxmlformats.org/officeDocument/2006/relationships/image" Target="../media/image87.jpeg"/><Relationship Id="rId64" Type="http://schemas.openxmlformats.org/officeDocument/2006/relationships/image" Target="../media/image95.png"/><Relationship Id="rId69" Type="http://schemas.openxmlformats.org/officeDocument/2006/relationships/image" Target="../media/image100.png"/><Relationship Id="rId8" Type="http://schemas.openxmlformats.org/officeDocument/2006/relationships/image" Target="../media/image39.png"/><Relationship Id="rId51" Type="http://schemas.openxmlformats.org/officeDocument/2006/relationships/image" Target="../media/image82.png"/><Relationship Id="rId72" Type="http://schemas.openxmlformats.org/officeDocument/2006/relationships/image" Target="../media/image103.png"/><Relationship Id="rId3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46" Type="http://schemas.openxmlformats.org/officeDocument/2006/relationships/image" Target="../media/image77.png"/><Relationship Id="rId59" Type="http://schemas.openxmlformats.org/officeDocument/2006/relationships/image" Target="../media/image90.png"/><Relationship Id="rId67" Type="http://schemas.openxmlformats.org/officeDocument/2006/relationships/image" Target="../media/image98.png"/><Relationship Id="rId20" Type="http://schemas.openxmlformats.org/officeDocument/2006/relationships/image" Target="../media/image51.png"/><Relationship Id="rId41" Type="http://schemas.openxmlformats.org/officeDocument/2006/relationships/image" Target="../media/image72.png"/><Relationship Id="rId54" Type="http://schemas.openxmlformats.org/officeDocument/2006/relationships/image" Target="../media/image85.png"/><Relationship Id="rId62" Type="http://schemas.openxmlformats.org/officeDocument/2006/relationships/image" Target="../media/image93.png"/><Relationship Id="rId70" Type="http://schemas.openxmlformats.org/officeDocument/2006/relationships/image" Target="../media/image101.jpeg"/><Relationship Id="rId7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jpeg"/><Relationship Id="rId49" Type="http://schemas.openxmlformats.org/officeDocument/2006/relationships/image" Target="../media/image80.png"/><Relationship Id="rId57" Type="http://schemas.openxmlformats.org/officeDocument/2006/relationships/image" Target="../media/image88.png"/><Relationship Id="rId10" Type="http://schemas.openxmlformats.org/officeDocument/2006/relationships/image" Target="../media/image41.png"/><Relationship Id="rId31" Type="http://schemas.openxmlformats.org/officeDocument/2006/relationships/image" Target="../media/image62.png"/><Relationship Id="rId44" Type="http://schemas.openxmlformats.org/officeDocument/2006/relationships/image" Target="../media/image75.png"/><Relationship Id="rId52" Type="http://schemas.openxmlformats.org/officeDocument/2006/relationships/image" Target="../media/image83.png"/><Relationship Id="rId60" Type="http://schemas.openxmlformats.org/officeDocument/2006/relationships/image" Target="../media/image91.jpeg"/><Relationship Id="rId65" Type="http://schemas.openxmlformats.org/officeDocument/2006/relationships/image" Target="../media/image96.png"/><Relationship Id="rId73" Type="http://schemas.openxmlformats.org/officeDocument/2006/relationships/image" Target="../media/image104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9" Type="http://schemas.openxmlformats.org/officeDocument/2006/relationships/image" Target="../media/image70.png"/><Relationship Id="rId34" Type="http://schemas.openxmlformats.org/officeDocument/2006/relationships/image" Target="../media/image65.png"/><Relationship Id="rId50" Type="http://schemas.openxmlformats.org/officeDocument/2006/relationships/image" Target="../media/image81.jpeg"/><Relationship Id="rId55" Type="http://schemas.openxmlformats.org/officeDocument/2006/relationships/image" Target="../media/image86.png"/><Relationship Id="rId7" Type="http://schemas.openxmlformats.org/officeDocument/2006/relationships/image" Target="../media/image38.png"/><Relationship Id="rId71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50" Type="http://schemas.openxmlformats.org/officeDocument/2006/relationships/tags" Target="../tags/tag51.xml"/><Relationship Id="rId55" Type="http://schemas.openxmlformats.org/officeDocument/2006/relationships/tags" Target="../tags/tag56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5" Type="http://schemas.openxmlformats.org/officeDocument/2006/relationships/tags" Target="../tags/tag6.xml"/><Relationship Id="rId61" Type="http://schemas.openxmlformats.org/officeDocument/2006/relationships/tags" Target="../tags/tag62.xml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56" Type="http://schemas.openxmlformats.org/officeDocument/2006/relationships/tags" Target="../tags/tag57.xml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tags" Target="../tags/tag47.xml"/><Relationship Id="rId59" Type="http://schemas.openxmlformats.org/officeDocument/2006/relationships/tags" Target="../tags/tag60.xml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tags" Target="../tags/tag55.xml"/><Relationship Id="rId6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57" Type="http://schemas.openxmlformats.org/officeDocument/2006/relationships/tags" Target="../tags/tag58.xml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60" Type="http://schemas.openxmlformats.org/officeDocument/2006/relationships/tags" Target="../tags/tag6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tags" Target="../tags/tag88.xml"/><Relationship Id="rId21" Type="http://schemas.openxmlformats.org/officeDocument/2006/relationships/tags" Target="../tags/tag83.xml"/><Relationship Id="rId42" Type="http://schemas.openxmlformats.org/officeDocument/2006/relationships/tags" Target="../tags/tag104.xml"/><Relationship Id="rId47" Type="http://schemas.openxmlformats.org/officeDocument/2006/relationships/tags" Target="../tags/tag109.xml"/><Relationship Id="rId63" Type="http://schemas.openxmlformats.org/officeDocument/2006/relationships/tags" Target="../tags/tag125.xml"/><Relationship Id="rId68" Type="http://schemas.openxmlformats.org/officeDocument/2006/relationships/tags" Target="../tags/tag130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9" Type="http://schemas.openxmlformats.org/officeDocument/2006/relationships/tags" Target="../tags/tag91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tags" Target="../tags/tag99.xml"/><Relationship Id="rId40" Type="http://schemas.openxmlformats.org/officeDocument/2006/relationships/tags" Target="../tags/tag102.xml"/><Relationship Id="rId45" Type="http://schemas.openxmlformats.org/officeDocument/2006/relationships/tags" Target="../tags/tag107.xml"/><Relationship Id="rId53" Type="http://schemas.openxmlformats.org/officeDocument/2006/relationships/tags" Target="../tags/tag115.xml"/><Relationship Id="rId58" Type="http://schemas.openxmlformats.org/officeDocument/2006/relationships/tags" Target="../tags/tag120.xml"/><Relationship Id="rId66" Type="http://schemas.openxmlformats.org/officeDocument/2006/relationships/tags" Target="../tags/tag128.xml"/><Relationship Id="rId74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61" Type="http://schemas.openxmlformats.org/officeDocument/2006/relationships/tags" Target="../tags/tag123.xml"/><Relationship Id="rId19" Type="http://schemas.openxmlformats.org/officeDocument/2006/relationships/tags" Target="../tags/tag8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tags" Target="../tags/tag97.xml"/><Relationship Id="rId43" Type="http://schemas.openxmlformats.org/officeDocument/2006/relationships/tags" Target="../tags/tag105.xml"/><Relationship Id="rId48" Type="http://schemas.openxmlformats.org/officeDocument/2006/relationships/tags" Target="../tags/tag110.xml"/><Relationship Id="rId56" Type="http://schemas.openxmlformats.org/officeDocument/2006/relationships/tags" Target="../tags/tag118.xml"/><Relationship Id="rId64" Type="http://schemas.openxmlformats.org/officeDocument/2006/relationships/tags" Target="../tags/tag126.xml"/><Relationship Id="rId69" Type="http://schemas.openxmlformats.org/officeDocument/2006/relationships/tags" Target="../tags/tag131.xml"/><Relationship Id="rId8" Type="http://schemas.openxmlformats.org/officeDocument/2006/relationships/tags" Target="../tags/tag70.xml"/><Relationship Id="rId51" Type="http://schemas.openxmlformats.org/officeDocument/2006/relationships/tags" Target="../tags/tag113.xml"/><Relationship Id="rId72" Type="http://schemas.openxmlformats.org/officeDocument/2006/relationships/tags" Target="../tags/tag134.xml"/><Relationship Id="rId3" Type="http://schemas.openxmlformats.org/officeDocument/2006/relationships/tags" Target="../tags/tag65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38" Type="http://schemas.openxmlformats.org/officeDocument/2006/relationships/tags" Target="../tags/tag100.xml"/><Relationship Id="rId46" Type="http://schemas.openxmlformats.org/officeDocument/2006/relationships/tags" Target="../tags/tag108.xml"/><Relationship Id="rId59" Type="http://schemas.openxmlformats.org/officeDocument/2006/relationships/tags" Target="../tags/tag121.xml"/><Relationship Id="rId67" Type="http://schemas.openxmlformats.org/officeDocument/2006/relationships/tags" Target="../tags/tag129.xml"/><Relationship Id="rId20" Type="http://schemas.openxmlformats.org/officeDocument/2006/relationships/tags" Target="../tags/tag82.xml"/><Relationship Id="rId41" Type="http://schemas.openxmlformats.org/officeDocument/2006/relationships/tags" Target="../tags/tag103.xml"/><Relationship Id="rId54" Type="http://schemas.openxmlformats.org/officeDocument/2006/relationships/tags" Target="../tags/tag116.xml"/><Relationship Id="rId62" Type="http://schemas.openxmlformats.org/officeDocument/2006/relationships/tags" Target="../tags/tag124.xml"/><Relationship Id="rId70" Type="http://schemas.openxmlformats.org/officeDocument/2006/relationships/tags" Target="../tags/tag132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tags" Target="../tags/tag98.xml"/><Relationship Id="rId49" Type="http://schemas.openxmlformats.org/officeDocument/2006/relationships/tags" Target="../tags/tag111.xml"/><Relationship Id="rId57" Type="http://schemas.openxmlformats.org/officeDocument/2006/relationships/tags" Target="../tags/tag119.xml"/><Relationship Id="rId10" Type="http://schemas.openxmlformats.org/officeDocument/2006/relationships/tags" Target="../tags/tag72.xml"/><Relationship Id="rId31" Type="http://schemas.openxmlformats.org/officeDocument/2006/relationships/tags" Target="../tags/tag93.xml"/><Relationship Id="rId44" Type="http://schemas.openxmlformats.org/officeDocument/2006/relationships/tags" Target="../tags/tag106.xml"/><Relationship Id="rId52" Type="http://schemas.openxmlformats.org/officeDocument/2006/relationships/tags" Target="../tags/tag114.xml"/><Relationship Id="rId60" Type="http://schemas.openxmlformats.org/officeDocument/2006/relationships/tags" Target="../tags/tag122.xml"/><Relationship Id="rId65" Type="http://schemas.openxmlformats.org/officeDocument/2006/relationships/tags" Target="../tags/tag127.xml"/><Relationship Id="rId73" Type="http://schemas.openxmlformats.org/officeDocument/2006/relationships/tags" Target="../tags/tag135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9" Type="http://schemas.openxmlformats.org/officeDocument/2006/relationships/tags" Target="../tags/tag101.xml"/><Relationship Id="rId34" Type="http://schemas.openxmlformats.org/officeDocument/2006/relationships/tags" Target="../tags/tag96.xml"/><Relationship Id="rId50" Type="http://schemas.openxmlformats.org/officeDocument/2006/relationships/tags" Target="../tags/tag112.xml"/><Relationship Id="rId55" Type="http://schemas.openxmlformats.org/officeDocument/2006/relationships/tags" Target="../tags/tag117.xml"/><Relationship Id="rId7" Type="http://schemas.openxmlformats.org/officeDocument/2006/relationships/tags" Target="../tags/tag69.xml"/><Relationship Id="rId71" Type="http://schemas.openxmlformats.org/officeDocument/2006/relationships/tags" Target="../tags/tag1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640960" cy="1470025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Accelerator status</a:t>
            </a:r>
            <a:endParaRPr lang="en-GB" sz="36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345704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Mats Lindroos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>
                <a:solidFill>
                  <a:srgbClr val="FFFFFF"/>
                </a:solidFill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r>
              <a:rPr lang="sv-SE" sz="1400" dirty="0" err="1">
                <a:solidFill>
                  <a:srgbClr val="FFFFFF"/>
                </a:solidFill>
              </a:rPr>
              <a:t>October</a:t>
            </a:r>
            <a:r>
              <a:rPr lang="sv-SE" sz="1400" dirty="0">
                <a:solidFill>
                  <a:srgbClr val="FFFFFF"/>
                </a:solidFill>
              </a:rPr>
              <a:t> 10, 2018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3428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apdc5\opiquet\Desktop\ECCTD\resultats\2018_10\Capture d'écran de 2018-10-04 18-29-2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176" y="995559"/>
            <a:ext cx="4118199" cy="22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apdc5\opiquet\Desktop\ECCTD\resultats\2018_10\Capture d'écran de 2018-10-04 18-25-5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5946" y="995559"/>
            <a:ext cx="4162848" cy="22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Dapdc5\opiquet\Desktop\ECCTD\resultats\2018_10\Capture d'écran de 2018-10-04 18-25-4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9458" y="3725314"/>
            <a:ext cx="4444542" cy="22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 rot="16200000">
            <a:off x="-24980" y="1828539"/>
            <a:ext cx="53091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00" b="1" dirty="0"/>
              <a:t>MV/m</a:t>
            </a:r>
          </a:p>
        </p:txBody>
      </p:sp>
      <p:pic>
        <p:nvPicPr>
          <p:cNvPr id="12" name="Picture 5" descr="\\Dapdc5\opiquet\Desktop\ECCTD\resultats\2018_10\TEK0018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08" y="366414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 rot="16200000">
            <a:off x="4506137" y="1884590"/>
            <a:ext cx="53091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00" b="1" dirty="0"/>
              <a:t>MV/m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68715" y="5973128"/>
            <a:ext cx="1769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Piezo driver pulse (blue)</a:t>
            </a:r>
            <a:endParaRPr lang="fr-FR" sz="1200" dirty="0"/>
          </a:p>
          <a:p>
            <a:r>
              <a:rPr lang="fr-FR" sz="1200"/>
              <a:t>Phase error (green)</a:t>
            </a:r>
            <a:endParaRPr lang="fr-FR" sz="1200" dirty="0"/>
          </a:p>
          <a:p>
            <a:r>
              <a:rPr lang="fr-FR" sz="1200"/>
              <a:t>Reflected power (orange)</a:t>
            </a:r>
            <a:endParaRPr lang="fr-FR" sz="1200" dirty="0"/>
          </a:p>
          <a:p>
            <a:r>
              <a:rPr lang="fr-FR" sz="1200"/>
              <a:t>Cavity field (pink)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-47018" y="3278377"/>
            <a:ext cx="4777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Cavity with static pre-tuning , without piezo compensation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4434000" y="4726110"/>
            <a:ext cx="53091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00" b="1" dirty="0"/>
              <a:t>MV/m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070250" y="6073020"/>
            <a:ext cx="12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1Vpp=18.18°pp</a:t>
            </a:r>
          </a:p>
          <a:p>
            <a:r>
              <a:rPr lang="fr-FR" sz="1200" dirty="0"/>
              <a:t>1.2Vpp=21.82°pp</a:t>
            </a:r>
          </a:p>
          <a:p>
            <a:r>
              <a:rPr lang="fr-FR" sz="1200" dirty="0"/>
              <a:t>4Vpp=72.73°pp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554961" y="4400934"/>
            <a:ext cx="21647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99458" y="6019019"/>
            <a:ext cx="417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+/- 150 kV during beam pulse : Eacc is stabilized  within +/- 0.9%</a:t>
            </a: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554960" y="4730735"/>
            <a:ext cx="2164738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81905" y="4637871"/>
            <a:ext cx="838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2.86 ms</a:t>
            </a:r>
            <a:endParaRPr lang="en-US" sz="160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981153" y="4974492"/>
            <a:ext cx="2873309" cy="0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783015" y="4919785"/>
            <a:ext cx="183785" cy="105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14"/>
          <p:cNvSpPr txBox="1"/>
          <p:nvPr/>
        </p:nvSpPr>
        <p:spPr>
          <a:xfrm>
            <a:off x="4772469" y="3308408"/>
            <a:ext cx="418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Cavity with static pre-tuning , with piezo compensation</a:t>
            </a:r>
            <a:endParaRPr lang="fr-FR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637329" y="3931379"/>
            <a:ext cx="24585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/>
              <a:t>ZOOM of figure above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ESS M-ECCTD CAVITY position 3 </a:t>
            </a:r>
            <a:br>
              <a:rPr lang="fr-FR"/>
            </a:br>
            <a:r>
              <a:rPr lang="fr-FR" sz="1600"/>
              <a:t>2018/10/04  </a:t>
            </a:r>
            <a:br>
              <a:rPr lang="fr-FR" sz="16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723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apdc5\opiquet\Desktop\ECCTD\resultats\2018_10\Capture d'écran de 2018-10-04 18-11-2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96" b="4681"/>
          <a:stretch/>
        </p:blipFill>
        <p:spPr bwMode="auto">
          <a:xfrm>
            <a:off x="683568" y="1628800"/>
            <a:ext cx="7652185" cy="50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RF pulse at klystron output</a:t>
            </a:r>
            <a:br>
              <a:rPr lang="fr-FR" sz="16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21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17CE-E663-214C-81F4-C7514CC6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34" y="116632"/>
            <a:ext cx="7139136" cy="1143000"/>
          </a:xfrm>
        </p:spPr>
        <p:txBody>
          <a:bodyPr/>
          <a:lstStyle/>
          <a:p>
            <a:r>
              <a:rPr lang="en-GB" dirty="0"/>
              <a:t>1.5 MW RF at 704 MHz at the ESS construction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4CC75-1737-4348-9309-D724CDA2C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398" y="1855365"/>
            <a:ext cx="6167203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209DA-BF5A-0D40-B635-743BD43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140195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886" y="1779373"/>
            <a:ext cx="5881816" cy="4411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RF components in gallery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924" y="2090480"/>
            <a:ext cx="5931243" cy="444843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83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25871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stand – HV supplies, Amplifier tubes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54" y="2341496"/>
            <a:ext cx="5647038" cy="4235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736" y="2040806"/>
            <a:ext cx="4923166" cy="36923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7840" y="2253237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362959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6B57-1E02-2B4E-8F74-2755B1DA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systems at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7BEDF-BE03-3741-82EF-D3BC73BD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AE19A-FF21-1742-A227-19851CF0C0E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940" y="1916832"/>
            <a:ext cx="3579035" cy="4439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29872-6FB4-E040-BF5F-A8177FE49C0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64904"/>
            <a:ext cx="4114800" cy="30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7486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B12A-5A45-3A43-A032-658BDE23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DTL tank cupper plated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D48CB-A0A6-4444-A93D-1832908A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4CA63-1148-8C48-9BB4-3FDDCE8CF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322" y="1647825"/>
            <a:ext cx="3723878" cy="4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61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83"/>
            <a:ext cx="7488832" cy="691513"/>
          </a:xfrm>
        </p:spPr>
        <p:txBody>
          <a:bodyPr>
            <a:normAutofit/>
          </a:bodyPr>
          <a:lstStyle/>
          <a:p>
            <a:r>
              <a:rPr lang="en-US" sz="2400" dirty="0"/>
              <a:t>Accelerator Systems (sub-) Project (ACCSYS) – </a:t>
            </a:r>
            <a:r>
              <a:rPr lang="en-US" sz="2400" i="1" dirty="0"/>
              <a:t>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5728" y="6597353"/>
            <a:ext cx="2448272" cy="260648"/>
          </a:xfrm>
        </p:spPr>
        <p:txBody>
          <a:bodyPr/>
          <a:lstStyle/>
          <a:p>
            <a:pPr algn="l"/>
            <a:r>
              <a:rPr lang="sv-SE" sz="900" dirty="0">
                <a:solidFill>
                  <a:prstClr val="black">
                    <a:tint val="75000"/>
                  </a:prstClr>
                </a:solidFill>
              </a:rPr>
              <a:t> 2018-09-10 / C Prabert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29166" y="622275"/>
          <a:ext cx="4758858" cy="611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9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573">
                <a:tc>
                  <a:txBody>
                    <a:bodyPr/>
                    <a:lstStyle/>
                    <a:p>
                      <a:pPr algn="l"/>
                      <a:r>
                        <a:rPr lang="en-GB" sz="600" noProof="0" dirty="0"/>
                        <a:t>WBS/</a:t>
                      </a:r>
                      <a:r>
                        <a:rPr lang="en-GB" sz="600" b="0" noProof="0" dirty="0">
                          <a:solidFill>
                            <a:schemeClr val="bg1"/>
                          </a:solidFill>
                        </a:rPr>
                        <a:t>WP</a:t>
                      </a:r>
                      <a:r>
                        <a:rPr lang="en-GB" sz="600" b="0" baseline="0" noProof="0" dirty="0">
                          <a:solidFill>
                            <a:schemeClr val="bg1"/>
                          </a:solidFill>
                        </a:rPr>
                        <a:t>#</a:t>
                      </a:r>
                      <a:endParaRPr lang="en-GB" sz="6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TITLE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LEADER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EXT.</a:t>
                      </a:r>
                      <a:r>
                        <a:rPr lang="en-GB" sz="600" noProof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GB" sz="600" baseline="0" noProof="0" dirty="0">
                          <a:solidFill>
                            <a:srgbClr val="FFFFFF"/>
                          </a:solidFill>
                        </a:rPr>
                        <a:t>WP</a:t>
                      </a:r>
                      <a:endParaRPr lang="en-GB" sz="600" noProof="0" dirty="0">
                        <a:solidFill>
                          <a:srgbClr val="FFFF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 dirty="0"/>
                        <a:t>DEPUTY WP LEADER for </a:t>
                      </a:r>
                      <a:r>
                        <a:rPr lang="en-GB" sz="600" noProof="0" dirty="0">
                          <a:solidFill>
                            <a:schemeClr val="bg1"/>
                          </a:solidFill>
                        </a:rPr>
                        <a:t>EXTERNAL</a:t>
                      </a:r>
                      <a:r>
                        <a:rPr lang="en-GB" sz="600" baseline="0" noProof="0" dirty="0">
                          <a:solidFill>
                            <a:schemeClr val="bg1"/>
                          </a:solidFill>
                        </a:rPr>
                        <a:t> WPS</a:t>
                      </a:r>
                      <a:endParaRPr lang="en-GB" sz="6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PCC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48">
                <a:tc>
                  <a:txBody>
                    <a:bodyPr/>
                    <a:lstStyle/>
                    <a:p>
                      <a:r>
                        <a:rPr lang="en-GB" sz="600" b="1" noProof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="1" noProof="0">
                          <a:solidFill>
                            <a:schemeClr val="tx1"/>
                          </a:solidFill>
                        </a:rPr>
                        <a:t>ACCSYS</a:t>
                      </a:r>
                    </a:p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MANAGEMENT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="1" noProof="0" dirty="0">
                          <a:solidFill>
                            <a:schemeClr val="tx1"/>
                          </a:solidFill>
                        </a:rPr>
                        <a:t>M. LINDROOS</a:t>
                      </a:r>
                    </a:p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J.G. WEISEND II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110100001 &amp;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110100002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ACCELERATOR PHYSICS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M. ESHRAQI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654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S. GAMMINO </a:t>
                      </a:r>
                      <a:r>
                        <a:rPr lang="en-GB" sz="600" kern="1200" noProof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600" noProof="0">
                        <a:solidFill>
                          <a:srgbClr val="FFFF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GB" sz="60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SARGSYAN</a:t>
                      </a:r>
                      <a:endParaRPr lang="en-GB" sz="600" i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SPOKE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G.</a:t>
                      </a:r>
                      <a:r>
                        <a:rPr lang="en-GB" sz="600" kern="1200" baseline="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OLRY</a:t>
                      </a:r>
                      <a:r>
                        <a:rPr lang="en-GB" sz="6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600" noProof="0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rgbClr val="0000FF"/>
                          </a:solidFill>
                        </a:rPr>
                        <a:t>P. BOSLAND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BEAM DELIVERY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rgbClr val="0000FF"/>
                          </a:solidFill>
                        </a:rPr>
                        <a:t>S. </a:t>
                      </a:r>
                      <a:r>
                        <a:rPr lang="en-GB" sz="6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GB" sz="600" noProof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BEAM DIAGNOSTICS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T.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SHEA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RF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JENSEN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40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11.09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 used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11.10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STANDS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W. HEES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111000001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CRYOGENICS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P. ARNOLD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111100001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VACUUM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SAFETY &amp; OPS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L. TCHELIDZE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LINAC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H. DANARED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ELECTRICAL SUPPORT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F. JENSEN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SUPPORT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A. LUNDMARK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POWER CONVERTERS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C. MARTINS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11.18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ENGINEERING RESOURCES 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obsolete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119900001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11.19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SUPERCONDUCTING</a:t>
                      </a:r>
                      <a:r>
                        <a:rPr lang="en-GB" sz="600" baseline="0" noProof="0" dirty="0">
                          <a:solidFill>
                            <a:srgbClr val="FF0000"/>
                          </a:solidFill>
                        </a:rPr>
                        <a:t> RF</a:t>
                      </a:r>
                      <a:endParaRPr lang="en-GB" sz="6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P. PIERINI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564183043"/>
                  </a:ext>
                </a:extLst>
              </a:tr>
              <a:tr h="276780"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11.98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GENERAL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INSTALLATION SUPPORT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GUSTAFSSON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119800001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001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11.99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GUSTAFSSON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87699" y="2955579"/>
            <a:ext cx="4320480" cy="2577356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GB" sz="1000" b="1" dirty="0"/>
              <a:t>Accelerator (Project) Management Team (AccMT) – meets weekly:</a:t>
            </a:r>
          </a:p>
          <a:p>
            <a:pPr marL="179388" indent="-179388" defTabSz="913246">
              <a:defRPr/>
            </a:pPr>
            <a:r>
              <a:rPr lang="en-GB" sz="1000" dirty="0"/>
              <a:t>Mats Lindroos:  </a:t>
            </a:r>
            <a:r>
              <a:rPr lang="en-GB" sz="1000" i="1" dirty="0"/>
              <a:t>Project Leader</a:t>
            </a:r>
          </a:p>
          <a:p>
            <a:pPr marL="179388" indent="-179388" defTabSz="913246">
              <a:defRPr/>
            </a:pPr>
            <a:r>
              <a:rPr lang="en-GB" sz="1000" dirty="0"/>
              <a:t>Caroline </a:t>
            </a:r>
            <a:r>
              <a:rPr lang="en-GB" sz="1000" dirty="0" err="1"/>
              <a:t>Prabert</a:t>
            </a:r>
            <a:r>
              <a:rPr lang="en-GB" sz="1000" dirty="0"/>
              <a:t>:  </a:t>
            </a:r>
            <a:r>
              <a:rPr lang="en-GB" sz="1000" i="1" dirty="0"/>
              <a:t>Administration</a:t>
            </a:r>
          </a:p>
          <a:p>
            <a:pPr marL="179388" indent="-179388" defTabSz="913246">
              <a:defRPr/>
            </a:pPr>
            <a:r>
              <a:rPr lang="en-GB" sz="1000" dirty="0"/>
              <a:t>John Weisend II:  </a:t>
            </a:r>
            <a:r>
              <a:rPr lang="en-GB" sz="1000" i="1" dirty="0"/>
              <a:t>Dep. </a:t>
            </a:r>
            <a:r>
              <a:rPr lang="en-GB" sz="1000" i="1" dirty="0" err="1"/>
              <a:t>Proj</a:t>
            </a:r>
            <a:r>
              <a:rPr lang="en-GB" sz="1000" i="1" dirty="0"/>
              <a:t> Leader (WP 1) &amp; STS (WPs 11,12,15,16)</a:t>
            </a:r>
          </a:p>
          <a:p>
            <a:pPr marL="179388" indent="-179388" defTabSz="913246">
              <a:defRPr/>
            </a:pPr>
            <a:r>
              <a:rPr lang="en-GB" sz="1000" dirty="0"/>
              <a:t>Lena Gunnarsson  &amp;  Magnus Israelsson:  </a:t>
            </a:r>
            <a:r>
              <a:rPr lang="en-GB" sz="1000" i="1" dirty="0"/>
              <a:t>Project Planners</a:t>
            </a:r>
          </a:p>
          <a:p>
            <a:pPr marL="179388" indent="-179388" defTabSz="913246">
              <a:defRPr/>
            </a:pPr>
            <a:r>
              <a:rPr lang="en-GB" sz="1000" dirty="0"/>
              <a:t>Diana Bergenholtz: </a:t>
            </a:r>
            <a:r>
              <a:rPr lang="en-GB" sz="1000" i="1" dirty="0"/>
              <a:t>Controller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 err="1"/>
              <a:t>Lali</a:t>
            </a:r>
            <a:r>
              <a:rPr lang="en-GB" sz="1000" dirty="0"/>
              <a:t> </a:t>
            </a:r>
            <a:r>
              <a:rPr lang="en-GB" sz="1000" dirty="0" err="1"/>
              <a:t>Tchelidze</a:t>
            </a:r>
            <a:r>
              <a:rPr lang="en-GB" sz="1000" dirty="0"/>
              <a:t>:  </a:t>
            </a:r>
            <a:r>
              <a:rPr lang="en-GB" sz="1000" i="1" dirty="0"/>
              <a:t>Section leader Operations, including radiation safety (WP13)</a:t>
            </a:r>
          </a:p>
          <a:p>
            <a:pPr marL="180975" indent="-180975" defTabSz="913246">
              <a:defRPr/>
            </a:pPr>
            <a:r>
              <a:rPr lang="en-GB" sz="1000" dirty="0"/>
              <a:t>Peo Gustafsson:  </a:t>
            </a:r>
            <a:r>
              <a:rPr lang="en-GB" sz="1000" i="1" dirty="0"/>
              <a:t>Installation coordinator and infrastructure sub-project leader (WP 98)</a:t>
            </a:r>
          </a:p>
          <a:p>
            <a:pPr marL="179388" indent="-179388" defTabSz="913246">
              <a:defRPr/>
            </a:pPr>
            <a:r>
              <a:rPr lang="en-GB" sz="1000" dirty="0"/>
              <a:t>Håkan Danared: </a:t>
            </a:r>
            <a:r>
              <a:rPr lang="en-GB" sz="1000" i="1" dirty="0"/>
              <a:t>Linac systems leader (WPs 3,4,5,6,14) and IKC coordination manager</a:t>
            </a:r>
          </a:p>
          <a:p>
            <a:pPr marL="179388" indent="-179388" defTabSz="913246">
              <a:defRPr/>
            </a:pPr>
            <a:r>
              <a:rPr lang="en-GB" sz="1000" dirty="0"/>
              <a:t>Andreas Jansson: </a:t>
            </a:r>
            <a:r>
              <a:rPr lang="en-GB" sz="1000" i="1" dirty="0"/>
              <a:t>Beam Physics, Diagnostics, </a:t>
            </a:r>
            <a:r>
              <a:rPr lang="en-GB" sz="1000" i="1" dirty="0" err="1"/>
              <a:t>Init</a:t>
            </a:r>
            <a:r>
              <a:rPr lang="en-GB" sz="1000" i="1" dirty="0"/>
              <a:t> ops planning </a:t>
            </a:r>
            <a:r>
              <a:rPr lang="en-GB" sz="1000" i="1" dirty="0" err="1"/>
              <a:t>mgr</a:t>
            </a:r>
            <a:r>
              <a:rPr lang="en-GB" sz="1000" i="1" dirty="0"/>
              <a:t> (WPs 2,7)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/>
              <a:t>Anders Sunesson:  </a:t>
            </a:r>
            <a:r>
              <a:rPr lang="en-GB" sz="1000" i="1" dirty="0"/>
              <a:t>RF power systems leader (WPs 8,17)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Note: </a:t>
            </a:r>
            <a:r>
              <a:rPr lang="en-GB" sz="1000" i="1" dirty="0"/>
              <a:t>Section Leaders (AD line) can be called to participate in AccMT meetings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89628" y="2128097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Technical Board (ATB) – meets quarterly:</a:t>
            </a:r>
          </a:p>
          <a:p>
            <a:pPr marL="179388" indent="-179388" defTabSz="913246">
              <a:defRPr/>
            </a:pPr>
            <a:r>
              <a:rPr lang="en-GB" sz="1000" dirty="0"/>
              <a:t>AccMT &amp; all WP leaders and deputies</a:t>
            </a:r>
          </a:p>
          <a:p>
            <a:pPr marL="179388" indent="-179388" defTabSz="913246">
              <a:defRPr/>
            </a:pPr>
            <a:r>
              <a:rPr lang="en-GB" sz="1000" dirty="0"/>
              <a:t>Reps of all contracted institutes if not already a WP leader</a:t>
            </a:r>
          </a:p>
          <a:p>
            <a:pPr marL="179388" indent="-179388" defTabSz="913246">
              <a:defRPr/>
            </a:pPr>
            <a:r>
              <a:rPr lang="en-GB" sz="1000" dirty="0"/>
              <a:t>ESS Machine Management Team members invited</a:t>
            </a:r>
          </a:p>
          <a:p>
            <a:pPr marL="0" indent="0" defTabSz="913246">
              <a:buNone/>
              <a:defRPr/>
            </a:pPr>
            <a:endParaRPr lang="en-GB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87699" y="1300615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Collaboration Board (ACB) – meets twice annually:</a:t>
            </a:r>
          </a:p>
          <a:p>
            <a:pPr marL="179388" indent="-179388" defTabSz="913246">
              <a:defRPr/>
            </a:pPr>
            <a:r>
              <a:rPr lang="en-GB" sz="1000" dirty="0"/>
              <a:t>Reps from each IKC &amp; collaborating institute (one elected as chair)</a:t>
            </a:r>
          </a:p>
          <a:p>
            <a:pPr marL="179388" indent="-179388" defTabSz="913246">
              <a:defRPr/>
            </a:pPr>
            <a:r>
              <a:rPr lang="en-GB" sz="1000" dirty="0"/>
              <a:t>ESS Technical Director</a:t>
            </a:r>
          </a:p>
          <a:p>
            <a:pPr marL="179388" indent="-179388" defTabSz="913246">
              <a:defRPr/>
            </a:pPr>
            <a:r>
              <a:rPr lang="en-GB" sz="1000" dirty="0"/>
              <a:t>ACCSYS Sub-Project leader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87699" y="5532935"/>
            <a:ext cx="4320480" cy="10801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GB" sz="1000" b="1" dirty="0"/>
              <a:t>IKC coordination, IKC liaisons &amp; BrightNESS IKC ‘field coordination’:   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Håkan Danared:  </a:t>
            </a:r>
            <a:r>
              <a:rPr lang="en-GB" sz="1000" i="1" dirty="0"/>
              <a:t>IKC </a:t>
            </a:r>
            <a:r>
              <a:rPr lang="en-GB" sz="1000" i="1" dirty="0" err="1"/>
              <a:t>coord</a:t>
            </a:r>
            <a:r>
              <a:rPr lang="en-GB" sz="1000" i="1" dirty="0"/>
              <a:t> </a:t>
            </a:r>
            <a:r>
              <a:rPr lang="en-GB" sz="1000" i="1" dirty="0" err="1"/>
              <a:t>mgr</a:t>
            </a:r>
            <a:r>
              <a:rPr lang="en-GB" sz="1000" dirty="0"/>
              <a:t>	Ebbe Malmstedt (C): </a:t>
            </a:r>
            <a:r>
              <a:rPr lang="en-GB" sz="1000" i="1" dirty="0"/>
              <a:t>assists overall IKC </a:t>
            </a:r>
            <a:r>
              <a:rPr lang="en-GB" sz="1000" i="1" dirty="0" err="1"/>
              <a:t>coord</a:t>
            </a:r>
            <a:r>
              <a:rPr lang="en-GB" sz="1000" i="1" dirty="0"/>
              <a:t> 		and risk manager at AD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Georg Hulla:  </a:t>
            </a:r>
            <a:r>
              <a:rPr lang="en-GB" sz="1000" i="1" dirty="0"/>
              <a:t>for WP 3 IKC		</a:t>
            </a:r>
            <a:r>
              <a:rPr lang="en-GB" sz="1000" dirty="0"/>
              <a:t>Felix Schlander: </a:t>
            </a:r>
            <a:r>
              <a:rPr lang="en-GB" sz="1000" i="1" dirty="0"/>
              <a:t>for WP 4 &amp; WP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Frank Hellström (C):  </a:t>
            </a:r>
            <a:r>
              <a:rPr lang="en-GB" sz="1000" i="1" dirty="0"/>
              <a:t>for WP 3 IKC </a:t>
            </a:r>
            <a:r>
              <a:rPr lang="en-GB" sz="1000" dirty="0"/>
              <a:t>	Nuno Elias: </a:t>
            </a:r>
            <a:r>
              <a:rPr lang="en-GB" sz="1000" i="1" dirty="0"/>
              <a:t>for</a:t>
            </a:r>
            <a:r>
              <a:rPr lang="en-GB" sz="1000" dirty="0"/>
              <a:t> </a:t>
            </a:r>
            <a:r>
              <a:rPr lang="en-GB" sz="1000" i="1" dirty="0"/>
              <a:t>WP 4 &amp; WP 5 IKC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i="1" dirty="0"/>
              <a:t>		</a:t>
            </a:r>
            <a:r>
              <a:rPr lang="en-GB" sz="1000" dirty="0"/>
              <a:t>Fredrik Håkansson (C): </a:t>
            </a:r>
            <a:r>
              <a:rPr lang="en-GB" sz="1000" i="1" dirty="0"/>
              <a:t>for WP 4 &amp;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		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6086496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Collaboration - Accelerator</a:t>
            </a:r>
            <a:endParaRPr lang="en-US" dirty="0"/>
          </a:p>
        </p:txBody>
      </p: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3458" y="3169837"/>
            <a:ext cx="831609" cy="4573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0" y="3587504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5818" y="2089820"/>
            <a:ext cx="698853" cy="870611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92795" y="2321049"/>
            <a:ext cx="599059" cy="471965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0082" y="3045914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18624" y="2203697"/>
            <a:ext cx="907893" cy="613359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36125" y="2779394"/>
            <a:ext cx="349131" cy="781888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357691" y="2251728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3" y="2576777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94" y="2830773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21704" y="2808792"/>
            <a:ext cx="1260058" cy="793618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2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319440" y="1484784"/>
            <a:ext cx="594103" cy="783726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74082" y="1457326"/>
            <a:ext cx="651945" cy="64880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162053" y="1560696"/>
            <a:ext cx="730427" cy="738215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5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Picture 16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7297961" y="1648150"/>
            <a:ext cx="442391" cy="412698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8037386" y="5809121"/>
            <a:ext cx="711078" cy="716223"/>
            <a:chOff x="7851262" y="1951836"/>
            <a:chExt cx="822509" cy="99644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66" name="Group 165"/>
          <p:cNvGrpSpPr/>
          <p:nvPr/>
        </p:nvGrpSpPr>
        <p:grpSpPr>
          <a:xfrm>
            <a:off x="6910543" y="5733256"/>
            <a:ext cx="901817" cy="690404"/>
            <a:chOff x="6305787" y="2362338"/>
            <a:chExt cx="1043138" cy="960520"/>
          </a:xfrm>
        </p:grpSpPr>
        <p:pic>
          <p:nvPicPr>
            <p:cNvPr id="167" name="Picture 166" descr="P1010853.JPG.jpeg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808975" y="5614084"/>
            <a:ext cx="966932" cy="874524"/>
            <a:chOff x="1657447" y="1853423"/>
            <a:chExt cx="1118457" cy="1216676"/>
          </a:xfrm>
        </p:grpSpPr>
        <p:grpSp>
          <p:nvGrpSpPr>
            <p:cNvPr id="170" name="Group 169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71" name="Picture 170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4350286" y="5586077"/>
            <a:ext cx="1211860" cy="924362"/>
            <a:chOff x="4160376" y="1805915"/>
            <a:chExt cx="1401767" cy="1286013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76" name="Picture 175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0" name="Group 179"/>
          <p:cNvGrpSpPr/>
          <p:nvPr/>
        </p:nvGrpSpPr>
        <p:grpSpPr>
          <a:xfrm>
            <a:off x="5766028" y="5768466"/>
            <a:ext cx="894204" cy="548945"/>
            <a:chOff x="6212148" y="1417638"/>
            <a:chExt cx="1202922" cy="851626"/>
          </a:xfrm>
        </p:grpSpPr>
        <p:pic>
          <p:nvPicPr>
            <p:cNvPr id="18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110006" y="5896859"/>
            <a:ext cx="671382" cy="844509"/>
            <a:chOff x="3004796" y="1951547"/>
            <a:chExt cx="776592" cy="1174917"/>
          </a:xfrm>
        </p:grpSpPr>
        <p:pic>
          <p:nvPicPr>
            <p:cNvPr id="184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7" name="Group 186"/>
          <p:cNvGrpSpPr/>
          <p:nvPr/>
        </p:nvGrpSpPr>
        <p:grpSpPr>
          <a:xfrm>
            <a:off x="457200" y="5806987"/>
            <a:ext cx="919753" cy="775957"/>
            <a:chOff x="313066" y="2084887"/>
            <a:chExt cx="1063885" cy="1079545"/>
          </a:xfrm>
        </p:grpSpPr>
        <p:pic>
          <p:nvPicPr>
            <p:cNvPr id="188" name="Picture 187" descr="2016-03-10 TS2 layout text.jpg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9" name="Picture 188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58" y="5662227"/>
            <a:ext cx="505147" cy="287053"/>
          </a:xfrm>
          <a:prstGeom prst="rect">
            <a:avLst/>
          </a:prstGeom>
        </p:spPr>
      </p:pic>
      <p:sp>
        <p:nvSpPr>
          <p:cNvPr id="192" name="Slide Number Placeholder 3"/>
          <p:cNvSpPr txBox="1">
            <a:spLocks/>
          </p:cNvSpPr>
          <p:nvPr/>
        </p:nvSpPr>
        <p:spPr>
          <a:xfrm>
            <a:off x="6614864" y="52279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7153944" y="4509120"/>
            <a:ext cx="607058" cy="383783"/>
            <a:chOff x="7019045" y="5545719"/>
            <a:chExt cx="966809" cy="749822"/>
          </a:xfrm>
        </p:grpSpPr>
        <p:pic>
          <p:nvPicPr>
            <p:cNvPr id="194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6" name="Group 195"/>
          <p:cNvGrpSpPr/>
          <p:nvPr/>
        </p:nvGrpSpPr>
        <p:grpSpPr>
          <a:xfrm>
            <a:off x="7247525" y="5061672"/>
            <a:ext cx="473936" cy="491701"/>
            <a:chOff x="8066565" y="5335229"/>
            <a:chExt cx="1016325" cy="1526749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99" name="Picture 198" descr="/Users/helenebjorkman/Documents/ESS Corporate/ESS Multiple Frugal Logo files 20130923/ESS_Logo_Frugal_Blue_cmyk.png"/>
            <p:cNvPicPr/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0" name="Group 199"/>
          <p:cNvGrpSpPr/>
          <p:nvPr/>
        </p:nvGrpSpPr>
        <p:grpSpPr>
          <a:xfrm>
            <a:off x="6073913" y="4693283"/>
            <a:ext cx="850841" cy="634439"/>
            <a:chOff x="5774637" y="5302238"/>
            <a:chExt cx="1088454" cy="1153870"/>
          </a:xfrm>
        </p:grpSpPr>
        <p:pic>
          <p:nvPicPr>
            <p:cNvPr id="201" name="Picture 200" descr="Screen Shot 2016-03-08 at 05.09.33 .png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202" name="Picture 201" descr="/Users/helenebjorkman/Documents/ESS Corporate/ESS Multiple Frugal Logo files 20130923/ESS_Logo_Frugal_Blue_cmyk.png"/>
            <p:cNvPicPr/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204" name="Group 203"/>
          <p:cNvGrpSpPr/>
          <p:nvPr/>
        </p:nvGrpSpPr>
        <p:grpSpPr>
          <a:xfrm>
            <a:off x="4340196" y="4718854"/>
            <a:ext cx="1283613" cy="613756"/>
            <a:chOff x="3920058" y="5344743"/>
            <a:chExt cx="1642085" cy="1116252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207" name="Picture 206" descr="/Users/helenebjorkman/Documents/ESS Corporate/ESS Multiple Frugal Logo files 20130923/ESS_Logo_Frugal_Blue_cmyk.png"/>
            <p:cNvPicPr/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8" name="Group 207"/>
          <p:cNvGrpSpPr/>
          <p:nvPr/>
        </p:nvGrpSpPr>
        <p:grpSpPr>
          <a:xfrm>
            <a:off x="385192" y="4676879"/>
            <a:ext cx="516114" cy="765147"/>
            <a:chOff x="179394" y="5178818"/>
            <a:chExt cx="660248" cy="1391591"/>
          </a:xfrm>
        </p:grpSpPr>
        <p:pic>
          <p:nvPicPr>
            <p:cNvPr id="209" name="Picture 3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684980" y="4653136"/>
            <a:ext cx="1107116" cy="798306"/>
            <a:chOff x="2314134" y="5205173"/>
            <a:chExt cx="1416298" cy="1451898"/>
          </a:xfrm>
        </p:grpSpPr>
        <p:grpSp>
          <p:nvGrpSpPr>
            <p:cNvPr id="212" name="Group 211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214" name="Picture 213" descr="Screen Shot 2016-03-10 at 14.19.44.png"/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215" name="Rectangle 214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1349485" y="4736248"/>
            <a:ext cx="820430" cy="819642"/>
            <a:chOff x="1058701" y="5193573"/>
            <a:chExt cx="1049550" cy="1490702"/>
          </a:xfrm>
        </p:grpSpPr>
        <p:pic>
          <p:nvPicPr>
            <p:cNvPr id="217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257455" y="4718854"/>
            <a:ext cx="268263" cy="24730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52" y="5033881"/>
            <a:ext cx="290534" cy="3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854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>
            <a:off x="90526" y="2842380"/>
            <a:ext cx="11367" cy="3446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62" idx="3"/>
            <a:endCxn id="11" idx="1"/>
          </p:cNvCxnSpPr>
          <p:nvPr/>
        </p:nvCxnSpPr>
        <p:spPr>
          <a:xfrm flipV="1">
            <a:off x="3719820" y="2296703"/>
            <a:ext cx="1153119" cy="5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>
            <a:off x="4276052" y="1024188"/>
            <a:ext cx="14864" cy="2448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729713" y="3978980"/>
            <a:ext cx="9787" cy="1648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1" y="0"/>
            <a:ext cx="7300163" cy="476672"/>
          </a:xfrm>
        </p:spPr>
        <p:txBody>
          <a:bodyPr>
            <a:normAutofit fontScale="90000"/>
          </a:bodyPr>
          <a:lstStyle/>
          <a:p>
            <a:r>
              <a:rPr lang="en-GB" sz="2429" dirty="0"/>
              <a:t>Accelerator Division</a:t>
            </a:r>
            <a:r>
              <a:rPr lang="en-GB" sz="2429" i="1" dirty="0"/>
              <a:t>– organigram for line org and In-kinds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2154589" cy="80727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929" dirty="0"/>
              <a:t>Head Count: 140 (2018-10-09)</a:t>
            </a:r>
          </a:p>
          <a:p>
            <a:r>
              <a:rPr lang="en-GB" sz="929" dirty="0">
                <a:solidFill>
                  <a:schemeClr val="bg1"/>
                </a:solidFill>
              </a:rPr>
              <a:t>91 employees</a:t>
            </a:r>
          </a:p>
          <a:p>
            <a:r>
              <a:rPr lang="en-GB" sz="929" dirty="0">
                <a:solidFill>
                  <a:srgbClr val="FFFF00"/>
                </a:solidFill>
              </a:rPr>
              <a:t>37 from </a:t>
            </a:r>
            <a:r>
              <a:rPr lang="en-GB" sz="929" dirty="0" err="1">
                <a:solidFill>
                  <a:srgbClr val="FFFF00"/>
                </a:solidFill>
              </a:rPr>
              <a:t>Eng</a:t>
            </a:r>
            <a:r>
              <a:rPr lang="en-GB" sz="929" dirty="0">
                <a:solidFill>
                  <a:srgbClr val="FFFF00"/>
                </a:solidFill>
              </a:rPr>
              <a:t>  &amp; </a:t>
            </a:r>
            <a:r>
              <a:rPr lang="en-GB" sz="929" dirty="0" err="1">
                <a:solidFill>
                  <a:srgbClr val="FFFF00"/>
                </a:solidFill>
              </a:rPr>
              <a:t>Integr</a:t>
            </a:r>
            <a:r>
              <a:rPr lang="en-GB" sz="929" dirty="0">
                <a:solidFill>
                  <a:srgbClr val="FFFF00"/>
                </a:solidFill>
              </a:rPr>
              <a:t> Support, Visitors, Consultants, Students, Planners</a:t>
            </a:r>
          </a:p>
          <a:p>
            <a:r>
              <a:rPr lang="en-GB" sz="929" dirty="0"/>
              <a:t>12 In-kind 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1521" y="6525345"/>
            <a:ext cx="2571714" cy="260648"/>
          </a:xfrm>
        </p:spPr>
        <p:txBody>
          <a:bodyPr/>
          <a:lstStyle/>
          <a:p>
            <a:pPr algn="l"/>
            <a:r>
              <a:rPr lang="sv-SE" sz="929" dirty="0">
                <a:solidFill>
                  <a:prstClr val="black">
                    <a:tint val="75000"/>
                  </a:prstClr>
                </a:solidFill>
              </a:rPr>
              <a:t>Caroline Prabert   2018-10-09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3538" y="512615"/>
            <a:ext cx="2292052" cy="4880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1"/>
                </a:solidFill>
              </a:rPr>
              <a:t>Mats Lindroos –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Håkan Danared – Deputy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John Weisend II – Deputy (sub) Project Leader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7420" y="924521"/>
            <a:ext cx="1078756" cy="50456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Administration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Caroline Prabert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Inga Tejedor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WeiYing Li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4355" y="824209"/>
            <a:ext cx="1421961" cy="70243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Planning and Project Control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Lena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Magnus Israelsson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Karen Jonsdottir (</a:t>
            </a:r>
            <a:r>
              <a:rPr lang="sv-SE" sz="643" dirty="0" err="1">
                <a:solidFill>
                  <a:srgbClr val="FFFF00"/>
                </a:solidFill>
              </a:rPr>
              <a:t>Sept-Oct</a:t>
            </a:r>
            <a:r>
              <a:rPr lang="sv-SE" sz="643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Diana Bergenholtz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2939" y="2143359"/>
            <a:ext cx="1222947" cy="30668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 err="1">
                <a:solidFill>
                  <a:schemeClr val="bg1"/>
                </a:solidFill>
              </a:rPr>
              <a:t>Quality</a:t>
            </a:r>
            <a:endParaRPr lang="sv-SE" sz="643" dirty="0">
              <a:solidFill>
                <a:srgbClr val="FFFF00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Björn </a:t>
            </a:r>
            <a:r>
              <a:rPr lang="sv-SE" sz="643" dirty="0" err="1">
                <a:solidFill>
                  <a:srgbClr val="FFFF00"/>
                </a:solidFill>
              </a:rPr>
              <a:t>Rundcrantz</a:t>
            </a:r>
            <a:r>
              <a:rPr lang="sv-SE" sz="643" dirty="0">
                <a:solidFill>
                  <a:srgbClr val="FFFF00"/>
                </a:solidFill>
              </a:rPr>
              <a:t> (C)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1750" y="1615474"/>
            <a:ext cx="1224136" cy="4056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IKC Coordination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Håkan Danared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Ebbe Malmstedt (C)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22" y="2420286"/>
            <a:ext cx="1440160" cy="4330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Physics, Operations &amp; Beam Diagnostics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Andreas Jansson - GL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6549" y="3474242"/>
            <a:ext cx="1440160" cy="5155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Linac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Håkan Danared-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Cecilia Maiano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 err="1">
                <a:solidFill>
                  <a:schemeClr val="bg1"/>
                </a:solidFill>
              </a:rPr>
              <a:t>igo</a:t>
            </a:r>
            <a:r>
              <a:rPr lang="sv-SE" sz="643" dirty="0">
                <a:solidFill>
                  <a:schemeClr val="bg1"/>
                </a:solidFill>
              </a:rPr>
              <a:t> Alonso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0836" y="3473108"/>
            <a:ext cx="1440160" cy="31765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Radio </a:t>
            </a:r>
            <a:r>
              <a:rPr lang="sv-SE" sz="750" b="1" dirty="0" err="1">
                <a:solidFill>
                  <a:schemeClr val="bg1"/>
                </a:solidFill>
              </a:rPr>
              <a:t>Frequency</a:t>
            </a:r>
            <a:r>
              <a:rPr lang="sv-SE" sz="750" b="1" dirty="0">
                <a:solidFill>
                  <a:schemeClr val="bg1"/>
                </a:solidFill>
              </a:rPr>
              <a:t> Systems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Anders Sunesson- GL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5590" y="3469820"/>
            <a:ext cx="1440160" cy="41658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Specialized </a:t>
            </a:r>
            <a:r>
              <a:rPr lang="sv-SE" sz="750" b="1" dirty="0" err="1">
                <a:solidFill>
                  <a:schemeClr val="bg1"/>
                </a:solidFill>
              </a:rPr>
              <a:t>Technical</a:t>
            </a:r>
            <a:r>
              <a:rPr lang="sv-SE" sz="750" b="1" dirty="0">
                <a:solidFill>
                  <a:schemeClr val="bg1"/>
                </a:solidFill>
              </a:rPr>
              <a:t> Services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John Weisend II –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Gunilla Jacobsson</a:t>
            </a:r>
            <a:endParaRPr lang="sv-SE" sz="643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426" y="2919776"/>
            <a:ext cx="1296144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Mamad Eshraqi – SL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Renato de Prisco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Ryoichi Miyamoto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Yngve Levinsen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Natalia Milas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Björn Gålnander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Emelie Nilsson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YuanShuai Qin (S)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ZhiJun Wang (V)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Benjamin Bolling (S)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7587" y="4255768"/>
            <a:ext cx="1296144" cy="169181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Diagnostic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Tom Shea–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Cyrille Thomas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Hooman Hassanzadegan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Hinko Kocevar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Irena Dolenc Kittelmann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Baron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Edvard Bergman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Clement Derrez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Slava Grishin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Dmitri Gudkov (at CERN)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Elena Donegani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Kaj Rosengren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Thomas Grandsaert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Johan Norin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Mehdi Mohammadnezhad (C)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8351" y="5227266"/>
            <a:ext cx="1348358" cy="80137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Superconducting RF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Paolo Pierini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Christine Darve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Felix Schlander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Saeid Pirani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Nuno Elias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Håkansson (C)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63036" y="3978981"/>
            <a:ext cx="1247961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Power Converters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Carlos Martins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Göran Göransson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Marko Kalafatic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Rutambhara Yogi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Petro Pohorilo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Dana McKenzie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Matthew Bergstrom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Anders Andersson (C)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63036" y="5118769"/>
            <a:ext cx="1252649" cy="1493935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RF Sources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Morten Jensen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Rihua Zeng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Montano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Bruno Lagoguez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Chiara Marrelli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Staffan Ekström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Stevo Calic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>
                <a:solidFill>
                  <a:schemeClr val="bg1"/>
                </a:solidFill>
              </a:rPr>
              <a:t>igo de la Fuente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Anders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Christian Amstutz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Walther Borg</a:t>
            </a:r>
          </a:p>
          <a:p>
            <a:pPr algn="ctr"/>
            <a:r>
              <a:rPr lang="sv-SE" sz="643" dirty="0" err="1">
                <a:solidFill>
                  <a:schemeClr val="bg1"/>
                </a:solidFill>
              </a:rPr>
              <a:t>Anirban</a:t>
            </a:r>
            <a:r>
              <a:rPr lang="sv-SE" sz="643" dirty="0">
                <a:solidFill>
                  <a:schemeClr val="bg1"/>
                </a:solidFill>
              </a:rPr>
              <a:t> Krishna </a:t>
            </a:r>
            <a:r>
              <a:rPr lang="sv-SE" sz="643" dirty="0" err="1">
                <a:solidFill>
                  <a:schemeClr val="bg1"/>
                </a:solidFill>
              </a:rPr>
              <a:t>Bhattachanyya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Linus Ternelius Svensson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45590" y="3983119"/>
            <a:ext cx="1315702" cy="1394997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Cryogenics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Philipp Arnold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Jaroslaw Fydrych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Xilong Wang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Xiaotao Su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Johnny Råström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Mattias Olsson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Per Nilsson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Romain Goncalves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Christer Sjöblom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Piotr Tereszkowski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Ole Øystein Bakke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Frans Rödström (C)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45590" y="5477421"/>
            <a:ext cx="1315702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Vacuum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Marcelo Juni Ferreira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Hilko Spoelstra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Simone Scolari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Christophe Jarrige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Fabio Ravelli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Kristell Barthélemy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Ralf Huber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Laurence Page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Fredrik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Henric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Peter Ladd (C 50%)</a:t>
            </a:r>
          </a:p>
        </p:txBody>
      </p:sp>
      <p:cxnSp>
        <p:nvCxnSpPr>
          <p:cNvPr id="38" name="Straight Connector 37"/>
          <p:cNvCxnSpPr>
            <a:stCxn id="18" idx="0"/>
          </p:cNvCxnSpPr>
          <p:nvPr/>
        </p:nvCxnSpPr>
        <p:spPr>
          <a:xfrm flipV="1">
            <a:off x="6165670" y="3293034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1709490" y="3273913"/>
            <a:ext cx="6330934" cy="15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" idx="0"/>
          </p:cNvCxnSpPr>
          <p:nvPr/>
        </p:nvCxnSpPr>
        <p:spPr>
          <a:xfrm flipV="1">
            <a:off x="774602" y="2215004"/>
            <a:ext cx="0" cy="20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5" idx="0"/>
          </p:cNvCxnSpPr>
          <p:nvPr/>
        </p:nvCxnSpPr>
        <p:spPr>
          <a:xfrm flipV="1">
            <a:off x="2436629" y="3269064"/>
            <a:ext cx="0" cy="20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2" idx="1"/>
          </p:cNvCxnSpPr>
          <p:nvPr/>
        </p:nvCxnSpPr>
        <p:spPr>
          <a:xfrm flipH="1" flipV="1">
            <a:off x="97207" y="5101604"/>
            <a:ext cx="110380" cy="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663291" y="3779785"/>
            <a:ext cx="0" cy="2070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5" idx="1"/>
          </p:cNvCxnSpPr>
          <p:nvPr/>
        </p:nvCxnSpPr>
        <p:spPr>
          <a:xfrm flipH="1" flipV="1">
            <a:off x="3663292" y="4478567"/>
            <a:ext cx="99744" cy="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3669947" y="5845639"/>
            <a:ext cx="99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802619" y="4189806"/>
            <a:ext cx="1348358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Front End &amp; Magnets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Edgar Sargsyan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Georg Hulla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Janet Schmidt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Richard Bebb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Alejandro Garcia Sosa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Emmanouil Trachanas</a:t>
            </a:r>
            <a:r>
              <a:rPr lang="en-US" sz="643" dirty="0">
                <a:solidFill>
                  <a:schemeClr val="bg1"/>
                </a:solidFill>
              </a:rPr>
              <a:t> 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Hellström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Saverio Ardovino  (C)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944049" y="5180637"/>
            <a:ext cx="1348358" cy="159287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Utilities and Test Stand </a:t>
            </a:r>
            <a:r>
              <a:rPr lang="sv-SE" sz="643" b="1" i="1" dirty="0">
                <a:solidFill>
                  <a:schemeClr val="bg1"/>
                </a:solidFill>
              </a:rPr>
              <a:t>Wolfgang Hees -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Anton Lundmark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Frithiof Jensen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Emilio Asensi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Owen Buchan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Steven McGlasson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Lars Rosberg 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Jörgen Jönsson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Akif Coku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Andreas Olenmark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Persson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Susanna Sjöström (C)</a:t>
            </a:r>
          </a:p>
          <a:p>
            <a:pPr algn="ctr"/>
            <a:r>
              <a:rPr lang="sv-SE" sz="643" dirty="0" err="1">
                <a:solidFill>
                  <a:srgbClr val="FFFF00"/>
                </a:solidFill>
              </a:rPr>
              <a:t>Weiming</a:t>
            </a:r>
            <a:r>
              <a:rPr lang="sv-SE" sz="643" dirty="0">
                <a:solidFill>
                  <a:srgbClr val="FFFF00"/>
                </a:solidFill>
              </a:rPr>
              <a:t> Yue (V)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Klas Ahlm (C)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1734662" y="4660314"/>
            <a:ext cx="734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3" idx="1"/>
          </p:cNvCxnSpPr>
          <p:nvPr/>
        </p:nvCxnSpPr>
        <p:spPr>
          <a:xfrm>
            <a:off x="1729713" y="5627925"/>
            <a:ext cx="78638" cy="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4596" y="3511243"/>
            <a:ext cx="1015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2426" y="5987471"/>
            <a:ext cx="1296144" cy="50456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Operations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Lali Tchelidze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Marc Munoz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</a:t>
            </a:r>
            <a:r>
              <a:rPr lang="sv-SE" sz="643" dirty="0" err="1">
                <a:solidFill>
                  <a:srgbClr val="FFFF00"/>
                </a:solidFill>
              </a:rPr>
              <a:t>Kornegay</a:t>
            </a:r>
            <a:r>
              <a:rPr lang="sv-SE" sz="643" dirty="0">
                <a:solidFill>
                  <a:srgbClr val="FFFF00"/>
                </a:solidFill>
              </a:rPr>
              <a:t> (C 15%)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18911" y="1703203"/>
            <a:ext cx="1500909" cy="119712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Installation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Peo Gustafsson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Olle Lagerblad</a:t>
            </a:r>
            <a:endParaRPr lang="sv-SE" sz="643" dirty="0">
              <a:solidFill>
                <a:srgbClr val="FFFF00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Dennis de Wit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Carl-Johan Hårdh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Mats Pålsson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Pontus Jönsson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Jenny Cerne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Rasmus Johansson  (C) 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Nicolas Eke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Dennis Schön (C)</a:t>
            </a:r>
            <a:r>
              <a:rPr lang="sv-SE" sz="643" dirty="0">
                <a:solidFill>
                  <a:srgbClr val="FFFF00"/>
                </a:solidFill>
              </a:rPr>
              <a:t>  </a:t>
            </a:r>
          </a:p>
        </p:txBody>
      </p:sp>
      <p:cxnSp>
        <p:nvCxnSpPr>
          <p:cNvPr id="65" name="Straight Connector 64"/>
          <p:cNvCxnSpPr>
            <a:stCxn id="12" idx="1"/>
          </p:cNvCxnSpPr>
          <p:nvPr/>
        </p:nvCxnSpPr>
        <p:spPr>
          <a:xfrm flipH="1" flipV="1">
            <a:off x="4290918" y="1818277"/>
            <a:ext cx="580832" cy="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1689701" y="2215003"/>
            <a:ext cx="19789" cy="1079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74602" y="2215003"/>
            <a:ext cx="915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108548" y="6289202"/>
            <a:ext cx="10801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023080" y="1169696"/>
            <a:ext cx="2544370" cy="7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84405" y="1175403"/>
            <a:ext cx="1325647" cy="164230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IFJ PAN Poland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Leszek Hajduk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Krzysztof Myalski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Michal Sienkiewicz </a:t>
            </a:r>
          </a:p>
          <a:p>
            <a:pPr algn="ctr"/>
            <a:r>
              <a:rPr lang="en-US" sz="643" dirty="0">
                <a:solidFill>
                  <a:schemeClr val="tx1"/>
                </a:solidFill>
              </a:rPr>
              <a:t>Tadeusz </a:t>
            </a:r>
            <a:r>
              <a:rPr lang="en-US" sz="643" dirty="0" err="1">
                <a:solidFill>
                  <a:schemeClr val="tx1"/>
                </a:solidFill>
              </a:rPr>
              <a:t>Ostrowicz</a:t>
            </a:r>
            <a:r>
              <a:rPr lang="en-US" sz="643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Edward Gornicki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Wawrzyniec Gaj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Marek Skiba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Karol Kasprzak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Pawel </a:t>
            </a:r>
            <a:r>
              <a:rPr lang="sv-SE" sz="643" dirty="0" err="1">
                <a:solidFill>
                  <a:schemeClr val="tx1"/>
                </a:solidFill>
              </a:rPr>
              <a:t>Halczynski</a:t>
            </a:r>
            <a:endParaRPr lang="sv-SE" sz="643" dirty="0">
              <a:solidFill>
                <a:schemeClr val="tx1"/>
              </a:solidFill>
            </a:endParaRPr>
          </a:p>
          <a:p>
            <a:pPr algn="ctr"/>
            <a:endParaRPr lang="sv-SE" sz="643" dirty="0">
              <a:solidFill>
                <a:schemeClr val="tx1"/>
              </a:solidFill>
            </a:endParaRPr>
          </a:p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Warsaw University of Technology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Krystian Bec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67843" y="2762401"/>
            <a:ext cx="1379271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</a:t>
            </a:r>
            <a:r>
              <a:rPr lang="sv-SE" sz="750" b="1" dirty="0" err="1">
                <a:solidFill>
                  <a:schemeClr val="bg1"/>
                </a:solidFill>
              </a:rPr>
              <a:t>Norway</a:t>
            </a:r>
            <a:endParaRPr lang="sv-SE" sz="643" b="1" dirty="0">
              <a:solidFill>
                <a:schemeClr val="tx1"/>
              </a:solidFill>
            </a:endParaRP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Greyson Christoforo, Oslo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84405" y="2766438"/>
            <a:ext cx="1333066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INFN, Italy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Gianluigi Cibinetto 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6835109" y="3875426"/>
            <a:ext cx="0" cy="2249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28" idx="3"/>
          </p:cNvCxnSpPr>
          <p:nvPr/>
        </p:nvCxnSpPr>
        <p:spPr>
          <a:xfrm flipH="1">
            <a:off x="6761292" y="6125403"/>
            <a:ext cx="73818" cy="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/>
          <p:nvPr/>
        </p:nvCxnSpPr>
        <p:spPr>
          <a:xfrm>
            <a:off x="6835109" y="4936345"/>
            <a:ext cx="783119" cy="23739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27" idx="3"/>
          </p:cNvCxnSpPr>
          <p:nvPr/>
        </p:nvCxnSpPr>
        <p:spPr>
          <a:xfrm flipV="1">
            <a:off x="6761292" y="4680563"/>
            <a:ext cx="73817" cy="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20344" y="3456619"/>
            <a:ext cx="1440160" cy="4330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Accelerator Installation and </a:t>
            </a:r>
            <a:r>
              <a:rPr lang="sv-SE" sz="750" b="1" dirty="0" err="1">
                <a:solidFill>
                  <a:schemeClr val="bg1"/>
                </a:solidFill>
              </a:rPr>
              <a:t>Infrastructure</a:t>
            </a:r>
            <a:r>
              <a:rPr lang="sv-SE" sz="750" b="1" dirty="0">
                <a:solidFill>
                  <a:schemeClr val="bg1"/>
                </a:solidFill>
              </a:rPr>
              <a:t> </a:t>
            </a:r>
            <a:r>
              <a:rPr lang="sv-SE" sz="750" b="1" dirty="0" err="1">
                <a:solidFill>
                  <a:schemeClr val="bg1"/>
                </a:solidFill>
              </a:rPr>
              <a:t>group</a:t>
            </a:r>
            <a:endParaRPr lang="sv-SE" sz="750" b="1" dirty="0">
              <a:solidFill>
                <a:schemeClr val="bg1"/>
              </a:solidFill>
            </a:endParaRP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  </a:t>
            </a:r>
            <a:r>
              <a:rPr lang="sv-SE" sz="714" b="1" dirty="0" err="1">
                <a:solidFill>
                  <a:schemeClr val="bg1"/>
                </a:solidFill>
              </a:rPr>
              <a:t>Vacant</a:t>
            </a:r>
            <a:r>
              <a:rPr lang="sv-SE" sz="714" b="1" dirty="0">
                <a:solidFill>
                  <a:schemeClr val="bg1"/>
                </a:solidFill>
              </a:rPr>
              <a:t> - GL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8040424" y="3279833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4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highlights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IS-LEBT commissioning underway</a:t>
            </a:r>
          </a:p>
          <a:p>
            <a:pPr lvl="1"/>
            <a:r>
              <a:rPr lang="en-US" dirty="0"/>
              <a:t>Plasma established</a:t>
            </a:r>
          </a:p>
          <a:p>
            <a:pPr lvl="1"/>
            <a:r>
              <a:rPr lang="en-US" dirty="0"/>
              <a:t>HV tested</a:t>
            </a:r>
          </a:p>
          <a:p>
            <a:pPr lvl="1"/>
            <a:r>
              <a:rPr lang="en-US" dirty="0"/>
              <a:t>Beam testing started</a:t>
            </a:r>
          </a:p>
          <a:p>
            <a:pPr lvl="1"/>
            <a:r>
              <a:rPr lang="en-US" dirty="0"/>
              <a:t>Dayshift in control room with operation section in charge of PSS-0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Commissioning and preparing for inauguration</a:t>
            </a:r>
          </a:p>
          <a:p>
            <a:r>
              <a:rPr lang="en-US" dirty="0"/>
              <a:t>All three </a:t>
            </a:r>
            <a:r>
              <a:rPr lang="en-US" dirty="0" err="1"/>
              <a:t>ess</a:t>
            </a:r>
            <a:r>
              <a:rPr lang="en-US" dirty="0"/>
              <a:t> Cold Boxes delivered and installed</a:t>
            </a:r>
          </a:p>
          <a:p>
            <a:r>
              <a:rPr lang="en-US" dirty="0"/>
              <a:t>RF at test stand 2, 1.5 MW at full duty cycle</a:t>
            </a:r>
          </a:p>
          <a:p>
            <a:r>
              <a:rPr lang="en-US" dirty="0"/>
              <a:t>Test of HB cavity package and ESS circulators from AFT at FREIA in Uppsala</a:t>
            </a:r>
          </a:p>
          <a:p>
            <a:r>
              <a:rPr lang="en-US" dirty="0"/>
              <a:t>Start of Medium Beta Prototype Cryomodule Testing at CEA and nominal field in two cavities</a:t>
            </a:r>
          </a:p>
          <a:p>
            <a:r>
              <a:rPr lang="en-US" dirty="0"/>
              <a:t>First prototype spoke CM and valve box at FREIA</a:t>
            </a:r>
          </a:p>
          <a:p>
            <a:r>
              <a:rPr lang="en-US" dirty="0"/>
              <a:t>Changes to IK and installation organization at AD</a:t>
            </a:r>
          </a:p>
          <a:p>
            <a:pPr lvl="1"/>
            <a:r>
              <a:rPr lang="en-GB" dirty="0"/>
              <a:t>AD installation coordinator: </a:t>
            </a:r>
            <a:r>
              <a:rPr lang="en-GB" dirty="0" err="1"/>
              <a:t>Peo</a:t>
            </a:r>
            <a:r>
              <a:rPr lang="en-GB" dirty="0"/>
              <a:t> </a:t>
            </a:r>
            <a:r>
              <a:rPr lang="en-GB" dirty="0" err="1"/>
              <a:t>Gustavsson</a:t>
            </a:r>
            <a:endParaRPr lang="en-GB" dirty="0"/>
          </a:p>
          <a:p>
            <a:pPr lvl="1"/>
            <a:r>
              <a:rPr lang="en-GB" dirty="0"/>
              <a:t>AD In-Kind manager: </a:t>
            </a:r>
            <a:r>
              <a:rPr lang="en-GB" dirty="0" err="1"/>
              <a:t>Håkan</a:t>
            </a:r>
            <a:r>
              <a:rPr lang="en-GB" dirty="0"/>
              <a:t> </a:t>
            </a:r>
            <a:r>
              <a:rPr lang="en-GB" dirty="0" err="1"/>
              <a:t>Danared</a:t>
            </a:r>
            <a:r>
              <a:rPr lang="en-GB" dirty="0"/>
              <a:t> (support from </a:t>
            </a:r>
            <a:r>
              <a:rPr lang="en-GB" dirty="0" err="1"/>
              <a:t>Ebbe</a:t>
            </a:r>
            <a:r>
              <a:rPr lang="en-GB" dirty="0"/>
              <a:t> </a:t>
            </a:r>
            <a:r>
              <a:rPr lang="en-GB" dirty="0" err="1"/>
              <a:t>Malmstedt</a:t>
            </a:r>
            <a:r>
              <a:rPr lang="en-GB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71975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Accelerator: staff categories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59273" y="5877272"/>
          <a:ext cx="8427526" cy="770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27945"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2014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2016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2017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2018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2019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2021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2022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2023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9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ACCELERATOR STAFF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500" b="1" u="none" strike="noStrike" dirty="0">
                          <a:effectLst/>
                        </a:rPr>
                        <a:t>51</a:t>
                      </a:r>
                      <a:endParaRPr lang="uk-UA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92,5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103,5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107,5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ESS STAFF-NON ACCELERATOR (planners, EIS staff, controller)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CONSULTANTS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23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LONG TERM IN-KIND/PhD's/TEMP CONTRACTS/STUDENTS/VISITORS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Number of IN-KIND personnel WORKING ABROAD for the AD  (*)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7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24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69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106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187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148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59269" y="1549902"/>
            <a:ext cx="8777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ESS employees </a:t>
            </a:r>
            <a:r>
              <a:rPr lang="en-US" dirty="0"/>
              <a:t>evolving according to the approved accelerator staff plan.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In-kind personnel working abroad</a:t>
            </a:r>
            <a:r>
              <a:rPr lang="en-US" dirty="0"/>
              <a:t>: calculated as 30% of the yearly “planned &amp; agreed”  in-kind contributions (P6), divided by the average rate per person </a:t>
            </a:r>
            <a:r>
              <a:rPr lang="en-US" sz="1400" dirty="0"/>
              <a:t>(60€/hour x 1800 hours/year)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4167" y="3731273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= </a:t>
            </a:r>
            <a:r>
              <a:rPr lang="en-US" b="1" dirty="0"/>
              <a:t>114 employees</a:t>
            </a:r>
            <a:r>
              <a:rPr lang="en-US" dirty="0"/>
              <a:t> in 2026 and onwards</a:t>
            </a:r>
            <a:r>
              <a:rPr lang="en-US" dirty="0">
                <a:sym typeface="Wingdings"/>
              </a:rPr>
              <a:t> c</a:t>
            </a:r>
            <a:r>
              <a:rPr lang="en-US" dirty="0"/>
              <a:t>onsistent with </a:t>
            </a:r>
          </a:p>
          <a:p>
            <a:pPr algn="ctr"/>
            <a:r>
              <a:rPr lang="en-US" b="1" dirty="0"/>
              <a:t>Steady State Operations’</a:t>
            </a:r>
            <a:r>
              <a:rPr lang="en-US" dirty="0"/>
              <a:t> approved numbers </a:t>
            </a:r>
          </a:p>
        </p:txBody>
      </p:sp>
      <p:sp>
        <p:nvSpPr>
          <p:cNvPr id="16" name="Oval 15"/>
          <p:cNvSpPr/>
          <p:nvPr/>
        </p:nvSpPr>
        <p:spPr>
          <a:xfrm>
            <a:off x="5974071" y="3382505"/>
            <a:ext cx="3028505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4946CE1-FE0C-B74A-96F8-D7DDF1E799F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27584" y="2780928"/>
          <a:ext cx="4680520" cy="302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5292080" y="4365104"/>
            <a:ext cx="681991" cy="11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0505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Management </a:t>
            </a:r>
            <a:r>
              <a:rPr lang="sv-SE" dirty="0" err="1"/>
              <a:t>of</a:t>
            </a:r>
            <a:r>
              <a:rPr lang="sv-SE" dirty="0"/>
              <a:t> In-Kind</a:t>
            </a:r>
            <a:br>
              <a:rPr lang="sv-SE" dirty="0"/>
            </a:br>
            <a:r>
              <a:rPr lang="sv-SE" dirty="0"/>
              <a:t>In-Kind manager: Håkan </a:t>
            </a:r>
            <a:r>
              <a:rPr lang="sv-SE" dirty="0" err="1"/>
              <a:t>Danared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M. Lindroos, H. Danared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/>
              <a:t>Oct</a:t>
            </a:r>
            <a:r>
              <a:rPr lang="sv-SE" dirty="0"/>
              <a:t> 2018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69252" y="1844824"/>
            <a:ext cx="5979012" cy="105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>
              <a:spcAft>
                <a:spcPts val="150"/>
              </a:spcAft>
            </a:pPr>
            <a:r>
              <a:rPr lang="en-US" sz="1200" b="1"/>
              <a:t>Contract management</a:t>
            </a:r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1200"/>
              <a:t>New in-kind agreements and collaboration agreements. Only a small number expected.</a:t>
            </a:r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1200"/>
              <a:t>Addenda to existing agreements to extend duration.</a:t>
            </a:r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1200"/>
              <a:t>Final Reports for completed in-kind contributions.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69252" y="3343664"/>
          <a:ext cx="7337146" cy="25704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668573">
                  <a:extLst>
                    <a:ext uri="{9D8B030D-6E8A-4147-A177-3AD203B41FA5}">
                      <a16:colId xmlns:a16="http://schemas.microsoft.com/office/drawing/2014/main" val="2055914156"/>
                    </a:ext>
                  </a:extLst>
                </a:gridCol>
                <a:gridCol w="3668573">
                  <a:extLst>
                    <a:ext uri="{9D8B030D-6E8A-4147-A177-3AD203B41FA5}">
                      <a16:colId xmlns:a16="http://schemas.microsoft.com/office/drawing/2014/main" val="3116090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In-kind follow-up activity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Responsible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5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Weekly skype meetings with in-kind partners for technical status and schedule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Work packages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5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project follow-up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Deputy Head of Accelerator Project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06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Monthly progress reports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Contributed by work packages, summarized and presented by Deputy Head of Accelerator Project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3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150"/>
                        </a:spcAft>
                      </a:pPr>
                      <a:r>
                        <a:rPr lang="en-US" sz="1200"/>
                        <a:t>Bi-weekly phone meetings with in-kind partners’ project management or similar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Head of Accelerator Division / In-Kind Manager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44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 scheduled visits to selected in-kind partners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Head of Accelerator Division / In-Kind Manager / WP leaders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52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16516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819" y="1531585"/>
            <a:ext cx="5215475" cy="5105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Partner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M. Lindroos, H. Danared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27584" y="1628800"/>
            <a:ext cx="2448272" cy="332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000" u="sng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eaLnBrk="1" hangingPunct="1"/>
            <a:endParaRPr lang="sv-SE" sz="800">
              <a:solidFill>
                <a:schemeClr val="accent4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Cryogenics)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Cockcroft Inst (Diagn)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Magnets, PS, 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(Installations, test stand)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Lodz UT (LLRF)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(LLRF, gamma blockers)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Bergen (Seconded staff)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(Cryogenics)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19944" y="5096047"/>
            <a:ext cx="2304256" cy="11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0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 agreements</a:t>
            </a:r>
          </a:p>
          <a:p>
            <a:pPr algn="l" eaLnBrk="1" hangingPunct="1"/>
            <a:endParaRPr lang="sv-SE" sz="8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delivery, diagn)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 stand)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 West (Diagn)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858612" y="2482010"/>
            <a:ext cx="1728192" cy="8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 signed</a:t>
            </a:r>
          </a:p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 endorsed</a:t>
            </a:r>
          </a:p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</a:t>
            </a:r>
          </a:p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 agreement signed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/>
              <a:t>Oct</a:t>
            </a:r>
            <a:r>
              <a:rPr lang="sv-SE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58995804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Comments on Warranty and Handover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/>
              <a:t>Oct</a:t>
            </a:r>
            <a:r>
              <a:rPr lang="sv-SE" dirty="0"/>
              <a:t> 2018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259632" y="1955728"/>
            <a:ext cx="5832648" cy="38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Essentially all in-kind agreements have been signed, with their clauses about warranty and handover.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Many in-kind agreements include participation of partners in installation and commissioning.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Knowledge transfer is an integrated part of in-kind collaborations for Accelerator.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Warranties will in many cases expire before equipment is tested or taken into use.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SATs cannot be performed on every small piece of equipment and would not be cost-efficient.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Time between delivery of sub-components to partners and commissioning of equipment in the accelerator tunnel often exceeds warranty periods.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This has been known and understood by Accelerator since a long time.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Risks are minimized by, when possible,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Testing samples of large deliveries.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Testing particularly critical pieces of equipment.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Testing components where reaching specifications is known to be challenging.</a:t>
            </a:r>
          </a:p>
        </p:txBody>
      </p:sp>
    </p:spTree>
    <p:extLst>
      <p:ext uri="{BB962C8B-B14F-4D97-AF65-F5344CB8AC3E}">
        <p14:creationId xmlns:p14="http://schemas.microsoft.com/office/powerpoint/2010/main" val="3439440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00961-AD53-3744-BF98-4BEC0EF6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71400"/>
            <a:ext cx="7139136" cy="1143000"/>
          </a:xfrm>
        </p:spPr>
        <p:txBody>
          <a:bodyPr/>
          <a:lstStyle/>
          <a:p>
            <a:r>
              <a:rPr lang="en-GB" dirty="0"/>
              <a:t>Key IK milestone delays, AD estimates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67257-B9CA-3E4F-9881-E4405CC0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6675DD-F19E-A246-84FD-A3F5F407B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072837"/>
              </p:ext>
            </p:extLst>
          </p:nvPr>
        </p:nvGraphicFramePr>
        <p:xfrm>
          <a:off x="164486" y="1087961"/>
          <a:ext cx="8928993" cy="5626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82358145"/>
                    </a:ext>
                  </a:extLst>
                </a:gridCol>
              </a:tblGrid>
              <a:tr h="5876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Delivery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IK 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Baseline Date (May 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Critical Path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RFQ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01-Sep-18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&gt;3 months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Issues with Copper plating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Full NC RF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ESS Bilbao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06-May-19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(RFQ circulators)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Procurement under way.. Mitigation with scope swap. Delay being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analysed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33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Spoke CMs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IPNO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21-Jun-19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(first 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0-2 months delay. No mitigation possible.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04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Spoke RF Amplifiers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INFN/Elettra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12-Aug-19</a:t>
                      </a:r>
                    </a:p>
                    <a:p>
                      <a:pPr algn="ctr"/>
                      <a:r>
                        <a:rPr lang="en-US" sz="1600" dirty="0"/>
                        <a:t>(first 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~3 months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04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 Beta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01-Oct-19</a:t>
                      </a:r>
                    </a:p>
                    <a:p>
                      <a:pPr algn="ctr"/>
                      <a:r>
                        <a:rPr lang="en-US" sz="1600" dirty="0"/>
                        <a:t>(M1)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~2 months delay. No mitigation possible.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140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 Beta CMs due to cavity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CEA/LASA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29-Mar-19</a:t>
                      </a:r>
                    </a:p>
                    <a:p>
                      <a:pPr algn="ctr"/>
                      <a:r>
                        <a:rPr lang="en-US" sz="1600" dirty="0"/>
                        <a:t>(first 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~4 months cumulative delay. Some mitigation possible (testing reshuffle, skip the 2 HB CMs).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40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Cryoline</a:t>
                      </a:r>
                      <a:r>
                        <a:rPr lang="en-US" sz="1600" dirty="0"/>
                        <a:t> and CDS (Elliptical)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3-Dec-18</a:t>
                      </a:r>
                    </a:p>
                    <a:p>
                      <a:pPr algn="ctr"/>
                      <a:r>
                        <a:rPr lang="en-US" sz="1600" dirty="0"/>
                        <a:t>(start)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~5 months. Being mitigated. Can be reduced to &lt;3 months.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80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RF interlock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ATOMKI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7-Jan-19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(first delivery)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~1-2 months.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5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63598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In-Kind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We have are working on a proposal for a scope swap between ESS-Bilbao and ESS – installation services from ESS-Bilbao swapped against RF equipment bought in Lund</a:t>
            </a:r>
          </a:p>
          <a:p>
            <a:r>
              <a:rPr lang="en-GB" dirty="0"/>
              <a:t>INFN/ELETTRA Spoke RF amplifiers: Appeal rejected by court in Italy and contracts will now proceed to get approved by the INFN board for signature by the INFN president. </a:t>
            </a:r>
          </a:p>
          <a:p>
            <a:r>
              <a:rPr lang="en-GB" dirty="0"/>
              <a:t>INFN, DTL: Contacted GSI to understand why the copperplating been stopped and initiated first contacts with CERN on back-up plan. As LL from ion source, we have introduced more time in schedule for testing.</a:t>
            </a:r>
          </a:p>
          <a:p>
            <a:r>
              <a:rPr lang="en-GB" dirty="0"/>
              <a:t>WUST, CDS: Hearing at next IKRC. We will continue to work on installation plan to mitigate the delay.</a:t>
            </a:r>
          </a:p>
          <a:p>
            <a:r>
              <a:rPr lang="en-GB" dirty="0"/>
              <a:t>CEA and LASA, Medium beta: Agreed to not install two (not powered) HB CMs before BOD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Installation of infrastructure was slow for ion source so a new infrastructure sub-project has been created to only focus on infrastructure installation</a:t>
            </a:r>
          </a:p>
          <a:p>
            <a:r>
              <a:rPr lang="en-GB" dirty="0"/>
              <a:t>We don’t have resources to support CE marking at the level done for the ion source but we have a process. In-Kind has to do the CE marking and we can contribute.</a:t>
            </a:r>
          </a:p>
          <a:p>
            <a:r>
              <a:rPr lang="en-GB" dirty="0"/>
              <a:t>We are still working on the updates and corrections to the P6 plan since the re-baseline review and we see Schedule Variance which is due to the plans quality, not all due to real delays</a:t>
            </a:r>
          </a:p>
          <a:p>
            <a:pPr lvl="1"/>
            <a:r>
              <a:rPr lang="en-GB" dirty="0"/>
              <a:t>We are using Ready For Installation (RFI) dates which we control on project level through Change Requests for installation planning while waiting for the update of P6.</a:t>
            </a:r>
          </a:p>
          <a:p>
            <a:r>
              <a:rPr lang="en-GB" dirty="0"/>
              <a:t>Beam diagnostics work at ESS is resource limited (we had to move staff to SRF) and will slip in the schedule</a:t>
            </a:r>
          </a:p>
          <a:p>
            <a:pPr lvl="1"/>
            <a:r>
              <a:rPr lang="en-GB" dirty="0"/>
              <a:t>We will have to start at 572 MeV for low power beam with less beam instrumentation than foreseen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70200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915" y="1476004"/>
            <a:ext cx="9089881" cy="337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4509120"/>
            <a:ext cx="8136904" cy="252376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Cost Variance is by end of Aug 1.9 M€.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Main contributors to the positive CV are</a:t>
            </a:r>
            <a:r>
              <a:rPr lang="sv-SE" dirty="0"/>
              <a:t> </a:t>
            </a:r>
            <a:r>
              <a:rPr lang="sv-SE" sz="2000" dirty="0" err="1"/>
              <a:t>accrued</a:t>
            </a:r>
            <a:r>
              <a:rPr lang="sv-SE" sz="2000" dirty="0"/>
              <a:t> </a:t>
            </a:r>
            <a:r>
              <a:rPr lang="sv-SE" sz="2000" dirty="0" err="1"/>
              <a:t>costs</a:t>
            </a:r>
            <a:r>
              <a:rPr lang="sv-SE" sz="2000" dirty="0"/>
              <a:t> not </a:t>
            </a:r>
            <a:r>
              <a:rPr lang="sv-SE" sz="2000" dirty="0" err="1"/>
              <a:t>yet</a:t>
            </a:r>
            <a:r>
              <a:rPr lang="sv-SE" sz="2000" dirty="0"/>
              <a:t> </a:t>
            </a:r>
            <a:r>
              <a:rPr lang="sv-SE" sz="2000" dirty="0" err="1"/>
              <a:t>booked</a:t>
            </a:r>
            <a:r>
              <a:rPr lang="sv-SE" sz="2000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Schedule variance is by end of Aug -18 M€ but this due to a lag with the update of P6 after the re-baseline in May. Real SV is around 3.5 M€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Main contributors to the SV are: NCFE, Spoke cavities &amp; </a:t>
            </a:r>
            <a:r>
              <a:rPr lang="en-US" sz="2000" dirty="0" err="1"/>
              <a:t>cryomodules</a:t>
            </a:r>
            <a:r>
              <a:rPr lang="en-US" sz="2000" dirty="0"/>
              <a:t> and Beam Diagnostics.</a:t>
            </a:r>
            <a:endParaRPr lang="en-US" dirty="0"/>
          </a:p>
          <a:p>
            <a:endParaRPr lang="en-US" b="1" dirty="0"/>
          </a:p>
        </p:txBody>
      </p:sp>
      <p:pic>
        <p:nvPicPr>
          <p:cNvPr id="3" name="Picture 2" descr="&lt;CH224&g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47334" y="3343491"/>
            <a:ext cx="5633042" cy="413779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746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96336" y="2710546"/>
            <a:ext cx="1363028" cy="1243013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33197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BE428-0B8B-9241-8C28-16630D80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Path – September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9B17F-982E-9B4D-ACCF-3D8BCA05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C0DF9D3-08A8-8146-8A20-EA96AAC91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95296"/>
            <a:ext cx="7200800" cy="54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7885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8244-9977-F445-87A2-9DC2219C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Critical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D1681-276B-5443-8120-F21DA81C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cxnSp>
        <p:nvCxnSpPr>
          <p:cNvPr id="66" name="OTLSHAPE_M_ad26212a624042f8946c3ee929d0bce4_Connector1">
            <a:extLst>
              <a:ext uri="{FF2B5EF4-FFF2-40B4-BE49-F238E27FC236}">
                <a16:creationId xmlns:a16="http://schemas.microsoft.com/office/drawing/2014/main" id="{7D7C3006-16B9-984B-835B-A07672D87E45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6920131" y="2035394"/>
            <a:ext cx="0" cy="592243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7" name="OTLSHAPE_TB_00000000000000000000000000000000_ScaleContainer">
            <a:extLst>
              <a:ext uri="{FF2B5EF4-FFF2-40B4-BE49-F238E27FC236}">
                <a16:creationId xmlns:a16="http://schemas.microsoft.com/office/drawing/2014/main" id="{FA92B578-F007-D244-8053-45D619B57C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44465" y="2691137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TLSHAPE_TB_00000000000000000000000000000000_ElapsedTime">
            <a:extLst>
              <a:ext uri="{FF2B5EF4-FFF2-40B4-BE49-F238E27FC236}">
                <a16:creationId xmlns:a16="http://schemas.microsoft.com/office/drawing/2014/main" id="{303731A4-BF40-4E46-A082-9563B79617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4465" y="2691137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TLSHAPE_TB_00000000000000000000000000000000_TimescaleInterval1">
            <a:extLst>
              <a:ext uri="{FF2B5EF4-FFF2-40B4-BE49-F238E27FC236}">
                <a16:creationId xmlns:a16="http://schemas.microsoft.com/office/drawing/2014/main" id="{CA716E55-2023-1642-9F4B-D0603C6541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73065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2018</a:t>
            </a:r>
          </a:p>
        </p:txBody>
      </p:sp>
      <p:cxnSp>
        <p:nvCxnSpPr>
          <p:cNvPr id="70" name="OTLSHAPE_TB_00000000000000000000000000000000_Separator1">
            <a:extLst>
              <a:ext uri="{FF2B5EF4-FFF2-40B4-BE49-F238E27FC236}">
                <a16:creationId xmlns:a16="http://schemas.microsoft.com/office/drawing/2014/main" id="{3F29409C-6E5C-124E-A67E-76927FB1E322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2789563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1" name="OTLSHAPE_TB_00000000000000000000000000000000_TimescaleInterval2">
            <a:extLst>
              <a:ext uri="{FF2B5EF4-FFF2-40B4-BE49-F238E27FC236}">
                <a16:creationId xmlns:a16="http://schemas.microsoft.com/office/drawing/2014/main" id="{1C18C441-C9AA-814A-9D5E-4D60270B45E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3063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72" name="OTLSHAPE_TB_00000000000000000000000000000000_Separator2">
            <a:extLst>
              <a:ext uri="{FF2B5EF4-FFF2-40B4-BE49-F238E27FC236}">
                <a16:creationId xmlns:a16="http://schemas.microsoft.com/office/drawing/2014/main" id="{7222C90F-3757-4344-971E-188D84A49B88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4569562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3" name="OTLSHAPE_TB_00000000000000000000000000000000_TimescaleInterval3">
            <a:extLst>
              <a:ext uri="{FF2B5EF4-FFF2-40B4-BE49-F238E27FC236}">
                <a16:creationId xmlns:a16="http://schemas.microsoft.com/office/drawing/2014/main" id="{F15A91C1-9D93-B341-BB6F-1BF3578BBA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33062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74" name="OTLSHAPE_TB_00000000000000000000000000000000_Separator3">
            <a:extLst>
              <a:ext uri="{FF2B5EF4-FFF2-40B4-BE49-F238E27FC236}">
                <a16:creationId xmlns:a16="http://schemas.microsoft.com/office/drawing/2014/main" id="{F7115F5A-C80B-CB4B-8BE9-B44DA9F7ABBB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6354437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5" name="OTLSHAPE_TB_00000000000000000000000000000000_TimescaleInterval4">
            <a:extLst>
              <a:ext uri="{FF2B5EF4-FFF2-40B4-BE49-F238E27FC236}">
                <a16:creationId xmlns:a16="http://schemas.microsoft.com/office/drawing/2014/main" id="{66FD601A-22C2-7A4B-AC38-44146F71DD4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17937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76" name="OTLSHAPE_M_15462190989a4e5087e6d7cc02e1ed2d_Title">
            <a:extLst>
              <a:ext uri="{FF2B5EF4-FFF2-40B4-BE49-F238E27FC236}">
                <a16:creationId xmlns:a16="http://schemas.microsoft.com/office/drawing/2014/main" id="{A0B5BCAF-DFF5-B441-8316-1B890F0A96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979436" y="2124294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DTL1</a:t>
            </a:r>
          </a:p>
        </p:txBody>
      </p:sp>
      <p:sp>
        <p:nvSpPr>
          <p:cNvPr id="77" name="OTLSHAPE_M_15462190989a4e5087e6d7cc02e1ed2d_Date">
            <a:extLst>
              <a:ext uri="{FF2B5EF4-FFF2-40B4-BE49-F238E27FC236}">
                <a16:creationId xmlns:a16="http://schemas.microsoft.com/office/drawing/2014/main" id="{C24F8549-4AB4-F240-B368-DA69AAE5475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12753" y="2320212"/>
            <a:ext cx="622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11/11/2019</a:t>
            </a:r>
          </a:p>
        </p:txBody>
      </p:sp>
      <p:sp>
        <p:nvSpPr>
          <p:cNvPr id="78" name="OTLSHAPE_M_15462190989a4e5087e6d7cc02e1ed2d_Shape">
            <a:extLst>
              <a:ext uri="{FF2B5EF4-FFF2-40B4-BE49-F238E27FC236}">
                <a16:creationId xmlns:a16="http://schemas.microsoft.com/office/drawing/2014/main" id="{4292E7B4-5263-0C40-A363-0BA1CA67F5B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V="1">
            <a:off x="4211423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TLSHAPE_M_1d6d4045bda3413182ef879ca83ea720_Title">
            <a:extLst>
              <a:ext uri="{FF2B5EF4-FFF2-40B4-BE49-F238E27FC236}">
                <a16:creationId xmlns:a16="http://schemas.microsoft.com/office/drawing/2014/main" id="{A8D4E344-EBD1-1D4E-968E-32E27A74485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174230" y="2124294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80" name="OTLSHAPE_M_1d6d4045bda3413182ef879ca83ea720_Date">
            <a:extLst>
              <a:ext uri="{FF2B5EF4-FFF2-40B4-BE49-F238E27FC236}">
                <a16:creationId xmlns:a16="http://schemas.microsoft.com/office/drawing/2014/main" id="{F0633525-7021-1246-8AC0-01FE166D205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39740" y="2320212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13/7/2020</a:t>
            </a:r>
          </a:p>
        </p:txBody>
      </p:sp>
      <p:sp>
        <p:nvSpPr>
          <p:cNvPr id="81" name="OTLSHAPE_M_1d6d4045bda3413182ef879ca83ea720_Shape">
            <a:extLst>
              <a:ext uri="{FF2B5EF4-FFF2-40B4-BE49-F238E27FC236}">
                <a16:creationId xmlns:a16="http://schemas.microsoft.com/office/drawing/2014/main" id="{75F80861-8A80-F648-BAEE-46073E1268D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406216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TLSHAPE_M_ad26212a624042f8946c3ee929d0bce4_Title">
            <a:extLst>
              <a:ext uri="{FF2B5EF4-FFF2-40B4-BE49-F238E27FC236}">
                <a16:creationId xmlns:a16="http://schemas.microsoft.com/office/drawing/2014/main" id="{7F9901DA-12DD-5D40-A940-35B0DBBDA28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169455" y="1659050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83" name="OTLSHAPE_M_ad26212a624042f8946c3ee929d0bce4_Date">
            <a:extLst>
              <a:ext uri="{FF2B5EF4-FFF2-40B4-BE49-F238E27FC236}">
                <a16:creationId xmlns:a16="http://schemas.microsoft.com/office/drawing/2014/main" id="{E7C232FF-3B44-3D4D-81D1-3C226A1A5EB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639355" y="1854969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26/4/2021</a:t>
            </a:r>
          </a:p>
        </p:txBody>
      </p:sp>
      <p:sp>
        <p:nvSpPr>
          <p:cNvPr id="84" name="OTLSHAPE_M_ad26212a624042f8946c3ee929d0bce4_Shape">
            <a:extLst>
              <a:ext uri="{FF2B5EF4-FFF2-40B4-BE49-F238E27FC236}">
                <a16:creationId xmlns:a16="http://schemas.microsoft.com/office/drawing/2014/main" id="{05656A72-AFD2-1847-B57F-C09F733C24F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flipV="1">
            <a:off x="6805831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TLSHAPE_M_42fdb2d4d8a3473fbbe4f286c2bc756f_Title">
            <a:extLst>
              <a:ext uri="{FF2B5EF4-FFF2-40B4-BE49-F238E27FC236}">
                <a16:creationId xmlns:a16="http://schemas.microsoft.com/office/drawing/2014/main" id="{E29F0098-59AB-6548-8484-5892FAC1F2B4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7267064" y="2124294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86" name="OTLSHAPE_M_42fdb2d4d8a3473fbbe4f286c2bc756f_Date">
            <a:extLst>
              <a:ext uri="{FF2B5EF4-FFF2-40B4-BE49-F238E27FC236}">
                <a16:creationId xmlns:a16="http://schemas.microsoft.com/office/drawing/2014/main" id="{35C8E066-A5D7-0344-94E5-396F6B9420F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183604" y="2320212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9/8/2021</a:t>
            </a:r>
          </a:p>
        </p:txBody>
      </p:sp>
      <p:sp>
        <p:nvSpPr>
          <p:cNvPr id="87" name="OTLSHAPE_M_42fdb2d4d8a3473fbbe4f286c2bc756f_Shape">
            <a:extLst>
              <a:ext uri="{FF2B5EF4-FFF2-40B4-BE49-F238E27FC236}">
                <a16:creationId xmlns:a16="http://schemas.microsoft.com/office/drawing/2014/main" id="{01774294-4FA2-EE41-A708-2D751B7378A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flipV="1">
            <a:off x="7317885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TLSHAPE_T_45dd8f51cbd2498bb85ef733a7743c59_Shape">
            <a:extLst>
              <a:ext uri="{FF2B5EF4-FFF2-40B4-BE49-F238E27FC236}">
                <a16:creationId xmlns:a16="http://schemas.microsoft.com/office/drawing/2014/main" id="{7BCD3099-1017-154D-BDCD-FD99BB26699F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2716413" y="3297096"/>
            <a:ext cx="1016000" cy="127000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TLSHAPE_T_45dd8f51cbd2498bb85ef733a7743c59_JoinedDate">
            <a:extLst>
              <a:ext uri="{FF2B5EF4-FFF2-40B4-BE49-F238E27FC236}">
                <a16:creationId xmlns:a16="http://schemas.microsoft.com/office/drawing/2014/main" id="{92D121AB-D0D6-CF4F-AF6C-9AD64156D7EE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600422" y="328308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17/12/18 - 12/07/19</a:t>
            </a:r>
          </a:p>
        </p:txBody>
      </p:sp>
      <p:sp>
        <p:nvSpPr>
          <p:cNvPr id="90" name="OTLSHAPE_T_45dd8f51cbd2498bb85ef733a7743c59_Title">
            <a:extLst>
              <a:ext uri="{FF2B5EF4-FFF2-40B4-BE49-F238E27FC236}">
                <a16:creationId xmlns:a16="http://schemas.microsoft.com/office/drawing/2014/main" id="{0C91F04E-1875-F34F-AB35-CB2CE6FD4C8A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781565" y="3275337"/>
            <a:ext cx="1308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RFQ + DTL 1 RF System</a:t>
            </a:r>
          </a:p>
        </p:txBody>
      </p:sp>
      <p:sp>
        <p:nvSpPr>
          <p:cNvPr id="91" name="OTLSHAPE_T_a57a76e15b6e48f596806b108ff7887c_Shape">
            <a:extLst>
              <a:ext uri="{FF2B5EF4-FFF2-40B4-BE49-F238E27FC236}">
                <a16:creationId xmlns:a16="http://schemas.microsoft.com/office/drawing/2014/main" id="{ABD86B23-4D45-AF44-A198-938C76AC6992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3501563" y="3505715"/>
            <a:ext cx="1219200" cy="127000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TLSHAPE_T_a57a76e15b6e48f596806b108ff7887c_JoinedDate">
            <a:extLst>
              <a:ext uri="{FF2B5EF4-FFF2-40B4-BE49-F238E27FC236}">
                <a16:creationId xmlns:a16="http://schemas.microsoft.com/office/drawing/2014/main" id="{7AFE0924-68D0-6743-90B2-7A4322422FDC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2385571" y="349170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27/05/19 - 31/01/20</a:t>
            </a:r>
          </a:p>
        </p:txBody>
      </p:sp>
      <p:sp>
        <p:nvSpPr>
          <p:cNvPr id="93" name="OTLSHAPE_T_a57a76e15b6e48f596806b108ff7887c_Title">
            <a:extLst>
              <a:ext uri="{FF2B5EF4-FFF2-40B4-BE49-F238E27FC236}">
                <a16:creationId xmlns:a16="http://schemas.microsoft.com/office/drawing/2014/main" id="{15FE7B2D-E7EC-924B-B13E-D7388C77AF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71536" y="3483956"/>
            <a:ext cx="1384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Full  NC Linac RF System</a:t>
            </a:r>
          </a:p>
        </p:txBody>
      </p:sp>
      <p:sp>
        <p:nvSpPr>
          <p:cNvPr id="94" name="OTLSHAPE_T_712e0e53cc3a4ed8ae317c645ee2d126_Shape">
            <a:extLst>
              <a:ext uri="{FF2B5EF4-FFF2-40B4-BE49-F238E27FC236}">
                <a16:creationId xmlns:a16="http://schemas.microsoft.com/office/drawing/2014/main" id="{BDDCC4DD-774B-0B41-979B-85192E7D93C0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3091919" y="3714334"/>
            <a:ext cx="12573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TLSHAPE_T_712e0e53cc3a4ed8ae317c645ee2d126_JoinedDate">
            <a:extLst>
              <a:ext uri="{FF2B5EF4-FFF2-40B4-BE49-F238E27FC236}">
                <a16:creationId xmlns:a16="http://schemas.microsoft.com/office/drawing/2014/main" id="{8FFCCA58-49BC-E548-BE8A-AC847B46A33C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975928" y="370032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04/03/19 - 15/11/19</a:t>
            </a:r>
          </a:p>
        </p:txBody>
      </p:sp>
      <p:sp>
        <p:nvSpPr>
          <p:cNvPr id="96" name="OTLSHAPE_T_712e0e53cc3a4ed8ae317c645ee2d126_Title">
            <a:extLst>
              <a:ext uri="{FF2B5EF4-FFF2-40B4-BE49-F238E27FC236}">
                <a16:creationId xmlns:a16="http://schemas.microsoft.com/office/drawing/2014/main" id="{CDF3B6F7-9CAA-7141-9C44-FDDA6C8C44F5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396030" y="3692574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Elliptical CDS</a:t>
            </a:r>
          </a:p>
        </p:txBody>
      </p:sp>
      <p:sp>
        <p:nvSpPr>
          <p:cNvPr id="97" name="OTLSHAPE_T_014e0598bbeb415fbb324c7aac4a202f_Shape">
            <a:extLst>
              <a:ext uri="{FF2B5EF4-FFF2-40B4-BE49-F238E27FC236}">
                <a16:creationId xmlns:a16="http://schemas.microsoft.com/office/drawing/2014/main" id="{2768945E-7842-A54E-BCE3-E15936BF1C62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3911206" y="3922952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TLSHAPE_T_014e0598bbeb415fbb324c7aac4a202f_JoinedDate">
            <a:extLst>
              <a:ext uri="{FF2B5EF4-FFF2-40B4-BE49-F238E27FC236}">
                <a16:creationId xmlns:a16="http://schemas.microsoft.com/office/drawing/2014/main" id="{E853F63B-A236-3C4F-9D4E-6B843CDAA3DF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2795215" y="3908940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19/08/19 - 15/11/19</a:t>
            </a:r>
          </a:p>
        </p:txBody>
      </p:sp>
      <p:sp>
        <p:nvSpPr>
          <p:cNvPr id="99" name="OTLSHAPE_T_014e0598bbeb415fbb324c7aac4a202f_Title">
            <a:extLst>
              <a:ext uri="{FF2B5EF4-FFF2-40B4-BE49-F238E27FC236}">
                <a16:creationId xmlns:a16="http://schemas.microsoft.com/office/drawing/2014/main" id="{33AFBDF9-EA80-AF48-A73E-6F14241154C3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396030" y="3901193"/>
            <a:ext cx="482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CDS</a:t>
            </a:r>
          </a:p>
        </p:txBody>
      </p:sp>
      <p:sp>
        <p:nvSpPr>
          <p:cNvPr id="100" name="OTLSHAPE_T_e9d49bbbe35e40179c52ed9f3541250f_Shape">
            <a:extLst>
              <a:ext uri="{FF2B5EF4-FFF2-40B4-BE49-F238E27FC236}">
                <a16:creationId xmlns:a16="http://schemas.microsoft.com/office/drawing/2014/main" id="{5204290A-8766-B848-8A05-7942DA84A897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4354987" y="4131571"/>
            <a:ext cx="13970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TLSHAPE_T_e9d49bbbe35e40179c52ed9f3541250f_JoinedDate">
            <a:extLst>
              <a:ext uri="{FF2B5EF4-FFF2-40B4-BE49-F238E27FC236}">
                <a16:creationId xmlns:a16="http://schemas.microsoft.com/office/drawing/2014/main" id="{5180647B-F1F6-4343-BB59-1738756AD249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3238995" y="411755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18/11/19 - 28/08/20</a:t>
            </a:r>
          </a:p>
        </p:txBody>
      </p:sp>
      <p:sp>
        <p:nvSpPr>
          <p:cNvPr id="102" name="OTLSHAPE_T_e9d49bbbe35e40179c52ed9f3541250f_Title">
            <a:extLst>
              <a:ext uri="{FF2B5EF4-FFF2-40B4-BE49-F238E27FC236}">
                <a16:creationId xmlns:a16="http://schemas.microsoft.com/office/drawing/2014/main" id="{CE1E5906-E4C6-4047-BB79-A4EAD9428E4C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5795645" y="4109812"/>
            <a:ext cx="444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CM</a:t>
            </a:r>
          </a:p>
        </p:txBody>
      </p:sp>
      <p:sp>
        <p:nvSpPr>
          <p:cNvPr id="103" name="OTLSHAPE_T_a51cd3b6f5514645bf493b429c576c52_Shape">
            <a:extLst>
              <a:ext uri="{FF2B5EF4-FFF2-40B4-BE49-F238E27FC236}">
                <a16:creationId xmlns:a16="http://schemas.microsoft.com/office/drawing/2014/main" id="{B8D566D3-503B-8E45-AE2F-4D89C502B286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354987" y="4340190"/>
            <a:ext cx="1841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TLSHAPE_T_a51cd3b6f5514645bf493b429c576c52_JoinedDate">
            <a:extLst>
              <a:ext uri="{FF2B5EF4-FFF2-40B4-BE49-F238E27FC236}">
                <a16:creationId xmlns:a16="http://schemas.microsoft.com/office/drawing/2014/main" id="{DBB6F7E8-952E-A646-AAAC-5595B448D9C2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3238995" y="4326177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18/11/19 - 27/11/20</a:t>
            </a:r>
          </a:p>
        </p:txBody>
      </p:sp>
      <p:sp>
        <p:nvSpPr>
          <p:cNvPr id="105" name="OTLSHAPE_T_a51cd3b6f5514645bf493b429c576c52_Title">
            <a:extLst>
              <a:ext uri="{FF2B5EF4-FFF2-40B4-BE49-F238E27FC236}">
                <a16:creationId xmlns:a16="http://schemas.microsoft.com/office/drawing/2014/main" id="{C88AAC8B-59C6-3749-BE7C-38C39641F055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6239425" y="4318430"/>
            <a:ext cx="495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MBL CM</a:t>
            </a:r>
          </a:p>
        </p:txBody>
      </p:sp>
      <p:sp>
        <p:nvSpPr>
          <p:cNvPr id="106" name="OTLSHAPE_T_262d69a19ba74238997b747fc762f179_Shape">
            <a:extLst>
              <a:ext uri="{FF2B5EF4-FFF2-40B4-BE49-F238E27FC236}">
                <a16:creationId xmlns:a16="http://schemas.microsoft.com/office/drawing/2014/main" id="{B9422935-5B7B-344E-8349-1E83E13D2936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5310821" y="4548808"/>
            <a:ext cx="3429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TLSHAPE_T_262d69a19ba74238997b747fc762f179_JoinedDate">
            <a:extLst>
              <a:ext uri="{FF2B5EF4-FFF2-40B4-BE49-F238E27FC236}">
                <a16:creationId xmlns:a16="http://schemas.microsoft.com/office/drawing/2014/main" id="{42D0741C-F131-294D-B6E3-1132CA3D4255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4194830" y="4534796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01/06/20 - 07/08/20</a:t>
            </a:r>
          </a:p>
        </p:txBody>
      </p:sp>
      <p:sp>
        <p:nvSpPr>
          <p:cNvPr id="108" name="OTLSHAPE_T_262d69a19ba74238997b747fc762f179_Title">
            <a:extLst>
              <a:ext uri="{FF2B5EF4-FFF2-40B4-BE49-F238E27FC236}">
                <a16:creationId xmlns:a16="http://schemas.microsoft.com/office/drawing/2014/main" id="{D32CC65A-38B8-CC4F-8C84-E759ED78A29B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5693234" y="4527049"/>
            <a:ext cx="457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HBL CM</a:t>
            </a:r>
          </a:p>
        </p:txBody>
      </p:sp>
      <p:sp>
        <p:nvSpPr>
          <p:cNvPr id="109" name="OTLSHAPE_T_092f4f590bd24f34b35608c4728eeeae_Shape">
            <a:extLst>
              <a:ext uri="{FF2B5EF4-FFF2-40B4-BE49-F238E27FC236}">
                <a16:creationId xmlns:a16="http://schemas.microsoft.com/office/drawing/2014/main" id="{4687DC25-65CE-4640-A11F-353AF9E8953D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3842932" y="4757427"/>
            <a:ext cx="6731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TLSHAPE_T_092f4f590bd24f34b35608c4728eeeae_JoinedDate">
            <a:extLst>
              <a:ext uri="{FF2B5EF4-FFF2-40B4-BE49-F238E27FC236}">
                <a16:creationId xmlns:a16="http://schemas.microsoft.com/office/drawing/2014/main" id="{33CA411D-A247-A14F-974A-27DC313AC214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2726941" y="4743415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05/08/19 - 20/12/19</a:t>
            </a:r>
          </a:p>
        </p:txBody>
      </p:sp>
      <p:sp>
        <p:nvSpPr>
          <p:cNvPr id="111" name="OTLSHAPE_T_092f4f590bd24f34b35608c4728eeeae_Title">
            <a:extLst>
              <a:ext uri="{FF2B5EF4-FFF2-40B4-BE49-F238E27FC236}">
                <a16:creationId xmlns:a16="http://schemas.microsoft.com/office/drawing/2014/main" id="{1F3936A1-2AB8-C741-8EA5-DD8574FC64FE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4566715" y="4735668"/>
            <a:ext cx="609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HEBT LWU</a:t>
            </a:r>
          </a:p>
        </p:txBody>
      </p:sp>
      <p:sp>
        <p:nvSpPr>
          <p:cNvPr id="112" name="OTLSHAPE_T_d0027aa1f6c04c8cabbaabff5db206c8_Shape">
            <a:extLst>
              <a:ext uri="{FF2B5EF4-FFF2-40B4-BE49-F238E27FC236}">
                <a16:creationId xmlns:a16="http://schemas.microsoft.com/office/drawing/2014/main" id="{C7A4C192-A00F-F642-8A6C-B10AD87DAC34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4593945" y="4966046"/>
            <a:ext cx="7493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TLSHAPE_T_d0027aa1f6c04c8cabbaabff5db206c8_JoinedDate">
            <a:extLst>
              <a:ext uri="{FF2B5EF4-FFF2-40B4-BE49-F238E27FC236}">
                <a16:creationId xmlns:a16="http://schemas.microsoft.com/office/drawing/2014/main" id="{19EFE35C-87F4-9A43-8C85-6EE42C4C779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3477954" y="495203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06/01/20 - 05/06/20</a:t>
            </a:r>
          </a:p>
        </p:txBody>
      </p:sp>
      <p:sp>
        <p:nvSpPr>
          <p:cNvPr id="114" name="OTLSHAPE_T_d0027aa1f6c04c8cabbaabff5db206c8_Title">
            <a:extLst>
              <a:ext uri="{FF2B5EF4-FFF2-40B4-BE49-F238E27FC236}">
                <a16:creationId xmlns:a16="http://schemas.microsoft.com/office/drawing/2014/main" id="{27E90CAB-E50F-A449-AC94-793F62CBBA5B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5386001" y="4944286"/>
            <a:ext cx="533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HBL LWU</a:t>
            </a:r>
          </a:p>
        </p:txBody>
      </p:sp>
      <p:sp>
        <p:nvSpPr>
          <p:cNvPr id="115" name="OTLSHAPE_T_4d3bf0ca1b5e4988a9fa72e16b456f99_Shape">
            <a:extLst>
              <a:ext uri="{FF2B5EF4-FFF2-40B4-BE49-F238E27FC236}">
                <a16:creationId xmlns:a16="http://schemas.microsoft.com/office/drawing/2014/main" id="{30EEF7F7-764A-114E-9856-0036F174EF28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5344958" y="5174664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TLSHAPE_T_4d3bf0ca1b5e4988a9fa72e16b456f99_JoinedDate">
            <a:extLst>
              <a:ext uri="{FF2B5EF4-FFF2-40B4-BE49-F238E27FC236}">
                <a16:creationId xmlns:a16="http://schemas.microsoft.com/office/drawing/2014/main" id="{D26C0C61-835E-9844-B780-B3EA63D1BABE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4228967" y="5160652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08/06/20 - 04/09/20</a:t>
            </a:r>
          </a:p>
        </p:txBody>
      </p:sp>
      <p:sp>
        <p:nvSpPr>
          <p:cNvPr id="117" name="OTLSHAPE_T_4d3bf0ca1b5e4988a9fa72e16b456f99_Title">
            <a:extLst>
              <a:ext uri="{FF2B5EF4-FFF2-40B4-BE49-F238E27FC236}">
                <a16:creationId xmlns:a16="http://schemas.microsoft.com/office/drawing/2014/main" id="{DD8F629E-3787-7142-B7B0-F9F1DD3F96C0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5829782" y="5152905"/>
            <a:ext cx="533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A2T LWU</a:t>
            </a:r>
          </a:p>
        </p:txBody>
      </p:sp>
      <p:sp>
        <p:nvSpPr>
          <p:cNvPr id="118" name="OTLSHAPE_T_b0ee77cccad84479b82365176f0785f3_Shape">
            <a:extLst>
              <a:ext uri="{FF2B5EF4-FFF2-40B4-BE49-F238E27FC236}">
                <a16:creationId xmlns:a16="http://schemas.microsoft.com/office/drawing/2014/main" id="{A96ADC54-8397-D54D-8870-F8BA65164475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5720465" y="5383283"/>
            <a:ext cx="2667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TLSHAPE_T_b0ee77cccad84479b82365176f0785f3_JoinedDate">
            <a:extLst>
              <a:ext uri="{FF2B5EF4-FFF2-40B4-BE49-F238E27FC236}">
                <a16:creationId xmlns:a16="http://schemas.microsoft.com/office/drawing/2014/main" id="{35144CF7-503E-CA4C-9AF4-E29D94A3DF68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4604473" y="536927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24/08/20 - 16/10/20</a:t>
            </a:r>
          </a:p>
        </p:txBody>
      </p:sp>
      <p:sp>
        <p:nvSpPr>
          <p:cNvPr id="120" name="OTLSHAPE_T_b0ee77cccad84479b82365176f0785f3_Title">
            <a:extLst>
              <a:ext uri="{FF2B5EF4-FFF2-40B4-BE49-F238E27FC236}">
                <a16:creationId xmlns:a16="http://schemas.microsoft.com/office/drawing/2014/main" id="{81D76C07-15AF-234D-B502-61A541682C3F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6034603" y="5361524"/>
            <a:ext cx="520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LWU</a:t>
            </a:r>
          </a:p>
        </p:txBody>
      </p:sp>
      <p:sp>
        <p:nvSpPr>
          <p:cNvPr id="121" name="OTLSHAPE_T_4c0e232a18b0488a991d0c7918759ed8_Shape">
            <a:extLst>
              <a:ext uri="{FF2B5EF4-FFF2-40B4-BE49-F238E27FC236}">
                <a16:creationId xmlns:a16="http://schemas.microsoft.com/office/drawing/2014/main" id="{B7D790A4-2856-524B-B208-8CAFDB1D9792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5993560" y="5591902"/>
            <a:ext cx="6096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TLSHAPE_T_4c0e232a18b0488a991d0c7918759ed8_JoinedDate">
            <a:extLst>
              <a:ext uri="{FF2B5EF4-FFF2-40B4-BE49-F238E27FC236}">
                <a16:creationId xmlns:a16="http://schemas.microsoft.com/office/drawing/2014/main" id="{9538244D-6425-E74C-A061-FB2742FA7159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4877569" y="557788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19/10/20 - 19/02/21</a:t>
            </a:r>
          </a:p>
        </p:txBody>
      </p:sp>
      <p:sp>
        <p:nvSpPr>
          <p:cNvPr id="123" name="OTLSHAPE_T_4c0e232a18b0488a991d0c7918759ed8_Title">
            <a:extLst>
              <a:ext uri="{FF2B5EF4-FFF2-40B4-BE49-F238E27FC236}">
                <a16:creationId xmlns:a16="http://schemas.microsoft.com/office/drawing/2014/main" id="{941E720A-8021-B541-8661-3EC332E8BA5E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649069" y="5570142"/>
            <a:ext cx="571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MBL LWU</a:t>
            </a:r>
          </a:p>
        </p:txBody>
      </p:sp>
      <p:sp>
        <p:nvSpPr>
          <p:cNvPr id="124" name="OTLSHAPE_T_3f3ece26dcba4b0cb059e90572592887_Shape">
            <a:extLst>
              <a:ext uri="{FF2B5EF4-FFF2-40B4-BE49-F238E27FC236}">
                <a16:creationId xmlns:a16="http://schemas.microsoft.com/office/drawing/2014/main" id="{514099C1-CF1C-2541-8B3B-61068024BB13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3877069" y="5800520"/>
            <a:ext cx="20066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OTLSHAPE_T_3f3ece26dcba4b0cb059e90572592887_JoinedDate">
            <a:extLst>
              <a:ext uri="{FF2B5EF4-FFF2-40B4-BE49-F238E27FC236}">
                <a16:creationId xmlns:a16="http://schemas.microsoft.com/office/drawing/2014/main" id="{A3955FCC-393C-754F-A0A5-53CFD5F7C907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2761078" y="5786508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12/08/19 - 25/09/20</a:t>
            </a:r>
          </a:p>
        </p:txBody>
      </p:sp>
      <p:sp>
        <p:nvSpPr>
          <p:cNvPr id="126" name="OTLSHAPE_T_3f3ece26dcba4b0cb059e90572592887_Title">
            <a:extLst>
              <a:ext uri="{FF2B5EF4-FFF2-40B4-BE49-F238E27FC236}">
                <a16:creationId xmlns:a16="http://schemas.microsoft.com/office/drawing/2014/main" id="{2088EFFF-A8AE-F848-9D5B-44CCF0A4A8B1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5932193" y="5778761"/>
            <a:ext cx="1295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RF Power Stations</a:t>
            </a:r>
          </a:p>
        </p:txBody>
      </p:sp>
    </p:spTree>
    <p:extLst>
      <p:ext uri="{BB962C8B-B14F-4D97-AF65-F5344CB8AC3E}">
        <p14:creationId xmlns:p14="http://schemas.microsoft.com/office/powerpoint/2010/main" val="40136331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8AD9-B86E-134C-B49E-6FDEEE37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with day shift has started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640E6-7418-394E-93F6-BED4326C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7165D-E481-BF43-9C5A-78ABE499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75407"/>
            <a:ext cx="7236296" cy="5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0518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2F1-D33C-1045-910B-90676AD5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on how delays for DTLs impacts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BFC78-9EB5-A141-99D5-022D8901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AAA42-6570-7F4F-8D05-1EABB43F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520866"/>
            <a:ext cx="2304256" cy="5336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82E02E-5F9E-AE40-97CF-DB89606B9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535111"/>
            <a:ext cx="2304256" cy="5309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2A580F-E55E-254F-BBA6-54CFECA2A475}"/>
              </a:ext>
            </a:extLst>
          </p:cNvPr>
          <p:cNvSpPr txBox="1"/>
          <p:nvPr/>
        </p:nvSpPr>
        <p:spPr>
          <a:xfrm>
            <a:off x="2287532" y="110704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Baseline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C384E-E82D-6341-B7F5-B2392EA411F5}"/>
              </a:ext>
            </a:extLst>
          </p:cNvPr>
          <p:cNvSpPr txBox="1"/>
          <p:nvPr/>
        </p:nvSpPr>
        <p:spPr>
          <a:xfrm>
            <a:off x="4932040" y="1099920"/>
            <a:ext cx="21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With the New Dates</a:t>
            </a:r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AEA16884-64AC-F14C-8B11-70313E156862}"/>
              </a:ext>
            </a:extLst>
          </p:cNvPr>
          <p:cNvSpPr/>
          <p:nvPr/>
        </p:nvSpPr>
        <p:spPr>
          <a:xfrm>
            <a:off x="4026768" y="2132856"/>
            <a:ext cx="329208" cy="15255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100" b="1" dirty="0"/>
              <a:t>Installation Window</a:t>
            </a:r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CA052DA5-7D10-174B-9EA4-C3B7C178BACA}"/>
              </a:ext>
            </a:extLst>
          </p:cNvPr>
          <p:cNvSpPr/>
          <p:nvPr/>
        </p:nvSpPr>
        <p:spPr>
          <a:xfrm>
            <a:off x="4026768" y="3671868"/>
            <a:ext cx="329208" cy="285347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050" b="1" dirty="0"/>
              <a:t>Cond/Commissioning Window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6FD6CD-7B7D-3249-BC45-66B7C10D4949}"/>
              </a:ext>
            </a:extLst>
          </p:cNvPr>
          <p:cNvSpPr/>
          <p:nvPr/>
        </p:nvSpPr>
        <p:spPr>
          <a:xfrm>
            <a:off x="3491880" y="1988840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05D3E9-3CBF-1641-9458-8FF3689B0BA8}"/>
              </a:ext>
            </a:extLst>
          </p:cNvPr>
          <p:cNvSpPr/>
          <p:nvPr/>
        </p:nvSpPr>
        <p:spPr>
          <a:xfrm>
            <a:off x="2979513" y="2490446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B15EC5-3AD0-2844-A480-DFFE5ACDB718}"/>
              </a:ext>
            </a:extLst>
          </p:cNvPr>
          <p:cNvSpPr/>
          <p:nvPr/>
        </p:nvSpPr>
        <p:spPr>
          <a:xfrm>
            <a:off x="3342692" y="2675347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99524F3-57FC-1C4D-AE45-14ED0BD19928}"/>
              </a:ext>
            </a:extLst>
          </p:cNvPr>
          <p:cNvSpPr/>
          <p:nvPr/>
        </p:nvSpPr>
        <p:spPr>
          <a:xfrm>
            <a:off x="3173470" y="3154390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C4E476-05E6-6040-A83A-364D8FC9BDC5}"/>
              </a:ext>
            </a:extLst>
          </p:cNvPr>
          <p:cNvSpPr/>
          <p:nvPr/>
        </p:nvSpPr>
        <p:spPr>
          <a:xfrm>
            <a:off x="6722204" y="2564904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67B774-65EA-B74A-BA98-51EC0815DB4A}"/>
              </a:ext>
            </a:extLst>
          </p:cNvPr>
          <p:cNvSpPr/>
          <p:nvPr/>
        </p:nvSpPr>
        <p:spPr>
          <a:xfrm>
            <a:off x="6228184" y="3140968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2C05A-E8DC-F047-A4CB-8AAFE5D0EF3D}"/>
              </a:ext>
            </a:extLst>
          </p:cNvPr>
          <p:cNvSpPr/>
          <p:nvPr/>
        </p:nvSpPr>
        <p:spPr>
          <a:xfrm>
            <a:off x="6506180" y="5085184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D50769-3A13-FA40-8B10-4B56D62B1872}"/>
              </a:ext>
            </a:extLst>
          </p:cNvPr>
          <p:cNvCxnSpPr>
            <a:stCxn id="14" idx="6"/>
            <a:endCxn id="18" idx="2"/>
          </p:cNvCxnSpPr>
          <p:nvPr/>
        </p:nvCxnSpPr>
        <p:spPr>
          <a:xfrm>
            <a:off x="3923928" y="2240868"/>
            <a:ext cx="2798276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2455E44-3E6A-6C4F-AFDA-B18EDB493CE9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>
            <a:off x="3411561" y="2742474"/>
            <a:ext cx="2816623" cy="65052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D42055-73BD-314D-8F97-1D1189374A41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>
            <a:off x="3774740" y="2927375"/>
            <a:ext cx="2731440" cy="2409837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14050F-BAD4-8346-AEFE-57DDFE347E92}"/>
              </a:ext>
            </a:extLst>
          </p:cNvPr>
          <p:cNvCxnSpPr>
            <a:cxnSpLocks/>
            <a:stCxn id="17" idx="6"/>
            <a:endCxn id="20" idx="2"/>
          </p:cNvCxnSpPr>
          <p:nvPr/>
        </p:nvCxnSpPr>
        <p:spPr>
          <a:xfrm>
            <a:off x="3605518" y="3406418"/>
            <a:ext cx="2900662" cy="193079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788F8CB-D401-8044-8324-7BD881A6D79D}"/>
              </a:ext>
            </a:extLst>
          </p:cNvPr>
          <p:cNvSpPr txBox="1"/>
          <p:nvPr/>
        </p:nvSpPr>
        <p:spPr>
          <a:xfrm rot="801396">
            <a:off x="4526157" y="2115635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1F3196-0E28-A04E-82A8-F8C6EE9CB920}"/>
              </a:ext>
            </a:extLst>
          </p:cNvPr>
          <p:cNvSpPr txBox="1"/>
          <p:nvPr/>
        </p:nvSpPr>
        <p:spPr>
          <a:xfrm rot="801396">
            <a:off x="4315959" y="2687974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1D7E74-8010-9E46-B6DD-87D75BECA569}"/>
              </a:ext>
            </a:extLst>
          </p:cNvPr>
          <p:cNvSpPr txBox="1"/>
          <p:nvPr/>
        </p:nvSpPr>
        <p:spPr>
          <a:xfrm rot="2456529">
            <a:off x="4395698" y="3349129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447D30-AB46-AE44-9ADC-A22C5E457024}"/>
              </a:ext>
            </a:extLst>
          </p:cNvPr>
          <p:cNvSpPr txBox="1"/>
          <p:nvPr/>
        </p:nvSpPr>
        <p:spPr>
          <a:xfrm rot="2341101">
            <a:off x="4342289" y="4179537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4EE08-E674-6C4E-88FF-4134F4A8ED7C}"/>
              </a:ext>
            </a:extLst>
          </p:cNvPr>
          <p:cNvSpPr txBox="1"/>
          <p:nvPr/>
        </p:nvSpPr>
        <p:spPr>
          <a:xfrm>
            <a:off x="7352206" y="4077072"/>
            <a:ext cx="100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RFI DTL3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EAD621-DE9E-2B40-B5A0-8758AAF9259C}"/>
              </a:ext>
            </a:extLst>
          </p:cNvPr>
          <p:cNvSpPr txBox="1"/>
          <p:nvPr/>
        </p:nvSpPr>
        <p:spPr>
          <a:xfrm>
            <a:off x="7363675" y="4844182"/>
            <a:ext cx="100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RFI DTL2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AF332E-5FDA-824A-9F0D-7FD06091AC52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6938228" y="4261738"/>
            <a:ext cx="413978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DD9019A-7CE5-D04E-BA4D-325F2FE83629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6722205" y="5028848"/>
            <a:ext cx="641470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5858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D9B8-363D-F843-8B29-CB3F5129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227136" cy="1143000"/>
          </a:xfrm>
        </p:spPr>
        <p:txBody>
          <a:bodyPr/>
          <a:lstStyle/>
          <a:p>
            <a:r>
              <a:rPr lang="en-GB" dirty="0"/>
              <a:t>Delays on major milestones since the new baseline was approved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88A3-8BD1-9B40-8248-6004738F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cxnSp>
        <p:nvCxnSpPr>
          <p:cNvPr id="82" name="OTLSHAPE_T_2becf7a4f5264081a26c0b37b67ad568_RightVerticalConnector2">
            <a:extLst>
              <a:ext uri="{FF2B5EF4-FFF2-40B4-BE49-F238E27FC236}">
                <a16:creationId xmlns:a16="http://schemas.microsoft.com/office/drawing/2014/main" id="{C73F5F90-2454-664B-A0DD-41C5D6BDEB6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V="1">
            <a:off x="7336946" y="4531974"/>
            <a:ext cx="0" cy="2922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3" name="OTLSHAPE_T_2becf7a4f5264081a26c0b37b67ad568_LeftVerticalConnector2">
            <a:extLst>
              <a:ext uri="{FF2B5EF4-FFF2-40B4-BE49-F238E27FC236}">
                <a16:creationId xmlns:a16="http://schemas.microsoft.com/office/drawing/2014/main" id="{2C23C830-35C3-C247-9D26-1520B65F604C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6969267" y="42870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4" name="OTLSHAPE_T_2becf7a4f5264081a26c0b37b67ad568_LeftVerticalConnector1">
            <a:extLst>
              <a:ext uri="{FF2B5EF4-FFF2-40B4-BE49-F238E27FC236}">
                <a16:creationId xmlns:a16="http://schemas.microsoft.com/office/drawing/2014/main" id="{1AE951B6-C6BF-7E40-9993-842B24D63059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969267" y="3236574"/>
            <a:ext cx="0" cy="879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5" name="OTLSHAPE_T_d85a95d3b01d4d84aa9e517a31261f8a_RightVerticalConnector1">
            <a:extLst>
              <a:ext uri="{FF2B5EF4-FFF2-40B4-BE49-F238E27FC236}">
                <a16:creationId xmlns:a16="http://schemas.microsoft.com/office/drawing/2014/main" id="{FD74F057-F1E2-DC45-B659-9147C081AD29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6824892" y="4201774"/>
            <a:ext cx="0" cy="6224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6" name="OTLSHAPE_T_d85a95d3b01d4d84aa9e517a31261f8a_LeftVerticalConnector2">
            <a:extLst>
              <a:ext uri="{FF2B5EF4-FFF2-40B4-BE49-F238E27FC236}">
                <a16:creationId xmlns:a16="http://schemas.microsoft.com/office/drawing/2014/main" id="{5F872967-3555-CC48-A4C9-66A23C3821B0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6457212" y="39568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7" name="OTLSHAPE_T_d85a95d3b01d4d84aa9e517a31261f8a_LeftVerticalConnector1">
            <a:extLst>
              <a:ext uri="{FF2B5EF4-FFF2-40B4-BE49-F238E27FC236}">
                <a16:creationId xmlns:a16="http://schemas.microsoft.com/office/drawing/2014/main" id="{B9931C3C-56A7-5F4C-8393-AF116B59093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457212" y="3236574"/>
            <a:ext cx="0" cy="5497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8" name="OTLSHAPE_T_465a42621efb4bc79db91674083f9d80_RightVerticalConnector2">
            <a:extLst>
              <a:ext uri="{FF2B5EF4-FFF2-40B4-BE49-F238E27FC236}">
                <a16:creationId xmlns:a16="http://schemas.microsoft.com/office/drawing/2014/main" id="{BE1A7F5C-5F4E-1242-BE50-DA306D32D8C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flipV="1">
            <a:off x="5425277" y="3871574"/>
            <a:ext cx="0" cy="9526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9" name="OTLSHAPE_T_465a42621efb4bc79db91674083f9d80_RightVerticalConnector1">
            <a:extLst>
              <a:ext uri="{FF2B5EF4-FFF2-40B4-BE49-F238E27FC236}">
                <a16:creationId xmlns:a16="http://schemas.microsoft.com/office/drawing/2014/main" id="{01EE7A49-3076-DD45-BB28-6E3107256786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243184" y="3618887"/>
            <a:ext cx="0" cy="1205338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0" name="OTLSHAPE_T_465a42621efb4bc79db91674083f9d80_LeftVerticalConnector2">
            <a:extLst>
              <a:ext uri="{FF2B5EF4-FFF2-40B4-BE49-F238E27FC236}">
                <a16:creationId xmlns:a16="http://schemas.microsoft.com/office/drawing/2014/main" id="{582746E1-3E21-094C-A37A-C81DDA05780D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57597" y="36266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OTLSHAPE_T_465a42621efb4bc79db91674083f9d80_LeftVerticalConnector1">
            <a:extLst>
              <a:ext uri="{FF2B5EF4-FFF2-40B4-BE49-F238E27FC236}">
                <a16:creationId xmlns:a16="http://schemas.microsoft.com/office/drawing/2014/main" id="{5EEC0C6B-36E4-C146-8F65-050604112427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5057597" y="3236574"/>
            <a:ext cx="0" cy="2195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2" name="OTLSHAPE_T_79517fda645147e9ae895ab29259f41d_MiddleVerticalConnector1">
            <a:extLst>
              <a:ext uri="{FF2B5EF4-FFF2-40B4-BE49-F238E27FC236}">
                <a16:creationId xmlns:a16="http://schemas.microsoft.com/office/drawing/2014/main" id="{1E26D7F8-E834-9A47-90FC-C06BD70DBFDD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V="1">
            <a:off x="4223224" y="3236574"/>
            <a:ext cx="0" cy="203200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3" name="OTLSHAPE_M_42fdb2d4d8a3473fbbe4f286c2bc756f_Connector1">
            <a:extLst>
              <a:ext uri="{FF2B5EF4-FFF2-40B4-BE49-F238E27FC236}">
                <a16:creationId xmlns:a16="http://schemas.microsoft.com/office/drawing/2014/main" id="{A2F9ADBD-8B24-194A-9504-C921D4F9023A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6974140" y="2407052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4" name="OTLSHAPE_M_ad26212a624042f8946c3ee929d0bce4_Connector1">
            <a:extLst>
              <a:ext uri="{FF2B5EF4-FFF2-40B4-BE49-F238E27FC236}">
                <a16:creationId xmlns:a16="http://schemas.microsoft.com/office/drawing/2014/main" id="{9D3C2ED1-7A75-0143-902A-E25B41EC0F66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6462086" y="1941809"/>
            <a:ext cx="0" cy="91376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5" name="OTLSHAPE_M_1d6d4045bda3413182ef879ca83ea720_Connector1">
            <a:extLst>
              <a:ext uri="{FF2B5EF4-FFF2-40B4-BE49-F238E27FC236}">
                <a16:creationId xmlns:a16="http://schemas.microsoft.com/office/drawing/2014/main" id="{B0D6674A-F824-4A4A-9070-BAD0325D979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062471" y="2407052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6" name="OTLSHAPE_M_15462190989a4e5087e6d7cc02e1ed2d_Connector1">
            <a:extLst>
              <a:ext uri="{FF2B5EF4-FFF2-40B4-BE49-F238E27FC236}">
                <a16:creationId xmlns:a16="http://schemas.microsoft.com/office/drawing/2014/main" id="{CD748D44-74DE-384C-9C9E-0EE9CE78C001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4209047" y="1910059"/>
            <a:ext cx="0" cy="94551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8" name="OTLSHAPE_TB_00000000000000000000000000000000_ScaleContainer">
            <a:extLst>
              <a:ext uri="{FF2B5EF4-FFF2-40B4-BE49-F238E27FC236}">
                <a16:creationId xmlns:a16="http://schemas.microsoft.com/office/drawing/2014/main" id="{5CED9ED3-0CC9-B043-B5D2-75D8FA13410B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55576" y="2855574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TLSHAPE_TB_00000000000000000000000000000000_ElapsedTime">
            <a:extLst>
              <a:ext uri="{FF2B5EF4-FFF2-40B4-BE49-F238E27FC236}">
                <a16:creationId xmlns:a16="http://schemas.microsoft.com/office/drawing/2014/main" id="{BBC297D8-5886-8D47-A286-E50B2C9B1FE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55576" y="2855574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TLSHAPE_TB_00000000000000000000000000000000_TimescaleInterval1">
            <a:extLst>
              <a:ext uri="{FF2B5EF4-FFF2-40B4-BE49-F238E27FC236}">
                <a16:creationId xmlns:a16="http://schemas.microsoft.com/office/drawing/2014/main" id="{ACAF4FBD-AF04-FE4A-B5AF-632DAA76AB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84176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2018 Baseline</a:t>
            </a:r>
            <a:endParaRPr kumimoji="0" lang="en-GB" sz="12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01" name="OTLSHAPE_TB_00000000000000000000000000000000_Separator1">
            <a:extLst>
              <a:ext uri="{FF2B5EF4-FFF2-40B4-BE49-F238E27FC236}">
                <a16:creationId xmlns:a16="http://schemas.microsoft.com/office/drawing/2014/main" id="{B5150F23-CDF0-2C49-8F83-F36DF8BC2C9E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2700674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2" name="OTLSHAPE_TB_00000000000000000000000000000000_TimescaleInterval2">
            <a:extLst>
              <a:ext uri="{FF2B5EF4-FFF2-40B4-BE49-F238E27FC236}">
                <a16:creationId xmlns:a16="http://schemas.microsoft.com/office/drawing/2014/main" id="{F1DF38F2-7A39-C54C-9373-FCB8A0AA07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764174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103" name="OTLSHAPE_TB_00000000000000000000000000000000_Separator2">
            <a:extLst>
              <a:ext uri="{FF2B5EF4-FFF2-40B4-BE49-F238E27FC236}">
                <a16:creationId xmlns:a16="http://schemas.microsoft.com/office/drawing/2014/main" id="{54DF9FCB-B008-834D-A8E8-66BE7F498043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4480673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4" name="OTLSHAPE_TB_00000000000000000000000000000000_TimescaleInterval3">
            <a:extLst>
              <a:ext uri="{FF2B5EF4-FFF2-40B4-BE49-F238E27FC236}">
                <a16:creationId xmlns:a16="http://schemas.microsoft.com/office/drawing/2014/main" id="{1AD1D603-1E86-C543-863E-F8E2C210B04F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544173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105" name="OTLSHAPE_TB_00000000000000000000000000000000_Separator3">
            <a:extLst>
              <a:ext uri="{FF2B5EF4-FFF2-40B4-BE49-F238E27FC236}">
                <a16:creationId xmlns:a16="http://schemas.microsoft.com/office/drawing/2014/main" id="{DA409C2B-D29D-7E49-95E2-5F4A42690206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6265548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6" name="OTLSHAPE_TB_00000000000000000000000000000000_TimescaleInterval4">
            <a:extLst>
              <a:ext uri="{FF2B5EF4-FFF2-40B4-BE49-F238E27FC236}">
                <a16:creationId xmlns:a16="http://schemas.microsoft.com/office/drawing/2014/main" id="{830BE631-4D14-E04B-9C31-D09BDD1D2323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329048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110" name="OTLSHAPE_M_15462190989a4e5087e6d7cc02e1ed2d_Title">
            <a:extLst>
              <a:ext uri="{FF2B5EF4-FFF2-40B4-BE49-F238E27FC236}">
                <a16:creationId xmlns:a16="http://schemas.microsoft.com/office/drawing/2014/main" id="{635F7231-E685-3243-BF5B-DE8CF4A958F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431297" y="1791737"/>
            <a:ext cx="1371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RFQ/MEBT/DTL1</a:t>
            </a:r>
          </a:p>
        </p:txBody>
      </p:sp>
      <p:sp>
        <p:nvSpPr>
          <p:cNvPr id="111" name="OTLSHAPE_M_15462190989a4e5087e6d7cc02e1ed2d_Date">
            <a:extLst>
              <a:ext uri="{FF2B5EF4-FFF2-40B4-BE49-F238E27FC236}">
                <a16:creationId xmlns:a16="http://schemas.microsoft.com/office/drawing/2014/main" id="{A5F91AD8-06FD-6E41-BD9F-B66E412B985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431297" y="1987656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4 Nov '19</a:t>
            </a:r>
          </a:p>
        </p:txBody>
      </p:sp>
      <p:sp>
        <p:nvSpPr>
          <p:cNvPr id="112" name="OTLSHAPE_M_15462190989a4e5087e6d7cc02e1ed2d_Shape">
            <a:extLst>
              <a:ext uri="{FF2B5EF4-FFF2-40B4-BE49-F238E27FC236}">
                <a16:creationId xmlns:a16="http://schemas.microsoft.com/office/drawing/2014/main" id="{EB08275D-D0FF-E443-BFB1-A45EA2B4D70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 rot="16200000">
            <a:off x="4234447" y="1910059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TLSHAPE_M_1d6d4045bda3413182ef879ca83ea720_Title">
            <a:extLst>
              <a:ext uri="{FF2B5EF4-FFF2-40B4-BE49-F238E27FC236}">
                <a16:creationId xmlns:a16="http://schemas.microsoft.com/office/drawing/2014/main" id="{BF902151-7C21-C947-AA27-50EBD5F440B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5284721" y="2288731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114" name="OTLSHAPE_M_1d6d4045bda3413182ef879ca83ea720_Date">
            <a:extLst>
              <a:ext uri="{FF2B5EF4-FFF2-40B4-BE49-F238E27FC236}">
                <a16:creationId xmlns:a16="http://schemas.microsoft.com/office/drawing/2014/main" id="{AFAC526E-9B94-354F-BE36-0651445B74F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5284721" y="2484649"/>
            <a:ext cx="5334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27 Apr '20</a:t>
            </a:r>
          </a:p>
        </p:txBody>
      </p:sp>
      <p:sp>
        <p:nvSpPr>
          <p:cNvPr id="115" name="OTLSHAPE_M_1d6d4045bda3413182ef879ca83ea720_Shape">
            <a:extLst>
              <a:ext uri="{FF2B5EF4-FFF2-40B4-BE49-F238E27FC236}">
                <a16:creationId xmlns:a16="http://schemas.microsoft.com/office/drawing/2014/main" id="{9D4E1557-0B16-D444-A878-ED0AC24F1439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 rot="16200000">
            <a:off x="5087871" y="2407052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TLSHAPE_M_ad26212a624042f8946c3ee929d0bce4_Title">
            <a:extLst>
              <a:ext uri="{FF2B5EF4-FFF2-40B4-BE49-F238E27FC236}">
                <a16:creationId xmlns:a16="http://schemas.microsoft.com/office/drawing/2014/main" id="{F1A5957B-D1BE-8B4C-83B4-E9F35770FFA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684336" y="1823487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117" name="OTLSHAPE_M_ad26212a624042f8946c3ee929d0bce4_Date">
            <a:extLst>
              <a:ext uri="{FF2B5EF4-FFF2-40B4-BE49-F238E27FC236}">
                <a16:creationId xmlns:a16="http://schemas.microsoft.com/office/drawing/2014/main" id="{2AC7EB63-FEEC-4843-85FC-7557F1B7811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6684336" y="2019406"/>
            <a:ext cx="4699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8 Feb '21</a:t>
            </a:r>
          </a:p>
        </p:txBody>
      </p:sp>
      <p:sp>
        <p:nvSpPr>
          <p:cNvPr id="118" name="OTLSHAPE_M_ad26212a624042f8946c3ee929d0bce4_Shape">
            <a:extLst>
              <a:ext uri="{FF2B5EF4-FFF2-40B4-BE49-F238E27FC236}">
                <a16:creationId xmlns:a16="http://schemas.microsoft.com/office/drawing/2014/main" id="{B5F43E53-5E48-184A-999A-F51F44E444AE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 rot="16200000">
            <a:off x="6487486" y="1941809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TLSHAPE_M_42fdb2d4d8a3473fbbe4f286c2bc756f_Title">
            <a:extLst>
              <a:ext uri="{FF2B5EF4-FFF2-40B4-BE49-F238E27FC236}">
                <a16:creationId xmlns:a16="http://schemas.microsoft.com/office/drawing/2014/main" id="{2E2D4D53-8C80-5C4D-AE78-26803952A6BD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7196390" y="2288731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120" name="OTLSHAPE_M_42fdb2d4d8a3473fbbe4f286c2bc756f_Date">
            <a:extLst>
              <a:ext uri="{FF2B5EF4-FFF2-40B4-BE49-F238E27FC236}">
                <a16:creationId xmlns:a16="http://schemas.microsoft.com/office/drawing/2014/main" id="{254469AE-BDAB-7143-9AED-DC66F967792C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7196390" y="2484649"/>
            <a:ext cx="571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24 May '21</a:t>
            </a:r>
          </a:p>
        </p:txBody>
      </p:sp>
      <p:sp>
        <p:nvSpPr>
          <p:cNvPr id="121" name="OTLSHAPE_M_42fdb2d4d8a3473fbbe4f286c2bc756f_Shape">
            <a:extLst>
              <a:ext uri="{FF2B5EF4-FFF2-40B4-BE49-F238E27FC236}">
                <a16:creationId xmlns:a16="http://schemas.microsoft.com/office/drawing/2014/main" id="{38CAAC2E-2634-2A47-88C4-83DDAAD61060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 rot="16200000">
            <a:off x="6999540" y="2407052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TLSHAPE_T_79517fda645147e9ae895ab29259f41d_Shape">
            <a:extLst>
              <a:ext uri="{FF2B5EF4-FFF2-40B4-BE49-F238E27FC236}">
                <a16:creationId xmlns:a16="http://schemas.microsoft.com/office/drawing/2014/main" id="{81B86A7C-9226-5642-9E5E-33513B9922AD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4197824" y="3439774"/>
            <a:ext cx="508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OTLSHAPE_T_79517fda645147e9ae895ab29259f41d_Duration">
            <a:extLst>
              <a:ext uri="{FF2B5EF4-FFF2-40B4-BE49-F238E27FC236}">
                <a16:creationId xmlns:a16="http://schemas.microsoft.com/office/drawing/2014/main" id="{9B09D933-5CE3-1A43-89B6-88865BBECE49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3564644" y="34638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0.3 months</a:t>
            </a:r>
          </a:p>
        </p:txBody>
      </p:sp>
      <p:sp>
        <p:nvSpPr>
          <p:cNvPr id="124" name="OTLSHAPE_T_79517fda645147e9ae895ab29259f41d_Title">
            <a:extLst>
              <a:ext uri="{FF2B5EF4-FFF2-40B4-BE49-F238E27FC236}">
                <a16:creationId xmlns:a16="http://schemas.microsoft.com/office/drawing/2014/main" id="{889ED30A-D106-B744-BAAE-3EBA4AC67B23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4299424" y="3456115"/>
            <a:ext cx="1524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Beam to RFQ/MEBT Delay</a:t>
            </a:r>
          </a:p>
        </p:txBody>
      </p:sp>
      <p:sp>
        <p:nvSpPr>
          <p:cNvPr id="125" name="OTLSHAPE_T_465a42621efb4bc79db91674083f9d80_Shape">
            <a:extLst>
              <a:ext uri="{FF2B5EF4-FFF2-40B4-BE49-F238E27FC236}">
                <a16:creationId xmlns:a16="http://schemas.microsoft.com/office/drawing/2014/main" id="{8C1DF660-200F-CA48-8996-C1348C207DB3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5051247" y="37699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TLSHAPE_T_465a42621efb4bc79db91674083f9d80_Duration">
            <a:extLst>
              <a:ext uri="{FF2B5EF4-FFF2-40B4-BE49-F238E27FC236}">
                <a16:creationId xmlns:a16="http://schemas.microsoft.com/office/drawing/2014/main" id="{6955679C-1A0E-EE48-9826-AB5ECEFB1E2F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4418068" y="37940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  <a:endParaRPr kumimoji="0" lang="en-GB" sz="1000" b="0" i="0" u="none" strike="noStrike" kern="0" cap="none" spc="-6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127" name="OTLSHAPE_T_465a42621efb4bc79db91674083f9d80_Title">
            <a:extLst>
              <a:ext uri="{FF2B5EF4-FFF2-40B4-BE49-F238E27FC236}">
                <a16:creationId xmlns:a16="http://schemas.microsoft.com/office/drawing/2014/main" id="{9E537C72-DCB5-0B47-A840-3BC8EDF24CCD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5482427" y="3786315"/>
            <a:ext cx="1168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Beam to DTL4 Delay</a:t>
            </a:r>
          </a:p>
        </p:txBody>
      </p:sp>
      <p:sp>
        <p:nvSpPr>
          <p:cNvPr id="128" name="OTLSHAPE_T_d85a95d3b01d4d84aa9e517a31261f8a_Shape">
            <a:extLst>
              <a:ext uri="{FF2B5EF4-FFF2-40B4-BE49-F238E27FC236}">
                <a16:creationId xmlns:a16="http://schemas.microsoft.com/office/drawing/2014/main" id="{1107CCD4-74A4-EE47-A162-E5C1D2C48E4B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6450862" y="41001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OTLSHAPE_T_d85a95d3b01d4d84aa9e517a31261f8a_Duration">
            <a:extLst>
              <a:ext uri="{FF2B5EF4-FFF2-40B4-BE49-F238E27FC236}">
                <a16:creationId xmlns:a16="http://schemas.microsoft.com/office/drawing/2014/main" id="{0982ADB3-2423-1F4E-8F7E-6C17D0A804AF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5817683" y="41242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</a:p>
        </p:txBody>
      </p:sp>
      <p:sp>
        <p:nvSpPr>
          <p:cNvPr id="130" name="OTLSHAPE_T_d85a95d3b01d4d84aa9e517a31261f8a_Title">
            <a:extLst>
              <a:ext uri="{FF2B5EF4-FFF2-40B4-BE49-F238E27FC236}">
                <a16:creationId xmlns:a16="http://schemas.microsoft.com/office/drawing/2014/main" id="{A372EC9F-C017-7242-AF9A-CDE53C6FF3E5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6882042" y="4116515"/>
            <a:ext cx="622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BOD Delay</a:t>
            </a:r>
          </a:p>
        </p:txBody>
      </p:sp>
      <p:sp>
        <p:nvSpPr>
          <p:cNvPr id="131" name="OTLSHAPE_T_2becf7a4f5264081a26c0b37b67ad568_Shape">
            <a:extLst>
              <a:ext uri="{FF2B5EF4-FFF2-40B4-BE49-F238E27FC236}">
                <a16:creationId xmlns:a16="http://schemas.microsoft.com/office/drawing/2014/main" id="{A9FE0416-06BD-054F-AC22-CAD93B3CDC2A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6962917" y="44303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OTLSHAPE_T_2becf7a4f5264081a26c0b37b67ad568_Duration">
            <a:extLst>
              <a:ext uri="{FF2B5EF4-FFF2-40B4-BE49-F238E27FC236}">
                <a16:creationId xmlns:a16="http://schemas.microsoft.com/office/drawing/2014/main" id="{73298965-4216-2D4B-81A4-F88571339800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329737" y="44544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</a:p>
        </p:txBody>
      </p:sp>
      <p:sp>
        <p:nvSpPr>
          <p:cNvPr id="133" name="OTLSHAPE_T_2becf7a4f5264081a26c0b37b67ad568_Title">
            <a:extLst>
              <a:ext uri="{FF2B5EF4-FFF2-40B4-BE49-F238E27FC236}">
                <a16:creationId xmlns:a16="http://schemas.microsoft.com/office/drawing/2014/main" id="{99D26270-DADD-2540-BF3A-45BC1F2DDBF0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7394096" y="4446715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RBOT Delay</a:t>
            </a:r>
          </a:p>
        </p:txBody>
      </p:sp>
      <p:cxnSp>
        <p:nvCxnSpPr>
          <p:cNvPr id="134" name="OTLSHAPE_M_42fdb2d4d8a3473fbbe4f286c2bc756f_Connector1">
            <a:extLst>
              <a:ext uri="{FF2B5EF4-FFF2-40B4-BE49-F238E27FC236}">
                <a16:creationId xmlns:a16="http://schemas.microsoft.com/office/drawing/2014/main" id="{4E43E19D-0E44-4842-902C-78BED2388964}"/>
              </a:ext>
            </a:extLst>
          </p:cNvPr>
          <p:cNvCxnSpPr/>
          <p:nvPr>
            <p:custDataLst>
              <p:tags r:id="rId49"/>
            </p:custDataLst>
          </p:nvPr>
        </p:nvCxnSpPr>
        <p:spPr>
          <a:xfrm>
            <a:off x="7349646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5" name="OTLSHAPE_M_ad26212a624042f8946c3ee929d0bce4_Connector1">
            <a:extLst>
              <a:ext uri="{FF2B5EF4-FFF2-40B4-BE49-F238E27FC236}">
                <a16:creationId xmlns:a16="http://schemas.microsoft.com/office/drawing/2014/main" id="{A7F0BFB9-A703-C441-A810-988FFA11C16A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>
            <a:off x="6837592" y="5205225"/>
            <a:ext cx="0" cy="91376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6" name="OTLSHAPE_M_1d6d4045bda3413182ef879ca83ea720_Connector1">
            <a:extLst>
              <a:ext uri="{FF2B5EF4-FFF2-40B4-BE49-F238E27FC236}">
                <a16:creationId xmlns:a16="http://schemas.microsoft.com/office/drawing/2014/main" id="{743B6735-8248-3844-AD46-6F1F889BE24E}"/>
              </a:ext>
            </a:extLst>
          </p:cNvPr>
          <p:cNvCxnSpPr/>
          <p:nvPr>
            <p:custDataLst>
              <p:tags r:id="rId51"/>
            </p:custDataLst>
          </p:nvPr>
        </p:nvCxnSpPr>
        <p:spPr>
          <a:xfrm>
            <a:off x="5437977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7" name="OTLSHAPE_M_15462190989a4e5087e6d7cc02e1ed2d_Connector1">
            <a:extLst>
              <a:ext uri="{FF2B5EF4-FFF2-40B4-BE49-F238E27FC236}">
                <a16:creationId xmlns:a16="http://schemas.microsoft.com/office/drawing/2014/main" id="{F51A1446-6B6D-4C43-A38A-E34106236EA2}"/>
              </a:ext>
            </a:extLst>
          </p:cNvPr>
          <p:cNvCxnSpPr/>
          <p:nvPr>
            <p:custDataLst>
              <p:tags r:id="rId52"/>
            </p:custDataLst>
          </p:nvPr>
        </p:nvCxnSpPr>
        <p:spPr>
          <a:xfrm>
            <a:off x="4243184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8" name="OTLSHAPE_TB_00000000000000000000000000000000_ScaleContainer">
            <a:extLst>
              <a:ext uri="{FF2B5EF4-FFF2-40B4-BE49-F238E27FC236}">
                <a16:creationId xmlns:a16="http://schemas.microsoft.com/office/drawing/2014/main" id="{FF04C22E-76EF-4A46-AA96-669B99C6E858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755576" y="4824225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TLSHAPE_TB_00000000000000000000000000000000_ElapsedTime">
            <a:extLst>
              <a:ext uri="{FF2B5EF4-FFF2-40B4-BE49-F238E27FC236}">
                <a16:creationId xmlns:a16="http://schemas.microsoft.com/office/drawing/2014/main" id="{92638250-7BEE-7F4A-AE8B-0E2AC99FFD41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755576" y="4824225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OTLSHAPE_TB_00000000000000000000000000000000_TimescaleInterval1">
            <a:extLst>
              <a:ext uri="{FF2B5EF4-FFF2-40B4-BE49-F238E27FC236}">
                <a16:creationId xmlns:a16="http://schemas.microsoft.com/office/drawing/2014/main" id="{5D8FE4CD-C72C-9540-BC41-740CD3F3F644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984176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September 2018</a:t>
            </a:r>
          </a:p>
        </p:txBody>
      </p:sp>
      <p:cxnSp>
        <p:nvCxnSpPr>
          <p:cNvPr id="141" name="OTLSHAPE_TB_00000000000000000000000000000000_Separator1">
            <a:extLst>
              <a:ext uri="{FF2B5EF4-FFF2-40B4-BE49-F238E27FC236}">
                <a16:creationId xmlns:a16="http://schemas.microsoft.com/office/drawing/2014/main" id="{EA934C75-E9ED-094C-A108-56ABFD060575}"/>
              </a:ext>
            </a:extLst>
          </p:cNvPr>
          <p:cNvCxnSpPr/>
          <p:nvPr>
            <p:custDataLst>
              <p:tags r:id="rId56"/>
            </p:custDataLst>
          </p:nvPr>
        </p:nvCxnSpPr>
        <p:spPr>
          <a:xfrm>
            <a:off x="2700674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2" name="OTLSHAPE_TB_00000000000000000000000000000000_TimescaleInterval2">
            <a:extLst>
              <a:ext uri="{FF2B5EF4-FFF2-40B4-BE49-F238E27FC236}">
                <a16:creationId xmlns:a16="http://schemas.microsoft.com/office/drawing/2014/main" id="{1E5148CE-85D3-254E-96E9-80AD940E5EB8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2764174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143" name="OTLSHAPE_TB_00000000000000000000000000000000_Separator2">
            <a:extLst>
              <a:ext uri="{FF2B5EF4-FFF2-40B4-BE49-F238E27FC236}">
                <a16:creationId xmlns:a16="http://schemas.microsoft.com/office/drawing/2014/main" id="{F748AC38-46B0-DA4C-B660-C1C54B74B191}"/>
              </a:ext>
            </a:extLst>
          </p:cNvPr>
          <p:cNvCxnSpPr/>
          <p:nvPr>
            <p:custDataLst>
              <p:tags r:id="rId58"/>
            </p:custDataLst>
          </p:nvPr>
        </p:nvCxnSpPr>
        <p:spPr>
          <a:xfrm>
            <a:off x="4480673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4" name="OTLSHAPE_TB_00000000000000000000000000000000_TimescaleInterval3">
            <a:extLst>
              <a:ext uri="{FF2B5EF4-FFF2-40B4-BE49-F238E27FC236}">
                <a16:creationId xmlns:a16="http://schemas.microsoft.com/office/drawing/2014/main" id="{F5EF9252-AE8D-E94A-97F5-4F2DF14AA3C7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4544173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145" name="OTLSHAPE_TB_00000000000000000000000000000000_Separator3">
            <a:extLst>
              <a:ext uri="{FF2B5EF4-FFF2-40B4-BE49-F238E27FC236}">
                <a16:creationId xmlns:a16="http://schemas.microsoft.com/office/drawing/2014/main" id="{34913BD7-255F-8348-840E-5C686472B134}"/>
              </a:ext>
            </a:extLst>
          </p:cNvPr>
          <p:cNvCxnSpPr/>
          <p:nvPr>
            <p:custDataLst>
              <p:tags r:id="rId60"/>
            </p:custDataLst>
          </p:nvPr>
        </p:nvCxnSpPr>
        <p:spPr>
          <a:xfrm>
            <a:off x="6265548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6" name="OTLSHAPE_TB_00000000000000000000000000000000_TimescaleInterval4">
            <a:extLst>
              <a:ext uri="{FF2B5EF4-FFF2-40B4-BE49-F238E27FC236}">
                <a16:creationId xmlns:a16="http://schemas.microsoft.com/office/drawing/2014/main" id="{D9BD6FFC-0BE2-7240-BAF5-A785876ED782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6329048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147" name="OTLSHAPE_M_15462190989a4e5087e6d7cc02e1ed2d_Title">
            <a:extLst>
              <a:ext uri="{FF2B5EF4-FFF2-40B4-BE49-F238E27FC236}">
                <a16:creationId xmlns:a16="http://schemas.microsoft.com/office/drawing/2014/main" id="{C1AFF3C9-E31F-6F44-A6D9-E48A3C87E9CD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4465434" y="5601550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DTL1</a:t>
            </a:r>
          </a:p>
        </p:txBody>
      </p:sp>
      <p:sp>
        <p:nvSpPr>
          <p:cNvPr id="148" name="OTLSHAPE_M_15462190989a4e5087e6d7cc02e1ed2d_Date">
            <a:extLst>
              <a:ext uri="{FF2B5EF4-FFF2-40B4-BE49-F238E27FC236}">
                <a16:creationId xmlns:a16="http://schemas.microsoft.com/office/drawing/2014/main" id="{9D87777A-A849-CB4B-91B0-165609DD53A1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4465434" y="5421125"/>
            <a:ext cx="622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11/11/2019</a:t>
            </a:r>
          </a:p>
        </p:txBody>
      </p:sp>
      <p:sp>
        <p:nvSpPr>
          <p:cNvPr id="149" name="OTLSHAPE_M_15462190989a4e5087e6d7cc02e1ed2d_Shape">
            <a:extLst>
              <a:ext uri="{FF2B5EF4-FFF2-40B4-BE49-F238E27FC236}">
                <a16:creationId xmlns:a16="http://schemas.microsoft.com/office/drawing/2014/main" id="{0C7A2574-09F8-134F-B148-C2358DD73E76}"/>
              </a:ext>
            </a:extLst>
          </p:cNvPr>
          <p:cNvSpPr/>
          <p:nvPr>
            <p:custDataLst>
              <p:tags r:id="rId64"/>
            </p:custDataLst>
          </p:nvPr>
        </p:nvSpPr>
        <p:spPr>
          <a:xfrm rot="16200000">
            <a:off x="4268584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OTLSHAPE_M_1d6d4045bda3413182ef879ca83ea720_Title">
            <a:extLst>
              <a:ext uri="{FF2B5EF4-FFF2-40B4-BE49-F238E27FC236}">
                <a16:creationId xmlns:a16="http://schemas.microsoft.com/office/drawing/2014/main" id="{D638A384-26BD-5F4C-A711-BE8386A6AB39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5660227" y="5601550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151" name="OTLSHAPE_M_1d6d4045bda3413182ef879ca83ea720_Date">
            <a:extLst>
              <a:ext uri="{FF2B5EF4-FFF2-40B4-BE49-F238E27FC236}">
                <a16:creationId xmlns:a16="http://schemas.microsoft.com/office/drawing/2014/main" id="{436A6BDC-3CB4-C34E-AE8B-140F29D574A2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5660227" y="5421125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13/7/2020</a:t>
            </a:r>
          </a:p>
        </p:txBody>
      </p:sp>
      <p:sp>
        <p:nvSpPr>
          <p:cNvPr id="152" name="OTLSHAPE_M_1d6d4045bda3413182ef879ca83ea720_Shape">
            <a:extLst>
              <a:ext uri="{FF2B5EF4-FFF2-40B4-BE49-F238E27FC236}">
                <a16:creationId xmlns:a16="http://schemas.microsoft.com/office/drawing/2014/main" id="{141E91EF-E36F-7244-A501-7A93BD32B77A}"/>
              </a:ext>
            </a:extLst>
          </p:cNvPr>
          <p:cNvSpPr/>
          <p:nvPr>
            <p:custDataLst>
              <p:tags r:id="rId67"/>
            </p:custDataLst>
          </p:nvPr>
        </p:nvSpPr>
        <p:spPr>
          <a:xfrm rot="16200000">
            <a:off x="5463377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OTLSHAPE_M_ad26212a624042f8946c3ee929d0bce4_Title">
            <a:extLst>
              <a:ext uri="{FF2B5EF4-FFF2-40B4-BE49-F238E27FC236}">
                <a16:creationId xmlns:a16="http://schemas.microsoft.com/office/drawing/2014/main" id="{B0E17BAE-B0E9-A543-BAC7-CCA273C01A6A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7059842" y="6066793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154" name="OTLSHAPE_M_ad26212a624042f8946c3ee929d0bce4_Date">
            <a:extLst>
              <a:ext uri="{FF2B5EF4-FFF2-40B4-BE49-F238E27FC236}">
                <a16:creationId xmlns:a16="http://schemas.microsoft.com/office/drawing/2014/main" id="{B8DA66ED-4392-9548-957A-4EE535A37AD7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7059842" y="5886368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26/4/2021</a:t>
            </a:r>
          </a:p>
        </p:txBody>
      </p:sp>
      <p:sp>
        <p:nvSpPr>
          <p:cNvPr id="155" name="OTLSHAPE_M_ad26212a624042f8946c3ee929d0bce4_Shape">
            <a:extLst>
              <a:ext uri="{FF2B5EF4-FFF2-40B4-BE49-F238E27FC236}">
                <a16:creationId xmlns:a16="http://schemas.microsoft.com/office/drawing/2014/main" id="{F50BC482-0C3C-9945-9163-4BF237F674C5}"/>
              </a:ext>
            </a:extLst>
          </p:cNvPr>
          <p:cNvSpPr/>
          <p:nvPr>
            <p:custDataLst>
              <p:tags r:id="rId70"/>
            </p:custDataLst>
          </p:nvPr>
        </p:nvSpPr>
        <p:spPr>
          <a:xfrm rot="16200000">
            <a:off x="6862992" y="5953890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OTLSHAPE_M_42fdb2d4d8a3473fbbe4f286c2bc756f_Title">
            <a:extLst>
              <a:ext uri="{FF2B5EF4-FFF2-40B4-BE49-F238E27FC236}">
                <a16:creationId xmlns:a16="http://schemas.microsoft.com/office/drawing/2014/main" id="{2C361902-6848-6F4A-9CF9-406FFB7D4F44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7571896" y="5601550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157" name="OTLSHAPE_M_42fdb2d4d8a3473fbbe4f286c2bc756f_Date">
            <a:extLst>
              <a:ext uri="{FF2B5EF4-FFF2-40B4-BE49-F238E27FC236}">
                <a16:creationId xmlns:a16="http://schemas.microsoft.com/office/drawing/2014/main" id="{BB874B8A-E408-7644-BCC7-1EC87654C32A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7571896" y="5421125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9/8/2021</a:t>
            </a:r>
          </a:p>
        </p:txBody>
      </p:sp>
      <p:sp>
        <p:nvSpPr>
          <p:cNvPr id="158" name="OTLSHAPE_M_42fdb2d4d8a3473fbbe4f286c2bc756f_Shape">
            <a:extLst>
              <a:ext uri="{FF2B5EF4-FFF2-40B4-BE49-F238E27FC236}">
                <a16:creationId xmlns:a16="http://schemas.microsoft.com/office/drawing/2014/main" id="{85060E94-6F8D-174F-9E73-1842E1E4EEF5}"/>
              </a:ext>
            </a:extLst>
          </p:cNvPr>
          <p:cNvSpPr/>
          <p:nvPr>
            <p:custDataLst>
              <p:tags r:id="rId73"/>
            </p:custDataLst>
          </p:nvPr>
        </p:nvSpPr>
        <p:spPr>
          <a:xfrm rot="16200000">
            <a:off x="7375046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7504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139136" cy="10632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ACC – Top 5 Risk Mitigation Status </a:t>
            </a:r>
            <a:r>
              <a:rPr lang="en-US" sz="1200" dirty="0"/>
              <a:t>(data from Exonaut)</a:t>
            </a:r>
            <a:br>
              <a:rPr lang="en-US" sz="1200" dirty="0"/>
            </a:br>
            <a:r>
              <a:rPr lang="en-US" sz="1200" dirty="0"/>
              <a:t>Value of cost risk = 13,59 M€ (13,59 M€ last month)</a:t>
            </a:r>
            <a:br>
              <a:rPr lang="en-US" sz="1200" dirty="0"/>
            </a:br>
            <a:r>
              <a:rPr lang="en-US" sz="1200" dirty="0"/>
              <a:t>Latest risk workshop:  CEA &amp; ESS WP4 &amp; WP5, May 17, 2018 ; Next workshop: TBD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" y="1412776"/>
          <a:ext cx="9144000" cy="4876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281">
                  <a:extLst>
                    <a:ext uri="{9D8B030D-6E8A-4147-A177-3AD203B41FA5}">
                      <a16:colId xmlns:a16="http://schemas.microsoft.com/office/drawing/2014/main" val="71077267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19178897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Risk ID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Event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783" rtl="0" eaLnBrk="1" latinLnBrk="0" hangingPunct="1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Impact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 – Cost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 – Schedule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 – Quality and Function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Proba-bility</a:t>
                      </a:r>
                      <a:endParaRPr lang="en-US" sz="11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Mitigation Measures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 Due Date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Insufficient accelerator and ICS coordination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-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7-9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(1) T</a:t>
                      </a:r>
                      <a:r>
                        <a:rPr lang="en-US" sz="1100" baseline="0" dirty="0"/>
                        <a:t>op </a:t>
                      </a:r>
                      <a:r>
                        <a:rPr lang="en-US" sz="1100" baseline="0" dirty="0" err="1"/>
                        <a:t>lvl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 strategy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On-going. Further follow up meeting/review is planned on the firmware framework</a:t>
                      </a:r>
                      <a:endParaRPr lang="en-US" sz="11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180131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180131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Installation complexity under-estimated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945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4-6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(3) Several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 new organization, defining roles and resp. for best possible progress in the project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 a detailed installation plan that optimizes installation within the limited time available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Workshop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performed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lessons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leaned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180215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180116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72159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Lack of spares when needed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3,3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7-9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-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Decision on SRF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fascility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Identify and quantify amount per system, find funding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059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CE marking has to be implemented 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3,2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0-3 M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Q: (3) Several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ESS ambition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discuss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institutions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On-going. Discuss, agree and create CR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171215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258350"/>
                  </a:ext>
                </a:extLst>
              </a:tr>
              <a:tr h="55516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296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Lack of staff to support, maintain and consolidate installed equipment due to delayed access to initial operations funds.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3.1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4-6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(3) S</a:t>
                      </a:r>
                      <a:r>
                        <a:rPr lang="en-US" sz="1100" baseline="0" dirty="0"/>
                        <a:t>everal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trike="noStrike" baseline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Seek additional/timely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funding to mitigate cost exposure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Staff and </a:t>
                      </a:r>
                      <a:r>
                        <a:rPr lang="sv-SE" sz="11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competence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planning for I.O.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180501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180501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028295"/>
                  </a:ext>
                </a:extLst>
              </a:tr>
              <a:tr h="106539">
                <a:tc gridSpan="7"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Mitigation actions performed since last report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Various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treated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risks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identified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closed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Many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treated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ago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but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not registered as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such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until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now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  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WP2 risks </a:t>
                      </a:r>
                      <a:r>
                        <a:rPr lang="sv-SE" sz="1100" dirty="0" err="1">
                          <a:solidFill>
                            <a:schemeClr val="tx1"/>
                          </a:solidFill>
                        </a:rPr>
                        <a:t>revised</a:t>
                      </a: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.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Risk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review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ongoing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all WP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leaders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R295.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Higher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cost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estimated for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ne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w logistic and transport organizational structure. Level to be determined and inserted.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CEA-ESS Transferred and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Shared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Risks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are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analized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respective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WP.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32776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40CC-D8EA-A142-8283-5E107E38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Lessons Learnt – Ion Source and LEBT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1BD6C-83F5-9248-B6D8-83EAF6A34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Infrastructure installation, testing and commissioning takes more time than planned</a:t>
            </a:r>
          </a:p>
          <a:p>
            <a:r>
              <a:rPr lang="en-GB" dirty="0"/>
              <a:t>ICS effort has been resource limited</a:t>
            </a:r>
          </a:p>
          <a:p>
            <a:r>
              <a:rPr lang="en-GB" dirty="0"/>
              <a:t>The CE marking has taken major resources for the AD ion source team and Beam instrumentation team which has slowed testing and installation activities</a:t>
            </a:r>
          </a:p>
          <a:p>
            <a:r>
              <a:rPr lang="en-GB" dirty="0"/>
              <a:t>It is a major effort to prepare for the Safety Readiness Reviews and to follow up on pre-start conditions</a:t>
            </a:r>
          </a:p>
          <a:p>
            <a:r>
              <a:rPr lang="en-GB" dirty="0"/>
              <a:t>The work order system needs to be tuned so that repetitive actions for testing and commissioning doesn’t require separate work orders</a:t>
            </a:r>
          </a:p>
          <a:p>
            <a:pPr lvl="1"/>
            <a:r>
              <a:rPr lang="en-GB" dirty="0"/>
              <a:t>Being done!</a:t>
            </a:r>
          </a:p>
          <a:p>
            <a:r>
              <a:rPr lang="en-GB" dirty="0"/>
              <a:t>Slow progress with infrastructure installation</a:t>
            </a:r>
          </a:p>
          <a:p>
            <a:pPr lvl="1"/>
            <a:r>
              <a:rPr lang="en-GB" dirty="0"/>
              <a:t>Action: Infrastructure sub-project created</a:t>
            </a:r>
          </a:p>
          <a:p>
            <a:pPr lvl="1"/>
            <a:endParaRPr lang="en-GB" dirty="0"/>
          </a:p>
          <a:p>
            <a:r>
              <a:rPr lang="en-GB" dirty="0"/>
              <a:t>See more details in talk by Edgar Sargsyan in a TAC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34104-C45A-4241-9C9B-A30E7950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454621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accelerator sub-project is 85% committed</a:t>
            </a:r>
          </a:p>
          <a:p>
            <a:r>
              <a:rPr lang="en-US" dirty="0"/>
              <a:t>There is good progress at ESS and at all IK partners</a:t>
            </a:r>
          </a:p>
          <a:p>
            <a:r>
              <a:rPr lang="en-US" dirty="0"/>
              <a:t>We are doing a new Value Engineering exercise at ESS</a:t>
            </a:r>
          </a:p>
          <a:p>
            <a:pPr lvl="1"/>
            <a:r>
              <a:rPr lang="en-US" dirty="0"/>
              <a:t>Possible further de-scoping of RF sources</a:t>
            </a:r>
          </a:p>
          <a:p>
            <a:r>
              <a:rPr lang="en-US" dirty="0"/>
              <a:t>We are in the process of implementing the the re-baselined schedule in P6, there is no float in the schedule all delays are likely to effect RBOT</a:t>
            </a:r>
          </a:p>
          <a:p>
            <a:r>
              <a:rPr lang="en-US" dirty="0"/>
              <a:t>Any time gained in almost any activity is a gain for the total accelerator construction cost and for the the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3002951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EF9A4-3A99-7C4C-9EB1-0F2BF1DA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a-TAC17 Recommendations and replies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91184-AA97-2447-A52A-589D7056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ED9E3-2DDD-B048-8E66-734D5D71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708150"/>
            <a:ext cx="5765800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372462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2075E-6CB4-3444-95EA-583A41C8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CD6E9-0210-D142-B4E0-C639DA1B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ABA41-F023-7141-90CB-5DA586DAC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45303"/>
            <a:ext cx="5043140" cy="5687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453715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33B4-F739-AC4F-9BF6-F49B90C0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63F76-1430-A54F-9E7D-C7D5516D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2C1E2-59A4-8A40-8572-F92F211C3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90691"/>
            <a:ext cx="5765800" cy="497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528846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D225-70E0-AF41-8DB6-731574C1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6EECB-0897-524D-A0D7-C657A1DD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F0D4C-B285-2A47-8C46-18B92170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32856"/>
            <a:ext cx="5765800" cy="378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397173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4E10D-4225-9041-9229-346E5F06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1397E-E4C1-BC46-A1CB-E8AA931B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88582-5581-7C40-BE76-82BC1022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825750"/>
            <a:ext cx="5765800" cy="1206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28513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7" y="4921067"/>
            <a:ext cx="4484639" cy="1957784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Commissioning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Ion source &amp; LEBT</a:t>
            </a:r>
            <a:br>
              <a:rPr lang="sv-SE" dirty="0"/>
            </a:br>
            <a:r>
              <a:rPr lang="sv-SE" dirty="0"/>
              <a:t>has </a:t>
            </a:r>
            <a:r>
              <a:rPr lang="sv-SE" dirty="0" err="1"/>
              <a:t>started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38598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Signed In-Kind </a:t>
            </a:r>
            <a:r>
              <a:rPr lang="sv-SE" dirty="0"/>
              <a:t>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6" y="1479748"/>
            <a:ext cx="8780362" cy="4876602"/>
          </a:xfrm>
          <a:prstGeom prst="rect">
            <a:avLst/>
          </a:prstGeom>
        </p:spPr>
      </p:pic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</p:spTree>
    <p:extLst>
      <p:ext uri="{BB962C8B-B14F-4D97-AF65-F5344CB8AC3E}">
        <p14:creationId xmlns:p14="http://schemas.microsoft.com/office/powerpoint/2010/main" val="241029173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Signed In-Kind </a:t>
            </a:r>
            <a:r>
              <a:rPr lang="sv-SE" dirty="0"/>
              <a:t>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2" y="1484784"/>
            <a:ext cx="8785216" cy="4439107"/>
          </a:xfrm>
          <a:prstGeom prst="rect">
            <a:avLst/>
          </a:prstGeom>
        </p:spPr>
      </p:pic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</p:spTree>
    <p:extLst>
      <p:ext uri="{BB962C8B-B14F-4D97-AF65-F5344CB8AC3E}">
        <p14:creationId xmlns:p14="http://schemas.microsoft.com/office/powerpoint/2010/main" val="110712598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Signed Collaboration Agreements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0" y="1484784"/>
            <a:ext cx="8824398" cy="45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3273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Planned In-Kind and Collaboration Agreements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60" y="1484784"/>
            <a:ext cx="8856984" cy="34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93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2B3C-01AD-284A-9E84-60A5628C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in the ion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693CA-0CC7-044D-A9AE-939758FD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839DF-6780-7744-A39C-76F22F19F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844824"/>
            <a:ext cx="3525670" cy="40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06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64C3-257F-0C44-8109-C0671E63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</a:t>
            </a:r>
            <a:r>
              <a:rPr lang="en-GB" dirty="0" err="1"/>
              <a:t>cryoplants</a:t>
            </a:r>
            <a:r>
              <a:rPr lang="en-GB" dirty="0"/>
              <a:t>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F37464-0166-3046-AB56-F5D1F56A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600200"/>
            <a:ext cx="6696744" cy="50337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CF691-1A84-3A40-BB4B-1CDE50F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13150-7F48-C44B-AA7B-0EA0F76E4007}"/>
              </a:ext>
            </a:extLst>
          </p:cNvPr>
          <p:cNvSpPr txBox="1"/>
          <p:nvPr/>
        </p:nvSpPr>
        <p:spPr>
          <a:xfrm>
            <a:off x="1170112" y="5338583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TMCP </a:t>
            </a:r>
            <a:r>
              <a:rPr lang="en-GB" dirty="0" err="1">
                <a:solidFill>
                  <a:schemeClr val="bg1"/>
                </a:solidFill>
              </a:rPr>
              <a:t>cryoplant</a:t>
            </a:r>
            <a:r>
              <a:rPr lang="en-GB" dirty="0">
                <a:solidFill>
                  <a:schemeClr val="bg1"/>
                </a:solidFill>
              </a:rPr>
              <a:t> to the left and ACCP to the right (TICP not visible in this photo)</a:t>
            </a:r>
          </a:p>
        </p:txBody>
      </p:sp>
    </p:spTree>
    <p:extLst>
      <p:ext uri="{BB962C8B-B14F-4D97-AF65-F5344CB8AC3E}">
        <p14:creationId xmlns:p14="http://schemas.microsoft.com/office/powerpoint/2010/main" val="94465540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356" y="1276475"/>
            <a:ext cx="2981930" cy="5301208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1" y="74259"/>
            <a:ext cx="7139136" cy="1143000"/>
          </a:xfrm>
        </p:spPr>
        <p:txBody>
          <a:bodyPr/>
          <a:lstStyle/>
          <a:p>
            <a:r>
              <a:rPr lang="fr-FR" dirty="0" err="1">
                <a:cs typeface="Arial" panose="020B0604020202020204" pitchFamily="34" charset="0"/>
              </a:rPr>
              <a:t>Bead</a:t>
            </a:r>
            <a:r>
              <a:rPr lang="fr-FR" dirty="0">
                <a:cs typeface="Arial" panose="020B0604020202020204" pitchFamily="34" charset="0"/>
              </a:rPr>
              <a:t> pull of first RFQ segment </a:t>
            </a:r>
            <a:r>
              <a:rPr lang="fr-FR" dirty="0" err="1">
                <a:cs typeface="Arial" panose="020B0604020202020204" pitchFamily="34" charset="0"/>
              </a:rPr>
              <a:t>before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brazing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1" y="6132634"/>
            <a:ext cx="5568619" cy="392710"/>
          </a:xfrm>
          <a:prstGeom prst="rect">
            <a:avLst/>
          </a:prstGeom>
          <a:noFill/>
          <a:ln w="50800"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400" dirty="0">
                <a:solidFill>
                  <a:srgbClr val="0070C0"/>
                </a:solidFill>
                <a:latin typeface="Arial"/>
              </a:rPr>
              <a:t>Section 1 Bead-Pull </a:t>
            </a:r>
            <a:r>
              <a:rPr lang="fr-FR" sz="1400" dirty="0" err="1">
                <a:solidFill>
                  <a:srgbClr val="0070C0"/>
                </a:solidFill>
                <a:latin typeface="Arial"/>
              </a:rPr>
              <a:t>measurement</a:t>
            </a:r>
            <a:r>
              <a:rPr lang="fr-FR" sz="1400" dirty="0">
                <a:solidFill>
                  <a:srgbClr val="0070C0"/>
                </a:solidFill>
                <a:latin typeface="Arial"/>
              </a:rPr>
              <a:t> </a:t>
            </a:r>
            <a:r>
              <a:rPr lang="fr-FR" sz="1400" dirty="0" err="1">
                <a:solidFill>
                  <a:srgbClr val="0070C0"/>
                </a:solidFill>
                <a:latin typeface="Arial"/>
              </a:rPr>
              <a:t>equipment</a:t>
            </a:r>
            <a:r>
              <a:rPr lang="fr-FR" sz="1400" dirty="0">
                <a:solidFill>
                  <a:srgbClr val="0070C0"/>
                </a:solidFill>
                <a:latin typeface="Arial"/>
              </a:rPr>
              <a:t> (09/10/2018)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62370" y="6604654"/>
            <a:ext cx="2980916" cy="280730"/>
          </a:xfrm>
          <a:prstGeom prst="rect">
            <a:avLst/>
          </a:prstGeom>
          <a:noFill/>
          <a:ln w="50800"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400" dirty="0">
                <a:solidFill>
                  <a:srgbClr val="0070C0"/>
                </a:solidFill>
                <a:latin typeface="Arial"/>
              </a:rPr>
              <a:t>Section 1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1822724"/>
            <a:ext cx="55686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46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372" y="1216223"/>
            <a:ext cx="3409361" cy="19177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CEA – </a:t>
            </a:r>
            <a:r>
              <a:rPr lang="en-US" dirty="0"/>
              <a:t>MB  </a:t>
            </a:r>
            <a:r>
              <a:rPr lang="en-GB" dirty="0"/>
              <a:t>Prototype </a:t>
            </a:r>
            <a:r>
              <a:rPr lang="en-GB" dirty="0" err="1"/>
              <a:t>Cryomodule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1705C-5BB8-482B-909E-E63E63959BD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31" y="1194779"/>
            <a:ext cx="4374748" cy="24628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2"/>
          <p:cNvSpPr txBox="1"/>
          <p:nvPr/>
        </p:nvSpPr>
        <p:spPr>
          <a:xfrm>
            <a:off x="3274962" y="1216223"/>
            <a:ext cx="1375717" cy="307777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2017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705600" y="1252073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2017</a:t>
            </a:r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696" y="2584302"/>
            <a:ext cx="2974782" cy="22310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2"/>
          <p:cNvSpPr txBox="1"/>
          <p:nvPr/>
        </p:nvSpPr>
        <p:spPr>
          <a:xfrm>
            <a:off x="7650761" y="2584302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2017</a:t>
            </a:r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150" y="4294529"/>
            <a:ext cx="3175450" cy="24110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9611" y="3972535"/>
            <a:ext cx="311535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 in ISO4 CEA CR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medium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6 cell elliptical SRF cavities (1 LASA/3 CEA)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couplers at nominal specs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Two cavities tested to nominal field in September 2018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id="{B5E200A6-D30B-D542-8BA9-99ECFE752D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252" y="4843236"/>
            <a:ext cx="2363898" cy="1862364"/>
          </a:xfrm>
          <a:prstGeom prst="rect">
            <a:avLst/>
          </a:prstGeom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CE0375BD-5C54-9A45-A119-7C6D709816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916" y="3477309"/>
            <a:ext cx="1653780" cy="12595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DA1735-80AB-C249-B65D-C356240D8A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468" y="457294"/>
            <a:ext cx="6133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99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D55A-6A71-7D4D-B3B5-12CD8C13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Nominal field in one cavity of the elliptical 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450B6-F322-F24E-BB78-6D3EA8B4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1575C-2555-574B-A48A-8318E437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4" y="1628800"/>
            <a:ext cx="3264376" cy="244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9653F-1EBD-8C43-ADD9-EAB4A65A5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207270"/>
            <a:ext cx="3111810" cy="4149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295C35-E498-7648-B4D6-D271C93D5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08" y="4256298"/>
            <a:ext cx="3271912" cy="245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143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4.10.14"/>
  <p:tag name="AS_TITLE" val="Aspose.Slides for .NET 4.0"/>
  <p:tag name="AS_VERSION" val="14.8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28024</TotalTime>
  <Words>3505</Words>
  <Application>Microsoft Macintosh PowerPoint</Application>
  <PresentationFormat>On-screen Show (4:3)</PresentationFormat>
  <Paragraphs>877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ＭＳ Ｐゴシック</vt:lpstr>
      <vt:lpstr>Arial</vt:lpstr>
      <vt:lpstr>Calibri</vt:lpstr>
      <vt:lpstr>Gill Sans</vt:lpstr>
      <vt:lpstr>Gill Sans Light</vt:lpstr>
      <vt:lpstr>Helvetica</vt:lpstr>
      <vt:lpstr>Verdana</vt:lpstr>
      <vt:lpstr>Wingdings</vt:lpstr>
      <vt:lpstr>ESS Core Powerpoint</vt:lpstr>
      <vt:lpstr>Accelerator status</vt:lpstr>
      <vt:lpstr>A few highlights</vt:lpstr>
      <vt:lpstr>Operation with day shift has started</vt:lpstr>
      <vt:lpstr>Commissioning of  Ion source &amp; LEBT has started</vt:lpstr>
      <vt:lpstr>Plasma in the ion source</vt:lpstr>
      <vt:lpstr>All cryoplants installed</vt:lpstr>
      <vt:lpstr>Bead pull of first RFQ segment before brazing</vt:lpstr>
      <vt:lpstr>CEA – MB  Prototype Cryomodule</vt:lpstr>
      <vt:lpstr>Nominal field in one cavity of the elliptical CM</vt:lpstr>
      <vt:lpstr>ESS M-ECCTD CAVITY position 3  2018/10/04   </vt:lpstr>
      <vt:lpstr>RF pulse at klystron output </vt:lpstr>
      <vt:lpstr>1.5 MW RF at 704 MHz at the ESS construction site</vt:lpstr>
      <vt:lpstr>Installation RF components in gallery</vt:lpstr>
      <vt:lpstr>Test stand – HV supplies, Amplifier tubes</vt:lpstr>
      <vt:lpstr>RF systems at ESS</vt:lpstr>
      <vt:lpstr>First DTL tank cupper plated</vt:lpstr>
      <vt:lpstr>Accelerator Systems (sub-) Project (ACCSYS) – organization</vt:lpstr>
      <vt:lpstr>Accelerator Collaboration - Accelerator</vt:lpstr>
      <vt:lpstr>Accelerator Division– organigram for line org and In-kinds</vt:lpstr>
      <vt:lpstr>Accelerator: staff categories through time</vt:lpstr>
      <vt:lpstr>Management of In-Kind In-Kind manager: Håkan Danared</vt:lpstr>
      <vt:lpstr>Partner Institutions</vt:lpstr>
      <vt:lpstr>Comments on Warranty and Handover</vt:lpstr>
      <vt:lpstr>Key IK milestone delays, AD estimates</vt:lpstr>
      <vt:lpstr>In-Kind Issues</vt:lpstr>
      <vt:lpstr>Other Issues</vt:lpstr>
      <vt:lpstr>EV Graph</vt:lpstr>
      <vt:lpstr>Critical Path – September 2018</vt:lpstr>
      <vt:lpstr>Near Critical Path</vt:lpstr>
      <vt:lpstr>Example on how delays for DTLs impacts plan</vt:lpstr>
      <vt:lpstr>Delays on major milestones since the new baseline was approved</vt:lpstr>
      <vt:lpstr>ACC – Top 5 Risk Mitigation Status (data from Exonaut) Value of cost risk = 13,59 M€ (13,59 M€ last month) Latest risk workshop:  CEA &amp; ESS WP4 &amp; WP5, May 17, 2018 ; Next workshop: TBD</vt:lpstr>
      <vt:lpstr>Some Lessons Learnt – Ion Source and LEBT</vt:lpstr>
      <vt:lpstr>Summary</vt:lpstr>
      <vt:lpstr>a-TAC17 Recommendations and replies</vt:lpstr>
      <vt:lpstr>A-TAC 18 replies continues</vt:lpstr>
      <vt:lpstr>A-TAC 18 replies continues</vt:lpstr>
      <vt:lpstr>A-TAC 18 replies continues</vt:lpstr>
      <vt:lpstr>A-TAC 18 replies continues</vt:lpstr>
      <vt:lpstr>Signed In-Kind Contributions</vt:lpstr>
      <vt:lpstr>Signed In-Kind Contributions</vt:lpstr>
      <vt:lpstr>Signed Collaboration Agreements</vt:lpstr>
      <vt:lpstr>Planned In-Kind and Collaboration Agreements</vt:lpstr>
    </vt:vector>
  </TitlesOfParts>
  <Manager/>
  <Company>ESS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165</cp:revision>
  <dcterms:created xsi:type="dcterms:W3CDTF">2013-10-29T16:05:10Z</dcterms:created>
  <dcterms:modified xsi:type="dcterms:W3CDTF">2018-10-17T11:09:18Z</dcterms:modified>
</cp:coreProperties>
</file>